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media/image268.jpg" ContentType="image/jpg"/>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notesMasterIdLst>
    <p:notesMasterId r:id="rId224"/>
  </p:notesMasterIdLst>
  <p:sldIdLst>
    <p:sldId id="2537" r:id="rId3"/>
    <p:sldId id="256" r:id="rId4"/>
    <p:sldId id="279" r:id="rId5"/>
    <p:sldId id="291" r:id="rId6"/>
    <p:sldId id="1316" r:id="rId7"/>
    <p:sldId id="284" r:id="rId8"/>
    <p:sldId id="354" r:id="rId9"/>
    <p:sldId id="1336" r:id="rId10"/>
    <p:sldId id="1337" r:id="rId11"/>
    <p:sldId id="1338" r:id="rId12"/>
    <p:sldId id="1339" r:id="rId13"/>
    <p:sldId id="1160" r:id="rId14"/>
    <p:sldId id="259" r:id="rId15"/>
    <p:sldId id="356" r:id="rId16"/>
    <p:sldId id="285" r:id="rId17"/>
    <p:sldId id="411" r:id="rId18"/>
    <p:sldId id="412" r:id="rId19"/>
    <p:sldId id="413" r:id="rId20"/>
    <p:sldId id="260" r:id="rId21"/>
    <p:sldId id="261" r:id="rId22"/>
    <p:sldId id="263" r:id="rId23"/>
    <p:sldId id="262" r:id="rId24"/>
    <p:sldId id="1370" r:id="rId25"/>
    <p:sldId id="264" r:id="rId26"/>
    <p:sldId id="266" r:id="rId27"/>
    <p:sldId id="267" r:id="rId28"/>
    <p:sldId id="272" r:id="rId29"/>
    <p:sldId id="268" r:id="rId30"/>
    <p:sldId id="269" r:id="rId31"/>
    <p:sldId id="1371" r:id="rId32"/>
    <p:sldId id="286" r:id="rId33"/>
    <p:sldId id="1372" r:id="rId34"/>
    <p:sldId id="419" r:id="rId35"/>
    <p:sldId id="389" r:id="rId36"/>
    <p:sldId id="391" r:id="rId37"/>
    <p:sldId id="424" r:id="rId38"/>
    <p:sldId id="265" r:id="rId39"/>
    <p:sldId id="1155" r:id="rId40"/>
    <p:sldId id="1156" r:id="rId41"/>
    <p:sldId id="333" r:id="rId42"/>
    <p:sldId id="1157" r:id="rId43"/>
    <p:sldId id="369" r:id="rId44"/>
    <p:sldId id="1158" r:id="rId45"/>
    <p:sldId id="332" r:id="rId46"/>
    <p:sldId id="1159" r:id="rId47"/>
    <p:sldId id="1168" r:id="rId48"/>
    <p:sldId id="336" r:id="rId49"/>
    <p:sldId id="1368" r:id="rId50"/>
    <p:sldId id="1366" r:id="rId51"/>
    <p:sldId id="1367" r:id="rId52"/>
    <p:sldId id="337" r:id="rId53"/>
    <p:sldId id="1311" r:id="rId54"/>
    <p:sldId id="271" r:id="rId55"/>
    <p:sldId id="296" r:id="rId56"/>
    <p:sldId id="277" r:id="rId57"/>
    <p:sldId id="1456" r:id="rId58"/>
    <p:sldId id="338" r:id="rId59"/>
    <p:sldId id="1457" r:id="rId60"/>
    <p:sldId id="299" r:id="rId61"/>
    <p:sldId id="469" r:id="rId62"/>
    <p:sldId id="470" r:id="rId63"/>
    <p:sldId id="471" r:id="rId64"/>
    <p:sldId id="472" r:id="rId65"/>
    <p:sldId id="1463" r:id="rId66"/>
    <p:sldId id="1465" r:id="rId67"/>
    <p:sldId id="1466" r:id="rId68"/>
    <p:sldId id="1467" r:id="rId69"/>
    <p:sldId id="1468" r:id="rId70"/>
    <p:sldId id="1469" r:id="rId71"/>
    <p:sldId id="1470" r:id="rId72"/>
    <p:sldId id="1471" r:id="rId73"/>
    <p:sldId id="1473" r:id="rId74"/>
    <p:sldId id="1474" r:id="rId75"/>
    <p:sldId id="273" r:id="rId76"/>
    <p:sldId id="274" r:id="rId77"/>
    <p:sldId id="275" r:id="rId78"/>
    <p:sldId id="276" r:id="rId79"/>
    <p:sldId id="1475" r:id="rId80"/>
    <p:sldId id="278" r:id="rId81"/>
    <p:sldId id="1476" r:id="rId82"/>
    <p:sldId id="280" r:id="rId83"/>
    <p:sldId id="281" r:id="rId84"/>
    <p:sldId id="282" r:id="rId85"/>
    <p:sldId id="1478" r:id="rId86"/>
    <p:sldId id="1492" r:id="rId87"/>
    <p:sldId id="257" r:id="rId88"/>
    <p:sldId id="258" r:id="rId89"/>
    <p:sldId id="1493" r:id="rId90"/>
    <p:sldId id="1494" r:id="rId91"/>
    <p:sldId id="1375" r:id="rId92"/>
    <p:sldId id="1376" r:id="rId93"/>
    <p:sldId id="1377" r:id="rId94"/>
    <p:sldId id="1378" r:id="rId95"/>
    <p:sldId id="1379" r:id="rId96"/>
    <p:sldId id="1380" r:id="rId97"/>
    <p:sldId id="473" r:id="rId98"/>
    <p:sldId id="474" r:id="rId99"/>
    <p:sldId id="476" r:id="rId100"/>
    <p:sldId id="486" r:id="rId101"/>
    <p:sldId id="483" r:id="rId102"/>
    <p:sldId id="475" r:id="rId103"/>
    <p:sldId id="1458" r:id="rId104"/>
    <p:sldId id="342" r:id="rId105"/>
    <p:sldId id="343" r:id="rId106"/>
    <p:sldId id="344" r:id="rId107"/>
    <p:sldId id="345" r:id="rId108"/>
    <p:sldId id="1459" r:id="rId109"/>
    <p:sldId id="347" r:id="rId110"/>
    <p:sldId id="348" r:id="rId111"/>
    <p:sldId id="1460" r:id="rId112"/>
    <p:sldId id="1495" r:id="rId113"/>
    <p:sldId id="1497" r:id="rId114"/>
    <p:sldId id="1498" r:id="rId115"/>
    <p:sldId id="1499" r:id="rId116"/>
    <p:sldId id="1500" r:id="rId117"/>
    <p:sldId id="1501" r:id="rId118"/>
    <p:sldId id="1502" r:id="rId119"/>
    <p:sldId id="1503" r:id="rId120"/>
    <p:sldId id="270" r:id="rId121"/>
    <p:sldId id="1504" r:id="rId122"/>
    <p:sldId id="1505" r:id="rId123"/>
    <p:sldId id="1506" r:id="rId124"/>
    <p:sldId id="1507" r:id="rId125"/>
    <p:sldId id="1508" r:id="rId126"/>
    <p:sldId id="1509" r:id="rId127"/>
    <p:sldId id="1479" r:id="rId128"/>
    <p:sldId id="287" r:id="rId129"/>
    <p:sldId id="288" r:id="rId130"/>
    <p:sldId id="289" r:id="rId131"/>
    <p:sldId id="290" r:id="rId132"/>
    <p:sldId id="1480" r:id="rId133"/>
    <p:sldId id="292" r:id="rId134"/>
    <p:sldId id="293" r:id="rId135"/>
    <p:sldId id="294" r:id="rId136"/>
    <p:sldId id="295" r:id="rId137"/>
    <p:sldId id="1481" r:id="rId138"/>
    <p:sldId id="297" r:id="rId139"/>
    <p:sldId id="298" r:id="rId140"/>
    <p:sldId id="1482" r:id="rId141"/>
    <p:sldId id="300" r:id="rId142"/>
    <p:sldId id="301" r:id="rId143"/>
    <p:sldId id="302" r:id="rId144"/>
    <p:sldId id="303" r:id="rId145"/>
    <p:sldId id="304" r:id="rId146"/>
    <p:sldId id="305" r:id="rId147"/>
    <p:sldId id="306" r:id="rId148"/>
    <p:sldId id="307" r:id="rId149"/>
    <p:sldId id="308" r:id="rId150"/>
    <p:sldId id="309" r:id="rId151"/>
    <p:sldId id="310" r:id="rId152"/>
    <p:sldId id="311" r:id="rId153"/>
    <p:sldId id="312" r:id="rId154"/>
    <p:sldId id="313" r:id="rId155"/>
    <p:sldId id="314" r:id="rId156"/>
    <p:sldId id="315" r:id="rId157"/>
    <p:sldId id="316" r:id="rId158"/>
    <p:sldId id="1490" r:id="rId159"/>
    <p:sldId id="1510" r:id="rId160"/>
    <p:sldId id="1511" r:id="rId161"/>
    <p:sldId id="1512" r:id="rId162"/>
    <p:sldId id="1513" r:id="rId163"/>
    <p:sldId id="1514" r:id="rId164"/>
    <p:sldId id="1515" r:id="rId165"/>
    <p:sldId id="508" r:id="rId166"/>
    <p:sldId id="512" r:id="rId167"/>
    <p:sldId id="514" r:id="rId168"/>
    <p:sldId id="283" r:id="rId169"/>
    <p:sldId id="1491" r:id="rId170"/>
    <p:sldId id="1526" r:id="rId171"/>
    <p:sldId id="1527" r:id="rId172"/>
    <p:sldId id="1528" r:id="rId173"/>
    <p:sldId id="1529" r:id="rId174"/>
    <p:sldId id="1530" r:id="rId175"/>
    <p:sldId id="1531" r:id="rId176"/>
    <p:sldId id="1532" r:id="rId177"/>
    <p:sldId id="1533" r:id="rId178"/>
    <p:sldId id="1534" r:id="rId179"/>
    <p:sldId id="1538" r:id="rId180"/>
    <p:sldId id="1539" r:id="rId181"/>
    <p:sldId id="1540" r:id="rId182"/>
    <p:sldId id="1541" r:id="rId183"/>
    <p:sldId id="1542" r:id="rId184"/>
    <p:sldId id="1543" r:id="rId185"/>
    <p:sldId id="1544" r:id="rId186"/>
    <p:sldId id="1545" r:id="rId187"/>
    <p:sldId id="1546" r:id="rId188"/>
    <p:sldId id="1547" r:id="rId189"/>
    <p:sldId id="1548" r:id="rId190"/>
    <p:sldId id="1549" r:id="rId191"/>
    <p:sldId id="1550" r:id="rId192"/>
    <p:sldId id="1551" r:id="rId193"/>
    <p:sldId id="1552" r:id="rId194"/>
    <p:sldId id="1553" r:id="rId195"/>
    <p:sldId id="1554" r:id="rId196"/>
    <p:sldId id="1558" r:id="rId197"/>
    <p:sldId id="1559" r:id="rId198"/>
    <p:sldId id="1560" r:id="rId199"/>
    <p:sldId id="1525" r:id="rId200"/>
    <p:sldId id="317" r:id="rId201"/>
    <p:sldId id="318" r:id="rId202"/>
    <p:sldId id="319" r:id="rId203"/>
    <p:sldId id="320" r:id="rId204"/>
    <p:sldId id="321" r:id="rId205"/>
    <p:sldId id="322" r:id="rId206"/>
    <p:sldId id="323" r:id="rId207"/>
    <p:sldId id="325" r:id="rId208"/>
    <p:sldId id="1489" r:id="rId209"/>
    <p:sldId id="1464" r:id="rId210"/>
    <p:sldId id="1516" r:id="rId211"/>
    <p:sldId id="1517" r:id="rId212"/>
    <p:sldId id="1518" r:id="rId213"/>
    <p:sldId id="1519" r:id="rId214"/>
    <p:sldId id="1520" r:id="rId215"/>
    <p:sldId id="1521" r:id="rId216"/>
    <p:sldId id="1522" r:id="rId217"/>
    <p:sldId id="1523" r:id="rId218"/>
    <p:sldId id="350" r:id="rId219"/>
    <p:sldId id="1462" r:id="rId220"/>
    <p:sldId id="360" r:id="rId221"/>
    <p:sldId id="1524" r:id="rId222"/>
    <p:sldId id="2538" r:id="rId2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hlink"/>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996633"/>
    <a:srgbClr val="663300"/>
    <a:srgbClr val="DC83EB"/>
    <a:srgbClr val="FF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44" autoAdjust="0"/>
    <p:restoredTop sz="93424"/>
  </p:normalViewPr>
  <p:slideViewPr>
    <p:cSldViewPr>
      <p:cViewPr varScale="1">
        <p:scale>
          <a:sx n="103" d="100"/>
          <a:sy n="103" d="100"/>
        </p:scale>
        <p:origin x="3234" y="114"/>
      </p:cViewPr>
      <p:guideLst>
        <p:guide orient="horz" pos="2160"/>
        <p:guide pos="3840"/>
      </p:guideLst>
    </p:cSldViewPr>
  </p:slideViewPr>
  <p:notesTextViewPr>
    <p:cViewPr>
      <p:scale>
        <a:sx n="3" d="2"/>
        <a:sy n="3" d="2"/>
      </p:scale>
      <p:origin x="0" y="0"/>
    </p:cViewPr>
  </p:notesTextViewPr>
  <p:sorterViewPr>
    <p:cViewPr>
      <p:scale>
        <a:sx n="75" d="100"/>
        <a:sy n="75" d="100"/>
      </p:scale>
      <p:origin x="0" y="-257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theme" Target="theme/theme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tableStyles" Target="tableStyles.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notesMaster" Target="notesMasters/notesMaster1.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D5E58-82C0-4F2A-9A2C-F8BAC6C259C6}" type="datetimeFigureOut">
              <a:rPr lang="en-US" smtClean="0"/>
              <a:pPr/>
              <a:t>20-Apr-24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5A10DA-866C-4A61-9AE7-2C81D2652A14}" type="slidenum">
              <a:rPr lang="en-US" smtClean="0"/>
              <a:pPr/>
              <a:t>‹#›</a:t>
            </a:fld>
            <a:endParaRPr lang="en-US"/>
          </a:p>
        </p:txBody>
      </p:sp>
    </p:spTree>
    <p:extLst>
      <p:ext uri="{BB962C8B-B14F-4D97-AF65-F5344CB8AC3E}">
        <p14:creationId xmlns:p14="http://schemas.microsoft.com/office/powerpoint/2010/main" val="389702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en.wikipedia.org/wiki/Electrical_network"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baseline="30000" dirty="0">
                <a:solidFill>
                  <a:schemeClr val="tx1"/>
                </a:solidFill>
                <a:latin typeface="Arial" charset="0"/>
                <a:ea typeface="+mn-ea"/>
                <a:cs typeface="CMU Bright Roman"/>
              </a:rPr>
              <a:t>* </a:t>
            </a:r>
            <a:r>
              <a:rPr lang="en-US" sz="1200" b="0" kern="1200" dirty="0">
                <a:solidFill>
                  <a:schemeClr val="tx1"/>
                </a:solidFill>
                <a:latin typeface="Arial" charset="0"/>
                <a:ea typeface="+mn-ea"/>
                <a:cs typeface="CMU Bright Roman"/>
              </a:rPr>
              <a:t>Dashed line indicates time-lag</a:t>
            </a:r>
            <a:br>
              <a:rPr lang="en-US" sz="1200" b="0" kern="1200" dirty="0">
                <a:solidFill>
                  <a:schemeClr val="tx1"/>
                </a:solidFill>
                <a:latin typeface="Arial" charset="0"/>
                <a:ea typeface="+mn-ea"/>
                <a:cs typeface="CMU Bright Roman"/>
              </a:rPr>
            </a:br>
            <a:endParaRPr lang="en-US" sz="1200" b="0" kern="1200" baseline="30000" dirty="0">
              <a:solidFill>
                <a:schemeClr val="tx1"/>
              </a:solidFill>
              <a:latin typeface="Arial" charset="0"/>
              <a:ea typeface="+mn-ea"/>
              <a:cs typeface="CMU Bright Roman"/>
            </a:endParaRP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7</a:t>
            </a:fld>
            <a:endParaRPr lang="en-US"/>
          </a:p>
        </p:txBody>
      </p:sp>
    </p:spTree>
    <p:extLst>
      <p:ext uri="{BB962C8B-B14F-4D97-AF65-F5344CB8AC3E}">
        <p14:creationId xmlns:p14="http://schemas.microsoft.com/office/powerpoint/2010/main" val="3594543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26</a:t>
            </a:fld>
            <a:endParaRPr lang="en-US"/>
          </a:p>
        </p:txBody>
      </p:sp>
    </p:spTree>
    <p:extLst>
      <p:ext uri="{BB962C8B-B14F-4D97-AF65-F5344CB8AC3E}">
        <p14:creationId xmlns:p14="http://schemas.microsoft.com/office/powerpoint/2010/main" val="18422985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54dbe4f186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54dbe4f186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54dbe4f186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54dbe4f18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54dbe4f186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54dbe4f18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54dbe4f186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54dbe4f186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54dbe4f186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54dbe4f186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54dbe4f186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54dbe4f18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US" sz="1800">
                <a:latin typeface="Average"/>
                <a:ea typeface="Average"/>
                <a:cs typeface="Average"/>
                <a:sym typeface="Average"/>
              </a:rPr>
              <a:t>Caveat: we mask the attention weights so that the decoder outputs for position </a:t>
            </a:r>
            <a:r>
              <a:rPr lang="en-US" sz="1800" i="1">
                <a:latin typeface="Average"/>
                <a:ea typeface="Average"/>
                <a:cs typeface="Average"/>
                <a:sym typeface="Average"/>
              </a:rPr>
              <a:t>i </a:t>
            </a:r>
            <a:r>
              <a:rPr lang="en-US" sz="1800">
                <a:latin typeface="Average"/>
                <a:ea typeface="Average"/>
                <a:cs typeface="Average"/>
                <a:sym typeface="Average"/>
              </a:rPr>
              <a:t>can only see the query at positions less than </a:t>
            </a:r>
            <a:r>
              <a:rPr lang="en-US" sz="1800" i="1">
                <a:latin typeface="Average"/>
                <a:ea typeface="Average"/>
                <a:cs typeface="Average"/>
                <a:sym typeface="Average"/>
              </a:rPr>
              <a:t>i.</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8" name="Google Shape;888;p4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54efa7183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4" name="Google Shape;894;g54efa7183b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54dbe4f186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1" name="Google Shape;901;g54dbe4f186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13dd67c5ab8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13dd67c5ab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28</a:t>
            </a:fld>
            <a:endParaRPr lang="en-US"/>
          </a:p>
        </p:txBody>
      </p:sp>
    </p:spTree>
    <p:extLst>
      <p:ext uri="{BB962C8B-B14F-4D97-AF65-F5344CB8AC3E}">
        <p14:creationId xmlns:p14="http://schemas.microsoft.com/office/powerpoint/2010/main" val="20905547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13dd67c5ab8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7" name="Google Shape;1397;g13dd67c5ab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13dd67c5ab8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13dd67c5ab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24f0c965c2c_13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24f0c965c2c_13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24f0c965c2c_13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24f0c965c2c_13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13dd67c5ab8_0_26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13dd67c5ab8_0_2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a:solidFill>
                  <a:schemeClr val="tx1"/>
                </a:solidFill>
                <a:effectLst/>
                <a:latin typeface="+mn-lt"/>
                <a:ea typeface="+mn-ea"/>
                <a:cs typeface="+mn-cs"/>
              </a:rPr>
              <a:t>Vaswani</a:t>
            </a:r>
            <a:r>
              <a:rPr lang="en-US" sz="1200" kern="1200" dirty="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164</a:t>
            </a:fld>
            <a:endParaRPr lang="en-US"/>
          </a:p>
        </p:txBody>
      </p:sp>
    </p:spTree>
    <p:extLst>
      <p:ext uri="{BB962C8B-B14F-4D97-AF65-F5344CB8AC3E}">
        <p14:creationId xmlns:p14="http://schemas.microsoft.com/office/powerpoint/2010/main" val="39346912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a:solidFill>
                  <a:schemeClr val="tx1"/>
                </a:solidFill>
                <a:effectLst/>
                <a:latin typeface="+mn-lt"/>
                <a:ea typeface="+mn-ea"/>
                <a:cs typeface="+mn-cs"/>
              </a:rPr>
              <a:t>Vaswani</a:t>
            </a:r>
            <a:r>
              <a:rPr lang="en-US" sz="1200" kern="1200" dirty="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165</a:t>
            </a:fld>
            <a:endParaRPr lang="en-US"/>
          </a:p>
        </p:txBody>
      </p:sp>
    </p:spTree>
    <p:extLst>
      <p:ext uri="{BB962C8B-B14F-4D97-AF65-F5344CB8AC3E}">
        <p14:creationId xmlns:p14="http://schemas.microsoft.com/office/powerpoint/2010/main" val="35058012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a:solidFill>
                  <a:schemeClr val="tx1"/>
                </a:solidFill>
                <a:effectLst/>
                <a:latin typeface="+mn-lt"/>
                <a:ea typeface="+mn-ea"/>
                <a:cs typeface="+mn-cs"/>
              </a:rPr>
              <a:t>Vaswani</a:t>
            </a:r>
            <a:r>
              <a:rPr lang="en-US" sz="1200" kern="1200" dirty="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166</a:t>
            </a:fld>
            <a:endParaRPr lang="en-US"/>
          </a:p>
        </p:txBody>
      </p:sp>
    </p:spTree>
    <p:extLst>
      <p:ext uri="{BB962C8B-B14F-4D97-AF65-F5344CB8AC3E}">
        <p14:creationId xmlns:p14="http://schemas.microsoft.com/office/powerpoint/2010/main" val="41707522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13dd67c5ab8_0_4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13dd67c5ab8_0_4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54dbe4f186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54dbe4f186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29</a:t>
            </a:fld>
            <a:endParaRPr lang="en-US"/>
          </a:p>
        </p:txBody>
      </p:sp>
    </p:spTree>
    <p:extLst>
      <p:ext uri="{BB962C8B-B14F-4D97-AF65-F5344CB8AC3E}">
        <p14:creationId xmlns:p14="http://schemas.microsoft.com/office/powerpoint/2010/main" val="35106097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54dbe4f186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54dbe4f186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Trainable in "only 12 hours" for SOTA</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54dbe4f186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54dbe4f186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be4f186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be4f186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https://github.com/RedditSota/state-of-the-art-result-for-machine-learning-problems</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1" name="Google Shape;931;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6" name="Google Shape;936;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https://github.com/jadore801120/attention-is-all-you-need-pytorch/blob/master/transformer/Models.py</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3" name="Google Shape;94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https://github.com/jadore801120/attention-is-all-you-need-pytorch/blob/master/transformer/Models.py</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54dbe4f186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54dbe4f186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54dbe4f18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54dbe4f18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https://openai.com/blog/better-language-models/</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13dd67c5ab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2" name="Google Shape;1472;g13dd67c5ab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3dd67c5ab8_0_3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3dd67c5ab8_0_3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30</a:t>
            </a:fld>
            <a:endParaRPr lang="en-US"/>
          </a:p>
        </p:txBody>
      </p:sp>
    </p:spTree>
    <p:extLst>
      <p:ext uri="{BB962C8B-B14F-4D97-AF65-F5344CB8AC3E}">
        <p14:creationId xmlns:p14="http://schemas.microsoft.com/office/powerpoint/2010/main" val="31727540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13dd67c5ab8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13dd67c5ab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13dd67c5ab8_0_3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13dd67c5ab8_0_3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13dd67c5ab8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8" name="Google Shape;1528;g13dd67c5ab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13dd67c5ab8_0_3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13dd67c5ab8_0_3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13dd67c5ab8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13dd67c5ab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13dd67c5ab8_0_3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13dd67c5ab8_0_3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8003973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3549882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4283060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13dd67c5ab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5" name="Google Shape;1565;g13dd67c5ab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cs typeface="CMU Bright Roman"/>
              </a:rPr>
              <a:t>What makes this problem challenging?</a:t>
            </a:r>
          </a:p>
          <a:p>
            <a:pPr>
              <a:buFont typeface="Arial" panose="020B0604020202020204" pitchFamily="34" charset="0"/>
              <a:buChar char="•"/>
            </a:pPr>
            <a:r>
              <a:rPr lang="en-US" dirty="0">
                <a:cs typeface="CMU Bright Roman"/>
              </a:rPr>
              <a:t>What feature representation or predictor structure can we use for this problem?</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37</a:t>
            </a:fld>
            <a:endParaRPr lang="en-US"/>
          </a:p>
        </p:txBody>
      </p:sp>
    </p:spTree>
    <p:extLst>
      <p:ext uri="{BB962C8B-B14F-4D97-AF65-F5344CB8AC3E}">
        <p14:creationId xmlns:p14="http://schemas.microsoft.com/office/powerpoint/2010/main" val="1151238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model architecture of GNMT, Google’s Neural Machine Translation system. On the left is the encoder network, on the right is the decoder network, in the middle is the attention module. The bottom encoder layer is bi-directional: the pink nodes gather information from left to right while the green nodes gather information from right to left. The other layers of the encoder are </a:t>
            </a:r>
            <a:r>
              <a:rPr lang="en-US" dirty="0" err="1"/>
              <a:t>uni</a:t>
            </a:r>
            <a:r>
              <a:rPr lang="en-US" dirty="0"/>
              <a:t>-directional. Residual connections start from the layer third from the bottom in the encoder and decoder. The model is partitioned into multiple GPUs to speed up training. In our setup, we have 8 encoder LSTM layers (1 bi-directional layer and 7 </a:t>
            </a:r>
            <a:r>
              <a:rPr lang="en-US" dirty="0" err="1"/>
              <a:t>uni</a:t>
            </a:r>
            <a:r>
              <a:rPr lang="en-US" dirty="0"/>
              <a:t>-directional layers), and 8 decoder layers. With this setting, one model replica is partitioned 8-ways and is placed on 8 different GPUs typically belonging to one host machine. During training, the bottom bi-directional encoder layers compute in parallel first. Once both finish, the </a:t>
            </a:r>
            <a:r>
              <a:rPr lang="en-US" dirty="0" err="1"/>
              <a:t>uni</a:t>
            </a:r>
            <a:r>
              <a:rPr lang="en-US" dirty="0"/>
              <a:t>-directional encoder layers can start computing, each on a separate GPU. To retain as much parallelism as possible during running the decoder layers, we use the bottom decoder layer output only for obtaining recurrent attention context, which is sent directly to all the remaining decoder layers. The </a:t>
            </a:r>
            <a:r>
              <a:rPr lang="en-US" dirty="0" err="1"/>
              <a:t>softmax</a:t>
            </a:r>
            <a:r>
              <a:rPr lang="en-US" dirty="0"/>
              <a:t> layer is also partitioned and placed on multiple GPUs. Depending on the output vocabulary size we either have them run on the same GPUs as the encoder and decoder networks, or have them run on a separate set of dedicated GPUs.</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52</a:t>
            </a:fld>
            <a:endParaRPr lang="en-US"/>
          </a:p>
        </p:txBody>
      </p:sp>
    </p:spTree>
    <p:extLst>
      <p:ext uri="{BB962C8B-B14F-4D97-AF65-F5344CB8AC3E}">
        <p14:creationId xmlns:p14="http://schemas.microsoft.com/office/powerpoint/2010/main" val="2260715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60</a:t>
            </a:fld>
            <a:endParaRPr lang="zh-CN" altLang="en-US"/>
          </a:p>
        </p:txBody>
      </p:sp>
    </p:spTree>
    <p:extLst>
      <p:ext uri="{BB962C8B-B14F-4D97-AF65-F5344CB8AC3E}">
        <p14:creationId xmlns:p14="http://schemas.microsoft.com/office/powerpoint/2010/main" val="3980703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baseline="30000" dirty="0">
                <a:solidFill>
                  <a:schemeClr val="tx1"/>
                </a:solidFill>
                <a:latin typeface="Arial" charset="0"/>
                <a:ea typeface="+mn-ea"/>
                <a:cs typeface="CMU Bright Roman"/>
              </a:rPr>
              <a:t>* </a:t>
            </a:r>
            <a:r>
              <a:rPr lang="en-US" sz="1200" b="0" kern="1200" dirty="0">
                <a:solidFill>
                  <a:schemeClr val="tx1"/>
                </a:solidFill>
                <a:latin typeface="Arial" charset="0"/>
                <a:ea typeface="+mn-ea"/>
                <a:cs typeface="CMU Bright Roman"/>
              </a:rPr>
              <a:t>Dashed line indicates time-lag</a:t>
            </a:r>
            <a:br>
              <a:rPr lang="en-US" sz="1200" b="0" kern="1200" dirty="0">
                <a:solidFill>
                  <a:schemeClr val="tx1"/>
                </a:solidFill>
                <a:latin typeface="Arial" charset="0"/>
                <a:ea typeface="+mn-ea"/>
                <a:cs typeface="CMU Bright Roman"/>
              </a:rPr>
            </a:br>
            <a:endParaRPr lang="en-US" sz="1200" b="0" kern="1200" baseline="30000" dirty="0">
              <a:solidFill>
                <a:schemeClr val="tx1"/>
              </a:solidFill>
              <a:latin typeface="Arial" charset="0"/>
              <a:ea typeface="+mn-ea"/>
              <a:cs typeface="CMU Bright Roman"/>
            </a:endParaRP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8</a:t>
            </a:fld>
            <a:endParaRPr lang="en-US"/>
          </a:p>
        </p:txBody>
      </p:sp>
    </p:spTree>
    <p:extLst>
      <p:ext uri="{BB962C8B-B14F-4D97-AF65-F5344CB8AC3E}">
        <p14:creationId xmlns:p14="http://schemas.microsoft.com/office/powerpoint/2010/main" val="4060017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61</a:t>
            </a:fld>
            <a:endParaRPr lang="zh-CN" altLang="en-US"/>
          </a:p>
        </p:txBody>
      </p:sp>
    </p:spTree>
    <p:extLst>
      <p:ext uri="{BB962C8B-B14F-4D97-AF65-F5344CB8AC3E}">
        <p14:creationId xmlns:p14="http://schemas.microsoft.com/office/powerpoint/2010/main" val="3980703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62</a:t>
            </a:fld>
            <a:endParaRPr lang="zh-CN" altLang="en-US"/>
          </a:p>
        </p:txBody>
      </p:sp>
    </p:spTree>
    <p:extLst>
      <p:ext uri="{BB962C8B-B14F-4D97-AF65-F5344CB8AC3E}">
        <p14:creationId xmlns:p14="http://schemas.microsoft.com/office/powerpoint/2010/main" val="3980703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63</a:t>
            </a:fld>
            <a:endParaRPr lang="zh-CN" altLang="en-US"/>
          </a:p>
        </p:txBody>
      </p:sp>
    </p:spTree>
    <p:extLst>
      <p:ext uri="{BB962C8B-B14F-4D97-AF65-F5344CB8AC3E}">
        <p14:creationId xmlns:p14="http://schemas.microsoft.com/office/powerpoint/2010/main" val="3980703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1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1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19</a:t>
            </a:fld>
            <a:endParaRPr lang="en-US"/>
          </a:p>
        </p:txBody>
      </p:sp>
    </p:spTree>
    <p:extLst>
      <p:ext uri="{BB962C8B-B14F-4D97-AF65-F5344CB8AC3E}">
        <p14:creationId xmlns:p14="http://schemas.microsoft.com/office/powerpoint/2010/main" val="1105543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1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1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p1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Fix timestep 1</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Fix timestep 1</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Fix timestep 1</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Fix timestep 1</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Fix timestep 1</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20</a:t>
            </a:fld>
            <a:endParaRPr lang="en-US"/>
          </a:p>
        </p:txBody>
      </p:sp>
    </p:spTree>
    <p:extLst>
      <p:ext uri="{BB962C8B-B14F-4D97-AF65-F5344CB8AC3E}">
        <p14:creationId xmlns:p14="http://schemas.microsoft.com/office/powerpoint/2010/main" val="2781861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0" name="Google Shape;67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https://arxiv.org/pdf/1508.04025.pdf</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We wanted to parallelize to reduce computation!  But attention only increases computation as of right now.</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1364026ad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1364026ad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4397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e2832e38b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e2832e38b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8523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3dd67c5ab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3dd67c5ab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489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3dd67c5ab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3dd67c5ab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1938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3dd67c5ab8_0_3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3dd67c5ab8_0_3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8966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96</a:t>
            </a:fld>
            <a:endParaRPr lang="zh-CN" altLang="en-US"/>
          </a:p>
        </p:txBody>
      </p:sp>
    </p:spTree>
    <p:extLst>
      <p:ext uri="{BB962C8B-B14F-4D97-AF65-F5344CB8AC3E}">
        <p14:creationId xmlns:p14="http://schemas.microsoft.com/office/powerpoint/2010/main" val="1462854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97</a:t>
            </a:fld>
            <a:endParaRPr lang="zh-CN" altLang="en-US"/>
          </a:p>
        </p:txBody>
      </p:sp>
    </p:spTree>
    <p:extLst>
      <p:ext uri="{BB962C8B-B14F-4D97-AF65-F5344CB8AC3E}">
        <p14:creationId xmlns:p14="http://schemas.microsoft.com/office/powerpoint/2010/main" val="380577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21</a:t>
            </a:fld>
            <a:endParaRPr lang="en-US"/>
          </a:p>
        </p:txBody>
      </p:sp>
    </p:spTree>
    <p:extLst>
      <p:ext uri="{BB962C8B-B14F-4D97-AF65-F5344CB8AC3E}">
        <p14:creationId xmlns:p14="http://schemas.microsoft.com/office/powerpoint/2010/main" val="16243543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98</a:t>
            </a:fld>
            <a:endParaRPr lang="zh-CN" altLang="en-US"/>
          </a:p>
        </p:txBody>
      </p:sp>
    </p:spTree>
    <p:extLst>
      <p:ext uri="{BB962C8B-B14F-4D97-AF65-F5344CB8AC3E}">
        <p14:creationId xmlns:p14="http://schemas.microsoft.com/office/powerpoint/2010/main" val="3724939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99</a:t>
            </a:fld>
            <a:endParaRPr lang="zh-CN" altLang="en-US"/>
          </a:p>
        </p:txBody>
      </p:sp>
    </p:spTree>
    <p:extLst>
      <p:ext uri="{BB962C8B-B14F-4D97-AF65-F5344CB8AC3E}">
        <p14:creationId xmlns:p14="http://schemas.microsoft.com/office/powerpoint/2010/main" val="875169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100</a:t>
            </a:fld>
            <a:endParaRPr lang="zh-CN" altLang="en-US"/>
          </a:p>
        </p:txBody>
      </p:sp>
    </p:spTree>
    <p:extLst>
      <p:ext uri="{BB962C8B-B14F-4D97-AF65-F5344CB8AC3E}">
        <p14:creationId xmlns:p14="http://schemas.microsoft.com/office/powerpoint/2010/main" val="24833880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101</a:t>
            </a:fld>
            <a:endParaRPr lang="zh-CN" altLang="en-US"/>
          </a:p>
        </p:txBody>
      </p:sp>
    </p:spTree>
    <p:extLst>
      <p:ext uri="{BB962C8B-B14F-4D97-AF65-F5344CB8AC3E}">
        <p14:creationId xmlns:p14="http://schemas.microsoft.com/office/powerpoint/2010/main" val="28196211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3029530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979526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519008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1817470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974485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27080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22</a:t>
            </a:fld>
            <a:endParaRPr lang="en-US"/>
          </a:p>
        </p:txBody>
      </p:sp>
    </p:spTree>
    <p:extLst>
      <p:ext uri="{BB962C8B-B14F-4D97-AF65-F5344CB8AC3E}">
        <p14:creationId xmlns:p14="http://schemas.microsoft.com/office/powerpoint/2010/main" val="25835457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563207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5339002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603037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3dd67c5ab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3dd67c5ab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3dd67c5ab8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3dd67c5ab8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3dd67c5ab8_0_1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3dd67c5ab8_0_1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13dd67c5ab8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13dd67c5ab8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13dd67c5ab8_0_2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13dd67c5ab8_0_2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where order matters a lot: “The cat at the mouse” vs “The mouse ate the cat”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13dd67c5ab8_0_2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13dd67c5ab8_0_2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13dd67c5ab8_0_2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13dd67c5ab8_0_2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23</a:t>
            </a:fld>
            <a:endParaRPr lang="en-US"/>
          </a:p>
        </p:txBody>
      </p:sp>
    </p:spTree>
    <p:extLst>
      <p:ext uri="{BB962C8B-B14F-4D97-AF65-F5344CB8AC3E}">
        <p14:creationId xmlns:p14="http://schemas.microsoft.com/office/powerpoint/2010/main" val="40137555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13dd67c5ab8_0_2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13dd67c5ab8_0_2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13dd67c5ab8_0_2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13dd67c5ab8_0_2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13dd67c5ab8_0_3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13dd67c5ab8_0_3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13dd67c5ab8_0_2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13dd67c5ab8_0_2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13dd67c5ab8_0_2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13dd67c5ab8_0_2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13dd67c5ab8_0_2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5" name="Google Shape;1355;g13dd67c5ab8_0_2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13dd67c5ab8_0_2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13dd67c5ab8_0_2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13dd67c5ab8_0_3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13dd67c5ab8_0_3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4" name="Google Shape;694;p3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50">
                <a:solidFill>
                  <a:srgbClr val="222222"/>
                </a:solidFill>
                <a:highlight>
                  <a:srgbClr val="FFFFFF"/>
                </a:highlight>
              </a:rPr>
              <a:t>A </a:t>
            </a:r>
            <a:r>
              <a:rPr lang="en-US" sz="1050" b="1">
                <a:solidFill>
                  <a:srgbClr val="222222"/>
                </a:solidFill>
                <a:highlight>
                  <a:srgbClr val="FFFFFF"/>
                </a:highlight>
              </a:rPr>
              <a:t>transformer</a:t>
            </a:r>
            <a:r>
              <a:rPr lang="en-US" sz="1050">
                <a:solidFill>
                  <a:srgbClr val="222222"/>
                </a:solidFill>
                <a:highlight>
                  <a:srgbClr val="FFFFFF"/>
                </a:highlight>
              </a:rPr>
              <a:t> is a static electrical device that transfers electrical energy between two or more </a:t>
            </a:r>
            <a:r>
              <a:rPr lang="en-US" sz="1050" u="sng">
                <a:solidFill>
                  <a:srgbClr val="0B0080"/>
                </a:solidFill>
                <a:highlight>
                  <a:srgbClr val="FFFFFF"/>
                </a:highlight>
                <a:hlinkClick r:id="rId3"/>
              </a:rPr>
              <a:t>circuits</a:t>
            </a:r>
            <a:r>
              <a:rPr lang="en-US" sz="1050">
                <a:solidFill>
                  <a:srgbClr val="222222"/>
                </a:solidFill>
                <a:highlight>
                  <a:srgbClr val="FFFFFF"/>
                </a:highlight>
              </a:rPr>
              <a:t>. </a:t>
            </a:r>
            <a:endParaRPr/>
          </a:p>
        </p:txBody>
      </p:sp>
      <p:sp>
        <p:nvSpPr>
          <p:cNvPr id="699" name="Google Shape;699;p3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24</a:t>
            </a:fld>
            <a:endParaRPr lang="en-US"/>
          </a:p>
        </p:txBody>
      </p:sp>
    </p:spTree>
    <p:extLst>
      <p:ext uri="{BB962C8B-B14F-4D97-AF65-F5344CB8AC3E}">
        <p14:creationId xmlns:p14="http://schemas.microsoft.com/office/powerpoint/2010/main" val="38627733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54dbe4f186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4" name="Google Shape;704;g54dbe4f186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9" name="Google Shape;709;p3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4" name="Google Shape;714;p3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9" name="Google Shape;719;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https://arxiv.org/pdf/1706.03762.pdf</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6" name="Google Shape;726;p3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1" name="Google Shape;731;p3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7" name="Google Shape;737;p3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Constant number, tuned manually</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2" name="Google Shape;75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1" name="Google Shape;76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25</a:t>
            </a:fld>
            <a:endParaRPr lang="en-US"/>
          </a:p>
        </p:txBody>
      </p:sp>
    </p:spTree>
    <p:extLst>
      <p:ext uri="{BB962C8B-B14F-4D97-AF65-F5344CB8AC3E}">
        <p14:creationId xmlns:p14="http://schemas.microsoft.com/office/powerpoint/2010/main" val="8935550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7" name="Google Shape;76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4" name="Google Shape;774;p4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54dbe4f18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54dbe4f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54dbe4f18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54dbe4f18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54dbe4f186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54dbe4f186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54dbe4f186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54dbe4f186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54dbe4f186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54dbe4f186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Just a good way of attendint to information from different representation subspaces.</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54dbe4f186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54dbe4f186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Just a good way of attendint to information from different representation subspaces.</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54dbe4f18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54dbe4f18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Just a good way of attendint to information from different representation subspaces.</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54dbe4f186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54dbe4f186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Just a good way of attendint to information from different representation subspaces.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84299" y="6597352"/>
            <a:ext cx="3264363" cy="144016"/>
          </a:xfrm>
          <a:prstGeom prst="rect">
            <a:avLst/>
          </a:prstGeom>
        </p:spPr>
        <p:txBody>
          <a:bodyPr/>
          <a:lstStyle/>
          <a:p>
            <a:r>
              <a:rPr lang="en-US"/>
              <a:t>© T. Theocharides, 2011.   </a:t>
            </a:r>
            <a:fld id="{DBC3780C-3FFF-490E-B2E7-EBE978EE7150}" type="slidenum">
              <a:rPr lang="en-US" smtClean="0"/>
              <a:pPr/>
              <a:t>‹#›</a:t>
            </a:fld>
            <a:endParaRPr lang="en-US" dirty="0"/>
          </a:p>
        </p:txBody>
      </p:sp>
    </p:spTree>
    <p:extLst>
      <p:ext uri="{BB962C8B-B14F-4D97-AF65-F5344CB8AC3E}">
        <p14:creationId xmlns:p14="http://schemas.microsoft.com/office/powerpoint/2010/main" val="219681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450015" y="244886"/>
            <a:ext cx="704500" cy="646383"/>
            <a:chOff x="1417110" y="1933669"/>
            <a:chExt cx="1827515" cy="1676757"/>
          </a:xfrm>
        </p:grpSpPr>
        <p:sp>
          <p:nvSpPr>
            <p:cNvPr id="8" name="椭圆 7"/>
            <p:cNvSpPr/>
            <p:nvPr/>
          </p:nvSpPr>
          <p:spPr>
            <a:xfrm>
              <a:off x="1491775" y="1933669"/>
              <a:ext cx="1676757" cy="167675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8"/>
            <p:cNvSpPr/>
            <p:nvPr/>
          </p:nvSpPr>
          <p:spPr>
            <a:xfrm>
              <a:off x="1686851" y="2118291"/>
              <a:ext cx="1307513" cy="1307513"/>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9"/>
            <p:cNvSpPr/>
            <p:nvPr/>
          </p:nvSpPr>
          <p:spPr>
            <a:xfrm>
              <a:off x="2772931" y="1944597"/>
              <a:ext cx="390517" cy="390517"/>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p:nvSpPr>
          <p:spPr>
            <a:xfrm>
              <a:off x="1417110" y="2261397"/>
              <a:ext cx="286781" cy="286781"/>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11"/>
            <p:cNvSpPr/>
            <p:nvPr/>
          </p:nvSpPr>
          <p:spPr>
            <a:xfrm>
              <a:off x="1686851" y="3308201"/>
              <a:ext cx="220530" cy="220530"/>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椭圆 12"/>
            <p:cNvSpPr/>
            <p:nvPr/>
          </p:nvSpPr>
          <p:spPr>
            <a:xfrm>
              <a:off x="3016329" y="2979248"/>
              <a:ext cx="228296" cy="228296"/>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9" name="组合 18"/>
          <p:cNvGrpSpPr/>
          <p:nvPr userDrawn="1"/>
        </p:nvGrpSpPr>
        <p:grpSpPr>
          <a:xfrm>
            <a:off x="5770161" y="6656158"/>
            <a:ext cx="692257" cy="126133"/>
            <a:chOff x="3510366" y="-2733"/>
            <a:chExt cx="1300959" cy="237042"/>
          </a:xfrm>
        </p:grpSpPr>
        <p:sp>
          <p:nvSpPr>
            <p:cNvPr id="20" name="椭圆 19"/>
            <p:cNvSpPr/>
            <p:nvPr userDrawn="1"/>
          </p:nvSpPr>
          <p:spPr>
            <a:xfrm>
              <a:off x="3510366" y="-2733"/>
              <a:ext cx="237042" cy="23704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椭圆 20"/>
            <p:cNvSpPr/>
            <p:nvPr userDrawn="1"/>
          </p:nvSpPr>
          <p:spPr>
            <a:xfrm>
              <a:off x="3865005" y="-2733"/>
              <a:ext cx="237042" cy="2370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椭圆 21"/>
            <p:cNvSpPr/>
            <p:nvPr userDrawn="1"/>
          </p:nvSpPr>
          <p:spPr>
            <a:xfrm>
              <a:off x="4219644" y="-2733"/>
              <a:ext cx="237042" cy="23704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椭圆 22"/>
            <p:cNvSpPr/>
            <p:nvPr userDrawn="1"/>
          </p:nvSpPr>
          <p:spPr>
            <a:xfrm>
              <a:off x="4574283" y="-2733"/>
              <a:ext cx="237042" cy="2370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53738202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95000" y="2855000"/>
            <a:ext cx="10469600" cy="11480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9" name="Google Shape;19;p3"/>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69305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1251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3019562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76" name="Google Shape;76;p1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825037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000" b="0" i="0">
                <a:solidFill>
                  <a:schemeClr val="bg1"/>
                </a:solidFill>
                <a:latin typeface="Arial"/>
                <a:cs typeface="Arial"/>
              </a:defRPr>
            </a:lvl1pPr>
          </a:lstStyle>
          <a:p>
            <a:pPr marL="12700">
              <a:lnSpc>
                <a:spcPts val="2120"/>
              </a:lnSpc>
            </a:pPr>
            <a:r>
              <a:rPr lang="en-US" spc="-5"/>
              <a:t>8 Feb</a:t>
            </a:r>
            <a:r>
              <a:rPr lang="en-US" spc="-70"/>
              <a:t> </a:t>
            </a:r>
            <a:r>
              <a:rPr lang="en-US" spc="-5"/>
              <a:t>2016</a:t>
            </a:r>
            <a:endParaRPr lang="en-US" spc="-5" dirty="0"/>
          </a:p>
        </p:txBody>
      </p:sp>
      <p:sp>
        <p:nvSpPr>
          <p:cNvPr id="6" name="Holder 6"/>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1920"/>
              </a:lnSpc>
            </a:pPr>
            <a:r>
              <a:rPr lang="nn-NO" spc="-5"/>
              <a:t>Fei-Fei Li &amp; Andrej Karpathy &amp; Justin</a:t>
            </a:r>
            <a:r>
              <a:rPr lang="nn-NO" spc="65"/>
              <a:t> </a:t>
            </a:r>
            <a:r>
              <a:rPr lang="nn-NO" spc="-5"/>
              <a:t>Johnson</a:t>
            </a:r>
            <a:endParaRPr lang="nn-NO" spc="-5"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44937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roject Opt 2">
  <p:cSld name="Project Opt 2">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mt="20000"/>
          </a:blip>
          <a:stretch>
            <a:fillRect/>
          </a:stretch>
        </p:blipFill>
        <p:spPr>
          <a:xfrm>
            <a:off x="1" y="1"/>
            <a:ext cx="12192004" cy="6858001"/>
          </a:xfrm>
          <a:prstGeom prst="rect">
            <a:avLst/>
          </a:prstGeom>
          <a:noFill/>
          <a:ln>
            <a:noFill/>
          </a:ln>
        </p:spPr>
      </p:pic>
      <p:sp>
        <p:nvSpPr>
          <p:cNvPr id="15" name="Google Shape;15;p3"/>
          <p:cNvSpPr txBox="1">
            <a:spLocks noGrp="1"/>
          </p:cNvSpPr>
          <p:nvPr>
            <p:ph type="title"/>
          </p:nvPr>
        </p:nvSpPr>
        <p:spPr>
          <a:xfrm>
            <a:off x="1445591" y="6346788"/>
            <a:ext cx="3740800" cy="3068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rgbClr val="000000"/>
              </a:buClr>
              <a:buSzPts val="1200"/>
              <a:buFont typeface="Arial"/>
              <a:buNone/>
              <a:defRPr sz="933">
                <a:solidFill>
                  <a:srgbClr val="9AA0A6"/>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 name="Google Shape;16;p3"/>
          <p:cNvSpPr txBox="1">
            <a:spLocks noGrp="1"/>
          </p:cNvSpPr>
          <p:nvPr>
            <p:ph type="title" idx="2"/>
          </p:nvPr>
        </p:nvSpPr>
        <p:spPr>
          <a:xfrm>
            <a:off x="1398967" y="2545733"/>
            <a:ext cx="4667200" cy="1318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4000" b="1">
                <a:solidFill>
                  <a:srgbClr val="202124"/>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 name="Google Shape;17;p3"/>
          <p:cNvSpPr txBox="1">
            <a:spLocks noGrp="1"/>
          </p:cNvSpPr>
          <p:nvPr>
            <p:ph type="subTitle" idx="1"/>
          </p:nvPr>
        </p:nvSpPr>
        <p:spPr>
          <a:xfrm>
            <a:off x="1398968" y="3864200"/>
            <a:ext cx="4667200" cy="406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200">
                <a:solidFill>
                  <a:srgbClr val="606366"/>
                </a:solidFill>
                <a:latin typeface="Google Sans"/>
                <a:ea typeface="Google Sans"/>
                <a:cs typeface="Google Sans"/>
                <a:sym typeface="Google Sans"/>
              </a:defRPr>
            </a:lvl1pPr>
            <a:lvl2pPr lvl="1" rtl="0">
              <a:spcBef>
                <a:spcPts val="0"/>
              </a:spcBef>
              <a:spcAft>
                <a:spcPts val="0"/>
              </a:spcAft>
              <a:buNone/>
              <a:defRPr>
                <a:latin typeface="Google Sans"/>
                <a:ea typeface="Google Sans"/>
                <a:cs typeface="Google Sans"/>
                <a:sym typeface="Google Sans"/>
              </a:defRPr>
            </a:lvl2pPr>
            <a:lvl3pPr lvl="2" rtl="0">
              <a:spcBef>
                <a:spcPts val="0"/>
              </a:spcBef>
              <a:spcAft>
                <a:spcPts val="0"/>
              </a:spcAft>
              <a:buNone/>
              <a:defRPr>
                <a:latin typeface="Google Sans"/>
                <a:ea typeface="Google Sans"/>
                <a:cs typeface="Google Sans"/>
                <a:sym typeface="Google Sans"/>
              </a:defRPr>
            </a:lvl3pPr>
            <a:lvl4pPr lvl="3" rtl="0">
              <a:spcBef>
                <a:spcPts val="0"/>
              </a:spcBef>
              <a:spcAft>
                <a:spcPts val="0"/>
              </a:spcAft>
              <a:buNone/>
              <a:defRPr>
                <a:latin typeface="Google Sans"/>
                <a:ea typeface="Google Sans"/>
                <a:cs typeface="Google Sans"/>
                <a:sym typeface="Google Sans"/>
              </a:defRPr>
            </a:lvl4pPr>
            <a:lvl5pPr lvl="4" rtl="0">
              <a:spcBef>
                <a:spcPts val="0"/>
              </a:spcBef>
              <a:spcAft>
                <a:spcPts val="0"/>
              </a:spcAft>
              <a:buNone/>
              <a:defRPr>
                <a:latin typeface="Google Sans"/>
                <a:ea typeface="Google Sans"/>
                <a:cs typeface="Google Sans"/>
                <a:sym typeface="Google Sans"/>
              </a:defRPr>
            </a:lvl5pPr>
            <a:lvl6pPr lvl="5" rtl="0">
              <a:spcBef>
                <a:spcPts val="0"/>
              </a:spcBef>
              <a:spcAft>
                <a:spcPts val="0"/>
              </a:spcAft>
              <a:buNone/>
              <a:defRPr>
                <a:latin typeface="Google Sans"/>
                <a:ea typeface="Google Sans"/>
                <a:cs typeface="Google Sans"/>
                <a:sym typeface="Google Sans"/>
              </a:defRPr>
            </a:lvl6pPr>
            <a:lvl7pPr lvl="6" rtl="0">
              <a:spcBef>
                <a:spcPts val="0"/>
              </a:spcBef>
              <a:spcAft>
                <a:spcPts val="0"/>
              </a:spcAft>
              <a:buNone/>
              <a:defRPr>
                <a:latin typeface="Google Sans"/>
                <a:ea typeface="Google Sans"/>
                <a:cs typeface="Google Sans"/>
                <a:sym typeface="Google Sans"/>
              </a:defRPr>
            </a:lvl7pPr>
            <a:lvl8pPr lvl="7" rtl="0">
              <a:spcBef>
                <a:spcPts val="0"/>
              </a:spcBef>
              <a:spcAft>
                <a:spcPts val="0"/>
              </a:spcAft>
              <a:buNone/>
              <a:defRPr>
                <a:latin typeface="Google Sans"/>
                <a:ea typeface="Google Sans"/>
                <a:cs typeface="Google Sans"/>
                <a:sym typeface="Google Sans"/>
              </a:defRPr>
            </a:lvl8pPr>
            <a:lvl9pPr lvl="8" rtl="0">
              <a:spcBef>
                <a:spcPts val="0"/>
              </a:spcBef>
              <a:spcAft>
                <a:spcPts val="0"/>
              </a:spcAft>
              <a:buNone/>
              <a:defRPr>
                <a:latin typeface="Google Sans"/>
                <a:ea typeface="Google Sans"/>
                <a:cs typeface="Google Sans"/>
                <a:sym typeface="Google Sans"/>
              </a:defRPr>
            </a:lvl9pPr>
          </a:lstStyle>
          <a:p>
            <a:endParaRPr/>
          </a:p>
        </p:txBody>
      </p:sp>
      <p:sp>
        <p:nvSpPr>
          <p:cNvPr id="18" name="Google Shape;18;p3"/>
          <p:cNvSpPr txBox="1"/>
          <p:nvPr/>
        </p:nvSpPr>
        <p:spPr>
          <a:xfrm>
            <a:off x="-51625" y="6553860"/>
            <a:ext cx="2991600" cy="389746"/>
          </a:xfrm>
          <a:prstGeom prst="rect">
            <a:avLst/>
          </a:prstGeom>
          <a:noFill/>
          <a:ln>
            <a:noFill/>
          </a:ln>
        </p:spPr>
        <p:txBody>
          <a:bodyPr spcFirstLastPara="1" wrap="square" lIns="121900" tIns="121900" rIns="121900" bIns="121900" anchor="ctr" anchorCtr="0">
            <a:spAutoFit/>
          </a:bodyPr>
          <a:lstStyle/>
          <a:p>
            <a:pPr marL="0" lvl="0" indent="0" algn="l" rtl="0">
              <a:spcBef>
                <a:spcPts val="0"/>
              </a:spcBef>
              <a:spcAft>
                <a:spcPts val="0"/>
              </a:spcAft>
              <a:buNone/>
            </a:pPr>
            <a:r>
              <a:rPr lang="en" sz="933">
                <a:solidFill>
                  <a:srgbClr val="666666"/>
                </a:solidFill>
                <a:latin typeface="Google Sans"/>
                <a:ea typeface="Google Sans"/>
                <a:cs typeface="Google Sans"/>
                <a:sym typeface="Google Sans"/>
              </a:rPr>
              <a:t>Photo CC BY-SA 2.0, Gabriel Synnaeve</a:t>
            </a:r>
            <a:endParaRPr sz="933">
              <a:solidFill>
                <a:srgbClr val="666666"/>
              </a:solidFill>
              <a:latin typeface="Google Sans"/>
              <a:ea typeface="Google Sans"/>
              <a:cs typeface="Google Sans"/>
              <a:sym typeface="Google Sans"/>
            </a:endParaRPr>
          </a:p>
        </p:txBody>
      </p:sp>
      <p:sp>
        <p:nvSpPr>
          <p:cNvPr id="19" name="Google Shape;19;p3"/>
          <p:cNvSpPr txBox="1"/>
          <p:nvPr/>
        </p:nvSpPr>
        <p:spPr>
          <a:xfrm>
            <a:off x="10793103" y="6451760"/>
            <a:ext cx="1460800" cy="406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067" b="1">
                <a:solidFill>
                  <a:srgbClr val="666666"/>
                </a:solidFill>
                <a:latin typeface="Google Sans"/>
                <a:ea typeface="Google Sans"/>
                <a:cs typeface="Google Sans"/>
                <a:sym typeface="Google Sans"/>
              </a:rPr>
              <a:t>Google Research</a:t>
            </a:r>
            <a:endParaRPr sz="1067" b="1">
              <a:solidFill>
                <a:srgbClr val="666666"/>
              </a:solidFill>
              <a:latin typeface="Google Sans"/>
              <a:ea typeface="Google Sans"/>
              <a:cs typeface="Google Sans"/>
              <a:sym typeface="Google Sans"/>
            </a:endParaRPr>
          </a:p>
          <a:p>
            <a:pPr marL="0" lvl="0" indent="0" algn="l" rtl="0">
              <a:spcBef>
                <a:spcPts val="0"/>
              </a:spcBef>
              <a:spcAft>
                <a:spcPts val="0"/>
              </a:spcAft>
              <a:buNone/>
            </a:pPr>
            <a:r>
              <a:rPr lang="en" sz="1067" b="1">
                <a:solidFill>
                  <a:srgbClr val="666666"/>
                </a:solidFill>
                <a:latin typeface="Google Sans"/>
                <a:ea typeface="Google Sans"/>
                <a:cs typeface="Google Sans"/>
                <a:sym typeface="Google Sans"/>
              </a:rPr>
              <a:t>Brain Team, Zürich</a:t>
            </a:r>
            <a:endParaRPr sz="1067" b="1">
              <a:solidFill>
                <a:srgbClr val="666666"/>
              </a:solidFill>
              <a:latin typeface="Google Sans"/>
              <a:ea typeface="Google Sans"/>
              <a:cs typeface="Google Sans"/>
              <a:sym typeface="Google Sans"/>
            </a:endParaRPr>
          </a:p>
        </p:txBody>
      </p:sp>
      <p:pic>
        <p:nvPicPr>
          <p:cNvPr id="20" name="Google Shape;20;p3"/>
          <p:cNvPicPr preferRelativeResize="0"/>
          <p:nvPr/>
        </p:nvPicPr>
        <p:blipFill>
          <a:blip r:embed="rId3">
            <a:alphaModFix/>
          </a:blip>
          <a:stretch>
            <a:fillRect/>
          </a:stretch>
        </p:blipFill>
        <p:spPr>
          <a:xfrm>
            <a:off x="10364942" y="6501393"/>
            <a:ext cx="370389" cy="292744"/>
          </a:xfrm>
          <a:prstGeom prst="rect">
            <a:avLst/>
          </a:prstGeom>
          <a:noFill/>
          <a:ln>
            <a:noFill/>
          </a:ln>
        </p:spPr>
      </p:pic>
    </p:spTree>
    <p:extLst>
      <p:ext uri="{BB962C8B-B14F-4D97-AF65-F5344CB8AC3E}">
        <p14:creationId xmlns:p14="http://schemas.microsoft.com/office/powerpoint/2010/main" val="2975888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1797959"/>
            <a:ext cx="10795245" cy="573379"/>
          </a:xfrm>
          <a:prstGeom prst="rect">
            <a:avLst/>
          </a:prstGeom>
        </p:spPr>
        <p:txBody>
          <a:bodyPr>
            <a:normAutofit/>
          </a:bodyPr>
          <a:lstStyle>
            <a:lvl1pPr marL="0" indent="0">
              <a:buNone/>
              <a:defRPr sz="300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643548" y="5301578"/>
            <a:ext cx="2735263" cy="263694"/>
          </a:xfrm>
          <a:prstGeom prst="rect">
            <a:avLst/>
          </a:prstGeom>
        </p:spPr>
        <p:txBody>
          <a:bodyPr/>
          <a:lstStyle>
            <a:lvl1pPr marL="0" indent="0">
              <a:buNone/>
              <a:defRPr sz="15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643548" y="2516790"/>
            <a:ext cx="10795245" cy="1705032"/>
          </a:xfrm>
          <a:prstGeom prst="rect">
            <a:avLst/>
          </a:prstGeom>
        </p:spPr>
        <p:txBody>
          <a:bodyPr>
            <a:normAutofit/>
          </a:bodyPr>
          <a:lstStyle>
            <a:lvl1pPr marL="0" indent="0">
              <a:lnSpc>
                <a:spcPts val="5000"/>
              </a:lnSpc>
              <a:spcBef>
                <a:spcPts val="0"/>
              </a:spcBef>
              <a:buNone/>
              <a:defRPr sz="50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38" name="Straight Connector 37"/>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4246" y="4835786"/>
            <a:ext cx="1204547" cy="803419"/>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643548" y="4981237"/>
            <a:ext cx="10719046" cy="247063"/>
          </a:xfrm>
          <a:prstGeom prst="rect">
            <a:avLst/>
          </a:prstGeom>
        </p:spPr>
        <p:txBody>
          <a:bodyPr>
            <a:noAutofit/>
          </a:bodyPr>
          <a:lstStyle>
            <a:lvl1pPr marL="0" indent="0">
              <a:buNone/>
              <a:defRPr sz="2000" b="1" baseline="0">
                <a:solidFill>
                  <a:schemeClr val="bg1"/>
                </a:solidFill>
                <a:latin typeface="Helvetica Neue"/>
              </a:defRPr>
            </a:lvl1pPr>
            <a:lvl2pPr marL="304800" indent="0">
              <a:buNone/>
              <a:defRPr>
                <a:solidFill>
                  <a:schemeClr val="bg1"/>
                </a:solidFill>
              </a:defRPr>
            </a:lvl2pPr>
            <a:lvl3pPr marL="609600" indent="0">
              <a:buNone/>
              <a:defRPr>
                <a:solidFill>
                  <a:schemeClr val="bg1"/>
                </a:solidFill>
              </a:defRPr>
            </a:lvl3pPr>
            <a:lvl4pPr marL="914400" indent="0">
              <a:buNone/>
              <a:defRPr>
                <a:solidFill>
                  <a:schemeClr val="bg1"/>
                </a:solidFill>
              </a:defRPr>
            </a:lvl4pPr>
            <a:lvl5pPr marL="12192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315471453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6239852"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startAt="6"/>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6041169" y="4033617"/>
            <a:ext cx="0" cy="1633558"/>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1203768"/>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43547" y="34229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84134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74"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bwMode="auto">
          <a:xfrm>
            <a:off x="143338" y="104357"/>
            <a:ext cx="11902612" cy="663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14400" y="2130426"/>
            <a:ext cx="10363200" cy="1470025"/>
          </a:xfrm>
        </p:spPr>
        <p:txBody>
          <a:bodyPr/>
          <a:lstStyle>
            <a:lvl1pPr>
              <a:defRPr/>
            </a:lvl1pPr>
          </a:lstStyle>
          <a:p>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66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688288" y="6525345"/>
            <a:ext cx="3360373" cy="215181"/>
          </a:xfrm>
          <a:prstGeom prst="rect">
            <a:avLst/>
          </a:prstGeom>
        </p:spPr>
        <p:txBody>
          <a:bodyPr vert="horz" lIns="91440" tIns="45720" rIns="91440" bIns="45720" rtlCol="0" anchor="ctr"/>
          <a:lstStyle>
            <a:lvl1pPr algn="r">
              <a:defRPr sz="1200">
                <a:solidFill>
                  <a:srgbClr val="996633"/>
                </a:solidFill>
              </a:defRPr>
            </a:lvl1pPr>
          </a:lstStyle>
          <a:p>
            <a:r>
              <a:rPr lang="en-US" dirty="0"/>
              <a:t>© T. Theocharides, 2023.   </a:t>
            </a:r>
            <a:fld id="{DBC3780C-3FFF-490E-B2E7-EBE978EE7150}" type="slidenum">
              <a:rPr lang="en-US" smtClean="0"/>
              <a:pPr/>
              <a:t>‹#›</a:t>
            </a:fld>
            <a:endParaRPr lang="en-US" dirty="0"/>
          </a:p>
        </p:txBody>
      </p:sp>
      <p:pic>
        <p:nvPicPr>
          <p:cNvPr id="5" name="Picture 4" descr="A pink and black logo&#10;&#10;Description automatically generated">
            <a:extLst>
              <a:ext uri="{FF2B5EF4-FFF2-40B4-BE49-F238E27FC236}">
                <a16:creationId xmlns:a16="http://schemas.microsoft.com/office/drawing/2014/main" id="{8AD5A3E4-D80E-DB95-6492-25902916A8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0985" y="122183"/>
            <a:ext cx="4592988" cy="595517"/>
          </a:xfrm>
          <a:prstGeom prst="rect">
            <a:avLst/>
          </a:prstGeom>
        </p:spPr>
      </p:pic>
      <p:pic>
        <p:nvPicPr>
          <p:cNvPr id="14" name="Picture 13" descr="Yellow and orange text on a black background&#10;&#10;Description automatically generated">
            <a:extLst>
              <a:ext uri="{FF2B5EF4-FFF2-40B4-BE49-F238E27FC236}">
                <a16:creationId xmlns:a16="http://schemas.microsoft.com/office/drawing/2014/main" id="{66CC80E6-797A-0326-5BB9-54C1CAA670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15130" y="55805"/>
            <a:ext cx="3757534" cy="661895"/>
          </a:xfrm>
          <a:prstGeom prst="rect">
            <a:avLst/>
          </a:prstGeom>
        </p:spPr>
      </p:pic>
      <p:pic>
        <p:nvPicPr>
          <p:cNvPr id="16" name="Picture 15" descr="A black background with yellow text&#10;&#10;Description automatically generated">
            <a:extLst>
              <a:ext uri="{FF2B5EF4-FFF2-40B4-BE49-F238E27FC236}">
                <a16:creationId xmlns:a16="http://schemas.microsoft.com/office/drawing/2014/main" id="{86225A57-D276-82EB-3F8F-89D3A0BAF6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989" y="87914"/>
            <a:ext cx="2761651" cy="710673"/>
          </a:xfrm>
          <a:prstGeom prst="rect">
            <a:avLst/>
          </a:prstGeom>
        </p:spPr>
      </p:pic>
      <p:sp>
        <p:nvSpPr>
          <p:cNvPr id="18" name="TextBox 17">
            <a:extLst>
              <a:ext uri="{FF2B5EF4-FFF2-40B4-BE49-F238E27FC236}">
                <a16:creationId xmlns:a16="http://schemas.microsoft.com/office/drawing/2014/main" id="{1EE61725-9E1E-FCE8-4EC0-E66304B1AF76}"/>
              </a:ext>
            </a:extLst>
          </p:cNvPr>
          <p:cNvSpPr txBox="1"/>
          <p:nvPr userDrawn="1"/>
        </p:nvSpPr>
        <p:spPr>
          <a:xfrm>
            <a:off x="73211" y="6432584"/>
            <a:ext cx="6097464" cy="369332"/>
          </a:xfrm>
          <a:prstGeom prst="rect">
            <a:avLst/>
          </a:prstGeom>
          <a:noFill/>
        </p:spPr>
        <p:txBody>
          <a:bodyPr wrap="square">
            <a:spAutoFit/>
          </a:bodyPr>
          <a:lstStyle/>
          <a:p>
            <a:r>
              <a:rPr lang="en-US" dirty="0"/>
              <a:t>MAI 642 –Deep Learning</a:t>
            </a:r>
          </a:p>
        </p:txBody>
      </p:sp>
    </p:spTree>
    <p:extLst>
      <p:ext uri="{BB962C8B-B14F-4D97-AF65-F5344CB8AC3E}">
        <p14:creationId xmlns:p14="http://schemas.microsoft.com/office/powerpoint/2010/main" val="43387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482533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6239852" y="2623335"/>
            <a:ext cx="5198941" cy="3228975"/>
          </a:xfrm>
          <a:prstGeom prst="rect">
            <a:avLst/>
          </a:prstGeom>
          <a:solidFill>
            <a:schemeClr val="bg1">
              <a:lumMod val="85000"/>
            </a:schemeClr>
          </a:solidFill>
        </p:spPr>
        <p:txBody>
          <a:bodyPr anchor="ctr"/>
          <a:lstStyle>
            <a:lvl1pPr marL="0" indent="0" algn="ctr">
              <a:buNone/>
              <a:defRPr sz="15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755959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startAt="8"/>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443843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6" name="Straight Connector 5"/>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2720155"/>
            <a:ext cx="10795245" cy="1208379"/>
          </a:xfrm>
          <a:prstGeom prst="rect">
            <a:avLst/>
          </a:prstGeom>
        </p:spPr>
        <p:txBody>
          <a:bodyPr>
            <a:noAutofit/>
          </a:bodyPr>
          <a:lstStyle>
            <a:lvl1pPr marL="0" indent="0">
              <a:buNone/>
              <a:defRPr sz="7500" b="1">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462111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7013" y="116633"/>
            <a:ext cx="960107" cy="76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03446" y="116632"/>
            <a:ext cx="10849205" cy="720080"/>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239350" y="919262"/>
            <a:ext cx="11713301" cy="5534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29865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55697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78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198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568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70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368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2021.   </a:t>
            </a:r>
            <a:fld id="{DBC3780C-3FFF-490E-B2E7-EBE978EE7150}" type="slidenum">
              <a:rPr lang="en-US" smtClean="0"/>
              <a:pPr/>
              <a:t>‹#›</a:t>
            </a:fld>
            <a:endParaRPr lang="en-US" dirty="0"/>
          </a:p>
        </p:txBody>
      </p:sp>
    </p:spTree>
    <p:extLst>
      <p:ext uri="{BB962C8B-B14F-4D97-AF65-F5344CB8AC3E}">
        <p14:creationId xmlns:p14="http://schemas.microsoft.com/office/powerpoint/2010/main" val="387147259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55" r:id="rId5"/>
    <p:sldLayoutId id="2147483656" r:id="rId6"/>
    <p:sldLayoutId id="2147483657" r:id="rId7"/>
    <p:sldLayoutId id="2147483658" r:id="rId8"/>
    <p:sldLayoutId id="2147483659" r:id="rId9"/>
    <p:sldLayoutId id="2147483661" r:id="rId10"/>
    <p:sldLayoutId id="2147483663" r:id="rId11"/>
    <p:sldLayoutId id="2147483664" r:id="rId12"/>
    <p:sldLayoutId id="2147483665" r:id="rId13"/>
    <p:sldLayoutId id="2147483667" r:id="rId14"/>
    <p:sldLayoutId id="2147483668" r:id="rId15"/>
    <p:sldLayoutId id="2147483669" r:id="rId16"/>
    <p:sldLayoutId id="2147483670" r:id="rId17"/>
  </p:sldLayoutIdLst>
  <p:txStyles>
    <p:titleStyle>
      <a:lvl1pPr algn="ctr" defTabSz="914400" rtl="0" eaLnBrk="1" latinLnBrk="0" hangingPunct="1">
        <a:spcBef>
          <a:spcPct val="0"/>
        </a:spcBef>
        <a:buNone/>
        <a:defRPr sz="4400" kern="1200">
          <a:solidFill>
            <a:srgbClr val="99663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9966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9966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9966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5952067"/>
            <a:ext cx="12192000" cy="90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07182" y="6085447"/>
            <a:ext cx="1096441" cy="541808"/>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6866467" y="6281366"/>
            <a:ext cx="3236547" cy="345889"/>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b="0" i="0" kern="1200" baseline="0" dirty="0">
                <a:solidFill>
                  <a:schemeClr val="tx1"/>
                </a:solidFill>
                <a:effectLst/>
                <a:latin typeface="Helvetica Neue"/>
                <a:ea typeface="+mn-ea"/>
                <a:cs typeface="+mn-cs"/>
              </a:rPr>
              <a:t>This Master is run under the context of Action</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No 2020-EU-IA-0087, co-financed by the EU CEF Telecom</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under GA nr. INEA/CEF/ICT/A2020/2267423</a:t>
            </a:r>
            <a:endParaRPr lang="x-none" sz="800" dirty="0">
              <a:latin typeface="Helvetica Neue"/>
            </a:endParaRPr>
          </a:p>
        </p:txBody>
      </p:sp>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88333" y="6245383"/>
            <a:ext cx="2784480" cy="373756"/>
          </a:xfrm>
          <a:prstGeom prst="rect">
            <a:avLst/>
          </a:prstGeom>
        </p:spPr>
      </p:pic>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39838275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900.png"/><Relationship Id="rId3" Type="http://schemas.openxmlformats.org/officeDocument/2006/relationships/image" Target="../media/image790.png"/><Relationship Id="rId7" Type="http://schemas.openxmlformats.org/officeDocument/2006/relationships/image" Target="../media/image810.png"/><Relationship Id="rId12" Type="http://schemas.openxmlformats.org/officeDocument/2006/relationships/image" Target="../media/image890.png"/><Relationship Id="rId1" Type="http://schemas.openxmlformats.org/officeDocument/2006/relationships/slideLayout" Target="../slideLayouts/slideLayout3.xml"/><Relationship Id="rId6" Type="http://schemas.openxmlformats.org/officeDocument/2006/relationships/image" Target="../media/image800.png"/><Relationship Id="rId11" Type="http://schemas.openxmlformats.org/officeDocument/2006/relationships/image" Target="../media/image880.png"/><Relationship Id="rId5" Type="http://schemas.openxmlformats.org/officeDocument/2006/relationships/image" Target="../media/image16.emf"/><Relationship Id="rId15" Type="http://schemas.openxmlformats.org/officeDocument/2006/relationships/image" Target="../media/image920.png"/><Relationship Id="rId10" Type="http://schemas.openxmlformats.org/officeDocument/2006/relationships/image" Target="../media/image840.png"/><Relationship Id="rId4" Type="http://schemas.openxmlformats.org/officeDocument/2006/relationships/oleObject" Target="../embeddings/oleObject1.bin"/><Relationship Id="rId9" Type="http://schemas.openxmlformats.org/officeDocument/2006/relationships/image" Target="../media/image830.png"/><Relationship Id="rId14" Type="http://schemas.openxmlformats.org/officeDocument/2006/relationships/image" Target="../media/image910.png"/></Relationships>
</file>

<file path=ppt/slides/_rels/slide10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200.png"/></Relationships>
</file>

<file path=ppt/slides/_rels/slide10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900.png"/><Relationship Id="rId18" Type="http://schemas.openxmlformats.org/officeDocument/2006/relationships/image" Target="../media/image94.png"/><Relationship Id="rId3" Type="http://schemas.openxmlformats.org/officeDocument/2006/relationships/image" Target="../media/image790.png"/><Relationship Id="rId7" Type="http://schemas.openxmlformats.org/officeDocument/2006/relationships/image" Target="../media/image810.png"/><Relationship Id="rId12" Type="http://schemas.openxmlformats.org/officeDocument/2006/relationships/image" Target="../media/image890.png"/><Relationship Id="rId17" Type="http://schemas.openxmlformats.org/officeDocument/2006/relationships/image" Target="../media/image93.png"/><Relationship Id="rId16" Type="http://schemas.openxmlformats.org/officeDocument/2006/relationships/oleObject" Target="../embeddings/oleObject2.bin"/><Relationship Id="rId20"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800.png"/><Relationship Id="rId11" Type="http://schemas.openxmlformats.org/officeDocument/2006/relationships/image" Target="../media/image880.png"/><Relationship Id="rId5" Type="http://schemas.openxmlformats.org/officeDocument/2006/relationships/image" Target="../media/image16.emf"/><Relationship Id="rId15" Type="http://schemas.openxmlformats.org/officeDocument/2006/relationships/image" Target="../media/image920.png"/><Relationship Id="rId10" Type="http://schemas.openxmlformats.org/officeDocument/2006/relationships/image" Target="../media/image840.png"/><Relationship Id="rId19" Type="http://schemas.openxmlformats.org/officeDocument/2006/relationships/image" Target="../media/image95.png"/><Relationship Id="rId4" Type="http://schemas.openxmlformats.org/officeDocument/2006/relationships/oleObject" Target="../embeddings/oleObject1.bin"/><Relationship Id="rId9" Type="http://schemas.openxmlformats.org/officeDocument/2006/relationships/image" Target="../media/image830.png"/><Relationship Id="rId14" Type="http://schemas.openxmlformats.org/officeDocument/2006/relationships/image" Target="../media/image910.png"/></Relationships>
</file>

<file path=ppt/slides/_rels/slide11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910.png"/><Relationship Id="rId18" Type="http://schemas.openxmlformats.org/officeDocument/2006/relationships/image" Target="../media/image95.png"/><Relationship Id="rId3" Type="http://schemas.openxmlformats.org/officeDocument/2006/relationships/image" Target="../media/image790.png"/><Relationship Id="rId21" Type="http://schemas.openxmlformats.org/officeDocument/2006/relationships/image" Target="../media/image98.png"/><Relationship Id="rId7" Type="http://schemas.openxmlformats.org/officeDocument/2006/relationships/image" Target="../media/image810.png"/><Relationship Id="rId12" Type="http://schemas.openxmlformats.org/officeDocument/2006/relationships/image" Target="../media/image900.png"/><Relationship Id="rId17" Type="http://schemas.openxmlformats.org/officeDocument/2006/relationships/image" Target="../media/image94.png"/><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800.png"/><Relationship Id="rId11" Type="http://schemas.openxmlformats.org/officeDocument/2006/relationships/image" Target="../media/image880.png"/><Relationship Id="rId5" Type="http://schemas.openxmlformats.org/officeDocument/2006/relationships/image" Target="../media/image16.emf"/><Relationship Id="rId15" Type="http://schemas.openxmlformats.org/officeDocument/2006/relationships/oleObject" Target="../embeddings/oleObject2.bin"/><Relationship Id="rId10" Type="http://schemas.openxmlformats.org/officeDocument/2006/relationships/image" Target="../media/image840.png"/><Relationship Id="rId19" Type="http://schemas.openxmlformats.org/officeDocument/2006/relationships/image" Target="../media/image96.png"/><Relationship Id="rId4" Type="http://schemas.openxmlformats.org/officeDocument/2006/relationships/oleObject" Target="../embeddings/oleObject1.bin"/><Relationship Id="rId9" Type="http://schemas.openxmlformats.org/officeDocument/2006/relationships/image" Target="../media/image830.png"/><Relationship Id="rId14" Type="http://schemas.openxmlformats.org/officeDocument/2006/relationships/image" Target="../media/image920.png"/><Relationship Id="rId22" Type="http://schemas.openxmlformats.org/officeDocument/2006/relationships/image" Target="../media/image99.png"/></Relationships>
</file>

<file path=ppt/slides/_rels/slide12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4.xml"/><Relationship Id="rId1" Type="http://schemas.openxmlformats.org/officeDocument/2006/relationships/slideLayout" Target="../slideLayouts/slideLayout14.xml"/><Relationship Id="rId4" Type="http://schemas.openxmlformats.org/officeDocument/2006/relationships/image" Target="../media/image203.png"/></Relationships>
</file>

<file path=ppt/slides/_rels/slide12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204.gif"/><Relationship Id="rId2" Type="http://schemas.openxmlformats.org/officeDocument/2006/relationships/notesSlide" Target="../notesSlides/notesSlide77.xml"/><Relationship Id="rId1" Type="http://schemas.openxmlformats.org/officeDocument/2006/relationships/slideLayout" Target="../slideLayouts/slideLayout14.xml"/><Relationship Id="rId4" Type="http://schemas.openxmlformats.org/officeDocument/2006/relationships/image" Target="../media/image205.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0.png"/><Relationship Id="rId1" Type="http://schemas.openxmlformats.org/officeDocument/2006/relationships/slideLayout" Target="../slideLayouts/slideLayout3.xml"/><Relationship Id="rId4" Type="http://schemas.openxmlformats.org/officeDocument/2006/relationships/hyperlink" Target="http://cs231n.stanford.edu/slides/2018/cs231n_2018_lecture10.pdf"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image" Target="../media/image212.png"/></Relationships>
</file>

<file path=ppt/slides/_rels/slide13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7.xml"/><Relationship Id="rId1" Type="http://schemas.openxmlformats.org/officeDocument/2006/relationships/slideLayout" Target="../slideLayouts/slideLayout13.xml"/><Relationship Id="rId5" Type="http://schemas.openxmlformats.org/officeDocument/2006/relationships/image" Target="../media/image213.png"/><Relationship Id="rId4" Type="http://schemas.openxmlformats.org/officeDocument/2006/relationships/image" Target="../media/image212.png"/></Relationships>
</file>

<file path=ppt/slides/_rels/slide13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8.xml"/><Relationship Id="rId1" Type="http://schemas.openxmlformats.org/officeDocument/2006/relationships/slideLayout" Target="../slideLayouts/slideLayout13.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13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216.gif"/><Relationship Id="rId2" Type="http://schemas.openxmlformats.org/officeDocument/2006/relationships/notesSlide" Target="../notesSlides/notesSlide90.xml"/><Relationship Id="rId1" Type="http://schemas.openxmlformats.org/officeDocument/2006/relationships/slideLayout" Target="../slideLayouts/slideLayout13.xml"/><Relationship Id="rId4" Type="http://schemas.openxmlformats.org/officeDocument/2006/relationships/image" Target="../media/image215.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hyperlink" Target="http://cs231n.stanford.edu/slides/2018/cs231n_2018_lecture10.pdf" TargetMode="External"/><Relationship Id="rId4" Type="http://schemas.openxmlformats.org/officeDocument/2006/relationships/hyperlink" Target="http://arunmallya.github.io/writeups/nn/lstm/index.html#/1"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20.png"/><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07.xml"/><Relationship Id="rId1" Type="http://schemas.openxmlformats.org/officeDocument/2006/relationships/slideLayout" Target="../slideLayouts/slideLayout13.xml"/><Relationship Id="rId4" Type="http://schemas.openxmlformats.org/officeDocument/2006/relationships/image" Target="../media/image216.gif"/></Relationships>
</file>

<file path=ppt/slides/_rels/slide15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16.png"/><Relationship Id="rId1" Type="http://schemas.openxmlformats.org/officeDocument/2006/relationships/slideLayout" Target="../slideLayouts/slideLayout3.xml"/><Relationship Id="rId6" Type="http://schemas.openxmlformats.org/officeDocument/2006/relationships/image" Target="../media/image291.png"/><Relationship Id="rId5" Type="http://schemas.openxmlformats.org/officeDocument/2006/relationships/image" Target="../media/image23.png"/><Relationship Id="rId4" Type="http://schemas.openxmlformats.org/officeDocument/2006/relationships/image" Target="../media/image20.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12.xml"/><Relationship Id="rId1" Type="http://schemas.openxmlformats.org/officeDocument/2006/relationships/slideLayout" Target="../slideLayouts/slideLayout15.xml"/><Relationship Id="rId5" Type="http://schemas.openxmlformats.org/officeDocument/2006/relationships/image" Target="../media/image224.png"/><Relationship Id="rId4" Type="http://schemas.openxmlformats.org/officeDocument/2006/relationships/image" Target="../media/image223.png"/></Relationships>
</file>

<file path=ppt/slides/_rels/slide16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13.xml"/><Relationship Id="rId1" Type="http://schemas.openxmlformats.org/officeDocument/2006/relationships/slideLayout" Target="../slideLayouts/slideLayout15.xml"/><Relationship Id="rId4" Type="http://schemas.openxmlformats.org/officeDocument/2006/relationships/image" Target="../media/image226.png"/></Relationships>
</file>

<file path=ppt/slides/_rels/slide16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14.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229.png"/></Relationships>
</file>

<file path=ppt/slides/_rels/slide16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230.png"/></Relationships>
</file>

<file path=ppt/slides/_rels/slide16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18.xml"/><Relationship Id="rId1" Type="http://schemas.openxmlformats.org/officeDocument/2006/relationships/slideLayout" Target="../slideLayouts/slideLayout14.xml"/><Relationship Id="rId4" Type="http://schemas.openxmlformats.org/officeDocument/2006/relationships/image" Target="../media/image232.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image" Target="../media/image120.png"/><Relationship Id="rId1" Type="http://schemas.openxmlformats.org/officeDocument/2006/relationships/slideLayout" Target="../slideLayouts/slideLayout3.xml"/><Relationship Id="rId6" Type="http://schemas.openxmlformats.org/officeDocument/2006/relationships/image" Target="../media/image310.png"/><Relationship Id="rId5" Type="http://schemas.openxmlformats.org/officeDocument/2006/relationships/image" Target="../media/image26.png"/><Relationship Id="rId4" Type="http://schemas.openxmlformats.org/officeDocument/2006/relationships/image" Target="../media/image20.png"/></Relationships>
</file>

<file path=ppt/slides/_rels/slide17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xml"/><Relationship Id="rId4" Type="http://schemas.openxmlformats.org/officeDocument/2006/relationships/image" Target="../media/image233.png"/></Relationships>
</file>

<file path=ppt/slides/_rels/slide171.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2330.pn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xml"/><Relationship Id="rId4" Type="http://schemas.openxmlformats.org/officeDocument/2006/relationships/image" Target="NULL"/></Relationships>
</file>

<file path=ppt/slides/_rels/slide17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3.xml"/><Relationship Id="rId4" Type="http://schemas.openxmlformats.org/officeDocument/2006/relationships/image" Target="NULL"/></Relationships>
</file>

<file path=ppt/slides/_rels/slide176.xml.rels><?xml version="1.0" encoding="UTF-8" standalone="yes"?>
<Relationships xmlns="http://schemas.openxmlformats.org/package/2006/relationships"><Relationship Id="rId3" Type="http://schemas.openxmlformats.org/officeDocument/2006/relationships/hyperlink" Target="http://d2l.ai/chapter_attention-mechanisms/attention-cues.html" TargetMode="External"/><Relationship Id="rId2" Type="http://schemas.openxmlformats.org/officeDocument/2006/relationships/image" Target="../media/image236.pn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xml"/><Relationship Id="rId4" Type="http://schemas.openxmlformats.org/officeDocument/2006/relationships/image" Target="NUL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image" Target="../media/image124.png"/><Relationship Id="rId1" Type="http://schemas.openxmlformats.org/officeDocument/2006/relationships/slideLayout" Target="../slideLayouts/slideLayout3.xml"/><Relationship Id="rId6" Type="http://schemas.openxmlformats.org/officeDocument/2006/relationships/image" Target="../media/image340.png"/><Relationship Id="rId5" Type="http://schemas.openxmlformats.org/officeDocument/2006/relationships/image" Target="../media/image29.png"/><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7.png"/><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243.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242.png"/><Relationship Id="rId1" Type="http://schemas.openxmlformats.org/officeDocument/2006/relationships/slideLayout" Target="../slideLayouts/slideLayout3.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hyperlink" Target="https://commons.wikimedia.org/w/index.php?curid=95947821" TargetMode="External"/><Relationship Id="rId4" Type="http://schemas.openxmlformats.org/officeDocument/2006/relationships/hyperlink" Target="https://commons.wikimedia.org/w/index.php?curid=17162130" TargetMode="External"/><Relationship Id="rId9" Type="http://schemas.openxmlformats.org/officeDocument/2006/relationships/image" Target="../media/image244.png"/><Relationship Id="rId14" Type="http://schemas.openxmlformats.org/officeDocument/2006/relationships/image" Target="NULL"/></Relationships>
</file>

<file path=ppt/slides/_rels/slide184.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247.jpeg"/><Relationship Id="rId2" Type="http://schemas.openxmlformats.org/officeDocument/2006/relationships/image" Target="NULL"/><Relationship Id="rId1" Type="http://schemas.openxmlformats.org/officeDocument/2006/relationships/slideLayout" Target="../slideLayouts/slideLayout3.xml"/><Relationship Id="rId6" Type="http://schemas.openxmlformats.org/officeDocument/2006/relationships/image" Target="../media/image246.jpeg"/><Relationship Id="rId5" Type="http://schemas.openxmlformats.org/officeDocument/2006/relationships/image" Target="../media/image245.jpeg"/><Relationship Id="rId4" Type="http://schemas.openxmlformats.org/officeDocument/2006/relationships/image" Target="NULL"/></Relationships>
</file>

<file path=ppt/slides/_rels/slide18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48.png"/><Relationship Id="rId1" Type="http://schemas.openxmlformats.org/officeDocument/2006/relationships/slideLayout" Target="../slideLayouts/slideLayout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86.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9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xml"/><Relationship Id="rId4" Type="http://schemas.openxmlformats.org/officeDocument/2006/relationships/image" Target="NULL"/></Relationships>
</file>

<file path=ppt/slides/_rels/slide19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hyperlink" Target="https://1.bp.blogspot.com/_vhl-SMfmDFI/S_TWkB5m5MI/AAAAAAAAEdQ/JvyXUM0ih6A/s1600/RAFFAELLO+-+La+scuola+di+Atene.JPG" TargetMode="Externa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247.jpeg"/><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xml"/><Relationship Id="rId6" Type="http://schemas.openxmlformats.org/officeDocument/2006/relationships/image" Target="../media/image246.jpeg"/><Relationship Id="rId11" Type="http://schemas.openxmlformats.org/officeDocument/2006/relationships/image" Target="NULL"/><Relationship Id="rId5" Type="http://schemas.openxmlformats.org/officeDocument/2006/relationships/image" Target="../media/image245.jpe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19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9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50.png"/><Relationship Id="rId1" Type="http://schemas.openxmlformats.org/officeDocument/2006/relationships/slideLayout" Target="../slideLayouts/slideLayout3.xml"/><Relationship Id="rId4" Type="http://schemas.openxmlformats.org/officeDocument/2006/relationships/image" Target="NUL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hyperlink" Target="https://atcold.github.io/pytorch-Deep-Learning/en/week12/12-3/" TargetMode="External"/><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3.xml"/><Relationship Id="rId4" Type="http://schemas.openxmlformats.org/officeDocument/2006/relationships/hyperlink" Target="https://youtu.be/TrdevFK_am4" TargetMode="Externa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24.xml"/><Relationship Id="rId1" Type="http://schemas.openxmlformats.org/officeDocument/2006/relationships/slideLayout" Target="../slideLayouts/slideLayout13.xml"/><Relationship Id="rId4" Type="http://schemas.openxmlformats.org/officeDocument/2006/relationships/image" Target="../media/image255.png"/></Relationships>
</file>

<file path=ppt/slides/_rels/slide20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25.xml"/><Relationship Id="rId1" Type="http://schemas.openxmlformats.org/officeDocument/2006/relationships/slideLayout" Target="../slideLayouts/slideLayout13.xml"/><Relationship Id="rId4" Type="http://schemas.openxmlformats.org/officeDocument/2006/relationships/image" Target="../media/image257.png"/></Relationships>
</file>

<file path=ppt/slides/_rels/slide20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9.xml"/><Relationship Id="rId1" Type="http://schemas.openxmlformats.org/officeDocument/2006/relationships/slideLayout" Target="../slideLayouts/slideLayout14.xml"/><Relationship Id="rId5" Type="http://schemas.openxmlformats.org/officeDocument/2006/relationships/image" Target="../media/image184.png"/><Relationship Id="rId4" Type="http://schemas.openxmlformats.org/officeDocument/2006/relationships/image" Target="../media/image260.pn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33.xml"/><Relationship Id="rId1" Type="http://schemas.openxmlformats.org/officeDocument/2006/relationships/slideLayout" Target="../slideLayouts/slideLayout14.xml"/><Relationship Id="rId6" Type="http://schemas.openxmlformats.org/officeDocument/2006/relationships/image" Target="../media/image265.gif"/><Relationship Id="rId5" Type="http://schemas.openxmlformats.org/officeDocument/2006/relationships/image" Target="../media/image264.png"/><Relationship Id="rId4" Type="http://schemas.openxmlformats.org/officeDocument/2006/relationships/image" Target="../media/image263.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35.xml"/><Relationship Id="rId1" Type="http://schemas.openxmlformats.org/officeDocument/2006/relationships/slideLayout" Target="../slideLayouts/slideLayout14.xml"/><Relationship Id="rId4" Type="http://schemas.openxmlformats.org/officeDocument/2006/relationships/image" Target="../media/image267.png"/></Relationships>
</file>

<file path=ppt/slides/_rels/slide21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3" Type="http://schemas.openxmlformats.org/officeDocument/2006/relationships/image" Target="../media/image268.jp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6.png"/><Relationship Id="rId1" Type="http://schemas.openxmlformats.org/officeDocument/2006/relationships/slideLayout" Target="../slideLayouts/slideLayout3.xml"/><Relationship Id="rId4" Type="http://schemas.openxmlformats.org/officeDocument/2006/relationships/image" Target="../media/image360.png"/></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6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Long_short-term_memory" TargetMode="External"/><Relationship Id="rId2" Type="http://schemas.openxmlformats.org/officeDocument/2006/relationships/hyperlink" Target="https://en.wikipedia.org/wiki/Recurrent_neural_network" TargetMode="Externa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hyperlink" Target="https://en.wikipedia.org/wiki/Vanishing_gradient_problem" TargetMode="External"/><Relationship Id="rId4" Type="http://schemas.openxmlformats.org/officeDocument/2006/relationships/hyperlink" Target="https://en.wikipedia.org/wiki/Gated_recurrent_unit"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hyperlink" Target="http://tommymullaney.com/projects/char-rnn-gchat"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hyperlink" Target="https://github.com/karpathy/neuraltalk2" TargetMode="External"/><Relationship Id="rId5" Type="http://schemas.openxmlformats.org/officeDocument/2006/relationships/image" Target="../media/image51.png"/><Relationship Id="rId10" Type="http://schemas.openxmlformats.org/officeDocument/2006/relationships/hyperlink" Target="https://web.eecs.umich.edu/~justincj/slides/eecs498/FA2020/598_FA2020_lecture12.pdf" TargetMode="External"/><Relationship Id="rId4" Type="http://schemas.openxmlformats.org/officeDocument/2006/relationships/image" Target="../media/image50.png"/><Relationship Id="rId9"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hyperlink" Target="https://translate.google.com/"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41.png"/><Relationship Id="rId7" Type="http://schemas.openxmlformats.org/officeDocument/2006/relationships/image" Target="../media/image780.png"/><Relationship Id="rId2" Type="http://schemas.openxmlformats.org/officeDocument/2006/relationships/hyperlink" Target="https://www.researchgate.net/publication/13853244_Long_Short-term_Memory" TargetMode="External"/><Relationship Id="rId1" Type="http://schemas.openxmlformats.org/officeDocument/2006/relationships/slideLayout" Target="../slideLayouts/slideLayout3.xml"/><Relationship Id="rId6" Type="http://schemas.openxmlformats.org/officeDocument/2006/relationships/image" Target="../media/image770.png"/><Relationship Id="rId5" Type="http://schemas.openxmlformats.org/officeDocument/2006/relationships/image" Target="../media/image761.png"/><Relationship Id="rId4" Type="http://schemas.openxmlformats.org/officeDocument/2006/relationships/image" Target="../media/image75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arxiv.org/abs/1609.08144"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www.aclweb.org/aclwiki/index.php?title=POS_Tagging_(State_of_the_art)"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hyperlink" Target="https://www.cs.toronto.edu/~graves/preprint.pdf" TargetMode="Externa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240.pn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25.xml"/><Relationship Id="rId16" Type="http://schemas.openxmlformats.org/officeDocument/2006/relationships/image" Target="../media/image76.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6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3.png"/><Relationship Id="rId21" Type="http://schemas.openxmlformats.org/officeDocument/2006/relationships/image" Target="../media/image85.png"/><Relationship Id="rId7" Type="http://schemas.openxmlformats.org/officeDocument/2006/relationships/image" Target="../media/image67.png"/><Relationship Id="rId12" Type="http://schemas.openxmlformats.org/officeDocument/2006/relationships/image" Target="../media/image73.png"/><Relationship Id="rId17" Type="http://schemas.openxmlformats.org/officeDocument/2006/relationships/image" Target="../media/image81.png"/><Relationship Id="rId2" Type="http://schemas.openxmlformats.org/officeDocument/2006/relationships/notesSlide" Target="../notesSlides/notesSlide26.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72.png"/><Relationship Id="rId5" Type="http://schemas.openxmlformats.org/officeDocument/2006/relationships/image" Target="../media/image65.png"/><Relationship Id="rId15" Type="http://schemas.openxmlformats.org/officeDocument/2006/relationships/image" Target="../media/image79.png"/><Relationship Id="rId10" Type="http://schemas.openxmlformats.org/officeDocument/2006/relationships/image" Target="../media/image70.png"/><Relationship Id="rId19" Type="http://schemas.openxmlformats.org/officeDocument/2006/relationships/image" Target="../media/image83.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8.png"/><Relationship Id="rId22" Type="http://schemas.openxmlformats.org/officeDocument/2006/relationships/image" Target="../media/image86.png"/></Relationships>
</file>

<file path=ppt/slides/_rels/slide6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106.png"/><Relationship Id="rId3" Type="http://schemas.openxmlformats.org/officeDocument/2006/relationships/image" Target="../media/image63.png"/><Relationship Id="rId21" Type="http://schemas.openxmlformats.org/officeDocument/2006/relationships/image" Target="../media/image109.png"/><Relationship Id="rId7" Type="http://schemas.openxmlformats.org/officeDocument/2006/relationships/image" Target="../media/image67.png"/><Relationship Id="rId12" Type="http://schemas.openxmlformats.org/officeDocument/2006/relationships/image" Target="../media/image91.png"/><Relationship Id="rId17" Type="http://schemas.openxmlformats.org/officeDocument/2006/relationships/image" Target="../media/image105.png"/><Relationship Id="rId2" Type="http://schemas.openxmlformats.org/officeDocument/2006/relationships/notesSlide" Target="../notesSlides/notesSlide27.xml"/><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90.png"/><Relationship Id="rId5" Type="http://schemas.openxmlformats.org/officeDocument/2006/relationships/image" Target="../media/image65.png"/><Relationship Id="rId15" Type="http://schemas.openxmlformats.org/officeDocument/2006/relationships/image" Target="../media/image103.png"/><Relationship Id="rId10" Type="http://schemas.openxmlformats.org/officeDocument/2006/relationships/image" Target="../media/image89.png"/><Relationship Id="rId19" Type="http://schemas.openxmlformats.org/officeDocument/2006/relationships/image" Target="../media/image107.png"/><Relationship Id="rId4" Type="http://schemas.openxmlformats.org/officeDocument/2006/relationships/image" Target="../media/image64.png"/><Relationship Id="rId9" Type="http://schemas.openxmlformats.org/officeDocument/2006/relationships/image" Target="../media/image88.png"/><Relationship Id="rId14" Type="http://schemas.openxmlformats.org/officeDocument/2006/relationships/image" Target="../media/image101.png"/><Relationship Id="rId22" Type="http://schemas.openxmlformats.org/officeDocument/2006/relationships/image" Target="../media/image110.png"/></Relationships>
</file>

<file path=ppt/slides/_rels/slide7.xml.rels><?xml version="1.0" encoding="UTF-8" standalone="yes"?>
<Relationships xmlns="http://schemas.openxmlformats.org/package/2006/relationships"><Relationship Id="rId8" Type="http://schemas.openxmlformats.org/officeDocument/2006/relationships/image" Target="../media/image810.png"/><Relationship Id="rId2" Type="http://schemas.openxmlformats.org/officeDocument/2006/relationships/notesSlide" Target="../notesSlides/notesSlide1.xml"/><Relationship Id="rId1" Type="http://schemas.openxmlformats.org/officeDocument/2006/relationships/slideLayout" Target="../slideLayouts/slideLayout3.xml"/><Relationship Id="rId11" Type="http://schemas.openxmlformats.org/officeDocument/2006/relationships/image" Target="../media/image840.png"/><Relationship Id="rId10" Type="http://schemas.openxmlformats.org/officeDocument/2006/relationships/image" Target="../media/image830.png"/><Relationship Id="rId4" Type="http://schemas.openxmlformats.org/officeDocument/2006/relationships/image" Target="../media/image790.png"/><Relationship Id="rId9" Type="http://schemas.openxmlformats.org/officeDocument/2006/relationships/image" Target="../media/image820.png"/></Relationships>
</file>

<file path=ppt/slides/_rels/slide70.xml.rels><?xml version="1.0" encoding="UTF-8" standalone="yes"?>
<Relationships xmlns="http://schemas.openxmlformats.org/package/2006/relationships"><Relationship Id="rId13" Type="http://schemas.openxmlformats.org/officeDocument/2006/relationships/image" Target="../media/image92.png"/><Relationship Id="rId18" Type="http://schemas.openxmlformats.org/officeDocument/2006/relationships/image" Target="../media/image111.png"/><Relationship Id="rId26" Type="http://schemas.openxmlformats.org/officeDocument/2006/relationships/image" Target="../media/image122.png"/><Relationship Id="rId3" Type="http://schemas.openxmlformats.org/officeDocument/2006/relationships/image" Target="../media/image63.png"/><Relationship Id="rId21" Type="http://schemas.openxmlformats.org/officeDocument/2006/relationships/image" Target="../media/image115.png"/><Relationship Id="rId34" Type="http://schemas.openxmlformats.org/officeDocument/2006/relationships/image" Target="../media/image131.png"/><Relationship Id="rId7" Type="http://schemas.openxmlformats.org/officeDocument/2006/relationships/image" Target="../media/image67.png"/><Relationship Id="rId12" Type="http://schemas.openxmlformats.org/officeDocument/2006/relationships/image" Target="../media/image91.png"/><Relationship Id="rId17" Type="http://schemas.openxmlformats.org/officeDocument/2006/relationships/image" Target="../media/image105.png"/><Relationship Id="rId25" Type="http://schemas.openxmlformats.org/officeDocument/2006/relationships/image" Target="../media/image121.png"/><Relationship Id="rId33" Type="http://schemas.openxmlformats.org/officeDocument/2006/relationships/image" Target="../media/image130.png"/><Relationship Id="rId2" Type="http://schemas.openxmlformats.org/officeDocument/2006/relationships/notesSlide" Target="../notesSlides/notesSlide28.xml"/><Relationship Id="rId16" Type="http://schemas.openxmlformats.org/officeDocument/2006/relationships/image" Target="../media/image104.png"/><Relationship Id="rId20" Type="http://schemas.openxmlformats.org/officeDocument/2006/relationships/image" Target="../media/image114.png"/><Relationship Id="rId29" Type="http://schemas.openxmlformats.org/officeDocument/2006/relationships/image" Target="../media/image126.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90.png"/><Relationship Id="rId24" Type="http://schemas.openxmlformats.org/officeDocument/2006/relationships/image" Target="../media/image119.png"/><Relationship Id="rId32" Type="http://schemas.openxmlformats.org/officeDocument/2006/relationships/image" Target="../media/image129.png"/><Relationship Id="rId5" Type="http://schemas.openxmlformats.org/officeDocument/2006/relationships/image" Target="../media/image65.png"/><Relationship Id="rId15" Type="http://schemas.openxmlformats.org/officeDocument/2006/relationships/image" Target="../media/image103.png"/><Relationship Id="rId23" Type="http://schemas.openxmlformats.org/officeDocument/2006/relationships/image" Target="../media/image118.png"/><Relationship Id="rId28" Type="http://schemas.openxmlformats.org/officeDocument/2006/relationships/image" Target="../media/image125.png"/><Relationship Id="rId36" Type="http://schemas.openxmlformats.org/officeDocument/2006/relationships/image" Target="../media/image133.png"/><Relationship Id="rId10" Type="http://schemas.openxmlformats.org/officeDocument/2006/relationships/image" Target="../media/image89.png"/><Relationship Id="rId19" Type="http://schemas.openxmlformats.org/officeDocument/2006/relationships/image" Target="../media/image112.png"/><Relationship Id="rId31" Type="http://schemas.openxmlformats.org/officeDocument/2006/relationships/image" Target="../media/image128.png"/><Relationship Id="rId4" Type="http://schemas.openxmlformats.org/officeDocument/2006/relationships/image" Target="../media/image64.png"/><Relationship Id="rId9" Type="http://schemas.openxmlformats.org/officeDocument/2006/relationships/image" Target="../media/image88.png"/><Relationship Id="rId14" Type="http://schemas.openxmlformats.org/officeDocument/2006/relationships/image" Target="../media/image101.png"/><Relationship Id="rId22" Type="http://schemas.openxmlformats.org/officeDocument/2006/relationships/image" Target="../media/image117.png"/><Relationship Id="rId27" Type="http://schemas.openxmlformats.org/officeDocument/2006/relationships/image" Target="../media/image123.png"/><Relationship Id="rId30" Type="http://schemas.openxmlformats.org/officeDocument/2006/relationships/image" Target="../media/image127.png"/><Relationship Id="rId35" Type="http://schemas.openxmlformats.org/officeDocument/2006/relationships/image" Target="../media/image132.png"/><Relationship Id="rId8" Type="http://schemas.openxmlformats.org/officeDocument/2006/relationships/image" Target="../media/image87.png"/></Relationships>
</file>

<file path=ppt/slides/_rels/slide71.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18.png"/><Relationship Id="rId18" Type="http://schemas.openxmlformats.org/officeDocument/2006/relationships/image" Target="../media/image125.png"/><Relationship Id="rId26" Type="http://schemas.openxmlformats.org/officeDocument/2006/relationships/image" Target="../media/image137.png"/><Relationship Id="rId3" Type="http://schemas.openxmlformats.org/officeDocument/2006/relationships/image" Target="../media/image63.png"/><Relationship Id="rId21" Type="http://schemas.openxmlformats.org/officeDocument/2006/relationships/image" Target="../media/image128.png"/><Relationship Id="rId7" Type="http://schemas.openxmlformats.org/officeDocument/2006/relationships/image" Target="../media/image67.png"/><Relationship Id="rId12" Type="http://schemas.openxmlformats.org/officeDocument/2006/relationships/image" Target="../media/image110.png"/><Relationship Id="rId17" Type="http://schemas.openxmlformats.org/officeDocument/2006/relationships/image" Target="../media/image123.png"/><Relationship Id="rId25" Type="http://schemas.openxmlformats.org/officeDocument/2006/relationships/image" Target="../media/image132.png"/><Relationship Id="rId2" Type="http://schemas.openxmlformats.org/officeDocument/2006/relationships/notesSlide" Target="../notesSlides/notesSlide29.xml"/><Relationship Id="rId16" Type="http://schemas.openxmlformats.org/officeDocument/2006/relationships/image" Target="../media/image122.png"/><Relationship Id="rId20" Type="http://schemas.openxmlformats.org/officeDocument/2006/relationships/image" Target="../media/image127.png"/><Relationship Id="rId29" Type="http://schemas.openxmlformats.org/officeDocument/2006/relationships/image" Target="../media/image140.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109.png"/><Relationship Id="rId24" Type="http://schemas.openxmlformats.org/officeDocument/2006/relationships/image" Target="../media/image131.png"/><Relationship Id="rId5" Type="http://schemas.openxmlformats.org/officeDocument/2006/relationships/image" Target="../media/image65.png"/><Relationship Id="rId15" Type="http://schemas.openxmlformats.org/officeDocument/2006/relationships/image" Target="../media/image121.png"/><Relationship Id="rId23" Type="http://schemas.openxmlformats.org/officeDocument/2006/relationships/image" Target="../media/image130.png"/><Relationship Id="rId28" Type="http://schemas.openxmlformats.org/officeDocument/2006/relationships/image" Target="../media/image139.png"/><Relationship Id="rId10" Type="http://schemas.openxmlformats.org/officeDocument/2006/relationships/image" Target="../media/image108.png"/><Relationship Id="rId19" Type="http://schemas.openxmlformats.org/officeDocument/2006/relationships/image" Target="../media/image126.png"/><Relationship Id="rId31" Type="http://schemas.openxmlformats.org/officeDocument/2006/relationships/image" Target="../media/image133.png"/><Relationship Id="rId4" Type="http://schemas.openxmlformats.org/officeDocument/2006/relationships/image" Target="../media/image64.png"/><Relationship Id="rId9" Type="http://schemas.openxmlformats.org/officeDocument/2006/relationships/image" Target="../media/image135.png"/><Relationship Id="rId14" Type="http://schemas.openxmlformats.org/officeDocument/2006/relationships/image" Target="../media/image119.png"/><Relationship Id="rId22" Type="http://schemas.openxmlformats.org/officeDocument/2006/relationships/image" Target="../media/image129.png"/><Relationship Id="rId27" Type="http://schemas.openxmlformats.org/officeDocument/2006/relationships/image" Target="../media/image138.png"/><Relationship Id="rId30" Type="http://schemas.openxmlformats.org/officeDocument/2006/relationships/image" Target="../media/image14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74.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 Id="rId14" Type="http://schemas.openxmlformats.org/officeDocument/2006/relationships/image" Target="../media/image159.png"/></Relationships>
</file>

<file path=ppt/slides/_rels/slide75.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notesSlide" Target="../notesSlides/notesSlide33.xml"/><Relationship Id="rId16" Type="http://schemas.openxmlformats.org/officeDocument/2006/relationships/image" Target="../media/image162.png"/><Relationship Id="rId1" Type="http://schemas.openxmlformats.org/officeDocument/2006/relationships/slideLayout" Target="../slideLayouts/slideLayout13.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png"/><Relationship Id="rId15" Type="http://schemas.openxmlformats.org/officeDocument/2006/relationships/image" Target="../media/image16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s>
</file>

<file path=ppt/slides/_rels/slide7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0.png"/><Relationship Id="rId7" Type="http://schemas.openxmlformats.org/officeDocument/2006/relationships/image" Target="../media/image158.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57.png"/><Relationship Id="rId5" Type="http://schemas.openxmlformats.org/officeDocument/2006/relationships/image" Target="../media/image154.png"/><Relationship Id="rId10" Type="http://schemas.openxmlformats.org/officeDocument/2006/relationships/image" Target="../media/image162.png"/><Relationship Id="rId4" Type="http://schemas.openxmlformats.org/officeDocument/2006/relationships/image" Target="../media/image151.png"/><Relationship Id="rId9" Type="http://schemas.openxmlformats.org/officeDocument/2006/relationships/image" Target="../media/image161.png"/></Relationships>
</file>

<file path=ppt/slides/_rels/slide7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8.png"/><Relationship Id="rId18" Type="http://schemas.openxmlformats.org/officeDocument/2006/relationships/image" Target="../media/image169.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165.png"/><Relationship Id="rId17" Type="http://schemas.openxmlformats.org/officeDocument/2006/relationships/image" Target="../media/image168.png"/><Relationship Id="rId2" Type="http://schemas.openxmlformats.org/officeDocument/2006/relationships/notesSlide" Target="../notesSlides/notesSlide35.xml"/><Relationship Id="rId16" Type="http://schemas.openxmlformats.org/officeDocument/2006/relationships/image" Target="../media/image167.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164.png"/><Relationship Id="rId5" Type="http://schemas.openxmlformats.org/officeDocument/2006/relationships/image" Target="../media/image65.png"/><Relationship Id="rId15" Type="http://schemas.openxmlformats.org/officeDocument/2006/relationships/image" Target="../media/image166.png"/><Relationship Id="rId10" Type="http://schemas.openxmlformats.org/officeDocument/2006/relationships/image" Target="../media/image163.png"/><Relationship Id="rId19" Type="http://schemas.openxmlformats.org/officeDocument/2006/relationships/image" Target="../media/image170.png"/><Relationship Id="rId4" Type="http://schemas.openxmlformats.org/officeDocument/2006/relationships/image" Target="../media/image64.png"/><Relationship Id="rId9" Type="http://schemas.openxmlformats.org/officeDocument/2006/relationships/image" Target="../media/image112.png"/><Relationship Id="rId14" Type="http://schemas.openxmlformats.org/officeDocument/2006/relationships/image" Target="../media/image133.png"/></Relationships>
</file>

<file path=ppt/slides/_rels/slide7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8.png"/><Relationship Id="rId18" Type="http://schemas.openxmlformats.org/officeDocument/2006/relationships/image" Target="../media/image169.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165.png"/><Relationship Id="rId17" Type="http://schemas.openxmlformats.org/officeDocument/2006/relationships/image" Target="../media/image168.png"/><Relationship Id="rId2" Type="http://schemas.openxmlformats.org/officeDocument/2006/relationships/notesSlide" Target="../notesSlides/notesSlide36.xml"/><Relationship Id="rId16" Type="http://schemas.openxmlformats.org/officeDocument/2006/relationships/image" Target="../media/image167.png"/><Relationship Id="rId20" Type="http://schemas.openxmlformats.org/officeDocument/2006/relationships/image" Target="../media/image171.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164.png"/><Relationship Id="rId5" Type="http://schemas.openxmlformats.org/officeDocument/2006/relationships/image" Target="../media/image65.png"/><Relationship Id="rId15" Type="http://schemas.openxmlformats.org/officeDocument/2006/relationships/image" Target="../media/image166.png"/><Relationship Id="rId10" Type="http://schemas.openxmlformats.org/officeDocument/2006/relationships/image" Target="../media/image163.png"/><Relationship Id="rId19" Type="http://schemas.openxmlformats.org/officeDocument/2006/relationships/image" Target="../media/image170.png"/><Relationship Id="rId4" Type="http://schemas.openxmlformats.org/officeDocument/2006/relationships/image" Target="../media/image64.png"/><Relationship Id="rId9" Type="http://schemas.openxmlformats.org/officeDocument/2006/relationships/image" Target="../media/image112.png"/><Relationship Id="rId14" Type="http://schemas.openxmlformats.org/officeDocument/2006/relationships/image" Target="../media/image133.png"/></Relationships>
</file>

<file path=ppt/slides/_rels/slide7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8.png"/><Relationship Id="rId18" Type="http://schemas.openxmlformats.org/officeDocument/2006/relationships/image" Target="../media/image168.png"/><Relationship Id="rId3" Type="http://schemas.openxmlformats.org/officeDocument/2006/relationships/image" Target="../media/image63.png"/><Relationship Id="rId21" Type="http://schemas.openxmlformats.org/officeDocument/2006/relationships/image" Target="../media/image137.png"/><Relationship Id="rId7" Type="http://schemas.openxmlformats.org/officeDocument/2006/relationships/image" Target="../media/image67.png"/><Relationship Id="rId12" Type="http://schemas.openxmlformats.org/officeDocument/2006/relationships/image" Target="../media/image165.png"/><Relationship Id="rId17" Type="http://schemas.openxmlformats.org/officeDocument/2006/relationships/image" Target="../media/image167.png"/><Relationship Id="rId2" Type="http://schemas.openxmlformats.org/officeDocument/2006/relationships/notesSlide" Target="../notesSlides/notesSlide37.xml"/><Relationship Id="rId16" Type="http://schemas.openxmlformats.org/officeDocument/2006/relationships/image" Target="../media/image166.png"/><Relationship Id="rId20" Type="http://schemas.openxmlformats.org/officeDocument/2006/relationships/image" Target="../media/image170.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164.png"/><Relationship Id="rId5" Type="http://schemas.openxmlformats.org/officeDocument/2006/relationships/image" Target="../media/image65.png"/><Relationship Id="rId15" Type="http://schemas.openxmlformats.org/officeDocument/2006/relationships/image" Target="../media/image133.png"/><Relationship Id="rId10" Type="http://schemas.openxmlformats.org/officeDocument/2006/relationships/image" Target="../media/image163.png"/><Relationship Id="rId19" Type="http://schemas.openxmlformats.org/officeDocument/2006/relationships/image" Target="../media/image169.png"/><Relationship Id="rId4" Type="http://schemas.openxmlformats.org/officeDocument/2006/relationships/image" Target="../media/image64.png"/><Relationship Id="rId9" Type="http://schemas.openxmlformats.org/officeDocument/2006/relationships/image" Target="../media/image112.png"/><Relationship Id="rId14" Type="http://schemas.openxmlformats.org/officeDocument/2006/relationships/image" Target="../media/image119.png"/><Relationship Id="rId22" Type="http://schemas.openxmlformats.org/officeDocument/2006/relationships/image" Target="../media/image171.png"/></Relationships>
</file>

<file path=ppt/slides/_rels/slide8.xml.rels><?xml version="1.0" encoding="UTF-8" standalone="yes"?>
<Relationships xmlns="http://schemas.openxmlformats.org/package/2006/relationships"><Relationship Id="rId8" Type="http://schemas.openxmlformats.org/officeDocument/2006/relationships/image" Target="../media/image810.png"/><Relationship Id="rId13" Type="http://schemas.openxmlformats.org/officeDocument/2006/relationships/image" Target="../media/image860.png"/><Relationship Id="rId7" Type="http://schemas.openxmlformats.org/officeDocument/2006/relationships/image" Target="../media/image800.png"/><Relationship Id="rId12" Type="http://schemas.openxmlformats.org/officeDocument/2006/relationships/image" Target="../media/image85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emf"/><Relationship Id="rId11" Type="http://schemas.openxmlformats.org/officeDocument/2006/relationships/image" Target="../media/image840.png"/><Relationship Id="rId5" Type="http://schemas.openxmlformats.org/officeDocument/2006/relationships/oleObject" Target="../embeddings/oleObject1.bin"/><Relationship Id="rId10" Type="http://schemas.openxmlformats.org/officeDocument/2006/relationships/image" Target="../media/image830.png"/><Relationship Id="rId4" Type="http://schemas.openxmlformats.org/officeDocument/2006/relationships/image" Target="../media/image790.png"/><Relationship Id="rId9" Type="http://schemas.openxmlformats.org/officeDocument/2006/relationships/image" Target="../media/image820.png"/></Relationships>
</file>

<file path=ppt/slides/_rels/slide80.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8.png"/><Relationship Id="rId18" Type="http://schemas.openxmlformats.org/officeDocument/2006/relationships/image" Target="../media/image137.png"/><Relationship Id="rId3" Type="http://schemas.openxmlformats.org/officeDocument/2006/relationships/image" Target="../media/image63.png"/><Relationship Id="rId21" Type="http://schemas.openxmlformats.org/officeDocument/2006/relationships/image" Target="../media/image174.png"/><Relationship Id="rId7" Type="http://schemas.openxmlformats.org/officeDocument/2006/relationships/image" Target="../media/image67.png"/><Relationship Id="rId12" Type="http://schemas.openxmlformats.org/officeDocument/2006/relationships/image" Target="../media/image165.png"/><Relationship Id="rId17" Type="http://schemas.openxmlformats.org/officeDocument/2006/relationships/image" Target="../media/image133.png"/><Relationship Id="rId2" Type="http://schemas.openxmlformats.org/officeDocument/2006/relationships/notesSlide" Target="../notesSlides/notesSlide38.xml"/><Relationship Id="rId16" Type="http://schemas.openxmlformats.org/officeDocument/2006/relationships/image" Target="../media/image122.png"/><Relationship Id="rId20" Type="http://schemas.openxmlformats.org/officeDocument/2006/relationships/image" Target="../media/image173.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164.png"/><Relationship Id="rId5" Type="http://schemas.openxmlformats.org/officeDocument/2006/relationships/image" Target="../media/image65.png"/><Relationship Id="rId15" Type="http://schemas.openxmlformats.org/officeDocument/2006/relationships/image" Target="../media/image121.png"/><Relationship Id="rId23" Type="http://schemas.openxmlformats.org/officeDocument/2006/relationships/image" Target="../media/image176.png"/><Relationship Id="rId10" Type="http://schemas.openxmlformats.org/officeDocument/2006/relationships/image" Target="../media/image163.png"/><Relationship Id="rId19" Type="http://schemas.openxmlformats.org/officeDocument/2006/relationships/image" Target="../media/image172.png"/><Relationship Id="rId4" Type="http://schemas.openxmlformats.org/officeDocument/2006/relationships/image" Target="../media/image64.png"/><Relationship Id="rId9" Type="http://schemas.openxmlformats.org/officeDocument/2006/relationships/image" Target="../media/image112.png"/><Relationship Id="rId14" Type="http://schemas.openxmlformats.org/officeDocument/2006/relationships/image" Target="../media/image119.png"/><Relationship Id="rId22" Type="http://schemas.openxmlformats.org/officeDocument/2006/relationships/image" Target="../media/image175.png"/></Relationships>
</file>

<file path=ppt/slides/_rels/slide81.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8.png"/><Relationship Id="rId18" Type="http://schemas.openxmlformats.org/officeDocument/2006/relationships/image" Target="../media/image137.png"/><Relationship Id="rId3" Type="http://schemas.openxmlformats.org/officeDocument/2006/relationships/image" Target="../media/image63.png"/><Relationship Id="rId21" Type="http://schemas.openxmlformats.org/officeDocument/2006/relationships/image" Target="../media/image174.png"/><Relationship Id="rId7" Type="http://schemas.openxmlformats.org/officeDocument/2006/relationships/image" Target="../media/image67.png"/><Relationship Id="rId12" Type="http://schemas.openxmlformats.org/officeDocument/2006/relationships/image" Target="../media/image165.png"/><Relationship Id="rId17" Type="http://schemas.openxmlformats.org/officeDocument/2006/relationships/image" Target="../media/image133.png"/><Relationship Id="rId25" Type="http://schemas.openxmlformats.org/officeDocument/2006/relationships/image" Target="../media/image123.png"/><Relationship Id="rId2" Type="http://schemas.openxmlformats.org/officeDocument/2006/relationships/notesSlide" Target="../notesSlides/notesSlide39.xml"/><Relationship Id="rId16" Type="http://schemas.openxmlformats.org/officeDocument/2006/relationships/image" Target="../media/image122.png"/><Relationship Id="rId20" Type="http://schemas.openxmlformats.org/officeDocument/2006/relationships/image" Target="../media/image173.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164.png"/><Relationship Id="rId24" Type="http://schemas.openxmlformats.org/officeDocument/2006/relationships/image" Target="../media/image177.png"/><Relationship Id="rId5" Type="http://schemas.openxmlformats.org/officeDocument/2006/relationships/image" Target="../media/image65.png"/><Relationship Id="rId15" Type="http://schemas.openxmlformats.org/officeDocument/2006/relationships/image" Target="../media/image121.png"/><Relationship Id="rId23" Type="http://schemas.openxmlformats.org/officeDocument/2006/relationships/image" Target="../media/image176.png"/><Relationship Id="rId10" Type="http://schemas.openxmlformats.org/officeDocument/2006/relationships/image" Target="../media/image163.png"/><Relationship Id="rId19" Type="http://schemas.openxmlformats.org/officeDocument/2006/relationships/image" Target="../media/image172.png"/><Relationship Id="rId4" Type="http://schemas.openxmlformats.org/officeDocument/2006/relationships/image" Target="../media/image64.png"/><Relationship Id="rId9" Type="http://schemas.openxmlformats.org/officeDocument/2006/relationships/image" Target="../media/image112.png"/><Relationship Id="rId14" Type="http://schemas.openxmlformats.org/officeDocument/2006/relationships/image" Target="../media/image119.png"/><Relationship Id="rId22" Type="http://schemas.openxmlformats.org/officeDocument/2006/relationships/image" Target="../media/image175.png"/></Relationships>
</file>

<file path=ppt/slides/_rels/slide82.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18.png"/><Relationship Id="rId18" Type="http://schemas.openxmlformats.org/officeDocument/2006/relationships/image" Target="../media/image125.png"/><Relationship Id="rId26" Type="http://schemas.openxmlformats.org/officeDocument/2006/relationships/image" Target="../media/image137.png"/><Relationship Id="rId3" Type="http://schemas.openxmlformats.org/officeDocument/2006/relationships/image" Target="../media/image63.png"/><Relationship Id="rId21" Type="http://schemas.openxmlformats.org/officeDocument/2006/relationships/image" Target="../media/image128.png"/><Relationship Id="rId7" Type="http://schemas.openxmlformats.org/officeDocument/2006/relationships/image" Target="../media/image67.png"/><Relationship Id="rId12" Type="http://schemas.openxmlformats.org/officeDocument/2006/relationships/image" Target="../media/image110.png"/><Relationship Id="rId17" Type="http://schemas.openxmlformats.org/officeDocument/2006/relationships/image" Target="../media/image123.png"/><Relationship Id="rId25" Type="http://schemas.openxmlformats.org/officeDocument/2006/relationships/image" Target="../media/image132.png"/><Relationship Id="rId2" Type="http://schemas.openxmlformats.org/officeDocument/2006/relationships/notesSlide" Target="../notesSlides/notesSlide40.xml"/><Relationship Id="rId16" Type="http://schemas.openxmlformats.org/officeDocument/2006/relationships/image" Target="../media/image122.png"/><Relationship Id="rId20" Type="http://schemas.openxmlformats.org/officeDocument/2006/relationships/image" Target="../media/image127.png"/><Relationship Id="rId29" Type="http://schemas.openxmlformats.org/officeDocument/2006/relationships/image" Target="../media/image140.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109.png"/><Relationship Id="rId24" Type="http://schemas.openxmlformats.org/officeDocument/2006/relationships/image" Target="../media/image131.png"/><Relationship Id="rId5" Type="http://schemas.openxmlformats.org/officeDocument/2006/relationships/image" Target="../media/image65.png"/><Relationship Id="rId15" Type="http://schemas.openxmlformats.org/officeDocument/2006/relationships/image" Target="../media/image121.png"/><Relationship Id="rId23" Type="http://schemas.openxmlformats.org/officeDocument/2006/relationships/image" Target="../media/image130.png"/><Relationship Id="rId28" Type="http://schemas.openxmlformats.org/officeDocument/2006/relationships/image" Target="../media/image139.png"/><Relationship Id="rId10" Type="http://schemas.openxmlformats.org/officeDocument/2006/relationships/image" Target="../media/image108.png"/><Relationship Id="rId19" Type="http://schemas.openxmlformats.org/officeDocument/2006/relationships/image" Target="../media/image126.png"/><Relationship Id="rId31" Type="http://schemas.openxmlformats.org/officeDocument/2006/relationships/image" Target="../media/image133.png"/><Relationship Id="rId4" Type="http://schemas.openxmlformats.org/officeDocument/2006/relationships/image" Target="../media/image64.png"/><Relationship Id="rId9" Type="http://schemas.openxmlformats.org/officeDocument/2006/relationships/image" Target="../media/image135.png"/><Relationship Id="rId14" Type="http://schemas.openxmlformats.org/officeDocument/2006/relationships/image" Target="../media/image119.png"/><Relationship Id="rId22" Type="http://schemas.openxmlformats.org/officeDocument/2006/relationships/image" Target="../media/image129.png"/><Relationship Id="rId27" Type="http://schemas.openxmlformats.org/officeDocument/2006/relationships/image" Target="../media/image138.png"/><Relationship Id="rId30" Type="http://schemas.openxmlformats.org/officeDocument/2006/relationships/image" Target="../media/image141.png"/></Relationships>
</file>

<file path=ppt/slides/_rels/slide8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17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image" Target="../media/image790.png"/><Relationship Id="rId7" Type="http://schemas.openxmlformats.org/officeDocument/2006/relationships/image" Target="../media/image810.png"/><Relationship Id="rId1" Type="http://schemas.openxmlformats.org/officeDocument/2006/relationships/slideLayout" Target="../slideLayouts/slideLayout3.xml"/><Relationship Id="rId6" Type="http://schemas.openxmlformats.org/officeDocument/2006/relationships/image" Target="../media/image800.png"/><Relationship Id="rId5" Type="http://schemas.openxmlformats.org/officeDocument/2006/relationships/image" Target="../media/image16.emf"/><Relationship Id="rId10" Type="http://schemas.openxmlformats.org/officeDocument/2006/relationships/image" Target="../media/image840.png"/><Relationship Id="rId4" Type="http://schemas.openxmlformats.org/officeDocument/2006/relationships/oleObject" Target="../embeddings/oleObject1.bin"/><Relationship Id="rId9" Type="http://schemas.openxmlformats.org/officeDocument/2006/relationships/image" Target="../media/image830.png"/></Relationships>
</file>

<file path=ppt/slides/_rels/slide90.xml.rels><?xml version="1.0" encoding="UTF-8" standalone="yes"?>
<Relationships xmlns="http://schemas.openxmlformats.org/package/2006/relationships"><Relationship Id="rId2" Type="http://schemas.openxmlformats.org/officeDocument/2006/relationships/image" Target="../media/image185.gif"/><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5.xml"/><Relationship Id="rId4" Type="http://schemas.openxmlformats.org/officeDocument/2006/relationships/image" Target="../media/image188.png"/></Relationships>
</file>

<file path=ppt/slides/_rels/slide9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5.xml"/><Relationship Id="rId4" Type="http://schemas.openxmlformats.org/officeDocument/2006/relationships/image" Target="../media/image191.png"/></Relationships>
</file>

<file path=ppt/slides/_rels/slide9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lstStyle/>
          <a:p>
            <a:r>
              <a:rPr lang="en-US" dirty="0"/>
              <a:t>Nov, 2023</a:t>
            </a:r>
          </a:p>
        </p:txBody>
      </p:sp>
      <p:sp>
        <p:nvSpPr>
          <p:cNvPr id="4" name="Text Placeholder 3"/>
          <p:cNvSpPr>
            <a:spLocks noGrp="1"/>
          </p:cNvSpPr>
          <p:nvPr>
            <p:ph type="body" sz="quarter" idx="21"/>
          </p:nvPr>
        </p:nvSpPr>
        <p:spPr/>
        <p:txBody>
          <a:bodyPr/>
          <a:lstStyle/>
          <a:p>
            <a:r>
              <a:rPr lang="en-US" dirty="0"/>
              <a:t>MAI – 642 – DEEP LEARNING</a:t>
            </a:r>
          </a:p>
        </p:txBody>
      </p:sp>
      <p:sp>
        <p:nvSpPr>
          <p:cNvPr id="5" name="Text Placeholder 4"/>
          <p:cNvSpPr>
            <a:spLocks noGrp="1"/>
          </p:cNvSpPr>
          <p:nvPr>
            <p:ph type="body" sz="quarter" idx="23"/>
          </p:nvPr>
        </p:nvSpPr>
        <p:spPr/>
        <p:txBody>
          <a:bodyPr/>
          <a:lstStyle/>
          <a:p>
            <a:r>
              <a:rPr lang="en-US" dirty="0"/>
              <a:t>Theocharis Theocharides</a:t>
            </a:r>
          </a:p>
        </p:txBody>
      </p:sp>
    </p:spTree>
    <p:extLst>
      <p:ext uri="{BB962C8B-B14F-4D97-AF65-F5344CB8AC3E}">
        <p14:creationId xmlns:p14="http://schemas.microsoft.com/office/powerpoint/2010/main" val="130296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𝑔</m:t>
                          </m:r>
                        </m:e>
                        <m:sub>
                          <m:r>
                            <a:rPr lang="en-US" sz="1400" i="1">
                              <a:solidFill>
                                <a:schemeClr val="bg2"/>
                              </a:solidFill>
                              <a:latin typeface="Cambria Math" panose="02040503050406030204" pitchFamily="18" charset="0"/>
                            </a:rPr>
                            <m:t>𝑡</m:t>
                          </m:r>
                        </m:sub>
                      </m:sSub>
                      <m:r>
                        <a:rPr lang="en-US" sz="1400" i="1">
                          <a:solidFill>
                            <a:schemeClr val="bg2"/>
                          </a:solidFill>
                          <a:latin typeface="Cambria Math" panose="02040503050406030204" pitchFamily="18" charset="0"/>
                        </a:rPr>
                        <m:t>=</m:t>
                      </m:r>
                      <m:r>
                        <m:rPr>
                          <m:sty m:val="p"/>
                        </m:rPr>
                        <a:rPr lang="en-US" sz="1400">
                          <a:solidFill>
                            <a:schemeClr val="bg2"/>
                          </a:solidFill>
                          <a:latin typeface="Cambria Math" panose="02040503050406030204" pitchFamily="18" charset="0"/>
                        </a:rPr>
                        <m:t>tanh</m:t>
                      </m:r>
                      <m:r>
                        <a:rPr lang="en-US" sz="1400" i="1">
                          <a:solidFill>
                            <a:schemeClr val="bg2"/>
                          </a:solidFill>
                          <a:latin typeface="Cambria Math" panose="02040503050406030204" pitchFamily="18" charset="0"/>
                        </a:rPr>
                        <m:t>⁡</m:t>
                      </m:r>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𝑊</m:t>
                          </m:r>
                        </m:e>
                        <m:sub>
                          <m:r>
                            <a:rPr lang="en-US" sz="1400" i="1">
                              <a:solidFill>
                                <a:schemeClr val="bg2"/>
                              </a:solidFill>
                              <a:latin typeface="Cambria Math" panose="02040503050406030204" pitchFamily="18" charset="0"/>
                            </a:rPr>
                            <m:t>𝑔</m:t>
                          </m:r>
                        </m:sub>
                      </m:sSub>
                      <m:d>
                        <m:dPr>
                          <m:ctrlPr>
                            <a:rPr lang="en-US" sz="1400" i="1">
                              <a:solidFill>
                                <a:schemeClr val="bg2"/>
                              </a:solidFill>
                              <a:latin typeface="Cambria Math" panose="02040503050406030204" pitchFamily="18" charset="0"/>
                            </a:rPr>
                          </m:ctrlPr>
                        </m:dPr>
                        <m:e>
                          <m:m>
                            <m:mPr>
                              <m:mcs>
                                <m:mc>
                                  <m:mcPr>
                                    <m:count m:val="1"/>
                                    <m:mcJc m:val="center"/>
                                  </m:mcPr>
                                </m:mc>
                              </m:mcs>
                              <m:ctrlPr>
                                <a:rPr lang="en-US" sz="1400" i="1">
                                  <a:solidFill>
                                    <a:schemeClr val="bg2"/>
                                  </a:solidFill>
                                  <a:latin typeface="Cambria Math" panose="02040503050406030204" pitchFamily="18" charset="0"/>
                                </a:rPr>
                              </m:ctrlPr>
                            </m:mP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𝑥</m:t>
                                    </m:r>
                                  </m:e>
                                  <m:sub>
                                    <m:r>
                                      <a:rPr lang="en-US" sz="1400" i="1">
                                        <a:solidFill>
                                          <a:schemeClr val="bg2"/>
                                        </a:solidFill>
                                        <a:latin typeface="Cambria Math" panose="02040503050406030204" pitchFamily="18" charset="0"/>
                                      </a:rPr>
                                      <m:t>𝑡</m:t>
                                    </m:r>
                                  </m:sub>
                                </m:sSub>
                              </m:e>
                            </m:m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h</m:t>
                                    </m:r>
                                  </m:e>
                                  <m:sub>
                                    <m:r>
                                      <a:rPr lang="en-US" sz="1400" i="1">
                                        <a:solidFill>
                                          <a:schemeClr val="bg2"/>
                                        </a:solidFill>
                                        <a:latin typeface="Cambria Math" panose="02040503050406030204" pitchFamily="18" charset="0"/>
                                      </a:rPr>
                                      <m:t>𝑡</m:t>
                                    </m:r>
                                    <m:r>
                                      <a:rPr lang="en-US" sz="1400" i="1">
                                        <a:solidFill>
                                          <a:schemeClr val="bg2"/>
                                        </a:solidFill>
                                        <a:latin typeface="Cambria Math" panose="02040503050406030204" pitchFamily="18" charset="0"/>
                                      </a:rPr>
                                      <m:t>−1</m:t>
                                    </m:r>
                                  </m:sub>
                                </m:sSub>
                              </m:e>
                            </m:mr>
                          </m:m>
                        </m:e>
                      </m:d>
                    </m:oMath>
                  </m:oMathPara>
                </a14:m>
                <a:endParaRPr lang="en-US" sz="1400" dirty="0">
                  <a:solidFill>
                    <a:schemeClr val="bg2"/>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AE7011D-58AD-EB4A-B79A-0C315E6301D1}"/>
                  </a:ext>
                </a:extLst>
              </p:cNvPr>
              <p:cNvSpPr txBox="1"/>
              <p:nvPr/>
            </p:nvSpPr>
            <p:spPr>
              <a:xfrm>
                <a:off x="4188005" y="2849703"/>
                <a:ext cx="2010294"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𝑖</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𝑖</m:t>
                              </m:r>
                            </m:sub>
                          </m:sSub>
                        </m:e>
                      </m:d>
                    </m:oMath>
                  </m:oMathPara>
                </a14:m>
                <a:endParaRPr lang="en-US" sz="1400" dirty="0"/>
              </a:p>
            </p:txBody>
          </p:sp>
        </mc:Choice>
        <mc:Fallback xmlns="">
          <p:sp>
            <p:nvSpPr>
              <p:cNvPr id="29" name="TextBox 28">
                <a:extLst>
                  <a:ext uri="{FF2B5EF4-FFF2-40B4-BE49-F238E27FC236}">
                    <a16:creationId xmlns:a16="http://schemas.microsoft.com/office/drawing/2014/main" id="{0AE7011D-58AD-EB4A-B79A-0C315E6301D1}"/>
                  </a:ext>
                </a:extLst>
              </p:cNvPr>
              <p:cNvSpPr txBox="1">
                <a:spLocks noRot="1" noChangeAspect="1" noMove="1" noResize="1" noEditPoints="1" noAdjustHandles="1" noChangeArrowheads="1" noChangeShapeType="1" noTextEdit="1"/>
              </p:cNvSpPr>
              <p:nvPr/>
            </p:nvSpPr>
            <p:spPr>
              <a:xfrm>
                <a:off x="4188005" y="2849703"/>
                <a:ext cx="2010294" cy="46205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1EDD43-1BF1-FB40-90FE-134B44805674}"/>
                  </a:ext>
                </a:extLst>
              </p:cNvPr>
              <p:cNvSpPr txBox="1"/>
              <p:nvPr/>
            </p:nvSpPr>
            <p:spPr>
              <a:xfrm>
                <a:off x="5783479" y="4274213"/>
                <a:ext cx="162910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a:solidFill>
                            <a:srgbClr val="C00000"/>
                          </a:solidFill>
                          <a:latin typeface="Cambria Math" panose="02040503050406030204" pitchFamily="18" charset="0"/>
                        </a:rPr>
                        <m:t> </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31" name="TextBox 30">
                <a:extLst>
                  <a:ext uri="{FF2B5EF4-FFF2-40B4-BE49-F238E27FC236}">
                    <a16:creationId xmlns:a16="http://schemas.microsoft.com/office/drawing/2014/main" id="{381EDD43-1BF1-FB40-90FE-134B44805674}"/>
                  </a:ext>
                </a:extLst>
              </p:cNvPr>
              <p:cNvSpPr txBox="1">
                <a:spLocks noRot="1" noChangeAspect="1" noMove="1" noResize="1" noEditPoints="1" noAdjustHandles="1" noChangeArrowheads="1" noChangeShapeType="1" noTextEdit="1"/>
              </p:cNvSpPr>
              <p:nvPr/>
            </p:nvSpPr>
            <p:spPr>
              <a:xfrm>
                <a:off x="5783479" y="4274213"/>
                <a:ext cx="1629100" cy="307777"/>
              </a:xfrm>
              <a:prstGeom prst="rect">
                <a:avLst/>
              </a:prstGeom>
              <a:blipFill>
                <a:blip r:embed="rId12"/>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57A738AF-594D-8D49-BC20-499BAE63E8C9}"/>
                  </a:ext>
                </a:extLst>
              </p:cNvPr>
              <p:cNvSpPr/>
              <p:nvPr/>
            </p:nvSpPr>
            <p:spPr>
              <a:xfrm>
                <a:off x="3965241" y="2312462"/>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𝑖</m:t>
                      </m:r>
                      <m:r>
                        <a:rPr lang="en-US" sz="1600" b="0" i="1" baseline="-25000" dirty="0">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35" name="Oval 34">
                <a:extLst>
                  <a:ext uri="{FF2B5EF4-FFF2-40B4-BE49-F238E27FC236}">
                    <a16:creationId xmlns:a16="http://schemas.microsoft.com/office/drawing/2014/main" id="{57A738AF-594D-8D49-BC20-499BAE63E8C9}"/>
                  </a:ext>
                </a:extLst>
              </p:cNvPr>
              <p:cNvSpPr>
                <a:spLocks noRot="1" noChangeAspect="1" noMove="1" noResize="1" noEditPoints="1" noAdjustHandles="1" noChangeArrowheads="1" noChangeShapeType="1" noTextEdit="1"/>
              </p:cNvSpPr>
              <p:nvPr/>
            </p:nvSpPr>
            <p:spPr>
              <a:xfrm>
                <a:off x="3965241" y="2312462"/>
                <a:ext cx="515211" cy="515211"/>
              </a:xfrm>
              <a:prstGeom prst="ellipse">
                <a:avLst/>
              </a:prstGeom>
              <a:blipFill>
                <a:blip r:embed="rId13"/>
                <a:stretch>
                  <a:fillRect/>
                </a:stretch>
              </a:blipFill>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AB71EB44-CC69-2A44-86A2-C4F74DA6C12C}"/>
              </a:ext>
            </a:extLst>
          </p:cNvPr>
          <p:cNvCxnSpPr>
            <a:stCxn id="35" idx="4"/>
          </p:cNvCxnSpPr>
          <p:nvPr/>
        </p:nvCxnSpPr>
        <p:spPr>
          <a:xfrm>
            <a:off x="4222846" y="2827672"/>
            <a:ext cx="4028" cy="8660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5177093-F4C8-C046-83E7-B989F1AFB288}"/>
              </a:ext>
            </a:extLst>
          </p:cNvPr>
          <p:cNvCxnSpPr/>
          <p:nvPr/>
        </p:nvCxnSpPr>
        <p:spPr>
          <a:xfrm>
            <a:off x="3627913" y="3831547"/>
            <a:ext cx="460193"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0B237B6-06FF-024E-8F46-6A91942A8D04}"/>
              </a:ext>
            </a:extLst>
          </p:cNvPr>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D041EE7-A174-F447-9847-225F7EB2D127}"/>
              </a:ext>
            </a:extLst>
          </p:cNvPr>
          <p:cNvCxnSpPr>
            <a:endCxn id="35" idx="7"/>
          </p:cNvCxnSpPr>
          <p:nvPr/>
        </p:nvCxnSpPr>
        <p:spPr>
          <a:xfrm flipH="1">
            <a:off x="4405000"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D49F840-55D9-314E-A8D3-ABAD79E0EC88}"/>
              </a:ext>
            </a:extLst>
          </p:cNvPr>
          <p:cNvCxnSpPr/>
          <p:nvPr/>
        </p:nvCxnSpPr>
        <p:spPr>
          <a:xfrm>
            <a:off x="3893357"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B26213F-3CFC-4342-ACE8-EBFDE721D867}"/>
              </a:ext>
            </a:extLst>
          </p:cNvPr>
          <p:cNvSpPr txBox="1"/>
          <p:nvPr/>
        </p:nvSpPr>
        <p:spPr>
          <a:xfrm>
            <a:off x="3119849" y="2405823"/>
            <a:ext cx="846834" cy="276999"/>
          </a:xfrm>
          <a:prstGeom prst="rect">
            <a:avLst/>
          </a:prstGeom>
          <a:noFill/>
        </p:spPr>
        <p:txBody>
          <a:bodyPr wrap="none" rtlCol="0">
            <a:spAutoFit/>
          </a:bodyPr>
          <a:lstStyle/>
          <a:p>
            <a:pPr algn="ctr"/>
            <a:r>
              <a:rPr lang="en-US" sz="1200" b="0" dirty="0">
                <a:latin typeface="CMU Bright Roman"/>
                <a:cs typeface="CMU Bright Roman"/>
              </a:rPr>
              <a:t>Input Gate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630B6C2-B680-7E46-BBB2-972D012521EF}"/>
                  </a:ext>
                </a:extLst>
              </p:cNvPr>
              <p:cNvSpPr txBox="1"/>
              <p:nvPr/>
            </p:nvSpPr>
            <p:spPr>
              <a:xfrm>
                <a:off x="3719236" y="136284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3" name="TextBox 42">
                <a:extLst>
                  <a:ext uri="{FF2B5EF4-FFF2-40B4-BE49-F238E27FC236}">
                    <a16:creationId xmlns:a16="http://schemas.microsoft.com/office/drawing/2014/main" id="{1630B6C2-B680-7E46-BBB2-972D012521EF}"/>
                  </a:ext>
                </a:extLst>
              </p:cNvPr>
              <p:cNvSpPr txBox="1">
                <a:spLocks noRot="1" noChangeAspect="1" noMove="1" noResize="1" noEditPoints="1" noAdjustHandles="1" noChangeArrowheads="1" noChangeShapeType="1" noTextEdit="1"/>
              </p:cNvSpPr>
              <p:nvPr/>
            </p:nvSpPr>
            <p:spPr>
              <a:xfrm>
                <a:off x="3719236" y="1362842"/>
                <a:ext cx="1127168" cy="50270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DC98F5-5900-F74A-A69A-DD2C52A2AFF1}"/>
                  </a:ext>
                </a:extLst>
              </p:cNvPr>
              <p:cNvSpPr txBox="1"/>
              <p:nvPr/>
            </p:nvSpPr>
            <p:spPr>
              <a:xfrm>
                <a:off x="4416289" y="2257888"/>
                <a:ext cx="460511"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a:latin typeface="Cambria Math" panose="02040503050406030204" pitchFamily="18" charset="0"/>
                          <a:cs typeface="CMU Bright SemiBold Oblique"/>
                        </a:rPr>
                        <m:t>𝑖</m:t>
                      </m:r>
                    </m:oMath>
                  </m:oMathPara>
                </a14:m>
                <a:endParaRPr lang="en-US" sz="1600" b="0" baseline="-25000" dirty="0">
                  <a:latin typeface="CMU Bright SemiBold Oblique"/>
                  <a:cs typeface="CMU Bright SemiBold Oblique"/>
                </a:endParaRPr>
              </a:p>
            </p:txBody>
          </p:sp>
        </mc:Choice>
        <mc:Fallback xmlns="">
          <p:sp>
            <p:nvSpPr>
              <p:cNvPr id="46" name="TextBox 45">
                <a:extLst>
                  <a:ext uri="{FF2B5EF4-FFF2-40B4-BE49-F238E27FC236}">
                    <a16:creationId xmlns:a16="http://schemas.microsoft.com/office/drawing/2014/main" id="{E5DC98F5-5900-F74A-A69A-DD2C52A2AFF1}"/>
                  </a:ext>
                </a:extLst>
              </p:cNvPr>
              <p:cNvSpPr txBox="1">
                <a:spLocks noRot="1" noChangeAspect="1" noMove="1" noResize="1" noEditPoints="1" noAdjustHandles="1" noChangeArrowheads="1" noChangeShapeType="1" noTextEdit="1"/>
              </p:cNvSpPr>
              <p:nvPr/>
            </p:nvSpPr>
            <p:spPr>
              <a:xfrm>
                <a:off x="4416289" y="2257888"/>
                <a:ext cx="460511" cy="332912"/>
              </a:xfrm>
              <a:prstGeom prst="rect">
                <a:avLst/>
              </a:prstGeom>
              <a:blipFill>
                <a:blip r:embed="rId15"/>
                <a:stretch>
                  <a:fillRect/>
                </a:stretch>
              </a:blipFill>
            </p:spPr>
            <p:txBody>
              <a:bodyPr/>
              <a:lstStyle/>
              <a:p>
                <a:r>
                  <a:rPr lang="en-US">
                    <a:noFill/>
                  </a:rPr>
                  <a:t> </a:t>
                </a:r>
              </a:p>
            </p:txBody>
          </p:sp>
        </mc:Fallback>
      </mc:AlternateContent>
      <p:sp>
        <p:nvSpPr>
          <p:cNvPr id="48" name="Oval 47">
            <a:extLst>
              <a:ext uri="{FF2B5EF4-FFF2-40B4-BE49-F238E27FC236}">
                <a16:creationId xmlns:a16="http://schemas.microsoft.com/office/drawing/2014/main" id="{10A9555E-8339-474C-B4A4-E1015ECC2E10}"/>
              </a:ext>
            </a:extLst>
          </p:cNvPr>
          <p:cNvSpPr/>
          <p:nvPr/>
        </p:nvSpPr>
        <p:spPr>
          <a:xfrm>
            <a:off x="4095318" y="3684863"/>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7" name="TextBox 46">
            <a:extLst>
              <a:ext uri="{FF2B5EF4-FFF2-40B4-BE49-F238E27FC236}">
                <a16:creationId xmlns:a16="http://schemas.microsoft.com/office/drawing/2014/main" id="{3EA5214D-44C9-0940-AD37-12D0039665F6}"/>
              </a:ext>
            </a:extLst>
          </p:cNvPr>
          <p:cNvSpPr txBox="1"/>
          <p:nvPr/>
        </p:nvSpPr>
        <p:spPr>
          <a:xfrm>
            <a:off x="4110235"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180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483" y="2272728"/>
            <a:ext cx="5078235" cy="830997"/>
          </a:xfrm>
          <a:prstGeom prst="rect">
            <a:avLst/>
          </a:prstGeom>
          <a:noFill/>
        </p:spPr>
        <p:txBody>
          <a:bodyPr wrap="square" rtlCol="0">
            <a:spAutoFit/>
          </a:bodyPr>
          <a:lstStyle/>
          <a:p>
            <a:r>
              <a:rPr lang="en-US" sz="2400" dirty="0"/>
              <a:t>Layer normalization normalizes the inputs across the features.</a:t>
            </a:r>
          </a:p>
        </p:txBody>
      </p:sp>
      <p:pic>
        <p:nvPicPr>
          <p:cNvPr id="5" name="Picture 4"/>
          <p:cNvPicPr>
            <a:picLocks noChangeAspect="1"/>
          </p:cNvPicPr>
          <p:nvPr/>
        </p:nvPicPr>
        <p:blipFill>
          <a:blip r:embed="rId3"/>
          <a:stretch>
            <a:fillRect/>
          </a:stretch>
        </p:blipFill>
        <p:spPr>
          <a:xfrm>
            <a:off x="5947038" y="1506822"/>
            <a:ext cx="6125626" cy="4442458"/>
          </a:xfrm>
          <a:prstGeom prst="rect">
            <a:avLst/>
          </a:prstGeom>
        </p:spPr>
      </p:pic>
      <p:pic>
        <p:nvPicPr>
          <p:cNvPr id="6" name="Picture 5" descr="Screen Shot 2020-01-12 at 1.13.2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84" y="3341377"/>
            <a:ext cx="5792200" cy="3399991"/>
          </a:xfrm>
          <a:prstGeom prst="rect">
            <a:avLst/>
          </a:prstGeom>
        </p:spPr>
      </p:pic>
      <p:sp>
        <p:nvSpPr>
          <p:cNvPr id="3" name="Title 2">
            <a:extLst>
              <a:ext uri="{FF2B5EF4-FFF2-40B4-BE49-F238E27FC236}">
                <a16:creationId xmlns:a16="http://schemas.microsoft.com/office/drawing/2014/main" id="{29F7D398-8CC6-F434-9255-DC47F362DF2C}"/>
              </a:ext>
            </a:extLst>
          </p:cNvPr>
          <p:cNvSpPr>
            <a:spLocks noGrp="1"/>
          </p:cNvSpPr>
          <p:nvPr>
            <p:ph type="title"/>
          </p:nvPr>
        </p:nvSpPr>
        <p:spPr/>
        <p:txBody>
          <a:bodyPr>
            <a:normAutofit/>
          </a:bodyPr>
          <a:lstStyle/>
          <a:p>
            <a:r>
              <a:rPr lang="en-US" dirty="0"/>
              <a:t>Layer Normalization (Hinton) </a:t>
            </a:r>
          </a:p>
        </p:txBody>
      </p:sp>
    </p:spTree>
    <p:extLst>
      <p:ext uri="{BB962C8B-B14F-4D97-AF65-F5344CB8AC3E}">
        <p14:creationId xmlns:p14="http://schemas.microsoft.com/office/powerpoint/2010/main" val="35263108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7408" y="908720"/>
            <a:ext cx="10297144" cy="5850816"/>
          </a:xfrm>
          <a:prstGeom prst="rect">
            <a:avLst/>
          </a:prstGeom>
        </p:spPr>
      </p:pic>
      <p:sp>
        <p:nvSpPr>
          <p:cNvPr id="2" name="Title 1">
            <a:extLst>
              <a:ext uri="{FF2B5EF4-FFF2-40B4-BE49-F238E27FC236}">
                <a16:creationId xmlns:a16="http://schemas.microsoft.com/office/drawing/2014/main" id="{F08D9095-A044-42EC-ABD5-9AF4CCE9A800}"/>
              </a:ext>
            </a:extLst>
          </p:cNvPr>
          <p:cNvSpPr>
            <a:spLocks noGrp="1"/>
          </p:cNvSpPr>
          <p:nvPr>
            <p:ph type="title"/>
          </p:nvPr>
        </p:nvSpPr>
        <p:spPr>
          <a:xfrm>
            <a:off x="983432" y="69184"/>
            <a:ext cx="10849205" cy="720080"/>
          </a:xfrm>
        </p:spPr>
        <p:txBody>
          <a:bodyPr>
            <a:normAutofit/>
          </a:bodyPr>
          <a:lstStyle/>
          <a:p>
            <a:r>
              <a:rPr lang="en-US" dirty="0"/>
              <a:t>The complete transformer</a:t>
            </a:r>
          </a:p>
        </p:txBody>
      </p:sp>
    </p:spTree>
    <p:extLst>
      <p:ext uri="{BB962C8B-B14F-4D97-AF65-F5344CB8AC3E}">
        <p14:creationId xmlns:p14="http://schemas.microsoft.com/office/powerpoint/2010/main" val="10099785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813830"/>
            <a:ext cx="10358120" cy="1107996"/>
          </a:xfrm>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br>
              <a:rPr lang="en-US" spc="-15" dirty="0"/>
            </a:br>
            <a:endParaRPr spc="-15" dirty="0"/>
          </a:p>
        </p:txBody>
      </p:sp>
      <p:sp>
        <p:nvSpPr>
          <p:cNvPr id="3" name="object 3"/>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4" name="object 4"/>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5" name="object 5"/>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6" name="object 6"/>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Tree>
    <p:extLst>
      <p:ext uri="{BB962C8B-B14F-4D97-AF65-F5344CB8AC3E}">
        <p14:creationId xmlns:p14="http://schemas.microsoft.com/office/powerpoint/2010/main" val="18350584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3" name="object 3"/>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5" name="object 5"/>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6" name="object 6"/>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7" name="object 7"/>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8" name="object 8"/>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9" name="object 9"/>
          <p:cNvSpPr txBox="1"/>
          <p:nvPr/>
        </p:nvSpPr>
        <p:spPr>
          <a:xfrm>
            <a:off x="7045185" y="4439474"/>
            <a:ext cx="3656329" cy="307777"/>
          </a:xfrm>
          <a:prstGeom prst="rect">
            <a:avLst/>
          </a:prstGeom>
          <a:solidFill>
            <a:srgbClr val="E2F0D9"/>
          </a:solidFill>
          <a:ln w="12700">
            <a:solidFill>
              <a:srgbClr val="70AD47"/>
            </a:solidFill>
          </a:ln>
        </p:spPr>
        <p:txBody>
          <a:bodyPr vert="horz" wrap="square" lIns="0" tIns="0" rIns="0" bIns="0" rtlCol="0">
            <a:spAutoFit/>
          </a:bodyPr>
          <a:lstStyle/>
          <a:p>
            <a:pPr marL="1111885">
              <a:lnSpc>
                <a:spcPct val="100000"/>
              </a:lnSpc>
            </a:pPr>
            <a:r>
              <a:rPr sz="2000" spc="5" dirty="0">
                <a:latin typeface="Calibri"/>
                <a:cs typeface="Calibri"/>
              </a:rPr>
              <a:t>S</a:t>
            </a:r>
            <a:r>
              <a:rPr sz="2000" dirty="0">
                <a:latin typeface="Calibri"/>
                <a:cs typeface="Calibri"/>
              </a:rPr>
              <a:t>el</a:t>
            </a:r>
            <a:r>
              <a:rPr sz="2000" spc="-50" dirty="0">
                <a:latin typeface="Calibri"/>
                <a:cs typeface="Calibri"/>
              </a:rPr>
              <a:t>f</a:t>
            </a:r>
            <a:r>
              <a:rPr sz="2000" dirty="0">
                <a:latin typeface="Calibri"/>
                <a:cs typeface="Calibri"/>
              </a:rPr>
              <a:t>-</a:t>
            </a:r>
            <a:r>
              <a:rPr sz="2000" spc="105" dirty="0">
                <a:latin typeface="Calibri"/>
                <a:cs typeface="Calibri"/>
              </a:rPr>
              <a:t>A</a:t>
            </a:r>
            <a:r>
              <a:rPr lang="en-US" sz="2000" spc="105" dirty="0">
                <a:latin typeface="Calibri"/>
                <a:cs typeface="Calibri"/>
              </a:rPr>
              <a:t>ttenti</a:t>
            </a:r>
            <a:r>
              <a:rPr sz="2000" spc="-5" dirty="0">
                <a:latin typeface="Calibri"/>
                <a:cs typeface="Calibri"/>
              </a:rPr>
              <a:t>o</a:t>
            </a:r>
            <a:r>
              <a:rPr sz="2000" dirty="0">
                <a:latin typeface="Calibri"/>
                <a:cs typeface="Calibri"/>
              </a:rPr>
              <a:t>n</a:t>
            </a:r>
          </a:p>
        </p:txBody>
      </p:sp>
      <p:sp>
        <p:nvSpPr>
          <p:cNvPr id="10" name="object 10"/>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1" name="object 11"/>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2" name="object 12"/>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3" name="object 13"/>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5" name="object 15"/>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16" name="object 16"/>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17" name="object 17"/>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18" name="object 18"/>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19" name="object 19"/>
          <p:cNvSpPr txBox="1"/>
          <p:nvPr/>
        </p:nvSpPr>
        <p:spPr>
          <a:xfrm>
            <a:off x="4133433" y="4388611"/>
            <a:ext cx="2327910" cy="699135"/>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Al</a:t>
            </a:r>
            <a:r>
              <a:rPr sz="2400" dirty="0">
                <a:latin typeface="Calibri"/>
                <a:cs typeface="Calibri"/>
              </a:rPr>
              <a:t>l</a:t>
            </a:r>
            <a:r>
              <a:rPr sz="2400" spc="-10"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a:t>
            </a:r>
            <a:r>
              <a:rPr sz="2400" spc="-50" dirty="0">
                <a:latin typeface="Calibri"/>
                <a:cs typeface="Calibri"/>
              </a:rPr>
              <a:t>r</a:t>
            </a:r>
            <a:r>
              <a:rPr sz="2400" dirty="0">
                <a:latin typeface="Calibri"/>
                <a:cs typeface="Calibri"/>
              </a:rPr>
              <a:t>s</a:t>
            </a:r>
            <a:r>
              <a:rPr sz="2400" spc="-5" dirty="0">
                <a:latin typeface="Calibri"/>
                <a:cs typeface="Calibri"/>
              </a:rPr>
              <a:t> 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dirty="0">
                <a:latin typeface="Calibri"/>
                <a:cs typeface="Calibri"/>
              </a:rPr>
              <a:t>a</a:t>
            </a:r>
            <a:r>
              <a:rPr sz="2400" spc="-15" dirty="0">
                <a:latin typeface="Calibri"/>
                <a:cs typeface="Calibri"/>
              </a:rPr>
              <a:t>ct </a:t>
            </a:r>
            <a:r>
              <a:rPr sz="2400" spc="-5" dirty="0">
                <a:latin typeface="Calibri"/>
                <a:cs typeface="Calibri"/>
              </a:rPr>
              <a:t>w</a:t>
            </a:r>
            <a:r>
              <a:rPr sz="2400" dirty="0">
                <a:latin typeface="Calibri"/>
                <a:cs typeface="Calibri"/>
              </a:rPr>
              <a:t>i</a:t>
            </a:r>
            <a:r>
              <a:rPr sz="2400" spc="-5" dirty="0">
                <a:latin typeface="Calibri"/>
                <a:cs typeface="Calibri"/>
              </a:rPr>
              <a:t>t</a:t>
            </a:r>
            <a:r>
              <a:rPr sz="2400" dirty="0">
                <a:latin typeface="Calibri"/>
                <a:cs typeface="Calibri"/>
              </a:rPr>
              <a:t>h</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ot</a:t>
            </a:r>
            <a:r>
              <a:rPr sz="2400" dirty="0">
                <a:latin typeface="Calibri"/>
                <a:cs typeface="Calibri"/>
              </a:rPr>
              <a:t>h</a:t>
            </a:r>
            <a:r>
              <a:rPr sz="2400" spc="-10" dirty="0">
                <a:latin typeface="Calibri"/>
                <a:cs typeface="Calibri"/>
              </a:rPr>
              <a:t>er</a:t>
            </a:r>
            <a:endParaRPr sz="2400">
              <a:latin typeface="Calibri"/>
              <a:cs typeface="Calibri"/>
            </a:endParaRPr>
          </a:p>
        </p:txBody>
      </p:sp>
    </p:spTree>
    <p:extLst>
      <p:ext uri="{BB962C8B-B14F-4D97-AF65-F5344CB8AC3E}">
        <p14:creationId xmlns:p14="http://schemas.microsoft.com/office/powerpoint/2010/main" val="29126141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3" name="object 3"/>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5" name="object 5"/>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6" name="object 6"/>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7" name="object 7"/>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8" name="object 8"/>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9" name="object 9"/>
          <p:cNvSpPr/>
          <p:nvPr/>
        </p:nvSpPr>
        <p:spPr>
          <a:xfrm>
            <a:off x="7045185" y="4439474"/>
            <a:ext cx="3656329" cy="396240"/>
          </a:xfrm>
          <a:custGeom>
            <a:avLst/>
            <a:gdLst/>
            <a:ahLst/>
            <a:cxnLst/>
            <a:rect l="l" t="t" r="r" b="b"/>
            <a:pathLst>
              <a:path w="3656329" h="396239">
                <a:moveTo>
                  <a:pt x="0" y="0"/>
                </a:moveTo>
                <a:lnTo>
                  <a:pt x="3655943" y="0"/>
                </a:lnTo>
                <a:lnTo>
                  <a:pt x="3655943" y="396120"/>
                </a:lnTo>
                <a:lnTo>
                  <a:pt x="0" y="396120"/>
                </a:lnTo>
                <a:lnTo>
                  <a:pt x="0" y="0"/>
                </a:lnTo>
                <a:close/>
              </a:path>
            </a:pathLst>
          </a:custGeom>
          <a:solidFill>
            <a:srgbClr val="E2F0D9"/>
          </a:solidFill>
        </p:spPr>
        <p:txBody>
          <a:bodyPr wrap="square" lIns="0" tIns="0" rIns="0" bIns="0" rtlCol="0"/>
          <a:lstStyle/>
          <a:p>
            <a:endParaRPr/>
          </a:p>
        </p:txBody>
      </p:sp>
      <p:sp>
        <p:nvSpPr>
          <p:cNvPr id="10" name="object 10"/>
          <p:cNvSpPr/>
          <p:nvPr/>
        </p:nvSpPr>
        <p:spPr>
          <a:xfrm>
            <a:off x="7045185" y="4439474"/>
            <a:ext cx="3656329" cy="396240"/>
          </a:xfrm>
          <a:custGeom>
            <a:avLst/>
            <a:gdLst/>
            <a:ahLst/>
            <a:cxnLst/>
            <a:rect l="l" t="t" r="r" b="b"/>
            <a:pathLst>
              <a:path w="3656329" h="396239">
                <a:moveTo>
                  <a:pt x="0" y="0"/>
                </a:moveTo>
                <a:lnTo>
                  <a:pt x="3655944" y="0"/>
                </a:lnTo>
                <a:lnTo>
                  <a:pt x="3655944" y="396120"/>
                </a:lnTo>
                <a:lnTo>
                  <a:pt x="0" y="396120"/>
                </a:lnTo>
                <a:lnTo>
                  <a:pt x="0" y="0"/>
                </a:lnTo>
                <a:close/>
              </a:path>
            </a:pathLst>
          </a:custGeom>
          <a:ln w="12700">
            <a:solidFill>
              <a:srgbClr val="70AD47"/>
            </a:solidFill>
          </a:ln>
        </p:spPr>
        <p:txBody>
          <a:bodyPr wrap="square" lIns="0" tIns="0" rIns="0" bIns="0" rtlCol="0"/>
          <a:lstStyle/>
          <a:p>
            <a:endParaRPr/>
          </a:p>
        </p:txBody>
      </p:sp>
      <p:sp>
        <p:nvSpPr>
          <p:cNvPr id="11" name="object 11"/>
          <p:cNvSpPr txBox="1"/>
          <p:nvPr/>
        </p:nvSpPr>
        <p:spPr>
          <a:xfrm>
            <a:off x="8150842" y="4516628"/>
            <a:ext cx="1545557" cy="307777"/>
          </a:xfrm>
          <a:prstGeom prst="rect">
            <a:avLst/>
          </a:prstGeom>
        </p:spPr>
        <p:txBody>
          <a:bodyPr vert="horz" wrap="square" lIns="0" tIns="0" rIns="0" bIns="0" rtlCol="0">
            <a:spAutoFit/>
          </a:bodyPr>
          <a:lstStyle/>
          <a:p>
            <a:pPr marL="12700">
              <a:lnSpc>
                <a:spcPct val="100000"/>
              </a:lnSpc>
            </a:pPr>
            <a:r>
              <a:rPr lang="en-US" sz="2000" spc="5" dirty="0">
                <a:latin typeface="Calibri"/>
                <a:cs typeface="Calibri"/>
              </a:rPr>
              <a:t>Self-Attention</a:t>
            </a:r>
            <a:endParaRPr sz="2000" dirty="0">
              <a:latin typeface="Calibri"/>
              <a:cs typeface="Calibri"/>
            </a:endParaRPr>
          </a:p>
        </p:txBody>
      </p:sp>
      <p:sp>
        <p:nvSpPr>
          <p:cNvPr id="12" name="object 12"/>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3" name="object 13"/>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5" name="object 15"/>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6" name="object 16"/>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7" name="object 17"/>
          <p:cNvSpPr/>
          <p:nvPr/>
        </p:nvSpPr>
        <p:spPr>
          <a:xfrm>
            <a:off x="8751568" y="4006376"/>
            <a:ext cx="243204" cy="243204"/>
          </a:xfrm>
          <a:custGeom>
            <a:avLst/>
            <a:gdLst/>
            <a:ahLst/>
            <a:cxnLst/>
            <a:rect l="l" t="t" r="r" b="b"/>
            <a:pathLst>
              <a:path w="243204" h="243204">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18" name="object 18"/>
          <p:cNvSpPr txBox="1"/>
          <p:nvPr/>
        </p:nvSpPr>
        <p:spPr>
          <a:xfrm>
            <a:off x="8784256" y="3974084"/>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19" name="object 19"/>
          <p:cNvSpPr/>
          <p:nvPr/>
        </p:nvSpPr>
        <p:spPr>
          <a:xfrm>
            <a:off x="6803880" y="4089609"/>
            <a:ext cx="1948180" cy="1024255"/>
          </a:xfrm>
          <a:custGeom>
            <a:avLst/>
            <a:gdLst/>
            <a:ahLst/>
            <a:cxnLst/>
            <a:rect l="l" t="t" r="r" b="b"/>
            <a:pathLst>
              <a:path w="1948179" h="1024254">
                <a:moveTo>
                  <a:pt x="1871488" y="25400"/>
                </a:moveTo>
                <a:lnTo>
                  <a:pt x="0" y="25400"/>
                </a:lnTo>
                <a:lnTo>
                  <a:pt x="0" y="1023896"/>
                </a:lnTo>
                <a:lnTo>
                  <a:pt x="241305" y="1023896"/>
                </a:lnTo>
                <a:lnTo>
                  <a:pt x="241305" y="1011196"/>
                </a:lnTo>
                <a:lnTo>
                  <a:pt x="25400" y="1011196"/>
                </a:lnTo>
                <a:lnTo>
                  <a:pt x="12700" y="998496"/>
                </a:lnTo>
                <a:lnTo>
                  <a:pt x="25400" y="998496"/>
                </a:lnTo>
                <a:lnTo>
                  <a:pt x="25400" y="50800"/>
                </a:lnTo>
                <a:lnTo>
                  <a:pt x="12700" y="50800"/>
                </a:lnTo>
                <a:lnTo>
                  <a:pt x="25400" y="38100"/>
                </a:lnTo>
                <a:lnTo>
                  <a:pt x="1871488" y="38100"/>
                </a:lnTo>
                <a:lnTo>
                  <a:pt x="1871488" y="25400"/>
                </a:lnTo>
                <a:close/>
              </a:path>
              <a:path w="1948179" h="1024254">
                <a:moveTo>
                  <a:pt x="25400" y="998496"/>
                </a:moveTo>
                <a:lnTo>
                  <a:pt x="12700" y="998496"/>
                </a:lnTo>
                <a:lnTo>
                  <a:pt x="25400" y="1011196"/>
                </a:lnTo>
                <a:lnTo>
                  <a:pt x="25400" y="998496"/>
                </a:lnTo>
                <a:close/>
              </a:path>
              <a:path w="1948179" h="1024254">
                <a:moveTo>
                  <a:pt x="241305" y="998496"/>
                </a:moveTo>
                <a:lnTo>
                  <a:pt x="25400" y="998496"/>
                </a:lnTo>
                <a:lnTo>
                  <a:pt x="25400" y="1011196"/>
                </a:lnTo>
                <a:lnTo>
                  <a:pt x="241305" y="1011196"/>
                </a:lnTo>
                <a:lnTo>
                  <a:pt x="241305" y="998496"/>
                </a:lnTo>
                <a:close/>
              </a:path>
              <a:path w="1948179" h="1024254">
                <a:moveTo>
                  <a:pt x="1871488" y="0"/>
                </a:moveTo>
                <a:lnTo>
                  <a:pt x="1871488" y="76200"/>
                </a:lnTo>
                <a:lnTo>
                  <a:pt x="1922288" y="50800"/>
                </a:lnTo>
                <a:lnTo>
                  <a:pt x="1884191" y="50800"/>
                </a:lnTo>
                <a:lnTo>
                  <a:pt x="1884191" y="25400"/>
                </a:lnTo>
                <a:lnTo>
                  <a:pt x="1922288" y="25400"/>
                </a:lnTo>
                <a:lnTo>
                  <a:pt x="1871488" y="0"/>
                </a:lnTo>
                <a:close/>
              </a:path>
              <a:path w="1948179" h="1024254">
                <a:moveTo>
                  <a:pt x="25400" y="38100"/>
                </a:moveTo>
                <a:lnTo>
                  <a:pt x="12700" y="50800"/>
                </a:lnTo>
                <a:lnTo>
                  <a:pt x="25400" y="50800"/>
                </a:lnTo>
                <a:lnTo>
                  <a:pt x="25400" y="38100"/>
                </a:lnTo>
                <a:close/>
              </a:path>
              <a:path w="1948179" h="1024254">
                <a:moveTo>
                  <a:pt x="1871488" y="38100"/>
                </a:moveTo>
                <a:lnTo>
                  <a:pt x="25400" y="38100"/>
                </a:lnTo>
                <a:lnTo>
                  <a:pt x="25400" y="50800"/>
                </a:lnTo>
                <a:lnTo>
                  <a:pt x="1871488" y="50800"/>
                </a:lnTo>
                <a:lnTo>
                  <a:pt x="1871488" y="38100"/>
                </a:lnTo>
                <a:close/>
              </a:path>
              <a:path w="1948179" h="1024254">
                <a:moveTo>
                  <a:pt x="1922288" y="25400"/>
                </a:moveTo>
                <a:lnTo>
                  <a:pt x="1884191" y="25400"/>
                </a:lnTo>
                <a:lnTo>
                  <a:pt x="1884191" y="50800"/>
                </a:lnTo>
                <a:lnTo>
                  <a:pt x="1922288" y="50800"/>
                </a:lnTo>
                <a:lnTo>
                  <a:pt x="1947688" y="38100"/>
                </a:lnTo>
                <a:lnTo>
                  <a:pt x="1922288" y="25400"/>
                </a:lnTo>
                <a:close/>
              </a:path>
            </a:pathLst>
          </a:custGeom>
          <a:solidFill>
            <a:srgbClr val="000000"/>
          </a:solidFill>
        </p:spPr>
        <p:txBody>
          <a:bodyPr wrap="square" lIns="0" tIns="0" rIns="0" bIns="0" rtlCol="0"/>
          <a:lstStyle/>
          <a:p>
            <a:endParaRPr/>
          </a:p>
        </p:txBody>
      </p:sp>
      <p:sp>
        <p:nvSpPr>
          <p:cNvPr id="20" name="object 20"/>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21" name="object 21"/>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22" name="object 22"/>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23" name="object 23"/>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24" name="object 24"/>
          <p:cNvSpPr txBox="1"/>
          <p:nvPr/>
        </p:nvSpPr>
        <p:spPr>
          <a:xfrm>
            <a:off x="4133433" y="3955796"/>
            <a:ext cx="2511425" cy="1198470"/>
          </a:xfrm>
          <a:prstGeom prst="rect">
            <a:avLst/>
          </a:prstGeom>
        </p:spPr>
        <p:txBody>
          <a:bodyPr vert="horz" wrap="square" lIns="0" tIns="0" rIns="0" bIns="0" rtlCol="0">
            <a:spAutoFit/>
          </a:bodyPr>
          <a:lstStyle/>
          <a:p>
            <a:pPr marL="12700" marR="5080">
              <a:lnSpc>
                <a:spcPct val="1096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lang="en-US" sz="2400" spc="100" dirty="0">
                <a:latin typeface="Calibri"/>
                <a:cs typeface="Calibri"/>
              </a:rPr>
              <a:t>ti</a:t>
            </a:r>
            <a:r>
              <a:rPr sz="2400" spc="-5" dirty="0">
                <a:latin typeface="Calibri"/>
                <a:cs typeface="Calibri"/>
              </a:rPr>
              <a:t>o</a:t>
            </a:r>
            <a:r>
              <a:rPr sz="2400" dirty="0">
                <a:latin typeface="Calibri"/>
                <a:cs typeface="Calibri"/>
              </a:rPr>
              <a:t>n </a:t>
            </a:r>
            <a:r>
              <a:rPr sz="2400" spc="-5" dirty="0">
                <a:latin typeface="Calibri"/>
                <a:cs typeface="Calibri"/>
              </a:rPr>
              <a:t>Al</a:t>
            </a:r>
            <a:r>
              <a:rPr sz="2400" dirty="0">
                <a:latin typeface="Calibri"/>
                <a:cs typeface="Calibri"/>
              </a:rPr>
              <a:t>l</a:t>
            </a:r>
            <a:r>
              <a:rPr sz="2400" spc="-10"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a:t>
            </a:r>
            <a:r>
              <a:rPr sz="2400" spc="-50" dirty="0">
                <a:latin typeface="Calibri"/>
                <a:cs typeface="Calibri"/>
              </a:rPr>
              <a:t>r</a:t>
            </a:r>
            <a:r>
              <a:rPr sz="2400" dirty="0">
                <a:latin typeface="Calibri"/>
                <a:cs typeface="Calibri"/>
              </a:rPr>
              <a:t>s</a:t>
            </a:r>
            <a:r>
              <a:rPr sz="2400" spc="-5" dirty="0">
                <a:latin typeface="Calibri"/>
                <a:cs typeface="Calibri"/>
              </a:rPr>
              <a:t> 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dirty="0">
                <a:latin typeface="Calibri"/>
                <a:cs typeface="Calibri"/>
              </a:rPr>
              <a:t>a</a:t>
            </a:r>
            <a:r>
              <a:rPr sz="2400" spc="-15" dirty="0">
                <a:latin typeface="Calibri"/>
                <a:cs typeface="Calibri"/>
              </a:rPr>
              <a:t>ct </a:t>
            </a:r>
            <a:r>
              <a:rPr sz="2400" spc="-5" dirty="0">
                <a:latin typeface="Calibri"/>
                <a:cs typeface="Calibri"/>
              </a:rPr>
              <a:t>w</a:t>
            </a:r>
            <a:r>
              <a:rPr sz="2400" dirty="0">
                <a:latin typeface="Calibri"/>
                <a:cs typeface="Calibri"/>
              </a:rPr>
              <a:t>i</a:t>
            </a:r>
            <a:r>
              <a:rPr sz="2400" spc="-5" dirty="0">
                <a:latin typeface="Calibri"/>
                <a:cs typeface="Calibri"/>
              </a:rPr>
              <a:t>t</a:t>
            </a:r>
            <a:r>
              <a:rPr sz="2400" dirty="0">
                <a:latin typeface="Calibri"/>
                <a:cs typeface="Calibri"/>
              </a:rPr>
              <a:t>h</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ot</a:t>
            </a:r>
            <a:r>
              <a:rPr sz="2400" dirty="0">
                <a:latin typeface="Calibri"/>
                <a:cs typeface="Calibri"/>
              </a:rPr>
              <a:t>h</a:t>
            </a:r>
            <a:r>
              <a:rPr sz="2400" spc="-10" dirty="0">
                <a:latin typeface="Calibri"/>
                <a:cs typeface="Calibri"/>
              </a:rPr>
              <a:t>er</a:t>
            </a:r>
            <a:endParaRPr sz="2400" dirty="0">
              <a:latin typeface="Calibri"/>
              <a:cs typeface="Calibri"/>
            </a:endParaRPr>
          </a:p>
        </p:txBody>
      </p:sp>
    </p:spTree>
    <p:extLst>
      <p:ext uri="{BB962C8B-B14F-4D97-AF65-F5344CB8AC3E}">
        <p14:creationId xmlns:p14="http://schemas.microsoft.com/office/powerpoint/2010/main" val="40071000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3" name="object 3"/>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5" name="object 5"/>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6" name="object 6"/>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7" name="object 7"/>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8" name="object 8"/>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9" name="object 9"/>
          <p:cNvSpPr/>
          <p:nvPr/>
        </p:nvSpPr>
        <p:spPr>
          <a:xfrm>
            <a:off x="7045185" y="4439474"/>
            <a:ext cx="3656329" cy="396240"/>
          </a:xfrm>
          <a:custGeom>
            <a:avLst/>
            <a:gdLst/>
            <a:ahLst/>
            <a:cxnLst/>
            <a:rect l="l" t="t" r="r" b="b"/>
            <a:pathLst>
              <a:path w="3656329" h="396239">
                <a:moveTo>
                  <a:pt x="0" y="0"/>
                </a:moveTo>
                <a:lnTo>
                  <a:pt x="3655943" y="0"/>
                </a:lnTo>
                <a:lnTo>
                  <a:pt x="3655943" y="396120"/>
                </a:lnTo>
                <a:lnTo>
                  <a:pt x="0" y="396120"/>
                </a:lnTo>
                <a:lnTo>
                  <a:pt x="0" y="0"/>
                </a:lnTo>
                <a:close/>
              </a:path>
            </a:pathLst>
          </a:custGeom>
          <a:solidFill>
            <a:srgbClr val="E2F0D9"/>
          </a:solidFill>
        </p:spPr>
        <p:txBody>
          <a:bodyPr wrap="square" lIns="0" tIns="0" rIns="0" bIns="0" rtlCol="0"/>
          <a:lstStyle/>
          <a:p>
            <a:endParaRPr dirty="0"/>
          </a:p>
        </p:txBody>
      </p:sp>
      <p:sp>
        <p:nvSpPr>
          <p:cNvPr id="10" name="object 10"/>
          <p:cNvSpPr/>
          <p:nvPr/>
        </p:nvSpPr>
        <p:spPr>
          <a:xfrm>
            <a:off x="7045185" y="4439474"/>
            <a:ext cx="3656329" cy="396240"/>
          </a:xfrm>
          <a:custGeom>
            <a:avLst/>
            <a:gdLst/>
            <a:ahLst/>
            <a:cxnLst/>
            <a:rect l="l" t="t" r="r" b="b"/>
            <a:pathLst>
              <a:path w="3656329" h="396239">
                <a:moveTo>
                  <a:pt x="0" y="0"/>
                </a:moveTo>
                <a:lnTo>
                  <a:pt x="3655944" y="0"/>
                </a:lnTo>
                <a:lnTo>
                  <a:pt x="3655944" y="396120"/>
                </a:lnTo>
                <a:lnTo>
                  <a:pt x="0" y="396120"/>
                </a:lnTo>
                <a:lnTo>
                  <a:pt x="0" y="0"/>
                </a:lnTo>
                <a:close/>
              </a:path>
            </a:pathLst>
          </a:custGeom>
          <a:ln w="12700">
            <a:solidFill>
              <a:srgbClr val="70AD47"/>
            </a:solidFill>
          </a:ln>
        </p:spPr>
        <p:txBody>
          <a:bodyPr wrap="square" lIns="0" tIns="0" rIns="0" bIns="0" rtlCol="0"/>
          <a:lstStyle/>
          <a:p>
            <a:endParaRPr/>
          </a:p>
        </p:txBody>
      </p:sp>
      <p:sp>
        <p:nvSpPr>
          <p:cNvPr id="11" name="object 11"/>
          <p:cNvSpPr txBox="1"/>
          <p:nvPr/>
        </p:nvSpPr>
        <p:spPr>
          <a:xfrm>
            <a:off x="8150843" y="4516628"/>
            <a:ext cx="1613372" cy="307777"/>
          </a:xfrm>
          <a:prstGeom prst="rect">
            <a:avLst/>
          </a:prstGeom>
        </p:spPr>
        <p:txBody>
          <a:bodyPr vert="horz" wrap="square" lIns="0" tIns="0" rIns="0" bIns="0" rtlCol="0">
            <a:spAutoFit/>
          </a:bodyPr>
          <a:lstStyle/>
          <a:p>
            <a:pPr marL="12700">
              <a:lnSpc>
                <a:spcPct val="100000"/>
              </a:lnSpc>
            </a:pPr>
            <a:r>
              <a:rPr lang="en-US" sz="2000" spc="5" dirty="0">
                <a:latin typeface="Calibri"/>
                <a:cs typeface="Calibri"/>
              </a:rPr>
              <a:t>Self-Attention</a:t>
            </a:r>
            <a:endParaRPr lang="en-US" sz="2000" dirty="0">
              <a:latin typeface="Calibri"/>
              <a:cs typeface="Calibri"/>
            </a:endParaRPr>
          </a:p>
        </p:txBody>
      </p:sp>
      <p:sp>
        <p:nvSpPr>
          <p:cNvPr id="12" name="object 12"/>
          <p:cNvSpPr txBox="1"/>
          <p:nvPr/>
        </p:nvSpPr>
        <p:spPr>
          <a:xfrm>
            <a:off x="7045185" y="3419847"/>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13" name="object 13"/>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5" name="object 15"/>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6" name="object 16"/>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8" name="object 18"/>
          <p:cNvSpPr/>
          <p:nvPr/>
        </p:nvSpPr>
        <p:spPr>
          <a:xfrm>
            <a:off x="8751568" y="4006376"/>
            <a:ext cx="243204" cy="243204"/>
          </a:xfrm>
          <a:custGeom>
            <a:avLst/>
            <a:gdLst/>
            <a:ahLst/>
            <a:cxnLst/>
            <a:rect l="l" t="t" r="r" b="b"/>
            <a:pathLst>
              <a:path w="243204" h="243204">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19" name="object 19"/>
          <p:cNvSpPr txBox="1"/>
          <p:nvPr/>
        </p:nvSpPr>
        <p:spPr>
          <a:xfrm>
            <a:off x="8784256" y="3974084"/>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20" name="object 20"/>
          <p:cNvSpPr/>
          <p:nvPr/>
        </p:nvSpPr>
        <p:spPr>
          <a:xfrm>
            <a:off x="6803880" y="4089609"/>
            <a:ext cx="1948180" cy="1024255"/>
          </a:xfrm>
          <a:custGeom>
            <a:avLst/>
            <a:gdLst/>
            <a:ahLst/>
            <a:cxnLst/>
            <a:rect l="l" t="t" r="r" b="b"/>
            <a:pathLst>
              <a:path w="1948179" h="1024254">
                <a:moveTo>
                  <a:pt x="1871488" y="25400"/>
                </a:moveTo>
                <a:lnTo>
                  <a:pt x="0" y="25400"/>
                </a:lnTo>
                <a:lnTo>
                  <a:pt x="0" y="1023896"/>
                </a:lnTo>
                <a:lnTo>
                  <a:pt x="241305" y="1023896"/>
                </a:lnTo>
                <a:lnTo>
                  <a:pt x="241305" y="1011196"/>
                </a:lnTo>
                <a:lnTo>
                  <a:pt x="25400" y="1011196"/>
                </a:lnTo>
                <a:lnTo>
                  <a:pt x="12700" y="998496"/>
                </a:lnTo>
                <a:lnTo>
                  <a:pt x="25400" y="998496"/>
                </a:lnTo>
                <a:lnTo>
                  <a:pt x="25400" y="50800"/>
                </a:lnTo>
                <a:lnTo>
                  <a:pt x="12700" y="50800"/>
                </a:lnTo>
                <a:lnTo>
                  <a:pt x="25400" y="38100"/>
                </a:lnTo>
                <a:lnTo>
                  <a:pt x="1871488" y="38100"/>
                </a:lnTo>
                <a:lnTo>
                  <a:pt x="1871488" y="25400"/>
                </a:lnTo>
                <a:close/>
              </a:path>
              <a:path w="1948179" h="1024254">
                <a:moveTo>
                  <a:pt x="25400" y="998496"/>
                </a:moveTo>
                <a:lnTo>
                  <a:pt x="12700" y="998496"/>
                </a:lnTo>
                <a:lnTo>
                  <a:pt x="25400" y="1011196"/>
                </a:lnTo>
                <a:lnTo>
                  <a:pt x="25400" y="998496"/>
                </a:lnTo>
                <a:close/>
              </a:path>
              <a:path w="1948179" h="1024254">
                <a:moveTo>
                  <a:pt x="241305" y="998496"/>
                </a:moveTo>
                <a:lnTo>
                  <a:pt x="25400" y="998496"/>
                </a:lnTo>
                <a:lnTo>
                  <a:pt x="25400" y="1011196"/>
                </a:lnTo>
                <a:lnTo>
                  <a:pt x="241305" y="1011196"/>
                </a:lnTo>
                <a:lnTo>
                  <a:pt x="241305" y="998496"/>
                </a:lnTo>
                <a:close/>
              </a:path>
              <a:path w="1948179" h="1024254">
                <a:moveTo>
                  <a:pt x="1871488" y="0"/>
                </a:moveTo>
                <a:lnTo>
                  <a:pt x="1871488" y="76200"/>
                </a:lnTo>
                <a:lnTo>
                  <a:pt x="1922288" y="50800"/>
                </a:lnTo>
                <a:lnTo>
                  <a:pt x="1884191" y="50800"/>
                </a:lnTo>
                <a:lnTo>
                  <a:pt x="1884191" y="25400"/>
                </a:lnTo>
                <a:lnTo>
                  <a:pt x="1922288" y="25400"/>
                </a:lnTo>
                <a:lnTo>
                  <a:pt x="1871488" y="0"/>
                </a:lnTo>
                <a:close/>
              </a:path>
              <a:path w="1948179" h="1024254">
                <a:moveTo>
                  <a:pt x="25400" y="38100"/>
                </a:moveTo>
                <a:lnTo>
                  <a:pt x="12700" y="50800"/>
                </a:lnTo>
                <a:lnTo>
                  <a:pt x="25400" y="50800"/>
                </a:lnTo>
                <a:lnTo>
                  <a:pt x="25400" y="38100"/>
                </a:lnTo>
                <a:close/>
              </a:path>
              <a:path w="1948179" h="1024254">
                <a:moveTo>
                  <a:pt x="1871488" y="38100"/>
                </a:moveTo>
                <a:lnTo>
                  <a:pt x="25400" y="38100"/>
                </a:lnTo>
                <a:lnTo>
                  <a:pt x="25400" y="50800"/>
                </a:lnTo>
                <a:lnTo>
                  <a:pt x="1871488" y="50800"/>
                </a:lnTo>
                <a:lnTo>
                  <a:pt x="1871488" y="38100"/>
                </a:lnTo>
                <a:close/>
              </a:path>
              <a:path w="1948179" h="1024254">
                <a:moveTo>
                  <a:pt x="1922288" y="25400"/>
                </a:moveTo>
                <a:lnTo>
                  <a:pt x="1884191" y="25400"/>
                </a:lnTo>
                <a:lnTo>
                  <a:pt x="1884191" y="50800"/>
                </a:lnTo>
                <a:lnTo>
                  <a:pt x="1922288" y="50800"/>
                </a:lnTo>
                <a:lnTo>
                  <a:pt x="1947688" y="38100"/>
                </a:lnTo>
                <a:lnTo>
                  <a:pt x="1922288" y="25400"/>
                </a:lnTo>
                <a:close/>
              </a:path>
            </a:pathLst>
          </a:custGeom>
          <a:solidFill>
            <a:srgbClr val="000000"/>
          </a:solidFill>
        </p:spPr>
        <p:txBody>
          <a:bodyPr wrap="square" lIns="0" tIns="0" rIns="0" bIns="0" rtlCol="0"/>
          <a:lstStyle/>
          <a:p>
            <a:endParaRPr/>
          </a:p>
        </p:txBody>
      </p:sp>
      <p:sp>
        <p:nvSpPr>
          <p:cNvPr id="21" name="object 21"/>
          <p:cNvSpPr/>
          <p:nvPr/>
        </p:nvSpPr>
        <p:spPr>
          <a:xfrm>
            <a:off x="8835057" y="3815966"/>
            <a:ext cx="76200" cy="190500"/>
          </a:xfrm>
          <a:custGeom>
            <a:avLst/>
            <a:gdLst/>
            <a:ahLst/>
            <a:cxnLst/>
            <a:rect l="l" t="t" r="r" b="b"/>
            <a:pathLst>
              <a:path w="76200" h="190500">
                <a:moveTo>
                  <a:pt x="25400" y="76200"/>
                </a:moveTo>
                <a:lnTo>
                  <a:pt x="25400" y="190153"/>
                </a:lnTo>
                <a:lnTo>
                  <a:pt x="50800" y="190153"/>
                </a:lnTo>
                <a:lnTo>
                  <a:pt x="50800" y="76200"/>
                </a:lnTo>
                <a:lnTo>
                  <a:pt x="25400" y="76200"/>
                </a:lnTo>
                <a:close/>
              </a:path>
              <a:path w="76200" h="190500">
                <a:moveTo>
                  <a:pt x="69849" y="63500"/>
                </a:moveTo>
                <a:lnTo>
                  <a:pt x="25400" y="63500"/>
                </a:lnTo>
                <a:lnTo>
                  <a:pt x="50800" y="63501"/>
                </a:lnTo>
                <a:lnTo>
                  <a:pt x="50800" y="76200"/>
                </a:lnTo>
                <a:lnTo>
                  <a:pt x="76200" y="76201"/>
                </a:lnTo>
                <a:lnTo>
                  <a:pt x="69849" y="63500"/>
                </a:lnTo>
                <a:close/>
              </a:path>
              <a:path w="76200" h="190500">
                <a:moveTo>
                  <a:pt x="25400" y="63500"/>
                </a:moveTo>
                <a:lnTo>
                  <a:pt x="25400" y="76200"/>
                </a:lnTo>
                <a:lnTo>
                  <a:pt x="50800" y="76200"/>
                </a:lnTo>
                <a:lnTo>
                  <a:pt x="50800" y="63501"/>
                </a:lnTo>
                <a:lnTo>
                  <a:pt x="254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22" name="object 22"/>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23" name="object 23"/>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24" name="object 24"/>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25" name="object 25"/>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26" name="object 26"/>
          <p:cNvSpPr txBox="1"/>
          <p:nvPr/>
        </p:nvSpPr>
        <p:spPr>
          <a:xfrm>
            <a:off x="231127" y="1660651"/>
            <a:ext cx="3434715" cy="369332"/>
          </a:xfrm>
          <a:prstGeom prst="rect">
            <a:avLst/>
          </a:prstGeom>
        </p:spPr>
        <p:txBody>
          <a:bodyPr vert="horz" wrap="square" lIns="0" tIns="0" rIns="0" bIns="0" rtlCol="0">
            <a:spAutoFit/>
          </a:bodyPr>
          <a:lstStyle/>
          <a:p>
            <a:pPr marL="12700">
              <a:lnSpc>
                <a:spcPct val="100000"/>
              </a:lnSpc>
            </a:pPr>
            <a:r>
              <a:rPr sz="2400" spc="-60" dirty="0">
                <a:latin typeface="Calibri"/>
                <a:cs typeface="Calibri"/>
              </a:rPr>
              <a:t>R</a:t>
            </a:r>
            <a:r>
              <a:rPr sz="2400" spc="-10" dirty="0">
                <a:latin typeface="Calibri"/>
                <a:cs typeface="Calibri"/>
              </a:rPr>
              <a:t>e</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l</a:t>
            </a:r>
            <a:r>
              <a:rPr sz="2400" spc="-10" dirty="0">
                <a:latin typeface="Calibri"/>
                <a:cs typeface="Calibri"/>
              </a:rPr>
              <a:t> </a:t>
            </a:r>
            <a:r>
              <a:rPr sz="2400" b="1" spc="-20" dirty="0">
                <a:latin typeface="Calibri"/>
                <a:cs typeface="Calibri"/>
              </a:rPr>
              <a:t>L</a:t>
            </a:r>
            <a:r>
              <a:rPr sz="2400" b="1" spc="-65" dirty="0">
                <a:latin typeface="Calibri"/>
                <a:cs typeface="Calibri"/>
              </a:rPr>
              <a:t>a</a:t>
            </a:r>
            <a:r>
              <a:rPr sz="2400" b="1" spc="-40" dirty="0">
                <a:latin typeface="Calibri"/>
                <a:cs typeface="Calibri"/>
              </a:rPr>
              <a:t>y</a:t>
            </a:r>
            <a:r>
              <a:rPr sz="2400" b="1" dirty="0">
                <a:latin typeface="Calibri"/>
                <a:cs typeface="Calibri"/>
              </a:rPr>
              <a:t>er</a:t>
            </a:r>
            <a:r>
              <a:rPr sz="2400" b="1" spc="-10" dirty="0">
                <a:latin typeface="Calibri"/>
                <a:cs typeface="Calibri"/>
              </a:rPr>
              <a:t> </a:t>
            </a:r>
            <a:r>
              <a:rPr sz="2400" b="1" spc="-30" dirty="0">
                <a:latin typeface="Calibri"/>
                <a:cs typeface="Calibri"/>
              </a:rPr>
              <a:t>N</a:t>
            </a:r>
            <a:r>
              <a:rPr sz="2400" b="1" spc="-5" dirty="0">
                <a:latin typeface="Calibri"/>
                <a:cs typeface="Calibri"/>
              </a:rPr>
              <a:t>orm</a:t>
            </a:r>
            <a:r>
              <a:rPr sz="2400" b="1" spc="-15" dirty="0">
                <a:latin typeface="Calibri"/>
                <a:cs typeface="Calibri"/>
              </a:rPr>
              <a:t>ali</a:t>
            </a:r>
            <a:r>
              <a:rPr sz="2400" b="1" spc="-45" dirty="0">
                <a:latin typeface="Calibri"/>
                <a:cs typeface="Calibri"/>
              </a:rPr>
              <a:t>z</a:t>
            </a:r>
            <a:r>
              <a:rPr sz="2400" b="1" spc="-40" dirty="0">
                <a:latin typeface="Calibri"/>
                <a:cs typeface="Calibri"/>
              </a:rPr>
              <a:t>a</a:t>
            </a:r>
            <a:r>
              <a:rPr lang="en-US" sz="2400" b="1" spc="170" dirty="0">
                <a:latin typeface="Calibri"/>
                <a:cs typeface="Calibri"/>
              </a:rPr>
              <a:t>ti</a:t>
            </a:r>
            <a:r>
              <a:rPr sz="2400" b="1" spc="-20" dirty="0">
                <a:latin typeface="Calibri"/>
                <a:cs typeface="Calibri"/>
              </a:rPr>
              <a:t>o</a:t>
            </a:r>
            <a:r>
              <a:rPr sz="2400" b="1" spc="-15" dirty="0">
                <a:latin typeface="Calibri"/>
                <a:cs typeface="Calibri"/>
              </a:rPr>
              <a:t>n</a:t>
            </a:r>
            <a:r>
              <a:rPr sz="2400" spc="-10" dirty="0">
                <a:latin typeface="Calibri"/>
                <a:cs typeface="Calibri"/>
              </a:rPr>
              <a:t>:</a:t>
            </a:r>
            <a:endParaRPr sz="2400" dirty="0">
              <a:latin typeface="Calibri"/>
              <a:cs typeface="Calibri"/>
            </a:endParaRPr>
          </a:p>
        </p:txBody>
      </p:sp>
      <p:sp>
        <p:nvSpPr>
          <p:cNvPr id="27" name="object 27"/>
          <p:cNvSpPr txBox="1"/>
          <p:nvPr/>
        </p:nvSpPr>
        <p:spPr>
          <a:xfrm>
            <a:off x="231127" y="2026411"/>
            <a:ext cx="1858645" cy="1478280"/>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Gi</a:t>
            </a:r>
            <a:r>
              <a:rPr sz="2400" spc="-40" dirty="0">
                <a:latin typeface="Calibri"/>
                <a:cs typeface="Calibri"/>
              </a:rPr>
              <a:t>v</a:t>
            </a:r>
            <a:r>
              <a:rPr sz="2400" spc="-10" dirty="0">
                <a:latin typeface="Calibri"/>
                <a:cs typeface="Calibri"/>
              </a:rPr>
              <a:t>e</a:t>
            </a:r>
            <a:r>
              <a:rPr sz="2400" dirty="0">
                <a:latin typeface="Calibri"/>
                <a:cs typeface="Calibri"/>
              </a:rPr>
              <a:t>n</a:t>
            </a:r>
            <a:r>
              <a:rPr sz="2400" spc="-5" dirty="0">
                <a:latin typeface="Calibri"/>
                <a:cs typeface="Calibri"/>
              </a:rPr>
              <a:t> </a:t>
            </a:r>
            <a:r>
              <a:rPr sz="2400" dirty="0">
                <a:latin typeface="Calibri"/>
                <a:cs typeface="Calibri"/>
              </a:rPr>
              <a:t>h</a:t>
            </a:r>
            <a:r>
              <a:rPr sz="2400" spc="-15" baseline="-17361" dirty="0">
                <a:latin typeface="Calibri"/>
                <a:cs typeface="Calibri"/>
              </a:rPr>
              <a:t>1</a:t>
            </a:r>
            <a:r>
              <a:rPr sz="2400" spc="-10" dirty="0">
                <a:latin typeface="Calibri"/>
                <a:cs typeface="Calibri"/>
              </a:rPr>
              <a:t>,</a:t>
            </a:r>
            <a:r>
              <a:rPr sz="2400" spc="-5" dirty="0">
                <a:latin typeface="Calibri"/>
                <a:cs typeface="Calibri"/>
              </a:rPr>
              <a:t> </a:t>
            </a:r>
            <a:r>
              <a:rPr sz="2400" spc="5" dirty="0">
                <a:latin typeface="Calibri"/>
                <a:cs typeface="Calibri"/>
              </a:rPr>
              <a:t>…</a:t>
            </a:r>
            <a:r>
              <a:rPr sz="2400" spc="-10" dirty="0">
                <a:latin typeface="Calibri"/>
                <a:cs typeface="Calibri"/>
              </a:rPr>
              <a:t>,</a:t>
            </a:r>
            <a:r>
              <a:rPr sz="2400" spc="-5" dirty="0">
                <a:latin typeface="Calibri"/>
                <a:cs typeface="Calibri"/>
              </a:rPr>
              <a:t> </a:t>
            </a:r>
            <a:r>
              <a:rPr sz="2400" dirty="0">
                <a:latin typeface="Calibri"/>
                <a:cs typeface="Calibri"/>
              </a:rPr>
              <a:t>h</a:t>
            </a:r>
            <a:r>
              <a:rPr sz="2400" spc="-22" baseline="-17361" dirty="0">
                <a:latin typeface="Calibri"/>
                <a:cs typeface="Calibri"/>
              </a:rPr>
              <a:t>N</a:t>
            </a:r>
            <a:r>
              <a:rPr sz="2400" spc="-7" baseline="-17361" dirty="0">
                <a:latin typeface="Calibri"/>
                <a:cs typeface="Calibri"/>
              </a:rPr>
              <a:t> </a:t>
            </a:r>
            <a:r>
              <a:rPr sz="2400" spc="-15" dirty="0">
                <a:latin typeface="Calibri"/>
                <a:cs typeface="Calibri"/>
              </a:rPr>
              <a:t>s</a:t>
            </a:r>
            <a:r>
              <a:rPr sz="2400" spc="-30" dirty="0">
                <a:latin typeface="Calibri"/>
                <a:cs typeface="Calibri"/>
              </a:rPr>
              <a:t>c</a:t>
            </a:r>
            <a:r>
              <a:rPr sz="2400" dirty="0">
                <a:latin typeface="Calibri"/>
                <a:cs typeface="Calibri"/>
              </a:rPr>
              <a:t>al</a:t>
            </a:r>
            <a:r>
              <a:rPr sz="2400" spc="-10" dirty="0">
                <a:latin typeface="Calibri"/>
                <a:cs typeface="Calibri"/>
              </a:rPr>
              <a:t>e:</a:t>
            </a:r>
            <a:r>
              <a:rPr sz="2400" spc="-15" dirty="0">
                <a:latin typeface="Calibri"/>
                <a:cs typeface="Calibri"/>
              </a:rPr>
              <a:t> </a:t>
            </a:r>
            <a:r>
              <a:rPr sz="2400" dirty="0">
                <a:latin typeface="Cambria Math"/>
                <a:cs typeface="Cambria Math"/>
              </a:rPr>
              <a:t>𝛾 </a:t>
            </a:r>
            <a:r>
              <a:rPr sz="2400" spc="-5" dirty="0">
                <a:latin typeface="Calibri"/>
                <a:cs typeface="Calibri"/>
              </a:rPr>
              <a:t>s</a:t>
            </a:r>
            <a:r>
              <a:rPr sz="2400" dirty="0">
                <a:latin typeface="Calibri"/>
                <a:cs typeface="Calibri"/>
              </a:rPr>
              <a:t>h</a:t>
            </a:r>
            <a:r>
              <a:rPr sz="2400" spc="-5" dirty="0">
                <a:latin typeface="Calibri"/>
                <a:cs typeface="Calibri"/>
              </a:rPr>
              <a:t>iD</a:t>
            </a:r>
            <a:r>
              <a:rPr sz="2400" spc="-10" dirty="0">
                <a:latin typeface="Calibri"/>
                <a:cs typeface="Calibri"/>
              </a:rPr>
              <a:t>: </a:t>
            </a:r>
            <a:r>
              <a:rPr sz="2400" spc="-25" dirty="0">
                <a:latin typeface="Cambria Math"/>
                <a:cs typeface="Cambria Math"/>
              </a:rPr>
              <a:t>𝛽</a:t>
            </a:r>
            <a:endParaRPr sz="2400">
              <a:latin typeface="Cambria Math"/>
              <a:cs typeface="Cambria Math"/>
            </a:endParaRPr>
          </a:p>
          <a:p>
            <a:pPr marL="12700">
              <a:lnSpc>
                <a:spcPct val="100000"/>
              </a:lnSpc>
              <a:spcBef>
                <a:spcPts val="25"/>
              </a:spcBef>
            </a:pPr>
            <a:r>
              <a:rPr sz="2400" spc="-5" dirty="0">
                <a:latin typeface="Cambria Math"/>
                <a:cs typeface="Cambria Math"/>
              </a:rPr>
              <a:t>𝜇</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0" dirty="0">
                <a:latin typeface="Calibri"/>
                <a:cs typeface="Calibri"/>
              </a:rPr>
              <a:t>1</a:t>
            </a:r>
            <a:r>
              <a:rPr sz="2400" spc="-5" dirty="0">
                <a:latin typeface="Calibri"/>
                <a:cs typeface="Calibri"/>
              </a:rPr>
              <a:t>/D)</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dirty="0">
                <a:latin typeface="Calibri"/>
                <a:cs typeface="Calibri"/>
              </a:rPr>
              <a:t>h</a:t>
            </a:r>
            <a:r>
              <a:rPr sz="2400" spc="-7" baseline="-17361" dirty="0">
                <a:latin typeface="Calibri"/>
                <a:cs typeface="Calibri"/>
              </a:rPr>
              <a:t>i,j</a:t>
            </a:r>
            <a:endParaRPr sz="2400" baseline="-17361">
              <a:latin typeface="Calibri"/>
              <a:cs typeface="Calibri"/>
            </a:endParaRPr>
          </a:p>
        </p:txBody>
      </p:sp>
      <p:sp>
        <p:nvSpPr>
          <p:cNvPr id="28" name="object 28"/>
          <p:cNvSpPr txBox="1"/>
          <p:nvPr/>
        </p:nvSpPr>
        <p:spPr>
          <a:xfrm>
            <a:off x="2383777" y="2026411"/>
            <a:ext cx="1327785" cy="1437005"/>
          </a:xfrm>
          <a:prstGeom prst="rect">
            <a:avLst/>
          </a:prstGeom>
        </p:spPr>
        <p:txBody>
          <a:bodyPr vert="horz" wrap="square" lIns="0" tIns="0" rIns="0" bIns="0" rtlCol="0">
            <a:spAutoFit/>
          </a:bodyPr>
          <a:lstStyle/>
          <a:p>
            <a:pPr marL="34925">
              <a:lnSpc>
                <a:spcPct val="1000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12700">
              <a:lnSpc>
                <a:spcPct val="100000"/>
              </a:lnSpc>
              <a:spcBef>
                <a:spcPts val="25"/>
              </a:spcBef>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276225" marR="12700" indent="-249554">
              <a:lnSpc>
                <a:spcPct val="1008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 </a:t>
            </a: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29" name="object 29"/>
          <p:cNvSpPr txBox="1"/>
          <p:nvPr/>
        </p:nvSpPr>
        <p:spPr>
          <a:xfrm>
            <a:off x="231127" y="3477259"/>
            <a:ext cx="2326005" cy="1118870"/>
          </a:xfrm>
          <a:prstGeom prst="rect">
            <a:avLst/>
          </a:prstGeom>
        </p:spPr>
        <p:txBody>
          <a:bodyPr vert="horz" wrap="square" lIns="0" tIns="0" rIns="0" bIns="0" rtlCol="0">
            <a:spAutoFit/>
          </a:bodyPr>
          <a:lstStyle/>
          <a:p>
            <a:pPr marL="12700">
              <a:lnSpc>
                <a:spcPct val="100000"/>
              </a:lnSpc>
            </a:pPr>
            <a:r>
              <a:rPr sz="2400" spc="-30" dirty="0">
                <a:latin typeface="Cambria Math"/>
                <a:cs typeface="Cambria Math"/>
              </a:rPr>
              <a:t>𝜎</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spc="-5" dirty="0">
                <a:latin typeface="Calibri"/>
                <a:cs typeface="Calibri"/>
              </a:rPr>
              <a:t>(</a:t>
            </a:r>
            <a:r>
              <a:rPr sz="2400" dirty="0">
                <a:latin typeface="Calibri"/>
                <a:cs typeface="Calibri"/>
              </a:rPr>
              <a:t>h</a:t>
            </a:r>
            <a:r>
              <a:rPr sz="2400" spc="-7" baseline="-17361" dirty="0">
                <a:latin typeface="Calibri"/>
                <a:cs typeface="Calibri"/>
              </a:rPr>
              <a:t>i,j</a:t>
            </a:r>
            <a:r>
              <a:rPr sz="2400" spc="270"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spc="-5" dirty="0">
                <a:latin typeface="Calibri"/>
                <a:cs typeface="Calibri"/>
              </a:rPr>
              <a:t>)</a:t>
            </a:r>
            <a:r>
              <a:rPr sz="2400" spc="-15" baseline="24305" dirty="0">
                <a:latin typeface="Calibri"/>
                <a:cs typeface="Calibri"/>
              </a:rPr>
              <a:t>2</a:t>
            </a:r>
            <a:r>
              <a:rPr sz="2400" spc="-5" dirty="0">
                <a:latin typeface="Calibri"/>
                <a:cs typeface="Calibri"/>
              </a:rPr>
              <a:t>)</a:t>
            </a:r>
            <a:r>
              <a:rPr sz="2400" baseline="24305" dirty="0">
                <a:latin typeface="Calibri"/>
                <a:cs typeface="Calibri"/>
              </a:rPr>
              <a:t>1</a:t>
            </a:r>
            <a:r>
              <a:rPr sz="2400" spc="-15" baseline="24305" dirty="0">
                <a:latin typeface="Calibri"/>
                <a:cs typeface="Calibri"/>
              </a:rPr>
              <a:t>/2</a:t>
            </a:r>
            <a:endParaRPr sz="2400" baseline="24305">
              <a:latin typeface="Calibri"/>
              <a:cs typeface="Calibri"/>
            </a:endParaRPr>
          </a:p>
          <a:p>
            <a:pPr marL="12700" marR="537210">
              <a:lnSpc>
                <a:spcPts val="2900"/>
              </a:lnSpc>
              <a:spcBef>
                <a:spcPts val="80"/>
              </a:spcBef>
            </a:pP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h</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dirty="0">
                <a:latin typeface="Calibri"/>
                <a:cs typeface="Calibri"/>
              </a:rPr>
              <a:t>)</a:t>
            </a:r>
            <a:r>
              <a:rPr sz="2400" spc="-10" dirty="0">
                <a:latin typeface="Calibri"/>
                <a:cs typeface="Calibri"/>
              </a:rPr>
              <a:t> </a:t>
            </a:r>
            <a:r>
              <a:rPr sz="2400" dirty="0">
                <a:latin typeface="Calibri"/>
                <a:cs typeface="Calibri"/>
              </a:rPr>
              <a:t>/</a:t>
            </a:r>
            <a:r>
              <a:rPr sz="2400" spc="-10" dirty="0">
                <a:latin typeface="Calibri"/>
                <a:cs typeface="Calibri"/>
              </a:rPr>
              <a:t> </a:t>
            </a:r>
            <a:r>
              <a:rPr sz="2400" spc="-30" dirty="0">
                <a:latin typeface="Cambria Math"/>
                <a:cs typeface="Cambria Math"/>
              </a:rPr>
              <a:t>𝜎</a:t>
            </a:r>
            <a:r>
              <a:rPr sz="2400" baseline="-17361" dirty="0">
                <a:latin typeface="Calibri"/>
                <a:cs typeface="Calibri"/>
              </a:rPr>
              <a:t>i </a:t>
            </a:r>
            <a:r>
              <a:rPr sz="2400" spc="-15" dirty="0">
                <a:latin typeface="Calibri"/>
                <a:cs typeface="Calibri"/>
              </a:rPr>
              <a:t>y</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mbria Math"/>
                <a:cs typeface="Cambria Math"/>
              </a:rPr>
              <a:t>𝛾</a:t>
            </a:r>
            <a:r>
              <a:rPr sz="2400" spc="10" dirty="0">
                <a:latin typeface="Cambria Math"/>
                <a:cs typeface="Cambria Math"/>
              </a:rPr>
              <a:t> </a:t>
            </a:r>
            <a:r>
              <a:rPr sz="2400" dirty="0">
                <a:latin typeface="Calibri"/>
                <a:cs typeface="Calibri"/>
              </a:rPr>
              <a:t>*</a:t>
            </a:r>
            <a:r>
              <a:rPr sz="2400" spc="-5" dirty="0">
                <a:latin typeface="Calibri"/>
                <a:cs typeface="Calibri"/>
              </a:rPr>
              <a:t> </a:t>
            </a: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5" dirty="0">
                <a:latin typeface="Cambria Math"/>
                <a:cs typeface="Cambria Math"/>
              </a:rPr>
              <a:t>𝛽</a:t>
            </a:r>
            <a:endParaRPr sz="2400">
              <a:latin typeface="Cambria Math"/>
              <a:cs typeface="Cambria Math"/>
            </a:endParaRPr>
          </a:p>
        </p:txBody>
      </p:sp>
      <p:sp>
        <p:nvSpPr>
          <p:cNvPr id="30" name="object 30"/>
          <p:cNvSpPr txBox="1"/>
          <p:nvPr/>
        </p:nvSpPr>
        <p:spPr>
          <a:xfrm>
            <a:off x="2667939" y="3489452"/>
            <a:ext cx="924560" cy="330200"/>
          </a:xfrm>
          <a:prstGeom prst="rect">
            <a:avLst/>
          </a:prstGeom>
        </p:spPr>
        <p:txBody>
          <a:bodyPr vert="horz" wrap="square" lIns="0" tIns="0" rIns="0" bIns="0" rtlCol="0">
            <a:spAutoFit/>
          </a:bodyPr>
          <a:lstStyle/>
          <a:p>
            <a:pPr marL="12700">
              <a:lnSpc>
                <a:spcPct val="100000"/>
              </a:lnSpc>
            </a:pP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31" name="object 31"/>
          <p:cNvSpPr txBox="1"/>
          <p:nvPr/>
        </p:nvSpPr>
        <p:spPr>
          <a:xfrm>
            <a:off x="1031328" y="4653115"/>
            <a:ext cx="1702435" cy="330200"/>
          </a:xfrm>
          <a:prstGeom prst="rect">
            <a:avLst/>
          </a:prstGeom>
        </p:spPr>
        <p:txBody>
          <a:bodyPr vert="horz" wrap="square" lIns="0" tIns="0" rIns="0" bIns="0" rtlCol="0">
            <a:spAutoFit/>
          </a:bodyPr>
          <a:lstStyle/>
          <a:p>
            <a:pPr marL="12700">
              <a:lnSpc>
                <a:spcPct val="100000"/>
              </a:lnSpc>
            </a:pPr>
            <a:r>
              <a:rPr sz="2400" spc="-25" dirty="0">
                <a:latin typeface="Calibri"/>
                <a:cs typeface="Calibri"/>
              </a:rPr>
              <a:t>B</a:t>
            </a:r>
            <a:r>
              <a:rPr sz="2400" dirty="0">
                <a:latin typeface="Calibri"/>
                <a:cs typeface="Calibri"/>
              </a:rPr>
              <a:t>a</a:t>
            </a:r>
            <a:r>
              <a:rPr sz="2400" spc="-5" dirty="0">
                <a:latin typeface="Calibri"/>
                <a:cs typeface="Calibri"/>
              </a:rPr>
              <a:t> </a:t>
            </a:r>
            <a:r>
              <a:rPr sz="2400" spc="-25" dirty="0">
                <a:latin typeface="Calibri"/>
                <a:cs typeface="Calibri"/>
              </a:rPr>
              <a:t>e</a:t>
            </a:r>
            <a:r>
              <a:rPr sz="2400" spc="-10" dirty="0">
                <a:latin typeface="Calibri"/>
                <a:cs typeface="Calibri"/>
              </a:rPr>
              <a:t>t </a:t>
            </a:r>
            <a:r>
              <a:rPr sz="2400" dirty="0">
                <a:latin typeface="Calibri"/>
                <a:cs typeface="Calibri"/>
              </a:rPr>
              <a:t>a</a:t>
            </a:r>
            <a:r>
              <a:rPr sz="2400" spc="-5" dirty="0">
                <a:latin typeface="Calibri"/>
                <a:cs typeface="Calibri"/>
              </a:rPr>
              <a:t>l</a:t>
            </a:r>
            <a:r>
              <a:rPr sz="2400" spc="-10" dirty="0">
                <a:latin typeface="Calibri"/>
                <a:cs typeface="Calibri"/>
              </a:rPr>
              <a:t>,</a:t>
            </a:r>
            <a:r>
              <a:rPr sz="2400" spc="-5" dirty="0">
                <a:latin typeface="Calibri"/>
                <a:cs typeface="Calibri"/>
              </a:rPr>
              <a:t> </a:t>
            </a:r>
            <a:r>
              <a:rPr sz="2400" spc="-20" dirty="0">
                <a:latin typeface="Calibri"/>
                <a:cs typeface="Calibri"/>
              </a:rPr>
              <a:t>201</a:t>
            </a:r>
            <a:r>
              <a:rPr sz="2400" spc="-15" dirty="0">
                <a:latin typeface="Calibri"/>
                <a:cs typeface="Calibri"/>
              </a:rPr>
              <a:t>6</a:t>
            </a:r>
            <a:endParaRPr sz="2400">
              <a:latin typeface="Calibri"/>
              <a:cs typeface="Calibri"/>
            </a:endParaRPr>
          </a:p>
        </p:txBody>
      </p:sp>
      <p:sp>
        <p:nvSpPr>
          <p:cNvPr id="32" name="object 32"/>
          <p:cNvSpPr txBox="1"/>
          <p:nvPr/>
        </p:nvSpPr>
        <p:spPr>
          <a:xfrm>
            <a:off x="4133433" y="3955796"/>
            <a:ext cx="2511425" cy="1198470"/>
          </a:xfrm>
          <a:prstGeom prst="rect">
            <a:avLst/>
          </a:prstGeom>
        </p:spPr>
        <p:txBody>
          <a:bodyPr vert="horz" wrap="square" lIns="0" tIns="0" rIns="0" bIns="0" rtlCol="0">
            <a:spAutoFit/>
          </a:bodyPr>
          <a:lstStyle/>
          <a:p>
            <a:pPr marL="12700" marR="5080">
              <a:lnSpc>
                <a:spcPct val="1096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lang="en-US" sz="2400" spc="100" dirty="0">
                <a:latin typeface="Calibri"/>
                <a:cs typeface="Calibri"/>
              </a:rPr>
              <a:t>ti</a:t>
            </a:r>
            <a:r>
              <a:rPr sz="2400" spc="-5" dirty="0">
                <a:latin typeface="Calibri"/>
                <a:cs typeface="Calibri"/>
              </a:rPr>
              <a:t>o</a:t>
            </a:r>
            <a:r>
              <a:rPr sz="2400" dirty="0">
                <a:latin typeface="Calibri"/>
                <a:cs typeface="Calibri"/>
              </a:rPr>
              <a:t>n </a:t>
            </a:r>
            <a:r>
              <a:rPr sz="2400" spc="-5" dirty="0">
                <a:latin typeface="Calibri"/>
                <a:cs typeface="Calibri"/>
              </a:rPr>
              <a:t>Al</a:t>
            </a:r>
            <a:r>
              <a:rPr sz="2400" dirty="0">
                <a:latin typeface="Calibri"/>
                <a:cs typeface="Calibri"/>
              </a:rPr>
              <a:t>l</a:t>
            </a:r>
            <a:r>
              <a:rPr sz="2400" spc="-10"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a:t>
            </a:r>
            <a:r>
              <a:rPr sz="2400" spc="-50" dirty="0">
                <a:latin typeface="Calibri"/>
                <a:cs typeface="Calibri"/>
              </a:rPr>
              <a:t>r</a:t>
            </a:r>
            <a:r>
              <a:rPr sz="2400" dirty="0">
                <a:latin typeface="Calibri"/>
                <a:cs typeface="Calibri"/>
              </a:rPr>
              <a:t>s</a:t>
            </a:r>
            <a:r>
              <a:rPr sz="2400" spc="-5" dirty="0">
                <a:latin typeface="Calibri"/>
                <a:cs typeface="Calibri"/>
              </a:rPr>
              <a:t> 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dirty="0">
                <a:latin typeface="Calibri"/>
                <a:cs typeface="Calibri"/>
              </a:rPr>
              <a:t>a</a:t>
            </a:r>
            <a:r>
              <a:rPr sz="2400" spc="-15" dirty="0">
                <a:latin typeface="Calibri"/>
                <a:cs typeface="Calibri"/>
              </a:rPr>
              <a:t>ct </a:t>
            </a:r>
            <a:r>
              <a:rPr sz="2400" spc="-5" dirty="0">
                <a:latin typeface="Calibri"/>
                <a:cs typeface="Calibri"/>
              </a:rPr>
              <a:t>w</a:t>
            </a:r>
            <a:r>
              <a:rPr sz="2400" dirty="0">
                <a:latin typeface="Calibri"/>
                <a:cs typeface="Calibri"/>
              </a:rPr>
              <a:t>i</a:t>
            </a:r>
            <a:r>
              <a:rPr sz="2400" spc="-5" dirty="0">
                <a:latin typeface="Calibri"/>
                <a:cs typeface="Calibri"/>
              </a:rPr>
              <a:t>t</a:t>
            </a:r>
            <a:r>
              <a:rPr sz="2400" dirty="0">
                <a:latin typeface="Calibri"/>
                <a:cs typeface="Calibri"/>
              </a:rPr>
              <a:t>h</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ot</a:t>
            </a:r>
            <a:r>
              <a:rPr sz="2400" dirty="0">
                <a:latin typeface="Calibri"/>
                <a:cs typeface="Calibri"/>
              </a:rPr>
              <a:t>h</a:t>
            </a:r>
            <a:r>
              <a:rPr sz="2400" spc="-10" dirty="0">
                <a:latin typeface="Calibri"/>
                <a:cs typeface="Calibri"/>
              </a:rPr>
              <a:t>er</a:t>
            </a:r>
            <a:endParaRPr sz="2400" dirty="0">
              <a:latin typeface="Calibri"/>
              <a:cs typeface="Calibri"/>
            </a:endParaRPr>
          </a:p>
        </p:txBody>
      </p:sp>
    </p:spTree>
    <p:extLst>
      <p:ext uri="{BB962C8B-B14F-4D97-AF65-F5344CB8AC3E}">
        <p14:creationId xmlns:p14="http://schemas.microsoft.com/office/powerpoint/2010/main" val="31831181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3" name="object 3"/>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5" name="object 5"/>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6" name="object 6"/>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7" name="object 7"/>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8" name="object 8"/>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9" name="object 9"/>
          <p:cNvSpPr/>
          <p:nvPr/>
        </p:nvSpPr>
        <p:spPr>
          <a:xfrm>
            <a:off x="7045185" y="4439474"/>
            <a:ext cx="3656329" cy="396240"/>
          </a:xfrm>
          <a:custGeom>
            <a:avLst/>
            <a:gdLst/>
            <a:ahLst/>
            <a:cxnLst/>
            <a:rect l="l" t="t" r="r" b="b"/>
            <a:pathLst>
              <a:path w="3656329" h="396239">
                <a:moveTo>
                  <a:pt x="0" y="0"/>
                </a:moveTo>
                <a:lnTo>
                  <a:pt x="3655943" y="0"/>
                </a:lnTo>
                <a:lnTo>
                  <a:pt x="3655943" y="396120"/>
                </a:lnTo>
                <a:lnTo>
                  <a:pt x="0" y="396120"/>
                </a:lnTo>
                <a:lnTo>
                  <a:pt x="0" y="0"/>
                </a:lnTo>
                <a:close/>
              </a:path>
            </a:pathLst>
          </a:custGeom>
          <a:solidFill>
            <a:srgbClr val="E2F0D9"/>
          </a:solidFill>
        </p:spPr>
        <p:txBody>
          <a:bodyPr wrap="square" lIns="0" tIns="0" rIns="0" bIns="0" rtlCol="0"/>
          <a:lstStyle/>
          <a:p>
            <a:endParaRPr/>
          </a:p>
        </p:txBody>
      </p:sp>
      <p:sp>
        <p:nvSpPr>
          <p:cNvPr id="10" name="object 10"/>
          <p:cNvSpPr/>
          <p:nvPr/>
        </p:nvSpPr>
        <p:spPr>
          <a:xfrm>
            <a:off x="7045185" y="4439474"/>
            <a:ext cx="3656329" cy="396240"/>
          </a:xfrm>
          <a:custGeom>
            <a:avLst/>
            <a:gdLst/>
            <a:ahLst/>
            <a:cxnLst/>
            <a:rect l="l" t="t" r="r" b="b"/>
            <a:pathLst>
              <a:path w="3656329" h="396239">
                <a:moveTo>
                  <a:pt x="0" y="0"/>
                </a:moveTo>
                <a:lnTo>
                  <a:pt x="3655944" y="0"/>
                </a:lnTo>
                <a:lnTo>
                  <a:pt x="3655944" y="396120"/>
                </a:lnTo>
                <a:lnTo>
                  <a:pt x="0" y="396120"/>
                </a:lnTo>
                <a:lnTo>
                  <a:pt x="0" y="0"/>
                </a:lnTo>
                <a:close/>
              </a:path>
            </a:pathLst>
          </a:custGeom>
          <a:ln w="12700">
            <a:solidFill>
              <a:srgbClr val="70AD47"/>
            </a:solidFill>
          </a:ln>
        </p:spPr>
        <p:txBody>
          <a:bodyPr wrap="square" lIns="0" tIns="0" rIns="0" bIns="0" rtlCol="0"/>
          <a:lstStyle/>
          <a:p>
            <a:endParaRPr/>
          </a:p>
        </p:txBody>
      </p:sp>
      <p:sp>
        <p:nvSpPr>
          <p:cNvPr id="11" name="object 11"/>
          <p:cNvSpPr txBox="1"/>
          <p:nvPr/>
        </p:nvSpPr>
        <p:spPr>
          <a:xfrm>
            <a:off x="8150843" y="4516628"/>
            <a:ext cx="1820218" cy="307777"/>
          </a:xfrm>
          <a:prstGeom prst="rect">
            <a:avLst/>
          </a:prstGeom>
        </p:spPr>
        <p:txBody>
          <a:bodyPr vert="horz" wrap="square" lIns="0" tIns="0" rIns="0" bIns="0" rtlCol="0">
            <a:spAutoFit/>
          </a:bodyPr>
          <a:lstStyle/>
          <a:p>
            <a:pPr marL="12700">
              <a:lnSpc>
                <a:spcPct val="100000"/>
              </a:lnSpc>
            </a:pPr>
            <a:r>
              <a:rPr sz="2000" spc="5" dirty="0">
                <a:latin typeface="Calibri"/>
                <a:cs typeface="Calibri"/>
              </a:rPr>
              <a:t>S</a:t>
            </a:r>
            <a:r>
              <a:rPr sz="2000" dirty="0">
                <a:latin typeface="Calibri"/>
                <a:cs typeface="Calibri"/>
              </a:rPr>
              <a:t>el</a:t>
            </a:r>
            <a:r>
              <a:rPr sz="2000" spc="-50" dirty="0">
                <a:latin typeface="Calibri"/>
                <a:cs typeface="Calibri"/>
              </a:rPr>
              <a:t>f</a:t>
            </a:r>
            <a:r>
              <a:rPr sz="2000" dirty="0">
                <a:latin typeface="Calibri"/>
                <a:cs typeface="Calibri"/>
              </a:rPr>
              <a:t>-</a:t>
            </a:r>
            <a:r>
              <a:rPr sz="2000" spc="105" dirty="0">
                <a:latin typeface="Calibri"/>
                <a:cs typeface="Calibri"/>
              </a:rPr>
              <a:t>A</a:t>
            </a:r>
            <a:r>
              <a:rPr lang="en-US" sz="2000" spc="105" dirty="0">
                <a:latin typeface="Calibri"/>
                <a:cs typeface="Calibri"/>
              </a:rPr>
              <a:t>ttenti</a:t>
            </a:r>
            <a:r>
              <a:rPr sz="2000" spc="-5" dirty="0">
                <a:latin typeface="Calibri"/>
                <a:cs typeface="Calibri"/>
              </a:rPr>
              <a:t>o</a:t>
            </a:r>
            <a:r>
              <a:rPr sz="2000" dirty="0">
                <a:latin typeface="Calibri"/>
                <a:cs typeface="Calibri"/>
              </a:rPr>
              <a:t>n</a:t>
            </a:r>
          </a:p>
        </p:txBody>
      </p:sp>
      <p:sp>
        <p:nvSpPr>
          <p:cNvPr id="12" name="object 12"/>
          <p:cNvSpPr txBox="1"/>
          <p:nvPr/>
        </p:nvSpPr>
        <p:spPr>
          <a:xfrm>
            <a:off x="7045185" y="3419847"/>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13" name="object 13"/>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5" name="object 15"/>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6" name="object 16"/>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8" name="object 18"/>
          <p:cNvSpPr/>
          <p:nvPr/>
        </p:nvSpPr>
        <p:spPr>
          <a:xfrm>
            <a:off x="8751568" y="4006376"/>
            <a:ext cx="243204" cy="243204"/>
          </a:xfrm>
          <a:custGeom>
            <a:avLst/>
            <a:gdLst/>
            <a:ahLst/>
            <a:cxnLst/>
            <a:rect l="l" t="t" r="r" b="b"/>
            <a:pathLst>
              <a:path w="243204" h="243204">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19" name="object 19"/>
          <p:cNvSpPr txBox="1"/>
          <p:nvPr/>
        </p:nvSpPr>
        <p:spPr>
          <a:xfrm>
            <a:off x="8784256" y="3974084"/>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20" name="object 20"/>
          <p:cNvSpPr/>
          <p:nvPr/>
        </p:nvSpPr>
        <p:spPr>
          <a:xfrm>
            <a:off x="6803880" y="4089609"/>
            <a:ext cx="1948180" cy="1024255"/>
          </a:xfrm>
          <a:custGeom>
            <a:avLst/>
            <a:gdLst/>
            <a:ahLst/>
            <a:cxnLst/>
            <a:rect l="l" t="t" r="r" b="b"/>
            <a:pathLst>
              <a:path w="1948179" h="1024254">
                <a:moveTo>
                  <a:pt x="1871488" y="25400"/>
                </a:moveTo>
                <a:lnTo>
                  <a:pt x="0" y="25400"/>
                </a:lnTo>
                <a:lnTo>
                  <a:pt x="0" y="1023896"/>
                </a:lnTo>
                <a:lnTo>
                  <a:pt x="241305" y="1023896"/>
                </a:lnTo>
                <a:lnTo>
                  <a:pt x="241305" y="1011196"/>
                </a:lnTo>
                <a:lnTo>
                  <a:pt x="25400" y="1011196"/>
                </a:lnTo>
                <a:lnTo>
                  <a:pt x="12700" y="998496"/>
                </a:lnTo>
                <a:lnTo>
                  <a:pt x="25400" y="998496"/>
                </a:lnTo>
                <a:lnTo>
                  <a:pt x="25400" y="50800"/>
                </a:lnTo>
                <a:lnTo>
                  <a:pt x="12700" y="50800"/>
                </a:lnTo>
                <a:lnTo>
                  <a:pt x="25400" y="38100"/>
                </a:lnTo>
                <a:lnTo>
                  <a:pt x="1871488" y="38100"/>
                </a:lnTo>
                <a:lnTo>
                  <a:pt x="1871488" y="25400"/>
                </a:lnTo>
                <a:close/>
              </a:path>
              <a:path w="1948179" h="1024254">
                <a:moveTo>
                  <a:pt x="25400" y="998496"/>
                </a:moveTo>
                <a:lnTo>
                  <a:pt x="12700" y="998496"/>
                </a:lnTo>
                <a:lnTo>
                  <a:pt x="25400" y="1011196"/>
                </a:lnTo>
                <a:lnTo>
                  <a:pt x="25400" y="998496"/>
                </a:lnTo>
                <a:close/>
              </a:path>
              <a:path w="1948179" h="1024254">
                <a:moveTo>
                  <a:pt x="241305" y="998496"/>
                </a:moveTo>
                <a:lnTo>
                  <a:pt x="25400" y="998496"/>
                </a:lnTo>
                <a:lnTo>
                  <a:pt x="25400" y="1011196"/>
                </a:lnTo>
                <a:lnTo>
                  <a:pt x="241305" y="1011196"/>
                </a:lnTo>
                <a:lnTo>
                  <a:pt x="241305" y="998496"/>
                </a:lnTo>
                <a:close/>
              </a:path>
              <a:path w="1948179" h="1024254">
                <a:moveTo>
                  <a:pt x="1871488" y="0"/>
                </a:moveTo>
                <a:lnTo>
                  <a:pt x="1871488" y="76200"/>
                </a:lnTo>
                <a:lnTo>
                  <a:pt x="1922288" y="50800"/>
                </a:lnTo>
                <a:lnTo>
                  <a:pt x="1884191" y="50800"/>
                </a:lnTo>
                <a:lnTo>
                  <a:pt x="1884191" y="25400"/>
                </a:lnTo>
                <a:lnTo>
                  <a:pt x="1922288" y="25400"/>
                </a:lnTo>
                <a:lnTo>
                  <a:pt x="1871488" y="0"/>
                </a:lnTo>
                <a:close/>
              </a:path>
              <a:path w="1948179" h="1024254">
                <a:moveTo>
                  <a:pt x="25400" y="38100"/>
                </a:moveTo>
                <a:lnTo>
                  <a:pt x="12700" y="50800"/>
                </a:lnTo>
                <a:lnTo>
                  <a:pt x="25400" y="50800"/>
                </a:lnTo>
                <a:lnTo>
                  <a:pt x="25400" y="38100"/>
                </a:lnTo>
                <a:close/>
              </a:path>
              <a:path w="1948179" h="1024254">
                <a:moveTo>
                  <a:pt x="1871488" y="38100"/>
                </a:moveTo>
                <a:lnTo>
                  <a:pt x="25400" y="38100"/>
                </a:lnTo>
                <a:lnTo>
                  <a:pt x="25400" y="50800"/>
                </a:lnTo>
                <a:lnTo>
                  <a:pt x="1871488" y="50800"/>
                </a:lnTo>
                <a:lnTo>
                  <a:pt x="1871488" y="38100"/>
                </a:lnTo>
                <a:close/>
              </a:path>
              <a:path w="1948179" h="1024254">
                <a:moveTo>
                  <a:pt x="1922288" y="25400"/>
                </a:moveTo>
                <a:lnTo>
                  <a:pt x="1884191" y="25400"/>
                </a:lnTo>
                <a:lnTo>
                  <a:pt x="1884191" y="50800"/>
                </a:lnTo>
                <a:lnTo>
                  <a:pt x="1922288" y="50800"/>
                </a:lnTo>
                <a:lnTo>
                  <a:pt x="1947688" y="38100"/>
                </a:lnTo>
                <a:lnTo>
                  <a:pt x="1922288" y="25400"/>
                </a:lnTo>
                <a:close/>
              </a:path>
            </a:pathLst>
          </a:custGeom>
          <a:solidFill>
            <a:srgbClr val="000000"/>
          </a:solidFill>
        </p:spPr>
        <p:txBody>
          <a:bodyPr wrap="square" lIns="0" tIns="0" rIns="0" bIns="0" rtlCol="0"/>
          <a:lstStyle/>
          <a:p>
            <a:endParaRPr/>
          </a:p>
        </p:txBody>
      </p:sp>
      <p:sp>
        <p:nvSpPr>
          <p:cNvPr id="21" name="object 21"/>
          <p:cNvSpPr/>
          <p:nvPr/>
        </p:nvSpPr>
        <p:spPr>
          <a:xfrm>
            <a:off x="8835057" y="3815966"/>
            <a:ext cx="76200" cy="190500"/>
          </a:xfrm>
          <a:custGeom>
            <a:avLst/>
            <a:gdLst/>
            <a:ahLst/>
            <a:cxnLst/>
            <a:rect l="l" t="t" r="r" b="b"/>
            <a:pathLst>
              <a:path w="76200" h="190500">
                <a:moveTo>
                  <a:pt x="25400" y="76200"/>
                </a:moveTo>
                <a:lnTo>
                  <a:pt x="25400" y="190153"/>
                </a:lnTo>
                <a:lnTo>
                  <a:pt x="50800" y="190153"/>
                </a:lnTo>
                <a:lnTo>
                  <a:pt x="50800" y="76200"/>
                </a:lnTo>
                <a:lnTo>
                  <a:pt x="25400" y="76200"/>
                </a:lnTo>
                <a:close/>
              </a:path>
              <a:path w="76200" h="190500">
                <a:moveTo>
                  <a:pt x="69849" y="63500"/>
                </a:moveTo>
                <a:lnTo>
                  <a:pt x="25400" y="63500"/>
                </a:lnTo>
                <a:lnTo>
                  <a:pt x="50800" y="63501"/>
                </a:lnTo>
                <a:lnTo>
                  <a:pt x="50800" y="76200"/>
                </a:lnTo>
                <a:lnTo>
                  <a:pt x="76200" y="76201"/>
                </a:lnTo>
                <a:lnTo>
                  <a:pt x="69849" y="63500"/>
                </a:lnTo>
                <a:close/>
              </a:path>
              <a:path w="76200" h="190500">
                <a:moveTo>
                  <a:pt x="25400" y="63500"/>
                </a:moveTo>
                <a:lnTo>
                  <a:pt x="25400" y="76200"/>
                </a:lnTo>
                <a:lnTo>
                  <a:pt x="50800" y="76200"/>
                </a:lnTo>
                <a:lnTo>
                  <a:pt x="50800" y="63501"/>
                </a:lnTo>
                <a:lnTo>
                  <a:pt x="254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22" name="object 22"/>
          <p:cNvSpPr txBox="1"/>
          <p:nvPr/>
        </p:nvSpPr>
        <p:spPr>
          <a:xfrm>
            <a:off x="7159132" y="2550341"/>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3" name="object 23"/>
          <p:cNvSpPr txBox="1"/>
          <p:nvPr/>
        </p:nvSpPr>
        <p:spPr>
          <a:xfrm>
            <a:off x="808730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4" name="object 24"/>
          <p:cNvSpPr txBox="1"/>
          <p:nvPr/>
        </p:nvSpPr>
        <p:spPr>
          <a:xfrm>
            <a:off x="903147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5" name="object 25"/>
          <p:cNvSpPr txBox="1"/>
          <p:nvPr/>
        </p:nvSpPr>
        <p:spPr>
          <a:xfrm>
            <a:off x="9971061" y="2559433"/>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6" name="object 26"/>
          <p:cNvSpPr/>
          <p:nvPr/>
        </p:nvSpPr>
        <p:spPr>
          <a:xfrm>
            <a:off x="7453167" y="2946461"/>
            <a:ext cx="1433195" cy="473709"/>
          </a:xfrm>
          <a:custGeom>
            <a:avLst/>
            <a:gdLst/>
            <a:ahLst/>
            <a:cxnLst/>
            <a:rect l="l" t="t" r="r" b="b"/>
            <a:pathLst>
              <a:path w="1433195" h="473710">
                <a:moveTo>
                  <a:pt x="1407289" y="236692"/>
                </a:moveTo>
                <a:lnTo>
                  <a:pt x="1407289" y="473386"/>
                </a:lnTo>
                <a:lnTo>
                  <a:pt x="1432689" y="473386"/>
                </a:lnTo>
                <a:lnTo>
                  <a:pt x="1432689" y="249392"/>
                </a:lnTo>
                <a:lnTo>
                  <a:pt x="1419989" y="249392"/>
                </a:lnTo>
                <a:lnTo>
                  <a:pt x="1407289" y="236692"/>
                </a:lnTo>
                <a:close/>
              </a:path>
              <a:path w="1433195" h="473710">
                <a:moveTo>
                  <a:pt x="50800" y="63500"/>
                </a:moveTo>
                <a:lnTo>
                  <a:pt x="25400" y="63500"/>
                </a:lnTo>
                <a:lnTo>
                  <a:pt x="25400" y="249392"/>
                </a:lnTo>
                <a:lnTo>
                  <a:pt x="1407289" y="249392"/>
                </a:lnTo>
                <a:lnTo>
                  <a:pt x="1407289" y="236692"/>
                </a:lnTo>
                <a:lnTo>
                  <a:pt x="50800" y="236692"/>
                </a:lnTo>
                <a:lnTo>
                  <a:pt x="38100" y="223992"/>
                </a:lnTo>
                <a:lnTo>
                  <a:pt x="50800" y="223992"/>
                </a:lnTo>
                <a:lnTo>
                  <a:pt x="50800" y="63500"/>
                </a:lnTo>
                <a:close/>
              </a:path>
              <a:path w="1433195" h="473710">
                <a:moveTo>
                  <a:pt x="1432689" y="223992"/>
                </a:moveTo>
                <a:lnTo>
                  <a:pt x="50800" y="223992"/>
                </a:lnTo>
                <a:lnTo>
                  <a:pt x="50800" y="236692"/>
                </a:lnTo>
                <a:lnTo>
                  <a:pt x="1407289" y="236692"/>
                </a:lnTo>
                <a:lnTo>
                  <a:pt x="1419989" y="249392"/>
                </a:lnTo>
                <a:lnTo>
                  <a:pt x="1432689" y="249392"/>
                </a:lnTo>
                <a:lnTo>
                  <a:pt x="1432689" y="223992"/>
                </a:lnTo>
                <a:close/>
              </a:path>
              <a:path w="1433195" h="473710">
                <a:moveTo>
                  <a:pt x="50800" y="223992"/>
                </a:moveTo>
                <a:lnTo>
                  <a:pt x="38100" y="223992"/>
                </a:lnTo>
                <a:lnTo>
                  <a:pt x="50800" y="236692"/>
                </a:lnTo>
                <a:lnTo>
                  <a:pt x="50800" y="223992"/>
                </a:lnTo>
                <a:close/>
              </a:path>
              <a:path w="1433195" h="473710">
                <a:moveTo>
                  <a:pt x="38100" y="0"/>
                </a:moveTo>
                <a:lnTo>
                  <a:pt x="0" y="76200"/>
                </a:lnTo>
                <a:lnTo>
                  <a:pt x="25400" y="76200"/>
                </a:lnTo>
                <a:lnTo>
                  <a:pt x="25400" y="63500"/>
                </a:lnTo>
                <a:lnTo>
                  <a:pt x="69850" y="63500"/>
                </a:lnTo>
                <a:lnTo>
                  <a:pt x="38100" y="0"/>
                </a:lnTo>
                <a:close/>
              </a:path>
              <a:path w="1433195" h="47371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27" name="object 27"/>
          <p:cNvSpPr/>
          <p:nvPr/>
        </p:nvSpPr>
        <p:spPr>
          <a:xfrm>
            <a:off x="8381335" y="2950698"/>
            <a:ext cx="504825" cy="469265"/>
          </a:xfrm>
          <a:custGeom>
            <a:avLst/>
            <a:gdLst/>
            <a:ahLst/>
            <a:cxnLst/>
            <a:rect l="l" t="t" r="r" b="b"/>
            <a:pathLst>
              <a:path w="504825" h="469264">
                <a:moveTo>
                  <a:pt x="479121" y="234574"/>
                </a:moveTo>
                <a:lnTo>
                  <a:pt x="479121" y="469148"/>
                </a:lnTo>
                <a:lnTo>
                  <a:pt x="504521" y="469148"/>
                </a:lnTo>
                <a:lnTo>
                  <a:pt x="504521" y="247274"/>
                </a:lnTo>
                <a:lnTo>
                  <a:pt x="491821" y="247274"/>
                </a:lnTo>
                <a:lnTo>
                  <a:pt x="479121" y="234574"/>
                </a:lnTo>
                <a:close/>
              </a:path>
              <a:path w="504825" h="469264">
                <a:moveTo>
                  <a:pt x="50800" y="63500"/>
                </a:moveTo>
                <a:lnTo>
                  <a:pt x="25400" y="63500"/>
                </a:lnTo>
                <a:lnTo>
                  <a:pt x="25400" y="247274"/>
                </a:lnTo>
                <a:lnTo>
                  <a:pt x="479121" y="247274"/>
                </a:lnTo>
                <a:lnTo>
                  <a:pt x="479121" y="234574"/>
                </a:lnTo>
                <a:lnTo>
                  <a:pt x="50800" y="234574"/>
                </a:lnTo>
                <a:lnTo>
                  <a:pt x="38100" y="221874"/>
                </a:lnTo>
                <a:lnTo>
                  <a:pt x="50800" y="221874"/>
                </a:lnTo>
                <a:lnTo>
                  <a:pt x="50800" y="63500"/>
                </a:lnTo>
                <a:close/>
              </a:path>
              <a:path w="504825" h="469264">
                <a:moveTo>
                  <a:pt x="504521" y="221874"/>
                </a:moveTo>
                <a:lnTo>
                  <a:pt x="50800" y="221874"/>
                </a:lnTo>
                <a:lnTo>
                  <a:pt x="50800" y="234574"/>
                </a:lnTo>
                <a:lnTo>
                  <a:pt x="479121" y="234574"/>
                </a:lnTo>
                <a:lnTo>
                  <a:pt x="491821" y="247274"/>
                </a:lnTo>
                <a:lnTo>
                  <a:pt x="504521" y="247274"/>
                </a:lnTo>
                <a:lnTo>
                  <a:pt x="504521" y="221874"/>
                </a:lnTo>
                <a:close/>
              </a:path>
              <a:path w="504825" h="469264">
                <a:moveTo>
                  <a:pt x="50800" y="221874"/>
                </a:moveTo>
                <a:lnTo>
                  <a:pt x="38100" y="221874"/>
                </a:lnTo>
                <a:lnTo>
                  <a:pt x="50800" y="234574"/>
                </a:lnTo>
                <a:lnTo>
                  <a:pt x="50800" y="221874"/>
                </a:lnTo>
                <a:close/>
              </a:path>
              <a:path w="504825" h="469264">
                <a:moveTo>
                  <a:pt x="38100" y="0"/>
                </a:moveTo>
                <a:lnTo>
                  <a:pt x="0" y="76200"/>
                </a:lnTo>
                <a:lnTo>
                  <a:pt x="25400" y="76200"/>
                </a:lnTo>
                <a:lnTo>
                  <a:pt x="25400" y="63500"/>
                </a:lnTo>
                <a:lnTo>
                  <a:pt x="69850" y="63500"/>
                </a:lnTo>
                <a:lnTo>
                  <a:pt x="38100" y="0"/>
                </a:lnTo>
                <a:close/>
              </a:path>
              <a:path w="504825" h="4692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28" name="object 28"/>
          <p:cNvSpPr/>
          <p:nvPr/>
        </p:nvSpPr>
        <p:spPr>
          <a:xfrm>
            <a:off x="8860456" y="2950698"/>
            <a:ext cx="541655" cy="469265"/>
          </a:xfrm>
          <a:custGeom>
            <a:avLst/>
            <a:gdLst/>
            <a:ahLst/>
            <a:cxnLst/>
            <a:rect l="l" t="t" r="r" b="b"/>
            <a:pathLst>
              <a:path w="541654" h="469264">
                <a:moveTo>
                  <a:pt x="490449" y="221874"/>
                </a:moveTo>
                <a:lnTo>
                  <a:pt x="0" y="221874"/>
                </a:lnTo>
                <a:lnTo>
                  <a:pt x="0" y="469148"/>
                </a:lnTo>
                <a:lnTo>
                  <a:pt x="25400" y="469148"/>
                </a:lnTo>
                <a:lnTo>
                  <a:pt x="25400" y="247274"/>
                </a:lnTo>
                <a:lnTo>
                  <a:pt x="12700" y="247274"/>
                </a:lnTo>
                <a:lnTo>
                  <a:pt x="25400" y="234574"/>
                </a:lnTo>
                <a:lnTo>
                  <a:pt x="490449" y="234574"/>
                </a:lnTo>
                <a:lnTo>
                  <a:pt x="490449" y="221874"/>
                </a:lnTo>
                <a:close/>
              </a:path>
              <a:path w="541654" h="469264">
                <a:moveTo>
                  <a:pt x="25400" y="234574"/>
                </a:moveTo>
                <a:lnTo>
                  <a:pt x="12700" y="247274"/>
                </a:lnTo>
                <a:lnTo>
                  <a:pt x="25400" y="247274"/>
                </a:lnTo>
                <a:lnTo>
                  <a:pt x="25400" y="234574"/>
                </a:lnTo>
                <a:close/>
              </a:path>
              <a:path w="541654" h="469264">
                <a:moveTo>
                  <a:pt x="515849" y="221874"/>
                </a:moveTo>
                <a:lnTo>
                  <a:pt x="503149" y="221874"/>
                </a:lnTo>
                <a:lnTo>
                  <a:pt x="490449" y="234574"/>
                </a:lnTo>
                <a:lnTo>
                  <a:pt x="25400" y="234574"/>
                </a:lnTo>
                <a:lnTo>
                  <a:pt x="25400" y="247274"/>
                </a:lnTo>
                <a:lnTo>
                  <a:pt x="515849" y="247274"/>
                </a:lnTo>
                <a:lnTo>
                  <a:pt x="515849" y="221874"/>
                </a:lnTo>
                <a:close/>
              </a:path>
              <a:path w="541654" h="469264">
                <a:moveTo>
                  <a:pt x="515849" y="63500"/>
                </a:moveTo>
                <a:lnTo>
                  <a:pt x="490449" y="63500"/>
                </a:lnTo>
                <a:lnTo>
                  <a:pt x="490449" y="234574"/>
                </a:lnTo>
                <a:lnTo>
                  <a:pt x="503149" y="221874"/>
                </a:lnTo>
                <a:lnTo>
                  <a:pt x="515849" y="221874"/>
                </a:lnTo>
                <a:lnTo>
                  <a:pt x="515849" y="63500"/>
                </a:lnTo>
                <a:close/>
              </a:path>
              <a:path w="541654" h="469264">
                <a:moveTo>
                  <a:pt x="503149" y="0"/>
                </a:moveTo>
                <a:lnTo>
                  <a:pt x="465049" y="76200"/>
                </a:lnTo>
                <a:lnTo>
                  <a:pt x="490449" y="76200"/>
                </a:lnTo>
                <a:lnTo>
                  <a:pt x="490449" y="63500"/>
                </a:lnTo>
                <a:lnTo>
                  <a:pt x="534899" y="63500"/>
                </a:lnTo>
                <a:lnTo>
                  <a:pt x="503149" y="0"/>
                </a:lnTo>
                <a:close/>
              </a:path>
              <a:path w="541654" h="469264">
                <a:moveTo>
                  <a:pt x="534899" y="63500"/>
                </a:moveTo>
                <a:lnTo>
                  <a:pt x="515849" y="63500"/>
                </a:lnTo>
                <a:lnTo>
                  <a:pt x="515849" y="76200"/>
                </a:lnTo>
                <a:lnTo>
                  <a:pt x="541249" y="76200"/>
                </a:lnTo>
                <a:lnTo>
                  <a:pt x="534899" y="63500"/>
                </a:lnTo>
                <a:close/>
              </a:path>
            </a:pathLst>
          </a:custGeom>
          <a:solidFill>
            <a:srgbClr val="000000"/>
          </a:solidFill>
        </p:spPr>
        <p:txBody>
          <a:bodyPr wrap="square" lIns="0" tIns="0" rIns="0" bIns="0" rtlCol="0"/>
          <a:lstStyle/>
          <a:p>
            <a:endParaRPr/>
          </a:p>
        </p:txBody>
      </p:sp>
      <p:sp>
        <p:nvSpPr>
          <p:cNvPr id="29" name="object 29"/>
          <p:cNvSpPr/>
          <p:nvPr/>
        </p:nvSpPr>
        <p:spPr>
          <a:xfrm>
            <a:off x="8860456" y="2955552"/>
            <a:ext cx="1481455" cy="464820"/>
          </a:xfrm>
          <a:custGeom>
            <a:avLst/>
            <a:gdLst/>
            <a:ahLst/>
            <a:cxnLst/>
            <a:rect l="l" t="t" r="r" b="b"/>
            <a:pathLst>
              <a:path w="1481454" h="464820">
                <a:moveTo>
                  <a:pt x="1430039" y="219447"/>
                </a:moveTo>
                <a:lnTo>
                  <a:pt x="0" y="219447"/>
                </a:lnTo>
                <a:lnTo>
                  <a:pt x="0" y="464294"/>
                </a:lnTo>
                <a:lnTo>
                  <a:pt x="25400" y="464294"/>
                </a:lnTo>
                <a:lnTo>
                  <a:pt x="25400" y="244847"/>
                </a:lnTo>
                <a:lnTo>
                  <a:pt x="12700" y="244847"/>
                </a:lnTo>
                <a:lnTo>
                  <a:pt x="25400" y="232147"/>
                </a:lnTo>
                <a:lnTo>
                  <a:pt x="1430039" y="232147"/>
                </a:lnTo>
                <a:lnTo>
                  <a:pt x="1430039" y="219447"/>
                </a:lnTo>
                <a:close/>
              </a:path>
              <a:path w="1481454" h="464820">
                <a:moveTo>
                  <a:pt x="25400" y="232147"/>
                </a:moveTo>
                <a:lnTo>
                  <a:pt x="12700" y="244847"/>
                </a:lnTo>
                <a:lnTo>
                  <a:pt x="25400" y="244847"/>
                </a:lnTo>
                <a:lnTo>
                  <a:pt x="25400" y="232147"/>
                </a:lnTo>
                <a:close/>
              </a:path>
              <a:path w="1481454" h="464820">
                <a:moveTo>
                  <a:pt x="1455439" y="219447"/>
                </a:moveTo>
                <a:lnTo>
                  <a:pt x="1442739" y="219447"/>
                </a:lnTo>
                <a:lnTo>
                  <a:pt x="1430039" y="232147"/>
                </a:lnTo>
                <a:lnTo>
                  <a:pt x="25400" y="232147"/>
                </a:lnTo>
                <a:lnTo>
                  <a:pt x="25400" y="244847"/>
                </a:lnTo>
                <a:lnTo>
                  <a:pt x="1455439" y="244847"/>
                </a:lnTo>
                <a:lnTo>
                  <a:pt x="1455439" y="219447"/>
                </a:lnTo>
                <a:close/>
              </a:path>
              <a:path w="1481454" h="464820">
                <a:moveTo>
                  <a:pt x="1455439" y="63500"/>
                </a:moveTo>
                <a:lnTo>
                  <a:pt x="1430039" y="63500"/>
                </a:lnTo>
                <a:lnTo>
                  <a:pt x="1430039" y="232147"/>
                </a:lnTo>
                <a:lnTo>
                  <a:pt x="1442739" y="219447"/>
                </a:lnTo>
                <a:lnTo>
                  <a:pt x="1455439" y="219447"/>
                </a:lnTo>
                <a:lnTo>
                  <a:pt x="1455439" y="63500"/>
                </a:lnTo>
                <a:close/>
              </a:path>
              <a:path w="1481454" h="464820">
                <a:moveTo>
                  <a:pt x="1442739" y="0"/>
                </a:moveTo>
                <a:lnTo>
                  <a:pt x="1404639" y="76200"/>
                </a:lnTo>
                <a:lnTo>
                  <a:pt x="1430039" y="76200"/>
                </a:lnTo>
                <a:lnTo>
                  <a:pt x="1430039" y="63500"/>
                </a:lnTo>
                <a:lnTo>
                  <a:pt x="1474489" y="63500"/>
                </a:lnTo>
                <a:lnTo>
                  <a:pt x="1442739" y="0"/>
                </a:lnTo>
                <a:close/>
              </a:path>
              <a:path w="1481454" h="464820">
                <a:moveTo>
                  <a:pt x="1474489" y="63500"/>
                </a:moveTo>
                <a:lnTo>
                  <a:pt x="1455439" y="63500"/>
                </a:lnTo>
                <a:lnTo>
                  <a:pt x="1455439" y="76200"/>
                </a:lnTo>
                <a:lnTo>
                  <a:pt x="1480839" y="76200"/>
                </a:lnTo>
                <a:lnTo>
                  <a:pt x="1474489" y="63500"/>
                </a:lnTo>
                <a:close/>
              </a:path>
            </a:pathLst>
          </a:custGeom>
          <a:solidFill>
            <a:srgbClr val="000000"/>
          </a:solidFill>
        </p:spPr>
        <p:txBody>
          <a:bodyPr wrap="square" lIns="0" tIns="0" rIns="0" bIns="0" rtlCol="0"/>
          <a:lstStyle/>
          <a:p>
            <a:endParaRPr/>
          </a:p>
        </p:txBody>
      </p:sp>
      <p:sp>
        <p:nvSpPr>
          <p:cNvPr id="30" name="object 30"/>
          <p:cNvSpPr/>
          <p:nvPr/>
        </p:nvSpPr>
        <p:spPr>
          <a:xfrm>
            <a:off x="7478566" y="2168292"/>
            <a:ext cx="1462405" cy="382270"/>
          </a:xfrm>
          <a:custGeom>
            <a:avLst/>
            <a:gdLst/>
            <a:ahLst/>
            <a:cxnLst/>
            <a:rect l="l" t="t" r="r" b="b"/>
            <a:pathLst>
              <a:path w="1462404" h="382269">
                <a:moveTo>
                  <a:pt x="1411538" y="178324"/>
                </a:moveTo>
                <a:lnTo>
                  <a:pt x="0" y="178324"/>
                </a:lnTo>
                <a:lnTo>
                  <a:pt x="0" y="382049"/>
                </a:lnTo>
                <a:lnTo>
                  <a:pt x="25400" y="382049"/>
                </a:lnTo>
                <a:lnTo>
                  <a:pt x="25400" y="203724"/>
                </a:lnTo>
                <a:lnTo>
                  <a:pt x="12700" y="203724"/>
                </a:lnTo>
                <a:lnTo>
                  <a:pt x="25400" y="191024"/>
                </a:lnTo>
                <a:lnTo>
                  <a:pt x="1411538" y="191024"/>
                </a:lnTo>
                <a:lnTo>
                  <a:pt x="1411538" y="178324"/>
                </a:lnTo>
                <a:close/>
              </a:path>
              <a:path w="1462404" h="382269">
                <a:moveTo>
                  <a:pt x="25400" y="191024"/>
                </a:moveTo>
                <a:lnTo>
                  <a:pt x="12700" y="203724"/>
                </a:lnTo>
                <a:lnTo>
                  <a:pt x="25400" y="203724"/>
                </a:lnTo>
                <a:lnTo>
                  <a:pt x="25400" y="191024"/>
                </a:lnTo>
                <a:close/>
              </a:path>
              <a:path w="1462404" h="382269">
                <a:moveTo>
                  <a:pt x="1436938" y="178324"/>
                </a:moveTo>
                <a:lnTo>
                  <a:pt x="1424238" y="178324"/>
                </a:lnTo>
                <a:lnTo>
                  <a:pt x="1411538" y="191024"/>
                </a:lnTo>
                <a:lnTo>
                  <a:pt x="25400" y="191024"/>
                </a:lnTo>
                <a:lnTo>
                  <a:pt x="25400" y="203724"/>
                </a:lnTo>
                <a:lnTo>
                  <a:pt x="1436938" y="203724"/>
                </a:lnTo>
                <a:lnTo>
                  <a:pt x="1436938" y="178324"/>
                </a:lnTo>
                <a:close/>
              </a:path>
              <a:path w="1462404" h="382269">
                <a:moveTo>
                  <a:pt x="1436938" y="63500"/>
                </a:moveTo>
                <a:lnTo>
                  <a:pt x="1411538" y="63500"/>
                </a:lnTo>
                <a:lnTo>
                  <a:pt x="1411538" y="191024"/>
                </a:lnTo>
                <a:lnTo>
                  <a:pt x="1424238" y="178324"/>
                </a:lnTo>
                <a:lnTo>
                  <a:pt x="1436938" y="178324"/>
                </a:lnTo>
                <a:lnTo>
                  <a:pt x="1436938" y="63500"/>
                </a:lnTo>
                <a:close/>
              </a:path>
              <a:path w="1462404" h="382269">
                <a:moveTo>
                  <a:pt x="1424238" y="0"/>
                </a:moveTo>
                <a:lnTo>
                  <a:pt x="1386138" y="76200"/>
                </a:lnTo>
                <a:lnTo>
                  <a:pt x="1411538" y="76200"/>
                </a:lnTo>
                <a:lnTo>
                  <a:pt x="1411538" y="63500"/>
                </a:lnTo>
                <a:lnTo>
                  <a:pt x="1455988" y="63500"/>
                </a:lnTo>
                <a:lnTo>
                  <a:pt x="1424238" y="0"/>
                </a:lnTo>
                <a:close/>
              </a:path>
              <a:path w="1462404" h="382269">
                <a:moveTo>
                  <a:pt x="1455988" y="63500"/>
                </a:moveTo>
                <a:lnTo>
                  <a:pt x="1436938" y="63500"/>
                </a:lnTo>
                <a:lnTo>
                  <a:pt x="1436938" y="76200"/>
                </a:lnTo>
                <a:lnTo>
                  <a:pt x="1462338" y="76200"/>
                </a:lnTo>
                <a:lnTo>
                  <a:pt x="1455988" y="63500"/>
                </a:lnTo>
                <a:close/>
              </a:path>
            </a:pathLst>
          </a:custGeom>
          <a:solidFill>
            <a:srgbClr val="000000"/>
          </a:solidFill>
        </p:spPr>
        <p:txBody>
          <a:bodyPr wrap="square" lIns="0" tIns="0" rIns="0" bIns="0" rtlCol="0"/>
          <a:lstStyle/>
          <a:p>
            <a:endParaRPr/>
          </a:p>
        </p:txBody>
      </p:sp>
      <p:sp>
        <p:nvSpPr>
          <p:cNvPr id="31" name="object 31"/>
          <p:cNvSpPr/>
          <p:nvPr/>
        </p:nvSpPr>
        <p:spPr>
          <a:xfrm>
            <a:off x="8406734" y="2168292"/>
            <a:ext cx="534670" cy="386715"/>
          </a:xfrm>
          <a:custGeom>
            <a:avLst/>
            <a:gdLst/>
            <a:ahLst/>
            <a:cxnLst/>
            <a:rect l="l" t="t" r="r" b="b"/>
            <a:pathLst>
              <a:path w="534670" h="386714">
                <a:moveTo>
                  <a:pt x="483370" y="180444"/>
                </a:moveTo>
                <a:lnTo>
                  <a:pt x="0" y="180444"/>
                </a:lnTo>
                <a:lnTo>
                  <a:pt x="0" y="386287"/>
                </a:lnTo>
                <a:lnTo>
                  <a:pt x="25400" y="386287"/>
                </a:lnTo>
                <a:lnTo>
                  <a:pt x="25400" y="205844"/>
                </a:lnTo>
                <a:lnTo>
                  <a:pt x="12700" y="205844"/>
                </a:lnTo>
                <a:lnTo>
                  <a:pt x="25400" y="193144"/>
                </a:lnTo>
                <a:lnTo>
                  <a:pt x="483370" y="193144"/>
                </a:lnTo>
                <a:lnTo>
                  <a:pt x="483370" y="180444"/>
                </a:lnTo>
                <a:close/>
              </a:path>
              <a:path w="534670" h="386714">
                <a:moveTo>
                  <a:pt x="25400" y="193144"/>
                </a:moveTo>
                <a:lnTo>
                  <a:pt x="12700" y="205844"/>
                </a:lnTo>
                <a:lnTo>
                  <a:pt x="25400" y="205844"/>
                </a:lnTo>
                <a:lnTo>
                  <a:pt x="25400" y="193144"/>
                </a:lnTo>
                <a:close/>
              </a:path>
              <a:path w="534670" h="386714">
                <a:moveTo>
                  <a:pt x="508770" y="180444"/>
                </a:moveTo>
                <a:lnTo>
                  <a:pt x="496070" y="180444"/>
                </a:lnTo>
                <a:lnTo>
                  <a:pt x="483370" y="193144"/>
                </a:lnTo>
                <a:lnTo>
                  <a:pt x="25400" y="193144"/>
                </a:lnTo>
                <a:lnTo>
                  <a:pt x="25400" y="205844"/>
                </a:lnTo>
                <a:lnTo>
                  <a:pt x="508770" y="205844"/>
                </a:lnTo>
                <a:lnTo>
                  <a:pt x="508770" y="180444"/>
                </a:lnTo>
                <a:close/>
              </a:path>
              <a:path w="534670" h="386714">
                <a:moveTo>
                  <a:pt x="508770" y="63500"/>
                </a:moveTo>
                <a:lnTo>
                  <a:pt x="483370" y="63500"/>
                </a:lnTo>
                <a:lnTo>
                  <a:pt x="483370" y="193144"/>
                </a:lnTo>
                <a:lnTo>
                  <a:pt x="496070" y="180444"/>
                </a:lnTo>
                <a:lnTo>
                  <a:pt x="508770" y="180444"/>
                </a:lnTo>
                <a:lnTo>
                  <a:pt x="508770" y="63500"/>
                </a:lnTo>
                <a:close/>
              </a:path>
              <a:path w="534670" h="386714">
                <a:moveTo>
                  <a:pt x="496070" y="0"/>
                </a:moveTo>
                <a:lnTo>
                  <a:pt x="457970" y="76200"/>
                </a:lnTo>
                <a:lnTo>
                  <a:pt x="483370" y="76200"/>
                </a:lnTo>
                <a:lnTo>
                  <a:pt x="483370" y="63500"/>
                </a:lnTo>
                <a:lnTo>
                  <a:pt x="527820" y="63500"/>
                </a:lnTo>
                <a:lnTo>
                  <a:pt x="496070" y="0"/>
                </a:lnTo>
                <a:close/>
              </a:path>
              <a:path w="534670" h="386714">
                <a:moveTo>
                  <a:pt x="527820" y="63500"/>
                </a:moveTo>
                <a:lnTo>
                  <a:pt x="508770" y="63500"/>
                </a:lnTo>
                <a:lnTo>
                  <a:pt x="508770" y="76200"/>
                </a:lnTo>
                <a:lnTo>
                  <a:pt x="534170" y="76200"/>
                </a:lnTo>
                <a:lnTo>
                  <a:pt x="527820" y="63500"/>
                </a:lnTo>
                <a:close/>
              </a:path>
            </a:pathLst>
          </a:custGeom>
          <a:solidFill>
            <a:srgbClr val="000000"/>
          </a:solidFill>
        </p:spPr>
        <p:txBody>
          <a:bodyPr wrap="square" lIns="0" tIns="0" rIns="0" bIns="0" rtlCol="0"/>
          <a:lstStyle/>
          <a:p>
            <a:endParaRPr/>
          </a:p>
        </p:txBody>
      </p:sp>
      <p:sp>
        <p:nvSpPr>
          <p:cNvPr id="32" name="object 32"/>
          <p:cNvSpPr/>
          <p:nvPr/>
        </p:nvSpPr>
        <p:spPr>
          <a:xfrm>
            <a:off x="8864706" y="2168292"/>
            <a:ext cx="511809" cy="386715"/>
          </a:xfrm>
          <a:custGeom>
            <a:avLst/>
            <a:gdLst/>
            <a:ahLst/>
            <a:cxnLst/>
            <a:rect l="l" t="t" r="r" b="b"/>
            <a:pathLst>
              <a:path w="511809" h="386714">
                <a:moveTo>
                  <a:pt x="486199" y="193142"/>
                </a:moveTo>
                <a:lnTo>
                  <a:pt x="486199" y="386287"/>
                </a:lnTo>
                <a:lnTo>
                  <a:pt x="511599" y="386287"/>
                </a:lnTo>
                <a:lnTo>
                  <a:pt x="511599" y="205842"/>
                </a:lnTo>
                <a:lnTo>
                  <a:pt x="498899" y="205842"/>
                </a:lnTo>
                <a:lnTo>
                  <a:pt x="486199" y="193142"/>
                </a:lnTo>
                <a:close/>
              </a:path>
              <a:path w="511809" h="386714">
                <a:moveTo>
                  <a:pt x="50800" y="63500"/>
                </a:moveTo>
                <a:lnTo>
                  <a:pt x="25400" y="63500"/>
                </a:lnTo>
                <a:lnTo>
                  <a:pt x="25400" y="205842"/>
                </a:lnTo>
                <a:lnTo>
                  <a:pt x="486199" y="205842"/>
                </a:lnTo>
                <a:lnTo>
                  <a:pt x="486199" y="193142"/>
                </a:lnTo>
                <a:lnTo>
                  <a:pt x="50800" y="193142"/>
                </a:lnTo>
                <a:lnTo>
                  <a:pt x="38100" y="180442"/>
                </a:lnTo>
                <a:lnTo>
                  <a:pt x="50800" y="180442"/>
                </a:lnTo>
                <a:lnTo>
                  <a:pt x="50800" y="63500"/>
                </a:lnTo>
                <a:close/>
              </a:path>
              <a:path w="511809" h="386714">
                <a:moveTo>
                  <a:pt x="511599" y="180442"/>
                </a:moveTo>
                <a:lnTo>
                  <a:pt x="50800" y="180442"/>
                </a:lnTo>
                <a:lnTo>
                  <a:pt x="50800" y="193142"/>
                </a:lnTo>
                <a:lnTo>
                  <a:pt x="486199" y="193142"/>
                </a:lnTo>
                <a:lnTo>
                  <a:pt x="498899" y="205842"/>
                </a:lnTo>
                <a:lnTo>
                  <a:pt x="511599" y="205842"/>
                </a:lnTo>
                <a:lnTo>
                  <a:pt x="511599" y="180442"/>
                </a:lnTo>
                <a:close/>
              </a:path>
              <a:path w="511809" h="386714">
                <a:moveTo>
                  <a:pt x="50800" y="180442"/>
                </a:moveTo>
                <a:lnTo>
                  <a:pt x="38100" y="180442"/>
                </a:lnTo>
                <a:lnTo>
                  <a:pt x="50800" y="193142"/>
                </a:lnTo>
                <a:lnTo>
                  <a:pt x="50800" y="180442"/>
                </a:lnTo>
                <a:close/>
              </a:path>
              <a:path w="511809" h="386714">
                <a:moveTo>
                  <a:pt x="38100" y="0"/>
                </a:moveTo>
                <a:lnTo>
                  <a:pt x="0" y="76200"/>
                </a:lnTo>
                <a:lnTo>
                  <a:pt x="25400" y="76200"/>
                </a:lnTo>
                <a:lnTo>
                  <a:pt x="25400" y="63500"/>
                </a:lnTo>
                <a:lnTo>
                  <a:pt x="69850" y="63500"/>
                </a:lnTo>
                <a:lnTo>
                  <a:pt x="38100" y="0"/>
                </a:lnTo>
                <a:close/>
              </a:path>
              <a:path w="511809" h="38671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3" name="object 33"/>
          <p:cNvSpPr/>
          <p:nvPr/>
        </p:nvSpPr>
        <p:spPr>
          <a:xfrm>
            <a:off x="8864705" y="2168292"/>
            <a:ext cx="1451610" cy="391160"/>
          </a:xfrm>
          <a:custGeom>
            <a:avLst/>
            <a:gdLst/>
            <a:ahLst/>
            <a:cxnLst/>
            <a:rect l="l" t="t" r="r" b="b"/>
            <a:pathLst>
              <a:path w="1451609" h="391160">
                <a:moveTo>
                  <a:pt x="1425790" y="195569"/>
                </a:moveTo>
                <a:lnTo>
                  <a:pt x="1425790" y="391140"/>
                </a:lnTo>
                <a:lnTo>
                  <a:pt x="1451190" y="391140"/>
                </a:lnTo>
                <a:lnTo>
                  <a:pt x="1451190" y="208269"/>
                </a:lnTo>
                <a:lnTo>
                  <a:pt x="1438490" y="208269"/>
                </a:lnTo>
                <a:lnTo>
                  <a:pt x="1425790" y="195569"/>
                </a:lnTo>
                <a:close/>
              </a:path>
              <a:path w="1451609" h="391160">
                <a:moveTo>
                  <a:pt x="50800" y="63500"/>
                </a:moveTo>
                <a:lnTo>
                  <a:pt x="25400" y="63500"/>
                </a:lnTo>
                <a:lnTo>
                  <a:pt x="25400" y="208269"/>
                </a:lnTo>
                <a:lnTo>
                  <a:pt x="1425790" y="208269"/>
                </a:lnTo>
                <a:lnTo>
                  <a:pt x="1425790" y="195569"/>
                </a:lnTo>
                <a:lnTo>
                  <a:pt x="50800" y="195569"/>
                </a:lnTo>
                <a:lnTo>
                  <a:pt x="38100" y="182869"/>
                </a:lnTo>
                <a:lnTo>
                  <a:pt x="50800" y="182869"/>
                </a:lnTo>
                <a:lnTo>
                  <a:pt x="50800" y="63500"/>
                </a:lnTo>
                <a:close/>
              </a:path>
              <a:path w="1451609" h="391160">
                <a:moveTo>
                  <a:pt x="1451190" y="182869"/>
                </a:moveTo>
                <a:lnTo>
                  <a:pt x="50800" y="182869"/>
                </a:lnTo>
                <a:lnTo>
                  <a:pt x="50800" y="195569"/>
                </a:lnTo>
                <a:lnTo>
                  <a:pt x="1425790" y="195569"/>
                </a:lnTo>
                <a:lnTo>
                  <a:pt x="1438490" y="208269"/>
                </a:lnTo>
                <a:lnTo>
                  <a:pt x="1451190" y="208269"/>
                </a:lnTo>
                <a:lnTo>
                  <a:pt x="1451190" y="182869"/>
                </a:lnTo>
                <a:close/>
              </a:path>
              <a:path w="1451609" h="391160">
                <a:moveTo>
                  <a:pt x="50800" y="182869"/>
                </a:moveTo>
                <a:lnTo>
                  <a:pt x="38100" y="182869"/>
                </a:lnTo>
                <a:lnTo>
                  <a:pt x="50800" y="195569"/>
                </a:lnTo>
                <a:lnTo>
                  <a:pt x="50800" y="182869"/>
                </a:lnTo>
                <a:close/>
              </a:path>
              <a:path w="1451609" h="391160">
                <a:moveTo>
                  <a:pt x="38100" y="0"/>
                </a:moveTo>
                <a:lnTo>
                  <a:pt x="0" y="76200"/>
                </a:lnTo>
                <a:lnTo>
                  <a:pt x="25400" y="76200"/>
                </a:lnTo>
                <a:lnTo>
                  <a:pt x="25400" y="63500"/>
                </a:lnTo>
                <a:lnTo>
                  <a:pt x="69850" y="63500"/>
                </a:lnTo>
                <a:lnTo>
                  <a:pt x="38100" y="0"/>
                </a:lnTo>
                <a:close/>
              </a:path>
              <a:path w="1451609" h="39116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4" name="object 34"/>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35" name="object 35"/>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36" name="object 36"/>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37" name="object 37"/>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38" name="object 38"/>
          <p:cNvSpPr txBox="1"/>
          <p:nvPr/>
        </p:nvSpPr>
        <p:spPr>
          <a:xfrm>
            <a:off x="231127" y="1660651"/>
            <a:ext cx="3434715" cy="369332"/>
          </a:xfrm>
          <a:prstGeom prst="rect">
            <a:avLst/>
          </a:prstGeom>
        </p:spPr>
        <p:txBody>
          <a:bodyPr vert="horz" wrap="square" lIns="0" tIns="0" rIns="0" bIns="0" rtlCol="0">
            <a:spAutoFit/>
          </a:bodyPr>
          <a:lstStyle/>
          <a:p>
            <a:pPr marL="12700">
              <a:lnSpc>
                <a:spcPct val="100000"/>
              </a:lnSpc>
            </a:pPr>
            <a:r>
              <a:rPr sz="2400" spc="-60" dirty="0">
                <a:latin typeface="Calibri"/>
                <a:cs typeface="Calibri"/>
              </a:rPr>
              <a:t>R</a:t>
            </a:r>
            <a:r>
              <a:rPr sz="2400" spc="-10" dirty="0">
                <a:latin typeface="Calibri"/>
                <a:cs typeface="Calibri"/>
              </a:rPr>
              <a:t>e</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l</a:t>
            </a:r>
            <a:r>
              <a:rPr sz="2400" spc="-10" dirty="0">
                <a:latin typeface="Calibri"/>
                <a:cs typeface="Calibri"/>
              </a:rPr>
              <a:t> </a:t>
            </a:r>
            <a:r>
              <a:rPr sz="2400" b="1" spc="-20" dirty="0">
                <a:latin typeface="Calibri"/>
                <a:cs typeface="Calibri"/>
              </a:rPr>
              <a:t>L</a:t>
            </a:r>
            <a:r>
              <a:rPr sz="2400" b="1" spc="-65" dirty="0">
                <a:latin typeface="Calibri"/>
                <a:cs typeface="Calibri"/>
              </a:rPr>
              <a:t>a</a:t>
            </a:r>
            <a:r>
              <a:rPr sz="2400" b="1" spc="-40" dirty="0">
                <a:latin typeface="Calibri"/>
                <a:cs typeface="Calibri"/>
              </a:rPr>
              <a:t>y</a:t>
            </a:r>
            <a:r>
              <a:rPr sz="2400" b="1" dirty="0">
                <a:latin typeface="Calibri"/>
                <a:cs typeface="Calibri"/>
              </a:rPr>
              <a:t>er</a:t>
            </a:r>
            <a:r>
              <a:rPr sz="2400" b="1" spc="-10" dirty="0">
                <a:latin typeface="Calibri"/>
                <a:cs typeface="Calibri"/>
              </a:rPr>
              <a:t> </a:t>
            </a:r>
            <a:r>
              <a:rPr sz="2400" b="1" spc="-30" dirty="0">
                <a:latin typeface="Calibri"/>
                <a:cs typeface="Calibri"/>
              </a:rPr>
              <a:t>N</a:t>
            </a:r>
            <a:r>
              <a:rPr sz="2400" b="1" spc="-5" dirty="0">
                <a:latin typeface="Calibri"/>
                <a:cs typeface="Calibri"/>
              </a:rPr>
              <a:t>orm</a:t>
            </a:r>
            <a:r>
              <a:rPr sz="2400" b="1" spc="-15" dirty="0">
                <a:latin typeface="Calibri"/>
                <a:cs typeface="Calibri"/>
              </a:rPr>
              <a:t>ali</a:t>
            </a:r>
            <a:r>
              <a:rPr sz="2400" b="1" spc="-45" dirty="0">
                <a:latin typeface="Calibri"/>
                <a:cs typeface="Calibri"/>
              </a:rPr>
              <a:t>z</a:t>
            </a:r>
            <a:r>
              <a:rPr sz="2400" b="1" spc="-40" dirty="0">
                <a:latin typeface="Calibri"/>
                <a:cs typeface="Calibri"/>
              </a:rPr>
              <a:t>a</a:t>
            </a:r>
            <a:r>
              <a:rPr lang="en-US" sz="2400" b="1" spc="170" dirty="0">
                <a:latin typeface="Calibri"/>
                <a:cs typeface="Calibri"/>
              </a:rPr>
              <a:t>ti</a:t>
            </a:r>
            <a:r>
              <a:rPr sz="2400" b="1" spc="-20" dirty="0">
                <a:latin typeface="Calibri"/>
                <a:cs typeface="Calibri"/>
              </a:rPr>
              <a:t>o</a:t>
            </a:r>
            <a:r>
              <a:rPr sz="2400" b="1" spc="-15" dirty="0">
                <a:latin typeface="Calibri"/>
                <a:cs typeface="Calibri"/>
              </a:rPr>
              <a:t>n</a:t>
            </a:r>
            <a:r>
              <a:rPr sz="2400" spc="-10" dirty="0">
                <a:latin typeface="Calibri"/>
                <a:cs typeface="Calibri"/>
              </a:rPr>
              <a:t>:</a:t>
            </a:r>
            <a:endParaRPr sz="2400" dirty="0">
              <a:latin typeface="Calibri"/>
              <a:cs typeface="Calibri"/>
            </a:endParaRPr>
          </a:p>
        </p:txBody>
      </p:sp>
      <p:sp>
        <p:nvSpPr>
          <p:cNvPr id="39" name="object 39"/>
          <p:cNvSpPr txBox="1"/>
          <p:nvPr/>
        </p:nvSpPr>
        <p:spPr>
          <a:xfrm>
            <a:off x="231127" y="2026411"/>
            <a:ext cx="1858645" cy="1478280"/>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Gi</a:t>
            </a:r>
            <a:r>
              <a:rPr sz="2400" spc="-40" dirty="0">
                <a:latin typeface="Calibri"/>
                <a:cs typeface="Calibri"/>
              </a:rPr>
              <a:t>v</a:t>
            </a:r>
            <a:r>
              <a:rPr sz="2400" spc="-10" dirty="0">
                <a:latin typeface="Calibri"/>
                <a:cs typeface="Calibri"/>
              </a:rPr>
              <a:t>e</a:t>
            </a:r>
            <a:r>
              <a:rPr sz="2400" dirty="0">
                <a:latin typeface="Calibri"/>
                <a:cs typeface="Calibri"/>
              </a:rPr>
              <a:t>n</a:t>
            </a:r>
            <a:r>
              <a:rPr sz="2400" spc="-5" dirty="0">
                <a:latin typeface="Calibri"/>
                <a:cs typeface="Calibri"/>
              </a:rPr>
              <a:t> </a:t>
            </a:r>
            <a:r>
              <a:rPr sz="2400" dirty="0">
                <a:latin typeface="Calibri"/>
                <a:cs typeface="Calibri"/>
              </a:rPr>
              <a:t>h</a:t>
            </a:r>
            <a:r>
              <a:rPr sz="2400" spc="-15" baseline="-17361" dirty="0">
                <a:latin typeface="Calibri"/>
                <a:cs typeface="Calibri"/>
              </a:rPr>
              <a:t>1</a:t>
            </a:r>
            <a:r>
              <a:rPr sz="2400" spc="-10" dirty="0">
                <a:latin typeface="Calibri"/>
                <a:cs typeface="Calibri"/>
              </a:rPr>
              <a:t>,</a:t>
            </a:r>
            <a:r>
              <a:rPr sz="2400" spc="-5" dirty="0">
                <a:latin typeface="Calibri"/>
                <a:cs typeface="Calibri"/>
              </a:rPr>
              <a:t> </a:t>
            </a:r>
            <a:r>
              <a:rPr sz="2400" spc="5" dirty="0">
                <a:latin typeface="Calibri"/>
                <a:cs typeface="Calibri"/>
              </a:rPr>
              <a:t>…</a:t>
            </a:r>
            <a:r>
              <a:rPr sz="2400" spc="-10" dirty="0">
                <a:latin typeface="Calibri"/>
                <a:cs typeface="Calibri"/>
              </a:rPr>
              <a:t>,</a:t>
            </a:r>
            <a:r>
              <a:rPr sz="2400" spc="-5" dirty="0">
                <a:latin typeface="Calibri"/>
                <a:cs typeface="Calibri"/>
              </a:rPr>
              <a:t> </a:t>
            </a:r>
            <a:r>
              <a:rPr sz="2400" dirty="0">
                <a:latin typeface="Calibri"/>
                <a:cs typeface="Calibri"/>
              </a:rPr>
              <a:t>h</a:t>
            </a:r>
            <a:r>
              <a:rPr sz="2400" spc="-22" baseline="-17361" dirty="0">
                <a:latin typeface="Calibri"/>
                <a:cs typeface="Calibri"/>
              </a:rPr>
              <a:t>N</a:t>
            </a:r>
            <a:r>
              <a:rPr sz="2400" spc="-7" baseline="-17361" dirty="0">
                <a:latin typeface="Calibri"/>
                <a:cs typeface="Calibri"/>
              </a:rPr>
              <a:t> </a:t>
            </a:r>
            <a:r>
              <a:rPr sz="2400" spc="-15" dirty="0">
                <a:latin typeface="Calibri"/>
                <a:cs typeface="Calibri"/>
              </a:rPr>
              <a:t>s</a:t>
            </a:r>
            <a:r>
              <a:rPr sz="2400" spc="-30" dirty="0">
                <a:latin typeface="Calibri"/>
                <a:cs typeface="Calibri"/>
              </a:rPr>
              <a:t>c</a:t>
            </a:r>
            <a:r>
              <a:rPr sz="2400" dirty="0">
                <a:latin typeface="Calibri"/>
                <a:cs typeface="Calibri"/>
              </a:rPr>
              <a:t>al</a:t>
            </a:r>
            <a:r>
              <a:rPr sz="2400" spc="-10" dirty="0">
                <a:latin typeface="Calibri"/>
                <a:cs typeface="Calibri"/>
              </a:rPr>
              <a:t>e:</a:t>
            </a:r>
            <a:r>
              <a:rPr sz="2400" spc="-15" dirty="0">
                <a:latin typeface="Calibri"/>
                <a:cs typeface="Calibri"/>
              </a:rPr>
              <a:t> </a:t>
            </a:r>
            <a:r>
              <a:rPr sz="2400" dirty="0">
                <a:latin typeface="Cambria Math"/>
                <a:cs typeface="Cambria Math"/>
              </a:rPr>
              <a:t>𝛾 </a:t>
            </a:r>
            <a:r>
              <a:rPr sz="2400" spc="-5" dirty="0">
                <a:latin typeface="Calibri"/>
                <a:cs typeface="Calibri"/>
              </a:rPr>
              <a:t>s</a:t>
            </a:r>
            <a:r>
              <a:rPr sz="2400" dirty="0">
                <a:latin typeface="Calibri"/>
                <a:cs typeface="Calibri"/>
              </a:rPr>
              <a:t>h</a:t>
            </a:r>
            <a:r>
              <a:rPr sz="2400" spc="-5" dirty="0">
                <a:latin typeface="Calibri"/>
                <a:cs typeface="Calibri"/>
              </a:rPr>
              <a:t>iD</a:t>
            </a:r>
            <a:r>
              <a:rPr sz="2400" spc="-10" dirty="0">
                <a:latin typeface="Calibri"/>
                <a:cs typeface="Calibri"/>
              </a:rPr>
              <a:t>: </a:t>
            </a:r>
            <a:r>
              <a:rPr sz="2400" spc="-25" dirty="0">
                <a:latin typeface="Cambria Math"/>
                <a:cs typeface="Cambria Math"/>
              </a:rPr>
              <a:t>𝛽</a:t>
            </a:r>
            <a:endParaRPr sz="2400">
              <a:latin typeface="Cambria Math"/>
              <a:cs typeface="Cambria Math"/>
            </a:endParaRPr>
          </a:p>
          <a:p>
            <a:pPr marL="12700">
              <a:lnSpc>
                <a:spcPct val="100000"/>
              </a:lnSpc>
              <a:spcBef>
                <a:spcPts val="25"/>
              </a:spcBef>
            </a:pPr>
            <a:r>
              <a:rPr sz="2400" spc="-5" dirty="0">
                <a:latin typeface="Cambria Math"/>
                <a:cs typeface="Cambria Math"/>
              </a:rPr>
              <a:t>𝜇</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0" dirty="0">
                <a:latin typeface="Calibri"/>
                <a:cs typeface="Calibri"/>
              </a:rPr>
              <a:t>1</a:t>
            </a:r>
            <a:r>
              <a:rPr sz="2400" spc="-5" dirty="0">
                <a:latin typeface="Calibri"/>
                <a:cs typeface="Calibri"/>
              </a:rPr>
              <a:t>/D)</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dirty="0">
                <a:latin typeface="Calibri"/>
                <a:cs typeface="Calibri"/>
              </a:rPr>
              <a:t>h</a:t>
            </a:r>
            <a:r>
              <a:rPr sz="2400" spc="-7" baseline="-17361" dirty="0">
                <a:latin typeface="Calibri"/>
                <a:cs typeface="Calibri"/>
              </a:rPr>
              <a:t>i,j</a:t>
            </a:r>
            <a:endParaRPr sz="2400" baseline="-17361">
              <a:latin typeface="Calibri"/>
              <a:cs typeface="Calibri"/>
            </a:endParaRPr>
          </a:p>
        </p:txBody>
      </p:sp>
      <p:sp>
        <p:nvSpPr>
          <p:cNvPr id="40" name="object 40"/>
          <p:cNvSpPr txBox="1"/>
          <p:nvPr/>
        </p:nvSpPr>
        <p:spPr>
          <a:xfrm>
            <a:off x="2383777" y="2026411"/>
            <a:ext cx="1327785" cy="1437005"/>
          </a:xfrm>
          <a:prstGeom prst="rect">
            <a:avLst/>
          </a:prstGeom>
        </p:spPr>
        <p:txBody>
          <a:bodyPr vert="horz" wrap="square" lIns="0" tIns="0" rIns="0" bIns="0" rtlCol="0">
            <a:spAutoFit/>
          </a:bodyPr>
          <a:lstStyle/>
          <a:p>
            <a:pPr marL="34925">
              <a:lnSpc>
                <a:spcPct val="1000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12700">
              <a:lnSpc>
                <a:spcPct val="100000"/>
              </a:lnSpc>
              <a:spcBef>
                <a:spcPts val="25"/>
              </a:spcBef>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276225" marR="12700" indent="-249554">
              <a:lnSpc>
                <a:spcPct val="1008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 </a:t>
            </a: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41" name="object 41"/>
          <p:cNvSpPr txBox="1"/>
          <p:nvPr/>
        </p:nvSpPr>
        <p:spPr>
          <a:xfrm>
            <a:off x="231127" y="3477259"/>
            <a:ext cx="2326005" cy="1118870"/>
          </a:xfrm>
          <a:prstGeom prst="rect">
            <a:avLst/>
          </a:prstGeom>
        </p:spPr>
        <p:txBody>
          <a:bodyPr vert="horz" wrap="square" lIns="0" tIns="0" rIns="0" bIns="0" rtlCol="0">
            <a:spAutoFit/>
          </a:bodyPr>
          <a:lstStyle/>
          <a:p>
            <a:pPr marL="12700">
              <a:lnSpc>
                <a:spcPct val="100000"/>
              </a:lnSpc>
            </a:pPr>
            <a:r>
              <a:rPr sz="2400" spc="-30" dirty="0">
                <a:latin typeface="Cambria Math"/>
                <a:cs typeface="Cambria Math"/>
              </a:rPr>
              <a:t>𝜎</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spc="-5" dirty="0">
                <a:latin typeface="Calibri"/>
                <a:cs typeface="Calibri"/>
              </a:rPr>
              <a:t>(</a:t>
            </a:r>
            <a:r>
              <a:rPr sz="2400" dirty="0">
                <a:latin typeface="Calibri"/>
                <a:cs typeface="Calibri"/>
              </a:rPr>
              <a:t>h</a:t>
            </a:r>
            <a:r>
              <a:rPr sz="2400" spc="-7" baseline="-17361" dirty="0">
                <a:latin typeface="Calibri"/>
                <a:cs typeface="Calibri"/>
              </a:rPr>
              <a:t>i,j</a:t>
            </a:r>
            <a:r>
              <a:rPr sz="2400" spc="270"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spc="-5" dirty="0">
                <a:latin typeface="Calibri"/>
                <a:cs typeface="Calibri"/>
              </a:rPr>
              <a:t>)</a:t>
            </a:r>
            <a:r>
              <a:rPr sz="2400" spc="-15" baseline="24305" dirty="0">
                <a:latin typeface="Calibri"/>
                <a:cs typeface="Calibri"/>
              </a:rPr>
              <a:t>2</a:t>
            </a:r>
            <a:r>
              <a:rPr sz="2400" spc="-5" dirty="0">
                <a:latin typeface="Calibri"/>
                <a:cs typeface="Calibri"/>
              </a:rPr>
              <a:t>)</a:t>
            </a:r>
            <a:r>
              <a:rPr sz="2400" baseline="24305" dirty="0">
                <a:latin typeface="Calibri"/>
                <a:cs typeface="Calibri"/>
              </a:rPr>
              <a:t>1</a:t>
            </a:r>
            <a:r>
              <a:rPr sz="2400" spc="-15" baseline="24305" dirty="0">
                <a:latin typeface="Calibri"/>
                <a:cs typeface="Calibri"/>
              </a:rPr>
              <a:t>/2</a:t>
            </a:r>
            <a:endParaRPr sz="2400" baseline="24305">
              <a:latin typeface="Calibri"/>
              <a:cs typeface="Calibri"/>
            </a:endParaRPr>
          </a:p>
          <a:p>
            <a:pPr marL="12700" marR="537210">
              <a:lnSpc>
                <a:spcPts val="2900"/>
              </a:lnSpc>
              <a:spcBef>
                <a:spcPts val="80"/>
              </a:spcBef>
            </a:pP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h</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dirty="0">
                <a:latin typeface="Calibri"/>
                <a:cs typeface="Calibri"/>
              </a:rPr>
              <a:t>)</a:t>
            </a:r>
            <a:r>
              <a:rPr sz="2400" spc="-10" dirty="0">
                <a:latin typeface="Calibri"/>
                <a:cs typeface="Calibri"/>
              </a:rPr>
              <a:t> </a:t>
            </a:r>
            <a:r>
              <a:rPr sz="2400" dirty="0">
                <a:latin typeface="Calibri"/>
                <a:cs typeface="Calibri"/>
              </a:rPr>
              <a:t>/</a:t>
            </a:r>
            <a:r>
              <a:rPr sz="2400" spc="-10" dirty="0">
                <a:latin typeface="Calibri"/>
                <a:cs typeface="Calibri"/>
              </a:rPr>
              <a:t> </a:t>
            </a:r>
            <a:r>
              <a:rPr sz="2400" spc="-30" dirty="0">
                <a:latin typeface="Cambria Math"/>
                <a:cs typeface="Cambria Math"/>
              </a:rPr>
              <a:t>𝜎</a:t>
            </a:r>
            <a:r>
              <a:rPr sz="2400" baseline="-17361" dirty="0">
                <a:latin typeface="Calibri"/>
                <a:cs typeface="Calibri"/>
              </a:rPr>
              <a:t>i </a:t>
            </a:r>
            <a:r>
              <a:rPr sz="2400" spc="-15" dirty="0">
                <a:latin typeface="Calibri"/>
                <a:cs typeface="Calibri"/>
              </a:rPr>
              <a:t>y</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mbria Math"/>
                <a:cs typeface="Cambria Math"/>
              </a:rPr>
              <a:t>𝛾</a:t>
            </a:r>
            <a:r>
              <a:rPr sz="2400" spc="10" dirty="0">
                <a:latin typeface="Cambria Math"/>
                <a:cs typeface="Cambria Math"/>
              </a:rPr>
              <a:t> </a:t>
            </a:r>
            <a:r>
              <a:rPr sz="2400" dirty="0">
                <a:latin typeface="Calibri"/>
                <a:cs typeface="Calibri"/>
              </a:rPr>
              <a:t>*</a:t>
            </a:r>
            <a:r>
              <a:rPr sz="2400" spc="-5" dirty="0">
                <a:latin typeface="Calibri"/>
                <a:cs typeface="Calibri"/>
              </a:rPr>
              <a:t> </a:t>
            </a: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5" dirty="0">
                <a:latin typeface="Cambria Math"/>
                <a:cs typeface="Cambria Math"/>
              </a:rPr>
              <a:t>𝛽</a:t>
            </a:r>
            <a:endParaRPr sz="2400">
              <a:latin typeface="Cambria Math"/>
              <a:cs typeface="Cambria Math"/>
            </a:endParaRPr>
          </a:p>
        </p:txBody>
      </p:sp>
      <p:sp>
        <p:nvSpPr>
          <p:cNvPr id="42" name="object 42"/>
          <p:cNvSpPr txBox="1"/>
          <p:nvPr/>
        </p:nvSpPr>
        <p:spPr>
          <a:xfrm>
            <a:off x="2667939" y="3489452"/>
            <a:ext cx="924560" cy="330200"/>
          </a:xfrm>
          <a:prstGeom prst="rect">
            <a:avLst/>
          </a:prstGeom>
        </p:spPr>
        <p:txBody>
          <a:bodyPr vert="horz" wrap="square" lIns="0" tIns="0" rIns="0" bIns="0" rtlCol="0">
            <a:spAutoFit/>
          </a:bodyPr>
          <a:lstStyle/>
          <a:p>
            <a:pPr marL="12700">
              <a:lnSpc>
                <a:spcPct val="100000"/>
              </a:lnSpc>
            </a:pP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44" name="object 44"/>
          <p:cNvSpPr txBox="1"/>
          <p:nvPr/>
        </p:nvSpPr>
        <p:spPr>
          <a:xfrm>
            <a:off x="4133433" y="3955796"/>
            <a:ext cx="2511425" cy="1198470"/>
          </a:xfrm>
          <a:prstGeom prst="rect">
            <a:avLst/>
          </a:prstGeom>
        </p:spPr>
        <p:txBody>
          <a:bodyPr vert="horz" wrap="square" lIns="0" tIns="0" rIns="0" bIns="0" rtlCol="0">
            <a:spAutoFit/>
          </a:bodyPr>
          <a:lstStyle/>
          <a:p>
            <a:pPr marL="12700" marR="5080">
              <a:lnSpc>
                <a:spcPct val="1096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lang="en-US" sz="2400" spc="100" dirty="0">
                <a:latin typeface="Calibri"/>
                <a:cs typeface="Calibri"/>
              </a:rPr>
              <a:t>ti</a:t>
            </a:r>
            <a:r>
              <a:rPr sz="2400" spc="-5" dirty="0">
                <a:latin typeface="Calibri"/>
                <a:cs typeface="Calibri"/>
              </a:rPr>
              <a:t>o</a:t>
            </a:r>
            <a:r>
              <a:rPr sz="2400" dirty="0">
                <a:latin typeface="Calibri"/>
                <a:cs typeface="Calibri"/>
              </a:rPr>
              <a:t>n </a:t>
            </a:r>
            <a:r>
              <a:rPr sz="2400" spc="-5" dirty="0">
                <a:latin typeface="Calibri"/>
                <a:cs typeface="Calibri"/>
              </a:rPr>
              <a:t>Al</a:t>
            </a:r>
            <a:r>
              <a:rPr sz="2400" dirty="0">
                <a:latin typeface="Calibri"/>
                <a:cs typeface="Calibri"/>
              </a:rPr>
              <a:t>l</a:t>
            </a:r>
            <a:r>
              <a:rPr sz="2400" spc="-10"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a:t>
            </a:r>
            <a:r>
              <a:rPr sz="2400" spc="-50" dirty="0">
                <a:latin typeface="Calibri"/>
                <a:cs typeface="Calibri"/>
              </a:rPr>
              <a:t>r</a:t>
            </a:r>
            <a:r>
              <a:rPr sz="2400" dirty="0">
                <a:latin typeface="Calibri"/>
                <a:cs typeface="Calibri"/>
              </a:rPr>
              <a:t>s</a:t>
            </a:r>
            <a:r>
              <a:rPr sz="2400" spc="-5" dirty="0">
                <a:latin typeface="Calibri"/>
                <a:cs typeface="Calibri"/>
              </a:rPr>
              <a:t> 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dirty="0">
                <a:latin typeface="Calibri"/>
                <a:cs typeface="Calibri"/>
              </a:rPr>
              <a:t>a</a:t>
            </a:r>
            <a:r>
              <a:rPr sz="2400" spc="-15" dirty="0">
                <a:latin typeface="Calibri"/>
                <a:cs typeface="Calibri"/>
              </a:rPr>
              <a:t>ct </a:t>
            </a:r>
            <a:r>
              <a:rPr sz="2400" spc="-5" dirty="0">
                <a:latin typeface="Calibri"/>
                <a:cs typeface="Calibri"/>
              </a:rPr>
              <a:t>w</a:t>
            </a:r>
            <a:r>
              <a:rPr sz="2400" dirty="0">
                <a:latin typeface="Calibri"/>
                <a:cs typeface="Calibri"/>
              </a:rPr>
              <a:t>i</a:t>
            </a:r>
            <a:r>
              <a:rPr sz="2400" spc="-5" dirty="0">
                <a:latin typeface="Calibri"/>
                <a:cs typeface="Calibri"/>
              </a:rPr>
              <a:t>t</a:t>
            </a:r>
            <a:r>
              <a:rPr sz="2400" dirty="0">
                <a:latin typeface="Calibri"/>
                <a:cs typeface="Calibri"/>
              </a:rPr>
              <a:t>h</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ot</a:t>
            </a:r>
            <a:r>
              <a:rPr sz="2400" dirty="0">
                <a:latin typeface="Calibri"/>
                <a:cs typeface="Calibri"/>
              </a:rPr>
              <a:t>h</a:t>
            </a:r>
            <a:r>
              <a:rPr sz="2400" spc="-10" dirty="0">
                <a:latin typeface="Calibri"/>
                <a:cs typeface="Calibri"/>
              </a:rPr>
              <a:t>er</a:t>
            </a:r>
            <a:endParaRPr sz="2400" dirty="0">
              <a:latin typeface="Calibri"/>
              <a:cs typeface="Calibri"/>
            </a:endParaRPr>
          </a:p>
        </p:txBody>
      </p:sp>
      <p:sp>
        <p:nvSpPr>
          <p:cNvPr id="45" name="object 45"/>
          <p:cNvSpPr txBox="1"/>
          <p:nvPr/>
        </p:nvSpPr>
        <p:spPr>
          <a:xfrm>
            <a:off x="4138630" y="2480564"/>
            <a:ext cx="2435860" cy="699135"/>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M</a:t>
            </a:r>
            <a:r>
              <a:rPr sz="2400" dirty="0">
                <a:latin typeface="Calibri"/>
                <a:cs typeface="Calibri"/>
              </a:rPr>
              <a:t>L</a:t>
            </a:r>
            <a:r>
              <a:rPr sz="2400" spc="-15" dirty="0">
                <a:latin typeface="Calibri"/>
                <a:cs typeface="Calibri"/>
              </a:rPr>
              <a:t>P</a:t>
            </a:r>
            <a:r>
              <a:rPr sz="2400" spc="-10" dirty="0">
                <a:latin typeface="Calibri"/>
                <a:cs typeface="Calibri"/>
              </a:rPr>
              <a:t> </a:t>
            </a:r>
            <a:r>
              <a:rPr sz="2400" spc="-5" dirty="0">
                <a:latin typeface="Calibri"/>
                <a:cs typeface="Calibri"/>
              </a:rPr>
              <a:t>i</a:t>
            </a:r>
            <a:r>
              <a:rPr sz="2400" dirty="0">
                <a:latin typeface="Calibri"/>
                <a:cs typeface="Calibri"/>
              </a:rPr>
              <a:t>nd</a:t>
            </a:r>
            <a:r>
              <a:rPr sz="2400" spc="-10" dirty="0">
                <a:latin typeface="Calibri"/>
                <a:cs typeface="Calibri"/>
              </a:rPr>
              <a:t>e</a:t>
            </a:r>
            <a:r>
              <a:rPr sz="2400" dirty="0">
                <a:latin typeface="Calibri"/>
                <a:cs typeface="Calibri"/>
              </a:rPr>
              <a:t>p</a:t>
            </a:r>
            <a:r>
              <a:rPr sz="2400" spc="-10" dirty="0">
                <a:latin typeface="Calibri"/>
                <a:cs typeface="Calibri"/>
              </a:rPr>
              <a:t>e</a:t>
            </a:r>
            <a:r>
              <a:rPr sz="2400" dirty="0">
                <a:latin typeface="Calibri"/>
                <a:cs typeface="Calibri"/>
              </a:rPr>
              <a:t>nd</a:t>
            </a:r>
            <a:r>
              <a:rPr sz="2400" spc="-10" dirty="0">
                <a:latin typeface="Calibri"/>
                <a:cs typeface="Calibri"/>
              </a:rPr>
              <a:t>e</a:t>
            </a:r>
            <a:r>
              <a:rPr sz="2400" spc="-25" dirty="0">
                <a:latin typeface="Calibri"/>
                <a:cs typeface="Calibri"/>
              </a:rPr>
              <a:t>n</a:t>
            </a:r>
            <a:r>
              <a:rPr sz="2400" spc="-15" dirty="0">
                <a:latin typeface="Calibri"/>
                <a:cs typeface="Calibri"/>
              </a:rPr>
              <a:t>t</a:t>
            </a:r>
            <a:r>
              <a:rPr sz="2400" spc="-5" dirty="0">
                <a:latin typeface="Calibri"/>
                <a:cs typeface="Calibri"/>
              </a:rPr>
              <a:t>l</a:t>
            </a:r>
            <a:r>
              <a:rPr sz="2400" spc="-15" dirty="0">
                <a:latin typeface="Calibri"/>
                <a:cs typeface="Calibri"/>
              </a:rPr>
              <a:t>y</a:t>
            </a:r>
            <a:r>
              <a:rPr sz="2400" spc="-10" dirty="0">
                <a:latin typeface="Calibri"/>
                <a:cs typeface="Calibri"/>
              </a:rPr>
              <a:t> </a:t>
            </a:r>
            <a:r>
              <a:rPr sz="2400" spc="-5" dirty="0">
                <a:latin typeface="Calibri"/>
                <a:cs typeface="Calibri"/>
              </a:rPr>
              <a:t>o</a:t>
            </a:r>
            <a:r>
              <a:rPr sz="2400" dirty="0">
                <a:latin typeface="Calibri"/>
                <a:cs typeface="Calibri"/>
              </a:rPr>
              <a:t>n</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or</a:t>
            </a:r>
            <a:endParaRPr sz="2400">
              <a:latin typeface="Calibri"/>
              <a:cs typeface="Calibri"/>
            </a:endParaRPr>
          </a:p>
        </p:txBody>
      </p:sp>
    </p:spTree>
    <p:extLst>
      <p:ext uri="{BB962C8B-B14F-4D97-AF65-F5344CB8AC3E}">
        <p14:creationId xmlns:p14="http://schemas.microsoft.com/office/powerpoint/2010/main" val="19291061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3" name="object 3"/>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5" name="object 5"/>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6" name="object 6"/>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7" name="object 7"/>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8" name="object 8"/>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9" name="object 9"/>
          <p:cNvSpPr/>
          <p:nvPr/>
        </p:nvSpPr>
        <p:spPr>
          <a:xfrm>
            <a:off x="7045185" y="4439474"/>
            <a:ext cx="3656329" cy="396240"/>
          </a:xfrm>
          <a:custGeom>
            <a:avLst/>
            <a:gdLst/>
            <a:ahLst/>
            <a:cxnLst/>
            <a:rect l="l" t="t" r="r" b="b"/>
            <a:pathLst>
              <a:path w="3656329" h="396239">
                <a:moveTo>
                  <a:pt x="0" y="0"/>
                </a:moveTo>
                <a:lnTo>
                  <a:pt x="3655943" y="0"/>
                </a:lnTo>
                <a:lnTo>
                  <a:pt x="3655943" y="396120"/>
                </a:lnTo>
                <a:lnTo>
                  <a:pt x="0" y="396120"/>
                </a:lnTo>
                <a:lnTo>
                  <a:pt x="0" y="0"/>
                </a:lnTo>
                <a:close/>
              </a:path>
            </a:pathLst>
          </a:custGeom>
          <a:solidFill>
            <a:srgbClr val="E2F0D9"/>
          </a:solidFill>
        </p:spPr>
        <p:txBody>
          <a:bodyPr wrap="square" lIns="0" tIns="0" rIns="0" bIns="0" rtlCol="0"/>
          <a:lstStyle/>
          <a:p>
            <a:endParaRPr/>
          </a:p>
        </p:txBody>
      </p:sp>
      <p:sp>
        <p:nvSpPr>
          <p:cNvPr id="10" name="object 10"/>
          <p:cNvSpPr/>
          <p:nvPr/>
        </p:nvSpPr>
        <p:spPr>
          <a:xfrm>
            <a:off x="7045185" y="4439474"/>
            <a:ext cx="3656329" cy="396240"/>
          </a:xfrm>
          <a:custGeom>
            <a:avLst/>
            <a:gdLst/>
            <a:ahLst/>
            <a:cxnLst/>
            <a:rect l="l" t="t" r="r" b="b"/>
            <a:pathLst>
              <a:path w="3656329" h="396239">
                <a:moveTo>
                  <a:pt x="0" y="0"/>
                </a:moveTo>
                <a:lnTo>
                  <a:pt x="3655944" y="0"/>
                </a:lnTo>
                <a:lnTo>
                  <a:pt x="3655944" y="396120"/>
                </a:lnTo>
                <a:lnTo>
                  <a:pt x="0" y="396120"/>
                </a:lnTo>
                <a:lnTo>
                  <a:pt x="0" y="0"/>
                </a:lnTo>
                <a:close/>
              </a:path>
            </a:pathLst>
          </a:custGeom>
          <a:ln w="12700">
            <a:solidFill>
              <a:srgbClr val="70AD47"/>
            </a:solidFill>
          </a:ln>
        </p:spPr>
        <p:txBody>
          <a:bodyPr wrap="square" lIns="0" tIns="0" rIns="0" bIns="0" rtlCol="0"/>
          <a:lstStyle/>
          <a:p>
            <a:endParaRPr/>
          </a:p>
        </p:txBody>
      </p:sp>
      <p:sp>
        <p:nvSpPr>
          <p:cNvPr id="11" name="object 11"/>
          <p:cNvSpPr txBox="1"/>
          <p:nvPr/>
        </p:nvSpPr>
        <p:spPr>
          <a:xfrm>
            <a:off x="8150842" y="4516628"/>
            <a:ext cx="1689573" cy="307777"/>
          </a:xfrm>
          <a:prstGeom prst="rect">
            <a:avLst/>
          </a:prstGeom>
        </p:spPr>
        <p:txBody>
          <a:bodyPr vert="horz" wrap="square" lIns="0" tIns="0" rIns="0" bIns="0" rtlCol="0">
            <a:spAutoFit/>
          </a:bodyPr>
          <a:lstStyle/>
          <a:p>
            <a:pPr marL="12700">
              <a:lnSpc>
                <a:spcPct val="100000"/>
              </a:lnSpc>
            </a:pPr>
            <a:r>
              <a:rPr sz="2000" spc="5" dirty="0">
                <a:latin typeface="Calibri"/>
                <a:cs typeface="Calibri"/>
              </a:rPr>
              <a:t>S</a:t>
            </a:r>
            <a:r>
              <a:rPr sz="2000" dirty="0">
                <a:latin typeface="Calibri"/>
                <a:cs typeface="Calibri"/>
              </a:rPr>
              <a:t>el</a:t>
            </a:r>
            <a:r>
              <a:rPr sz="2000" spc="-50" dirty="0">
                <a:latin typeface="Calibri"/>
                <a:cs typeface="Calibri"/>
              </a:rPr>
              <a:t>f</a:t>
            </a:r>
            <a:r>
              <a:rPr sz="2000" dirty="0">
                <a:latin typeface="Calibri"/>
                <a:cs typeface="Calibri"/>
              </a:rPr>
              <a:t>-</a:t>
            </a:r>
            <a:r>
              <a:rPr sz="2000" spc="105" dirty="0">
                <a:latin typeface="Calibri"/>
                <a:cs typeface="Calibri"/>
              </a:rPr>
              <a:t>A</a:t>
            </a:r>
            <a:r>
              <a:rPr lang="en-US" sz="2000" spc="105" dirty="0">
                <a:latin typeface="Calibri"/>
                <a:cs typeface="Calibri"/>
              </a:rPr>
              <a:t>ttenti</a:t>
            </a:r>
            <a:r>
              <a:rPr sz="2000" spc="-5" dirty="0">
                <a:latin typeface="Calibri"/>
                <a:cs typeface="Calibri"/>
              </a:rPr>
              <a:t>o</a:t>
            </a:r>
            <a:r>
              <a:rPr sz="2000" dirty="0">
                <a:latin typeface="Calibri"/>
                <a:cs typeface="Calibri"/>
              </a:rPr>
              <a:t>n</a:t>
            </a:r>
          </a:p>
        </p:txBody>
      </p:sp>
      <p:sp>
        <p:nvSpPr>
          <p:cNvPr id="12" name="object 12"/>
          <p:cNvSpPr txBox="1"/>
          <p:nvPr/>
        </p:nvSpPr>
        <p:spPr>
          <a:xfrm>
            <a:off x="7045185" y="3419847"/>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13" name="object 13"/>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5" name="object 15"/>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6" name="object 16"/>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8" name="object 18"/>
          <p:cNvSpPr/>
          <p:nvPr/>
        </p:nvSpPr>
        <p:spPr>
          <a:xfrm>
            <a:off x="8751568" y="4006376"/>
            <a:ext cx="243204" cy="243204"/>
          </a:xfrm>
          <a:custGeom>
            <a:avLst/>
            <a:gdLst/>
            <a:ahLst/>
            <a:cxnLst/>
            <a:rect l="l" t="t" r="r" b="b"/>
            <a:pathLst>
              <a:path w="243204" h="243204">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19" name="object 19"/>
          <p:cNvSpPr txBox="1"/>
          <p:nvPr/>
        </p:nvSpPr>
        <p:spPr>
          <a:xfrm>
            <a:off x="8784256" y="3974084"/>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20" name="object 20"/>
          <p:cNvSpPr/>
          <p:nvPr/>
        </p:nvSpPr>
        <p:spPr>
          <a:xfrm>
            <a:off x="6803880" y="4089609"/>
            <a:ext cx="1948180" cy="1024255"/>
          </a:xfrm>
          <a:custGeom>
            <a:avLst/>
            <a:gdLst/>
            <a:ahLst/>
            <a:cxnLst/>
            <a:rect l="l" t="t" r="r" b="b"/>
            <a:pathLst>
              <a:path w="1948179" h="1024254">
                <a:moveTo>
                  <a:pt x="1871488" y="25400"/>
                </a:moveTo>
                <a:lnTo>
                  <a:pt x="0" y="25400"/>
                </a:lnTo>
                <a:lnTo>
                  <a:pt x="0" y="1023896"/>
                </a:lnTo>
                <a:lnTo>
                  <a:pt x="241305" y="1023896"/>
                </a:lnTo>
                <a:lnTo>
                  <a:pt x="241305" y="1011196"/>
                </a:lnTo>
                <a:lnTo>
                  <a:pt x="25400" y="1011196"/>
                </a:lnTo>
                <a:lnTo>
                  <a:pt x="12700" y="998496"/>
                </a:lnTo>
                <a:lnTo>
                  <a:pt x="25400" y="998496"/>
                </a:lnTo>
                <a:lnTo>
                  <a:pt x="25400" y="50800"/>
                </a:lnTo>
                <a:lnTo>
                  <a:pt x="12700" y="50800"/>
                </a:lnTo>
                <a:lnTo>
                  <a:pt x="25400" y="38100"/>
                </a:lnTo>
                <a:lnTo>
                  <a:pt x="1871488" y="38100"/>
                </a:lnTo>
                <a:lnTo>
                  <a:pt x="1871488" y="25400"/>
                </a:lnTo>
                <a:close/>
              </a:path>
              <a:path w="1948179" h="1024254">
                <a:moveTo>
                  <a:pt x="25400" y="998496"/>
                </a:moveTo>
                <a:lnTo>
                  <a:pt x="12700" y="998496"/>
                </a:lnTo>
                <a:lnTo>
                  <a:pt x="25400" y="1011196"/>
                </a:lnTo>
                <a:lnTo>
                  <a:pt x="25400" y="998496"/>
                </a:lnTo>
                <a:close/>
              </a:path>
              <a:path w="1948179" h="1024254">
                <a:moveTo>
                  <a:pt x="241305" y="998496"/>
                </a:moveTo>
                <a:lnTo>
                  <a:pt x="25400" y="998496"/>
                </a:lnTo>
                <a:lnTo>
                  <a:pt x="25400" y="1011196"/>
                </a:lnTo>
                <a:lnTo>
                  <a:pt x="241305" y="1011196"/>
                </a:lnTo>
                <a:lnTo>
                  <a:pt x="241305" y="998496"/>
                </a:lnTo>
                <a:close/>
              </a:path>
              <a:path w="1948179" h="1024254">
                <a:moveTo>
                  <a:pt x="1871488" y="0"/>
                </a:moveTo>
                <a:lnTo>
                  <a:pt x="1871488" y="76200"/>
                </a:lnTo>
                <a:lnTo>
                  <a:pt x="1922288" y="50800"/>
                </a:lnTo>
                <a:lnTo>
                  <a:pt x="1884191" y="50800"/>
                </a:lnTo>
                <a:lnTo>
                  <a:pt x="1884191" y="25400"/>
                </a:lnTo>
                <a:lnTo>
                  <a:pt x="1922288" y="25400"/>
                </a:lnTo>
                <a:lnTo>
                  <a:pt x="1871488" y="0"/>
                </a:lnTo>
                <a:close/>
              </a:path>
              <a:path w="1948179" h="1024254">
                <a:moveTo>
                  <a:pt x="25400" y="38100"/>
                </a:moveTo>
                <a:lnTo>
                  <a:pt x="12700" y="50800"/>
                </a:lnTo>
                <a:lnTo>
                  <a:pt x="25400" y="50800"/>
                </a:lnTo>
                <a:lnTo>
                  <a:pt x="25400" y="38100"/>
                </a:lnTo>
                <a:close/>
              </a:path>
              <a:path w="1948179" h="1024254">
                <a:moveTo>
                  <a:pt x="1871488" y="38100"/>
                </a:moveTo>
                <a:lnTo>
                  <a:pt x="25400" y="38100"/>
                </a:lnTo>
                <a:lnTo>
                  <a:pt x="25400" y="50800"/>
                </a:lnTo>
                <a:lnTo>
                  <a:pt x="1871488" y="50800"/>
                </a:lnTo>
                <a:lnTo>
                  <a:pt x="1871488" y="38100"/>
                </a:lnTo>
                <a:close/>
              </a:path>
              <a:path w="1948179" h="1024254">
                <a:moveTo>
                  <a:pt x="1922288" y="25400"/>
                </a:moveTo>
                <a:lnTo>
                  <a:pt x="1884191" y="25400"/>
                </a:lnTo>
                <a:lnTo>
                  <a:pt x="1884191" y="50800"/>
                </a:lnTo>
                <a:lnTo>
                  <a:pt x="1922288" y="50800"/>
                </a:lnTo>
                <a:lnTo>
                  <a:pt x="1947688" y="38100"/>
                </a:lnTo>
                <a:lnTo>
                  <a:pt x="1922288" y="25400"/>
                </a:lnTo>
                <a:close/>
              </a:path>
            </a:pathLst>
          </a:custGeom>
          <a:solidFill>
            <a:srgbClr val="000000"/>
          </a:solidFill>
        </p:spPr>
        <p:txBody>
          <a:bodyPr wrap="square" lIns="0" tIns="0" rIns="0" bIns="0" rtlCol="0"/>
          <a:lstStyle/>
          <a:p>
            <a:endParaRPr/>
          </a:p>
        </p:txBody>
      </p:sp>
      <p:sp>
        <p:nvSpPr>
          <p:cNvPr id="21" name="object 21"/>
          <p:cNvSpPr/>
          <p:nvPr/>
        </p:nvSpPr>
        <p:spPr>
          <a:xfrm>
            <a:off x="8835057" y="3815966"/>
            <a:ext cx="76200" cy="190500"/>
          </a:xfrm>
          <a:custGeom>
            <a:avLst/>
            <a:gdLst/>
            <a:ahLst/>
            <a:cxnLst/>
            <a:rect l="l" t="t" r="r" b="b"/>
            <a:pathLst>
              <a:path w="76200" h="190500">
                <a:moveTo>
                  <a:pt x="25400" y="76200"/>
                </a:moveTo>
                <a:lnTo>
                  <a:pt x="25400" y="190153"/>
                </a:lnTo>
                <a:lnTo>
                  <a:pt x="50800" y="190153"/>
                </a:lnTo>
                <a:lnTo>
                  <a:pt x="50800" y="76200"/>
                </a:lnTo>
                <a:lnTo>
                  <a:pt x="25400" y="76200"/>
                </a:lnTo>
                <a:close/>
              </a:path>
              <a:path w="76200" h="190500">
                <a:moveTo>
                  <a:pt x="69849" y="63500"/>
                </a:moveTo>
                <a:lnTo>
                  <a:pt x="25400" y="63500"/>
                </a:lnTo>
                <a:lnTo>
                  <a:pt x="50800" y="63501"/>
                </a:lnTo>
                <a:lnTo>
                  <a:pt x="50800" y="76200"/>
                </a:lnTo>
                <a:lnTo>
                  <a:pt x="76200" y="76201"/>
                </a:lnTo>
                <a:lnTo>
                  <a:pt x="69849" y="63500"/>
                </a:lnTo>
                <a:close/>
              </a:path>
              <a:path w="76200" h="190500">
                <a:moveTo>
                  <a:pt x="25400" y="63500"/>
                </a:moveTo>
                <a:lnTo>
                  <a:pt x="25400" y="76200"/>
                </a:lnTo>
                <a:lnTo>
                  <a:pt x="50800" y="76200"/>
                </a:lnTo>
                <a:lnTo>
                  <a:pt x="50800" y="63501"/>
                </a:lnTo>
                <a:lnTo>
                  <a:pt x="254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22" name="object 22"/>
          <p:cNvSpPr txBox="1"/>
          <p:nvPr/>
        </p:nvSpPr>
        <p:spPr>
          <a:xfrm>
            <a:off x="7159132" y="2550341"/>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3" name="object 23"/>
          <p:cNvSpPr txBox="1"/>
          <p:nvPr/>
        </p:nvSpPr>
        <p:spPr>
          <a:xfrm>
            <a:off x="808730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4" name="object 24"/>
          <p:cNvSpPr txBox="1"/>
          <p:nvPr/>
        </p:nvSpPr>
        <p:spPr>
          <a:xfrm>
            <a:off x="903147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5" name="object 25"/>
          <p:cNvSpPr txBox="1"/>
          <p:nvPr/>
        </p:nvSpPr>
        <p:spPr>
          <a:xfrm>
            <a:off x="9971061" y="2559433"/>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6" name="object 26"/>
          <p:cNvSpPr/>
          <p:nvPr/>
        </p:nvSpPr>
        <p:spPr>
          <a:xfrm>
            <a:off x="8781218" y="1925373"/>
            <a:ext cx="243204" cy="243204"/>
          </a:xfrm>
          <a:custGeom>
            <a:avLst/>
            <a:gdLst/>
            <a:ahLst/>
            <a:cxnLst/>
            <a:rect l="l" t="t" r="r" b="b"/>
            <a:pathLst>
              <a:path w="243204" h="243205">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27" name="object 27"/>
          <p:cNvSpPr txBox="1"/>
          <p:nvPr/>
        </p:nvSpPr>
        <p:spPr>
          <a:xfrm>
            <a:off x="8813903" y="1892300"/>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p>
        </p:txBody>
      </p:sp>
      <p:sp>
        <p:nvSpPr>
          <p:cNvPr id="28" name="object 28"/>
          <p:cNvSpPr/>
          <p:nvPr/>
        </p:nvSpPr>
        <p:spPr>
          <a:xfrm>
            <a:off x="7453167" y="2946461"/>
            <a:ext cx="1433195" cy="473709"/>
          </a:xfrm>
          <a:custGeom>
            <a:avLst/>
            <a:gdLst/>
            <a:ahLst/>
            <a:cxnLst/>
            <a:rect l="l" t="t" r="r" b="b"/>
            <a:pathLst>
              <a:path w="1433195" h="473710">
                <a:moveTo>
                  <a:pt x="1407289" y="236692"/>
                </a:moveTo>
                <a:lnTo>
                  <a:pt x="1407289" y="473386"/>
                </a:lnTo>
                <a:lnTo>
                  <a:pt x="1432689" y="473386"/>
                </a:lnTo>
                <a:lnTo>
                  <a:pt x="1432689" y="249392"/>
                </a:lnTo>
                <a:lnTo>
                  <a:pt x="1419989" y="249392"/>
                </a:lnTo>
                <a:lnTo>
                  <a:pt x="1407289" y="236692"/>
                </a:lnTo>
                <a:close/>
              </a:path>
              <a:path w="1433195" h="473710">
                <a:moveTo>
                  <a:pt x="50800" y="63500"/>
                </a:moveTo>
                <a:lnTo>
                  <a:pt x="25400" y="63500"/>
                </a:lnTo>
                <a:lnTo>
                  <a:pt x="25400" y="249392"/>
                </a:lnTo>
                <a:lnTo>
                  <a:pt x="1407289" y="249392"/>
                </a:lnTo>
                <a:lnTo>
                  <a:pt x="1407289" y="236692"/>
                </a:lnTo>
                <a:lnTo>
                  <a:pt x="50800" y="236692"/>
                </a:lnTo>
                <a:lnTo>
                  <a:pt x="38100" y="223992"/>
                </a:lnTo>
                <a:lnTo>
                  <a:pt x="50800" y="223992"/>
                </a:lnTo>
                <a:lnTo>
                  <a:pt x="50800" y="63500"/>
                </a:lnTo>
                <a:close/>
              </a:path>
              <a:path w="1433195" h="473710">
                <a:moveTo>
                  <a:pt x="1432689" y="223992"/>
                </a:moveTo>
                <a:lnTo>
                  <a:pt x="50800" y="223992"/>
                </a:lnTo>
                <a:lnTo>
                  <a:pt x="50800" y="236692"/>
                </a:lnTo>
                <a:lnTo>
                  <a:pt x="1407289" y="236692"/>
                </a:lnTo>
                <a:lnTo>
                  <a:pt x="1419989" y="249392"/>
                </a:lnTo>
                <a:lnTo>
                  <a:pt x="1432689" y="249392"/>
                </a:lnTo>
                <a:lnTo>
                  <a:pt x="1432689" y="223992"/>
                </a:lnTo>
                <a:close/>
              </a:path>
              <a:path w="1433195" h="473710">
                <a:moveTo>
                  <a:pt x="50800" y="223992"/>
                </a:moveTo>
                <a:lnTo>
                  <a:pt x="38100" y="223992"/>
                </a:lnTo>
                <a:lnTo>
                  <a:pt x="50800" y="236692"/>
                </a:lnTo>
                <a:lnTo>
                  <a:pt x="50800" y="223992"/>
                </a:lnTo>
                <a:close/>
              </a:path>
              <a:path w="1433195" h="473710">
                <a:moveTo>
                  <a:pt x="38100" y="0"/>
                </a:moveTo>
                <a:lnTo>
                  <a:pt x="0" y="76200"/>
                </a:lnTo>
                <a:lnTo>
                  <a:pt x="25400" y="76200"/>
                </a:lnTo>
                <a:lnTo>
                  <a:pt x="25400" y="63500"/>
                </a:lnTo>
                <a:lnTo>
                  <a:pt x="69850" y="63500"/>
                </a:lnTo>
                <a:lnTo>
                  <a:pt x="38100" y="0"/>
                </a:lnTo>
                <a:close/>
              </a:path>
              <a:path w="1433195" h="47371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29" name="object 29"/>
          <p:cNvSpPr/>
          <p:nvPr/>
        </p:nvSpPr>
        <p:spPr>
          <a:xfrm>
            <a:off x="8381335" y="2950698"/>
            <a:ext cx="504825" cy="469265"/>
          </a:xfrm>
          <a:custGeom>
            <a:avLst/>
            <a:gdLst/>
            <a:ahLst/>
            <a:cxnLst/>
            <a:rect l="l" t="t" r="r" b="b"/>
            <a:pathLst>
              <a:path w="504825" h="469264">
                <a:moveTo>
                  <a:pt x="479121" y="234574"/>
                </a:moveTo>
                <a:lnTo>
                  <a:pt x="479121" y="469148"/>
                </a:lnTo>
                <a:lnTo>
                  <a:pt x="504521" y="469148"/>
                </a:lnTo>
                <a:lnTo>
                  <a:pt x="504521" y="247274"/>
                </a:lnTo>
                <a:lnTo>
                  <a:pt x="491821" y="247274"/>
                </a:lnTo>
                <a:lnTo>
                  <a:pt x="479121" y="234574"/>
                </a:lnTo>
                <a:close/>
              </a:path>
              <a:path w="504825" h="469264">
                <a:moveTo>
                  <a:pt x="50800" y="63500"/>
                </a:moveTo>
                <a:lnTo>
                  <a:pt x="25400" y="63500"/>
                </a:lnTo>
                <a:lnTo>
                  <a:pt x="25400" y="247274"/>
                </a:lnTo>
                <a:lnTo>
                  <a:pt x="479121" y="247274"/>
                </a:lnTo>
                <a:lnTo>
                  <a:pt x="479121" y="234574"/>
                </a:lnTo>
                <a:lnTo>
                  <a:pt x="50800" y="234574"/>
                </a:lnTo>
                <a:lnTo>
                  <a:pt x="38100" y="221874"/>
                </a:lnTo>
                <a:lnTo>
                  <a:pt x="50800" y="221874"/>
                </a:lnTo>
                <a:lnTo>
                  <a:pt x="50800" y="63500"/>
                </a:lnTo>
                <a:close/>
              </a:path>
              <a:path w="504825" h="469264">
                <a:moveTo>
                  <a:pt x="504521" y="221874"/>
                </a:moveTo>
                <a:lnTo>
                  <a:pt x="50800" y="221874"/>
                </a:lnTo>
                <a:lnTo>
                  <a:pt x="50800" y="234574"/>
                </a:lnTo>
                <a:lnTo>
                  <a:pt x="479121" y="234574"/>
                </a:lnTo>
                <a:lnTo>
                  <a:pt x="491821" y="247274"/>
                </a:lnTo>
                <a:lnTo>
                  <a:pt x="504521" y="247274"/>
                </a:lnTo>
                <a:lnTo>
                  <a:pt x="504521" y="221874"/>
                </a:lnTo>
                <a:close/>
              </a:path>
              <a:path w="504825" h="469264">
                <a:moveTo>
                  <a:pt x="50800" y="221874"/>
                </a:moveTo>
                <a:lnTo>
                  <a:pt x="38100" y="221874"/>
                </a:lnTo>
                <a:lnTo>
                  <a:pt x="50800" y="234574"/>
                </a:lnTo>
                <a:lnTo>
                  <a:pt x="50800" y="221874"/>
                </a:lnTo>
                <a:close/>
              </a:path>
              <a:path w="504825" h="469264">
                <a:moveTo>
                  <a:pt x="38100" y="0"/>
                </a:moveTo>
                <a:lnTo>
                  <a:pt x="0" y="76200"/>
                </a:lnTo>
                <a:lnTo>
                  <a:pt x="25400" y="76200"/>
                </a:lnTo>
                <a:lnTo>
                  <a:pt x="25400" y="63500"/>
                </a:lnTo>
                <a:lnTo>
                  <a:pt x="69850" y="63500"/>
                </a:lnTo>
                <a:lnTo>
                  <a:pt x="38100" y="0"/>
                </a:lnTo>
                <a:close/>
              </a:path>
              <a:path w="504825" h="4692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0" name="object 30"/>
          <p:cNvSpPr/>
          <p:nvPr/>
        </p:nvSpPr>
        <p:spPr>
          <a:xfrm>
            <a:off x="8860456" y="2950698"/>
            <a:ext cx="541655" cy="469265"/>
          </a:xfrm>
          <a:custGeom>
            <a:avLst/>
            <a:gdLst/>
            <a:ahLst/>
            <a:cxnLst/>
            <a:rect l="l" t="t" r="r" b="b"/>
            <a:pathLst>
              <a:path w="541654" h="469264">
                <a:moveTo>
                  <a:pt x="490449" y="221874"/>
                </a:moveTo>
                <a:lnTo>
                  <a:pt x="0" y="221874"/>
                </a:lnTo>
                <a:lnTo>
                  <a:pt x="0" y="469148"/>
                </a:lnTo>
                <a:lnTo>
                  <a:pt x="25400" y="469148"/>
                </a:lnTo>
                <a:lnTo>
                  <a:pt x="25400" y="247274"/>
                </a:lnTo>
                <a:lnTo>
                  <a:pt x="12700" y="247274"/>
                </a:lnTo>
                <a:lnTo>
                  <a:pt x="25400" y="234574"/>
                </a:lnTo>
                <a:lnTo>
                  <a:pt x="490449" y="234574"/>
                </a:lnTo>
                <a:lnTo>
                  <a:pt x="490449" y="221874"/>
                </a:lnTo>
                <a:close/>
              </a:path>
              <a:path w="541654" h="469264">
                <a:moveTo>
                  <a:pt x="25400" y="234574"/>
                </a:moveTo>
                <a:lnTo>
                  <a:pt x="12700" y="247274"/>
                </a:lnTo>
                <a:lnTo>
                  <a:pt x="25400" y="247274"/>
                </a:lnTo>
                <a:lnTo>
                  <a:pt x="25400" y="234574"/>
                </a:lnTo>
                <a:close/>
              </a:path>
              <a:path w="541654" h="469264">
                <a:moveTo>
                  <a:pt x="515849" y="221874"/>
                </a:moveTo>
                <a:lnTo>
                  <a:pt x="503149" y="221874"/>
                </a:lnTo>
                <a:lnTo>
                  <a:pt x="490449" y="234574"/>
                </a:lnTo>
                <a:lnTo>
                  <a:pt x="25400" y="234574"/>
                </a:lnTo>
                <a:lnTo>
                  <a:pt x="25400" y="247274"/>
                </a:lnTo>
                <a:lnTo>
                  <a:pt x="515849" y="247274"/>
                </a:lnTo>
                <a:lnTo>
                  <a:pt x="515849" y="221874"/>
                </a:lnTo>
                <a:close/>
              </a:path>
              <a:path w="541654" h="469264">
                <a:moveTo>
                  <a:pt x="515849" y="63500"/>
                </a:moveTo>
                <a:lnTo>
                  <a:pt x="490449" y="63500"/>
                </a:lnTo>
                <a:lnTo>
                  <a:pt x="490449" y="234574"/>
                </a:lnTo>
                <a:lnTo>
                  <a:pt x="503149" y="221874"/>
                </a:lnTo>
                <a:lnTo>
                  <a:pt x="515849" y="221874"/>
                </a:lnTo>
                <a:lnTo>
                  <a:pt x="515849" y="63500"/>
                </a:lnTo>
                <a:close/>
              </a:path>
              <a:path w="541654" h="469264">
                <a:moveTo>
                  <a:pt x="503149" y="0"/>
                </a:moveTo>
                <a:lnTo>
                  <a:pt x="465049" y="76200"/>
                </a:lnTo>
                <a:lnTo>
                  <a:pt x="490449" y="76200"/>
                </a:lnTo>
                <a:lnTo>
                  <a:pt x="490449" y="63500"/>
                </a:lnTo>
                <a:lnTo>
                  <a:pt x="534899" y="63500"/>
                </a:lnTo>
                <a:lnTo>
                  <a:pt x="503149" y="0"/>
                </a:lnTo>
                <a:close/>
              </a:path>
              <a:path w="541654" h="469264">
                <a:moveTo>
                  <a:pt x="534899" y="63500"/>
                </a:moveTo>
                <a:lnTo>
                  <a:pt x="515849" y="63500"/>
                </a:lnTo>
                <a:lnTo>
                  <a:pt x="515849" y="76200"/>
                </a:lnTo>
                <a:lnTo>
                  <a:pt x="541249" y="76200"/>
                </a:lnTo>
                <a:lnTo>
                  <a:pt x="534899" y="63500"/>
                </a:lnTo>
                <a:close/>
              </a:path>
            </a:pathLst>
          </a:custGeom>
          <a:solidFill>
            <a:srgbClr val="000000"/>
          </a:solidFill>
        </p:spPr>
        <p:txBody>
          <a:bodyPr wrap="square" lIns="0" tIns="0" rIns="0" bIns="0" rtlCol="0"/>
          <a:lstStyle/>
          <a:p>
            <a:endParaRPr/>
          </a:p>
        </p:txBody>
      </p:sp>
      <p:sp>
        <p:nvSpPr>
          <p:cNvPr id="31" name="object 31"/>
          <p:cNvSpPr/>
          <p:nvPr/>
        </p:nvSpPr>
        <p:spPr>
          <a:xfrm>
            <a:off x="8860456" y="2955552"/>
            <a:ext cx="1481455" cy="464820"/>
          </a:xfrm>
          <a:custGeom>
            <a:avLst/>
            <a:gdLst/>
            <a:ahLst/>
            <a:cxnLst/>
            <a:rect l="l" t="t" r="r" b="b"/>
            <a:pathLst>
              <a:path w="1481454" h="464820">
                <a:moveTo>
                  <a:pt x="1430039" y="219447"/>
                </a:moveTo>
                <a:lnTo>
                  <a:pt x="0" y="219447"/>
                </a:lnTo>
                <a:lnTo>
                  <a:pt x="0" y="464294"/>
                </a:lnTo>
                <a:lnTo>
                  <a:pt x="25400" y="464294"/>
                </a:lnTo>
                <a:lnTo>
                  <a:pt x="25400" y="244847"/>
                </a:lnTo>
                <a:lnTo>
                  <a:pt x="12700" y="244847"/>
                </a:lnTo>
                <a:lnTo>
                  <a:pt x="25400" y="232147"/>
                </a:lnTo>
                <a:lnTo>
                  <a:pt x="1430039" y="232147"/>
                </a:lnTo>
                <a:lnTo>
                  <a:pt x="1430039" y="219447"/>
                </a:lnTo>
                <a:close/>
              </a:path>
              <a:path w="1481454" h="464820">
                <a:moveTo>
                  <a:pt x="25400" y="232147"/>
                </a:moveTo>
                <a:lnTo>
                  <a:pt x="12700" y="244847"/>
                </a:lnTo>
                <a:lnTo>
                  <a:pt x="25400" y="244847"/>
                </a:lnTo>
                <a:lnTo>
                  <a:pt x="25400" y="232147"/>
                </a:lnTo>
                <a:close/>
              </a:path>
              <a:path w="1481454" h="464820">
                <a:moveTo>
                  <a:pt x="1455439" y="219447"/>
                </a:moveTo>
                <a:lnTo>
                  <a:pt x="1442739" y="219447"/>
                </a:lnTo>
                <a:lnTo>
                  <a:pt x="1430039" y="232147"/>
                </a:lnTo>
                <a:lnTo>
                  <a:pt x="25400" y="232147"/>
                </a:lnTo>
                <a:lnTo>
                  <a:pt x="25400" y="244847"/>
                </a:lnTo>
                <a:lnTo>
                  <a:pt x="1455439" y="244847"/>
                </a:lnTo>
                <a:lnTo>
                  <a:pt x="1455439" y="219447"/>
                </a:lnTo>
                <a:close/>
              </a:path>
              <a:path w="1481454" h="464820">
                <a:moveTo>
                  <a:pt x="1455439" y="63500"/>
                </a:moveTo>
                <a:lnTo>
                  <a:pt x="1430039" y="63500"/>
                </a:lnTo>
                <a:lnTo>
                  <a:pt x="1430039" y="232147"/>
                </a:lnTo>
                <a:lnTo>
                  <a:pt x="1442739" y="219447"/>
                </a:lnTo>
                <a:lnTo>
                  <a:pt x="1455439" y="219447"/>
                </a:lnTo>
                <a:lnTo>
                  <a:pt x="1455439" y="63500"/>
                </a:lnTo>
                <a:close/>
              </a:path>
              <a:path w="1481454" h="464820">
                <a:moveTo>
                  <a:pt x="1442739" y="0"/>
                </a:moveTo>
                <a:lnTo>
                  <a:pt x="1404639" y="76200"/>
                </a:lnTo>
                <a:lnTo>
                  <a:pt x="1430039" y="76200"/>
                </a:lnTo>
                <a:lnTo>
                  <a:pt x="1430039" y="63500"/>
                </a:lnTo>
                <a:lnTo>
                  <a:pt x="1474489" y="63500"/>
                </a:lnTo>
                <a:lnTo>
                  <a:pt x="1442739" y="0"/>
                </a:lnTo>
                <a:close/>
              </a:path>
              <a:path w="1481454" h="464820">
                <a:moveTo>
                  <a:pt x="1474489" y="63500"/>
                </a:moveTo>
                <a:lnTo>
                  <a:pt x="1455439" y="63500"/>
                </a:lnTo>
                <a:lnTo>
                  <a:pt x="1455439" y="76200"/>
                </a:lnTo>
                <a:lnTo>
                  <a:pt x="1480839" y="76200"/>
                </a:lnTo>
                <a:lnTo>
                  <a:pt x="1474489" y="63500"/>
                </a:lnTo>
                <a:close/>
              </a:path>
            </a:pathLst>
          </a:custGeom>
          <a:solidFill>
            <a:srgbClr val="000000"/>
          </a:solidFill>
        </p:spPr>
        <p:txBody>
          <a:bodyPr wrap="square" lIns="0" tIns="0" rIns="0" bIns="0" rtlCol="0"/>
          <a:lstStyle/>
          <a:p>
            <a:endParaRPr/>
          </a:p>
        </p:txBody>
      </p:sp>
      <p:sp>
        <p:nvSpPr>
          <p:cNvPr id="32" name="object 32"/>
          <p:cNvSpPr/>
          <p:nvPr/>
        </p:nvSpPr>
        <p:spPr>
          <a:xfrm>
            <a:off x="7478566" y="2168292"/>
            <a:ext cx="1462405" cy="382270"/>
          </a:xfrm>
          <a:custGeom>
            <a:avLst/>
            <a:gdLst/>
            <a:ahLst/>
            <a:cxnLst/>
            <a:rect l="l" t="t" r="r" b="b"/>
            <a:pathLst>
              <a:path w="1462404" h="382269">
                <a:moveTo>
                  <a:pt x="1411538" y="178324"/>
                </a:moveTo>
                <a:lnTo>
                  <a:pt x="0" y="178324"/>
                </a:lnTo>
                <a:lnTo>
                  <a:pt x="0" y="382049"/>
                </a:lnTo>
                <a:lnTo>
                  <a:pt x="25400" y="382049"/>
                </a:lnTo>
                <a:lnTo>
                  <a:pt x="25400" y="203724"/>
                </a:lnTo>
                <a:lnTo>
                  <a:pt x="12700" y="203724"/>
                </a:lnTo>
                <a:lnTo>
                  <a:pt x="25400" y="191024"/>
                </a:lnTo>
                <a:lnTo>
                  <a:pt x="1411538" y="191024"/>
                </a:lnTo>
                <a:lnTo>
                  <a:pt x="1411538" y="178324"/>
                </a:lnTo>
                <a:close/>
              </a:path>
              <a:path w="1462404" h="382269">
                <a:moveTo>
                  <a:pt x="25400" y="191024"/>
                </a:moveTo>
                <a:lnTo>
                  <a:pt x="12700" y="203724"/>
                </a:lnTo>
                <a:lnTo>
                  <a:pt x="25400" y="203724"/>
                </a:lnTo>
                <a:lnTo>
                  <a:pt x="25400" y="191024"/>
                </a:lnTo>
                <a:close/>
              </a:path>
              <a:path w="1462404" h="382269">
                <a:moveTo>
                  <a:pt x="1436938" y="178324"/>
                </a:moveTo>
                <a:lnTo>
                  <a:pt x="1424238" y="178324"/>
                </a:lnTo>
                <a:lnTo>
                  <a:pt x="1411538" y="191024"/>
                </a:lnTo>
                <a:lnTo>
                  <a:pt x="25400" y="191024"/>
                </a:lnTo>
                <a:lnTo>
                  <a:pt x="25400" y="203724"/>
                </a:lnTo>
                <a:lnTo>
                  <a:pt x="1436938" y="203724"/>
                </a:lnTo>
                <a:lnTo>
                  <a:pt x="1436938" y="178324"/>
                </a:lnTo>
                <a:close/>
              </a:path>
              <a:path w="1462404" h="382269">
                <a:moveTo>
                  <a:pt x="1436938" y="63500"/>
                </a:moveTo>
                <a:lnTo>
                  <a:pt x="1411538" y="63500"/>
                </a:lnTo>
                <a:lnTo>
                  <a:pt x="1411538" y="191024"/>
                </a:lnTo>
                <a:lnTo>
                  <a:pt x="1424238" y="178324"/>
                </a:lnTo>
                <a:lnTo>
                  <a:pt x="1436938" y="178324"/>
                </a:lnTo>
                <a:lnTo>
                  <a:pt x="1436938" y="63500"/>
                </a:lnTo>
                <a:close/>
              </a:path>
              <a:path w="1462404" h="382269">
                <a:moveTo>
                  <a:pt x="1424238" y="0"/>
                </a:moveTo>
                <a:lnTo>
                  <a:pt x="1386138" y="76200"/>
                </a:lnTo>
                <a:lnTo>
                  <a:pt x="1411538" y="76200"/>
                </a:lnTo>
                <a:lnTo>
                  <a:pt x="1411538" y="63500"/>
                </a:lnTo>
                <a:lnTo>
                  <a:pt x="1455988" y="63500"/>
                </a:lnTo>
                <a:lnTo>
                  <a:pt x="1424238" y="0"/>
                </a:lnTo>
                <a:close/>
              </a:path>
              <a:path w="1462404" h="382269">
                <a:moveTo>
                  <a:pt x="1455988" y="63500"/>
                </a:moveTo>
                <a:lnTo>
                  <a:pt x="1436938" y="63500"/>
                </a:lnTo>
                <a:lnTo>
                  <a:pt x="1436938" y="76200"/>
                </a:lnTo>
                <a:lnTo>
                  <a:pt x="1462338" y="76200"/>
                </a:lnTo>
                <a:lnTo>
                  <a:pt x="1455988" y="63500"/>
                </a:lnTo>
                <a:close/>
              </a:path>
            </a:pathLst>
          </a:custGeom>
          <a:solidFill>
            <a:srgbClr val="000000"/>
          </a:solidFill>
        </p:spPr>
        <p:txBody>
          <a:bodyPr wrap="square" lIns="0" tIns="0" rIns="0" bIns="0" rtlCol="0"/>
          <a:lstStyle/>
          <a:p>
            <a:endParaRPr/>
          </a:p>
        </p:txBody>
      </p:sp>
      <p:sp>
        <p:nvSpPr>
          <p:cNvPr id="33" name="object 33"/>
          <p:cNvSpPr/>
          <p:nvPr/>
        </p:nvSpPr>
        <p:spPr>
          <a:xfrm>
            <a:off x="8406734" y="2168292"/>
            <a:ext cx="534670" cy="386715"/>
          </a:xfrm>
          <a:custGeom>
            <a:avLst/>
            <a:gdLst/>
            <a:ahLst/>
            <a:cxnLst/>
            <a:rect l="l" t="t" r="r" b="b"/>
            <a:pathLst>
              <a:path w="534670" h="386714">
                <a:moveTo>
                  <a:pt x="483370" y="180444"/>
                </a:moveTo>
                <a:lnTo>
                  <a:pt x="0" y="180444"/>
                </a:lnTo>
                <a:lnTo>
                  <a:pt x="0" y="386287"/>
                </a:lnTo>
                <a:lnTo>
                  <a:pt x="25400" y="386287"/>
                </a:lnTo>
                <a:lnTo>
                  <a:pt x="25400" y="205844"/>
                </a:lnTo>
                <a:lnTo>
                  <a:pt x="12700" y="205844"/>
                </a:lnTo>
                <a:lnTo>
                  <a:pt x="25400" y="193144"/>
                </a:lnTo>
                <a:lnTo>
                  <a:pt x="483370" y="193144"/>
                </a:lnTo>
                <a:lnTo>
                  <a:pt x="483370" y="180444"/>
                </a:lnTo>
                <a:close/>
              </a:path>
              <a:path w="534670" h="386714">
                <a:moveTo>
                  <a:pt x="25400" y="193144"/>
                </a:moveTo>
                <a:lnTo>
                  <a:pt x="12700" y="205844"/>
                </a:lnTo>
                <a:lnTo>
                  <a:pt x="25400" y="205844"/>
                </a:lnTo>
                <a:lnTo>
                  <a:pt x="25400" y="193144"/>
                </a:lnTo>
                <a:close/>
              </a:path>
              <a:path w="534670" h="386714">
                <a:moveTo>
                  <a:pt x="508770" y="180444"/>
                </a:moveTo>
                <a:lnTo>
                  <a:pt x="496070" y="180444"/>
                </a:lnTo>
                <a:lnTo>
                  <a:pt x="483370" y="193144"/>
                </a:lnTo>
                <a:lnTo>
                  <a:pt x="25400" y="193144"/>
                </a:lnTo>
                <a:lnTo>
                  <a:pt x="25400" y="205844"/>
                </a:lnTo>
                <a:lnTo>
                  <a:pt x="508770" y="205844"/>
                </a:lnTo>
                <a:lnTo>
                  <a:pt x="508770" y="180444"/>
                </a:lnTo>
                <a:close/>
              </a:path>
              <a:path w="534670" h="386714">
                <a:moveTo>
                  <a:pt x="508770" y="63500"/>
                </a:moveTo>
                <a:lnTo>
                  <a:pt x="483370" y="63500"/>
                </a:lnTo>
                <a:lnTo>
                  <a:pt x="483370" y="193144"/>
                </a:lnTo>
                <a:lnTo>
                  <a:pt x="496070" y="180444"/>
                </a:lnTo>
                <a:lnTo>
                  <a:pt x="508770" y="180444"/>
                </a:lnTo>
                <a:lnTo>
                  <a:pt x="508770" y="63500"/>
                </a:lnTo>
                <a:close/>
              </a:path>
              <a:path w="534670" h="386714">
                <a:moveTo>
                  <a:pt x="496070" y="0"/>
                </a:moveTo>
                <a:lnTo>
                  <a:pt x="457970" y="76200"/>
                </a:lnTo>
                <a:lnTo>
                  <a:pt x="483370" y="76200"/>
                </a:lnTo>
                <a:lnTo>
                  <a:pt x="483370" y="63500"/>
                </a:lnTo>
                <a:lnTo>
                  <a:pt x="527820" y="63500"/>
                </a:lnTo>
                <a:lnTo>
                  <a:pt x="496070" y="0"/>
                </a:lnTo>
                <a:close/>
              </a:path>
              <a:path w="534670" h="386714">
                <a:moveTo>
                  <a:pt x="527820" y="63500"/>
                </a:moveTo>
                <a:lnTo>
                  <a:pt x="508770" y="63500"/>
                </a:lnTo>
                <a:lnTo>
                  <a:pt x="508770" y="76200"/>
                </a:lnTo>
                <a:lnTo>
                  <a:pt x="534170" y="76200"/>
                </a:lnTo>
                <a:lnTo>
                  <a:pt x="527820" y="63500"/>
                </a:lnTo>
                <a:close/>
              </a:path>
            </a:pathLst>
          </a:custGeom>
          <a:solidFill>
            <a:srgbClr val="000000"/>
          </a:solidFill>
        </p:spPr>
        <p:txBody>
          <a:bodyPr wrap="square" lIns="0" tIns="0" rIns="0" bIns="0" rtlCol="0"/>
          <a:lstStyle/>
          <a:p>
            <a:endParaRPr/>
          </a:p>
        </p:txBody>
      </p:sp>
      <p:sp>
        <p:nvSpPr>
          <p:cNvPr id="34" name="object 34"/>
          <p:cNvSpPr/>
          <p:nvPr/>
        </p:nvSpPr>
        <p:spPr>
          <a:xfrm>
            <a:off x="8864706" y="2168292"/>
            <a:ext cx="511809" cy="386715"/>
          </a:xfrm>
          <a:custGeom>
            <a:avLst/>
            <a:gdLst/>
            <a:ahLst/>
            <a:cxnLst/>
            <a:rect l="l" t="t" r="r" b="b"/>
            <a:pathLst>
              <a:path w="511809" h="386714">
                <a:moveTo>
                  <a:pt x="486199" y="193142"/>
                </a:moveTo>
                <a:lnTo>
                  <a:pt x="486199" y="386287"/>
                </a:lnTo>
                <a:lnTo>
                  <a:pt x="511599" y="386287"/>
                </a:lnTo>
                <a:lnTo>
                  <a:pt x="511599" y="205842"/>
                </a:lnTo>
                <a:lnTo>
                  <a:pt x="498899" y="205842"/>
                </a:lnTo>
                <a:lnTo>
                  <a:pt x="486199" y="193142"/>
                </a:lnTo>
                <a:close/>
              </a:path>
              <a:path w="511809" h="386714">
                <a:moveTo>
                  <a:pt x="50800" y="63500"/>
                </a:moveTo>
                <a:lnTo>
                  <a:pt x="25400" y="63500"/>
                </a:lnTo>
                <a:lnTo>
                  <a:pt x="25400" y="205842"/>
                </a:lnTo>
                <a:lnTo>
                  <a:pt x="486199" y="205842"/>
                </a:lnTo>
                <a:lnTo>
                  <a:pt x="486199" y="193142"/>
                </a:lnTo>
                <a:lnTo>
                  <a:pt x="50800" y="193142"/>
                </a:lnTo>
                <a:lnTo>
                  <a:pt x="38100" y="180442"/>
                </a:lnTo>
                <a:lnTo>
                  <a:pt x="50800" y="180442"/>
                </a:lnTo>
                <a:lnTo>
                  <a:pt x="50800" y="63500"/>
                </a:lnTo>
                <a:close/>
              </a:path>
              <a:path w="511809" h="386714">
                <a:moveTo>
                  <a:pt x="511599" y="180442"/>
                </a:moveTo>
                <a:lnTo>
                  <a:pt x="50800" y="180442"/>
                </a:lnTo>
                <a:lnTo>
                  <a:pt x="50800" y="193142"/>
                </a:lnTo>
                <a:lnTo>
                  <a:pt x="486199" y="193142"/>
                </a:lnTo>
                <a:lnTo>
                  <a:pt x="498899" y="205842"/>
                </a:lnTo>
                <a:lnTo>
                  <a:pt x="511599" y="205842"/>
                </a:lnTo>
                <a:lnTo>
                  <a:pt x="511599" y="180442"/>
                </a:lnTo>
                <a:close/>
              </a:path>
              <a:path w="511809" h="386714">
                <a:moveTo>
                  <a:pt x="50800" y="180442"/>
                </a:moveTo>
                <a:lnTo>
                  <a:pt x="38100" y="180442"/>
                </a:lnTo>
                <a:lnTo>
                  <a:pt x="50800" y="193142"/>
                </a:lnTo>
                <a:lnTo>
                  <a:pt x="50800" y="180442"/>
                </a:lnTo>
                <a:close/>
              </a:path>
              <a:path w="511809" h="386714">
                <a:moveTo>
                  <a:pt x="38100" y="0"/>
                </a:moveTo>
                <a:lnTo>
                  <a:pt x="0" y="76200"/>
                </a:lnTo>
                <a:lnTo>
                  <a:pt x="25400" y="76200"/>
                </a:lnTo>
                <a:lnTo>
                  <a:pt x="25400" y="63500"/>
                </a:lnTo>
                <a:lnTo>
                  <a:pt x="69850" y="63500"/>
                </a:lnTo>
                <a:lnTo>
                  <a:pt x="38100" y="0"/>
                </a:lnTo>
                <a:close/>
              </a:path>
              <a:path w="511809" h="38671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5" name="object 35"/>
          <p:cNvSpPr/>
          <p:nvPr/>
        </p:nvSpPr>
        <p:spPr>
          <a:xfrm>
            <a:off x="8864705" y="2168292"/>
            <a:ext cx="1451610" cy="391160"/>
          </a:xfrm>
          <a:custGeom>
            <a:avLst/>
            <a:gdLst/>
            <a:ahLst/>
            <a:cxnLst/>
            <a:rect l="l" t="t" r="r" b="b"/>
            <a:pathLst>
              <a:path w="1451609" h="391160">
                <a:moveTo>
                  <a:pt x="1425790" y="195569"/>
                </a:moveTo>
                <a:lnTo>
                  <a:pt x="1425790" y="391140"/>
                </a:lnTo>
                <a:lnTo>
                  <a:pt x="1451190" y="391140"/>
                </a:lnTo>
                <a:lnTo>
                  <a:pt x="1451190" y="208269"/>
                </a:lnTo>
                <a:lnTo>
                  <a:pt x="1438490" y="208269"/>
                </a:lnTo>
                <a:lnTo>
                  <a:pt x="1425790" y="195569"/>
                </a:lnTo>
                <a:close/>
              </a:path>
              <a:path w="1451609" h="391160">
                <a:moveTo>
                  <a:pt x="50800" y="63500"/>
                </a:moveTo>
                <a:lnTo>
                  <a:pt x="25400" y="63500"/>
                </a:lnTo>
                <a:lnTo>
                  <a:pt x="25400" y="208269"/>
                </a:lnTo>
                <a:lnTo>
                  <a:pt x="1425790" y="208269"/>
                </a:lnTo>
                <a:lnTo>
                  <a:pt x="1425790" y="195569"/>
                </a:lnTo>
                <a:lnTo>
                  <a:pt x="50800" y="195569"/>
                </a:lnTo>
                <a:lnTo>
                  <a:pt x="38100" y="182869"/>
                </a:lnTo>
                <a:lnTo>
                  <a:pt x="50800" y="182869"/>
                </a:lnTo>
                <a:lnTo>
                  <a:pt x="50800" y="63500"/>
                </a:lnTo>
                <a:close/>
              </a:path>
              <a:path w="1451609" h="391160">
                <a:moveTo>
                  <a:pt x="1451190" y="182869"/>
                </a:moveTo>
                <a:lnTo>
                  <a:pt x="50800" y="182869"/>
                </a:lnTo>
                <a:lnTo>
                  <a:pt x="50800" y="195569"/>
                </a:lnTo>
                <a:lnTo>
                  <a:pt x="1425790" y="195569"/>
                </a:lnTo>
                <a:lnTo>
                  <a:pt x="1438490" y="208269"/>
                </a:lnTo>
                <a:lnTo>
                  <a:pt x="1451190" y="208269"/>
                </a:lnTo>
                <a:lnTo>
                  <a:pt x="1451190" y="182869"/>
                </a:lnTo>
                <a:close/>
              </a:path>
              <a:path w="1451609" h="391160">
                <a:moveTo>
                  <a:pt x="50800" y="182869"/>
                </a:moveTo>
                <a:lnTo>
                  <a:pt x="38100" y="182869"/>
                </a:lnTo>
                <a:lnTo>
                  <a:pt x="50800" y="195569"/>
                </a:lnTo>
                <a:lnTo>
                  <a:pt x="50800" y="182869"/>
                </a:lnTo>
                <a:close/>
              </a:path>
              <a:path w="1451609" h="391160">
                <a:moveTo>
                  <a:pt x="38100" y="0"/>
                </a:moveTo>
                <a:lnTo>
                  <a:pt x="0" y="76200"/>
                </a:lnTo>
                <a:lnTo>
                  <a:pt x="25400" y="76200"/>
                </a:lnTo>
                <a:lnTo>
                  <a:pt x="25400" y="63500"/>
                </a:lnTo>
                <a:lnTo>
                  <a:pt x="69850" y="63500"/>
                </a:lnTo>
                <a:lnTo>
                  <a:pt x="38100" y="0"/>
                </a:lnTo>
                <a:close/>
              </a:path>
              <a:path w="1451609" h="39116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6" name="object 36"/>
          <p:cNvSpPr/>
          <p:nvPr/>
        </p:nvSpPr>
        <p:spPr>
          <a:xfrm>
            <a:off x="6807637" y="2008606"/>
            <a:ext cx="2069464" cy="1313815"/>
          </a:xfrm>
          <a:custGeom>
            <a:avLst/>
            <a:gdLst/>
            <a:ahLst/>
            <a:cxnLst/>
            <a:rect l="l" t="t" r="r" b="b"/>
            <a:pathLst>
              <a:path w="2069465" h="1313814">
                <a:moveTo>
                  <a:pt x="1897379" y="25400"/>
                </a:moveTo>
                <a:lnTo>
                  <a:pt x="0" y="25400"/>
                </a:lnTo>
                <a:lnTo>
                  <a:pt x="0" y="1313326"/>
                </a:lnTo>
                <a:lnTo>
                  <a:pt x="2069301" y="1313326"/>
                </a:lnTo>
                <a:lnTo>
                  <a:pt x="2069301" y="1300626"/>
                </a:lnTo>
                <a:lnTo>
                  <a:pt x="25400" y="1300626"/>
                </a:lnTo>
                <a:lnTo>
                  <a:pt x="12700" y="1287926"/>
                </a:lnTo>
                <a:lnTo>
                  <a:pt x="25400" y="1287926"/>
                </a:lnTo>
                <a:lnTo>
                  <a:pt x="25400" y="50800"/>
                </a:lnTo>
                <a:lnTo>
                  <a:pt x="12700" y="50800"/>
                </a:lnTo>
                <a:lnTo>
                  <a:pt x="25400" y="38100"/>
                </a:lnTo>
                <a:lnTo>
                  <a:pt x="1897379" y="38100"/>
                </a:lnTo>
                <a:lnTo>
                  <a:pt x="1897379" y="25400"/>
                </a:lnTo>
                <a:close/>
              </a:path>
              <a:path w="2069465" h="1313814">
                <a:moveTo>
                  <a:pt x="25400" y="1287926"/>
                </a:moveTo>
                <a:lnTo>
                  <a:pt x="12700" y="1287926"/>
                </a:lnTo>
                <a:lnTo>
                  <a:pt x="25400" y="1300626"/>
                </a:lnTo>
                <a:lnTo>
                  <a:pt x="25400" y="1287926"/>
                </a:lnTo>
                <a:close/>
              </a:path>
              <a:path w="2069465" h="1313814">
                <a:moveTo>
                  <a:pt x="2069301" y="1287926"/>
                </a:moveTo>
                <a:lnTo>
                  <a:pt x="25400" y="1287926"/>
                </a:lnTo>
                <a:lnTo>
                  <a:pt x="25400" y="1300626"/>
                </a:lnTo>
                <a:lnTo>
                  <a:pt x="2069301" y="1300626"/>
                </a:lnTo>
                <a:lnTo>
                  <a:pt x="2069301" y="1287926"/>
                </a:lnTo>
                <a:close/>
              </a:path>
              <a:path w="2069465" h="1313814">
                <a:moveTo>
                  <a:pt x="1897379" y="0"/>
                </a:moveTo>
                <a:lnTo>
                  <a:pt x="1897379" y="76200"/>
                </a:lnTo>
                <a:lnTo>
                  <a:pt x="1948179" y="50800"/>
                </a:lnTo>
                <a:lnTo>
                  <a:pt x="1910081" y="50800"/>
                </a:lnTo>
                <a:lnTo>
                  <a:pt x="1910081" y="25400"/>
                </a:lnTo>
                <a:lnTo>
                  <a:pt x="1948179" y="25400"/>
                </a:lnTo>
                <a:lnTo>
                  <a:pt x="1897379" y="0"/>
                </a:lnTo>
                <a:close/>
              </a:path>
              <a:path w="2069465" h="1313814">
                <a:moveTo>
                  <a:pt x="25400" y="38100"/>
                </a:moveTo>
                <a:lnTo>
                  <a:pt x="12700" y="50800"/>
                </a:lnTo>
                <a:lnTo>
                  <a:pt x="25400" y="50800"/>
                </a:lnTo>
                <a:lnTo>
                  <a:pt x="25400" y="38100"/>
                </a:lnTo>
                <a:close/>
              </a:path>
              <a:path w="2069465" h="1313814">
                <a:moveTo>
                  <a:pt x="1897379" y="38100"/>
                </a:moveTo>
                <a:lnTo>
                  <a:pt x="25400" y="38100"/>
                </a:lnTo>
                <a:lnTo>
                  <a:pt x="25400" y="50800"/>
                </a:lnTo>
                <a:lnTo>
                  <a:pt x="1897379" y="50800"/>
                </a:lnTo>
                <a:lnTo>
                  <a:pt x="1897379" y="38100"/>
                </a:lnTo>
                <a:close/>
              </a:path>
              <a:path w="2069465" h="1313814">
                <a:moveTo>
                  <a:pt x="1948179" y="25400"/>
                </a:moveTo>
                <a:lnTo>
                  <a:pt x="1910081" y="25400"/>
                </a:lnTo>
                <a:lnTo>
                  <a:pt x="1910081" y="50800"/>
                </a:lnTo>
                <a:lnTo>
                  <a:pt x="1948179" y="50800"/>
                </a:lnTo>
                <a:lnTo>
                  <a:pt x="1973579" y="38100"/>
                </a:lnTo>
                <a:lnTo>
                  <a:pt x="1948179" y="25400"/>
                </a:lnTo>
                <a:close/>
              </a:path>
            </a:pathLst>
          </a:custGeom>
          <a:solidFill>
            <a:srgbClr val="000000"/>
          </a:solidFill>
        </p:spPr>
        <p:txBody>
          <a:bodyPr wrap="square" lIns="0" tIns="0" rIns="0" bIns="0" rtlCol="0"/>
          <a:lstStyle/>
          <a:p>
            <a:endParaRPr/>
          </a:p>
        </p:txBody>
      </p:sp>
      <p:sp>
        <p:nvSpPr>
          <p:cNvPr id="37" name="object 37"/>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38" name="object 38"/>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39" name="object 39"/>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40" name="object 40"/>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41" name="object 41"/>
          <p:cNvSpPr txBox="1"/>
          <p:nvPr/>
        </p:nvSpPr>
        <p:spPr>
          <a:xfrm>
            <a:off x="231127" y="1660651"/>
            <a:ext cx="3434715" cy="369332"/>
          </a:xfrm>
          <a:prstGeom prst="rect">
            <a:avLst/>
          </a:prstGeom>
        </p:spPr>
        <p:txBody>
          <a:bodyPr vert="horz" wrap="square" lIns="0" tIns="0" rIns="0" bIns="0" rtlCol="0">
            <a:spAutoFit/>
          </a:bodyPr>
          <a:lstStyle/>
          <a:p>
            <a:pPr marL="12700">
              <a:lnSpc>
                <a:spcPct val="100000"/>
              </a:lnSpc>
            </a:pPr>
            <a:r>
              <a:rPr sz="2400" spc="-60" dirty="0">
                <a:latin typeface="Calibri"/>
                <a:cs typeface="Calibri"/>
              </a:rPr>
              <a:t>R</a:t>
            </a:r>
            <a:r>
              <a:rPr sz="2400" spc="-10" dirty="0">
                <a:latin typeface="Calibri"/>
                <a:cs typeface="Calibri"/>
              </a:rPr>
              <a:t>e</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l</a:t>
            </a:r>
            <a:r>
              <a:rPr sz="2400" spc="-10" dirty="0">
                <a:latin typeface="Calibri"/>
                <a:cs typeface="Calibri"/>
              </a:rPr>
              <a:t> </a:t>
            </a:r>
            <a:r>
              <a:rPr sz="2400" b="1" spc="-20" dirty="0">
                <a:latin typeface="Calibri"/>
                <a:cs typeface="Calibri"/>
              </a:rPr>
              <a:t>L</a:t>
            </a:r>
            <a:r>
              <a:rPr sz="2400" b="1" spc="-65" dirty="0">
                <a:latin typeface="Calibri"/>
                <a:cs typeface="Calibri"/>
              </a:rPr>
              <a:t>a</a:t>
            </a:r>
            <a:r>
              <a:rPr sz="2400" b="1" spc="-40" dirty="0">
                <a:latin typeface="Calibri"/>
                <a:cs typeface="Calibri"/>
              </a:rPr>
              <a:t>y</a:t>
            </a:r>
            <a:r>
              <a:rPr sz="2400" b="1" dirty="0">
                <a:latin typeface="Calibri"/>
                <a:cs typeface="Calibri"/>
              </a:rPr>
              <a:t>er</a:t>
            </a:r>
            <a:r>
              <a:rPr sz="2400" b="1" spc="-10" dirty="0">
                <a:latin typeface="Calibri"/>
                <a:cs typeface="Calibri"/>
              </a:rPr>
              <a:t> </a:t>
            </a:r>
            <a:r>
              <a:rPr sz="2400" b="1" spc="-30" dirty="0">
                <a:latin typeface="Calibri"/>
                <a:cs typeface="Calibri"/>
              </a:rPr>
              <a:t>N</a:t>
            </a:r>
            <a:r>
              <a:rPr sz="2400" b="1" spc="-5" dirty="0">
                <a:latin typeface="Calibri"/>
                <a:cs typeface="Calibri"/>
              </a:rPr>
              <a:t>orm</a:t>
            </a:r>
            <a:r>
              <a:rPr sz="2400" b="1" spc="-15" dirty="0">
                <a:latin typeface="Calibri"/>
                <a:cs typeface="Calibri"/>
              </a:rPr>
              <a:t>ali</a:t>
            </a:r>
            <a:r>
              <a:rPr sz="2400" b="1" spc="-45" dirty="0">
                <a:latin typeface="Calibri"/>
                <a:cs typeface="Calibri"/>
              </a:rPr>
              <a:t>z</a:t>
            </a:r>
            <a:r>
              <a:rPr sz="2400" b="1" spc="-40" dirty="0">
                <a:latin typeface="Calibri"/>
                <a:cs typeface="Calibri"/>
              </a:rPr>
              <a:t>a</a:t>
            </a:r>
            <a:r>
              <a:rPr lang="en-US" sz="2400" b="1" spc="170" dirty="0">
                <a:latin typeface="Calibri"/>
                <a:cs typeface="Calibri"/>
              </a:rPr>
              <a:t>ti</a:t>
            </a:r>
            <a:r>
              <a:rPr sz="2400" b="1" spc="-20" dirty="0">
                <a:latin typeface="Calibri"/>
                <a:cs typeface="Calibri"/>
              </a:rPr>
              <a:t>o</a:t>
            </a:r>
            <a:r>
              <a:rPr sz="2400" b="1" spc="-15" dirty="0">
                <a:latin typeface="Calibri"/>
                <a:cs typeface="Calibri"/>
              </a:rPr>
              <a:t>n</a:t>
            </a:r>
            <a:r>
              <a:rPr sz="2400" spc="-10" dirty="0">
                <a:latin typeface="Calibri"/>
                <a:cs typeface="Calibri"/>
              </a:rPr>
              <a:t>:</a:t>
            </a:r>
            <a:endParaRPr sz="2400" dirty="0">
              <a:latin typeface="Calibri"/>
              <a:cs typeface="Calibri"/>
            </a:endParaRPr>
          </a:p>
        </p:txBody>
      </p:sp>
      <p:sp>
        <p:nvSpPr>
          <p:cNvPr id="42" name="object 42"/>
          <p:cNvSpPr txBox="1"/>
          <p:nvPr/>
        </p:nvSpPr>
        <p:spPr>
          <a:xfrm>
            <a:off x="231127" y="2026411"/>
            <a:ext cx="1858645" cy="1478280"/>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Gi</a:t>
            </a:r>
            <a:r>
              <a:rPr sz="2400" spc="-40" dirty="0">
                <a:latin typeface="Calibri"/>
                <a:cs typeface="Calibri"/>
              </a:rPr>
              <a:t>v</a:t>
            </a:r>
            <a:r>
              <a:rPr sz="2400" spc="-10" dirty="0">
                <a:latin typeface="Calibri"/>
                <a:cs typeface="Calibri"/>
              </a:rPr>
              <a:t>e</a:t>
            </a:r>
            <a:r>
              <a:rPr sz="2400" dirty="0">
                <a:latin typeface="Calibri"/>
                <a:cs typeface="Calibri"/>
              </a:rPr>
              <a:t>n</a:t>
            </a:r>
            <a:r>
              <a:rPr sz="2400" spc="-5" dirty="0">
                <a:latin typeface="Calibri"/>
                <a:cs typeface="Calibri"/>
              </a:rPr>
              <a:t> </a:t>
            </a:r>
            <a:r>
              <a:rPr sz="2400" dirty="0">
                <a:latin typeface="Calibri"/>
                <a:cs typeface="Calibri"/>
              </a:rPr>
              <a:t>h</a:t>
            </a:r>
            <a:r>
              <a:rPr sz="2400" spc="-15" baseline="-17361" dirty="0">
                <a:latin typeface="Calibri"/>
                <a:cs typeface="Calibri"/>
              </a:rPr>
              <a:t>1</a:t>
            </a:r>
            <a:r>
              <a:rPr sz="2400" spc="-10" dirty="0">
                <a:latin typeface="Calibri"/>
                <a:cs typeface="Calibri"/>
              </a:rPr>
              <a:t>,</a:t>
            </a:r>
            <a:r>
              <a:rPr sz="2400" spc="-5" dirty="0">
                <a:latin typeface="Calibri"/>
                <a:cs typeface="Calibri"/>
              </a:rPr>
              <a:t> </a:t>
            </a:r>
            <a:r>
              <a:rPr sz="2400" spc="5" dirty="0">
                <a:latin typeface="Calibri"/>
                <a:cs typeface="Calibri"/>
              </a:rPr>
              <a:t>…</a:t>
            </a:r>
            <a:r>
              <a:rPr sz="2400" spc="-10" dirty="0">
                <a:latin typeface="Calibri"/>
                <a:cs typeface="Calibri"/>
              </a:rPr>
              <a:t>,</a:t>
            </a:r>
            <a:r>
              <a:rPr sz="2400" spc="-5" dirty="0">
                <a:latin typeface="Calibri"/>
                <a:cs typeface="Calibri"/>
              </a:rPr>
              <a:t> </a:t>
            </a:r>
            <a:r>
              <a:rPr sz="2400" dirty="0">
                <a:latin typeface="Calibri"/>
                <a:cs typeface="Calibri"/>
              </a:rPr>
              <a:t>h</a:t>
            </a:r>
            <a:r>
              <a:rPr sz="2400" spc="-22" baseline="-17361" dirty="0">
                <a:latin typeface="Calibri"/>
                <a:cs typeface="Calibri"/>
              </a:rPr>
              <a:t>N</a:t>
            </a:r>
            <a:r>
              <a:rPr sz="2400" spc="-7" baseline="-17361" dirty="0">
                <a:latin typeface="Calibri"/>
                <a:cs typeface="Calibri"/>
              </a:rPr>
              <a:t> </a:t>
            </a:r>
            <a:r>
              <a:rPr sz="2400" spc="-15" dirty="0">
                <a:latin typeface="Calibri"/>
                <a:cs typeface="Calibri"/>
              </a:rPr>
              <a:t>s</a:t>
            </a:r>
            <a:r>
              <a:rPr sz="2400" spc="-30" dirty="0">
                <a:latin typeface="Calibri"/>
                <a:cs typeface="Calibri"/>
              </a:rPr>
              <a:t>c</a:t>
            </a:r>
            <a:r>
              <a:rPr sz="2400" dirty="0">
                <a:latin typeface="Calibri"/>
                <a:cs typeface="Calibri"/>
              </a:rPr>
              <a:t>al</a:t>
            </a:r>
            <a:r>
              <a:rPr sz="2400" spc="-10" dirty="0">
                <a:latin typeface="Calibri"/>
                <a:cs typeface="Calibri"/>
              </a:rPr>
              <a:t>e:</a:t>
            </a:r>
            <a:r>
              <a:rPr sz="2400" spc="-15" dirty="0">
                <a:latin typeface="Calibri"/>
                <a:cs typeface="Calibri"/>
              </a:rPr>
              <a:t> </a:t>
            </a:r>
            <a:r>
              <a:rPr sz="2400" dirty="0">
                <a:latin typeface="Cambria Math"/>
                <a:cs typeface="Cambria Math"/>
              </a:rPr>
              <a:t>𝛾 </a:t>
            </a:r>
            <a:r>
              <a:rPr sz="2400" spc="-5" dirty="0">
                <a:latin typeface="Calibri"/>
                <a:cs typeface="Calibri"/>
              </a:rPr>
              <a:t>s</a:t>
            </a:r>
            <a:r>
              <a:rPr sz="2400" dirty="0">
                <a:latin typeface="Calibri"/>
                <a:cs typeface="Calibri"/>
              </a:rPr>
              <a:t>h</a:t>
            </a:r>
            <a:r>
              <a:rPr sz="2400" spc="-5" dirty="0">
                <a:latin typeface="Calibri"/>
                <a:cs typeface="Calibri"/>
              </a:rPr>
              <a:t>iD</a:t>
            </a:r>
            <a:r>
              <a:rPr sz="2400" spc="-10" dirty="0">
                <a:latin typeface="Calibri"/>
                <a:cs typeface="Calibri"/>
              </a:rPr>
              <a:t>: </a:t>
            </a:r>
            <a:r>
              <a:rPr sz="2400" spc="-25" dirty="0">
                <a:latin typeface="Cambria Math"/>
                <a:cs typeface="Cambria Math"/>
              </a:rPr>
              <a:t>𝛽</a:t>
            </a:r>
            <a:endParaRPr sz="2400">
              <a:latin typeface="Cambria Math"/>
              <a:cs typeface="Cambria Math"/>
            </a:endParaRPr>
          </a:p>
          <a:p>
            <a:pPr marL="12700">
              <a:lnSpc>
                <a:spcPct val="100000"/>
              </a:lnSpc>
              <a:spcBef>
                <a:spcPts val="25"/>
              </a:spcBef>
            </a:pPr>
            <a:r>
              <a:rPr sz="2400" spc="-5" dirty="0">
                <a:latin typeface="Cambria Math"/>
                <a:cs typeface="Cambria Math"/>
              </a:rPr>
              <a:t>𝜇</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0" dirty="0">
                <a:latin typeface="Calibri"/>
                <a:cs typeface="Calibri"/>
              </a:rPr>
              <a:t>1</a:t>
            </a:r>
            <a:r>
              <a:rPr sz="2400" spc="-5" dirty="0">
                <a:latin typeface="Calibri"/>
                <a:cs typeface="Calibri"/>
              </a:rPr>
              <a:t>/D)</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dirty="0">
                <a:latin typeface="Calibri"/>
                <a:cs typeface="Calibri"/>
              </a:rPr>
              <a:t>h</a:t>
            </a:r>
            <a:r>
              <a:rPr sz="2400" spc="-7" baseline="-17361" dirty="0">
                <a:latin typeface="Calibri"/>
                <a:cs typeface="Calibri"/>
              </a:rPr>
              <a:t>i,j</a:t>
            </a:r>
            <a:endParaRPr sz="2400" baseline="-17361">
              <a:latin typeface="Calibri"/>
              <a:cs typeface="Calibri"/>
            </a:endParaRPr>
          </a:p>
        </p:txBody>
      </p:sp>
      <p:sp>
        <p:nvSpPr>
          <p:cNvPr id="43" name="object 43"/>
          <p:cNvSpPr txBox="1"/>
          <p:nvPr/>
        </p:nvSpPr>
        <p:spPr>
          <a:xfrm>
            <a:off x="2383777" y="2026411"/>
            <a:ext cx="1327785" cy="1437005"/>
          </a:xfrm>
          <a:prstGeom prst="rect">
            <a:avLst/>
          </a:prstGeom>
        </p:spPr>
        <p:txBody>
          <a:bodyPr vert="horz" wrap="square" lIns="0" tIns="0" rIns="0" bIns="0" rtlCol="0">
            <a:spAutoFit/>
          </a:bodyPr>
          <a:lstStyle/>
          <a:p>
            <a:pPr marL="34925">
              <a:lnSpc>
                <a:spcPct val="1000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12700">
              <a:lnSpc>
                <a:spcPct val="100000"/>
              </a:lnSpc>
              <a:spcBef>
                <a:spcPts val="25"/>
              </a:spcBef>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276225" marR="12700" indent="-249554">
              <a:lnSpc>
                <a:spcPct val="1008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 </a:t>
            </a: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44" name="object 44"/>
          <p:cNvSpPr txBox="1"/>
          <p:nvPr/>
        </p:nvSpPr>
        <p:spPr>
          <a:xfrm>
            <a:off x="231127" y="3477259"/>
            <a:ext cx="2326005" cy="1118870"/>
          </a:xfrm>
          <a:prstGeom prst="rect">
            <a:avLst/>
          </a:prstGeom>
        </p:spPr>
        <p:txBody>
          <a:bodyPr vert="horz" wrap="square" lIns="0" tIns="0" rIns="0" bIns="0" rtlCol="0">
            <a:spAutoFit/>
          </a:bodyPr>
          <a:lstStyle/>
          <a:p>
            <a:pPr marL="12700">
              <a:lnSpc>
                <a:spcPct val="100000"/>
              </a:lnSpc>
            </a:pPr>
            <a:r>
              <a:rPr sz="2400" spc="-30" dirty="0">
                <a:latin typeface="Cambria Math"/>
                <a:cs typeface="Cambria Math"/>
              </a:rPr>
              <a:t>𝜎</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spc="-5" dirty="0">
                <a:latin typeface="Calibri"/>
                <a:cs typeface="Calibri"/>
              </a:rPr>
              <a:t>(</a:t>
            </a:r>
            <a:r>
              <a:rPr sz="2400" dirty="0">
                <a:latin typeface="Calibri"/>
                <a:cs typeface="Calibri"/>
              </a:rPr>
              <a:t>h</a:t>
            </a:r>
            <a:r>
              <a:rPr sz="2400" spc="-7" baseline="-17361" dirty="0">
                <a:latin typeface="Calibri"/>
                <a:cs typeface="Calibri"/>
              </a:rPr>
              <a:t>i,j</a:t>
            </a:r>
            <a:r>
              <a:rPr sz="2400" spc="270"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spc="-5" dirty="0">
                <a:latin typeface="Calibri"/>
                <a:cs typeface="Calibri"/>
              </a:rPr>
              <a:t>)</a:t>
            </a:r>
            <a:r>
              <a:rPr sz="2400" spc="-15" baseline="24305" dirty="0">
                <a:latin typeface="Calibri"/>
                <a:cs typeface="Calibri"/>
              </a:rPr>
              <a:t>2</a:t>
            </a:r>
            <a:r>
              <a:rPr sz="2400" spc="-5" dirty="0">
                <a:latin typeface="Calibri"/>
                <a:cs typeface="Calibri"/>
              </a:rPr>
              <a:t>)</a:t>
            </a:r>
            <a:r>
              <a:rPr sz="2400" baseline="24305" dirty="0">
                <a:latin typeface="Calibri"/>
                <a:cs typeface="Calibri"/>
              </a:rPr>
              <a:t>1</a:t>
            </a:r>
            <a:r>
              <a:rPr sz="2400" spc="-15" baseline="24305" dirty="0">
                <a:latin typeface="Calibri"/>
                <a:cs typeface="Calibri"/>
              </a:rPr>
              <a:t>/2</a:t>
            </a:r>
            <a:endParaRPr sz="2400" baseline="24305">
              <a:latin typeface="Calibri"/>
              <a:cs typeface="Calibri"/>
            </a:endParaRPr>
          </a:p>
          <a:p>
            <a:pPr marL="12700" marR="537210">
              <a:lnSpc>
                <a:spcPts val="2900"/>
              </a:lnSpc>
              <a:spcBef>
                <a:spcPts val="80"/>
              </a:spcBef>
            </a:pP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h</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dirty="0">
                <a:latin typeface="Calibri"/>
                <a:cs typeface="Calibri"/>
              </a:rPr>
              <a:t>)</a:t>
            </a:r>
            <a:r>
              <a:rPr sz="2400" spc="-10" dirty="0">
                <a:latin typeface="Calibri"/>
                <a:cs typeface="Calibri"/>
              </a:rPr>
              <a:t> </a:t>
            </a:r>
            <a:r>
              <a:rPr sz="2400" dirty="0">
                <a:latin typeface="Calibri"/>
                <a:cs typeface="Calibri"/>
              </a:rPr>
              <a:t>/</a:t>
            </a:r>
            <a:r>
              <a:rPr sz="2400" spc="-10" dirty="0">
                <a:latin typeface="Calibri"/>
                <a:cs typeface="Calibri"/>
              </a:rPr>
              <a:t> </a:t>
            </a:r>
            <a:r>
              <a:rPr sz="2400" spc="-30" dirty="0">
                <a:latin typeface="Cambria Math"/>
                <a:cs typeface="Cambria Math"/>
              </a:rPr>
              <a:t>𝜎</a:t>
            </a:r>
            <a:r>
              <a:rPr sz="2400" baseline="-17361" dirty="0">
                <a:latin typeface="Calibri"/>
                <a:cs typeface="Calibri"/>
              </a:rPr>
              <a:t>i </a:t>
            </a:r>
            <a:r>
              <a:rPr sz="2400" spc="-15" dirty="0">
                <a:latin typeface="Calibri"/>
                <a:cs typeface="Calibri"/>
              </a:rPr>
              <a:t>y</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mbria Math"/>
                <a:cs typeface="Cambria Math"/>
              </a:rPr>
              <a:t>𝛾</a:t>
            </a:r>
            <a:r>
              <a:rPr sz="2400" spc="10" dirty="0">
                <a:latin typeface="Cambria Math"/>
                <a:cs typeface="Cambria Math"/>
              </a:rPr>
              <a:t> </a:t>
            </a:r>
            <a:r>
              <a:rPr sz="2400" dirty="0">
                <a:latin typeface="Calibri"/>
                <a:cs typeface="Calibri"/>
              </a:rPr>
              <a:t>*</a:t>
            </a:r>
            <a:r>
              <a:rPr sz="2400" spc="-5" dirty="0">
                <a:latin typeface="Calibri"/>
                <a:cs typeface="Calibri"/>
              </a:rPr>
              <a:t> </a:t>
            </a: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5" dirty="0">
                <a:latin typeface="Cambria Math"/>
                <a:cs typeface="Cambria Math"/>
              </a:rPr>
              <a:t>𝛽</a:t>
            </a:r>
            <a:endParaRPr sz="2400">
              <a:latin typeface="Cambria Math"/>
              <a:cs typeface="Cambria Math"/>
            </a:endParaRPr>
          </a:p>
        </p:txBody>
      </p:sp>
      <p:sp>
        <p:nvSpPr>
          <p:cNvPr id="45" name="object 45"/>
          <p:cNvSpPr txBox="1"/>
          <p:nvPr/>
        </p:nvSpPr>
        <p:spPr>
          <a:xfrm>
            <a:off x="2667939" y="3489452"/>
            <a:ext cx="924560" cy="330200"/>
          </a:xfrm>
          <a:prstGeom prst="rect">
            <a:avLst/>
          </a:prstGeom>
        </p:spPr>
        <p:txBody>
          <a:bodyPr vert="horz" wrap="square" lIns="0" tIns="0" rIns="0" bIns="0" rtlCol="0">
            <a:spAutoFit/>
          </a:bodyPr>
          <a:lstStyle/>
          <a:p>
            <a:pPr marL="12700">
              <a:lnSpc>
                <a:spcPct val="100000"/>
              </a:lnSpc>
            </a:pP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46" name="object 46"/>
          <p:cNvSpPr txBox="1"/>
          <p:nvPr/>
        </p:nvSpPr>
        <p:spPr>
          <a:xfrm>
            <a:off x="720112" y="4910692"/>
            <a:ext cx="1702435" cy="330200"/>
          </a:xfrm>
          <a:prstGeom prst="rect">
            <a:avLst/>
          </a:prstGeom>
        </p:spPr>
        <p:txBody>
          <a:bodyPr vert="horz" wrap="square" lIns="0" tIns="0" rIns="0" bIns="0" rtlCol="0">
            <a:spAutoFit/>
          </a:bodyPr>
          <a:lstStyle/>
          <a:p>
            <a:pPr marL="12700">
              <a:lnSpc>
                <a:spcPct val="100000"/>
              </a:lnSpc>
            </a:pPr>
            <a:r>
              <a:rPr sz="2400" spc="-25" dirty="0">
                <a:latin typeface="Calibri"/>
                <a:cs typeface="Calibri"/>
              </a:rPr>
              <a:t>B</a:t>
            </a:r>
            <a:r>
              <a:rPr sz="2400" dirty="0">
                <a:latin typeface="Calibri"/>
                <a:cs typeface="Calibri"/>
              </a:rPr>
              <a:t>a</a:t>
            </a:r>
            <a:r>
              <a:rPr sz="2400" spc="-5" dirty="0">
                <a:latin typeface="Calibri"/>
                <a:cs typeface="Calibri"/>
              </a:rPr>
              <a:t> </a:t>
            </a:r>
            <a:r>
              <a:rPr sz="2400" spc="-25" dirty="0">
                <a:latin typeface="Calibri"/>
                <a:cs typeface="Calibri"/>
              </a:rPr>
              <a:t>e</a:t>
            </a:r>
            <a:r>
              <a:rPr sz="2400" spc="-10" dirty="0">
                <a:latin typeface="Calibri"/>
                <a:cs typeface="Calibri"/>
              </a:rPr>
              <a:t>t </a:t>
            </a:r>
            <a:r>
              <a:rPr sz="2400" dirty="0">
                <a:latin typeface="Calibri"/>
                <a:cs typeface="Calibri"/>
              </a:rPr>
              <a:t>a</a:t>
            </a:r>
            <a:r>
              <a:rPr sz="2400" spc="-5" dirty="0">
                <a:latin typeface="Calibri"/>
                <a:cs typeface="Calibri"/>
              </a:rPr>
              <a:t>l</a:t>
            </a:r>
            <a:r>
              <a:rPr sz="2400" spc="-10" dirty="0">
                <a:latin typeface="Calibri"/>
                <a:cs typeface="Calibri"/>
              </a:rPr>
              <a:t>,</a:t>
            </a:r>
            <a:r>
              <a:rPr sz="2400" spc="-5" dirty="0">
                <a:latin typeface="Calibri"/>
                <a:cs typeface="Calibri"/>
              </a:rPr>
              <a:t> </a:t>
            </a:r>
            <a:r>
              <a:rPr sz="2400" spc="-20" dirty="0">
                <a:latin typeface="Calibri"/>
                <a:cs typeface="Calibri"/>
              </a:rPr>
              <a:t>201</a:t>
            </a:r>
            <a:r>
              <a:rPr sz="2400" spc="-15" dirty="0">
                <a:latin typeface="Calibri"/>
                <a:cs typeface="Calibri"/>
              </a:rPr>
              <a:t>6</a:t>
            </a:r>
            <a:endParaRPr sz="2400" dirty="0">
              <a:latin typeface="Calibri"/>
              <a:cs typeface="Calibri"/>
            </a:endParaRPr>
          </a:p>
        </p:txBody>
      </p:sp>
      <p:sp>
        <p:nvSpPr>
          <p:cNvPr id="47" name="object 47"/>
          <p:cNvSpPr txBox="1"/>
          <p:nvPr/>
        </p:nvSpPr>
        <p:spPr>
          <a:xfrm>
            <a:off x="4133433" y="3955796"/>
            <a:ext cx="2511425" cy="1198470"/>
          </a:xfrm>
          <a:prstGeom prst="rect">
            <a:avLst/>
          </a:prstGeom>
        </p:spPr>
        <p:txBody>
          <a:bodyPr vert="horz" wrap="square" lIns="0" tIns="0" rIns="0" bIns="0" rtlCol="0">
            <a:spAutoFit/>
          </a:bodyPr>
          <a:lstStyle/>
          <a:p>
            <a:pPr marL="12700" marR="5080">
              <a:lnSpc>
                <a:spcPct val="1096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lang="en-US" sz="2400" spc="100" dirty="0">
                <a:latin typeface="Calibri"/>
                <a:cs typeface="Calibri"/>
              </a:rPr>
              <a:t>ti</a:t>
            </a:r>
            <a:r>
              <a:rPr sz="2400" spc="-5" dirty="0">
                <a:latin typeface="Calibri"/>
                <a:cs typeface="Calibri"/>
              </a:rPr>
              <a:t>o</a:t>
            </a:r>
            <a:r>
              <a:rPr sz="2400" dirty="0">
                <a:latin typeface="Calibri"/>
                <a:cs typeface="Calibri"/>
              </a:rPr>
              <a:t>n </a:t>
            </a:r>
            <a:r>
              <a:rPr sz="2400" spc="-5" dirty="0">
                <a:latin typeface="Calibri"/>
                <a:cs typeface="Calibri"/>
              </a:rPr>
              <a:t>Al</a:t>
            </a:r>
            <a:r>
              <a:rPr sz="2400" dirty="0">
                <a:latin typeface="Calibri"/>
                <a:cs typeface="Calibri"/>
              </a:rPr>
              <a:t>l</a:t>
            </a:r>
            <a:r>
              <a:rPr sz="2400" spc="-10"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a:t>
            </a:r>
            <a:r>
              <a:rPr sz="2400" spc="-50" dirty="0">
                <a:latin typeface="Calibri"/>
                <a:cs typeface="Calibri"/>
              </a:rPr>
              <a:t>r</a:t>
            </a:r>
            <a:r>
              <a:rPr sz="2400" dirty="0">
                <a:latin typeface="Calibri"/>
                <a:cs typeface="Calibri"/>
              </a:rPr>
              <a:t>s</a:t>
            </a:r>
            <a:r>
              <a:rPr sz="2400" spc="-5" dirty="0">
                <a:latin typeface="Calibri"/>
                <a:cs typeface="Calibri"/>
              </a:rPr>
              <a:t> 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dirty="0">
                <a:latin typeface="Calibri"/>
                <a:cs typeface="Calibri"/>
              </a:rPr>
              <a:t>a</a:t>
            </a:r>
            <a:r>
              <a:rPr sz="2400" spc="-15" dirty="0">
                <a:latin typeface="Calibri"/>
                <a:cs typeface="Calibri"/>
              </a:rPr>
              <a:t>ct </a:t>
            </a:r>
            <a:r>
              <a:rPr sz="2400" spc="-5" dirty="0">
                <a:latin typeface="Calibri"/>
                <a:cs typeface="Calibri"/>
              </a:rPr>
              <a:t>w</a:t>
            </a:r>
            <a:r>
              <a:rPr sz="2400" dirty="0">
                <a:latin typeface="Calibri"/>
                <a:cs typeface="Calibri"/>
              </a:rPr>
              <a:t>i</a:t>
            </a:r>
            <a:r>
              <a:rPr sz="2400" spc="-5" dirty="0">
                <a:latin typeface="Calibri"/>
                <a:cs typeface="Calibri"/>
              </a:rPr>
              <a:t>t</a:t>
            </a:r>
            <a:r>
              <a:rPr sz="2400" dirty="0">
                <a:latin typeface="Calibri"/>
                <a:cs typeface="Calibri"/>
              </a:rPr>
              <a:t>h</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ot</a:t>
            </a:r>
            <a:r>
              <a:rPr sz="2400" dirty="0">
                <a:latin typeface="Calibri"/>
                <a:cs typeface="Calibri"/>
              </a:rPr>
              <a:t>h</a:t>
            </a:r>
            <a:r>
              <a:rPr sz="2400" spc="-10" dirty="0">
                <a:latin typeface="Calibri"/>
                <a:cs typeface="Calibri"/>
              </a:rPr>
              <a:t>er</a:t>
            </a:r>
            <a:endParaRPr sz="2400" dirty="0">
              <a:latin typeface="Calibri"/>
              <a:cs typeface="Calibri"/>
            </a:endParaRPr>
          </a:p>
        </p:txBody>
      </p:sp>
      <p:sp>
        <p:nvSpPr>
          <p:cNvPr id="48" name="object 48"/>
          <p:cNvSpPr txBox="1"/>
          <p:nvPr/>
        </p:nvSpPr>
        <p:spPr>
          <a:xfrm>
            <a:off x="4133433" y="1889251"/>
            <a:ext cx="2511425" cy="1334276"/>
          </a:xfrm>
          <a:prstGeom prst="rect">
            <a:avLst/>
          </a:prstGeom>
        </p:spPr>
        <p:txBody>
          <a:bodyPr vert="horz" wrap="square" lIns="0" tIns="0" rIns="0" bIns="0" rtlCol="0">
            <a:spAutoFit/>
          </a:bodyPr>
          <a:lstStyle/>
          <a:p>
            <a:pPr marL="17780" indent="-5715">
              <a:lnSpc>
                <a:spcPct val="1000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lang="en-US" sz="2400" spc="100" dirty="0">
                <a:latin typeface="Calibri"/>
                <a:cs typeface="Calibri"/>
              </a:rPr>
              <a:t>ti</a:t>
            </a:r>
            <a:r>
              <a:rPr sz="2400" spc="-5" dirty="0">
                <a:latin typeface="Calibri"/>
                <a:cs typeface="Calibri"/>
              </a:rPr>
              <a:t>o</a:t>
            </a:r>
            <a:r>
              <a:rPr sz="2400" dirty="0">
                <a:latin typeface="Calibri"/>
                <a:cs typeface="Calibri"/>
              </a:rPr>
              <a:t>n</a:t>
            </a:r>
          </a:p>
          <a:p>
            <a:pPr marL="17780" marR="75565">
              <a:lnSpc>
                <a:spcPct val="100800"/>
              </a:lnSpc>
              <a:spcBef>
                <a:spcPts val="1750"/>
              </a:spcBef>
            </a:pPr>
            <a:r>
              <a:rPr sz="2400" spc="-5" dirty="0">
                <a:latin typeface="Calibri"/>
                <a:cs typeface="Calibri"/>
              </a:rPr>
              <a:t>M</a:t>
            </a:r>
            <a:r>
              <a:rPr sz="2400" dirty="0">
                <a:latin typeface="Calibri"/>
                <a:cs typeface="Calibri"/>
              </a:rPr>
              <a:t>L</a:t>
            </a:r>
            <a:r>
              <a:rPr sz="2400" spc="-15" dirty="0">
                <a:latin typeface="Calibri"/>
                <a:cs typeface="Calibri"/>
              </a:rPr>
              <a:t>P</a:t>
            </a:r>
            <a:r>
              <a:rPr sz="2400" spc="-10" dirty="0">
                <a:latin typeface="Calibri"/>
                <a:cs typeface="Calibri"/>
              </a:rPr>
              <a:t> </a:t>
            </a:r>
            <a:r>
              <a:rPr sz="2400" spc="-5" dirty="0">
                <a:latin typeface="Calibri"/>
                <a:cs typeface="Calibri"/>
              </a:rPr>
              <a:t>i</a:t>
            </a:r>
            <a:r>
              <a:rPr sz="2400" dirty="0">
                <a:latin typeface="Calibri"/>
                <a:cs typeface="Calibri"/>
              </a:rPr>
              <a:t>nd</a:t>
            </a:r>
            <a:r>
              <a:rPr sz="2400" spc="-10" dirty="0">
                <a:latin typeface="Calibri"/>
                <a:cs typeface="Calibri"/>
              </a:rPr>
              <a:t>e</a:t>
            </a:r>
            <a:r>
              <a:rPr sz="2400" dirty="0">
                <a:latin typeface="Calibri"/>
                <a:cs typeface="Calibri"/>
              </a:rPr>
              <a:t>p</a:t>
            </a:r>
            <a:r>
              <a:rPr sz="2400" spc="-10" dirty="0">
                <a:latin typeface="Calibri"/>
                <a:cs typeface="Calibri"/>
              </a:rPr>
              <a:t>e</a:t>
            </a:r>
            <a:r>
              <a:rPr sz="2400" dirty="0">
                <a:latin typeface="Calibri"/>
                <a:cs typeface="Calibri"/>
              </a:rPr>
              <a:t>nd</a:t>
            </a:r>
            <a:r>
              <a:rPr sz="2400" spc="-10" dirty="0">
                <a:latin typeface="Calibri"/>
                <a:cs typeface="Calibri"/>
              </a:rPr>
              <a:t>e</a:t>
            </a:r>
            <a:r>
              <a:rPr sz="2400" spc="-25" dirty="0">
                <a:latin typeface="Calibri"/>
                <a:cs typeface="Calibri"/>
              </a:rPr>
              <a:t>n</a:t>
            </a:r>
            <a:r>
              <a:rPr sz="2400" spc="-15" dirty="0">
                <a:latin typeface="Calibri"/>
                <a:cs typeface="Calibri"/>
              </a:rPr>
              <a:t>t</a:t>
            </a:r>
            <a:r>
              <a:rPr sz="2400" spc="-5" dirty="0">
                <a:latin typeface="Calibri"/>
                <a:cs typeface="Calibri"/>
              </a:rPr>
              <a:t>l</a:t>
            </a:r>
            <a:r>
              <a:rPr sz="2400" spc="-15" dirty="0">
                <a:latin typeface="Calibri"/>
                <a:cs typeface="Calibri"/>
              </a:rPr>
              <a:t>y</a:t>
            </a:r>
            <a:r>
              <a:rPr sz="2400" spc="-10" dirty="0">
                <a:latin typeface="Calibri"/>
                <a:cs typeface="Calibri"/>
              </a:rPr>
              <a:t> </a:t>
            </a:r>
            <a:r>
              <a:rPr sz="2400" spc="-5" dirty="0">
                <a:latin typeface="Calibri"/>
                <a:cs typeface="Calibri"/>
              </a:rPr>
              <a:t>o</a:t>
            </a:r>
            <a:r>
              <a:rPr sz="2400" dirty="0">
                <a:latin typeface="Calibri"/>
                <a:cs typeface="Calibri"/>
              </a:rPr>
              <a:t>n</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or</a:t>
            </a:r>
            <a:endParaRPr sz="2400" dirty="0">
              <a:latin typeface="Calibri"/>
              <a:cs typeface="Calibri"/>
            </a:endParaRPr>
          </a:p>
        </p:txBody>
      </p:sp>
    </p:spTree>
    <p:extLst>
      <p:ext uri="{BB962C8B-B14F-4D97-AF65-F5344CB8AC3E}">
        <p14:creationId xmlns:p14="http://schemas.microsoft.com/office/powerpoint/2010/main" val="33397980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3" name="object 3"/>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4" name="object 4"/>
          <p:cNvSpPr txBox="1">
            <a:spLocks noGrp="1"/>
          </p:cNvSpPr>
          <p:nvPr>
            <p:ph type="title"/>
          </p:nvPr>
        </p:nvSpPr>
        <p:spPr>
          <a:xfrm>
            <a:off x="609600" y="569139"/>
            <a:ext cx="8808694" cy="553998"/>
          </a:xfrm>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5" name="object 5"/>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6" name="object 6"/>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7" name="object 7"/>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8" name="object 8"/>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9" name="object 9"/>
          <p:cNvSpPr/>
          <p:nvPr/>
        </p:nvSpPr>
        <p:spPr>
          <a:xfrm>
            <a:off x="7045185" y="4439474"/>
            <a:ext cx="3656329" cy="396240"/>
          </a:xfrm>
          <a:custGeom>
            <a:avLst/>
            <a:gdLst/>
            <a:ahLst/>
            <a:cxnLst/>
            <a:rect l="l" t="t" r="r" b="b"/>
            <a:pathLst>
              <a:path w="3656329" h="396239">
                <a:moveTo>
                  <a:pt x="0" y="0"/>
                </a:moveTo>
                <a:lnTo>
                  <a:pt x="3655943" y="0"/>
                </a:lnTo>
                <a:lnTo>
                  <a:pt x="3655943" y="396120"/>
                </a:lnTo>
                <a:lnTo>
                  <a:pt x="0" y="396120"/>
                </a:lnTo>
                <a:lnTo>
                  <a:pt x="0" y="0"/>
                </a:lnTo>
                <a:close/>
              </a:path>
            </a:pathLst>
          </a:custGeom>
          <a:solidFill>
            <a:srgbClr val="E2F0D9"/>
          </a:solidFill>
        </p:spPr>
        <p:txBody>
          <a:bodyPr wrap="square" lIns="0" tIns="0" rIns="0" bIns="0" rtlCol="0"/>
          <a:lstStyle/>
          <a:p>
            <a:endParaRPr/>
          </a:p>
        </p:txBody>
      </p:sp>
      <p:sp>
        <p:nvSpPr>
          <p:cNvPr id="10" name="object 10"/>
          <p:cNvSpPr/>
          <p:nvPr/>
        </p:nvSpPr>
        <p:spPr>
          <a:xfrm>
            <a:off x="7045185" y="4439474"/>
            <a:ext cx="3656329" cy="396240"/>
          </a:xfrm>
          <a:custGeom>
            <a:avLst/>
            <a:gdLst/>
            <a:ahLst/>
            <a:cxnLst/>
            <a:rect l="l" t="t" r="r" b="b"/>
            <a:pathLst>
              <a:path w="3656329" h="396239">
                <a:moveTo>
                  <a:pt x="0" y="0"/>
                </a:moveTo>
                <a:lnTo>
                  <a:pt x="3655944" y="0"/>
                </a:lnTo>
                <a:lnTo>
                  <a:pt x="3655944" y="396120"/>
                </a:lnTo>
                <a:lnTo>
                  <a:pt x="0" y="396120"/>
                </a:lnTo>
                <a:lnTo>
                  <a:pt x="0" y="0"/>
                </a:lnTo>
                <a:close/>
              </a:path>
            </a:pathLst>
          </a:custGeom>
          <a:ln w="12700">
            <a:solidFill>
              <a:srgbClr val="70AD47"/>
            </a:solidFill>
          </a:ln>
        </p:spPr>
        <p:txBody>
          <a:bodyPr wrap="square" lIns="0" tIns="0" rIns="0" bIns="0" rtlCol="0"/>
          <a:lstStyle/>
          <a:p>
            <a:endParaRPr/>
          </a:p>
        </p:txBody>
      </p:sp>
      <p:sp>
        <p:nvSpPr>
          <p:cNvPr id="11" name="object 11"/>
          <p:cNvSpPr txBox="1"/>
          <p:nvPr/>
        </p:nvSpPr>
        <p:spPr>
          <a:xfrm>
            <a:off x="8150842" y="4516628"/>
            <a:ext cx="1617565" cy="307777"/>
          </a:xfrm>
          <a:prstGeom prst="rect">
            <a:avLst/>
          </a:prstGeom>
        </p:spPr>
        <p:txBody>
          <a:bodyPr vert="horz" wrap="square" lIns="0" tIns="0" rIns="0" bIns="0" rtlCol="0">
            <a:spAutoFit/>
          </a:bodyPr>
          <a:lstStyle/>
          <a:p>
            <a:pPr marL="12700">
              <a:lnSpc>
                <a:spcPct val="100000"/>
              </a:lnSpc>
            </a:pPr>
            <a:r>
              <a:rPr sz="2000" spc="5" dirty="0">
                <a:latin typeface="Calibri"/>
                <a:cs typeface="Calibri"/>
              </a:rPr>
              <a:t>S</a:t>
            </a:r>
            <a:r>
              <a:rPr sz="2000" dirty="0">
                <a:latin typeface="Calibri"/>
                <a:cs typeface="Calibri"/>
              </a:rPr>
              <a:t>el</a:t>
            </a:r>
            <a:r>
              <a:rPr sz="2000" spc="-50" dirty="0">
                <a:latin typeface="Calibri"/>
                <a:cs typeface="Calibri"/>
              </a:rPr>
              <a:t>f</a:t>
            </a:r>
            <a:r>
              <a:rPr sz="2000" dirty="0">
                <a:latin typeface="Calibri"/>
                <a:cs typeface="Calibri"/>
              </a:rPr>
              <a:t>-</a:t>
            </a:r>
            <a:r>
              <a:rPr sz="2000" spc="105" dirty="0">
                <a:latin typeface="Calibri"/>
                <a:cs typeface="Calibri"/>
              </a:rPr>
              <a:t>A</a:t>
            </a:r>
            <a:r>
              <a:rPr lang="en-US" sz="2000" spc="105" dirty="0">
                <a:latin typeface="Calibri"/>
                <a:cs typeface="Calibri"/>
              </a:rPr>
              <a:t>ttenti</a:t>
            </a:r>
            <a:r>
              <a:rPr sz="2000" spc="-5" dirty="0">
                <a:latin typeface="Calibri"/>
                <a:cs typeface="Calibri"/>
              </a:rPr>
              <a:t>o</a:t>
            </a:r>
            <a:r>
              <a:rPr sz="2000" dirty="0">
                <a:latin typeface="Calibri"/>
                <a:cs typeface="Calibri"/>
              </a:rPr>
              <a:t>n</a:t>
            </a:r>
          </a:p>
        </p:txBody>
      </p:sp>
      <p:sp>
        <p:nvSpPr>
          <p:cNvPr id="12" name="object 12"/>
          <p:cNvSpPr txBox="1"/>
          <p:nvPr/>
        </p:nvSpPr>
        <p:spPr>
          <a:xfrm>
            <a:off x="7045185" y="3419847"/>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13" name="object 13"/>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5" name="object 15"/>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6" name="object 16"/>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8" name="object 18"/>
          <p:cNvSpPr/>
          <p:nvPr/>
        </p:nvSpPr>
        <p:spPr>
          <a:xfrm>
            <a:off x="8751568" y="4006376"/>
            <a:ext cx="243204" cy="243204"/>
          </a:xfrm>
          <a:custGeom>
            <a:avLst/>
            <a:gdLst/>
            <a:ahLst/>
            <a:cxnLst/>
            <a:rect l="l" t="t" r="r" b="b"/>
            <a:pathLst>
              <a:path w="243204" h="243204">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19" name="object 19"/>
          <p:cNvSpPr txBox="1"/>
          <p:nvPr/>
        </p:nvSpPr>
        <p:spPr>
          <a:xfrm>
            <a:off x="8784256" y="3974084"/>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20" name="object 20"/>
          <p:cNvSpPr/>
          <p:nvPr/>
        </p:nvSpPr>
        <p:spPr>
          <a:xfrm>
            <a:off x="6803880" y="4089609"/>
            <a:ext cx="1948180" cy="1024255"/>
          </a:xfrm>
          <a:custGeom>
            <a:avLst/>
            <a:gdLst/>
            <a:ahLst/>
            <a:cxnLst/>
            <a:rect l="l" t="t" r="r" b="b"/>
            <a:pathLst>
              <a:path w="1948179" h="1024254">
                <a:moveTo>
                  <a:pt x="1871488" y="25400"/>
                </a:moveTo>
                <a:lnTo>
                  <a:pt x="0" y="25400"/>
                </a:lnTo>
                <a:lnTo>
                  <a:pt x="0" y="1023896"/>
                </a:lnTo>
                <a:lnTo>
                  <a:pt x="241305" y="1023896"/>
                </a:lnTo>
                <a:lnTo>
                  <a:pt x="241305" y="1011196"/>
                </a:lnTo>
                <a:lnTo>
                  <a:pt x="25400" y="1011196"/>
                </a:lnTo>
                <a:lnTo>
                  <a:pt x="12700" y="998496"/>
                </a:lnTo>
                <a:lnTo>
                  <a:pt x="25400" y="998496"/>
                </a:lnTo>
                <a:lnTo>
                  <a:pt x="25400" y="50800"/>
                </a:lnTo>
                <a:lnTo>
                  <a:pt x="12700" y="50800"/>
                </a:lnTo>
                <a:lnTo>
                  <a:pt x="25400" y="38100"/>
                </a:lnTo>
                <a:lnTo>
                  <a:pt x="1871488" y="38100"/>
                </a:lnTo>
                <a:lnTo>
                  <a:pt x="1871488" y="25400"/>
                </a:lnTo>
                <a:close/>
              </a:path>
              <a:path w="1948179" h="1024254">
                <a:moveTo>
                  <a:pt x="25400" y="998496"/>
                </a:moveTo>
                <a:lnTo>
                  <a:pt x="12700" y="998496"/>
                </a:lnTo>
                <a:lnTo>
                  <a:pt x="25400" y="1011196"/>
                </a:lnTo>
                <a:lnTo>
                  <a:pt x="25400" y="998496"/>
                </a:lnTo>
                <a:close/>
              </a:path>
              <a:path w="1948179" h="1024254">
                <a:moveTo>
                  <a:pt x="241305" y="998496"/>
                </a:moveTo>
                <a:lnTo>
                  <a:pt x="25400" y="998496"/>
                </a:lnTo>
                <a:lnTo>
                  <a:pt x="25400" y="1011196"/>
                </a:lnTo>
                <a:lnTo>
                  <a:pt x="241305" y="1011196"/>
                </a:lnTo>
                <a:lnTo>
                  <a:pt x="241305" y="998496"/>
                </a:lnTo>
                <a:close/>
              </a:path>
              <a:path w="1948179" h="1024254">
                <a:moveTo>
                  <a:pt x="1871488" y="0"/>
                </a:moveTo>
                <a:lnTo>
                  <a:pt x="1871488" y="76200"/>
                </a:lnTo>
                <a:lnTo>
                  <a:pt x="1922288" y="50800"/>
                </a:lnTo>
                <a:lnTo>
                  <a:pt x="1884191" y="50800"/>
                </a:lnTo>
                <a:lnTo>
                  <a:pt x="1884191" y="25400"/>
                </a:lnTo>
                <a:lnTo>
                  <a:pt x="1922288" y="25400"/>
                </a:lnTo>
                <a:lnTo>
                  <a:pt x="1871488" y="0"/>
                </a:lnTo>
                <a:close/>
              </a:path>
              <a:path w="1948179" h="1024254">
                <a:moveTo>
                  <a:pt x="25400" y="38100"/>
                </a:moveTo>
                <a:lnTo>
                  <a:pt x="12700" y="50800"/>
                </a:lnTo>
                <a:lnTo>
                  <a:pt x="25400" y="50800"/>
                </a:lnTo>
                <a:lnTo>
                  <a:pt x="25400" y="38100"/>
                </a:lnTo>
                <a:close/>
              </a:path>
              <a:path w="1948179" h="1024254">
                <a:moveTo>
                  <a:pt x="1871488" y="38100"/>
                </a:moveTo>
                <a:lnTo>
                  <a:pt x="25400" y="38100"/>
                </a:lnTo>
                <a:lnTo>
                  <a:pt x="25400" y="50800"/>
                </a:lnTo>
                <a:lnTo>
                  <a:pt x="1871488" y="50800"/>
                </a:lnTo>
                <a:lnTo>
                  <a:pt x="1871488" y="38100"/>
                </a:lnTo>
                <a:close/>
              </a:path>
              <a:path w="1948179" h="1024254">
                <a:moveTo>
                  <a:pt x="1922288" y="25400"/>
                </a:moveTo>
                <a:lnTo>
                  <a:pt x="1884191" y="25400"/>
                </a:lnTo>
                <a:lnTo>
                  <a:pt x="1884191" y="50800"/>
                </a:lnTo>
                <a:lnTo>
                  <a:pt x="1922288" y="50800"/>
                </a:lnTo>
                <a:lnTo>
                  <a:pt x="1947688" y="38100"/>
                </a:lnTo>
                <a:lnTo>
                  <a:pt x="1922288" y="25400"/>
                </a:lnTo>
                <a:close/>
              </a:path>
            </a:pathLst>
          </a:custGeom>
          <a:solidFill>
            <a:srgbClr val="000000"/>
          </a:solidFill>
        </p:spPr>
        <p:txBody>
          <a:bodyPr wrap="square" lIns="0" tIns="0" rIns="0" bIns="0" rtlCol="0"/>
          <a:lstStyle/>
          <a:p>
            <a:endParaRPr/>
          </a:p>
        </p:txBody>
      </p:sp>
      <p:sp>
        <p:nvSpPr>
          <p:cNvPr id="21" name="object 21"/>
          <p:cNvSpPr/>
          <p:nvPr/>
        </p:nvSpPr>
        <p:spPr>
          <a:xfrm>
            <a:off x="8835057" y="3815966"/>
            <a:ext cx="76200" cy="190500"/>
          </a:xfrm>
          <a:custGeom>
            <a:avLst/>
            <a:gdLst/>
            <a:ahLst/>
            <a:cxnLst/>
            <a:rect l="l" t="t" r="r" b="b"/>
            <a:pathLst>
              <a:path w="76200" h="190500">
                <a:moveTo>
                  <a:pt x="25400" y="76200"/>
                </a:moveTo>
                <a:lnTo>
                  <a:pt x="25400" y="190153"/>
                </a:lnTo>
                <a:lnTo>
                  <a:pt x="50800" y="190153"/>
                </a:lnTo>
                <a:lnTo>
                  <a:pt x="50800" y="76200"/>
                </a:lnTo>
                <a:lnTo>
                  <a:pt x="25400" y="76200"/>
                </a:lnTo>
                <a:close/>
              </a:path>
              <a:path w="76200" h="190500">
                <a:moveTo>
                  <a:pt x="69849" y="63500"/>
                </a:moveTo>
                <a:lnTo>
                  <a:pt x="25400" y="63500"/>
                </a:lnTo>
                <a:lnTo>
                  <a:pt x="50800" y="63501"/>
                </a:lnTo>
                <a:lnTo>
                  <a:pt x="50800" y="76200"/>
                </a:lnTo>
                <a:lnTo>
                  <a:pt x="76200" y="76201"/>
                </a:lnTo>
                <a:lnTo>
                  <a:pt x="69849" y="63500"/>
                </a:lnTo>
                <a:close/>
              </a:path>
              <a:path w="76200" h="190500">
                <a:moveTo>
                  <a:pt x="25400" y="63500"/>
                </a:moveTo>
                <a:lnTo>
                  <a:pt x="25400" y="76200"/>
                </a:lnTo>
                <a:lnTo>
                  <a:pt x="50800" y="76200"/>
                </a:lnTo>
                <a:lnTo>
                  <a:pt x="50800" y="63501"/>
                </a:lnTo>
                <a:lnTo>
                  <a:pt x="254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22" name="object 22"/>
          <p:cNvSpPr txBox="1"/>
          <p:nvPr/>
        </p:nvSpPr>
        <p:spPr>
          <a:xfrm>
            <a:off x="7159132" y="2550341"/>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3" name="object 23"/>
          <p:cNvSpPr txBox="1"/>
          <p:nvPr/>
        </p:nvSpPr>
        <p:spPr>
          <a:xfrm>
            <a:off x="808730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4" name="object 24"/>
          <p:cNvSpPr txBox="1"/>
          <p:nvPr/>
        </p:nvSpPr>
        <p:spPr>
          <a:xfrm>
            <a:off x="903147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5" name="object 25"/>
          <p:cNvSpPr txBox="1"/>
          <p:nvPr/>
        </p:nvSpPr>
        <p:spPr>
          <a:xfrm>
            <a:off x="9971061" y="2559433"/>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6" name="object 26"/>
          <p:cNvSpPr/>
          <p:nvPr/>
        </p:nvSpPr>
        <p:spPr>
          <a:xfrm>
            <a:off x="8781218" y="1925373"/>
            <a:ext cx="243204" cy="243204"/>
          </a:xfrm>
          <a:custGeom>
            <a:avLst/>
            <a:gdLst/>
            <a:ahLst/>
            <a:cxnLst/>
            <a:rect l="l" t="t" r="r" b="b"/>
            <a:pathLst>
              <a:path w="243204" h="243205">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27" name="object 27"/>
          <p:cNvSpPr txBox="1"/>
          <p:nvPr/>
        </p:nvSpPr>
        <p:spPr>
          <a:xfrm>
            <a:off x="8813903" y="1892300"/>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28" name="object 28"/>
          <p:cNvSpPr/>
          <p:nvPr/>
        </p:nvSpPr>
        <p:spPr>
          <a:xfrm>
            <a:off x="7453167" y="2946461"/>
            <a:ext cx="1433195" cy="473709"/>
          </a:xfrm>
          <a:custGeom>
            <a:avLst/>
            <a:gdLst/>
            <a:ahLst/>
            <a:cxnLst/>
            <a:rect l="l" t="t" r="r" b="b"/>
            <a:pathLst>
              <a:path w="1433195" h="473710">
                <a:moveTo>
                  <a:pt x="1407289" y="236692"/>
                </a:moveTo>
                <a:lnTo>
                  <a:pt x="1407289" y="473386"/>
                </a:lnTo>
                <a:lnTo>
                  <a:pt x="1432689" y="473386"/>
                </a:lnTo>
                <a:lnTo>
                  <a:pt x="1432689" y="249392"/>
                </a:lnTo>
                <a:lnTo>
                  <a:pt x="1419989" y="249392"/>
                </a:lnTo>
                <a:lnTo>
                  <a:pt x="1407289" y="236692"/>
                </a:lnTo>
                <a:close/>
              </a:path>
              <a:path w="1433195" h="473710">
                <a:moveTo>
                  <a:pt x="50800" y="63500"/>
                </a:moveTo>
                <a:lnTo>
                  <a:pt x="25400" y="63500"/>
                </a:lnTo>
                <a:lnTo>
                  <a:pt x="25400" y="249392"/>
                </a:lnTo>
                <a:lnTo>
                  <a:pt x="1407289" y="249392"/>
                </a:lnTo>
                <a:lnTo>
                  <a:pt x="1407289" y="236692"/>
                </a:lnTo>
                <a:lnTo>
                  <a:pt x="50800" y="236692"/>
                </a:lnTo>
                <a:lnTo>
                  <a:pt x="38100" y="223992"/>
                </a:lnTo>
                <a:lnTo>
                  <a:pt x="50800" y="223992"/>
                </a:lnTo>
                <a:lnTo>
                  <a:pt x="50800" y="63500"/>
                </a:lnTo>
                <a:close/>
              </a:path>
              <a:path w="1433195" h="473710">
                <a:moveTo>
                  <a:pt x="1432689" y="223992"/>
                </a:moveTo>
                <a:lnTo>
                  <a:pt x="50800" y="223992"/>
                </a:lnTo>
                <a:lnTo>
                  <a:pt x="50800" y="236692"/>
                </a:lnTo>
                <a:lnTo>
                  <a:pt x="1407289" y="236692"/>
                </a:lnTo>
                <a:lnTo>
                  <a:pt x="1419989" y="249392"/>
                </a:lnTo>
                <a:lnTo>
                  <a:pt x="1432689" y="249392"/>
                </a:lnTo>
                <a:lnTo>
                  <a:pt x="1432689" y="223992"/>
                </a:lnTo>
                <a:close/>
              </a:path>
              <a:path w="1433195" h="473710">
                <a:moveTo>
                  <a:pt x="50800" y="223992"/>
                </a:moveTo>
                <a:lnTo>
                  <a:pt x="38100" y="223992"/>
                </a:lnTo>
                <a:lnTo>
                  <a:pt x="50800" y="236692"/>
                </a:lnTo>
                <a:lnTo>
                  <a:pt x="50800" y="223992"/>
                </a:lnTo>
                <a:close/>
              </a:path>
              <a:path w="1433195" h="473710">
                <a:moveTo>
                  <a:pt x="38100" y="0"/>
                </a:moveTo>
                <a:lnTo>
                  <a:pt x="0" y="76200"/>
                </a:lnTo>
                <a:lnTo>
                  <a:pt x="25400" y="76200"/>
                </a:lnTo>
                <a:lnTo>
                  <a:pt x="25400" y="63500"/>
                </a:lnTo>
                <a:lnTo>
                  <a:pt x="69850" y="63500"/>
                </a:lnTo>
                <a:lnTo>
                  <a:pt x="38100" y="0"/>
                </a:lnTo>
                <a:close/>
              </a:path>
              <a:path w="1433195" h="47371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29" name="object 29"/>
          <p:cNvSpPr/>
          <p:nvPr/>
        </p:nvSpPr>
        <p:spPr>
          <a:xfrm>
            <a:off x="8381335" y="2950698"/>
            <a:ext cx="504825" cy="469265"/>
          </a:xfrm>
          <a:custGeom>
            <a:avLst/>
            <a:gdLst/>
            <a:ahLst/>
            <a:cxnLst/>
            <a:rect l="l" t="t" r="r" b="b"/>
            <a:pathLst>
              <a:path w="504825" h="469264">
                <a:moveTo>
                  <a:pt x="479121" y="234574"/>
                </a:moveTo>
                <a:lnTo>
                  <a:pt x="479121" y="469148"/>
                </a:lnTo>
                <a:lnTo>
                  <a:pt x="504521" y="469148"/>
                </a:lnTo>
                <a:lnTo>
                  <a:pt x="504521" y="247274"/>
                </a:lnTo>
                <a:lnTo>
                  <a:pt x="491821" y="247274"/>
                </a:lnTo>
                <a:lnTo>
                  <a:pt x="479121" y="234574"/>
                </a:lnTo>
                <a:close/>
              </a:path>
              <a:path w="504825" h="469264">
                <a:moveTo>
                  <a:pt x="50800" y="63500"/>
                </a:moveTo>
                <a:lnTo>
                  <a:pt x="25400" y="63500"/>
                </a:lnTo>
                <a:lnTo>
                  <a:pt x="25400" y="247274"/>
                </a:lnTo>
                <a:lnTo>
                  <a:pt x="479121" y="247274"/>
                </a:lnTo>
                <a:lnTo>
                  <a:pt x="479121" y="234574"/>
                </a:lnTo>
                <a:lnTo>
                  <a:pt x="50800" y="234574"/>
                </a:lnTo>
                <a:lnTo>
                  <a:pt x="38100" y="221874"/>
                </a:lnTo>
                <a:lnTo>
                  <a:pt x="50800" y="221874"/>
                </a:lnTo>
                <a:lnTo>
                  <a:pt x="50800" y="63500"/>
                </a:lnTo>
                <a:close/>
              </a:path>
              <a:path w="504825" h="469264">
                <a:moveTo>
                  <a:pt x="504521" y="221874"/>
                </a:moveTo>
                <a:lnTo>
                  <a:pt x="50800" y="221874"/>
                </a:lnTo>
                <a:lnTo>
                  <a:pt x="50800" y="234574"/>
                </a:lnTo>
                <a:lnTo>
                  <a:pt x="479121" y="234574"/>
                </a:lnTo>
                <a:lnTo>
                  <a:pt x="491821" y="247274"/>
                </a:lnTo>
                <a:lnTo>
                  <a:pt x="504521" y="247274"/>
                </a:lnTo>
                <a:lnTo>
                  <a:pt x="504521" y="221874"/>
                </a:lnTo>
                <a:close/>
              </a:path>
              <a:path w="504825" h="469264">
                <a:moveTo>
                  <a:pt x="50800" y="221874"/>
                </a:moveTo>
                <a:lnTo>
                  <a:pt x="38100" y="221874"/>
                </a:lnTo>
                <a:lnTo>
                  <a:pt x="50800" y="234574"/>
                </a:lnTo>
                <a:lnTo>
                  <a:pt x="50800" y="221874"/>
                </a:lnTo>
                <a:close/>
              </a:path>
              <a:path w="504825" h="469264">
                <a:moveTo>
                  <a:pt x="38100" y="0"/>
                </a:moveTo>
                <a:lnTo>
                  <a:pt x="0" y="76200"/>
                </a:lnTo>
                <a:lnTo>
                  <a:pt x="25400" y="76200"/>
                </a:lnTo>
                <a:lnTo>
                  <a:pt x="25400" y="63500"/>
                </a:lnTo>
                <a:lnTo>
                  <a:pt x="69850" y="63500"/>
                </a:lnTo>
                <a:lnTo>
                  <a:pt x="38100" y="0"/>
                </a:lnTo>
                <a:close/>
              </a:path>
              <a:path w="504825" h="4692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0" name="object 30"/>
          <p:cNvSpPr/>
          <p:nvPr/>
        </p:nvSpPr>
        <p:spPr>
          <a:xfrm>
            <a:off x="8860456" y="2950698"/>
            <a:ext cx="541655" cy="469265"/>
          </a:xfrm>
          <a:custGeom>
            <a:avLst/>
            <a:gdLst/>
            <a:ahLst/>
            <a:cxnLst/>
            <a:rect l="l" t="t" r="r" b="b"/>
            <a:pathLst>
              <a:path w="541654" h="469264">
                <a:moveTo>
                  <a:pt x="490449" y="221874"/>
                </a:moveTo>
                <a:lnTo>
                  <a:pt x="0" y="221874"/>
                </a:lnTo>
                <a:lnTo>
                  <a:pt x="0" y="469148"/>
                </a:lnTo>
                <a:lnTo>
                  <a:pt x="25400" y="469148"/>
                </a:lnTo>
                <a:lnTo>
                  <a:pt x="25400" y="247274"/>
                </a:lnTo>
                <a:lnTo>
                  <a:pt x="12700" y="247274"/>
                </a:lnTo>
                <a:lnTo>
                  <a:pt x="25400" y="234574"/>
                </a:lnTo>
                <a:lnTo>
                  <a:pt x="490449" y="234574"/>
                </a:lnTo>
                <a:lnTo>
                  <a:pt x="490449" y="221874"/>
                </a:lnTo>
                <a:close/>
              </a:path>
              <a:path w="541654" h="469264">
                <a:moveTo>
                  <a:pt x="25400" y="234574"/>
                </a:moveTo>
                <a:lnTo>
                  <a:pt x="12700" y="247274"/>
                </a:lnTo>
                <a:lnTo>
                  <a:pt x="25400" y="247274"/>
                </a:lnTo>
                <a:lnTo>
                  <a:pt x="25400" y="234574"/>
                </a:lnTo>
                <a:close/>
              </a:path>
              <a:path w="541654" h="469264">
                <a:moveTo>
                  <a:pt x="515849" y="221874"/>
                </a:moveTo>
                <a:lnTo>
                  <a:pt x="503149" y="221874"/>
                </a:lnTo>
                <a:lnTo>
                  <a:pt x="490449" y="234574"/>
                </a:lnTo>
                <a:lnTo>
                  <a:pt x="25400" y="234574"/>
                </a:lnTo>
                <a:lnTo>
                  <a:pt x="25400" y="247274"/>
                </a:lnTo>
                <a:lnTo>
                  <a:pt x="515849" y="247274"/>
                </a:lnTo>
                <a:lnTo>
                  <a:pt x="515849" y="221874"/>
                </a:lnTo>
                <a:close/>
              </a:path>
              <a:path w="541654" h="469264">
                <a:moveTo>
                  <a:pt x="515849" y="63500"/>
                </a:moveTo>
                <a:lnTo>
                  <a:pt x="490449" y="63500"/>
                </a:lnTo>
                <a:lnTo>
                  <a:pt x="490449" y="234574"/>
                </a:lnTo>
                <a:lnTo>
                  <a:pt x="503149" y="221874"/>
                </a:lnTo>
                <a:lnTo>
                  <a:pt x="515849" y="221874"/>
                </a:lnTo>
                <a:lnTo>
                  <a:pt x="515849" y="63500"/>
                </a:lnTo>
                <a:close/>
              </a:path>
              <a:path w="541654" h="469264">
                <a:moveTo>
                  <a:pt x="503149" y="0"/>
                </a:moveTo>
                <a:lnTo>
                  <a:pt x="465049" y="76200"/>
                </a:lnTo>
                <a:lnTo>
                  <a:pt x="490449" y="76200"/>
                </a:lnTo>
                <a:lnTo>
                  <a:pt x="490449" y="63500"/>
                </a:lnTo>
                <a:lnTo>
                  <a:pt x="534899" y="63500"/>
                </a:lnTo>
                <a:lnTo>
                  <a:pt x="503149" y="0"/>
                </a:lnTo>
                <a:close/>
              </a:path>
              <a:path w="541654" h="469264">
                <a:moveTo>
                  <a:pt x="534899" y="63500"/>
                </a:moveTo>
                <a:lnTo>
                  <a:pt x="515849" y="63500"/>
                </a:lnTo>
                <a:lnTo>
                  <a:pt x="515849" y="76200"/>
                </a:lnTo>
                <a:lnTo>
                  <a:pt x="541249" y="76200"/>
                </a:lnTo>
                <a:lnTo>
                  <a:pt x="534899" y="63500"/>
                </a:lnTo>
                <a:close/>
              </a:path>
            </a:pathLst>
          </a:custGeom>
          <a:solidFill>
            <a:srgbClr val="000000"/>
          </a:solidFill>
        </p:spPr>
        <p:txBody>
          <a:bodyPr wrap="square" lIns="0" tIns="0" rIns="0" bIns="0" rtlCol="0"/>
          <a:lstStyle/>
          <a:p>
            <a:endParaRPr/>
          </a:p>
        </p:txBody>
      </p:sp>
      <p:sp>
        <p:nvSpPr>
          <p:cNvPr id="31" name="object 31"/>
          <p:cNvSpPr/>
          <p:nvPr/>
        </p:nvSpPr>
        <p:spPr>
          <a:xfrm>
            <a:off x="8860456" y="2955552"/>
            <a:ext cx="1481455" cy="464820"/>
          </a:xfrm>
          <a:custGeom>
            <a:avLst/>
            <a:gdLst/>
            <a:ahLst/>
            <a:cxnLst/>
            <a:rect l="l" t="t" r="r" b="b"/>
            <a:pathLst>
              <a:path w="1481454" h="464820">
                <a:moveTo>
                  <a:pt x="1430039" y="219447"/>
                </a:moveTo>
                <a:lnTo>
                  <a:pt x="0" y="219447"/>
                </a:lnTo>
                <a:lnTo>
                  <a:pt x="0" y="464294"/>
                </a:lnTo>
                <a:lnTo>
                  <a:pt x="25400" y="464294"/>
                </a:lnTo>
                <a:lnTo>
                  <a:pt x="25400" y="244847"/>
                </a:lnTo>
                <a:lnTo>
                  <a:pt x="12700" y="244847"/>
                </a:lnTo>
                <a:lnTo>
                  <a:pt x="25400" y="232147"/>
                </a:lnTo>
                <a:lnTo>
                  <a:pt x="1430039" y="232147"/>
                </a:lnTo>
                <a:lnTo>
                  <a:pt x="1430039" y="219447"/>
                </a:lnTo>
                <a:close/>
              </a:path>
              <a:path w="1481454" h="464820">
                <a:moveTo>
                  <a:pt x="25400" y="232147"/>
                </a:moveTo>
                <a:lnTo>
                  <a:pt x="12700" y="244847"/>
                </a:lnTo>
                <a:lnTo>
                  <a:pt x="25400" y="244847"/>
                </a:lnTo>
                <a:lnTo>
                  <a:pt x="25400" y="232147"/>
                </a:lnTo>
                <a:close/>
              </a:path>
              <a:path w="1481454" h="464820">
                <a:moveTo>
                  <a:pt x="1455439" y="219447"/>
                </a:moveTo>
                <a:lnTo>
                  <a:pt x="1442739" y="219447"/>
                </a:lnTo>
                <a:lnTo>
                  <a:pt x="1430039" y="232147"/>
                </a:lnTo>
                <a:lnTo>
                  <a:pt x="25400" y="232147"/>
                </a:lnTo>
                <a:lnTo>
                  <a:pt x="25400" y="244847"/>
                </a:lnTo>
                <a:lnTo>
                  <a:pt x="1455439" y="244847"/>
                </a:lnTo>
                <a:lnTo>
                  <a:pt x="1455439" y="219447"/>
                </a:lnTo>
                <a:close/>
              </a:path>
              <a:path w="1481454" h="464820">
                <a:moveTo>
                  <a:pt x="1455439" y="63500"/>
                </a:moveTo>
                <a:lnTo>
                  <a:pt x="1430039" y="63500"/>
                </a:lnTo>
                <a:lnTo>
                  <a:pt x="1430039" y="232147"/>
                </a:lnTo>
                <a:lnTo>
                  <a:pt x="1442739" y="219447"/>
                </a:lnTo>
                <a:lnTo>
                  <a:pt x="1455439" y="219447"/>
                </a:lnTo>
                <a:lnTo>
                  <a:pt x="1455439" y="63500"/>
                </a:lnTo>
                <a:close/>
              </a:path>
              <a:path w="1481454" h="464820">
                <a:moveTo>
                  <a:pt x="1442739" y="0"/>
                </a:moveTo>
                <a:lnTo>
                  <a:pt x="1404639" y="76200"/>
                </a:lnTo>
                <a:lnTo>
                  <a:pt x="1430039" y="76200"/>
                </a:lnTo>
                <a:lnTo>
                  <a:pt x="1430039" y="63500"/>
                </a:lnTo>
                <a:lnTo>
                  <a:pt x="1474489" y="63500"/>
                </a:lnTo>
                <a:lnTo>
                  <a:pt x="1442739" y="0"/>
                </a:lnTo>
                <a:close/>
              </a:path>
              <a:path w="1481454" h="464820">
                <a:moveTo>
                  <a:pt x="1474489" y="63500"/>
                </a:moveTo>
                <a:lnTo>
                  <a:pt x="1455439" y="63500"/>
                </a:lnTo>
                <a:lnTo>
                  <a:pt x="1455439" y="76200"/>
                </a:lnTo>
                <a:lnTo>
                  <a:pt x="1480839" y="76200"/>
                </a:lnTo>
                <a:lnTo>
                  <a:pt x="1474489" y="63500"/>
                </a:lnTo>
                <a:close/>
              </a:path>
            </a:pathLst>
          </a:custGeom>
          <a:solidFill>
            <a:srgbClr val="000000"/>
          </a:solidFill>
        </p:spPr>
        <p:txBody>
          <a:bodyPr wrap="square" lIns="0" tIns="0" rIns="0" bIns="0" rtlCol="0"/>
          <a:lstStyle/>
          <a:p>
            <a:endParaRPr/>
          </a:p>
        </p:txBody>
      </p:sp>
      <p:sp>
        <p:nvSpPr>
          <p:cNvPr id="32" name="object 32"/>
          <p:cNvSpPr/>
          <p:nvPr/>
        </p:nvSpPr>
        <p:spPr>
          <a:xfrm>
            <a:off x="7478566" y="2168292"/>
            <a:ext cx="1462405" cy="382270"/>
          </a:xfrm>
          <a:custGeom>
            <a:avLst/>
            <a:gdLst/>
            <a:ahLst/>
            <a:cxnLst/>
            <a:rect l="l" t="t" r="r" b="b"/>
            <a:pathLst>
              <a:path w="1462404" h="382269">
                <a:moveTo>
                  <a:pt x="1411538" y="178324"/>
                </a:moveTo>
                <a:lnTo>
                  <a:pt x="0" y="178324"/>
                </a:lnTo>
                <a:lnTo>
                  <a:pt x="0" y="382049"/>
                </a:lnTo>
                <a:lnTo>
                  <a:pt x="25400" y="382049"/>
                </a:lnTo>
                <a:lnTo>
                  <a:pt x="25400" y="203724"/>
                </a:lnTo>
                <a:lnTo>
                  <a:pt x="12700" y="203724"/>
                </a:lnTo>
                <a:lnTo>
                  <a:pt x="25400" y="191024"/>
                </a:lnTo>
                <a:lnTo>
                  <a:pt x="1411538" y="191024"/>
                </a:lnTo>
                <a:lnTo>
                  <a:pt x="1411538" y="178324"/>
                </a:lnTo>
                <a:close/>
              </a:path>
              <a:path w="1462404" h="382269">
                <a:moveTo>
                  <a:pt x="25400" y="191024"/>
                </a:moveTo>
                <a:lnTo>
                  <a:pt x="12700" y="203724"/>
                </a:lnTo>
                <a:lnTo>
                  <a:pt x="25400" y="203724"/>
                </a:lnTo>
                <a:lnTo>
                  <a:pt x="25400" y="191024"/>
                </a:lnTo>
                <a:close/>
              </a:path>
              <a:path w="1462404" h="382269">
                <a:moveTo>
                  <a:pt x="1436938" y="178324"/>
                </a:moveTo>
                <a:lnTo>
                  <a:pt x="1424238" y="178324"/>
                </a:lnTo>
                <a:lnTo>
                  <a:pt x="1411538" y="191024"/>
                </a:lnTo>
                <a:lnTo>
                  <a:pt x="25400" y="191024"/>
                </a:lnTo>
                <a:lnTo>
                  <a:pt x="25400" y="203724"/>
                </a:lnTo>
                <a:lnTo>
                  <a:pt x="1436938" y="203724"/>
                </a:lnTo>
                <a:lnTo>
                  <a:pt x="1436938" y="178324"/>
                </a:lnTo>
                <a:close/>
              </a:path>
              <a:path w="1462404" h="382269">
                <a:moveTo>
                  <a:pt x="1436938" y="63500"/>
                </a:moveTo>
                <a:lnTo>
                  <a:pt x="1411538" y="63500"/>
                </a:lnTo>
                <a:lnTo>
                  <a:pt x="1411538" y="191024"/>
                </a:lnTo>
                <a:lnTo>
                  <a:pt x="1424238" y="178324"/>
                </a:lnTo>
                <a:lnTo>
                  <a:pt x="1436938" y="178324"/>
                </a:lnTo>
                <a:lnTo>
                  <a:pt x="1436938" y="63500"/>
                </a:lnTo>
                <a:close/>
              </a:path>
              <a:path w="1462404" h="382269">
                <a:moveTo>
                  <a:pt x="1424238" y="0"/>
                </a:moveTo>
                <a:lnTo>
                  <a:pt x="1386138" y="76200"/>
                </a:lnTo>
                <a:lnTo>
                  <a:pt x="1411538" y="76200"/>
                </a:lnTo>
                <a:lnTo>
                  <a:pt x="1411538" y="63500"/>
                </a:lnTo>
                <a:lnTo>
                  <a:pt x="1455988" y="63500"/>
                </a:lnTo>
                <a:lnTo>
                  <a:pt x="1424238" y="0"/>
                </a:lnTo>
                <a:close/>
              </a:path>
              <a:path w="1462404" h="382269">
                <a:moveTo>
                  <a:pt x="1455988" y="63500"/>
                </a:moveTo>
                <a:lnTo>
                  <a:pt x="1436938" y="63500"/>
                </a:lnTo>
                <a:lnTo>
                  <a:pt x="1436938" y="76200"/>
                </a:lnTo>
                <a:lnTo>
                  <a:pt x="1462338" y="76200"/>
                </a:lnTo>
                <a:lnTo>
                  <a:pt x="1455988" y="63500"/>
                </a:lnTo>
                <a:close/>
              </a:path>
            </a:pathLst>
          </a:custGeom>
          <a:solidFill>
            <a:srgbClr val="000000"/>
          </a:solidFill>
        </p:spPr>
        <p:txBody>
          <a:bodyPr wrap="square" lIns="0" tIns="0" rIns="0" bIns="0" rtlCol="0"/>
          <a:lstStyle/>
          <a:p>
            <a:endParaRPr/>
          </a:p>
        </p:txBody>
      </p:sp>
      <p:sp>
        <p:nvSpPr>
          <p:cNvPr id="33" name="object 33"/>
          <p:cNvSpPr/>
          <p:nvPr/>
        </p:nvSpPr>
        <p:spPr>
          <a:xfrm>
            <a:off x="8406734" y="2168292"/>
            <a:ext cx="534670" cy="386715"/>
          </a:xfrm>
          <a:custGeom>
            <a:avLst/>
            <a:gdLst/>
            <a:ahLst/>
            <a:cxnLst/>
            <a:rect l="l" t="t" r="r" b="b"/>
            <a:pathLst>
              <a:path w="534670" h="386714">
                <a:moveTo>
                  <a:pt x="483370" y="180444"/>
                </a:moveTo>
                <a:lnTo>
                  <a:pt x="0" y="180444"/>
                </a:lnTo>
                <a:lnTo>
                  <a:pt x="0" y="386287"/>
                </a:lnTo>
                <a:lnTo>
                  <a:pt x="25400" y="386287"/>
                </a:lnTo>
                <a:lnTo>
                  <a:pt x="25400" y="205844"/>
                </a:lnTo>
                <a:lnTo>
                  <a:pt x="12700" y="205844"/>
                </a:lnTo>
                <a:lnTo>
                  <a:pt x="25400" y="193144"/>
                </a:lnTo>
                <a:lnTo>
                  <a:pt x="483370" y="193144"/>
                </a:lnTo>
                <a:lnTo>
                  <a:pt x="483370" y="180444"/>
                </a:lnTo>
                <a:close/>
              </a:path>
              <a:path w="534670" h="386714">
                <a:moveTo>
                  <a:pt x="25400" y="193144"/>
                </a:moveTo>
                <a:lnTo>
                  <a:pt x="12700" y="205844"/>
                </a:lnTo>
                <a:lnTo>
                  <a:pt x="25400" y="205844"/>
                </a:lnTo>
                <a:lnTo>
                  <a:pt x="25400" y="193144"/>
                </a:lnTo>
                <a:close/>
              </a:path>
              <a:path w="534670" h="386714">
                <a:moveTo>
                  <a:pt x="508770" y="180444"/>
                </a:moveTo>
                <a:lnTo>
                  <a:pt x="496070" y="180444"/>
                </a:lnTo>
                <a:lnTo>
                  <a:pt x="483370" y="193144"/>
                </a:lnTo>
                <a:lnTo>
                  <a:pt x="25400" y="193144"/>
                </a:lnTo>
                <a:lnTo>
                  <a:pt x="25400" y="205844"/>
                </a:lnTo>
                <a:lnTo>
                  <a:pt x="508770" y="205844"/>
                </a:lnTo>
                <a:lnTo>
                  <a:pt x="508770" y="180444"/>
                </a:lnTo>
                <a:close/>
              </a:path>
              <a:path w="534670" h="386714">
                <a:moveTo>
                  <a:pt x="508770" y="63500"/>
                </a:moveTo>
                <a:lnTo>
                  <a:pt x="483370" y="63500"/>
                </a:lnTo>
                <a:lnTo>
                  <a:pt x="483370" y="193144"/>
                </a:lnTo>
                <a:lnTo>
                  <a:pt x="496070" y="180444"/>
                </a:lnTo>
                <a:lnTo>
                  <a:pt x="508770" y="180444"/>
                </a:lnTo>
                <a:lnTo>
                  <a:pt x="508770" y="63500"/>
                </a:lnTo>
                <a:close/>
              </a:path>
              <a:path w="534670" h="386714">
                <a:moveTo>
                  <a:pt x="496070" y="0"/>
                </a:moveTo>
                <a:lnTo>
                  <a:pt x="457970" y="76200"/>
                </a:lnTo>
                <a:lnTo>
                  <a:pt x="483370" y="76200"/>
                </a:lnTo>
                <a:lnTo>
                  <a:pt x="483370" y="63500"/>
                </a:lnTo>
                <a:lnTo>
                  <a:pt x="527820" y="63500"/>
                </a:lnTo>
                <a:lnTo>
                  <a:pt x="496070" y="0"/>
                </a:lnTo>
                <a:close/>
              </a:path>
              <a:path w="534670" h="386714">
                <a:moveTo>
                  <a:pt x="527820" y="63500"/>
                </a:moveTo>
                <a:lnTo>
                  <a:pt x="508770" y="63500"/>
                </a:lnTo>
                <a:lnTo>
                  <a:pt x="508770" y="76200"/>
                </a:lnTo>
                <a:lnTo>
                  <a:pt x="534170" y="76200"/>
                </a:lnTo>
                <a:lnTo>
                  <a:pt x="527820" y="63500"/>
                </a:lnTo>
                <a:close/>
              </a:path>
            </a:pathLst>
          </a:custGeom>
          <a:solidFill>
            <a:srgbClr val="000000"/>
          </a:solidFill>
        </p:spPr>
        <p:txBody>
          <a:bodyPr wrap="square" lIns="0" tIns="0" rIns="0" bIns="0" rtlCol="0"/>
          <a:lstStyle/>
          <a:p>
            <a:endParaRPr/>
          </a:p>
        </p:txBody>
      </p:sp>
      <p:sp>
        <p:nvSpPr>
          <p:cNvPr id="34" name="object 34"/>
          <p:cNvSpPr/>
          <p:nvPr/>
        </p:nvSpPr>
        <p:spPr>
          <a:xfrm>
            <a:off x="8864706" y="2168292"/>
            <a:ext cx="511809" cy="386715"/>
          </a:xfrm>
          <a:custGeom>
            <a:avLst/>
            <a:gdLst/>
            <a:ahLst/>
            <a:cxnLst/>
            <a:rect l="l" t="t" r="r" b="b"/>
            <a:pathLst>
              <a:path w="511809" h="386714">
                <a:moveTo>
                  <a:pt x="486199" y="193142"/>
                </a:moveTo>
                <a:lnTo>
                  <a:pt x="486199" y="386287"/>
                </a:lnTo>
                <a:lnTo>
                  <a:pt x="511599" y="386287"/>
                </a:lnTo>
                <a:lnTo>
                  <a:pt x="511599" y="205842"/>
                </a:lnTo>
                <a:lnTo>
                  <a:pt x="498899" y="205842"/>
                </a:lnTo>
                <a:lnTo>
                  <a:pt x="486199" y="193142"/>
                </a:lnTo>
                <a:close/>
              </a:path>
              <a:path w="511809" h="386714">
                <a:moveTo>
                  <a:pt x="50800" y="63500"/>
                </a:moveTo>
                <a:lnTo>
                  <a:pt x="25400" y="63500"/>
                </a:lnTo>
                <a:lnTo>
                  <a:pt x="25400" y="205842"/>
                </a:lnTo>
                <a:lnTo>
                  <a:pt x="486199" y="205842"/>
                </a:lnTo>
                <a:lnTo>
                  <a:pt x="486199" y="193142"/>
                </a:lnTo>
                <a:lnTo>
                  <a:pt x="50800" y="193142"/>
                </a:lnTo>
                <a:lnTo>
                  <a:pt x="38100" y="180442"/>
                </a:lnTo>
                <a:lnTo>
                  <a:pt x="50800" y="180442"/>
                </a:lnTo>
                <a:lnTo>
                  <a:pt x="50800" y="63500"/>
                </a:lnTo>
                <a:close/>
              </a:path>
              <a:path w="511809" h="386714">
                <a:moveTo>
                  <a:pt x="511599" y="180442"/>
                </a:moveTo>
                <a:lnTo>
                  <a:pt x="50800" y="180442"/>
                </a:lnTo>
                <a:lnTo>
                  <a:pt x="50800" y="193142"/>
                </a:lnTo>
                <a:lnTo>
                  <a:pt x="486199" y="193142"/>
                </a:lnTo>
                <a:lnTo>
                  <a:pt x="498899" y="205842"/>
                </a:lnTo>
                <a:lnTo>
                  <a:pt x="511599" y="205842"/>
                </a:lnTo>
                <a:lnTo>
                  <a:pt x="511599" y="180442"/>
                </a:lnTo>
                <a:close/>
              </a:path>
              <a:path w="511809" h="386714">
                <a:moveTo>
                  <a:pt x="50800" y="180442"/>
                </a:moveTo>
                <a:lnTo>
                  <a:pt x="38100" y="180442"/>
                </a:lnTo>
                <a:lnTo>
                  <a:pt x="50800" y="193142"/>
                </a:lnTo>
                <a:lnTo>
                  <a:pt x="50800" y="180442"/>
                </a:lnTo>
                <a:close/>
              </a:path>
              <a:path w="511809" h="386714">
                <a:moveTo>
                  <a:pt x="38100" y="0"/>
                </a:moveTo>
                <a:lnTo>
                  <a:pt x="0" y="76200"/>
                </a:lnTo>
                <a:lnTo>
                  <a:pt x="25400" y="76200"/>
                </a:lnTo>
                <a:lnTo>
                  <a:pt x="25400" y="63500"/>
                </a:lnTo>
                <a:lnTo>
                  <a:pt x="69850" y="63500"/>
                </a:lnTo>
                <a:lnTo>
                  <a:pt x="38100" y="0"/>
                </a:lnTo>
                <a:close/>
              </a:path>
              <a:path w="511809" h="38671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5" name="object 35"/>
          <p:cNvSpPr/>
          <p:nvPr/>
        </p:nvSpPr>
        <p:spPr>
          <a:xfrm>
            <a:off x="8864705" y="2168292"/>
            <a:ext cx="1451610" cy="391160"/>
          </a:xfrm>
          <a:custGeom>
            <a:avLst/>
            <a:gdLst/>
            <a:ahLst/>
            <a:cxnLst/>
            <a:rect l="l" t="t" r="r" b="b"/>
            <a:pathLst>
              <a:path w="1451609" h="391160">
                <a:moveTo>
                  <a:pt x="1425790" y="195569"/>
                </a:moveTo>
                <a:lnTo>
                  <a:pt x="1425790" y="391140"/>
                </a:lnTo>
                <a:lnTo>
                  <a:pt x="1451190" y="391140"/>
                </a:lnTo>
                <a:lnTo>
                  <a:pt x="1451190" y="208269"/>
                </a:lnTo>
                <a:lnTo>
                  <a:pt x="1438490" y="208269"/>
                </a:lnTo>
                <a:lnTo>
                  <a:pt x="1425790" y="195569"/>
                </a:lnTo>
                <a:close/>
              </a:path>
              <a:path w="1451609" h="391160">
                <a:moveTo>
                  <a:pt x="50800" y="63500"/>
                </a:moveTo>
                <a:lnTo>
                  <a:pt x="25400" y="63500"/>
                </a:lnTo>
                <a:lnTo>
                  <a:pt x="25400" y="208269"/>
                </a:lnTo>
                <a:lnTo>
                  <a:pt x="1425790" y="208269"/>
                </a:lnTo>
                <a:lnTo>
                  <a:pt x="1425790" y="195569"/>
                </a:lnTo>
                <a:lnTo>
                  <a:pt x="50800" y="195569"/>
                </a:lnTo>
                <a:lnTo>
                  <a:pt x="38100" y="182869"/>
                </a:lnTo>
                <a:lnTo>
                  <a:pt x="50800" y="182869"/>
                </a:lnTo>
                <a:lnTo>
                  <a:pt x="50800" y="63500"/>
                </a:lnTo>
                <a:close/>
              </a:path>
              <a:path w="1451609" h="391160">
                <a:moveTo>
                  <a:pt x="1451190" y="182869"/>
                </a:moveTo>
                <a:lnTo>
                  <a:pt x="50800" y="182869"/>
                </a:lnTo>
                <a:lnTo>
                  <a:pt x="50800" y="195569"/>
                </a:lnTo>
                <a:lnTo>
                  <a:pt x="1425790" y="195569"/>
                </a:lnTo>
                <a:lnTo>
                  <a:pt x="1438490" y="208269"/>
                </a:lnTo>
                <a:lnTo>
                  <a:pt x="1451190" y="208269"/>
                </a:lnTo>
                <a:lnTo>
                  <a:pt x="1451190" y="182869"/>
                </a:lnTo>
                <a:close/>
              </a:path>
              <a:path w="1451609" h="391160">
                <a:moveTo>
                  <a:pt x="50800" y="182869"/>
                </a:moveTo>
                <a:lnTo>
                  <a:pt x="38100" y="182869"/>
                </a:lnTo>
                <a:lnTo>
                  <a:pt x="50800" y="195569"/>
                </a:lnTo>
                <a:lnTo>
                  <a:pt x="50800" y="182869"/>
                </a:lnTo>
                <a:close/>
              </a:path>
              <a:path w="1451609" h="391160">
                <a:moveTo>
                  <a:pt x="38100" y="0"/>
                </a:moveTo>
                <a:lnTo>
                  <a:pt x="0" y="76200"/>
                </a:lnTo>
                <a:lnTo>
                  <a:pt x="25400" y="76200"/>
                </a:lnTo>
                <a:lnTo>
                  <a:pt x="25400" y="63500"/>
                </a:lnTo>
                <a:lnTo>
                  <a:pt x="69850" y="63500"/>
                </a:lnTo>
                <a:lnTo>
                  <a:pt x="38100" y="0"/>
                </a:lnTo>
                <a:close/>
              </a:path>
              <a:path w="1451609" h="39116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6" name="object 36"/>
          <p:cNvSpPr/>
          <p:nvPr/>
        </p:nvSpPr>
        <p:spPr>
          <a:xfrm>
            <a:off x="6807637" y="2008606"/>
            <a:ext cx="2069464" cy="1313815"/>
          </a:xfrm>
          <a:custGeom>
            <a:avLst/>
            <a:gdLst/>
            <a:ahLst/>
            <a:cxnLst/>
            <a:rect l="l" t="t" r="r" b="b"/>
            <a:pathLst>
              <a:path w="2069465" h="1313814">
                <a:moveTo>
                  <a:pt x="1897379" y="25400"/>
                </a:moveTo>
                <a:lnTo>
                  <a:pt x="0" y="25400"/>
                </a:lnTo>
                <a:lnTo>
                  <a:pt x="0" y="1313326"/>
                </a:lnTo>
                <a:lnTo>
                  <a:pt x="2069301" y="1313326"/>
                </a:lnTo>
                <a:lnTo>
                  <a:pt x="2069301" y="1300626"/>
                </a:lnTo>
                <a:lnTo>
                  <a:pt x="25400" y="1300626"/>
                </a:lnTo>
                <a:lnTo>
                  <a:pt x="12700" y="1287926"/>
                </a:lnTo>
                <a:lnTo>
                  <a:pt x="25400" y="1287926"/>
                </a:lnTo>
                <a:lnTo>
                  <a:pt x="25400" y="50800"/>
                </a:lnTo>
                <a:lnTo>
                  <a:pt x="12700" y="50800"/>
                </a:lnTo>
                <a:lnTo>
                  <a:pt x="25400" y="38100"/>
                </a:lnTo>
                <a:lnTo>
                  <a:pt x="1897379" y="38100"/>
                </a:lnTo>
                <a:lnTo>
                  <a:pt x="1897379" y="25400"/>
                </a:lnTo>
                <a:close/>
              </a:path>
              <a:path w="2069465" h="1313814">
                <a:moveTo>
                  <a:pt x="25400" y="1287926"/>
                </a:moveTo>
                <a:lnTo>
                  <a:pt x="12700" y="1287926"/>
                </a:lnTo>
                <a:lnTo>
                  <a:pt x="25400" y="1300626"/>
                </a:lnTo>
                <a:lnTo>
                  <a:pt x="25400" y="1287926"/>
                </a:lnTo>
                <a:close/>
              </a:path>
              <a:path w="2069465" h="1313814">
                <a:moveTo>
                  <a:pt x="2069301" y="1287926"/>
                </a:moveTo>
                <a:lnTo>
                  <a:pt x="25400" y="1287926"/>
                </a:lnTo>
                <a:lnTo>
                  <a:pt x="25400" y="1300626"/>
                </a:lnTo>
                <a:lnTo>
                  <a:pt x="2069301" y="1300626"/>
                </a:lnTo>
                <a:lnTo>
                  <a:pt x="2069301" y="1287926"/>
                </a:lnTo>
                <a:close/>
              </a:path>
              <a:path w="2069465" h="1313814">
                <a:moveTo>
                  <a:pt x="1897379" y="0"/>
                </a:moveTo>
                <a:lnTo>
                  <a:pt x="1897379" y="76200"/>
                </a:lnTo>
                <a:lnTo>
                  <a:pt x="1948179" y="50800"/>
                </a:lnTo>
                <a:lnTo>
                  <a:pt x="1910081" y="50800"/>
                </a:lnTo>
                <a:lnTo>
                  <a:pt x="1910081" y="25400"/>
                </a:lnTo>
                <a:lnTo>
                  <a:pt x="1948179" y="25400"/>
                </a:lnTo>
                <a:lnTo>
                  <a:pt x="1897379" y="0"/>
                </a:lnTo>
                <a:close/>
              </a:path>
              <a:path w="2069465" h="1313814">
                <a:moveTo>
                  <a:pt x="25400" y="38100"/>
                </a:moveTo>
                <a:lnTo>
                  <a:pt x="12700" y="50800"/>
                </a:lnTo>
                <a:lnTo>
                  <a:pt x="25400" y="50800"/>
                </a:lnTo>
                <a:lnTo>
                  <a:pt x="25400" y="38100"/>
                </a:lnTo>
                <a:close/>
              </a:path>
              <a:path w="2069465" h="1313814">
                <a:moveTo>
                  <a:pt x="1897379" y="38100"/>
                </a:moveTo>
                <a:lnTo>
                  <a:pt x="25400" y="38100"/>
                </a:lnTo>
                <a:lnTo>
                  <a:pt x="25400" y="50800"/>
                </a:lnTo>
                <a:lnTo>
                  <a:pt x="1897379" y="50800"/>
                </a:lnTo>
                <a:lnTo>
                  <a:pt x="1897379" y="38100"/>
                </a:lnTo>
                <a:close/>
              </a:path>
              <a:path w="2069465" h="1313814">
                <a:moveTo>
                  <a:pt x="1948179" y="25400"/>
                </a:moveTo>
                <a:lnTo>
                  <a:pt x="1910081" y="25400"/>
                </a:lnTo>
                <a:lnTo>
                  <a:pt x="1910081" y="50800"/>
                </a:lnTo>
                <a:lnTo>
                  <a:pt x="1948179" y="50800"/>
                </a:lnTo>
                <a:lnTo>
                  <a:pt x="1973579" y="38100"/>
                </a:lnTo>
                <a:lnTo>
                  <a:pt x="1948179" y="25400"/>
                </a:lnTo>
                <a:close/>
              </a:path>
            </a:pathLst>
          </a:custGeom>
          <a:solidFill>
            <a:srgbClr val="000000"/>
          </a:solidFill>
        </p:spPr>
        <p:txBody>
          <a:bodyPr wrap="square" lIns="0" tIns="0" rIns="0" bIns="0" rtlCol="0"/>
          <a:lstStyle/>
          <a:p>
            <a:endParaRPr/>
          </a:p>
        </p:txBody>
      </p:sp>
      <p:sp>
        <p:nvSpPr>
          <p:cNvPr id="37" name="object 37"/>
          <p:cNvSpPr txBox="1"/>
          <p:nvPr/>
        </p:nvSpPr>
        <p:spPr>
          <a:xfrm>
            <a:off x="7074832" y="1353000"/>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38" name="object 38"/>
          <p:cNvSpPr/>
          <p:nvPr/>
        </p:nvSpPr>
        <p:spPr>
          <a:xfrm>
            <a:off x="8864705" y="1749121"/>
            <a:ext cx="76200" cy="176530"/>
          </a:xfrm>
          <a:custGeom>
            <a:avLst/>
            <a:gdLst/>
            <a:ahLst/>
            <a:cxnLst/>
            <a:rect l="l" t="t" r="r" b="b"/>
            <a:pathLst>
              <a:path w="76200" h="176530">
                <a:moveTo>
                  <a:pt x="50800" y="76199"/>
                </a:moveTo>
                <a:lnTo>
                  <a:pt x="25400" y="76199"/>
                </a:lnTo>
                <a:lnTo>
                  <a:pt x="25400" y="175995"/>
                </a:lnTo>
                <a:lnTo>
                  <a:pt x="50800" y="175995"/>
                </a:lnTo>
                <a:lnTo>
                  <a:pt x="50800" y="76199"/>
                </a:lnTo>
                <a:close/>
              </a:path>
              <a:path w="76200" h="176530">
                <a:moveTo>
                  <a:pt x="38100" y="0"/>
                </a:moveTo>
                <a:lnTo>
                  <a:pt x="0" y="76200"/>
                </a:lnTo>
                <a:lnTo>
                  <a:pt x="25400" y="76199"/>
                </a:lnTo>
                <a:lnTo>
                  <a:pt x="25400" y="63500"/>
                </a:lnTo>
                <a:lnTo>
                  <a:pt x="69849" y="63498"/>
                </a:lnTo>
                <a:lnTo>
                  <a:pt x="38100" y="0"/>
                </a:lnTo>
                <a:close/>
              </a:path>
              <a:path w="76200" h="176530">
                <a:moveTo>
                  <a:pt x="50800" y="63498"/>
                </a:moveTo>
                <a:lnTo>
                  <a:pt x="25400" y="63500"/>
                </a:lnTo>
                <a:lnTo>
                  <a:pt x="25400" y="76199"/>
                </a:lnTo>
                <a:lnTo>
                  <a:pt x="50800" y="76199"/>
                </a:lnTo>
                <a:lnTo>
                  <a:pt x="50800" y="63498"/>
                </a:lnTo>
                <a:close/>
              </a:path>
              <a:path w="76200" h="176530">
                <a:moveTo>
                  <a:pt x="69849" y="63498"/>
                </a:moveTo>
                <a:lnTo>
                  <a:pt x="50800" y="63498"/>
                </a:lnTo>
                <a:lnTo>
                  <a:pt x="50800" y="76199"/>
                </a:lnTo>
                <a:lnTo>
                  <a:pt x="76200" y="76198"/>
                </a:lnTo>
                <a:lnTo>
                  <a:pt x="69849" y="63498"/>
                </a:lnTo>
                <a:close/>
              </a:path>
            </a:pathLst>
          </a:custGeom>
          <a:solidFill>
            <a:srgbClr val="000000"/>
          </a:solidFill>
        </p:spPr>
        <p:txBody>
          <a:bodyPr wrap="square" lIns="0" tIns="0" rIns="0" bIns="0" rtlCol="0"/>
          <a:lstStyle/>
          <a:p>
            <a:endParaRPr/>
          </a:p>
        </p:txBody>
      </p:sp>
      <p:sp>
        <p:nvSpPr>
          <p:cNvPr id="39" name="object 39"/>
          <p:cNvSpPr txBox="1"/>
          <p:nvPr/>
        </p:nvSpPr>
        <p:spPr>
          <a:xfrm>
            <a:off x="7270927"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40" name="object 40"/>
          <p:cNvSpPr txBox="1"/>
          <p:nvPr/>
        </p:nvSpPr>
        <p:spPr>
          <a:xfrm>
            <a:off x="8214775"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41" name="object 41"/>
          <p:cNvSpPr txBox="1"/>
          <p:nvPr/>
        </p:nvSpPr>
        <p:spPr>
          <a:xfrm>
            <a:off x="9144684"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42" name="object 42"/>
          <p:cNvSpPr txBox="1"/>
          <p:nvPr/>
        </p:nvSpPr>
        <p:spPr>
          <a:xfrm>
            <a:off x="10074595"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43" name="object 43"/>
          <p:cNvSpPr/>
          <p:nvPr/>
        </p:nvSpPr>
        <p:spPr>
          <a:xfrm>
            <a:off x="7443251" y="1092714"/>
            <a:ext cx="76200" cy="260350"/>
          </a:xfrm>
          <a:custGeom>
            <a:avLst/>
            <a:gdLst/>
            <a:ahLst/>
            <a:cxnLst/>
            <a:rect l="l" t="t" r="r" b="b"/>
            <a:pathLst>
              <a:path w="76200" h="260350">
                <a:moveTo>
                  <a:pt x="50800" y="63500"/>
                </a:moveTo>
                <a:lnTo>
                  <a:pt x="25400" y="63500"/>
                </a:lnTo>
                <a:lnTo>
                  <a:pt x="25398" y="260286"/>
                </a:lnTo>
                <a:lnTo>
                  <a:pt x="50798" y="260286"/>
                </a:lnTo>
                <a:lnTo>
                  <a:pt x="50800" y="63500"/>
                </a:lnTo>
                <a:close/>
              </a:path>
              <a:path w="76200" h="260350">
                <a:moveTo>
                  <a:pt x="38100" y="0"/>
                </a:moveTo>
                <a:lnTo>
                  <a:pt x="0" y="76200"/>
                </a:lnTo>
                <a:lnTo>
                  <a:pt x="25399" y="76200"/>
                </a:lnTo>
                <a:lnTo>
                  <a:pt x="25400" y="63500"/>
                </a:lnTo>
                <a:lnTo>
                  <a:pt x="69850" y="63500"/>
                </a:lnTo>
                <a:lnTo>
                  <a:pt x="38100" y="0"/>
                </a:lnTo>
                <a:close/>
              </a:path>
              <a:path w="76200" h="260350">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44" name="object 44"/>
          <p:cNvSpPr/>
          <p:nvPr/>
        </p:nvSpPr>
        <p:spPr>
          <a:xfrm>
            <a:off x="8388461" y="1092714"/>
            <a:ext cx="76200" cy="260350"/>
          </a:xfrm>
          <a:custGeom>
            <a:avLst/>
            <a:gdLst/>
            <a:ahLst/>
            <a:cxnLst/>
            <a:rect l="l" t="t" r="r" b="b"/>
            <a:pathLst>
              <a:path w="76200" h="260350">
                <a:moveTo>
                  <a:pt x="50800" y="63500"/>
                </a:moveTo>
                <a:lnTo>
                  <a:pt x="25400" y="63500"/>
                </a:lnTo>
                <a:lnTo>
                  <a:pt x="25398" y="260286"/>
                </a:lnTo>
                <a:lnTo>
                  <a:pt x="50798" y="260286"/>
                </a:lnTo>
                <a:lnTo>
                  <a:pt x="50800" y="63500"/>
                </a:lnTo>
                <a:close/>
              </a:path>
              <a:path w="76200" h="260350">
                <a:moveTo>
                  <a:pt x="38100" y="0"/>
                </a:moveTo>
                <a:lnTo>
                  <a:pt x="0" y="76200"/>
                </a:lnTo>
                <a:lnTo>
                  <a:pt x="25399" y="76200"/>
                </a:lnTo>
                <a:lnTo>
                  <a:pt x="25400" y="63500"/>
                </a:lnTo>
                <a:lnTo>
                  <a:pt x="69850" y="63500"/>
                </a:lnTo>
                <a:lnTo>
                  <a:pt x="38100" y="0"/>
                </a:lnTo>
                <a:close/>
              </a:path>
              <a:path w="76200" h="260350">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45" name="object 45"/>
          <p:cNvSpPr/>
          <p:nvPr/>
        </p:nvSpPr>
        <p:spPr>
          <a:xfrm>
            <a:off x="9303808" y="1092714"/>
            <a:ext cx="76200" cy="260350"/>
          </a:xfrm>
          <a:custGeom>
            <a:avLst/>
            <a:gdLst/>
            <a:ahLst/>
            <a:cxnLst/>
            <a:rect l="l" t="t" r="r" b="b"/>
            <a:pathLst>
              <a:path w="76200" h="260350">
                <a:moveTo>
                  <a:pt x="50800" y="63500"/>
                </a:moveTo>
                <a:lnTo>
                  <a:pt x="25400" y="63500"/>
                </a:lnTo>
                <a:lnTo>
                  <a:pt x="25398" y="260286"/>
                </a:lnTo>
                <a:lnTo>
                  <a:pt x="50798" y="260286"/>
                </a:lnTo>
                <a:lnTo>
                  <a:pt x="50800" y="63500"/>
                </a:lnTo>
                <a:close/>
              </a:path>
              <a:path w="76200" h="260350">
                <a:moveTo>
                  <a:pt x="38100" y="0"/>
                </a:moveTo>
                <a:lnTo>
                  <a:pt x="0" y="76200"/>
                </a:lnTo>
                <a:lnTo>
                  <a:pt x="25399" y="76200"/>
                </a:lnTo>
                <a:lnTo>
                  <a:pt x="25400" y="63500"/>
                </a:lnTo>
                <a:lnTo>
                  <a:pt x="69850" y="63500"/>
                </a:lnTo>
                <a:lnTo>
                  <a:pt x="38100" y="0"/>
                </a:lnTo>
                <a:close/>
              </a:path>
              <a:path w="76200" h="260350">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46" name="object 46"/>
          <p:cNvSpPr/>
          <p:nvPr/>
        </p:nvSpPr>
        <p:spPr>
          <a:xfrm>
            <a:off x="10264221" y="1092714"/>
            <a:ext cx="76200" cy="260350"/>
          </a:xfrm>
          <a:custGeom>
            <a:avLst/>
            <a:gdLst/>
            <a:ahLst/>
            <a:cxnLst/>
            <a:rect l="l" t="t" r="r" b="b"/>
            <a:pathLst>
              <a:path w="76200" h="260350">
                <a:moveTo>
                  <a:pt x="50800" y="63500"/>
                </a:moveTo>
                <a:lnTo>
                  <a:pt x="25400" y="63500"/>
                </a:lnTo>
                <a:lnTo>
                  <a:pt x="25400" y="260286"/>
                </a:lnTo>
                <a:lnTo>
                  <a:pt x="50800" y="260286"/>
                </a:lnTo>
                <a:lnTo>
                  <a:pt x="50800" y="63500"/>
                </a:lnTo>
                <a:close/>
              </a:path>
              <a:path w="76200" h="260350">
                <a:moveTo>
                  <a:pt x="38100" y="0"/>
                </a:moveTo>
                <a:lnTo>
                  <a:pt x="0" y="76200"/>
                </a:lnTo>
                <a:lnTo>
                  <a:pt x="25400" y="76200"/>
                </a:lnTo>
                <a:lnTo>
                  <a:pt x="25400" y="63500"/>
                </a:lnTo>
                <a:lnTo>
                  <a:pt x="69850" y="63500"/>
                </a:lnTo>
                <a:lnTo>
                  <a:pt x="38100" y="0"/>
                </a:lnTo>
                <a:close/>
              </a:path>
              <a:path w="76200" h="26035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47" name="object 47"/>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48" name="object 48"/>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49" name="object 49"/>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50" name="object 50"/>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51" name="object 51"/>
          <p:cNvSpPr txBox="1"/>
          <p:nvPr/>
        </p:nvSpPr>
        <p:spPr>
          <a:xfrm>
            <a:off x="231127" y="1660651"/>
            <a:ext cx="3434715" cy="369332"/>
          </a:xfrm>
          <a:prstGeom prst="rect">
            <a:avLst/>
          </a:prstGeom>
        </p:spPr>
        <p:txBody>
          <a:bodyPr vert="horz" wrap="square" lIns="0" tIns="0" rIns="0" bIns="0" rtlCol="0">
            <a:spAutoFit/>
          </a:bodyPr>
          <a:lstStyle/>
          <a:p>
            <a:pPr marL="12700">
              <a:lnSpc>
                <a:spcPct val="100000"/>
              </a:lnSpc>
            </a:pPr>
            <a:r>
              <a:rPr sz="2400" spc="-60" dirty="0">
                <a:latin typeface="Calibri"/>
                <a:cs typeface="Calibri"/>
              </a:rPr>
              <a:t>R</a:t>
            </a:r>
            <a:r>
              <a:rPr sz="2400" spc="-10" dirty="0">
                <a:latin typeface="Calibri"/>
                <a:cs typeface="Calibri"/>
              </a:rPr>
              <a:t>e</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l</a:t>
            </a:r>
            <a:r>
              <a:rPr sz="2400" spc="-10" dirty="0">
                <a:latin typeface="Calibri"/>
                <a:cs typeface="Calibri"/>
              </a:rPr>
              <a:t> </a:t>
            </a:r>
            <a:r>
              <a:rPr sz="2400" b="1" spc="-20" dirty="0">
                <a:latin typeface="Calibri"/>
                <a:cs typeface="Calibri"/>
              </a:rPr>
              <a:t>L</a:t>
            </a:r>
            <a:r>
              <a:rPr sz="2400" b="1" spc="-65" dirty="0">
                <a:latin typeface="Calibri"/>
                <a:cs typeface="Calibri"/>
              </a:rPr>
              <a:t>a</a:t>
            </a:r>
            <a:r>
              <a:rPr sz="2400" b="1" spc="-40" dirty="0">
                <a:latin typeface="Calibri"/>
                <a:cs typeface="Calibri"/>
              </a:rPr>
              <a:t>y</a:t>
            </a:r>
            <a:r>
              <a:rPr sz="2400" b="1" dirty="0">
                <a:latin typeface="Calibri"/>
                <a:cs typeface="Calibri"/>
              </a:rPr>
              <a:t>er</a:t>
            </a:r>
            <a:r>
              <a:rPr sz="2400" b="1" spc="-10" dirty="0">
                <a:latin typeface="Calibri"/>
                <a:cs typeface="Calibri"/>
              </a:rPr>
              <a:t> </a:t>
            </a:r>
            <a:r>
              <a:rPr sz="2400" b="1" spc="-30" dirty="0">
                <a:latin typeface="Calibri"/>
                <a:cs typeface="Calibri"/>
              </a:rPr>
              <a:t>N</a:t>
            </a:r>
            <a:r>
              <a:rPr sz="2400" b="1" spc="-5" dirty="0">
                <a:latin typeface="Calibri"/>
                <a:cs typeface="Calibri"/>
              </a:rPr>
              <a:t>orm</a:t>
            </a:r>
            <a:r>
              <a:rPr sz="2400" b="1" spc="-15" dirty="0">
                <a:latin typeface="Calibri"/>
                <a:cs typeface="Calibri"/>
              </a:rPr>
              <a:t>ali</a:t>
            </a:r>
            <a:r>
              <a:rPr sz="2400" b="1" spc="-45" dirty="0">
                <a:latin typeface="Calibri"/>
                <a:cs typeface="Calibri"/>
              </a:rPr>
              <a:t>z</a:t>
            </a:r>
            <a:r>
              <a:rPr sz="2400" b="1" spc="-40" dirty="0">
                <a:latin typeface="Calibri"/>
                <a:cs typeface="Calibri"/>
              </a:rPr>
              <a:t>a</a:t>
            </a:r>
            <a:r>
              <a:rPr lang="en-US" sz="2400" b="1" spc="170" dirty="0">
                <a:latin typeface="Calibri"/>
                <a:cs typeface="Calibri"/>
              </a:rPr>
              <a:t>ti</a:t>
            </a:r>
            <a:r>
              <a:rPr sz="2400" b="1" spc="-20" dirty="0">
                <a:latin typeface="Calibri"/>
                <a:cs typeface="Calibri"/>
              </a:rPr>
              <a:t>o</a:t>
            </a:r>
            <a:r>
              <a:rPr sz="2400" b="1" spc="-15" dirty="0">
                <a:latin typeface="Calibri"/>
                <a:cs typeface="Calibri"/>
              </a:rPr>
              <a:t>n</a:t>
            </a:r>
            <a:r>
              <a:rPr sz="2400" spc="-10" dirty="0">
                <a:latin typeface="Calibri"/>
                <a:cs typeface="Calibri"/>
              </a:rPr>
              <a:t>:</a:t>
            </a:r>
            <a:endParaRPr sz="2400" dirty="0">
              <a:latin typeface="Calibri"/>
              <a:cs typeface="Calibri"/>
            </a:endParaRPr>
          </a:p>
        </p:txBody>
      </p:sp>
      <p:sp>
        <p:nvSpPr>
          <p:cNvPr id="52" name="object 52"/>
          <p:cNvSpPr txBox="1"/>
          <p:nvPr/>
        </p:nvSpPr>
        <p:spPr>
          <a:xfrm>
            <a:off x="231127" y="2026411"/>
            <a:ext cx="1858645" cy="1478280"/>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Gi</a:t>
            </a:r>
            <a:r>
              <a:rPr sz="2400" spc="-40" dirty="0">
                <a:latin typeface="Calibri"/>
                <a:cs typeface="Calibri"/>
              </a:rPr>
              <a:t>v</a:t>
            </a:r>
            <a:r>
              <a:rPr sz="2400" spc="-10" dirty="0">
                <a:latin typeface="Calibri"/>
                <a:cs typeface="Calibri"/>
              </a:rPr>
              <a:t>e</a:t>
            </a:r>
            <a:r>
              <a:rPr sz="2400" dirty="0">
                <a:latin typeface="Calibri"/>
                <a:cs typeface="Calibri"/>
              </a:rPr>
              <a:t>n</a:t>
            </a:r>
            <a:r>
              <a:rPr sz="2400" spc="-5" dirty="0">
                <a:latin typeface="Calibri"/>
                <a:cs typeface="Calibri"/>
              </a:rPr>
              <a:t> </a:t>
            </a:r>
            <a:r>
              <a:rPr sz="2400" dirty="0">
                <a:latin typeface="Calibri"/>
                <a:cs typeface="Calibri"/>
              </a:rPr>
              <a:t>h</a:t>
            </a:r>
            <a:r>
              <a:rPr sz="2400" spc="-15" baseline="-17361" dirty="0">
                <a:latin typeface="Calibri"/>
                <a:cs typeface="Calibri"/>
              </a:rPr>
              <a:t>1</a:t>
            </a:r>
            <a:r>
              <a:rPr sz="2400" spc="-10" dirty="0">
                <a:latin typeface="Calibri"/>
                <a:cs typeface="Calibri"/>
              </a:rPr>
              <a:t>,</a:t>
            </a:r>
            <a:r>
              <a:rPr sz="2400" spc="-5" dirty="0">
                <a:latin typeface="Calibri"/>
                <a:cs typeface="Calibri"/>
              </a:rPr>
              <a:t> </a:t>
            </a:r>
            <a:r>
              <a:rPr sz="2400" spc="5" dirty="0">
                <a:latin typeface="Calibri"/>
                <a:cs typeface="Calibri"/>
              </a:rPr>
              <a:t>…</a:t>
            </a:r>
            <a:r>
              <a:rPr sz="2400" spc="-10" dirty="0">
                <a:latin typeface="Calibri"/>
                <a:cs typeface="Calibri"/>
              </a:rPr>
              <a:t>,</a:t>
            </a:r>
            <a:r>
              <a:rPr sz="2400" spc="-5" dirty="0">
                <a:latin typeface="Calibri"/>
                <a:cs typeface="Calibri"/>
              </a:rPr>
              <a:t> </a:t>
            </a:r>
            <a:r>
              <a:rPr sz="2400" dirty="0">
                <a:latin typeface="Calibri"/>
                <a:cs typeface="Calibri"/>
              </a:rPr>
              <a:t>h</a:t>
            </a:r>
            <a:r>
              <a:rPr sz="2400" spc="-22" baseline="-17361" dirty="0">
                <a:latin typeface="Calibri"/>
                <a:cs typeface="Calibri"/>
              </a:rPr>
              <a:t>N</a:t>
            </a:r>
            <a:r>
              <a:rPr sz="2400" spc="-7" baseline="-17361" dirty="0">
                <a:latin typeface="Calibri"/>
                <a:cs typeface="Calibri"/>
              </a:rPr>
              <a:t> </a:t>
            </a:r>
            <a:r>
              <a:rPr sz="2400" spc="-15" dirty="0">
                <a:latin typeface="Calibri"/>
                <a:cs typeface="Calibri"/>
              </a:rPr>
              <a:t>s</a:t>
            </a:r>
            <a:r>
              <a:rPr sz="2400" spc="-30" dirty="0">
                <a:latin typeface="Calibri"/>
                <a:cs typeface="Calibri"/>
              </a:rPr>
              <a:t>c</a:t>
            </a:r>
            <a:r>
              <a:rPr sz="2400" dirty="0">
                <a:latin typeface="Calibri"/>
                <a:cs typeface="Calibri"/>
              </a:rPr>
              <a:t>al</a:t>
            </a:r>
            <a:r>
              <a:rPr sz="2400" spc="-10" dirty="0">
                <a:latin typeface="Calibri"/>
                <a:cs typeface="Calibri"/>
              </a:rPr>
              <a:t>e:</a:t>
            </a:r>
            <a:r>
              <a:rPr sz="2400" spc="-15" dirty="0">
                <a:latin typeface="Calibri"/>
                <a:cs typeface="Calibri"/>
              </a:rPr>
              <a:t> </a:t>
            </a:r>
            <a:r>
              <a:rPr sz="2400" dirty="0">
                <a:latin typeface="Cambria Math"/>
                <a:cs typeface="Cambria Math"/>
              </a:rPr>
              <a:t>𝛾 </a:t>
            </a:r>
            <a:r>
              <a:rPr sz="2400" spc="-5" dirty="0">
                <a:latin typeface="Calibri"/>
                <a:cs typeface="Calibri"/>
              </a:rPr>
              <a:t>s</a:t>
            </a:r>
            <a:r>
              <a:rPr sz="2400" dirty="0">
                <a:latin typeface="Calibri"/>
                <a:cs typeface="Calibri"/>
              </a:rPr>
              <a:t>h</a:t>
            </a:r>
            <a:r>
              <a:rPr sz="2400" spc="-5" dirty="0">
                <a:latin typeface="Calibri"/>
                <a:cs typeface="Calibri"/>
              </a:rPr>
              <a:t>iD</a:t>
            </a:r>
            <a:r>
              <a:rPr sz="2400" spc="-10" dirty="0">
                <a:latin typeface="Calibri"/>
                <a:cs typeface="Calibri"/>
              </a:rPr>
              <a:t>: </a:t>
            </a:r>
            <a:r>
              <a:rPr sz="2400" spc="-25" dirty="0">
                <a:latin typeface="Cambria Math"/>
                <a:cs typeface="Cambria Math"/>
              </a:rPr>
              <a:t>𝛽</a:t>
            </a:r>
            <a:endParaRPr sz="2400">
              <a:latin typeface="Cambria Math"/>
              <a:cs typeface="Cambria Math"/>
            </a:endParaRPr>
          </a:p>
          <a:p>
            <a:pPr marL="12700">
              <a:lnSpc>
                <a:spcPct val="100000"/>
              </a:lnSpc>
              <a:spcBef>
                <a:spcPts val="25"/>
              </a:spcBef>
            </a:pPr>
            <a:r>
              <a:rPr sz="2400" spc="-5" dirty="0">
                <a:latin typeface="Cambria Math"/>
                <a:cs typeface="Cambria Math"/>
              </a:rPr>
              <a:t>𝜇</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0" dirty="0">
                <a:latin typeface="Calibri"/>
                <a:cs typeface="Calibri"/>
              </a:rPr>
              <a:t>1</a:t>
            </a:r>
            <a:r>
              <a:rPr sz="2400" spc="-5" dirty="0">
                <a:latin typeface="Calibri"/>
                <a:cs typeface="Calibri"/>
              </a:rPr>
              <a:t>/D)</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dirty="0">
                <a:latin typeface="Calibri"/>
                <a:cs typeface="Calibri"/>
              </a:rPr>
              <a:t>h</a:t>
            </a:r>
            <a:r>
              <a:rPr sz="2400" spc="-7" baseline="-17361" dirty="0">
                <a:latin typeface="Calibri"/>
                <a:cs typeface="Calibri"/>
              </a:rPr>
              <a:t>i,j</a:t>
            </a:r>
            <a:endParaRPr sz="2400" baseline="-17361">
              <a:latin typeface="Calibri"/>
              <a:cs typeface="Calibri"/>
            </a:endParaRPr>
          </a:p>
        </p:txBody>
      </p:sp>
      <p:sp>
        <p:nvSpPr>
          <p:cNvPr id="53" name="object 53"/>
          <p:cNvSpPr txBox="1"/>
          <p:nvPr/>
        </p:nvSpPr>
        <p:spPr>
          <a:xfrm>
            <a:off x="2383777" y="2026411"/>
            <a:ext cx="1327785" cy="1437005"/>
          </a:xfrm>
          <a:prstGeom prst="rect">
            <a:avLst/>
          </a:prstGeom>
        </p:spPr>
        <p:txBody>
          <a:bodyPr vert="horz" wrap="square" lIns="0" tIns="0" rIns="0" bIns="0" rtlCol="0">
            <a:spAutoFit/>
          </a:bodyPr>
          <a:lstStyle/>
          <a:p>
            <a:pPr marL="34925">
              <a:lnSpc>
                <a:spcPct val="1000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12700">
              <a:lnSpc>
                <a:spcPct val="100000"/>
              </a:lnSpc>
              <a:spcBef>
                <a:spcPts val="25"/>
              </a:spcBef>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276225" marR="12700" indent="-249554">
              <a:lnSpc>
                <a:spcPct val="1008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 </a:t>
            </a: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54" name="object 54"/>
          <p:cNvSpPr txBox="1"/>
          <p:nvPr/>
        </p:nvSpPr>
        <p:spPr>
          <a:xfrm>
            <a:off x="231127" y="3477259"/>
            <a:ext cx="2326005" cy="1118870"/>
          </a:xfrm>
          <a:prstGeom prst="rect">
            <a:avLst/>
          </a:prstGeom>
        </p:spPr>
        <p:txBody>
          <a:bodyPr vert="horz" wrap="square" lIns="0" tIns="0" rIns="0" bIns="0" rtlCol="0">
            <a:spAutoFit/>
          </a:bodyPr>
          <a:lstStyle/>
          <a:p>
            <a:pPr marL="12700">
              <a:lnSpc>
                <a:spcPct val="100000"/>
              </a:lnSpc>
            </a:pPr>
            <a:r>
              <a:rPr sz="2400" spc="-30" dirty="0">
                <a:latin typeface="Cambria Math"/>
                <a:cs typeface="Cambria Math"/>
              </a:rPr>
              <a:t>𝜎</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spc="-5" dirty="0">
                <a:latin typeface="Calibri"/>
                <a:cs typeface="Calibri"/>
              </a:rPr>
              <a:t>(</a:t>
            </a:r>
            <a:r>
              <a:rPr sz="2400" dirty="0">
                <a:latin typeface="Calibri"/>
                <a:cs typeface="Calibri"/>
              </a:rPr>
              <a:t>h</a:t>
            </a:r>
            <a:r>
              <a:rPr sz="2400" spc="-7" baseline="-17361" dirty="0">
                <a:latin typeface="Calibri"/>
                <a:cs typeface="Calibri"/>
              </a:rPr>
              <a:t>i,j</a:t>
            </a:r>
            <a:r>
              <a:rPr sz="2400" spc="270"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spc="-5" dirty="0">
                <a:latin typeface="Calibri"/>
                <a:cs typeface="Calibri"/>
              </a:rPr>
              <a:t>)</a:t>
            </a:r>
            <a:r>
              <a:rPr sz="2400" spc="-15" baseline="24305" dirty="0">
                <a:latin typeface="Calibri"/>
                <a:cs typeface="Calibri"/>
              </a:rPr>
              <a:t>2</a:t>
            </a:r>
            <a:r>
              <a:rPr sz="2400" spc="-5" dirty="0">
                <a:latin typeface="Calibri"/>
                <a:cs typeface="Calibri"/>
              </a:rPr>
              <a:t>)</a:t>
            </a:r>
            <a:r>
              <a:rPr sz="2400" baseline="24305" dirty="0">
                <a:latin typeface="Calibri"/>
                <a:cs typeface="Calibri"/>
              </a:rPr>
              <a:t>1</a:t>
            </a:r>
            <a:r>
              <a:rPr sz="2400" spc="-15" baseline="24305" dirty="0">
                <a:latin typeface="Calibri"/>
                <a:cs typeface="Calibri"/>
              </a:rPr>
              <a:t>/2</a:t>
            </a:r>
            <a:endParaRPr sz="2400" baseline="24305">
              <a:latin typeface="Calibri"/>
              <a:cs typeface="Calibri"/>
            </a:endParaRPr>
          </a:p>
          <a:p>
            <a:pPr marL="12700" marR="537210">
              <a:lnSpc>
                <a:spcPts val="2900"/>
              </a:lnSpc>
              <a:spcBef>
                <a:spcPts val="80"/>
              </a:spcBef>
            </a:pP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h</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dirty="0">
                <a:latin typeface="Calibri"/>
                <a:cs typeface="Calibri"/>
              </a:rPr>
              <a:t>)</a:t>
            </a:r>
            <a:r>
              <a:rPr sz="2400" spc="-10" dirty="0">
                <a:latin typeface="Calibri"/>
                <a:cs typeface="Calibri"/>
              </a:rPr>
              <a:t> </a:t>
            </a:r>
            <a:r>
              <a:rPr sz="2400" dirty="0">
                <a:latin typeface="Calibri"/>
                <a:cs typeface="Calibri"/>
              </a:rPr>
              <a:t>/</a:t>
            </a:r>
            <a:r>
              <a:rPr sz="2400" spc="-10" dirty="0">
                <a:latin typeface="Calibri"/>
                <a:cs typeface="Calibri"/>
              </a:rPr>
              <a:t> </a:t>
            </a:r>
            <a:r>
              <a:rPr sz="2400" spc="-30" dirty="0">
                <a:latin typeface="Cambria Math"/>
                <a:cs typeface="Cambria Math"/>
              </a:rPr>
              <a:t>𝜎</a:t>
            </a:r>
            <a:r>
              <a:rPr sz="2400" baseline="-17361" dirty="0">
                <a:latin typeface="Calibri"/>
                <a:cs typeface="Calibri"/>
              </a:rPr>
              <a:t>i </a:t>
            </a:r>
            <a:r>
              <a:rPr sz="2400" spc="-15" dirty="0">
                <a:latin typeface="Calibri"/>
                <a:cs typeface="Calibri"/>
              </a:rPr>
              <a:t>y</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mbria Math"/>
                <a:cs typeface="Cambria Math"/>
              </a:rPr>
              <a:t>𝛾</a:t>
            </a:r>
            <a:r>
              <a:rPr sz="2400" spc="10" dirty="0">
                <a:latin typeface="Cambria Math"/>
                <a:cs typeface="Cambria Math"/>
              </a:rPr>
              <a:t> </a:t>
            </a:r>
            <a:r>
              <a:rPr sz="2400" dirty="0">
                <a:latin typeface="Calibri"/>
                <a:cs typeface="Calibri"/>
              </a:rPr>
              <a:t>*</a:t>
            </a:r>
            <a:r>
              <a:rPr sz="2400" spc="-5" dirty="0">
                <a:latin typeface="Calibri"/>
                <a:cs typeface="Calibri"/>
              </a:rPr>
              <a:t> </a:t>
            </a: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5" dirty="0">
                <a:latin typeface="Cambria Math"/>
                <a:cs typeface="Cambria Math"/>
              </a:rPr>
              <a:t>𝛽</a:t>
            </a:r>
            <a:endParaRPr sz="2400">
              <a:latin typeface="Cambria Math"/>
              <a:cs typeface="Cambria Math"/>
            </a:endParaRPr>
          </a:p>
        </p:txBody>
      </p:sp>
      <p:sp>
        <p:nvSpPr>
          <p:cNvPr id="55" name="object 55"/>
          <p:cNvSpPr txBox="1"/>
          <p:nvPr/>
        </p:nvSpPr>
        <p:spPr>
          <a:xfrm>
            <a:off x="2667939" y="3489452"/>
            <a:ext cx="924560" cy="330200"/>
          </a:xfrm>
          <a:prstGeom prst="rect">
            <a:avLst/>
          </a:prstGeom>
        </p:spPr>
        <p:txBody>
          <a:bodyPr vert="horz" wrap="square" lIns="0" tIns="0" rIns="0" bIns="0" rtlCol="0">
            <a:spAutoFit/>
          </a:bodyPr>
          <a:lstStyle/>
          <a:p>
            <a:pPr marL="12700">
              <a:lnSpc>
                <a:spcPct val="100000"/>
              </a:lnSpc>
            </a:pP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57" name="object 57"/>
          <p:cNvSpPr txBox="1"/>
          <p:nvPr/>
        </p:nvSpPr>
        <p:spPr>
          <a:xfrm>
            <a:off x="4133433" y="3955796"/>
            <a:ext cx="2511425" cy="1198470"/>
          </a:xfrm>
          <a:prstGeom prst="rect">
            <a:avLst/>
          </a:prstGeom>
        </p:spPr>
        <p:txBody>
          <a:bodyPr vert="horz" wrap="square" lIns="0" tIns="0" rIns="0" bIns="0" rtlCol="0">
            <a:spAutoFit/>
          </a:bodyPr>
          <a:lstStyle/>
          <a:p>
            <a:pPr marL="12700" marR="5080">
              <a:lnSpc>
                <a:spcPct val="1096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lang="en-US" sz="2400" spc="100" dirty="0">
                <a:latin typeface="Calibri"/>
                <a:cs typeface="Calibri"/>
              </a:rPr>
              <a:t>ti</a:t>
            </a:r>
            <a:r>
              <a:rPr sz="2400" spc="-5" dirty="0">
                <a:latin typeface="Calibri"/>
                <a:cs typeface="Calibri"/>
              </a:rPr>
              <a:t>o</a:t>
            </a:r>
            <a:r>
              <a:rPr sz="2400" dirty="0">
                <a:latin typeface="Calibri"/>
                <a:cs typeface="Calibri"/>
              </a:rPr>
              <a:t>n </a:t>
            </a:r>
            <a:r>
              <a:rPr sz="2400" spc="-5" dirty="0">
                <a:latin typeface="Calibri"/>
                <a:cs typeface="Calibri"/>
              </a:rPr>
              <a:t>Al</a:t>
            </a:r>
            <a:r>
              <a:rPr sz="2400" dirty="0">
                <a:latin typeface="Calibri"/>
                <a:cs typeface="Calibri"/>
              </a:rPr>
              <a:t>l</a:t>
            </a:r>
            <a:r>
              <a:rPr sz="2400" spc="-10"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a:t>
            </a:r>
            <a:r>
              <a:rPr sz="2400" spc="-50" dirty="0">
                <a:latin typeface="Calibri"/>
                <a:cs typeface="Calibri"/>
              </a:rPr>
              <a:t>r</a:t>
            </a:r>
            <a:r>
              <a:rPr sz="2400" dirty="0">
                <a:latin typeface="Calibri"/>
                <a:cs typeface="Calibri"/>
              </a:rPr>
              <a:t>s</a:t>
            </a:r>
            <a:r>
              <a:rPr sz="2400" spc="-5" dirty="0">
                <a:latin typeface="Calibri"/>
                <a:cs typeface="Calibri"/>
              </a:rPr>
              <a:t> 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dirty="0">
                <a:latin typeface="Calibri"/>
                <a:cs typeface="Calibri"/>
              </a:rPr>
              <a:t>a</a:t>
            </a:r>
            <a:r>
              <a:rPr sz="2400" spc="-15" dirty="0">
                <a:latin typeface="Calibri"/>
                <a:cs typeface="Calibri"/>
              </a:rPr>
              <a:t>ct </a:t>
            </a:r>
            <a:r>
              <a:rPr sz="2400" spc="-5" dirty="0">
                <a:latin typeface="Calibri"/>
                <a:cs typeface="Calibri"/>
              </a:rPr>
              <a:t>w</a:t>
            </a:r>
            <a:r>
              <a:rPr sz="2400" dirty="0">
                <a:latin typeface="Calibri"/>
                <a:cs typeface="Calibri"/>
              </a:rPr>
              <a:t>i</a:t>
            </a:r>
            <a:r>
              <a:rPr sz="2400" spc="-5" dirty="0">
                <a:latin typeface="Calibri"/>
                <a:cs typeface="Calibri"/>
              </a:rPr>
              <a:t>t</a:t>
            </a:r>
            <a:r>
              <a:rPr sz="2400" dirty="0">
                <a:latin typeface="Calibri"/>
                <a:cs typeface="Calibri"/>
              </a:rPr>
              <a:t>h</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ot</a:t>
            </a:r>
            <a:r>
              <a:rPr sz="2400" dirty="0">
                <a:latin typeface="Calibri"/>
                <a:cs typeface="Calibri"/>
              </a:rPr>
              <a:t>h</a:t>
            </a:r>
            <a:r>
              <a:rPr sz="2400" spc="-10" dirty="0">
                <a:latin typeface="Calibri"/>
                <a:cs typeface="Calibri"/>
              </a:rPr>
              <a:t>er</a:t>
            </a:r>
            <a:endParaRPr sz="2400" dirty="0">
              <a:latin typeface="Calibri"/>
              <a:cs typeface="Calibri"/>
            </a:endParaRPr>
          </a:p>
        </p:txBody>
      </p:sp>
      <p:sp>
        <p:nvSpPr>
          <p:cNvPr id="58" name="object 58"/>
          <p:cNvSpPr txBox="1"/>
          <p:nvPr/>
        </p:nvSpPr>
        <p:spPr>
          <a:xfrm>
            <a:off x="4133433" y="1889251"/>
            <a:ext cx="2511425" cy="1334276"/>
          </a:xfrm>
          <a:prstGeom prst="rect">
            <a:avLst/>
          </a:prstGeom>
        </p:spPr>
        <p:txBody>
          <a:bodyPr vert="horz" wrap="square" lIns="0" tIns="0" rIns="0" bIns="0" rtlCol="0">
            <a:spAutoFit/>
          </a:bodyPr>
          <a:lstStyle/>
          <a:p>
            <a:pPr marL="17780" indent="-5715">
              <a:lnSpc>
                <a:spcPct val="1000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lang="en-US" sz="2400" spc="100" dirty="0">
                <a:latin typeface="Calibri"/>
                <a:cs typeface="Calibri"/>
              </a:rPr>
              <a:t>ti</a:t>
            </a:r>
            <a:r>
              <a:rPr sz="2400" spc="-5" dirty="0">
                <a:latin typeface="Calibri"/>
                <a:cs typeface="Calibri"/>
              </a:rPr>
              <a:t>o</a:t>
            </a:r>
            <a:r>
              <a:rPr sz="2400" dirty="0">
                <a:latin typeface="Calibri"/>
                <a:cs typeface="Calibri"/>
              </a:rPr>
              <a:t>n</a:t>
            </a:r>
          </a:p>
          <a:p>
            <a:pPr marL="17780" marR="75565">
              <a:lnSpc>
                <a:spcPct val="100800"/>
              </a:lnSpc>
              <a:spcBef>
                <a:spcPts val="1750"/>
              </a:spcBef>
            </a:pPr>
            <a:r>
              <a:rPr sz="2400" spc="-5" dirty="0">
                <a:latin typeface="Calibri"/>
                <a:cs typeface="Calibri"/>
              </a:rPr>
              <a:t>M</a:t>
            </a:r>
            <a:r>
              <a:rPr sz="2400" dirty="0">
                <a:latin typeface="Calibri"/>
                <a:cs typeface="Calibri"/>
              </a:rPr>
              <a:t>L</a:t>
            </a:r>
            <a:r>
              <a:rPr sz="2400" spc="-15" dirty="0">
                <a:latin typeface="Calibri"/>
                <a:cs typeface="Calibri"/>
              </a:rPr>
              <a:t>P</a:t>
            </a:r>
            <a:r>
              <a:rPr sz="2400" spc="-10" dirty="0">
                <a:latin typeface="Calibri"/>
                <a:cs typeface="Calibri"/>
              </a:rPr>
              <a:t> </a:t>
            </a:r>
            <a:r>
              <a:rPr sz="2400" spc="-5" dirty="0">
                <a:latin typeface="Calibri"/>
                <a:cs typeface="Calibri"/>
              </a:rPr>
              <a:t>i</a:t>
            </a:r>
            <a:r>
              <a:rPr sz="2400" dirty="0">
                <a:latin typeface="Calibri"/>
                <a:cs typeface="Calibri"/>
              </a:rPr>
              <a:t>nd</a:t>
            </a:r>
            <a:r>
              <a:rPr sz="2400" spc="-10" dirty="0">
                <a:latin typeface="Calibri"/>
                <a:cs typeface="Calibri"/>
              </a:rPr>
              <a:t>e</a:t>
            </a:r>
            <a:r>
              <a:rPr sz="2400" dirty="0">
                <a:latin typeface="Calibri"/>
                <a:cs typeface="Calibri"/>
              </a:rPr>
              <a:t>p</a:t>
            </a:r>
            <a:r>
              <a:rPr sz="2400" spc="-10" dirty="0">
                <a:latin typeface="Calibri"/>
                <a:cs typeface="Calibri"/>
              </a:rPr>
              <a:t>e</a:t>
            </a:r>
            <a:r>
              <a:rPr sz="2400" dirty="0">
                <a:latin typeface="Calibri"/>
                <a:cs typeface="Calibri"/>
              </a:rPr>
              <a:t>nd</a:t>
            </a:r>
            <a:r>
              <a:rPr sz="2400" spc="-10" dirty="0">
                <a:latin typeface="Calibri"/>
                <a:cs typeface="Calibri"/>
              </a:rPr>
              <a:t>e</a:t>
            </a:r>
            <a:r>
              <a:rPr sz="2400" spc="-25" dirty="0">
                <a:latin typeface="Calibri"/>
                <a:cs typeface="Calibri"/>
              </a:rPr>
              <a:t>n</a:t>
            </a:r>
            <a:r>
              <a:rPr sz="2400" spc="-15" dirty="0">
                <a:latin typeface="Calibri"/>
                <a:cs typeface="Calibri"/>
              </a:rPr>
              <a:t>t</a:t>
            </a:r>
            <a:r>
              <a:rPr sz="2400" spc="-5" dirty="0">
                <a:latin typeface="Calibri"/>
                <a:cs typeface="Calibri"/>
              </a:rPr>
              <a:t>l</a:t>
            </a:r>
            <a:r>
              <a:rPr sz="2400" spc="-15" dirty="0">
                <a:latin typeface="Calibri"/>
                <a:cs typeface="Calibri"/>
              </a:rPr>
              <a:t>y</a:t>
            </a:r>
            <a:r>
              <a:rPr sz="2400" spc="-10" dirty="0">
                <a:latin typeface="Calibri"/>
                <a:cs typeface="Calibri"/>
              </a:rPr>
              <a:t> </a:t>
            </a:r>
            <a:r>
              <a:rPr sz="2400" spc="-5" dirty="0">
                <a:latin typeface="Calibri"/>
                <a:cs typeface="Calibri"/>
              </a:rPr>
              <a:t>o</a:t>
            </a:r>
            <a:r>
              <a:rPr sz="2400" dirty="0">
                <a:latin typeface="Calibri"/>
                <a:cs typeface="Calibri"/>
              </a:rPr>
              <a:t>n</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or</a:t>
            </a:r>
            <a:endParaRPr sz="2400" dirty="0">
              <a:latin typeface="Calibri"/>
              <a:cs typeface="Calibri"/>
            </a:endParaRPr>
          </a:p>
        </p:txBody>
      </p:sp>
    </p:spTree>
    <p:extLst>
      <p:ext uri="{BB962C8B-B14F-4D97-AF65-F5344CB8AC3E}">
        <p14:creationId xmlns:p14="http://schemas.microsoft.com/office/powerpoint/2010/main" val="22313513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45965" y="1216145"/>
            <a:ext cx="4227830" cy="4118610"/>
          </a:xfrm>
          <a:custGeom>
            <a:avLst/>
            <a:gdLst/>
            <a:ahLst/>
            <a:cxnLst/>
            <a:rect l="l" t="t" r="r" b="b"/>
            <a:pathLst>
              <a:path w="4227830" h="4118610">
                <a:moveTo>
                  <a:pt x="0" y="0"/>
                </a:moveTo>
                <a:lnTo>
                  <a:pt x="4227443" y="0"/>
                </a:lnTo>
                <a:lnTo>
                  <a:pt x="4227443" y="4118612"/>
                </a:lnTo>
                <a:lnTo>
                  <a:pt x="0" y="4118612"/>
                </a:lnTo>
                <a:lnTo>
                  <a:pt x="0" y="0"/>
                </a:lnTo>
                <a:close/>
              </a:path>
            </a:pathLst>
          </a:custGeom>
          <a:solidFill>
            <a:srgbClr val="EDEDED"/>
          </a:solidFill>
        </p:spPr>
        <p:txBody>
          <a:bodyPr wrap="square" lIns="0" tIns="0" rIns="0" bIns="0" rtlCol="0"/>
          <a:lstStyle/>
          <a:p>
            <a:endParaRPr/>
          </a:p>
        </p:txBody>
      </p:sp>
      <p:sp>
        <p:nvSpPr>
          <p:cNvPr id="3" name="object 3"/>
          <p:cNvSpPr/>
          <p:nvPr/>
        </p:nvSpPr>
        <p:spPr>
          <a:xfrm>
            <a:off x="6645965" y="1216145"/>
            <a:ext cx="4227830" cy="4118610"/>
          </a:xfrm>
          <a:custGeom>
            <a:avLst/>
            <a:gdLst/>
            <a:ahLst/>
            <a:cxnLst/>
            <a:rect l="l" t="t" r="r" b="b"/>
            <a:pathLst>
              <a:path w="4227830" h="4118610">
                <a:moveTo>
                  <a:pt x="0" y="0"/>
                </a:moveTo>
                <a:lnTo>
                  <a:pt x="4227444" y="0"/>
                </a:lnTo>
                <a:lnTo>
                  <a:pt x="4227444" y="4118612"/>
                </a:lnTo>
                <a:lnTo>
                  <a:pt x="0" y="4118612"/>
                </a:lnTo>
                <a:lnTo>
                  <a:pt x="0" y="0"/>
                </a:lnTo>
                <a:close/>
              </a:path>
            </a:pathLst>
          </a:custGeom>
          <a:ln w="12700">
            <a:solidFill>
              <a:srgbClr val="A5A5A5"/>
            </a:solidFill>
          </a:ln>
        </p:spPr>
        <p:txBody>
          <a:bodyPr wrap="square" lIns="0" tIns="0" rIns="0" bIns="0" rtlCol="0"/>
          <a:lstStyle/>
          <a:p>
            <a:endParaRPr/>
          </a:p>
        </p:txBody>
      </p:sp>
      <p:sp>
        <p:nvSpPr>
          <p:cNvPr id="4" name="object 4"/>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5" name="object 5"/>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6" name="object 6"/>
          <p:cNvSpPr txBox="1">
            <a:spLocks noGrp="1"/>
          </p:cNvSpPr>
          <p:nvPr>
            <p:ph type="title"/>
          </p:nvPr>
        </p:nvSpPr>
        <p:spPr>
          <a:xfrm>
            <a:off x="609600" y="569139"/>
            <a:ext cx="7923421" cy="553998"/>
          </a:xfrm>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7" name="object 7"/>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8" name="object 8"/>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9" name="object 9"/>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10" name="object 10"/>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11" name="object 11"/>
          <p:cNvSpPr/>
          <p:nvPr/>
        </p:nvSpPr>
        <p:spPr>
          <a:xfrm>
            <a:off x="7045185" y="4439474"/>
            <a:ext cx="3656329" cy="396240"/>
          </a:xfrm>
          <a:custGeom>
            <a:avLst/>
            <a:gdLst/>
            <a:ahLst/>
            <a:cxnLst/>
            <a:rect l="l" t="t" r="r" b="b"/>
            <a:pathLst>
              <a:path w="3656329" h="396239">
                <a:moveTo>
                  <a:pt x="0" y="0"/>
                </a:moveTo>
                <a:lnTo>
                  <a:pt x="3655943" y="0"/>
                </a:lnTo>
                <a:lnTo>
                  <a:pt x="3655943" y="396120"/>
                </a:lnTo>
                <a:lnTo>
                  <a:pt x="0" y="396120"/>
                </a:lnTo>
                <a:lnTo>
                  <a:pt x="0" y="0"/>
                </a:lnTo>
                <a:close/>
              </a:path>
            </a:pathLst>
          </a:custGeom>
          <a:solidFill>
            <a:srgbClr val="E2F0D9"/>
          </a:solidFill>
        </p:spPr>
        <p:txBody>
          <a:bodyPr wrap="square" lIns="0" tIns="0" rIns="0" bIns="0" rtlCol="0"/>
          <a:lstStyle/>
          <a:p>
            <a:endParaRPr/>
          </a:p>
        </p:txBody>
      </p:sp>
      <p:sp>
        <p:nvSpPr>
          <p:cNvPr id="12" name="object 12"/>
          <p:cNvSpPr/>
          <p:nvPr/>
        </p:nvSpPr>
        <p:spPr>
          <a:xfrm>
            <a:off x="7045185" y="4439474"/>
            <a:ext cx="3656329" cy="396240"/>
          </a:xfrm>
          <a:custGeom>
            <a:avLst/>
            <a:gdLst/>
            <a:ahLst/>
            <a:cxnLst/>
            <a:rect l="l" t="t" r="r" b="b"/>
            <a:pathLst>
              <a:path w="3656329" h="396239">
                <a:moveTo>
                  <a:pt x="0" y="0"/>
                </a:moveTo>
                <a:lnTo>
                  <a:pt x="3655944" y="0"/>
                </a:lnTo>
                <a:lnTo>
                  <a:pt x="3655944" y="396120"/>
                </a:lnTo>
                <a:lnTo>
                  <a:pt x="0" y="396120"/>
                </a:lnTo>
                <a:lnTo>
                  <a:pt x="0" y="0"/>
                </a:lnTo>
                <a:close/>
              </a:path>
            </a:pathLst>
          </a:custGeom>
          <a:ln w="12700">
            <a:solidFill>
              <a:srgbClr val="70AD47"/>
            </a:solidFill>
          </a:ln>
        </p:spPr>
        <p:txBody>
          <a:bodyPr wrap="square" lIns="0" tIns="0" rIns="0" bIns="0" rtlCol="0"/>
          <a:lstStyle/>
          <a:p>
            <a:endParaRPr/>
          </a:p>
        </p:txBody>
      </p:sp>
      <p:sp>
        <p:nvSpPr>
          <p:cNvPr id="13" name="object 13"/>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5" name="object 15"/>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6" name="object 16"/>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8" name="object 18"/>
          <p:cNvSpPr/>
          <p:nvPr/>
        </p:nvSpPr>
        <p:spPr>
          <a:xfrm>
            <a:off x="8751568" y="4006376"/>
            <a:ext cx="243204" cy="243204"/>
          </a:xfrm>
          <a:custGeom>
            <a:avLst/>
            <a:gdLst/>
            <a:ahLst/>
            <a:cxnLst/>
            <a:rect l="l" t="t" r="r" b="b"/>
            <a:pathLst>
              <a:path w="243204" h="243204">
                <a:moveTo>
                  <a:pt x="113624" y="0"/>
                </a:moveTo>
                <a:lnTo>
                  <a:pt x="72276" y="10158"/>
                </a:lnTo>
                <a:lnTo>
                  <a:pt x="37886" y="33139"/>
                </a:lnTo>
                <a:lnTo>
                  <a:pt x="13178" y="66220"/>
                </a:lnTo>
                <a:lnTo>
                  <a:pt x="874" y="106676"/>
                </a:lnTo>
                <a:lnTo>
                  <a:pt x="0" y="121330"/>
                </a:lnTo>
                <a:lnTo>
                  <a:pt x="830" y="135591"/>
                </a:lnTo>
                <a:lnTo>
                  <a:pt x="12572" y="174850"/>
                </a:lnTo>
                <a:lnTo>
                  <a:pt x="36644" y="207303"/>
                </a:lnTo>
                <a:lnTo>
                  <a:pt x="71057" y="230476"/>
                </a:lnTo>
                <a:lnTo>
                  <a:pt x="113824" y="241894"/>
                </a:lnTo>
                <a:lnTo>
                  <a:pt x="129593" y="242659"/>
                </a:lnTo>
                <a:lnTo>
                  <a:pt x="143976" y="240862"/>
                </a:lnTo>
                <a:lnTo>
                  <a:pt x="183293" y="226117"/>
                </a:lnTo>
                <a:lnTo>
                  <a:pt x="214747" y="199460"/>
                </a:lnTo>
                <a:lnTo>
                  <a:pt x="235615" y="163607"/>
                </a:lnTo>
                <a:lnTo>
                  <a:pt x="243175" y="121278"/>
                </a:lnTo>
                <a:lnTo>
                  <a:pt x="242349" y="107103"/>
                </a:lnTo>
                <a:lnTo>
                  <a:pt x="230615" y="67834"/>
                </a:lnTo>
                <a:lnTo>
                  <a:pt x="206549" y="35370"/>
                </a:lnTo>
                <a:lnTo>
                  <a:pt x="172143" y="12189"/>
                </a:lnTo>
                <a:lnTo>
                  <a:pt x="129387" y="766"/>
                </a:lnTo>
                <a:lnTo>
                  <a:pt x="113624" y="0"/>
                </a:lnTo>
                <a:close/>
              </a:path>
            </a:pathLst>
          </a:custGeom>
          <a:solidFill>
            <a:srgbClr val="FFFFFF"/>
          </a:solidFill>
        </p:spPr>
        <p:txBody>
          <a:bodyPr wrap="square" lIns="0" tIns="0" rIns="0" bIns="0" rtlCol="0"/>
          <a:lstStyle/>
          <a:p>
            <a:endParaRPr/>
          </a:p>
        </p:txBody>
      </p:sp>
      <p:sp>
        <p:nvSpPr>
          <p:cNvPr id="19" name="object 19"/>
          <p:cNvSpPr/>
          <p:nvPr/>
        </p:nvSpPr>
        <p:spPr>
          <a:xfrm>
            <a:off x="8751568" y="4006376"/>
            <a:ext cx="243204" cy="243204"/>
          </a:xfrm>
          <a:custGeom>
            <a:avLst/>
            <a:gdLst/>
            <a:ahLst/>
            <a:cxnLst/>
            <a:rect l="l" t="t" r="r" b="b"/>
            <a:pathLst>
              <a:path w="243204" h="243204">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20" name="object 20"/>
          <p:cNvSpPr txBox="1"/>
          <p:nvPr/>
        </p:nvSpPr>
        <p:spPr>
          <a:xfrm>
            <a:off x="8150843" y="3974084"/>
            <a:ext cx="1620604" cy="869469"/>
          </a:xfrm>
          <a:prstGeom prst="rect">
            <a:avLst/>
          </a:prstGeom>
        </p:spPr>
        <p:txBody>
          <a:bodyPr vert="horz" wrap="square" lIns="0" tIns="0" rIns="0" bIns="0" rtlCol="0">
            <a:spAutoFit/>
          </a:bodyPr>
          <a:lstStyle/>
          <a:p>
            <a:pPr algn="ctr">
              <a:lnSpc>
                <a:spcPct val="100000"/>
              </a:lnSpc>
            </a:pPr>
            <a:r>
              <a:rPr sz="2400" dirty="0">
                <a:latin typeface="Calibri"/>
                <a:cs typeface="Calibri"/>
              </a:rPr>
              <a:t>+</a:t>
            </a:r>
          </a:p>
          <a:p>
            <a:pPr algn="ctr">
              <a:lnSpc>
                <a:spcPct val="100000"/>
              </a:lnSpc>
              <a:spcBef>
                <a:spcPts val="1480"/>
              </a:spcBef>
            </a:pPr>
            <a:r>
              <a:rPr sz="2000" spc="5" dirty="0">
                <a:latin typeface="Calibri"/>
                <a:cs typeface="Calibri"/>
              </a:rPr>
              <a:t>S</a:t>
            </a:r>
            <a:r>
              <a:rPr sz="2000" dirty="0">
                <a:latin typeface="Calibri"/>
                <a:cs typeface="Calibri"/>
              </a:rPr>
              <a:t>el</a:t>
            </a:r>
            <a:r>
              <a:rPr sz="2000" spc="-50" dirty="0">
                <a:latin typeface="Calibri"/>
                <a:cs typeface="Calibri"/>
              </a:rPr>
              <a:t>f</a:t>
            </a:r>
            <a:r>
              <a:rPr sz="2000" dirty="0">
                <a:latin typeface="Calibri"/>
                <a:cs typeface="Calibri"/>
              </a:rPr>
              <a:t>-</a:t>
            </a:r>
            <a:r>
              <a:rPr sz="2000" spc="105" dirty="0">
                <a:latin typeface="Calibri"/>
                <a:cs typeface="Calibri"/>
              </a:rPr>
              <a:t>A</a:t>
            </a:r>
            <a:r>
              <a:rPr lang="en-US" sz="2000" spc="105" dirty="0">
                <a:latin typeface="Calibri"/>
                <a:cs typeface="Calibri"/>
              </a:rPr>
              <a:t>ttenti</a:t>
            </a:r>
            <a:r>
              <a:rPr sz="2000" spc="-5" dirty="0">
                <a:latin typeface="Calibri"/>
                <a:cs typeface="Calibri"/>
              </a:rPr>
              <a:t>o</a:t>
            </a:r>
            <a:r>
              <a:rPr sz="2000" dirty="0">
                <a:latin typeface="Calibri"/>
                <a:cs typeface="Calibri"/>
              </a:rPr>
              <a:t>n</a:t>
            </a:r>
          </a:p>
        </p:txBody>
      </p:sp>
      <p:sp>
        <p:nvSpPr>
          <p:cNvPr id="21" name="object 21"/>
          <p:cNvSpPr txBox="1"/>
          <p:nvPr/>
        </p:nvSpPr>
        <p:spPr>
          <a:xfrm>
            <a:off x="7045185" y="3419847"/>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22" name="object 22"/>
          <p:cNvSpPr/>
          <p:nvPr/>
        </p:nvSpPr>
        <p:spPr>
          <a:xfrm>
            <a:off x="6803880" y="4089609"/>
            <a:ext cx="1948180" cy="1024255"/>
          </a:xfrm>
          <a:custGeom>
            <a:avLst/>
            <a:gdLst/>
            <a:ahLst/>
            <a:cxnLst/>
            <a:rect l="l" t="t" r="r" b="b"/>
            <a:pathLst>
              <a:path w="1948179" h="1024254">
                <a:moveTo>
                  <a:pt x="1871488" y="25400"/>
                </a:moveTo>
                <a:lnTo>
                  <a:pt x="0" y="25400"/>
                </a:lnTo>
                <a:lnTo>
                  <a:pt x="0" y="1023896"/>
                </a:lnTo>
                <a:lnTo>
                  <a:pt x="241305" y="1023896"/>
                </a:lnTo>
                <a:lnTo>
                  <a:pt x="241305" y="1011196"/>
                </a:lnTo>
                <a:lnTo>
                  <a:pt x="25400" y="1011196"/>
                </a:lnTo>
                <a:lnTo>
                  <a:pt x="12700" y="998496"/>
                </a:lnTo>
                <a:lnTo>
                  <a:pt x="25400" y="998496"/>
                </a:lnTo>
                <a:lnTo>
                  <a:pt x="25400" y="50800"/>
                </a:lnTo>
                <a:lnTo>
                  <a:pt x="12700" y="50800"/>
                </a:lnTo>
                <a:lnTo>
                  <a:pt x="25400" y="38100"/>
                </a:lnTo>
                <a:lnTo>
                  <a:pt x="1871488" y="38100"/>
                </a:lnTo>
                <a:lnTo>
                  <a:pt x="1871488" y="25400"/>
                </a:lnTo>
                <a:close/>
              </a:path>
              <a:path w="1948179" h="1024254">
                <a:moveTo>
                  <a:pt x="25400" y="998496"/>
                </a:moveTo>
                <a:lnTo>
                  <a:pt x="12700" y="998496"/>
                </a:lnTo>
                <a:lnTo>
                  <a:pt x="25400" y="1011196"/>
                </a:lnTo>
                <a:lnTo>
                  <a:pt x="25400" y="998496"/>
                </a:lnTo>
                <a:close/>
              </a:path>
              <a:path w="1948179" h="1024254">
                <a:moveTo>
                  <a:pt x="241305" y="998496"/>
                </a:moveTo>
                <a:lnTo>
                  <a:pt x="25400" y="998496"/>
                </a:lnTo>
                <a:lnTo>
                  <a:pt x="25400" y="1011196"/>
                </a:lnTo>
                <a:lnTo>
                  <a:pt x="241305" y="1011196"/>
                </a:lnTo>
                <a:lnTo>
                  <a:pt x="241305" y="998496"/>
                </a:lnTo>
                <a:close/>
              </a:path>
              <a:path w="1948179" h="1024254">
                <a:moveTo>
                  <a:pt x="1871488" y="0"/>
                </a:moveTo>
                <a:lnTo>
                  <a:pt x="1871488" y="76200"/>
                </a:lnTo>
                <a:lnTo>
                  <a:pt x="1922288" y="50800"/>
                </a:lnTo>
                <a:lnTo>
                  <a:pt x="1884191" y="50800"/>
                </a:lnTo>
                <a:lnTo>
                  <a:pt x="1884191" y="25400"/>
                </a:lnTo>
                <a:lnTo>
                  <a:pt x="1922288" y="25400"/>
                </a:lnTo>
                <a:lnTo>
                  <a:pt x="1871488" y="0"/>
                </a:lnTo>
                <a:close/>
              </a:path>
              <a:path w="1948179" h="1024254">
                <a:moveTo>
                  <a:pt x="25400" y="38100"/>
                </a:moveTo>
                <a:lnTo>
                  <a:pt x="12700" y="50800"/>
                </a:lnTo>
                <a:lnTo>
                  <a:pt x="25400" y="50800"/>
                </a:lnTo>
                <a:lnTo>
                  <a:pt x="25400" y="38100"/>
                </a:lnTo>
                <a:close/>
              </a:path>
              <a:path w="1948179" h="1024254">
                <a:moveTo>
                  <a:pt x="1871488" y="38100"/>
                </a:moveTo>
                <a:lnTo>
                  <a:pt x="25400" y="38100"/>
                </a:lnTo>
                <a:lnTo>
                  <a:pt x="25400" y="50800"/>
                </a:lnTo>
                <a:lnTo>
                  <a:pt x="1871488" y="50800"/>
                </a:lnTo>
                <a:lnTo>
                  <a:pt x="1871488" y="38100"/>
                </a:lnTo>
                <a:close/>
              </a:path>
              <a:path w="1948179" h="1024254">
                <a:moveTo>
                  <a:pt x="1922288" y="25400"/>
                </a:moveTo>
                <a:lnTo>
                  <a:pt x="1884191" y="25400"/>
                </a:lnTo>
                <a:lnTo>
                  <a:pt x="1884191" y="50800"/>
                </a:lnTo>
                <a:lnTo>
                  <a:pt x="1922288" y="50800"/>
                </a:lnTo>
                <a:lnTo>
                  <a:pt x="1947688" y="38100"/>
                </a:lnTo>
                <a:lnTo>
                  <a:pt x="1922288" y="25400"/>
                </a:lnTo>
                <a:close/>
              </a:path>
            </a:pathLst>
          </a:custGeom>
          <a:solidFill>
            <a:srgbClr val="000000"/>
          </a:solidFill>
        </p:spPr>
        <p:txBody>
          <a:bodyPr wrap="square" lIns="0" tIns="0" rIns="0" bIns="0" rtlCol="0"/>
          <a:lstStyle/>
          <a:p>
            <a:endParaRPr/>
          </a:p>
        </p:txBody>
      </p:sp>
      <p:sp>
        <p:nvSpPr>
          <p:cNvPr id="23" name="object 23"/>
          <p:cNvSpPr/>
          <p:nvPr/>
        </p:nvSpPr>
        <p:spPr>
          <a:xfrm>
            <a:off x="8835057" y="3815966"/>
            <a:ext cx="76200" cy="190500"/>
          </a:xfrm>
          <a:custGeom>
            <a:avLst/>
            <a:gdLst/>
            <a:ahLst/>
            <a:cxnLst/>
            <a:rect l="l" t="t" r="r" b="b"/>
            <a:pathLst>
              <a:path w="76200" h="190500">
                <a:moveTo>
                  <a:pt x="25400" y="76200"/>
                </a:moveTo>
                <a:lnTo>
                  <a:pt x="25400" y="190153"/>
                </a:lnTo>
                <a:lnTo>
                  <a:pt x="50800" y="190153"/>
                </a:lnTo>
                <a:lnTo>
                  <a:pt x="50800" y="76200"/>
                </a:lnTo>
                <a:lnTo>
                  <a:pt x="25400" y="76200"/>
                </a:lnTo>
                <a:close/>
              </a:path>
              <a:path w="76200" h="190500">
                <a:moveTo>
                  <a:pt x="69849" y="63500"/>
                </a:moveTo>
                <a:lnTo>
                  <a:pt x="25400" y="63500"/>
                </a:lnTo>
                <a:lnTo>
                  <a:pt x="50800" y="63501"/>
                </a:lnTo>
                <a:lnTo>
                  <a:pt x="50800" y="76200"/>
                </a:lnTo>
                <a:lnTo>
                  <a:pt x="76200" y="76201"/>
                </a:lnTo>
                <a:lnTo>
                  <a:pt x="69849" y="63500"/>
                </a:lnTo>
                <a:close/>
              </a:path>
              <a:path w="76200" h="190500">
                <a:moveTo>
                  <a:pt x="25400" y="63500"/>
                </a:moveTo>
                <a:lnTo>
                  <a:pt x="25400" y="76200"/>
                </a:lnTo>
                <a:lnTo>
                  <a:pt x="50800" y="76200"/>
                </a:lnTo>
                <a:lnTo>
                  <a:pt x="50800" y="63501"/>
                </a:lnTo>
                <a:lnTo>
                  <a:pt x="254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24" name="object 24"/>
          <p:cNvSpPr txBox="1"/>
          <p:nvPr/>
        </p:nvSpPr>
        <p:spPr>
          <a:xfrm>
            <a:off x="7159132" y="2550341"/>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5" name="object 25"/>
          <p:cNvSpPr txBox="1"/>
          <p:nvPr/>
        </p:nvSpPr>
        <p:spPr>
          <a:xfrm>
            <a:off x="808730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6" name="object 26"/>
          <p:cNvSpPr txBox="1"/>
          <p:nvPr/>
        </p:nvSpPr>
        <p:spPr>
          <a:xfrm>
            <a:off x="903147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7" name="object 27"/>
          <p:cNvSpPr txBox="1"/>
          <p:nvPr/>
        </p:nvSpPr>
        <p:spPr>
          <a:xfrm>
            <a:off x="9971061" y="2559433"/>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8" name="object 28"/>
          <p:cNvSpPr/>
          <p:nvPr/>
        </p:nvSpPr>
        <p:spPr>
          <a:xfrm>
            <a:off x="8781218" y="1925373"/>
            <a:ext cx="243204" cy="243204"/>
          </a:xfrm>
          <a:custGeom>
            <a:avLst/>
            <a:gdLst/>
            <a:ahLst/>
            <a:cxnLst/>
            <a:rect l="l" t="t" r="r" b="b"/>
            <a:pathLst>
              <a:path w="243204" h="243205">
                <a:moveTo>
                  <a:pt x="113624" y="0"/>
                </a:moveTo>
                <a:lnTo>
                  <a:pt x="72276" y="10158"/>
                </a:lnTo>
                <a:lnTo>
                  <a:pt x="37886" y="33139"/>
                </a:lnTo>
                <a:lnTo>
                  <a:pt x="13177" y="66219"/>
                </a:lnTo>
                <a:lnTo>
                  <a:pt x="874" y="106676"/>
                </a:lnTo>
                <a:lnTo>
                  <a:pt x="0" y="121330"/>
                </a:lnTo>
                <a:lnTo>
                  <a:pt x="830" y="135588"/>
                </a:lnTo>
                <a:lnTo>
                  <a:pt x="12571" y="174848"/>
                </a:lnTo>
                <a:lnTo>
                  <a:pt x="36642" y="207302"/>
                </a:lnTo>
                <a:lnTo>
                  <a:pt x="71055" y="230475"/>
                </a:lnTo>
                <a:lnTo>
                  <a:pt x="113821" y="241893"/>
                </a:lnTo>
                <a:lnTo>
                  <a:pt x="129590" y="242658"/>
                </a:lnTo>
                <a:lnTo>
                  <a:pt x="143973" y="240861"/>
                </a:lnTo>
                <a:lnTo>
                  <a:pt x="183291" y="226117"/>
                </a:lnTo>
                <a:lnTo>
                  <a:pt x="214745" y="199460"/>
                </a:lnTo>
                <a:lnTo>
                  <a:pt x="235613" y="163608"/>
                </a:lnTo>
                <a:lnTo>
                  <a:pt x="243174" y="121279"/>
                </a:lnTo>
                <a:lnTo>
                  <a:pt x="242348" y="107104"/>
                </a:lnTo>
                <a:lnTo>
                  <a:pt x="230615" y="67834"/>
                </a:lnTo>
                <a:lnTo>
                  <a:pt x="206549" y="35370"/>
                </a:lnTo>
                <a:lnTo>
                  <a:pt x="172143" y="12189"/>
                </a:lnTo>
                <a:lnTo>
                  <a:pt x="129387" y="766"/>
                </a:lnTo>
                <a:lnTo>
                  <a:pt x="113624" y="0"/>
                </a:lnTo>
                <a:close/>
              </a:path>
            </a:pathLst>
          </a:custGeom>
          <a:solidFill>
            <a:srgbClr val="FFFFFF"/>
          </a:solidFill>
        </p:spPr>
        <p:txBody>
          <a:bodyPr wrap="square" lIns="0" tIns="0" rIns="0" bIns="0" rtlCol="0"/>
          <a:lstStyle/>
          <a:p>
            <a:endParaRPr/>
          </a:p>
        </p:txBody>
      </p:sp>
      <p:sp>
        <p:nvSpPr>
          <p:cNvPr id="29" name="object 29"/>
          <p:cNvSpPr/>
          <p:nvPr/>
        </p:nvSpPr>
        <p:spPr>
          <a:xfrm>
            <a:off x="8781218" y="1925373"/>
            <a:ext cx="243204" cy="243204"/>
          </a:xfrm>
          <a:custGeom>
            <a:avLst/>
            <a:gdLst/>
            <a:ahLst/>
            <a:cxnLst/>
            <a:rect l="l" t="t" r="r" b="b"/>
            <a:pathLst>
              <a:path w="243204" h="243205">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30" name="object 30"/>
          <p:cNvSpPr txBox="1"/>
          <p:nvPr/>
        </p:nvSpPr>
        <p:spPr>
          <a:xfrm>
            <a:off x="8813903" y="1892300"/>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31" name="object 31"/>
          <p:cNvSpPr/>
          <p:nvPr/>
        </p:nvSpPr>
        <p:spPr>
          <a:xfrm>
            <a:off x="7453167" y="2946461"/>
            <a:ext cx="1433195" cy="473709"/>
          </a:xfrm>
          <a:custGeom>
            <a:avLst/>
            <a:gdLst/>
            <a:ahLst/>
            <a:cxnLst/>
            <a:rect l="l" t="t" r="r" b="b"/>
            <a:pathLst>
              <a:path w="1433195" h="473710">
                <a:moveTo>
                  <a:pt x="1407289" y="236692"/>
                </a:moveTo>
                <a:lnTo>
                  <a:pt x="1407289" y="473386"/>
                </a:lnTo>
                <a:lnTo>
                  <a:pt x="1432689" y="473386"/>
                </a:lnTo>
                <a:lnTo>
                  <a:pt x="1432689" y="249392"/>
                </a:lnTo>
                <a:lnTo>
                  <a:pt x="1419989" y="249392"/>
                </a:lnTo>
                <a:lnTo>
                  <a:pt x="1407289" y="236692"/>
                </a:lnTo>
                <a:close/>
              </a:path>
              <a:path w="1433195" h="473710">
                <a:moveTo>
                  <a:pt x="50800" y="63500"/>
                </a:moveTo>
                <a:lnTo>
                  <a:pt x="25400" y="63500"/>
                </a:lnTo>
                <a:lnTo>
                  <a:pt x="25400" y="249392"/>
                </a:lnTo>
                <a:lnTo>
                  <a:pt x="1407289" y="249392"/>
                </a:lnTo>
                <a:lnTo>
                  <a:pt x="1407289" y="236692"/>
                </a:lnTo>
                <a:lnTo>
                  <a:pt x="50800" y="236692"/>
                </a:lnTo>
                <a:lnTo>
                  <a:pt x="38100" y="223992"/>
                </a:lnTo>
                <a:lnTo>
                  <a:pt x="50800" y="223992"/>
                </a:lnTo>
                <a:lnTo>
                  <a:pt x="50800" y="63500"/>
                </a:lnTo>
                <a:close/>
              </a:path>
              <a:path w="1433195" h="473710">
                <a:moveTo>
                  <a:pt x="1432689" y="223992"/>
                </a:moveTo>
                <a:lnTo>
                  <a:pt x="50800" y="223992"/>
                </a:lnTo>
                <a:lnTo>
                  <a:pt x="50800" y="236692"/>
                </a:lnTo>
                <a:lnTo>
                  <a:pt x="1407289" y="236692"/>
                </a:lnTo>
                <a:lnTo>
                  <a:pt x="1419989" y="249392"/>
                </a:lnTo>
                <a:lnTo>
                  <a:pt x="1432689" y="249392"/>
                </a:lnTo>
                <a:lnTo>
                  <a:pt x="1432689" y="223992"/>
                </a:lnTo>
                <a:close/>
              </a:path>
              <a:path w="1433195" h="473710">
                <a:moveTo>
                  <a:pt x="50800" y="223992"/>
                </a:moveTo>
                <a:lnTo>
                  <a:pt x="38100" y="223992"/>
                </a:lnTo>
                <a:lnTo>
                  <a:pt x="50800" y="236692"/>
                </a:lnTo>
                <a:lnTo>
                  <a:pt x="50800" y="223992"/>
                </a:lnTo>
                <a:close/>
              </a:path>
              <a:path w="1433195" h="473710">
                <a:moveTo>
                  <a:pt x="38100" y="0"/>
                </a:moveTo>
                <a:lnTo>
                  <a:pt x="0" y="76200"/>
                </a:lnTo>
                <a:lnTo>
                  <a:pt x="25400" y="76200"/>
                </a:lnTo>
                <a:lnTo>
                  <a:pt x="25400" y="63500"/>
                </a:lnTo>
                <a:lnTo>
                  <a:pt x="69850" y="63500"/>
                </a:lnTo>
                <a:lnTo>
                  <a:pt x="38100" y="0"/>
                </a:lnTo>
                <a:close/>
              </a:path>
              <a:path w="1433195" h="47371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2" name="object 32"/>
          <p:cNvSpPr/>
          <p:nvPr/>
        </p:nvSpPr>
        <p:spPr>
          <a:xfrm>
            <a:off x="8381335" y="2950698"/>
            <a:ext cx="504825" cy="469265"/>
          </a:xfrm>
          <a:custGeom>
            <a:avLst/>
            <a:gdLst/>
            <a:ahLst/>
            <a:cxnLst/>
            <a:rect l="l" t="t" r="r" b="b"/>
            <a:pathLst>
              <a:path w="504825" h="469264">
                <a:moveTo>
                  <a:pt x="479121" y="234574"/>
                </a:moveTo>
                <a:lnTo>
                  <a:pt x="479121" y="469148"/>
                </a:lnTo>
                <a:lnTo>
                  <a:pt x="504521" y="469148"/>
                </a:lnTo>
                <a:lnTo>
                  <a:pt x="504521" y="247274"/>
                </a:lnTo>
                <a:lnTo>
                  <a:pt x="491821" y="247274"/>
                </a:lnTo>
                <a:lnTo>
                  <a:pt x="479121" y="234574"/>
                </a:lnTo>
                <a:close/>
              </a:path>
              <a:path w="504825" h="469264">
                <a:moveTo>
                  <a:pt x="50800" y="63500"/>
                </a:moveTo>
                <a:lnTo>
                  <a:pt x="25400" y="63500"/>
                </a:lnTo>
                <a:lnTo>
                  <a:pt x="25400" y="247274"/>
                </a:lnTo>
                <a:lnTo>
                  <a:pt x="479121" y="247274"/>
                </a:lnTo>
                <a:lnTo>
                  <a:pt x="479121" y="234574"/>
                </a:lnTo>
                <a:lnTo>
                  <a:pt x="50800" y="234574"/>
                </a:lnTo>
                <a:lnTo>
                  <a:pt x="38100" y="221874"/>
                </a:lnTo>
                <a:lnTo>
                  <a:pt x="50800" y="221874"/>
                </a:lnTo>
                <a:lnTo>
                  <a:pt x="50800" y="63500"/>
                </a:lnTo>
                <a:close/>
              </a:path>
              <a:path w="504825" h="469264">
                <a:moveTo>
                  <a:pt x="504521" y="221874"/>
                </a:moveTo>
                <a:lnTo>
                  <a:pt x="50800" y="221874"/>
                </a:lnTo>
                <a:lnTo>
                  <a:pt x="50800" y="234574"/>
                </a:lnTo>
                <a:lnTo>
                  <a:pt x="479121" y="234574"/>
                </a:lnTo>
                <a:lnTo>
                  <a:pt x="491821" y="247274"/>
                </a:lnTo>
                <a:lnTo>
                  <a:pt x="504521" y="247274"/>
                </a:lnTo>
                <a:lnTo>
                  <a:pt x="504521" y="221874"/>
                </a:lnTo>
                <a:close/>
              </a:path>
              <a:path w="504825" h="469264">
                <a:moveTo>
                  <a:pt x="50800" y="221874"/>
                </a:moveTo>
                <a:lnTo>
                  <a:pt x="38100" y="221874"/>
                </a:lnTo>
                <a:lnTo>
                  <a:pt x="50800" y="234574"/>
                </a:lnTo>
                <a:lnTo>
                  <a:pt x="50800" y="221874"/>
                </a:lnTo>
                <a:close/>
              </a:path>
              <a:path w="504825" h="469264">
                <a:moveTo>
                  <a:pt x="38100" y="0"/>
                </a:moveTo>
                <a:lnTo>
                  <a:pt x="0" y="76200"/>
                </a:lnTo>
                <a:lnTo>
                  <a:pt x="25400" y="76200"/>
                </a:lnTo>
                <a:lnTo>
                  <a:pt x="25400" y="63500"/>
                </a:lnTo>
                <a:lnTo>
                  <a:pt x="69850" y="63500"/>
                </a:lnTo>
                <a:lnTo>
                  <a:pt x="38100" y="0"/>
                </a:lnTo>
                <a:close/>
              </a:path>
              <a:path w="504825" h="4692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3" name="object 33"/>
          <p:cNvSpPr/>
          <p:nvPr/>
        </p:nvSpPr>
        <p:spPr>
          <a:xfrm>
            <a:off x="8860456" y="2950698"/>
            <a:ext cx="541655" cy="469265"/>
          </a:xfrm>
          <a:custGeom>
            <a:avLst/>
            <a:gdLst/>
            <a:ahLst/>
            <a:cxnLst/>
            <a:rect l="l" t="t" r="r" b="b"/>
            <a:pathLst>
              <a:path w="541654" h="469264">
                <a:moveTo>
                  <a:pt x="490449" y="221874"/>
                </a:moveTo>
                <a:lnTo>
                  <a:pt x="0" y="221874"/>
                </a:lnTo>
                <a:lnTo>
                  <a:pt x="0" y="469148"/>
                </a:lnTo>
                <a:lnTo>
                  <a:pt x="25400" y="469148"/>
                </a:lnTo>
                <a:lnTo>
                  <a:pt x="25400" y="247274"/>
                </a:lnTo>
                <a:lnTo>
                  <a:pt x="12700" y="247274"/>
                </a:lnTo>
                <a:lnTo>
                  <a:pt x="25400" y="234574"/>
                </a:lnTo>
                <a:lnTo>
                  <a:pt x="490449" y="234574"/>
                </a:lnTo>
                <a:lnTo>
                  <a:pt x="490449" y="221874"/>
                </a:lnTo>
                <a:close/>
              </a:path>
              <a:path w="541654" h="469264">
                <a:moveTo>
                  <a:pt x="25400" y="234574"/>
                </a:moveTo>
                <a:lnTo>
                  <a:pt x="12700" y="247274"/>
                </a:lnTo>
                <a:lnTo>
                  <a:pt x="25400" y="247274"/>
                </a:lnTo>
                <a:lnTo>
                  <a:pt x="25400" y="234574"/>
                </a:lnTo>
                <a:close/>
              </a:path>
              <a:path w="541654" h="469264">
                <a:moveTo>
                  <a:pt x="515849" y="221874"/>
                </a:moveTo>
                <a:lnTo>
                  <a:pt x="503149" y="221874"/>
                </a:lnTo>
                <a:lnTo>
                  <a:pt x="490449" y="234574"/>
                </a:lnTo>
                <a:lnTo>
                  <a:pt x="25400" y="234574"/>
                </a:lnTo>
                <a:lnTo>
                  <a:pt x="25400" y="247274"/>
                </a:lnTo>
                <a:lnTo>
                  <a:pt x="515849" y="247274"/>
                </a:lnTo>
                <a:lnTo>
                  <a:pt x="515849" y="221874"/>
                </a:lnTo>
                <a:close/>
              </a:path>
              <a:path w="541654" h="469264">
                <a:moveTo>
                  <a:pt x="515849" y="63500"/>
                </a:moveTo>
                <a:lnTo>
                  <a:pt x="490449" y="63500"/>
                </a:lnTo>
                <a:lnTo>
                  <a:pt x="490449" y="234574"/>
                </a:lnTo>
                <a:lnTo>
                  <a:pt x="503149" y="221874"/>
                </a:lnTo>
                <a:lnTo>
                  <a:pt x="515849" y="221874"/>
                </a:lnTo>
                <a:lnTo>
                  <a:pt x="515849" y="63500"/>
                </a:lnTo>
                <a:close/>
              </a:path>
              <a:path w="541654" h="469264">
                <a:moveTo>
                  <a:pt x="503149" y="0"/>
                </a:moveTo>
                <a:lnTo>
                  <a:pt x="465049" y="76200"/>
                </a:lnTo>
                <a:lnTo>
                  <a:pt x="490449" y="76200"/>
                </a:lnTo>
                <a:lnTo>
                  <a:pt x="490449" y="63500"/>
                </a:lnTo>
                <a:lnTo>
                  <a:pt x="534899" y="63500"/>
                </a:lnTo>
                <a:lnTo>
                  <a:pt x="503149" y="0"/>
                </a:lnTo>
                <a:close/>
              </a:path>
              <a:path w="541654" h="469264">
                <a:moveTo>
                  <a:pt x="534899" y="63500"/>
                </a:moveTo>
                <a:lnTo>
                  <a:pt x="515849" y="63500"/>
                </a:lnTo>
                <a:lnTo>
                  <a:pt x="515849" y="76200"/>
                </a:lnTo>
                <a:lnTo>
                  <a:pt x="541249" y="76200"/>
                </a:lnTo>
                <a:lnTo>
                  <a:pt x="534899" y="63500"/>
                </a:lnTo>
                <a:close/>
              </a:path>
            </a:pathLst>
          </a:custGeom>
          <a:solidFill>
            <a:srgbClr val="000000"/>
          </a:solidFill>
        </p:spPr>
        <p:txBody>
          <a:bodyPr wrap="square" lIns="0" tIns="0" rIns="0" bIns="0" rtlCol="0"/>
          <a:lstStyle/>
          <a:p>
            <a:endParaRPr/>
          </a:p>
        </p:txBody>
      </p:sp>
      <p:sp>
        <p:nvSpPr>
          <p:cNvPr id="34" name="object 34"/>
          <p:cNvSpPr/>
          <p:nvPr/>
        </p:nvSpPr>
        <p:spPr>
          <a:xfrm>
            <a:off x="8860456" y="2955552"/>
            <a:ext cx="1481455" cy="464820"/>
          </a:xfrm>
          <a:custGeom>
            <a:avLst/>
            <a:gdLst/>
            <a:ahLst/>
            <a:cxnLst/>
            <a:rect l="l" t="t" r="r" b="b"/>
            <a:pathLst>
              <a:path w="1481454" h="464820">
                <a:moveTo>
                  <a:pt x="1430039" y="219447"/>
                </a:moveTo>
                <a:lnTo>
                  <a:pt x="0" y="219447"/>
                </a:lnTo>
                <a:lnTo>
                  <a:pt x="0" y="464294"/>
                </a:lnTo>
                <a:lnTo>
                  <a:pt x="25400" y="464294"/>
                </a:lnTo>
                <a:lnTo>
                  <a:pt x="25400" y="244847"/>
                </a:lnTo>
                <a:lnTo>
                  <a:pt x="12700" y="244847"/>
                </a:lnTo>
                <a:lnTo>
                  <a:pt x="25400" y="232147"/>
                </a:lnTo>
                <a:lnTo>
                  <a:pt x="1430039" y="232147"/>
                </a:lnTo>
                <a:lnTo>
                  <a:pt x="1430039" y="219447"/>
                </a:lnTo>
                <a:close/>
              </a:path>
              <a:path w="1481454" h="464820">
                <a:moveTo>
                  <a:pt x="25400" y="232147"/>
                </a:moveTo>
                <a:lnTo>
                  <a:pt x="12700" y="244847"/>
                </a:lnTo>
                <a:lnTo>
                  <a:pt x="25400" y="244847"/>
                </a:lnTo>
                <a:lnTo>
                  <a:pt x="25400" y="232147"/>
                </a:lnTo>
                <a:close/>
              </a:path>
              <a:path w="1481454" h="464820">
                <a:moveTo>
                  <a:pt x="1455439" y="219447"/>
                </a:moveTo>
                <a:lnTo>
                  <a:pt x="1442739" y="219447"/>
                </a:lnTo>
                <a:lnTo>
                  <a:pt x="1430039" y="232147"/>
                </a:lnTo>
                <a:lnTo>
                  <a:pt x="25400" y="232147"/>
                </a:lnTo>
                <a:lnTo>
                  <a:pt x="25400" y="244847"/>
                </a:lnTo>
                <a:lnTo>
                  <a:pt x="1455439" y="244847"/>
                </a:lnTo>
                <a:lnTo>
                  <a:pt x="1455439" y="219447"/>
                </a:lnTo>
                <a:close/>
              </a:path>
              <a:path w="1481454" h="464820">
                <a:moveTo>
                  <a:pt x="1455439" y="63500"/>
                </a:moveTo>
                <a:lnTo>
                  <a:pt x="1430039" y="63500"/>
                </a:lnTo>
                <a:lnTo>
                  <a:pt x="1430039" y="232147"/>
                </a:lnTo>
                <a:lnTo>
                  <a:pt x="1442739" y="219447"/>
                </a:lnTo>
                <a:lnTo>
                  <a:pt x="1455439" y="219447"/>
                </a:lnTo>
                <a:lnTo>
                  <a:pt x="1455439" y="63500"/>
                </a:lnTo>
                <a:close/>
              </a:path>
              <a:path w="1481454" h="464820">
                <a:moveTo>
                  <a:pt x="1442739" y="0"/>
                </a:moveTo>
                <a:lnTo>
                  <a:pt x="1404639" y="76200"/>
                </a:lnTo>
                <a:lnTo>
                  <a:pt x="1430039" y="76200"/>
                </a:lnTo>
                <a:lnTo>
                  <a:pt x="1430039" y="63500"/>
                </a:lnTo>
                <a:lnTo>
                  <a:pt x="1474489" y="63500"/>
                </a:lnTo>
                <a:lnTo>
                  <a:pt x="1442739" y="0"/>
                </a:lnTo>
                <a:close/>
              </a:path>
              <a:path w="1481454" h="464820">
                <a:moveTo>
                  <a:pt x="1474489" y="63500"/>
                </a:moveTo>
                <a:lnTo>
                  <a:pt x="1455439" y="63500"/>
                </a:lnTo>
                <a:lnTo>
                  <a:pt x="1455439" y="76200"/>
                </a:lnTo>
                <a:lnTo>
                  <a:pt x="1480839" y="76200"/>
                </a:lnTo>
                <a:lnTo>
                  <a:pt x="1474489" y="63500"/>
                </a:lnTo>
                <a:close/>
              </a:path>
            </a:pathLst>
          </a:custGeom>
          <a:solidFill>
            <a:srgbClr val="000000"/>
          </a:solidFill>
        </p:spPr>
        <p:txBody>
          <a:bodyPr wrap="square" lIns="0" tIns="0" rIns="0" bIns="0" rtlCol="0"/>
          <a:lstStyle/>
          <a:p>
            <a:endParaRPr/>
          </a:p>
        </p:txBody>
      </p:sp>
      <p:sp>
        <p:nvSpPr>
          <p:cNvPr id="35" name="object 35"/>
          <p:cNvSpPr/>
          <p:nvPr/>
        </p:nvSpPr>
        <p:spPr>
          <a:xfrm>
            <a:off x="7478566" y="2168292"/>
            <a:ext cx="1462405" cy="382270"/>
          </a:xfrm>
          <a:custGeom>
            <a:avLst/>
            <a:gdLst/>
            <a:ahLst/>
            <a:cxnLst/>
            <a:rect l="l" t="t" r="r" b="b"/>
            <a:pathLst>
              <a:path w="1462404" h="382269">
                <a:moveTo>
                  <a:pt x="1411538" y="178324"/>
                </a:moveTo>
                <a:lnTo>
                  <a:pt x="0" y="178324"/>
                </a:lnTo>
                <a:lnTo>
                  <a:pt x="0" y="382049"/>
                </a:lnTo>
                <a:lnTo>
                  <a:pt x="25400" y="382049"/>
                </a:lnTo>
                <a:lnTo>
                  <a:pt x="25400" y="203724"/>
                </a:lnTo>
                <a:lnTo>
                  <a:pt x="12700" y="203724"/>
                </a:lnTo>
                <a:lnTo>
                  <a:pt x="25400" y="191024"/>
                </a:lnTo>
                <a:lnTo>
                  <a:pt x="1411538" y="191024"/>
                </a:lnTo>
                <a:lnTo>
                  <a:pt x="1411538" y="178324"/>
                </a:lnTo>
                <a:close/>
              </a:path>
              <a:path w="1462404" h="382269">
                <a:moveTo>
                  <a:pt x="25400" y="191024"/>
                </a:moveTo>
                <a:lnTo>
                  <a:pt x="12700" y="203724"/>
                </a:lnTo>
                <a:lnTo>
                  <a:pt x="25400" y="203724"/>
                </a:lnTo>
                <a:lnTo>
                  <a:pt x="25400" y="191024"/>
                </a:lnTo>
                <a:close/>
              </a:path>
              <a:path w="1462404" h="382269">
                <a:moveTo>
                  <a:pt x="1436938" y="178324"/>
                </a:moveTo>
                <a:lnTo>
                  <a:pt x="1424238" y="178324"/>
                </a:lnTo>
                <a:lnTo>
                  <a:pt x="1411538" y="191024"/>
                </a:lnTo>
                <a:lnTo>
                  <a:pt x="25400" y="191024"/>
                </a:lnTo>
                <a:lnTo>
                  <a:pt x="25400" y="203724"/>
                </a:lnTo>
                <a:lnTo>
                  <a:pt x="1436938" y="203724"/>
                </a:lnTo>
                <a:lnTo>
                  <a:pt x="1436938" y="178324"/>
                </a:lnTo>
                <a:close/>
              </a:path>
              <a:path w="1462404" h="382269">
                <a:moveTo>
                  <a:pt x="1436938" y="63500"/>
                </a:moveTo>
                <a:lnTo>
                  <a:pt x="1411538" y="63500"/>
                </a:lnTo>
                <a:lnTo>
                  <a:pt x="1411538" y="191024"/>
                </a:lnTo>
                <a:lnTo>
                  <a:pt x="1424238" y="178324"/>
                </a:lnTo>
                <a:lnTo>
                  <a:pt x="1436938" y="178324"/>
                </a:lnTo>
                <a:lnTo>
                  <a:pt x="1436938" y="63500"/>
                </a:lnTo>
                <a:close/>
              </a:path>
              <a:path w="1462404" h="382269">
                <a:moveTo>
                  <a:pt x="1424238" y="0"/>
                </a:moveTo>
                <a:lnTo>
                  <a:pt x="1386138" y="76200"/>
                </a:lnTo>
                <a:lnTo>
                  <a:pt x="1411538" y="76200"/>
                </a:lnTo>
                <a:lnTo>
                  <a:pt x="1411538" y="63500"/>
                </a:lnTo>
                <a:lnTo>
                  <a:pt x="1455988" y="63500"/>
                </a:lnTo>
                <a:lnTo>
                  <a:pt x="1424238" y="0"/>
                </a:lnTo>
                <a:close/>
              </a:path>
              <a:path w="1462404" h="382269">
                <a:moveTo>
                  <a:pt x="1455988" y="63500"/>
                </a:moveTo>
                <a:lnTo>
                  <a:pt x="1436938" y="63500"/>
                </a:lnTo>
                <a:lnTo>
                  <a:pt x="1436938" y="76200"/>
                </a:lnTo>
                <a:lnTo>
                  <a:pt x="1462338" y="76200"/>
                </a:lnTo>
                <a:lnTo>
                  <a:pt x="1455988" y="63500"/>
                </a:lnTo>
                <a:close/>
              </a:path>
            </a:pathLst>
          </a:custGeom>
          <a:solidFill>
            <a:srgbClr val="000000"/>
          </a:solidFill>
        </p:spPr>
        <p:txBody>
          <a:bodyPr wrap="square" lIns="0" tIns="0" rIns="0" bIns="0" rtlCol="0"/>
          <a:lstStyle/>
          <a:p>
            <a:endParaRPr/>
          </a:p>
        </p:txBody>
      </p:sp>
      <p:sp>
        <p:nvSpPr>
          <p:cNvPr id="36" name="object 36"/>
          <p:cNvSpPr/>
          <p:nvPr/>
        </p:nvSpPr>
        <p:spPr>
          <a:xfrm>
            <a:off x="8406734" y="2168292"/>
            <a:ext cx="534670" cy="386715"/>
          </a:xfrm>
          <a:custGeom>
            <a:avLst/>
            <a:gdLst/>
            <a:ahLst/>
            <a:cxnLst/>
            <a:rect l="l" t="t" r="r" b="b"/>
            <a:pathLst>
              <a:path w="534670" h="386714">
                <a:moveTo>
                  <a:pt x="483370" y="180444"/>
                </a:moveTo>
                <a:lnTo>
                  <a:pt x="0" y="180444"/>
                </a:lnTo>
                <a:lnTo>
                  <a:pt x="0" y="386287"/>
                </a:lnTo>
                <a:lnTo>
                  <a:pt x="25400" y="386287"/>
                </a:lnTo>
                <a:lnTo>
                  <a:pt x="25400" y="205844"/>
                </a:lnTo>
                <a:lnTo>
                  <a:pt x="12700" y="205844"/>
                </a:lnTo>
                <a:lnTo>
                  <a:pt x="25400" y="193144"/>
                </a:lnTo>
                <a:lnTo>
                  <a:pt x="483370" y="193144"/>
                </a:lnTo>
                <a:lnTo>
                  <a:pt x="483370" y="180444"/>
                </a:lnTo>
                <a:close/>
              </a:path>
              <a:path w="534670" h="386714">
                <a:moveTo>
                  <a:pt x="25400" y="193144"/>
                </a:moveTo>
                <a:lnTo>
                  <a:pt x="12700" y="205844"/>
                </a:lnTo>
                <a:lnTo>
                  <a:pt x="25400" y="205844"/>
                </a:lnTo>
                <a:lnTo>
                  <a:pt x="25400" y="193144"/>
                </a:lnTo>
                <a:close/>
              </a:path>
              <a:path w="534670" h="386714">
                <a:moveTo>
                  <a:pt x="508770" y="180444"/>
                </a:moveTo>
                <a:lnTo>
                  <a:pt x="496070" y="180444"/>
                </a:lnTo>
                <a:lnTo>
                  <a:pt x="483370" y="193144"/>
                </a:lnTo>
                <a:lnTo>
                  <a:pt x="25400" y="193144"/>
                </a:lnTo>
                <a:lnTo>
                  <a:pt x="25400" y="205844"/>
                </a:lnTo>
                <a:lnTo>
                  <a:pt x="508770" y="205844"/>
                </a:lnTo>
                <a:lnTo>
                  <a:pt x="508770" y="180444"/>
                </a:lnTo>
                <a:close/>
              </a:path>
              <a:path w="534670" h="386714">
                <a:moveTo>
                  <a:pt x="508770" y="63500"/>
                </a:moveTo>
                <a:lnTo>
                  <a:pt x="483370" y="63500"/>
                </a:lnTo>
                <a:lnTo>
                  <a:pt x="483370" y="193144"/>
                </a:lnTo>
                <a:lnTo>
                  <a:pt x="496070" y="180444"/>
                </a:lnTo>
                <a:lnTo>
                  <a:pt x="508770" y="180444"/>
                </a:lnTo>
                <a:lnTo>
                  <a:pt x="508770" y="63500"/>
                </a:lnTo>
                <a:close/>
              </a:path>
              <a:path w="534670" h="386714">
                <a:moveTo>
                  <a:pt x="496070" y="0"/>
                </a:moveTo>
                <a:lnTo>
                  <a:pt x="457970" y="76200"/>
                </a:lnTo>
                <a:lnTo>
                  <a:pt x="483370" y="76200"/>
                </a:lnTo>
                <a:lnTo>
                  <a:pt x="483370" y="63500"/>
                </a:lnTo>
                <a:lnTo>
                  <a:pt x="527820" y="63500"/>
                </a:lnTo>
                <a:lnTo>
                  <a:pt x="496070" y="0"/>
                </a:lnTo>
                <a:close/>
              </a:path>
              <a:path w="534670" h="386714">
                <a:moveTo>
                  <a:pt x="527820" y="63500"/>
                </a:moveTo>
                <a:lnTo>
                  <a:pt x="508770" y="63500"/>
                </a:lnTo>
                <a:lnTo>
                  <a:pt x="508770" y="76200"/>
                </a:lnTo>
                <a:lnTo>
                  <a:pt x="534170" y="76200"/>
                </a:lnTo>
                <a:lnTo>
                  <a:pt x="527820" y="63500"/>
                </a:lnTo>
                <a:close/>
              </a:path>
            </a:pathLst>
          </a:custGeom>
          <a:solidFill>
            <a:srgbClr val="000000"/>
          </a:solidFill>
        </p:spPr>
        <p:txBody>
          <a:bodyPr wrap="square" lIns="0" tIns="0" rIns="0" bIns="0" rtlCol="0"/>
          <a:lstStyle/>
          <a:p>
            <a:endParaRPr/>
          </a:p>
        </p:txBody>
      </p:sp>
      <p:sp>
        <p:nvSpPr>
          <p:cNvPr id="37" name="object 37"/>
          <p:cNvSpPr/>
          <p:nvPr/>
        </p:nvSpPr>
        <p:spPr>
          <a:xfrm>
            <a:off x="8864706" y="2168292"/>
            <a:ext cx="511809" cy="386715"/>
          </a:xfrm>
          <a:custGeom>
            <a:avLst/>
            <a:gdLst/>
            <a:ahLst/>
            <a:cxnLst/>
            <a:rect l="l" t="t" r="r" b="b"/>
            <a:pathLst>
              <a:path w="511809" h="386714">
                <a:moveTo>
                  <a:pt x="486199" y="193142"/>
                </a:moveTo>
                <a:lnTo>
                  <a:pt x="486199" y="386287"/>
                </a:lnTo>
                <a:lnTo>
                  <a:pt x="511599" y="386287"/>
                </a:lnTo>
                <a:lnTo>
                  <a:pt x="511599" y="205842"/>
                </a:lnTo>
                <a:lnTo>
                  <a:pt x="498899" y="205842"/>
                </a:lnTo>
                <a:lnTo>
                  <a:pt x="486199" y="193142"/>
                </a:lnTo>
                <a:close/>
              </a:path>
              <a:path w="511809" h="386714">
                <a:moveTo>
                  <a:pt x="50800" y="63500"/>
                </a:moveTo>
                <a:lnTo>
                  <a:pt x="25400" y="63500"/>
                </a:lnTo>
                <a:lnTo>
                  <a:pt x="25400" y="205842"/>
                </a:lnTo>
                <a:lnTo>
                  <a:pt x="486199" y="205842"/>
                </a:lnTo>
                <a:lnTo>
                  <a:pt x="486199" y="193142"/>
                </a:lnTo>
                <a:lnTo>
                  <a:pt x="50800" y="193142"/>
                </a:lnTo>
                <a:lnTo>
                  <a:pt x="38100" y="180442"/>
                </a:lnTo>
                <a:lnTo>
                  <a:pt x="50800" y="180442"/>
                </a:lnTo>
                <a:lnTo>
                  <a:pt x="50800" y="63500"/>
                </a:lnTo>
                <a:close/>
              </a:path>
              <a:path w="511809" h="386714">
                <a:moveTo>
                  <a:pt x="511599" y="180442"/>
                </a:moveTo>
                <a:lnTo>
                  <a:pt x="50800" y="180442"/>
                </a:lnTo>
                <a:lnTo>
                  <a:pt x="50800" y="193142"/>
                </a:lnTo>
                <a:lnTo>
                  <a:pt x="486199" y="193142"/>
                </a:lnTo>
                <a:lnTo>
                  <a:pt x="498899" y="205842"/>
                </a:lnTo>
                <a:lnTo>
                  <a:pt x="511599" y="205842"/>
                </a:lnTo>
                <a:lnTo>
                  <a:pt x="511599" y="180442"/>
                </a:lnTo>
                <a:close/>
              </a:path>
              <a:path w="511809" h="386714">
                <a:moveTo>
                  <a:pt x="50800" y="180442"/>
                </a:moveTo>
                <a:lnTo>
                  <a:pt x="38100" y="180442"/>
                </a:lnTo>
                <a:lnTo>
                  <a:pt x="50800" y="193142"/>
                </a:lnTo>
                <a:lnTo>
                  <a:pt x="50800" y="180442"/>
                </a:lnTo>
                <a:close/>
              </a:path>
              <a:path w="511809" h="386714">
                <a:moveTo>
                  <a:pt x="38100" y="0"/>
                </a:moveTo>
                <a:lnTo>
                  <a:pt x="0" y="76200"/>
                </a:lnTo>
                <a:lnTo>
                  <a:pt x="25400" y="76200"/>
                </a:lnTo>
                <a:lnTo>
                  <a:pt x="25400" y="63500"/>
                </a:lnTo>
                <a:lnTo>
                  <a:pt x="69850" y="63500"/>
                </a:lnTo>
                <a:lnTo>
                  <a:pt x="38100" y="0"/>
                </a:lnTo>
                <a:close/>
              </a:path>
              <a:path w="511809" h="38671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8" name="object 38"/>
          <p:cNvSpPr/>
          <p:nvPr/>
        </p:nvSpPr>
        <p:spPr>
          <a:xfrm>
            <a:off x="8864705" y="2168292"/>
            <a:ext cx="1451610" cy="391160"/>
          </a:xfrm>
          <a:custGeom>
            <a:avLst/>
            <a:gdLst/>
            <a:ahLst/>
            <a:cxnLst/>
            <a:rect l="l" t="t" r="r" b="b"/>
            <a:pathLst>
              <a:path w="1451609" h="391160">
                <a:moveTo>
                  <a:pt x="1425790" y="195569"/>
                </a:moveTo>
                <a:lnTo>
                  <a:pt x="1425790" y="391140"/>
                </a:lnTo>
                <a:lnTo>
                  <a:pt x="1451190" y="391140"/>
                </a:lnTo>
                <a:lnTo>
                  <a:pt x="1451190" y="208269"/>
                </a:lnTo>
                <a:lnTo>
                  <a:pt x="1438490" y="208269"/>
                </a:lnTo>
                <a:lnTo>
                  <a:pt x="1425790" y="195569"/>
                </a:lnTo>
                <a:close/>
              </a:path>
              <a:path w="1451609" h="391160">
                <a:moveTo>
                  <a:pt x="50800" y="63500"/>
                </a:moveTo>
                <a:lnTo>
                  <a:pt x="25400" y="63500"/>
                </a:lnTo>
                <a:lnTo>
                  <a:pt x="25400" y="208269"/>
                </a:lnTo>
                <a:lnTo>
                  <a:pt x="1425790" y="208269"/>
                </a:lnTo>
                <a:lnTo>
                  <a:pt x="1425790" y="195569"/>
                </a:lnTo>
                <a:lnTo>
                  <a:pt x="50800" y="195569"/>
                </a:lnTo>
                <a:lnTo>
                  <a:pt x="38100" y="182869"/>
                </a:lnTo>
                <a:lnTo>
                  <a:pt x="50800" y="182869"/>
                </a:lnTo>
                <a:lnTo>
                  <a:pt x="50800" y="63500"/>
                </a:lnTo>
                <a:close/>
              </a:path>
              <a:path w="1451609" h="391160">
                <a:moveTo>
                  <a:pt x="1451190" y="182869"/>
                </a:moveTo>
                <a:lnTo>
                  <a:pt x="50800" y="182869"/>
                </a:lnTo>
                <a:lnTo>
                  <a:pt x="50800" y="195569"/>
                </a:lnTo>
                <a:lnTo>
                  <a:pt x="1425790" y="195569"/>
                </a:lnTo>
                <a:lnTo>
                  <a:pt x="1438490" y="208269"/>
                </a:lnTo>
                <a:lnTo>
                  <a:pt x="1451190" y="208269"/>
                </a:lnTo>
                <a:lnTo>
                  <a:pt x="1451190" y="182869"/>
                </a:lnTo>
                <a:close/>
              </a:path>
              <a:path w="1451609" h="391160">
                <a:moveTo>
                  <a:pt x="50800" y="182869"/>
                </a:moveTo>
                <a:lnTo>
                  <a:pt x="38100" y="182869"/>
                </a:lnTo>
                <a:lnTo>
                  <a:pt x="50800" y="195569"/>
                </a:lnTo>
                <a:lnTo>
                  <a:pt x="50800" y="182869"/>
                </a:lnTo>
                <a:close/>
              </a:path>
              <a:path w="1451609" h="391160">
                <a:moveTo>
                  <a:pt x="38100" y="0"/>
                </a:moveTo>
                <a:lnTo>
                  <a:pt x="0" y="76200"/>
                </a:lnTo>
                <a:lnTo>
                  <a:pt x="25400" y="76200"/>
                </a:lnTo>
                <a:lnTo>
                  <a:pt x="25400" y="63500"/>
                </a:lnTo>
                <a:lnTo>
                  <a:pt x="69850" y="63500"/>
                </a:lnTo>
                <a:lnTo>
                  <a:pt x="38100" y="0"/>
                </a:lnTo>
                <a:close/>
              </a:path>
              <a:path w="1451609" h="39116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9" name="object 39"/>
          <p:cNvSpPr/>
          <p:nvPr/>
        </p:nvSpPr>
        <p:spPr>
          <a:xfrm>
            <a:off x="6807637" y="2008606"/>
            <a:ext cx="2069464" cy="1313815"/>
          </a:xfrm>
          <a:custGeom>
            <a:avLst/>
            <a:gdLst/>
            <a:ahLst/>
            <a:cxnLst/>
            <a:rect l="l" t="t" r="r" b="b"/>
            <a:pathLst>
              <a:path w="2069465" h="1313814">
                <a:moveTo>
                  <a:pt x="1897379" y="25400"/>
                </a:moveTo>
                <a:lnTo>
                  <a:pt x="0" y="25400"/>
                </a:lnTo>
                <a:lnTo>
                  <a:pt x="0" y="1313326"/>
                </a:lnTo>
                <a:lnTo>
                  <a:pt x="2069301" y="1313326"/>
                </a:lnTo>
                <a:lnTo>
                  <a:pt x="2069301" y="1300626"/>
                </a:lnTo>
                <a:lnTo>
                  <a:pt x="25400" y="1300626"/>
                </a:lnTo>
                <a:lnTo>
                  <a:pt x="12700" y="1287926"/>
                </a:lnTo>
                <a:lnTo>
                  <a:pt x="25400" y="1287926"/>
                </a:lnTo>
                <a:lnTo>
                  <a:pt x="25400" y="50800"/>
                </a:lnTo>
                <a:lnTo>
                  <a:pt x="12700" y="50800"/>
                </a:lnTo>
                <a:lnTo>
                  <a:pt x="25400" y="38100"/>
                </a:lnTo>
                <a:lnTo>
                  <a:pt x="1897379" y="38100"/>
                </a:lnTo>
                <a:lnTo>
                  <a:pt x="1897379" y="25400"/>
                </a:lnTo>
                <a:close/>
              </a:path>
              <a:path w="2069465" h="1313814">
                <a:moveTo>
                  <a:pt x="25400" y="1287926"/>
                </a:moveTo>
                <a:lnTo>
                  <a:pt x="12700" y="1287926"/>
                </a:lnTo>
                <a:lnTo>
                  <a:pt x="25400" y="1300626"/>
                </a:lnTo>
                <a:lnTo>
                  <a:pt x="25400" y="1287926"/>
                </a:lnTo>
                <a:close/>
              </a:path>
              <a:path w="2069465" h="1313814">
                <a:moveTo>
                  <a:pt x="2069301" y="1287926"/>
                </a:moveTo>
                <a:lnTo>
                  <a:pt x="25400" y="1287926"/>
                </a:lnTo>
                <a:lnTo>
                  <a:pt x="25400" y="1300626"/>
                </a:lnTo>
                <a:lnTo>
                  <a:pt x="2069301" y="1300626"/>
                </a:lnTo>
                <a:lnTo>
                  <a:pt x="2069301" y="1287926"/>
                </a:lnTo>
                <a:close/>
              </a:path>
              <a:path w="2069465" h="1313814">
                <a:moveTo>
                  <a:pt x="1897379" y="0"/>
                </a:moveTo>
                <a:lnTo>
                  <a:pt x="1897379" y="76200"/>
                </a:lnTo>
                <a:lnTo>
                  <a:pt x="1948179" y="50800"/>
                </a:lnTo>
                <a:lnTo>
                  <a:pt x="1910081" y="50800"/>
                </a:lnTo>
                <a:lnTo>
                  <a:pt x="1910081" y="25400"/>
                </a:lnTo>
                <a:lnTo>
                  <a:pt x="1948179" y="25400"/>
                </a:lnTo>
                <a:lnTo>
                  <a:pt x="1897379" y="0"/>
                </a:lnTo>
                <a:close/>
              </a:path>
              <a:path w="2069465" h="1313814">
                <a:moveTo>
                  <a:pt x="25400" y="38100"/>
                </a:moveTo>
                <a:lnTo>
                  <a:pt x="12700" y="50800"/>
                </a:lnTo>
                <a:lnTo>
                  <a:pt x="25400" y="50800"/>
                </a:lnTo>
                <a:lnTo>
                  <a:pt x="25400" y="38100"/>
                </a:lnTo>
                <a:close/>
              </a:path>
              <a:path w="2069465" h="1313814">
                <a:moveTo>
                  <a:pt x="1897379" y="38100"/>
                </a:moveTo>
                <a:lnTo>
                  <a:pt x="25400" y="38100"/>
                </a:lnTo>
                <a:lnTo>
                  <a:pt x="25400" y="50800"/>
                </a:lnTo>
                <a:lnTo>
                  <a:pt x="1897379" y="50800"/>
                </a:lnTo>
                <a:lnTo>
                  <a:pt x="1897379" y="38100"/>
                </a:lnTo>
                <a:close/>
              </a:path>
              <a:path w="2069465" h="1313814">
                <a:moveTo>
                  <a:pt x="1948179" y="25400"/>
                </a:moveTo>
                <a:lnTo>
                  <a:pt x="1910081" y="25400"/>
                </a:lnTo>
                <a:lnTo>
                  <a:pt x="1910081" y="50800"/>
                </a:lnTo>
                <a:lnTo>
                  <a:pt x="1948179" y="50800"/>
                </a:lnTo>
                <a:lnTo>
                  <a:pt x="1973579" y="38100"/>
                </a:lnTo>
                <a:lnTo>
                  <a:pt x="1948179" y="25400"/>
                </a:lnTo>
                <a:close/>
              </a:path>
            </a:pathLst>
          </a:custGeom>
          <a:solidFill>
            <a:srgbClr val="000000"/>
          </a:solidFill>
        </p:spPr>
        <p:txBody>
          <a:bodyPr wrap="square" lIns="0" tIns="0" rIns="0" bIns="0" rtlCol="0"/>
          <a:lstStyle/>
          <a:p>
            <a:endParaRPr/>
          </a:p>
        </p:txBody>
      </p:sp>
      <p:sp>
        <p:nvSpPr>
          <p:cNvPr id="40" name="object 40"/>
          <p:cNvSpPr txBox="1"/>
          <p:nvPr/>
        </p:nvSpPr>
        <p:spPr>
          <a:xfrm>
            <a:off x="7074832" y="1353000"/>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41" name="object 41"/>
          <p:cNvSpPr/>
          <p:nvPr/>
        </p:nvSpPr>
        <p:spPr>
          <a:xfrm>
            <a:off x="8864705" y="1749121"/>
            <a:ext cx="76200" cy="176530"/>
          </a:xfrm>
          <a:custGeom>
            <a:avLst/>
            <a:gdLst/>
            <a:ahLst/>
            <a:cxnLst/>
            <a:rect l="l" t="t" r="r" b="b"/>
            <a:pathLst>
              <a:path w="76200" h="176530">
                <a:moveTo>
                  <a:pt x="50800" y="76199"/>
                </a:moveTo>
                <a:lnTo>
                  <a:pt x="25400" y="76199"/>
                </a:lnTo>
                <a:lnTo>
                  <a:pt x="25400" y="175995"/>
                </a:lnTo>
                <a:lnTo>
                  <a:pt x="50800" y="175995"/>
                </a:lnTo>
                <a:lnTo>
                  <a:pt x="50800" y="76199"/>
                </a:lnTo>
                <a:close/>
              </a:path>
              <a:path w="76200" h="176530">
                <a:moveTo>
                  <a:pt x="38100" y="0"/>
                </a:moveTo>
                <a:lnTo>
                  <a:pt x="0" y="76200"/>
                </a:lnTo>
                <a:lnTo>
                  <a:pt x="25400" y="76199"/>
                </a:lnTo>
                <a:lnTo>
                  <a:pt x="25400" y="63500"/>
                </a:lnTo>
                <a:lnTo>
                  <a:pt x="69849" y="63498"/>
                </a:lnTo>
                <a:lnTo>
                  <a:pt x="38100" y="0"/>
                </a:lnTo>
                <a:close/>
              </a:path>
              <a:path w="76200" h="176530">
                <a:moveTo>
                  <a:pt x="50800" y="63498"/>
                </a:moveTo>
                <a:lnTo>
                  <a:pt x="25400" y="63500"/>
                </a:lnTo>
                <a:lnTo>
                  <a:pt x="25400" y="76199"/>
                </a:lnTo>
                <a:lnTo>
                  <a:pt x="50800" y="76199"/>
                </a:lnTo>
                <a:lnTo>
                  <a:pt x="50800" y="63498"/>
                </a:lnTo>
                <a:close/>
              </a:path>
              <a:path w="76200" h="176530">
                <a:moveTo>
                  <a:pt x="69849" y="63498"/>
                </a:moveTo>
                <a:lnTo>
                  <a:pt x="50800" y="63498"/>
                </a:lnTo>
                <a:lnTo>
                  <a:pt x="50800" y="76199"/>
                </a:lnTo>
                <a:lnTo>
                  <a:pt x="76200" y="76198"/>
                </a:lnTo>
                <a:lnTo>
                  <a:pt x="69849" y="63498"/>
                </a:lnTo>
                <a:close/>
              </a:path>
            </a:pathLst>
          </a:custGeom>
          <a:solidFill>
            <a:srgbClr val="000000"/>
          </a:solidFill>
        </p:spPr>
        <p:txBody>
          <a:bodyPr wrap="square" lIns="0" tIns="0" rIns="0" bIns="0" rtlCol="0"/>
          <a:lstStyle/>
          <a:p>
            <a:endParaRPr/>
          </a:p>
        </p:txBody>
      </p:sp>
      <p:sp>
        <p:nvSpPr>
          <p:cNvPr id="42" name="object 42"/>
          <p:cNvSpPr txBox="1"/>
          <p:nvPr/>
        </p:nvSpPr>
        <p:spPr>
          <a:xfrm>
            <a:off x="7270927"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43" name="object 43"/>
          <p:cNvSpPr txBox="1"/>
          <p:nvPr/>
        </p:nvSpPr>
        <p:spPr>
          <a:xfrm>
            <a:off x="8214775"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44" name="object 44"/>
          <p:cNvSpPr txBox="1"/>
          <p:nvPr/>
        </p:nvSpPr>
        <p:spPr>
          <a:xfrm>
            <a:off x="9144684"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45" name="object 45"/>
          <p:cNvSpPr txBox="1"/>
          <p:nvPr/>
        </p:nvSpPr>
        <p:spPr>
          <a:xfrm>
            <a:off x="10074595"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46" name="object 46"/>
          <p:cNvSpPr/>
          <p:nvPr/>
        </p:nvSpPr>
        <p:spPr>
          <a:xfrm>
            <a:off x="7443251" y="1092714"/>
            <a:ext cx="76200" cy="260350"/>
          </a:xfrm>
          <a:custGeom>
            <a:avLst/>
            <a:gdLst/>
            <a:ahLst/>
            <a:cxnLst/>
            <a:rect l="l" t="t" r="r" b="b"/>
            <a:pathLst>
              <a:path w="76200" h="260350">
                <a:moveTo>
                  <a:pt x="50800" y="63500"/>
                </a:moveTo>
                <a:lnTo>
                  <a:pt x="25400" y="63500"/>
                </a:lnTo>
                <a:lnTo>
                  <a:pt x="25398" y="260286"/>
                </a:lnTo>
                <a:lnTo>
                  <a:pt x="50798" y="260286"/>
                </a:lnTo>
                <a:lnTo>
                  <a:pt x="50800" y="63500"/>
                </a:lnTo>
                <a:close/>
              </a:path>
              <a:path w="76200" h="260350">
                <a:moveTo>
                  <a:pt x="38100" y="0"/>
                </a:moveTo>
                <a:lnTo>
                  <a:pt x="0" y="76200"/>
                </a:lnTo>
                <a:lnTo>
                  <a:pt x="25399" y="76200"/>
                </a:lnTo>
                <a:lnTo>
                  <a:pt x="25400" y="63500"/>
                </a:lnTo>
                <a:lnTo>
                  <a:pt x="69850" y="63500"/>
                </a:lnTo>
                <a:lnTo>
                  <a:pt x="38100" y="0"/>
                </a:lnTo>
                <a:close/>
              </a:path>
              <a:path w="76200" h="260350">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47" name="object 47"/>
          <p:cNvSpPr/>
          <p:nvPr/>
        </p:nvSpPr>
        <p:spPr>
          <a:xfrm>
            <a:off x="8388461" y="1092714"/>
            <a:ext cx="76200" cy="260350"/>
          </a:xfrm>
          <a:custGeom>
            <a:avLst/>
            <a:gdLst/>
            <a:ahLst/>
            <a:cxnLst/>
            <a:rect l="l" t="t" r="r" b="b"/>
            <a:pathLst>
              <a:path w="76200" h="260350">
                <a:moveTo>
                  <a:pt x="50800" y="63500"/>
                </a:moveTo>
                <a:lnTo>
                  <a:pt x="25400" y="63500"/>
                </a:lnTo>
                <a:lnTo>
                  <a:pt x="25398" y="260286"/>
                </a:lnTo>
                <a:lnTo>
                  <a:pt x="50798" y="260286"/>
                </a:lnTo>
                <a:lnTo>
                  <a:pt x="50800" y="63500"/>
                </a:lnTo>
                <a:close/>
              </a:path>
              <a:path w="76200" h="260350">
                <a:moveTo>
                  <a:pt x="38100" y="0"/>
                </a:moveTo>
                <a:lnTo>
                  <a:pt x="0" y="76200"/>
                </a:lnTo>
                <a:lnTo>
                  <a:pt x="25399" y="76200"/>
                </a:lnTo>
                <a:lnTo>
                  <a:pt x="25400" y="63500"/>
                </a:lnTo>
                <a:lnTo>
                  <a:pt x="69850" y="63500"/>
                </a:lnTo>
                <a:lnTo>
                  <a:pt x="38100" y="0"/>
                </a:lnTo>
                <a:close/>
              </a:path>
              <a:path w="76200" h="260350">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48" name="object 48"/>
          <p:cNvSpPr/>
          <p:nvPr/>
        </p:nvSpPr>
        <p:spPr>
          <a:xfrm>
            <a:off x="9303808" y="1092714"/>
            <a:ext cx="76200" cy="260350"/>
          </a:xfrm>
          <a:custGeom>
            <a:avLst/>
            <a:gdLst/>
            <a:ahLst/>
            <a:cxnLst/>
            <a:rect l="l" t="t" r="r" b="b"/>
            <a:pathLst>
              <a:path w="76200" h="260350">
                <a:moveTo>
                  <a:pt x="50800" y="63500"/>
                </a:moveTo>
                <a:lnTo>
                  <a:pt x="25400" y="63500"/>
                </a:lnTo>
                <a:lnTo>
                  <a:pt x="25398" y="260286"/>
                </a:lnTo>
                <a:lnTo>
                  <a:pt x="50798" y="260286"/>
                </a:lnTo>
                <a:lnTo>
                  <a:pt x="50800" y="63500"/>
                </a:lnTo>
                <a:close/>
              </a:path>
              <a:path w="76200" h="260350">
                <a:moveTo>
                  <a:pt x="38100" y="0"/>
                </a:moveTo>
                <a:lnTo>
                  <a:pt x="0" y="76200"/>
                </a:lnTo>
                <a:lnTo>
                  <a:pt x="25399" y="76200"/>
                </a:lnTo>
                <a:lnTo>
                  <a:pt x="25400" y="63500"/>
                </a:lnTo>
                <a:lnTo>
                  <a:pt x="69850" y="63500"/>
                </a:lnTo>
                <a:lnTo>
                  <a:pt x="38100" y="0"/>
                </a:lnTo>
                <a:close/>
              </a:path>
              <a:path w="76200" h="260350">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49" name="object 49"/>
          <p:cNvSpPr/>
          <p:nvPr/>
        </p:nvSpPr>
        <p:spPr>
          <a:xfrm>
            <a:off x="10264221" y="1092714"/>
            <a:ext cx="76200" cy="260350"/>
          </a:xfrm>
          <a:custGeom>
            <a:avLst/>
            <a:gdLst/>
            <a:ahLst/>
            <a:cxnLst/>
            <a:rect l="l" t="t" r="r" b="b"/>
            <a:pathLst>
              <a:path w="76200" h="260350">
                <a:moveTo>
                  <a:pt x="50800" y="63500"/>
                </a:moveTo>
                <a:lnTo>
                  <a:pt x="25400" y="63500"/>
                </a:lnTo>
                <a:lnTo>
                  <a:pt x="25400" y="260286"/>
                </a:lnTo>
                <a:lnTo>
                  <a:pt x="50800" y="260286"/>
                </a:lnTo>
                <a:lnTo>
                  <a:pt x="50800" y="63500"/>
                </a:lnTo>
                <a:close/>
              </a:path>
              <a:path w="76200" h="260350">
                <a:moveTo>
                  <a:pt x="38100" y="0"/>
                </a:moveTo>
                <a:lnTo>
                  <a:pt x="0" y="76200"/>
                </a:lnTo>
                <a:lnTo>
                  <a:pt x="25400" y="76200"/>
                </a:lnTo>
                <a:lnTo>
                  <a:pt x="25400" y="63500"/>
                </a:lnTo>
                <a:lnTo>
                  <a:pt x="69850" y="63500"/>
                </a:lnTo>
                <a:lnTo>
                  <a:pt x="38100" y="0"/>
                </a:lnTo>
                <a:close/>
              </a:path>
              <a:path w="76200" h="26035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50" name="object 50"/>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51" name="object 51"/>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52" name="object 52"/>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53" name="object 53"/>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54" name="object 54"/>
          <p:cNvSpPr txBox="1">
            <a:spLocks noGrp="1"/>
          </p:cNvSpPr>
          <p:nvPr>
            <p:ph sz="half" idx="2"/>
          </p:nvPr>
        </p:nvSpPr>
        <p:spPr>
          <a:xfrm>
            <a:off x="297906" y="1424925"/>
            <a:ext cx="6162344" cy="3790718"/>
          </a:xfrm>
          <a:prstGeom prst="rect">
            <a:avLst/>
          </a:prstGeom>
        </p:spPr>
        <p:txBody>
          <a:bodyPr vert="horz" wrap="square" lIns="0" tIns="0" rIns="0" bIns="0" rtlCol="0">
            <a:spAutoFit/>
          </a:bodyPr>
          <a:lstStyle/>
          <a:p>
            <a:pPr marL="12700" marR="561975">
              <a:lnSpc>
                <a:spcPct val="100800"/>
              </a:lnSpc>
            </a:pPr>
            <a:r>
              <a:rPr sz="2400" b="1" u="heavy" spc="-130" dirty="0">
                <a:latin typeface="Calibri"/>
                <a:cs typeface="Calibri"/>
              </a:rPr>
              <a:t>T</a:t>
            </a:r>
            <a:r>
              <a:rPr sz="2400" b="1" u="heavy" spc="-55" dirty="0">
                <a:latin typeface="Calibri"/>
                <a:cs typeface="Calibri"/>
              </a:rPr>
              <a:t>r</a:t>
            </a:r>
            <a:r>
              <a:rPr sz="2400" b="1" u="heavy" spc="-15" dirty="0">
                <a:latin typeface="Calibri"/>
                <a:cs typeface="Calibri"/>
              </a:rPr>
              <a:t>an</a:t>
            </a:r>
            <a:r>
              <a:rPr sz="2400" b="1" u="heavy" spc="-30" dirty="0">
                <a:latin typeface="Calibri"/>
                <a:cs typeface="Calibri"/>
              </a:rPr>
              <a:t>s</a:t>
            </a:r>
            <a:r>
              <a:rPr sz="2400" b="1" u="heavy" spc="-40" dirty="0">
                <a:latin typeface="Calibri"/>
                <a:cs typeface="Calibri"/>
              </a:rPr>
              <a:t>f</a:t>
            </a:r>
            <a:r>
              <a:rPr sz="2400" b="1" u="heavy" spc="-20" dirty="0">
                <a:latin typeface="Calibri"/>
                <a:cs typeface="Calibri"/>
              </a:rPr>
              <a:t>o</a:t>
            </a:r>
            <a:r>
              <a:rPr sz="2400" b="1" u="heavy" spc="-5" dirty="0">
                <a:latin typeface="Calibri"/>
                <a:cs typeface="Calibri"/>
              </a:rPr>
              <a:t>rm</a:t>
            </a:r>
            <a:r>
              <a:rPr sz="2400" b="1" u="heavy" spc="5" dirty="0">
                <a:latin typeface="Calibri"/>
                <a:cs typeface="Calibri"/>
              </a:rPr>
              <a:t>e</a:t>
            </a:r>
            <a:r>
              <a:rPr sz="2400" b="1" u="heavy" dirty="0">
                <a:latin typeface="Calibri"/>
                <a:cs typeface="Calibri"/>
              </a:rPr>
              <a:t>r</a:t>
            </a:r>
            <a:r>
              <a:rPr sz="2400" b="1" u="heavy" spc="-10" dirty="0">
                <a:latin typeface="Calibri"/>
                <a:cs typeface="Calibri"/>
              </a:rPr>
              <a:t> B</a:t>
            </a:r>
            <a:r>
              <a:rPr sz="2400" b="1" u="heavy" spc="-15" dirty="0">
                <a:latin typeface="Calibri"/>
                <a:cs typeface="Calibri"/>
              </a:rPr>
              <a:t>lo</a:t>
            </a:r>
            <a:r>
              <a:rPr sz="2400" b="1" u="heavy" spc="-5" dirty="0">
                <a:latin typeface="Calibri"/>
                <a:cs typeface="Calibri"/>
              </a:rPr>
              <a:t>c</a:t>
            </a:r>
            <a:r>
              <a:rPr sz="2400" b="1" u="heavy" spc="-25" dirty="0">
                <a:latin typeface="Calibri"/>
                <a:cs typeface="Calibri"/>
              </a:rPr>
              <a:t>k</a:t>
            </a:r>
            <a:r>
              <a:rPr sz="2400" b="1" spc="-10" dirty="0">
                <a:latin typeface="Calibri"/>
                <a:cs typeface="Calibri"/>
              </a:rPr>
              <a:t>: </a:t>
            </a:r>
            <a:r>
              <a:rPr sz="2400" b="1" spc="-15" dirty="0">
                <a:latin typeface="Calibri"/>
                <a:cs typeface="Calibri"/>
              </a:rPr>
              <a:t>Input</a:t>
            </a:r>
            <a:r>
              <a:rPr sz="2400" spc="-10" dirty="0"/>
              <a:t>:</a:t>
            </a:r>
            <a:r>
              <a:rPr sz="2400" spc="-15" dirty="0"/>
              <a:t> </a:t>
            </a:r>
            <a:r>
              <a:rPr sz="2400" spc="-5" dirty="0"/>
              <a:t>S</a:t>
            </a:r>
            <a:r>
              <a:rPr sz="2400" spc="-25" dirty="0"/>
              <a:t>e</a:t>
            </a:r>
            <a:r>
              <a:rPr sz="2400" spc="-10" dirty="0"/>
              <a:t>t </a:t>
            </a:r>
            <a:r>
              <a:rPr sz="2400" spc="-5" dirty="0"/>
              <a:t>o</a:t>
            </a:r>
            <a:r>
              <a:rPr sz="2400" dirty="0"/>
              <a:t>f </a:t>
            </a:r>
            <a:r>
              <a:rPr sz="2400" spc="-40" dirty="0"/>
              <a:t>v</a:t>
            </a:r>
            <a:r>
              <a:rPr sz="2400" spc="-15" dirty="0"/>
              <a:t>e</a:t>
            </a:r>
            <a:r>
              <a:rPr sz="2400" spc="-20" dirty="0"/>
              <a:t>c</a:t>
            </a:r>
            <a:r>
              <a:rPr sz="2400" spc="-40" dirty="0"/>
              <a:t>t</a:t>
            </a:r>
            <a:r>
              <a:rPr sz="2400" spc="-5" dirty="0"/>
              <a:t>o</a:t>
            </a:r>
            <a:r>
              <a:rPr sz="2400" spc="-50" dirty="0"/>
              <a:t>r</a:t>
            </a:r>
            <a:r>
              <a:rPr sz="2400" dirty="0"/>
              <a:t>s</a:t>
            </a:r>
            <a:r>
              <a:rPr sz="2400" spc="-10" dirty="0"/>
              <a:t> </a:t>
            </a:r>
            <a:r>
              <a:rPr sz="2400" dirty="0"/>
              <a:t>x </a:t>
            </a:r>
            <a:r>
              <a:rPr sz="2400" b="1" spc="-20" dirty="0">
                <a:latin typeface="Calibri"/>
                <a:cs typeface="Calibri"/>
              </a:rPr>
              <a:t>Ou</a:t>
            </a:r>
            <a:r>
              <a:rPr sz="2400" b="1" spc="-5" dirty="0">
                <a:latin typeface="Calibri"/>
                <a:cs typeface="Calibri"/>
              </a:rPr>
              <a:t>t</a:t>
            </a:r>
            <a:r>
              <a:rPr sz="2400" b="1" spc="-20" dirty="0">
                <a:latin typeface="Calibri"/>
                <a:cs typeface="Calibri"/>
              </a:rPr>
              <a:t>pu</a:t>
            </a:r>
            <a:r>
              <a:rPr sz="2400" b="1" spc="-5" dirty="0">
                <a:latin typeface="Calibri"/>
                <a:cs typeface="Calibri"/>
              </a:rPr>
              <a:t>t</a:t>
            </a:r>
            <a:r>
              <a:rPr sz="2400" spc="-10" dirty="0"/>
              <a:t>:</a:t>
            </a:r>
            <a:r>
              <a:rPr sz="2400" spc="-15" dirty="0"/>
              <a:t> </a:t>
            </a:r>
            <a:r>
              <a:rPr sz="2400" spc="-5" dirty="0"/>
              <a:t>S</a:t>
            </a:r>
            <a:r>
              <a:rPr sz="2400" spc="-25" dirty="0"/>
              <a:t>e</a:t>
            </a:r>
            <a:r>
              <a:rPr sz="2400" spc="-10" dirty="0"/>
              <a:t>t </a:t>
            </a:r>
            <a:r>
              <a:rPr sz="2400" spc="-5" dirty="0"/>
              <a:t>o</a:t>
            </a:r>
            <a:r>
              <a:rPr sz="2400" dirty="0"/>
              <a:t>f </a:t>
            </a:r>
            <a:r>
              <a:rPr sz="2400" spc="-40" dirty="0"/>
              <a:t>v</a:t>
            </a:r>
            <a:r>
              <a:rPr sz="2400" spc="-15" dirty="0"/>
              <a:t>e</a:t>
            </a:r>
            <a:r>
              <a:rPr sz="2400" spc="-20" dirty="0"/>
              <a:t>c</a:t>
            </a:r>
            <a:r>
              <a:rPr sz="2400" spc="-40" dirty="0"/>
              <a:t>t</a:t>
            </a:r>
            <a:r>
              <a:rPr sz="2400" spc="-5" dirty="0"/>
              <a:t>o</a:t>
            </a:r>
            <a:r>
              <a:rPr sz="2400" spc="-50" dirty="0"/>
              <a:t>r</a:t>
            </a:r>
            <a:r>
              <a:rPr sz="2400" dirty="0"/>
              <a:t>s</a:t>
            </a:r>
            <a:r>
              <a:rPr sz="2400" spc="-10" dirty="0"/>
              <a:t> </a:t>
            </a:r>
            <a:r>
              <a:rPr sz="2400" spc="-15" dirty="0"/>
              <a:t>y</a:t>
            </a:r>
          </a:p>
          <a:p>
            <a:pPr>
              <a:lnSpc>
                <a:spcPct val="100000"/>
              </a:lnSpc>
              <a:spcBef>
                <a:spcPts val="56"/>
              </a:spcBef>
            </a:pPr>
            <a:endParaRPr sz="2000" dirty="0">
              <a:latin typeface="Times New Roman"/>
              <a:cs typeface="Times New Roman"/>
            </a:endParaRPr>
          </a:p>
          <a:p>
            <a:pPr marL="12700" marR="5080">
              <a:lnSpc>
                <a:spcPts val="2780"/>
              </a:lnSpc>
            </a:pPr>
            <a:r>
              <a:rPr sz="2400" spc="-5" dirty="0"/>
              <a:t>S</a:t>
            </a:r>
            <a:r>
              <a:rPr sz="2400" spc="5" dirty="0"/>
              <a:t>e</a:t>
            </a:r>
            <a:r>
              <a:rPr sz="2400" spc="-5" dirty="0"/>
              <a:t>l</a:t>
            </a:r>
            <a:r>
              <a:rPr sz="2400" spc="-75" dirty="0"/>
              <a:t>f</a:t>
            </a:r>
            <a:r>
              <a:rPr sz="2400" dirty="0"/>
              <a:t>-</a:t>
            </a:r>
            <a:r>
              <a:rPr sz="2400" spc="145" dirty="0"/>
              <a:t>a</a:t>
            </a:r>
            <a:r>
              <a:rPr lang="en-US" sz="2400" spc="145" dirty="0"/>
              <a:t>ttenti</a:t>
            </a:r>
            <a:r>
              <a:rPr sz="2400" spc="-5" dirty="0"/>
              <a:t>o</a:t>
            </a:r>
            <a:r>
              <a:rPr sz="2400" dirty="0"/>
              <a:t>n</a:t>
            </a:r>
            <a:r>
              <a:rPr sz="2400" spc="-5" dirty="0"/>
              <a:t> </a:t>
            </a:r>
            <a:r>
              <a:rPr sz="2400" dirty="0"/>
              <a:t>is</a:t>
            </a:r>
            <a:r>
              <a:rPr sz="2400" spc="-10" dirty="0"/>
              <a:t> </a:t>
            </a:r>
            <a:r>
              <a:rPr sz="2400" spc="-15" dirty="0"/>
              <a:t>t</a:t>
            </a:r>
            <a:r>
              <a:rPr sz="2400" dirty="0"/>
              <a:t>h</a:t>
            </a:r>
            <a:r>
              <a:rPr sz="2400" spc="-15" dirty="0"/>
              <a:t>e</a:t>
            </a:r>
            <a:r>
              <a:rPr sz="2400" spc="-5" dirty="0"/>
              <a:t> o</a:t>
            </a:r>
            <a:r>
              <a:rPr sz="2400" dirty="0"/>
              <a:t>nl</a:t>
            </a:r>
            <a:r>
              <a:rPr sz="2400" spc="-15" dirty="0"/>
              <a:t>y</a:t>
            </a:r>
            <a:r>
              <a:rPr sz="2400" spc="-10" dirty="0"/>
              <a:t> </a:t>
            </a:r>
            <a:r>
              <a:rPr sz="2400" spc="-5" dirty="0"/>
              <a:t>i</a:t>
            </a:r>
            <a:r>
              <a:rPr sz="2400" spc="-25" dirty="0"/>
              <a:t>n</a:t>
            </a:r>
            <a:r>
              <a:rPr sz="2400" spc="-40" dirty="0"/>
              <a:t>t</a:t>
            </a:r>
            <a:r>
              <a:rPr sz="2400" spc="-10" dirty="0"/>
              <a:t>e</a:t>
            </a:r>
            <a:r>
              <a:rPr sz="2400" spc="-60" dirty="0"/>
              <a:t>r</a:t>
            </a:r>
            <a:r>
              <a:rPr sz="2400" spc="-15" dirty="0"/>
              <a:t>a</a:t>
            </a:r>
            <a:r>
              <a:rPr sz="2400" spc="-20" dirty="0"/>
              <a:t>c</a:t>
            </a:r>
            <a:r>
              <a:rPr lang="en-US" sz="2400" spc="45" dirty="0"/>
              <a:t>ti</a:t>
            </a:r>
            <a:r>
              <a:rPr sz="2400" spc="45" dirty="0"/>
              <a:t>o</a:t>
            </a:r>
            <a:r>
              <a:rPr sz="2400" dirty="0"/>
              <a:t>n</a:t>
            </a:r>
            <a:r>
              <a:rPr sz="2400" spc="-5" dirty="0"/>
              <a:t> </a:t>
            </a:r>
            <a:r>
              <a:rPr sz="2400" dirty="0"/>
              <a:t>b</a:t>
            </a:r>
            <a:r>
              <a:rPr sz="2400" spc="-35" dirty="0"/>
              <a:t>e</a:t>
            </a:r>
            <a:r>
              <a:rPr sz="2400" spc="-15" dirty="0"/>
              <a:t>t</a:t>
            </a:r>
            <a:r>
              <a:rPr sz="2400" spc="-40" dirty="0"/>
              <a:t>w</a:t>
            </a:r>
            <a:r>
              <a:rPr sz="2400" spc="-10" dirty="0"/>
              <a:t>ee</a:t>
            </a:r>
            <a:r>
              <a:rPr sz="2400" dirty="0"/>
              <a:t>n</a:t>
            </a:r>
            <a:r>
              <a:rPr sz="2400" spc="-5" dirty="0"/>
              <a:t> </a:t>
            </a:r>
            <a:r>
              <a:rPr sz="2400" spc="-40" dirty="0"/>
              <a:t>v</a:t>
            </a:r>
            <a:r>
              <a:rPr sz="2400" spc="-10" dirty="0"/>
              <a:t>e</a:t>
            </a:r>
            <a:r>
              <a:rPr sz="2400" spc="-20" dirty="0"/>
              <a:t>c</a:t>
            </a:r>
            <a:r>
              <a:rPr sz="2400" spc="-40" dirty="0"/>
              <a:t>t</a:t>
            </a:r>
            <a:r>
              <a:rPr sz="2400" spc="-5" dirty="0"/>
              <a:t>o</a:t>
            </a:r>
            <a:r>
              <a:rPr sz="2400" spc="-50" dirty="0"/>
              <a:t>r</a:t>
            </a:r>
            <a:r>
              <a:rPr sz="2400" spc="-5" dirty="0"/>
              <a:t>s</a:t>
            </a:r>
            <a:r>
              <a:rPr sz="2400" spc="-10" dirty="0"/>
              <a:t>!</a:t>
            </a:r>
          </a:p>
          <a:p>
            <a:pPr>
              <a:lnSpc>
                <a:spcPct val="100000"/>
              </a:lnSpc>
              <a:spcBef>
                <a:spcPts val="11"/>
              </a:spcBef>
            </a:pPr>
            <a:endParaRPr sz="2000" dirty="0">
              <a:latin typeface="Times New Roman"/>
              <a:cs typeface="Times New Roman"/>
            </a:endParaRPr>
          </a:p>
          <a:p>
            <a:pPr marL="12700" marR="334010">
              <a:lnSpc>
                <a:spcPct val="100800"/>
              </a:lnSpc>
            </a:pPr>
            <a:r>
              <a:rPr sz="2400" dirty="0"/>
              <a:t>L</a:t>
            </a:r>
            <a:r>
              <a:rPr sz="2400" spc="-50" dirty="0"/>
              <a:t>a</a:t>
            </a:r>
            <a:r>
              <a:rPr sz="2400" spc="-40" dirty="0"/>
              <a:t>y</a:t>
            </a:r>
            <a:r>
              <a:rPr sz="2400" spc="-10" dirty="0"/>
              <a:t>er</a:t>
            </a:r>
            <a:r>
              <a:rPr sz="2400" spc="-5" dirty="0"/>
              <a:t> </a:t>
            </a:r>
            <a:r>
              <a:rPr sz="2400" dirty="0"/>
              <a:t>n</a:t>
            </a:r>
            <a:r>
              <a:rPr sz="2400" spc="-5" dirty="0"/>
              <a:t>o</a:t>
            </a:r>
            <a:r>
              <a:rPr sz="2400" spc="-15" dirty="0"/>
              <a:t>rm</a:t>
            </a:r>
            <a:r>
              <a:rPr sz="2400" spc="-10" dirty="0"/>
              <a:t> </a:t>
            </a:r>
            <a:r>
              <a:rPr sz="2400" dirty="0"/>
              <a:t>and</a:t>
            </a:r>
            <a:r>
              <a:rPr sz="2400" spc="-5" dirty="0"/>
              <a:t> </a:t>
            </a:r>
            <a:r>
              <a:rPr sz="2400" spc="-30" dirty="0"/>
              <a:t>M</a:t>
            </a:r>
            <a:r>
              <a:rPr sz="2400" dirty="0"/>
              <a:t>L</a:t>
            </a:r>
            <a:r>
              <a:rPr sz="2400" spc="-15" dirty="0"/>
              <a:t>P</a:t>
            </a:r>
            <a:r>
              <a:rPr sz="2400" spc="-10" dirty="0"/>
              <a:t> </a:t>
            </a:r>
            <a:r>
              <a:rPr sz="2400" spc="-50" dirty="0"/>
              <a:t>w</a:t>
            </a:r>
            <a:r>
              <a:rPr sz="2400" spc="-5" dirty="0"/>
              <a:t>o</a:t>
            </a:r>
            <a:r>
              <a:rPr sz="2400" spc="-10" dirty="0"/>
              <a:t>rk </a:t>
            </a:r>
            <a:r>
              <a:rPr sz="2400" spc="-5" dirty="0"/>
              <a:t>i</a:t>
            </a:r>
            <a:r>
              <a:rPr sz="2400" dirty="0"/>
              <a:t>nd</a:t>
            </a:r>
            <a:r>
              <a:rPr sz="2400" spc="-10" dirty="0"/>
              <a:t>e</a:t>
            </a:r>
            <a:r>
              <a:rPr sz="2400" dirty="0"/>
              <a:t>p</a:t>
            </a:r>
            <a:r>
              <a:rPr sz="2400" spc="-10" dirty="0"/>
              <a:t>e</a:t>
            </a:r>
            <a:r>
              <a:rPr sz="2400" dirty="0"/>
              <a:t>nd</a:t>
            </a:r>
            <a:r>
              <a:rPr sz="2400" spc="-10" dirty="0"/>
              <a:t>e</a:t>
            </a:r>
            <a:r>
              <a:rPr sz="2400" spc="-25" dirty="0"/>
              <a:t>n</a:t>
            </a:r>
            <a:r>
              <a:rPr sz="2400" spc="-15" dirty="0"/>
              <a:t>t</a:t>
            </a:r>
            <a:r>
              <a:rPr sz="2400" spc="-5" dirty="0"/>
              <a:t>l</a:t>
            </a:r>
            <a:r>
              <a:rPr sz="2400" spc="-15" dirty="0"/>
              <a:t>y</a:t>
            </a:r>
            <a:r>
              <a:rPr sz="2400" spc="-5" dirty="0"/>
              <a:t> </a:t>
            </a:r>
            <a:r>
              <a:rPr sz="2400" dirty="0"/>
              <a:t>p</a:t>
            </a:r>
            <a:r>
              <a:rPr sz="2400" spc="-10" dirty="0"/>
              <a:t>er</a:t>
            </a:r>
            <a:r>
              <a:rPr sz="2400" spc="-5" dirty="0"/>
              <a:t> </a:t>
            </a:r>
            <a:r>
              <a:rPr sz="2400" spc="-40" dirty="0"/>
              <a:t>v</a:t>
            </a:r>
            <a:r>
              <a:rPr sz="2400" spc="-10" dirty="0"/>
              <a:t>e</a:t>
            </a:r>
            <a:r>
              <a:rPr sz="2400" spc="-20" dirty="0"/>
              <a:t>c</a:t>
            </a:r>
            <a:r>
              <a:rPr sz="2400" spc="-40" dirty="0"/>
              <a:t>t</a:t>
            </a:r>
            <a:r>
              <a:rPr sz="2400" spc="-5" dirty="0"/>
              <a:t>o</a:t>
            </a:r>
            <a:r>
              <a:rPr sz="2400" spc="-10" dirty="0"/>
              <a:t>r</a:t>
            </a:r>
          </a:p>
          <a:p>
            <a:pPr>
              <a:lnSpc>
                <a:spcPct val="100000"/>
              </a:lnSpc>
              <a:spcBef>
                <a:spcPts val="25"/>
              </a:spcBef>
            </a:pPr>
            <a:endParaRPr sz="2400" spc="-10" dirty="0"/>
          </a:p>
          <a:p>
            <a:pPr marL="12700" marR="855344">
              <a:lnSpc>
                <a:spcPct val="100800"/>
              </a:lnSpc>
            </a:pPr>
            <a:r>
              <a:rPr sz="2400" dirty="0"/>
              <a:t>H</a:t>
            </a:r>
            <a:r>
              <a:rPr sz="2400" spc="-5" dirty="0"/>
              <a:t>i</a:t>
            </a:r>
            <a:r>
              <a:rPr sz="2400" spc="-20" dirty="0"/>
              <a:t>g</a:t>
            </a:r>
            <a:r>
              <a:rPr sz="2400" dirty="0"/>
              <a:t>h</a:t>
            </a:r>
            <a:r>
              <a:rPr sz="2400" spc="-5" dirty="0"/>
              <a:t>l</a:t>
            </a:r>
            <a:r>
              <a:rPr sz="2400" spc="-15" dirty="0"/>
              <a:t>y</a:t>
            </a:r>
            <a:r>
              <a:rPr sz="2400" spc="-5" dirty="0"/>
              <a:t> s</a:t>
            </a:r>
            <a:r>
              <a:rPr sz="2400" spc="-30" dirty="0"/>
              <a:t>c</a:t>
            </a:r>
            <a:r>
              <a:rPr sz="2400" dirty="0"/>
              <a:t>a</a:t>
            </a:r>
            <a:r>
              <a:rPr sz="2400" spc="-5" dirty="0"/>
              <a:t>l</a:t>
            </a:r>
            <a:r>
              <a:rPr sz="2400" dirty="0"/>
              <a:t>ab</a:t>
            </a:r>
            <a:r>
              <a:rPr sz="2400" spc="-5" dirty="0"/>
              <a:t>l</a:t>
            </a:r>
            <a:r>
              <a:rPr sz="2400" spc="-10" dirty="0"/>
              <a:t>e,</a:t>
            </a:r>
            <a:r>
              <a:rPr sz="2400" spc="-5" dirty="0"/>
              <a:t> </a:t>
            </a:r>
            <a:r>
              <a:rPr sz="2400" dirty="0"/>
              <a:t>h</a:t>
            </a:r>
            <a:r>
              <a:rPr sz="2400" spc="-5" dirty="0"/>
              <a:t>i</a:t>
            </a:r>
            <a:r>
              <a:rPr sz="2400" spc="-20" dirty="0"/>
              <a:t>g</a:t>
            </a:r>
            <a:r>
              <a:rPr sz="2400" dirty="0"/>
              <a:t>h</a:t>
            </a:r>
            <a:r>
              <a:rPr sz="2400" spc="-5" dirty="0"/>
              <a:t>l</a:t>
            </a:r>
            <a:r>
              <a:rPr sz="2400" spc="-15" dirty="0"/>
              <a:t>y</a:t>
            </a:r>
            <a:r>
              <a:rPr sz="2400" spc="-10" dirty="0"/>
              <a:t> </a:t>
            </a:r>
            <a:r>
              <a:rPr sz="2400" dirty="0"/>
              <a:t>pa</a:t>
            </a:r>
            <a:r>
              <a:rPr sz="2400" spc="-60" dirty="0"/>
              <a:t>r</a:t>
            </a:r>
            <a:r>
              <a:rPr sz="2400" dirty="0"/>
              <a:t>a</a:t>
            </a:r>
            <a:r>
              <a:rPr sz="2400" spc="-5" dirty="0"/>
              <a:t>ll</a:t>
            </a:r>
            <a:r>
              <a:rPr sz="2400" spc="-10" dirty="0"/>
              <a:t>e</a:t>
            </a:r>
            <a:r>
              <a:rPr sz="2400" spc="-5" dirty="0"/>
              <a:t>li</a:t>
            </a:r>
            <a:r>
              <a:rPr sz="2400" spc="-40" dirty="0"/>
              <a:t>z</a:t>
            </a:r>
            <a:r>
              <a:rPr sz="2400" dirty="0"/>
              <a:t>ab</a:t>
            </a:r>
            <a:r>
              <a:rPr sz="2400" spc="-5" dirty="0"/>
              <a:t>l</a:t>
            </a:r>
            <a:r>
              <a:rPr sz="2400" spc="-15" dirty="0"/>
              <a:t>e</a:t>
            </a:r>
          </a:p>
        </p:txBody>
      </p:sp>
    </p:spTree>
    <p:extLst>
      <p:ext uri="{BB962C8B-B14F-4D97-AF65-F5344CB8AC3E}">
        <p14:creationId xmlns:p14="http://schemas.microsoft.com/office/powerpoint/2010/main" val="3673654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𝑔</m:t>
                          </m:r>
                        </m:e>
                        <m:sub>
                          <m:r>
                            <a:rPr lang="en-US" sz="1400" i="1">
                              <a:solidFill>
                                <a:schemeClr val="bg2"/>
                              </a:solidFill>
                              <a:latin typeface="Cambria Math" panose="02040503050406030204" pitchFamily="18" charset="0"/>
                            </a:rPr>
                            <m:t>𝑡</m:t>
                          </m:r>
                        </m:sub>
                      </m:sSub>
                      <m:r>
                        <a:rPr lang="en-US" sz="1400" i="1">
                          <a:solidFill>
                            <a:schemeClr val="bg2"/>
                          </a:solidFill>
                          <a:latin typeface="Cambria Math" panose="02040503050406030204" pitchFamily="18" charset="0"/>
                        </a:rPr>
                        <m:t>=</m:t>
                      </m:r>
                      <m:r>
                        <m:rPr>
                          <m:sty m:val="p"/>
                        </m:rPr>
                        <a:rPr lang="en-US" sz="1400">
                          <a:solidFill>
                            <a:schemeClr val="bg2"/>
                          </a:solidFill>
                          <a:latin typeface="Cambria Math" panose="02040503050406030204" pitchFamily="18" charset="0"/>
                        </a:rPr>
                        <m:t>tanh</m:t>
                      </m:r>
                      <m:r>
                        <a:rPr lang="en-US" sz="1400" i="1">
                          <a:solidFill>
                            <a:schemeClr val="bg2"/>
                          </a:solidFill>
                          <a:latin typeface="Cambria Math" panose="02040503050406030204" pitchFamily="18" charset="0"/>
                        </a:rPr>
                        <m:t>⁡</m:t>
                      </m:r>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𝑊</m:t>
                          </m:r>
                        </m:e>
                        <m:sub>
                          <m:r>
                            <a:rPr lang="en-US" sz="1400" i="1">
                              <a:solidFill>
                                <a:schemeClr val="bg2"/>
                              </a:solidFill>
                              <a:latin typeface="Cambria Math" panose="02040503050406030204" pitchFamily="18" charset="0"/>
                            </a:rPr>
                            <m:t>𝑔</m:t>
                          </m:r>
                        </m:sub>
                      </m:sSub>
                      <m:d>
                        <m:dPr>
                          <m:ctrlPr>
                            <a:rPr lang="en-US" sz="1400" i="1">
                              <a:solidFill>
                                <a:schemeClr val="bg2"/>
                              </a:solidFill>
                              <a:latin typeface="Cambria Math" panose="02040503050406030204" pitchFamily="18" charset="0"/>
                            </a:rPr>
                          </m:ctrlPr>
                        </m:dPr>
                        <m:e>
                          <m:m>
                            <m:mPr>
                              <m:mcs>
                                <m:mc>
                                  <m:mcPr>
                                    <m:count m:val="1"/>
                                    <m:mcJc m:val="center"/>
                                  </m:mcPr>
                                </m:mc>
                              </m:mcs>
                              <m:ctrlPr>
                                <a:rPr lang="en-US" sz="1400" i="1">
                                  <a:solidFill>
                                    <a:schemeClr val="bg2"/>
                                  </a:solidFill>
                                  <a:latin typeface="Cambria Math" panose="02040503050406030204" pitchFamily="18" charset="0"/>
                                </a:rPr>
                              </m:ctrlPr>
                            </m:mP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𝑥</m:t>
                                    </m:r>
                                  </m:e>
                                  <m:sub>
                                    <m:r>
                                      <a:rPr lang="en-US" sz="1400" i="1">
                                        <a:solidFill>
                                          <a:schemeClr val="bg2"/>
                                        </a:solidFill>
                                        <a:latin typeface="Cambria Math" panose="02040503050406030204" pitchFamily="18" charset="0"/>
                                      </a:rPr>
                                      <m:t>𝑡</m:t>
                                    </m:r>
                                  </m:sub>
                                </m:sSub>
                              </m:e>
                            </m:m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h</m:t>
                                    </m:r>
                                  </m:e>
                                  <m:sub>
                                    <m:r>
                                      <a:rPr lang="en-US" sz="1400" i="1">
                                        <a:solidFill>
                                          <a:schemeClr val="bg2"/>
                                        </a:solidFill>
                                        <a:latin typeface="Cambria Math" panose="02040503050406030204" pitchFamily="18" charset="0"/>
                                      </a:rPr>
                                      <m:t>𝑡</m:t>
                                    </m:r>
                                    <m:r>
                                      <a:rPr lang="en-US" sz="1400" i="1">
                                        <a:solidFill>
                                          <a:schemeClr val="bg2"/>
                                        </a:solidFill>
                                        <a:latin typeface="Cambria Math" panose="02040503050406030204" pitchFamily="18" charset="0"/>
                                      </a:rPr>
                                      <m:t>−1</m:t>
                                    </m:r>
                                  </m:sub>
                                </m:sSub>
                              </m:e>
                            </m:mr>
                          </m:m>
                        </m:e>
                      </m:d>
                    </m:oMath>
                  </m:oMathPara>
                </a14:m>
                <a:endParaRPr lang="en-US" sz="1400" dirty="0">
                  <a:solidFill>
                    <a:schemeClr val="bg2"/>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AE7011D-58AD-EB4A-B79A-0C315E6301D1}"/>
                  </a:ext>
                </a:extLst>
              </p:cNvPr>
              <p:cNvSpPr txBox="1"/>
              <p:nvPr/>
            </p:nvSpPr>
            <p:spPr>
              <a:xfrm>
                <a:off x="4188005" y="2849703"/>
                <a:ext cx="2010294"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𝑖</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𝑖</m:t>
                              </m:r>
                            </m:sub>
                          </m:sSub>
                        </m:e>
                      </m:d>
                    </m:oMath>
                  </m:oMathPara>
                </a14:m>
                <a:endParaRPr lang="en-US" sz="1400" dirty="0"/>
              </a:p>
            </p:txBody>
          </p:sp>
        </mc:Choice>
        <mc:Fallback xmlns="">
          <p:sp>
            <p:nvSpPr>
              <p:cNvPr id="29" name="TextBox 28">
                <a:extLst>
                  <a:ext uri="{FF2B5EF4-FFF2-40B4-BE49-F238E27FC236}">
                    <a16:creationId xmlns:a16="http://schemas.microsoft.com/office/drawing/2014/main" id="{0AE7011D-58AD-EB4A-B79A-0C315E6301D1}"/>
                  </a:ext>
                </a:extLst>
              </p:cNvPr>
              <p:cNvSpPr txBox="1">
                <a:spLocks noRot="1" noChangeAspect="1" noMove="1" noResize="1" noEditPoints="1" noAdjustHandles="1" noChangeArrowheads="1" noChangeShapeType="1" noTextEdit="1"/>
              </p:cNvSpPr>
              <p:nvPr/>
            </p:nvSpPr>
            <p:spPr>
              <a:xfrm>
                <a:off x="4188005" y="2849703"/>
                <a:ext cx="2010294" cy="46205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1EDD43-1BF1-FB40-90FE-134B44805674}"/>
                  </a:ext>
                </a:extLst>
              </p:cNvPr>
              <p:cNvSpPr txBox="1"/>
              <p:nvPr/>
            </p:nvSpPr>
            <p:spPr>
              <a:xfrm>
                <a:off x="5783479" y="4274213"/>
                <a:ext cx="162910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a:solidFill>
                            <a:srgbClr val="C00000"/>
                          </a:solidFill>
                          <a:latin typeface="Cambria Math" panose="02040503050406030204" pitchFamily="18" charset="0"/>
                        </a:rPr>
                        <m:t> </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31" name="TextBox 30">
                <a:extLst>
                  <a:ext uri="{FF2B5EF4-FFF2-40B4-BE49-F238E27FC236}">
                    <a16:creationId xmlns:a16="http://schemas.microsoft.com/office/drawing/2014/main" id="{381EDD43-1BF1-FB40-90FE-134B44805674}"/>
                  </a:ext>
                </a:extLst>
              </p:cNvPr>
              <p:cNvSpPr txBox="1">
                <a:spLocks noRot="1" noChangeAspect="1" noMove="1" noResize="1" noEditPoints="1" noAdjustHandles="1" noChangeArrowheads="1" noChangeShapeType="1" noTextEdit="1"/>
              </p:cNvSpPr>
              <p:nvPr/>
            </p:nvSpPr>
            <p:spPr>
              <a:xfrm>
                <a:off x="5783479" y="4274213"/>
                <a:ext cx="1629100" cy="307777"/>
              </a:xfrm>
              <a:prstGeom prst="rect">
                <a:avLst/>
              </a:prstGeom>
              <a:blipFill>
                <a:blip r:embed="rId12"/>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57A738AF-594D-8D49-BC20-499BAE63E8C9}"/>
                  </a:ext>
                </a:extLst>
              </p:cNvPr>
              <p:cNvSpPr/>
              <p:nvPr/>
            </p:nvSpPr>
            <p:spPr>
              <a:xfrm>
                <a:off x="3965241" y="2312462"/>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𝑖</m:t>
                      </m:r>
                      <m:r>
                        <a:rPr lang="en-US" sz="1600" b="0" i="1" baseline="-25000" dirty="0">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35" name="Oval 34">
                <a:extLst>
                  <a:ext uri="{FF2B5EF4-FFF2-40B4-BE49-F238E27FC236}">
                    <a16:creationId xmlns:a16="http://schemas.microsoft.com/office/drawing/2014/main" id="{57A738AF-594D-8D49-BC20-499BAE63E8C9}"/>
                  </a:ext>
                </a:extLst>
              </p:cNvPr>
              <p:cNvSpPr>
                <a:spLocks noRot="1" noChangeAspect="1" noMove="1" noResize="1" noEditPoints="1" noAdjustHandles="1" noChangeArrowheads="1" noChangeShapeType="1" noTextEdit="1"/>
              </p:cNvSpPr>
              <p:nvPr/>
            </p:nvSpPr>
            <p:spPr>
              <a:xfrm>
                <a:off x="3965241" y="2312462"/>
                <a:ext cx="515211" cy="515211"/>
              </a:xfrm>
              <a:prstGeom prst="ellipse">
                <a:avLst/>
              </a:prstGeom>
              <a:blipFill>
                <a:blip r:embed="rId13"/>
                <a:stretch>
                  <a:fillRect/>
                </a:stretch>
              </a:blipFill>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AB71EB44-CC69-2A44-86A2-C4F74DA6C12C}"/>
              </a:ext>
            </a:extLst>
          </p:cNvPr>
          <p:cNvCxnSpPr>
            <a:stCxn id="35" idx="4"/>
          </p:cNvCxnSpPr>
          <p:nvPr/>
        </p:nvCxnSpPr>
        <p:spPr>
          <a:xfrm>
            <a:off x="4222846" y="2827672"/>
            <a:ext cx="4028" cy="8660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5177093-F4C8-C046-83E7-B989F1AFB288}"/>
              </a:ext>
            </a:extLst>
          </p:cNvPr>
          <p:cNvCxnSpPr/>
          <p:nvPr/>
        </p:nvCxnSpPr>
        <p:spPr>
          <a:xfrm>
            <a:off x="3627913" y="3831547"/>
            <a:ext cx="460193"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0B237B6-06FF-024E-8F46-6A91942A8D04}"/>
              </a:ext>
            </a:extLst>
          </p:cNvPr>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D041EE7-A174-F447-9847-225F7EB2D127}"/>
              </a:ext>
            </a:extLst>
          </p:cNvPr>
          <p:cNvCxnSpPr>
            <a:endCxn id="35" idx="7"/>
          </p:cNvCxnSpPr>
          <p:nvPr/>
        </p:nvCxnSpPr>
        <p:spPr>
          <a:xfrm flipH="1">
            <a:off x="4405000"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D49F840-55D9-314E-A8D3-ABAD79E0EC88}"/>
              </a:ext>
            </a:extLst>
          </p:cNvPr>
          <p:cNvCxnSpPr/>
          <p:nvPr/>
        </p:nvCxnSpPr>
        <p:spPr>
          <a:xfrm>
            <a:off x="3893357"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B26213F-3CFC-4342-ACE8-EBFDE721D867}"/>
              </a:ext>
            </a:extLst>
          </p:cNvPr>
          <p:cNvSpPr txBox="1"/>
          <p:nvPr/>
        </p:nvSpPr>
        <p:spPr>
          <a:xfrm>
            <a:off x="3119849" y="2405823"/>
            <a:ext cx="846834" cy="276999"/>
          </a:xfrm>
          <a:prstGeom prst="rect">
            <a:avLst/>
          </a:prstGeom>
          <a:noFill/>
        </p:spPr>
        <p:txBody>
          <a:bodyPr wrap="none" rtlCol="0">
            <a:spAutoFit/>
          </a:bodyPr>
          <a:lstStyle/>
          <a:p>
            <a:pPr algn="ctr"/>
            <a:r>
              <a:rPr lang="en-US" sz="1200" b="0" dirty="0">
                <a:latin typeface="CMU Bright Roman"/>
                <a:cs typeface="CMU Bright Roman"/>
              </a:rPr>
              <a:t>Input Gate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630B6C2-B680-7E46-BBB2-972D012521EF}"/>
                  </a:ext>
                </a:extLst>
              </p:cNvPr>
              <p:cNvSpPr txBox="1"/>
              <p:nvPr/>
            </p:nvSpPr>
            <p:spPr>
              <a:xfrm>
                <a:off x="3719236" y="136284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3" name="TextBox 42">
                <a:extLst>
                  <a:ext uri="{FF2B5EF4-FFF2-40B4-BE49-F238E27FC236}">
                    <a16:creationId xmlns:a16="http://schemas.microsoft.com/office/drawing/2014/main" id="{1630B6C2-B680-7E46-BBB2-972D012521EF}"/>
                  </a:ext>
                </a:extLst>
              </p:cNvPr>
              <p:cNvSpPr txBox="1">
                <a:spLocks noRot="1" noChangeAspect="1" noMove="1" noResize="1" noEditPoints="1" noAdjustHandles="1" noChangeArrowheads="1" noChangeShapeType="1" noTextEdit="1"/>
              </p:cNvSpPr>
              <p:nvPr/>
            </p:nvSpPr>
            <p:spPr>
              <a:xfrm>
                <a:off x="3719236" y="1362842"/>
                <a:ext cx="1127168" cy="50270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DC98F5-5900-F74A-A69A-DD2C52A2AFF1}"/>
                  </a:ext>
                </a:extLst>
              </p:cNvPr>
              <p:cNvSpPr txBox="1"/>
              <p:nvPr/>
            </p:nvSpPr>
            <p:spPr>
              <a:xfrm>
                <a:off x="4416289" y="2257888"/>
                <a:ext cx="460511"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a:latin typeface="Cambria Math" panose="02040503050406030204" pitchFamily="18" charset="0"/>
                          <a:cs typeface="CMU Bright SemiBold Oblique"/>
                        </a:rPr>
                        <m:t>𝑖</m:t>
                      </m:r>
                    </m:oMath>
                  </m:oMathPara>
                </a14:m>
                <a:endParaRPr lang="en-US" sz="1600" b="0" baseline="-25000" dirty="0">
                  <a:latin typeface="CMU Bright SemiBold Oblique"/>
                  <a:cs typeface="CMU Bright SemiBold Oblique"/>
                </a:endParaRPr>
              </a:p>
            </p:txBody>
          </p:sp>
        </mc:Choice>
        <mc:Fallback xmlns="">
          <p:sp>
            <p:nvSpPr>
              <p:cNvPr id="46" name="TextBox 45">
                <a:extLst>
                  <a:ext uri="{FF2B5EF4-FFF2-40B4-BE49-F238E27FC236}">
                    <a16:creationId xmlns:a16="http://schemas.microsoft.com/office/drawing/2014/main" id="{E5DC98F5-5900-F74A-A69A-DD2C52A2AFF1}"/>
                  </a:ext>
                </a:extLst>
              </p:cNvPr>
              <p:cNvSpPr txBox="1">
                <a:spLocks noRot="1" noChangeAspect="1" noMove="1" noResize="1" noEditPoints="1" noAdjustHandles="1" noChangeArrowheads="1" noChangeShapeType="1" noTextEdit="1"/>
              </p:cNvSpPr>
              <p:nvPr/>
            </p:nvSpPr>
            <p:spPr>
              <a:xfrm>
                <a:off x="4416289" y="2257888"/>
                <a:ext cx="460511" cy="332912"/>
              </a:xfrm>
              <a:prstGeom prst="rect">
                <a:avLst/>
              </a:prstGeom>
              <a:blipFill>
                <a:blip r:embed="rId15"/>
                <a:stretch>
                  <a:fillRect/>
                </a:stretch>
              </a:blipFill>
            </p:spPr>
            <p:txBody>
              <a:bodyPr/>
              <a:lstStyle/>
              <a:p>
                <a:r>
                  <a:rPr lang="en-US">
                    <a:noFill/>
                  </a:rPr>
                  <a:t> </a:t>
                </a:r>
              </a:p>
            </p:txBody>
          </p:sp>
        </mc:Fallback>
      </mc:AlternateContent>
      <p:sp>
        <p:nvSpPr>
          <p:cNvPr id="48" name="Oval 47">
            <a:extLst>
              <a:ext uri="{FF2B5EF4-FFF2-40B4-BE49-F238E27FC236}">
                <a16:creationId xmlns:a16="http://schemas.microsoft.com/office/drawing/2014/main" id="{10A9555E-8339-474C-B4A4-E1015ECC2E10}"/>
              </a:ext>
            </a:extLst>
          </p:cNvPr>
          <p:cNvSpPr/>
          <p:nvPr/>
        </p:nvSpPr>
        <p:spPr>
          <a:xfrm>
            <a:off x="4095318" y="3684863"/>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7" name="TextBox 46">
            <a:extLst>
              <a:ext uri="{FF2B5EF4-FFF2-40B4-BE49-F238E27FC236}">
                <a16:creationId xmlns:a16="http://schemas.microsoft.com/office/drawing/2014/main" id="{3EA5214D-44C9-0940-AD37-12D0039665F6}"/>
              </a:ext>
            </a:extLst>
          </p:cNvPr>
          <p:cNvSpPr txBox="1"/>
          <p:nvPr/>
        </p:nvSpPr>
        <p:spPr>
          <a:xfrm>
            <a:off x="4110235"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p:sp>
        <p:nvSpPr>
          <p:cNvPr id="49" name="Oval 48">
            <a:extLst>
              <a:ext uri="{FF2B5EF4-FFF2-40B4-BE49-F238E27FC236}">
                <a16:creationId xmlns:a16="http://schemas.microsoft.com/office/drawing/2014/main" id="{85DB5036-7283-F847-821A-0DD41262EA39}"/>
              </a:ext>
            </a:extLst>
          </p:cNvPr>
          <p:cNvSpPr/>
          <p:nvPr/>
        </p:nvSpPr>
        <p:spPr>
          <a:xfrm>
            <a:off x="7682787"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o</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sp>
        <p:nvSpPr>
          <p:cNvPr id="50" name="Oval 49">
            <a:extLst>
              <a:ext uri="{FF2B5EF4-FFF2-40B4-BE49-F238E27FC236}">
                <a16:creationId xmlns:a16="http://schemas.microsoft.com/office/drawing/2014/main" id="{14F3540D-C6ED-8143-AC5D-1D370B3A1848}"/>
              </a:ext>
            </a:extLst>
          </p:cNvPr>
          <p:cNvSpPr/>
          <p:nvPr/>
        </p:nvSpPr>
        <p:spPr>
          <a:xfrm>
            <a:off x="7805652" y="3694267"/>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cxnSp>
        <p:nvCxnSpPr>
          <p:cNvPr id="51" name="Straight Arrow Connector 50">
            <a:extLst>
              <a:ext uri="{FF2B5EF4-FFF2-40B4-BE49-F238E27FC236}">
                <a16:creationId xmlns:a16="http://schemas.microsoft.com/office/drawing/2014/main" id="{BECD6D36-EE3C-574B-BE81-FAE30C25069B}"/>
              </a:ext>
            </a:extLst>
          </p:cNvPr>
          <p:cNvCxnSpPr>
            <a:stCxn id="49" idx="4"/>
            <a:endCxn id="50" idx="0"/>
          </p:cNvCxnSpPr>
          <p:nvPr/>
        </p:nvCxnSpPr>
        <p:spPr>
          <a:xfrm>
            <a:off x="7940392"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0A001B63-94D6-874C-958A-1E1148BAB852}"/>
              </a:ext>
            </a:extLst>
          </p:cNvPr>
          <p:cNvCxnSpPr/>
          <p:nvPr/>
        </p:nvCxnSpPr>
        <p:spPr>
          <a:xfrm flipH="1">
            <a:off x="8118908"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9D6B143-4A54-E044-8367-52732BDA634F}"/>
              </a:ext>
            </a:extLst>
          </p:cNvPr>
          <p:cNvCxnSpPr/>
          <p:nvPr/>
        </p:nvCxnSpPr>
        <p:spPr>
          <a:xfrm>
            <a:off x="7598134"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50C82D50-1200-D64A-98C7-43B03E89F3C2}"/>
              </a:ext>
            </a:extLst>
          </p:cNvPr>
          <p:cNvSpPr txBox="1"/>
          <p:nvPr/>
        </p:nvSpPr>
        <p:spPr>
          <a:xfrm>
            <a:off x="6636561" y="2406896"/>
            <a:ext cx="962250" cy="276999"/>
          </a:xfrm>
          <a:prstGeom prst="rect">
            <a:avLst/>
          </a:prstGeom>
          <a:noFill/>
        </p:spPr>
        <p:txBody>
          <a:bodyPr wrap="none" rtlCol="0">
            <a:spAutoFit/>
          </a:bodyPr>
          <a:lstStyle/>
          <a:p>
            <a:pPr algn="ctr"/>
            <a:r>
              <a:rPr lang="en-US" sz="1200" b="0" dirty="0">
                <a:latin typeface="CMU Bright Roman"/>
                <a:cs typeface="CMU Bright Roman"/>
              </a:rPr>
              <a:t>Output Gate</a:t>
            </a:r>
          </a:p>
        </p:txBody>
      </p:sp>
      <p:graphicFrame>
        <p:nvGraphicFramePr>
          <p:cNvPr id="57" name="Object 56">
            <a:extLst>
              <a:ext uri="{FF2B5EF4-FFF2-40B4-BE49-F238E27FC236}">
                <a16:creationId xmlns:a16="http://schemas.microsoft.com/office/drawing/2014/main" id="{9491E348-5205-594B-A3A9-BB055F171C02}"/>
              </a:ext>
            </a:extLst>
          </p:cNvPr>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16" imgW="152400" imgH="241300" progId="Equation.DSMT4">
                  <p:embed/>
                </p:oleObj>
              </mc:Choice>
              <mc:Fallback>
                <p:oleObj name="Equation" r:id="rId16" imgW="152400" imgH="241300" progId="Equation.DSMT4">
                  <p:embed/>
                  <p:pic>
                    <p:nvPicPr>
                      <p:cNvPr id="57" name="Object 56">
                        <a:extLst>
                          <a:ext uri="{FF2B5EF4-FFF2-40B4-BE49-F238E27FC236}">
                            <a16:creationId xmlns:a16="http://schemas.microsoft.com/office/drawing/2014/main" id="{9491E348-5205-594B-A3A9-BB055F171C02}"/>
                          </a:ext>
                        </a:extLst>
                      </p:cNvPr>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D41DA9C-9677-124C-976C-3226803CDE99}"/>
                  </a:ext>
                </a:extLst>
              </p:cNvPr>
              <p:cNvSpPr txBox="1"/>
              <p:nvPr/>
            </p:nvSpPr>
            <p:spPr>
              <a:xfrm>
                <a:off x="8148444" y="2304230"/>
                <a:ext cx="487313"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𝑜</m:t>
                      </m:r>
                    </m:oMath>
                  </m:oMathPara>
                </a14:m>
                <a:endParaRPr lang="en-US" sz="1600" b="0" baseline="-25000" dirty="0">
                  <a:latin typeface="CMU Bright SemiBold Oblique"/>
                  <a:cs typeface="CMU Bright SemiBold Oblique"/>
                </a:endParaRPr>
              </a:p>
            </p:txBody>
          </p:sp>
        </mc:Choice>
        <mc:Fallback xmlns="">
          <p:sp>
            <p:nvSpPr>
              <p:cNvPr id="58" name="TextBox 57">
                <a:extLst>
                  <a:ext uri="{FF2B5EF4-FFF2-40B4-BE49-F238E27FC236}">
                    <a16:creationId xmlns:a16="http://schemas.microsoft.com/office/drawing/2014/main" id="{9D41DA9C-9677-124C-976C-3226803CDE99}"/>
                  </a:ext>
                </a:extLst>
              </p:cNvPr>
              <p:cNvSpPr txBox="1">
                <a:spLocks noRot="1" noChangeAspect="1" noMove="1" noResize="1" noEditPoints="1" noAdjustHandles="1" noChangeArrowheads="1" noChangeShapeType="1" noTextEdit="1"/>
              </p:cNvSpPr>
              <p:nvPr/>
            </p:nvSpPr>
            <p:spPr>
              <a:xfrm>
                <a:off x="8148444" y="2304230"/>
                <a:ext cx="487313" cy="33291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6F47DD3-77E5-9249-BF80-EF38B9D49B23}"/>
                  </a:ext>
                </a:extLst>
              </p:cNvPr>
              <p:cNvSpPr txBox="1"/>
              <p:nvPr/>
            </p:nvSpPr>
            <p:spPr>
              <a:xfrm>
                <a:off x="7880923" y="2804038"/>
                <a:ext cx="2119298"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ea typeface="Cambria Math" panose="02040503050406030204" pitchFamily="18" charset="0"/>
                        </a:rPr>
                        <m:t>𝜎</m:t>
                      </m:r>
                      <m:d>
                        <m:dPr>
                          <m:ctrlPr>
                            <a:rPr lang="en-US" sz="1400" b="0" i="1">
                              <a:solidFill>
                                <a:srgbClr val="C00000"/>
                              </a:solidFill>
                              <a:latin typeface="Cambria Math" panose="02040503050406030204" pitchFamily="18" charset="0"/>
                              <a:ea typeface="Cambria Math" panose="02040503050406030204" pitchFamily="18" charset="0"/>
                            </a:rPr>
                          </m:ctrlPr>
                        </m:dP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𝑊</m:t>
                              </m:r>
                            </m:e>
                            <m:sub>
                              <m:r>
                                <a:rPr lang="en-US" sz="1400" b="0" i="1" smtClean="0">
                                  <a:solidFill>
                                    <a:srgbClr val="C00000"/>
                                  </a:solidFill>
                                  <a:latin typeface="Cambria Math" panose="02040503050406030204" pitchFamily="18" charset="0"/>
                                  <a:ea typeface="Cambria Math" panose="02040503050406030204" pitchFamily="18" charset="0"/>
                                </a:rPr>
                                <m:t>𝑜</m:t>
                              </m:r>
                            </m:sub>
                          </m:sSub>
                          <m:d>
                            <m:dPr>
                              <m:ctrlPr>
                                <a:rPr lang="en-US" sz="1400" b="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b="0" i="1">
                                      <a:solidFill>
                                        <a:srgbClr val="C00000"/>
                                      </a:solidFill>
                                      <a:latin typeface="Cambria Math" panose="02040503050406030204" pitchFamily="18" charset="0"/>
                                      <a:ea typeface="Cambria Math" panose="02040503050406030204" pitchFamily="18" charset="0"/>
                                    </a:rPr>
                                  </m:ctrlPr>
                                </m:mPr>
                                <m:mr>
                                  <m:e>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𝑡</m:t>
                                        </m:r>
                                      </m:sub>
                                    </m:sSub>
                                  </m:e>
                                </m:mr>
                                <m:m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h</m:t>
                                        </m:r>
                                      </m:e>
                                      <m:sub>
                                        <m:r>
                                          <a:rPr lang="en-US" sz="1400" b="0" i="1" smtClean="0">
                                            <a:solidFill>
                                              <a:srgbClr val="C00000"/>
                                            </a:solidFill>
                                            <a:latin typeface="Cambria Math" panose="02040503050406030204" pitchFamily="18" charset="0"/>
                                            <a:ea typeface="Cambria Math" panose="02040503050406030204" pitchFamily="18" charset="0"/>
                                          </a:rPr>
                                          <m:t>𝑡</m:t>
                                        </m:r>
                                        <m:r>
                                          <a:rPr lang="en-US" sz="1400" b="0" i="1" smtClean="0">
                                            <a:solidFill>
                                              <a:srgbClr val="C00000"/>
                                            </a:solidFill>
                                            <a:latin typeface="Cambria Math" panose="02040503050406030204" pitchFamily="18" charset="0"/>
                                            <a:ea typeface="Cambria Math" panose="02040503050406030204" pitchFamily="18" charset="0"/>
                                          </a:rPr>
                                          <m:t>−1</m:t>
                                        </m:r>
                                      </m:sub>
                                    </m:sSub>
                                  </m:e>
                                </m:mr>
                              </m:m>
                            </m:e>
                          </m:d>
                          <m:r>
                            <a:rPr lang="en-US" sz="1400" b="0" i="1" smtClean="0">
                              <a:solidFill>
                                <a:srgbClr val="C00000"/>
                              </a:solidFill>
                              <a:latin typeface="Cambria Math" panose="02040503050406030204" pitchFamily="18" charset="0"/>
                              <a:ea typeface="Cambria Math" panose="02040503050406030204" pitchFamily="18" charset="0"/>
                            </a:rPr>
                            <m:t>+</m:t>
                          </m:r>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𝑏</m:t>
                              </m:r>
                            </m:e>
                            <m:sub>
                              <m:r>
                                <a:rPr lang="en-US" sz="1400" b="0" i="1" smtClean="0">
                                  <a:solidFill>
                                    <a:srgbClr val="C00000"/>
                                  </a:solidFill>
                                  <a:latin typeface="Cambria Math" panose="02040503050406030204" pitchFamily="18" charset="0"/>
                                  <a:ea typeface="Cambria Math" panose="02040503050406030204" pitchFamily="18" charset="0"/>
                                </a:rPr>
                                <m:t>𝑜</m:t>
                              </m:r>
                            </m:sub>
                          </m:sSub>
                        </m:e>
                      </m:d>
                    </m:oMath>
                  </m:oMathPara>
                </a14:m>
                <a:endParaRPr lang="en-US" sz="1400" b="0" dirty="0"/>
              </a:p>
            </p:txBody>
          </p:sp>
        </mc:Choice>
        <mc:Fallback xmlns="">
          <p:sp>
            <p:nvSpPr>
              <p:cNvPr id="59" name="TextBox 58">
                <a:extLst>
                  <a:ext uri="{FF2B5EF4-FFF2-40B4-BE49-F238E27FC236}">
                    <a16:creationId xmlns:a16="http://schemas.microsoft.com/office/drawing/2014/main" id="{66F47DD3-77E5-9249-BF80-EF38B9D49B23}"/>
                  </a:ext>
                </a:extLst>
              </p:cNvPr>
              <p:cNvSpPr txBox="1">
                <a:spLocks noRot="1" noChangeAspect="1" noMove="1" noResize="1" noEditPoints="1" noAdjustHandles="1" noChangeArrowheads="1" noChangeShapeType="1" noTextEdit="1"/>
              </p:cNvSpPr>
              <p:nvPr/>
            </p:nvSpPr>
            <p:spPr>
              <a:xfrm>
                <a:off x="7880923" y="2804038"/>
                <a:ext cx="2119298" cy="462050"/>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C5DE418-7A0C-AA40-A139-BC2D2E50A7BA}"/>
                  </a:ext>
                </a:extLst>
              </p:cNvPr>
              <p:cNvSpPr txBox="1"/>
              <p:nvPr/>
            </p:nvSpPr>
            <p:spPr>
              <a:xfrm>
                <a:off x="9025412" y="3659803"/>
                <a:ext cx="15057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h</m:t>
                          </m:r>
                        </m:e>
                        <m:sub>
                          <m:r>
                            <a:rPr lang="en-US" sz="1400" b="0" i="1" smtClean="0">
                              <a:solidFill>
                                <a:schemeClr val="accent3">
                                  <a:lumMod val="50000"/>
                                </a:schemeClr>
                              </a:solidFill>
                              <a:latin typeface="Cambria Math" panose="02040503050406030204" pitchFamily="18" charset="0"/>
                            </a:rPr>
                            <m:t>𝑡</m:t>
                          </m:r>
                        </m:sub>
                      </m:sSub>
                      <m:r>
                        <a:rPr lang="en-US" sz="1400" b="0" i="1" smtClean="0">
                          <a:solidFill>
                            <a:schemeClr val="accent3">
                              <a:lumMod val="50000"/>
                            </a:schemeClr>
                          </a:solidFill>
                          <a:latin typeface="Cambria Math" panose="02040503050406030204" pitchFamily="18" charset="0"/>
                        </a:rPr>
                        <m:t>=</m:t>
                      </m:r>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ea typeface="Cambria Math" panose="02040503050406030204" pitchFamily="18" charset="0"/>
                        </a:rPr>
                        <m:t>⨀</m:t>
                      </m:r>
                      <m:r>
                        <a:rPr lang="en-US" sz="1400" b="0" smtClean="0">
                          <a:solidFill>
                            <a:srgbClr val="C00000"/>
                          </a:solidFill>
                          <a:latin typeface="Cambria Math" panose="02040503050406030204" pitchFamily="18" charset="0"/>
                        </a:rPr>
                        <m:t> </m:t>
                      </m:r>
                      <m:r>
                        <m:rPr>
                          <m:sty m:val="p"/>
                        </m:rPr>
                        <a:rPr lang="en-US" sz="1400" b="0" smtClean="0">
                          <a:solidFill>
                            <a:schemeClr val="accent3">
                              <a:lumMod val="50000"/>
                            </a:schemeClr>
                          </a:solidFill>
                          <a:latin typeface="Cambria Math" panose="02040503050406030204" pitchFamily="18" charset="0"/>
                        </a:rPr>
                        <m:t>tanh</m:t>
                      </m:r>
                      <m:r>
                        <a:rPr lang="en-US" sz="1400" b="0" i="1" smtClean="0">
                          <a:solidFill>
                            <a:schemeClr val="accent3">
                              <a:lumMod val="50000"/>
                            </a:schemeClr>
                          </a:solidFill>
                          <a:latin typeface="Cambria Math" panose="02040503050406030204" pitchFamily="18" charset="0"/>
                        </a:rPr>
                        <m:t>⁡</m:t>
                      </m:r>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𝑐</m:t>
                          </m:r>
                        </m:e>
                        <m:sub>
                          <m:r>
                            <a:rPr lang="en-US" sz="1400" b="0" i="1" smtClean="0">
                              <a:solidFill>
                                <a:schemeClr val="accent3">
                                  <a:lumMod val="50000"/>
                                </a:schemeClr>
                              </a:solidFill>
                              <a:latin typeface="Cambria Math" panose="02040503050406030204" pitchFamily="18" charset="0"/>
                            </a:rPr>
                            <m:t>𝑡</m:t>
                          </m:r>
                        </m:sub>
                      </m:sSub>
                    </m:oMath>
                  </m:oMathPara>
                </a14:m>
                <a:endParaRPr lang="en-US" sz="1400" b="0" dirty="0">
                  <a:solidFill>
                    <a:schemeClr val="accent3">
                      <a:lumMod val="50000"/>
                    </a:schemeClr>
                  </a:solidFill>
                </a:endParaRPr>
              </a:p>
            </p:txBody>
          </p:sp>
        </mc:Choice>
        <mc:Fallback xmlns="">
          <p:sp>
            <p:nvSpPr>
              <p:cNvPr id="60" name="TextBox 59">
                <a:extLst>
                  <a:ext uri="{FF2B5EF4-FFF2-40B4-BE49-F238E27FC236}">
                    <a16:creationId xmlns:a16="http://schemas.microsoft.com/office/drawing/2014/main" id="{8C5DE418-7A0C-AA40-A139-BC2D2E50A7BA}"/>
                  </a:ext>
                </a:extLst>
              </p:cNvPr>
              <p:cNvSpPr txBox="1">
                <a:spLocks noRot="1" noChangeAspect="1" noMove="1" noResize="1" noEditPoints="1" noAdjustHandles="1" noChangeArrowheads="1" noChangeShapeType="1" noTextEdit="1"/>
              </p:cNvSpPr>
              <p:nvPr/>
            </p:nvSpPr>
            <p:spPr>
              <a:xfrm>
                <a:off x="9025412" y="3659803"/>
                <a:ext cx="1505797" cy="307777"/>
              </a:xfrm>
              <a:prstGeom prst="rect">
                <a:avLst/>
              </a:prstGeom>
              <a:blipFill>
                <a:blip r:embed="rId19"/>
                <a:stretch>
                  <a:fillRect b="-16667"/>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CD4327E3-1409-404C-BD83-E3DAB3BF6B82}"/>
              </a:ext>
            </a:extLst>
          </p:cNvPr>
          <p:cNvSpPr txBox="1"/>
          <p:nvPr/>
        </p:nvSpPr>
        <p:spPr>
          <a:xfrm>
            <a:off x="7830046"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DF7032B-7C4C-5A4A-B7E8-81908A1FE436}"/>
                  </a:ext>
                </a:extLst>
              </p:cNvPr>
              <p:cNvSpPr txBox="1"/>
              <p:nvPr/>
            </p:nvSpPr>
            <p:spPr>
              <a:xfrm>
                <a:off x="7421176" y="1358863"/>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62" name="TextBox 61">
                <a:extLst>
                  <a:ext uri="{FF2B5EF4-FFF2-40B4-BE49-F238E27FC236}">
                    <a16:creationId xmlns:a16="http://schemas.microsoft.com/office/drawing/2014/main" id="{1DF7032B-7C4C-5A4A-B7E8-81908A1FE436}"/>
                  </a:ext>
                </a:extLst>
              </p:cNvPr>
              <p:cNvSpPr txBox="1">
                <a:spLocks noRot="1" noChangeAspect="1" noMove="1" noResize="1" noEditPoints="1" noAdjustHandles="1" noChangeArrowheads="1" noChangeShapeType="1" noTextEdit="1"/>
              </p:cNvSpPr>
              <p:nvPr/>
            </p:nvSpPr>
            <p:spPr>
              <a:xfrm>
                <a:off x="7421176" y="1358863"/>
                <a:ext cx="1127168" cy="502702"/>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9268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3" name="object 3"/>
          <p:cNvSpPr/>
          <p:nvPr/>
        </p:nvSpPr>
        <p:spPr>
          <a:xfrm>
            <a:off x="9470494" y="502527"/>
            <a:ext cx="1704783" cy="535220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9927305" y="5064542"/>
            <a:ext cx="870585" cy="5378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525"/>
              </a:spcBef>
            </a:pPr>
            <a:r>
              <a:rPr sz="950" dirty="0">
                <a:latin typeface="Calibri"/>
                <a:cs typeface="Calibri"/>
              </a:rPr>
              <a:t>+</a:t>
            </a:r>
            <a:endParaRPr sz="950">
              <a:latin typeface="Calibri"/>
              <a:cs typeface="Calibri"/>
            </a:endParaRPr>
          </a:p>
          <a:p>
            <a:pPr marL="5080" algn="ctr">
              <a:lnSpc>
                <a:spcPct val="100000"/>
              </a:lnSpc>
              <a:spcBef>
                <a:spcPts val="600"/>
              </a:spcBef>
            </a:pPr>
            <a:r>
              <a:rPr sz="800" spc="-10" dirty="0">
                <a:latin typeface="Calibri"/>
                <a:cs typeface="Calibri"/>
              </a:rPr>
              <a:t>S</a:t>
            </a:r>
            <a:r>
              <a:rPr sz="800" dirty="0">
                <a:latin typeface="Calibri"/>
                <a:cs typeface="Calibri"/>
              </a:rPr>
              <a:t>e</a:t>
            </a:r>
            <a:r>
              <a:rPr sz="800" spc="15" dirty="0">
                <a:latin typeface="Calibri"/>
                <a:cs typeface="Calibri"/>
              </a:rPr>
              <a:t>l</a:t>
            </a:r>
            <a:r>
              <a:rPr sz="800" spc="-45" dirty="0">
                <a:latin typeface="Calibri"/>
                <a:cs typeface="Calibri"/>
              </a:rPr>
              <a:t>f</a:t>
            </a:r>
            <a:r>
              <a:rPr sz="800" spc="-5" dirty="0">
                <a:latin typeface="Calibri"/>
                <a:cs typeface="Calibri"/>
              </a:rPr>
              <a:t>-</a:t>
            </a:r>
            <a:r>
              <a:rPr sz="800" spc="-25" dirty="0">
                <a:latin typeface="Calibri"/>
                <a:cs typeface="Calibri"/>
              </a:rPr>
              <a:t>A</a:t>
            </a:r>
            <a:r>
              <a:rPr sz="800" spc="10" dirty="0">
                <a:latin typeface="Calibri"/>
                <a:cs typeface="Calibri"/>
              </a:rPr>
              <a:t>tt</a:t>
            </a:r>
            <a:r>
              <a:rPr sz="800" dirty="0">
                <a:latin typeface="Calibri"/>
                <a:cs typeface="Calibri"/>
              </a:rPr>
              <a:t>e</a:t>
            </a:r>
            <a:r>
              <a:rPr sz="800" spc="15" dirty="0">
                <a:latin typeface="Calibri"/>
                <a:cs typeface="Calibri"/>
              </a:rPr>
              <a:t>n</a:t>
            </a:r>
            <a:r>
              <a:rPr sz="800" spc="10" dirty="0">
                <a:latin typeface="Calibri"/>
                <a:cs typeface="Calibri"/>
              </a:rPr>
              <a:t>t</a:t>
            </a:r>
            <a:r>
              <a:rPr sz="800" spc="15" dirty="0">
                <a:latin typeface="Calibri"/>
                <a:cs typeface="Calibri"/>
              </a:rPr>
              <a:t>io</a:t>
            </a:r>
            <a:r>
              <a:rPr sz="800" dirty="0">
                <a:latin typeface="Calibri"/>
                <a:cs typeface="Calibri"/>
              </a:rPr>
              <a:t>n</a:t>
            </a:r>
            <a:endParaRPr sz="800">
              <a:latin typeface="Calibri"/>
              <a:cs typeface="Calibri"/>
            </a:endParaRPr>
          </a:p>
        </p:txBody>
      </p:sp>
      <p:sp>
        <p:nvSpPr>
          <p:cNvPr id="5" name="object 5"/>
          <p:cNvSpPr txBox="1"/>
          <p:nvPr/>
        </p:nvSpPr>
        <p:spPr>
          <a:xfrm>
            <a:off x="9707519" y="4715086"/>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6" name="object 6"/>
          <p:cNvSpPr txBox="1"/>
          <p:nvPr/>
        </p:nvSpPr>
        <p:spPr>
          <a:xfrm>
            <a:off x="10080551" y="4716789"/>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7" name="object 7"/>
          <p:cNvSpPr txBox="1"/>
          <p:nvPr/>
        </p:nvSpPr>
        <p:spPr>
          <a:xfrm>
            <a:off x="10460015" y="4716789"/>
            <a:ext cx="583565" cy="129539"/>
          </a:xfrm>
          <a:prstGeom prst="rect">
            <a:avLst/>
          </a:prstGeom>
        </p:spPr>
        <p:txBody>
          <a:bodyPr vert="horz" wrap="square" lIns="0" tIns="0" rIns="0" bIns="0" rtlCol="0">
            <a:spAutoFit/>
          </a:bodyPr>
          <a:lstStyle/>
          <a:p>
            <a:pPr marL="12700">
              <a:lnSpc>
                <a:spcPct val="100000"/>
              </a:lnSpc>
              <a:tabLst>
                <a:tab pos="389890" algn="l"/>
              </a:tabLst>
            </a:pPr>
            <a:r>
              <a:rPr sz="800" spc="-5" dirty="0">
                <a:latin typeface="Calibri"/>
                <a:cs typeface="Calibri"/>
              </a:rPr>
              <a:t>M</a:t>
            </a:r>
            <a:r>
              <a:rPr sz="800" spc="-20" dirty="0">
                <a:latin typeface="Calibri"/>
                <a:cs typeface="Calibri"/>
              </a:rPr>
              <a:t>L</a:t>
            </a:r>
            <a:r>
              <a:rPr sz="800" dirty="0">
                <a:latin typeface="Calibri"/>
                <a:cs typeface="Calibri"/>
              </a:rPr>
              <a:t>P	</a:t>
            </a: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8" name="object 8"/>
          <p:cNvSpPr txBox="1"/>
          <p:nvPr/>
        </p:nvSpPr>
        <p:spPr>
          <a:xfrm>
            <a:off x="9939220" y="4233874"/>
            <a:ext cx="870585" cy="3346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480"/>
              </a:spcBef>
            </a:pPr>
            <a:r>
              <a:rPr sz="950" dirty="0">
                <a:latin typeface="Calibri"/>
                <a:cs typeface="Calibri"/>
              </a:rPr>
              <a:t>+</a:t>
            </a:r>
            <a:endParaRPr sz="950">
              <a:latin typeface="Calibri"/>
              <a:cs typeface="Calibri"/>
            </a:endParaRPr>
          </a:p>
        </p:txBody>
      </p:sp>
      <p:sp>
        <p:nvSpPr>
          <p:cNvPr id="9" name="object 9"/>
          <p:cNvSpPr txBox="1"/>
          <p:nvPr/>
        </p:nvSpPr>
        <p:spPr>
          <a:xfrm>
            <a:off x="9927305" y="3267883"/>
            <a:ext cx="870585" cy="5378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525"/>
              </a:spcBef>
            </a:pPr>
            <a:r>
              <a:rPr sz="950" dirty="0">
                <a:latin typeface="Calibri"/>
                <a:cs typeface="Calibri"/>
              </a:rPr>
              <a:t>+</a:t>
            </a:r>
            <a:endParaRPr sz="950">
              <a:latin typeface="Calibri"/>
              <a:cs typeface="Calibri"/>
            </a:endParaRPr>
          </a:p>
          <a:p>
            <a:pPr marL="5080" algn="ctr">
              <a:lnSpc>
                <a:spcPct val="100000"/>
              </a:lnSpc>
              <a:spcBef>
                <a:spcPts val="600"/>
              </a:spcBef>
            </a:pPr>
            <a:r>
              <a:rPr sz="800" spc="-10" dirty="0">
                <a:latin typeface="Calibri"/>
                <a:cs typeface="Calibri"/>
              </a:rPr>
              <a:t>S</a:t>
            </a:r>
            <a:r>
              <a:rPr sz="800" dirty="0">
                <a:latin typeface="Calibri"/>
                <a:cs typeface="Calibri"/>
              </a:rPr>
              <a:t>e</a:t>
            </a:r>
            <a:r>
              <a:rPr sz="800" spc="15" dirty="0">
                <a:latin typeface="Calibri"/>
                <a:cs typeface="Calibri"/>
              </a:rPr>
              <a:t>l</a:t>
            </a:r>
            <a:r>
              <a:rPr sz="800" spc="-45" dirty="0">
                <a:latin typeface="Calibri"/>
                <a:cs typeface="Calibri"/>
              </a:rPr>
              <a:t>f</a:t>
            </a:r>
            <a:r>
              <a:rPr sz="800" spc="-5" dirty="0">
                <a:latin typeface="Calibri"/>
                <a:cs typeface="Calibri"/>
              </a:rPr>
              <a:t>-</a:t>
            </a:r>
            <a:r>
              <a:rPr sz="800" spc="-25" dirty="0">
                <a:latin typeface="Calibri"/>
                <a:cs typeface="Calibri"/>
              </a:rPr>
              <a:t>A</a:t>
            </a:r>
            <a:r>
              <a:rPr sz="800" spc="10" dirty="0">
                <a:latin typeface="Calibri"/>
                <a:cs typeface="Calibri"/>
              </a:rPr>
              <a:t>tt</a:t>
            </a:r>
            <a:r>
              <a:rPr sz="800" dirty="0">
                <a:latin typeface="Calibri"/>
                <a:cs typeface="Calibri"/>
              </a:rPr>
              <a:t>e</a:t>
            </a:r>
            <a:r>
              <a:rPr sz="800" spc="15" dirty="0">
                <a:latin typeface="Calibri"/>
                <a:cs typeface="Calibri"/>
              </a:rPr>
              <a:t>n</a:t>
            </a:r>
            <a:r>
              <a:rPr sz="800" spc="10" dirty="0">
                <a:latin typeface="Calibri"/>
                <a:cs typeface="Calibri"/>
              </a:rPr>
              <a:t>t</a:t>
            </a:r>
            <a:r>
              <a:rPr sz="800" spc="15" dirty="0">
                <a:latin typeface="Calibri"/>
                <a:cs typeface="Calibri"/>
              </a:rPr>
              <a:t>io</a:t>
            </a:r>
            <a:r>
              <a:rPr sz="800" dirty="0">
                <a:latin typeface="Calibri"/>
                <a:cs typeface="Calibri"/>
              </a:rPr>
              <a:t>n</a:t>
            </a:r>
            <a:endParaRPr sz="800">
              <a:latin typeface="Calibri"/>
              <a:cs typeface="Calibri"/>
            </a:endParaRPr>
          </a:p>
        </p:txBody>
      </p:sp>
      <p:sp>
        <p:nvSpPr>
          <p:cNvPr id="10" name="object 10"/>
          <p:cNvSpPr txBox="1"/>
          <p:nvPr/>
        </p:nvSpPr>
        <p:spPr>
          <a:xfrm>
            <a:off x="9707519" y="2918427"/>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1" name="object 11"/>
          <p:cNvSpPr txBox="1"/>
          <p:nvPr/>
        </p:nvSpPr>
        <p:spPr>
          <a:xfrm>
            <a:off x="10080551" y="2920130"/>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2" name="object 12"/>
          <p:cNvSpPr txBox="1"/>
          <p:nvPr/>
        </p:nvSpPr>
        <p:spPr>
          <a:xfrm>
            <a:off x="10460015" y="2920130"/>
            <a:ext cx="583565" cy="129539"/>
          </a:xfrm>
          <a:prstGeom prst="rect">
            <a:avLst/>
          </a:prstGeom>
        </p:spPr>
        <p:txBody>
          <a:bodyPr vert="horz" wrap="square" lIns="0" tIns="0" rIns="0" bIns="0" rtlCol="0">
            <a:spAutoFit/>
          </a:bodyPr>
          <a:lstStyle/>
          <a:p>
            <a:pPr marL="12700">
              <a:lnSpc>
                <a:spcPct val="100000"/>
              </a:lnSpc>
              <a:tabLst>
                <a:tab pos="389890" algn="l"/>
              </a:tabLst>
            </a:pPr>
            <a:r>
              <a:rPr sz="800" spc="-5" dirty="0">
                <a:latin typeface="Calibri"/>
                <a:cs typeface="Calibri"/>
              </a:rPr>
              <a:t>M</a:t>
            </a:r>
            <a:r>
              <a:rPr sz="800" spc="-20" dirty="0">
                <a:latin typeface="Calibri"/>
                <a:cs typeface="Calibri"/>
              </a:rPr>
              <a:t>L</a:t>
            </a:r>
            <a:r>
              <a:rPr sz="800" dirty="0">
                <a:latin typeface="Calibri"/>
                <a:cs typeface="Calibri"/>
              </a:rPr>
              <a:t>P	</a:t>
            </a: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3" name="object 13"/>
          <p:cNvSpPr txBox="1"/>
          <p:nvPr/>
        </p:nvSpPr>
        <p:spPr>
          <a:xfrm>
            <a:off x="9939220" y="2437215"/>
            <a:ext cx="870585" cy="3346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480"/>
              </a:spcBef>
            </a:pPr>
            <a:r>
              <a:rPr sz="950" dirty="0">
                <a:latin typeface="Calibri"/>
                <a:cs typeface="Calibri"/>
              </a:rPr>
              <a:t>+</a:t>
            </a:r>
            <a:endParaRPr sz="950">
              <a:latin typeface="Calibri"/>
              <a:cs typeface="Calibri"/>
            </a:endParaRPr>
          </a:p>
        </p:txBody>
      </p:sp>
      <p:sp>
        <p:nvSpPr>
          <p:cNvPr id="14" name="object 14"/>
          <p:cNvSpPr txBox="1"/>
          <p:nvPr/>
        </p:nvSpPr>
        <p:spPr>
          <a:xfrm>
            <a:off x="9927305" y="1471224"/>
            <a:ext cx="870585" cy="5378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525"/>
              </a:spcBef>
            </a:pPr>
            <a:r>
              <a:rPr sz="950" dirty="0">
                <a:latin typeface="Calibri"/>
                <a:cs typeface="Calibri"/>
              </a:rPr>
              <a:t>+</a:t>
            </a:r>
            <a:endParaRPr sz="950">
              <a:latin typeface="Calibri"/>
              <a:cs typeface="Calibri"/>
            </a:endParaRPr>
          </a:p>
          <a:p>
            <a:pPr marL="5080" algn="ctr">
              <a:lnSpc>
                <a:spcPct val="100000"/>
              </a:lnSpc>
              <a:spcBef>
                <a:spcPts val="600"/>
              </a:spcBef>
            </a:pPr>
            <a:r>
              <a:rPr sz="800" spc="-10" dirty="0">
                <a:latin typeface="Calibri"/>
                <a:cs typeface="Calibri"/>
              </a:rPr>
              <a:t>S</a:t>
            </a:r>
            <a:r>
              <a:rPr sz="800" dirty="0">
                <a:latin typeface="Calibri"/>
                <a:cs typeface="Calibri"/>
              </a:rPr>
              <a:t>e</a:t>
            </a:r>
            <a:r>
              <a:rPr sz="800" spc="15" dirty="0">
                <a:latin typeface="Calibri"/>
                <a:cs typeface="Calibri"/>
              </a:rPr>
              <a:t>l</a:t>
            </a:r>
            <a:r>
              <a:rPr sz="800" spc="-45" dirty="0">
                <a:latin typeface="Calibri"/>
                <a:cs typeface="Calibri"/>
              </a:rPr>
              <a:t>f</a:t>
            </a:r>
            <a:r>
              <a:rPr sz="800" spc="-5" dirty="0">
                <a:latin typeface="Calibri"/>
                <a:cs typeface="Calibri"/>
              </a:rPr>
              <a:t>-</a:t>
            </a:r>
            <a:r>
              <a:rPr sz="800" spc="-25" dirty="0">
                <a:latin typeface="Calibri"/>
                <a:cs typeface="Calibri"/>
              </a:rPr>
              <a:t>A</a:t>
            </a:r>
            <a:r>
              <a:rPr sz="800" spc="10" dirty="0">
                <a:latin typeface="Calibri"/>
                <a:cs typeface="Calibri"/>
              </a:rPr>
              <a:t>tt</a:t>
            </a:r>
            <a:r>
              <a:rPr sz="800" dirty="0">
                <a:latin typeface="Calibri"/>
                <a:cs typeface="Calibri"/>
              </a:rPr>
              <a:t>e</a:t>
            </a:r>
            <a:r>
              <a:rPr sz="800" spc="15" dirty="0">
                <a:latin typeface="Calibri"/>
                <a:cs typeface="Calibri"/>
              </a:rPr>
              <a:t>n</a:t>
            </a:r>
            <a:r>
              <a:rPr sz="800" spc="10" dirty="0">
                <a:latin typeface="Calibri"/>
                <a:cs typeface="Calibri"/>
              </a:rPr>
              <a:t>t</a:t>
            </a:r>
            <a:r>
              <a:rPr sz="800" spc="15" dirty="0">
                <a:latin typeface="Calibri"/>
                <a:cs typeface="Calibri"/>
              </a:rPr>
              <a:t>io</a:t>
            </a:r>
            <a:r>
              <a:rPr sz="800" dirty="0">
                <a:latin typeface="Calibri"/>
                <a:cs typeface="Calibri"/>
              </a:rPr>
              <a:t>n</a:t>
            </a:r>
            <a:endParaRPr sz="800">
              <a:latin typeface="Calibri"/>
              <a:cs typeface="Calibri"/>
            </a:endParaRPr>
          </a:p>
        </p:txBody>
      </p:sp>
      <p:sp>
        <p:nvSpPr>
          <p:cNvPr id="15" name="object 15"/>
          <p:cNvSpPr txBox="1"/>
          <p:nvPr/>
        </p:nvSpPr>
        <p:spPr>
          <a:xfrm>
            <a:off x="9707519" y="1121768"/>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6" name="object 16"/>
          <p:cNvSpPr txBox="1"/>
          <p:nvPr/>
        </p:nvSpPr>
        <p:spPr>
          <a:xfrm>
            <a:off x="10080551" y="1123471"/>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7" name="object 17"/>
          <p:cNvSpPr txBox="1"/>
          <p:nvPr/>
        </p:nvSpPr>
        <p:spPr>
          <a:xfrm>
            <a:off x="10460015" y="1123471"/>
            <a:ext cx="583565" cy="129539"/>
          </a:xfrm>
          <a:prstGeom prst="rect">
            <a:avLst/>
          </a:prstGeom>
        </p:spPr>
        <p:txBody>
          <a:bodyPr vert="horz" wrap="square" lIns="0" tIns="0" rIns="0" bIns="0" rtlCol="0">
            <a:spAutoFit/>
          </a:bodyPr>
          <a:lstStyle/>
          <a:p>
            <a:pPr marL="12700">
              <a:lnSpc>
                <a:spcPct val="100000"/>
              </a:lnSpc>
              <a:tabLst>
                <a:tab pos="389890" algn="l"/>
              </a:tabLst>
            </a:pPr>
            <a:r>
              <a:rPr sz="800" spc="-5" dirty="0">
                <a:latin typeface="Calibri"/>
                <a:cs typeface="Calibri"/>
              </a:rPr>
              <a:t>M</a:t>
            </a:r>
            <a:r>
              <a:rPr sz="800" spc="-20" dirty="0">
                <a:latin typeface="Calibri"/>
                <a:cs typeface="Calibri"/>
              </a:rPr>
              <a:t>L</a:t>
            </a:r>
            <a:r>
              <a:rPr sz="800" dirty="0">
                <a:latin typeface="Calibri"/>
                <a:cs typeface="Calibri"/>
              </a:rPr>
              <a:t>P	</a:t>
            </a: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8" name="object 18"/>
          <p:cNvSpPr txBox="1"/>
          <p:nvPr/>
        </p:nvSpPr>
        <p:spPr>
          <a:xfrm>
            <a:off x="9939220" y="640556"/>
            <a:ext cx="870585" cy="3346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480"/>
              </a:spcBef>
            </a:pPr>
            <a:r>
              <a:rPr sz="950" dirty="0">
                <a:latin typeface="Calibri"/>
                <a:cs typeface="Calibri"/>
              </a:rPr>
              <a:t>+</a:t>
            </a:r>
            <a:endParaRPr sz="950">
              <a:latin typeface="Calibri"/>
              <a:cs typeface="Calibri"/>
            </a:endParaRPr>
          </a:p>
        </p:txBody>
      </p:sp>
      <p:sp>
        <p:nvSpPr>
          <p:cNvPr id="19" name="object 19"/>
          <p:cNvSpPr txBox="1"/>
          <p:nvPr/>
        </p:nvSpPr>
        <p:spPr>
          <a:xfrm>
            <a:off x="5005942" y="2197100"/>
            <a:ext cx="3538220" cy="695960"/>
          </a:xfrm>
          <a:prstGeom prst="rect">
            <a:avLst/>
          </a:prstGeom>
        </p:spPr>
        <p:txBody>
          <a:bodyPr vert="horz" wrap="square" lIns="0" tIns="0" rIns="0" bIns="0" rtlCol="0">
            <a:spAutoFit/>
          </a:bodyPr>
          <a:lstStyle/>
          <a:p>
            <a:pPr marL="12700" marR="5080">
              <a:lnSpc>
                <a:spcPct val="100000"/>
              </a:lnSpc>
            </a:pPr>
            <a:r>
              <a:rPr sz="2400" spc="-15" dirty="0">
                <a:latin typeface="Calibri"/>
                <a:cs typeface="Calibri"/>
              </a:rPr>
              <a:t>A</a:t>
            </a:r>
            <a:r>
              <a:rPr sz="2400" spc="-10" dirty="0">
                <a:latin typeface="Calibri"/>
                <a:cs typeface="Calibri"/>
              </a:rPr>
              <a:t> </a:t>
            </a:r>
            <a:r>
              <a:rPr sz="2400" b="1" spc="-130" dirty="0">
                <a:latin typeface="Calibri"/>
                <a:cs typeface="Calibri"/>
              </a:rPr>
              <a:t>T</a:t>
            </a:r>
            <a:r>
              <a:rPr sz="2400" b="1" spc="-55" dirty="0">
                <a:latin typeface="Calibri"/>
                <a:cs typeface="Calibri"/>
              </a:rPr>
              <a:t>r</a:t>
            </a:r>
            <a:r>
              <a:rPr sz="2400" b="1" spc="-15" dirty="0">
                <a:latin typeface="Calibri"/>
                <a:cs typeface="Calibri"/>
              </a:rPr>
              <a:t>an</a:t>
            </a:r>
            <a:r>
              <a:rPr sz="2400" b="1" spc="-30" dirty="0">
                <a:latin typeface="Calibri"/>
                <a:cs typeface="Calibri"/>
              </a:rPr>
              <a:t>s</a:t>
            </a:r>
            <a:r>
              <a:rPr sz="2400" b="1" spc="-40" dirty="0">
                <a:latin typeface="Calibri"/>
                <a:cs typeface="Calibri"/>
              </a:rPr>
              <a:t>f</a:t>
            </a:r>
            <a:r>
              <a:rPr sz="2400" b="1" spc="-20" dirty="0">
                <a:latin typeface="Calibri"/>
                <a:cs typeface="Calibri"/>
              </a:rPr>
              <a:t>o</a:t>
            </a:r>
            <a:r>
              <a:rPr sz="2400" b="1" spc="-5" dirty="0">
                <a:latin typeface="Calibri"/>
                <a:cs typeface="Calibri"/>
              </a:rPr>
              <a:t>rm</a:t>
            </a:r>
            <a:r>
              <a:rPr sz="2400" b="1" spc="5" dirty="0">
                <a:latin typeface="Calibri"/>
                <a:cs typeface="Calibri"/>
              </a:rPr>
              <a:t>e</a:t>
            </a:r>
            <a:r>
              <a:rPr sz="2400" b="1" dirty="0">
                <a:latin typeface="Calibri"/>
                <a:cs typeface="Calibri"/>
              </a:rPr>
              <a:t>r</a:t>
            </a:r>
            <a:r>
              <a:rPr sz="2400" b="1" spc="-15" dirty="0">
                <a:latin typeface="Calibri"/>
                <a:cs typeface="Calibri"/>
              </a:rPr>
              <a:t> </a:t>
            </a:r>
            <a:r>
              <a:rPr sz="2400" spc="-5" dirty="0">
                <a:latin typeface="Calibri"/>
                <a:cs typeface="Calibri"/>
              </a:rPr>
              <a:t>i</a:t>
            </a:r>
            <a:r>
              <a:rPr sz="2400" dirty="0">
                <a:latin typeface="Calibri"/>
                <a:cs typeface="Calibri"/>
              </a:rPr>
              <a:t>s</a:t>
            </a:r>
            <a:r>
              <a:rPr sz="2400" spc="-10" dirty="0">
                <a:latin typeface="Calibri"/>
                <a:cs typeface="Calibri"/>
              </a:rPr>
              <a:t> </a:t>
            </a:r>
            <a:r>
              <a:rPr sz="2400" dirty="0">
                <a:latin typeface="Calibri"/>
                <a:cs typeface="Calibri"/>
              </a:rPr>
              <a:t>a</a:t>
            </a:r>
            <a:r>
              <a:rPr sz="2400" spc="-5" dirty="0">
                <a:latin typeface="Calibri"/>
                <a:cs typeface="Calibri"/>
              </a:rPr>
              <a:t> s</a:t>
            </a:r>
            <a:r>
              <a:rPr sz="2400" spc="-10" dirty="0">
                <a:latin typeface="Calibri"/>
                <a:cs typeface="Calibri"/>
              </a:rPr>
              <a:t>e</a:t>
            </a:r>
            <a:r>
              <a:rPr sz="2400" dirty="0">
                <a:latin typeface="Calibri"/>
                <a:cs typeface="Calibri"/>
              </a:rPr>
              <a:t>qu</a:t>
            </a:r>
            <a:r>
              <a:rPr sz="2400" spc="-10" dirty="0">
                <a:latin typeface="Calibri"/>
                <a:cs typeface="Calibri"/>
              </a:rPr>
              <a:t>e</a:t>
            </a:r>
            <a:r>
              <a:rPr sz="2400" dirty="0">
                <a:latin typeface="Calibri"/>
                <a:cs typeface="Calibri"/>
              </a:rPr>
              <a:t>n</a:t>
            </a:r>
            <a:r>
              <a:rPr sz="2400" spc="-20" dirty="0">
                <a:latin typeface="Calibri"/>
                <a:cs typeface="Calibri"/>
              </a:rPr>
              <a:t>c</a:t>
            </a:r>
            <a:r>
              <a:rPr sz="2400" spc="-15" dirty="0">
                <a:latin typeface="Calibri"/>
                <a:cs typeface="Calibri"/>
              </a:rPr>
              <a:t>e</a:t>
            </a:r>
            <a:r>
              <a:rPr sz="2400" spc="-10" dirty="0">
                <a:latin typeface="Calibri"/>
                <a:cs typeface="Calibri"/>
              </a:rPr>
              <a:t> </a:t>
            </a:r>
            <a:r>
              <a:rPr sz="2400" spc="-5" dirty="0">
                <a:latin typeface="Calibri"/>
                <a:cs typeface="Calibri"/>
              </a:rPr>
              <a:t>o</a:t>
            </a:r>
            <a:r>
              <a:rPr sz="2400" dirty="0">
                <a:latin typeface="Calibri"/>
                <a:cs typeface="Calibri"/>
              </a:rPr>
              <a:t>f </a:t>
            </a:r>
            <a:r>
              <a:rPr sz="2400" spc="-15" dirty="0">
                <a:latin typeface="Calibri"/>
                <a:cs typeface="Calibri"/>
              </a:rPr>
              <a:t>t</a:t>
            </a:r>
            <a:r>
              <a:rPr sz="2400" spc="-60" dirty="0">
                <a:latin typeface="Calibri"/>
                <a:cs typeface="Calibri"/>
              </a:rPr>
              <a:t>r</a:t>
            </a:r>
            <a:r>
              <a:rPr sz="2400" dirty="0">
                <a:latin typeface="Calibri"/>
                <a:cs typeface="Calibri"/>
              </a:rPr>
              <a:t>an</a:t>
            </a:r>
            <a:r>
              <a:rPr sz="2400" spc="-30" dirty="0">
                <a:latin typeface="Calibri"/>
                <a:cs typeface="Calibri"/>
              </a:rPr>
              <a:t>s</a:t>
            </a:r>
            <a:r>
              <a:rPr sz="2400" spc="-45" dirty="0">
                <a:latin typeface="Calibri"/>
                <a:cs typeface="Calibri"/>
              </a:rPr>
              <a:t>f</a:t>
            </a:r>
            <a:r>
              <a:rPr sz="2400" spc="-5" dirty="0">
                <a:latin typeface="Calibri"/>
                <a:cs typeface="Calibri"/>
              </a:rPr>
              <a:t>o</a:t>
            </a:r>
            <a:r>
              <a:rPr sz="2400" spc="-10" dirty="0">
                <a:latin typeface="Calibri"/>
                <a:cs typeface="Calibri"/>
              </a:rPr>
              <a:t>r</a:t>
            </a:r>
            <a:r>
              <a:rPr sz="2400" spc="-25" dirty="0">
                <a:latin typeface="Calibri"/>
                <a:cs typeface="Calibri"/>
              </a:rPr>
              <a:t>m</a:t>
            </a:r>
            <a:r>
              <a:rPr sz="2400" spc="-10" dirty="0">
                <a:latin typeface="Calibri"/>
                <a:cs typeface="Calibri"/>
              </a:rPr>
              <a:t>er</a:t>
            </a:r>
            <a:r>
              <a:rPr sz="2400" spc="-5" dirty="0">
                <a:latin typeface="Calibri"/>
                <a:cs typeface="Calibri"/>
              </a:rPr>
              <a:t> </a:t>
            </a:r>
            <a:r>
              <a:rPr sz="2400" dirty="0">
                <a:latin typeface="Calibri"/>
                <a:cs typeface="Calibri"/>
              </a:rPr>
              <a:t>b</a:t>
            </a:r>
            <a:r>
              <a:rPr sz="2400" spc="-5" dirty="0">
                <a:latin typeface="Calibri"/>
                <a:cs typeface="Calibri"/>
              </a:rPr>
              <a:t>lo</a:t>
            </a:r>
            <a:r>
              <a:rPr sz="2400" spc="-20" dirty="0">
                <a:latin typeface="Calibri"/>
                <a:cs typeface="Calibri"/>
              </a:rPr>
              <a:t>c</a:t>
            </a:r>
            <a:r>
              <a:rPr sz="2400" spc="-35" dirty="0">
                <a:latin typeface="Calibri"/>
                <a:cs typeface="Calibri"/>
              </a:rPr>
              <a:t>k</a:t>
            </a:r>
            <a:r>
              <a:rPr sz="2400" dirty="0">
                <a:latin typeface="Calibri"/>
                <a:cs typeface="Calibri"/>
              </a:rPr>
              <a:t>s</a:t>
            </a:r>
            <a:endParaRPr sz="2400">
              <a:latin typeface="Calibri"/>
              <a:cs typeface="Calibri"/>
            </a:endParaRPr>
          </a:p>
        </p:txBody>
      </p:sp>
      <p:sp>
        <p:nvSpPr>
          <p:cNvPr id="20" name="object 20"/>
          <p:cNvSpPr txBox="1"/>
          <p:nvPr/>
        </p:nvSpPr>
        <p:spPr>
          <a:xfrm>
            <a:off x="5005942" y="3300476"/>
            <a:ext cx="1720214" cy="330200"/>
          </a:xfrm>
          <a:prstGeom prst="rect">
            <a:avLst/>
          </a:prstGeom>
        </p:spPr>
        <p:txBody>
          <a:bodyPr vert="horz" wrap="square" lIns="0" tIns="0" rIns="0" bIns="0" rtlCol="0">
            <a:spAutoFit/>
          </a:bodyPr>
          <a:lstStyle/>
          <a:p>
            <a:pPr marL="12700">
              <a:lnSpc>
                <a:spcPct val="100000"/>
              </a:lnSpc>
            </a:pPr>
            <a:r>
              <a:rPr sz="2400" spc="-140" dirty="0">
                <a:latin typeface="Calibri"/>
                <a:cs typeface="Calibri"/>
              </a:rPr>
              <a:t>V</a:t>
            </a:r>
            <a:r>
              <a:rPr sz="2400" dirty="0">
                <a:latin typeface="Calibri"/>
                <a:cs typeface="Calibri"/>
              </a:rPr>
              <a:t>a</a:t>
            </a:r>
            <a:r>
              <a:rPr sz="2400" spc="-15" dirty="0">
                <a:latin typeface="Calibri"/>
                <a:cs typeface="Calibri"/>
              </a:rPr>
              <a:t>s</a:t>
            </a:r>
            <a:r>
              <a:rPr sz="2400" spc="-50" dirty="0">
                <a:latin typeface="Calibri"/>
                <a:cs typeface="Calibri"/>
              </a:rPr>
              <a:t>w</a:t>
            </a:r>
            <a:r>
              <a:rPr sz="2400" dirty="0">
                <a:latin typeface="Calibri"/>
                <a:cs typeface="Calibri"/>
              </a:rPr>
              <a:t>ani</a:t>
            </a:r>
            <a:r>
              <a:rPr sz="2400" spc="-10" dirty="0">
                <a:latin typeface="Calibri"/>
                <a:cs typeface="Calibri"/>
              </a:rPr>
              <a:t> </a:t>
            </a:r>
            <a:r>
              <a:rPr sz="2400" spc="-35" dirty="0">
                <a:latin typeface="Calibri"/>
                <a:cs typeface="Calibri"/>
              </a:rPr>
              <a:t>e</a:t>
            </a:r>
            <a:r>
              <a:rPr sz="2400" spc="-10" dirty="0">
                <a:latin typeface="Calibri"/>
                <a:cs typeface="Calibri"/>
              </a:rPr>
              <a:t>t </a:t>
            </a:r>
            <a:r>
              <a:rPr sz="2400" dirty="0">
                <a:latin typeface="Calibri"/>
                <a:cs typeface="Calibri"/>
              </a:rPr>
              <a:t>al</a:t>
            </a:r>
            <a:r>
              <a:rPr sz="2400" spc="-10" dirty="0">
                <a:latin typeface="Calibri"/>
                <a:cs typeface="Calibri"/>
              </a:rPr>
              <a:t>:</a:t>
            </a:r>
            <a:endParaRPr sz="2400">
              <a:latin typeface="Calibri"/>
              <a:cs typeface="Calibri"/>
            </a:endParaRPr>
          </a:p>
        </p:txBody>
      </p:sp>
      <p:sp>
        <p:nvSpPr>
          <p:cNvPr id="21" name="object 21"/>
          <p:cNvSpPr txBox="1"/>
          <p:nvPr/>
        </p:nvSpPr>
        <p:spPr>
          <a:xfrm>
            <a:off x="5005942" y="3669284"/>
            <a:ext cx="3364229" cy="330200"/>
          </a:xfrm>
          <a:prstGeom prst="rect">
            <a:avLst/>
          </a:prstGeom>
        </p:spPr>
        <p:txBody>
          <a:bodyPr vert="horz" wrap="square" lIns="0" tIns="0" rIns="0" bIns="0" rtlCol="0">
            <a:spAutoFit/>
          </a:bodyPr>
          <a:lstStyle/>
          <a:p>
            <a:pPr marL="12700">
              <a:lnSpc>
                <a:spcPct val="100000"/>
              </a:lnSpc>
              <a:tabLst>
                <a:tab pos="1631314" algn="l"/>
              </a:tabLst>
            </a:pPr>
            <a:r>
              <a:rPr sz="2400" spc="-20" dirty="0">
                <a:latin typeface="Calibri"/>
                <a:cs typeface="Calibri"/>
              </a:rPr>
              <a:t>1</a:t>
            </a:r>
            <a:r>
              <a:rPr sz="2400" spc="-15" dirty="0">
                <a:latin typeface="Calibri"/>
                <a:cs typeface="Calibri"/>
              </a:rPr>
              <a:t>2</a:t>
            </a:r>
            <a:r>
              <a:rPr sz="2400" spc="-10" dirty="0">
                <a:latin typeface="Calibri"/>
                <a:cs typeface="Calibri"/>
              </a:rPr>
              <a:t> </a:t>
            </a:r>
            <a:r>
              <a:rPr sz="2400" dirty="0">
                <a:latin typeface="Calibri"/>
                <a:cs typeface="Calibri"/>
              </a:rPr>
              <a:t>b</a:t>
            </a:r>
            <a:r>
              <a:rPr sz="2400" spc="-5" dirty="0">
                <a:latin typeface="Calibri"/>
                <a:cs typeface="Calibri"/>
              </a:rPr>
              <a:t>lo</a:t>
            </a:r>
            <a:r>
              <a:rPr sz="2400" spc="-20" dirty="0">
                <a:latin typeface="Calibri"/>
                <a:cs typeface="Calibri"/>
              </a:rPr>
              <a:t>c</a:t>
            </a:r>
            <a:r>
              <a:rPr sz="2400" spc="-35" dirty="0">
                <a:latin typeface="Calibri"/>
                <a:cs typeface="Calibri"/>
              </a:rPr>
              <a:t>k</a:t>
            </a:r>
            <a:r>
              <a:rPr sz="2400" spc="-5" dirty="0">
                <a:latin typeface="Calibri"/>
                <a:cs typeface="Calibri"/>
              </a:rPr>
              <a:t>s</a:t>
            </a:r>
            <a:r>
              <a:rPr sz="2400" spc="-10" dirty="0">
                <a:latin typeface="Calibri"/>
                <a:cs typeface="Calibri"/>
              </a:rPr>
              <a:t>,</a:t>
            </a:r>
            <a:r>
              <a:rPr sz="2400" spc="-5" dirty="0">
                <a:latin typeface="Calibri"/>
                <a:cs typeface="Calibri"/>
              </a:rPr>
              <a:t> </a:t>
            </a:r>
            <a:r>
              <a:rPr sz="2400" dirty="0">
                <a:latin typeface="Calibri"/>
                <a:cs typeface="Calibri"/>
              </a:rPr>
              <a:t>D	=</a:t>
            </a:r>
            <a:r>
              <a:rPr sz="2400" spc="-20" dirty="0">
                <a:latin typeface="Calibri"/>
                <a:cs typeface="Calibri"/>
              </a:rPr>
              <a:t>512</a:t>
            </a:r>
            <a:r>
              <a:rPr sz="2400" spc="-10" dirty="0">
                <a:latin typeface="Calibri"/>
                <a:cs typeface="Calibri"/>
              </a:rPr>
              <a:t>,</a:t>
            </a:r>
            <a:r>
              <a:rPr sz="2400" spc="-5" dirty="0">
                <a:latin typeface="Calibri"/>
                <a:cs typeface="Calibri"/>
              </a:rPr>
              <a:t> </a:t>
            </a:r>
            <a:r>
              <a:rPr sz="2400" spc="-15" dirty="0">
                <a:latin typeface="Calibri"/>
                <a:cs typeface="Calibri"/>
              </a:rPr>
              <a:t>6</a:t>
            </a:r>
            <a:r>
              <a:rPr sz="2400" spc="-10" dirty="0">
                <a:latin typeface="Calibri"/>
                <a:cs typeface="Calibri"/>
              </a:rPr>
              <a:t> </a:t>
            </a:r>
            <a:r>
              <a:rPr sz="2400" dirty="0">
                <a:latin typeface="Calibri"/>
                <a:cs typeface="Calibri"/>
              </a:rPr>
              <a:t>h</a:t>
            </a:r>
            <a:r>
              <a:rPr sz="2400" spc="-10" dirty="0">
                <a:latin typeface="Calibri"/>
                <a:cs typeface="Calibri"/>
              </a:rPr>
              <a:t>e</a:t>
            </a:r>
            <a:r>
              <a:rPr sz="2400" dirty="0">
                <a:latin typeface="Calibri"/>
                <a:cs typeface="Calibri"/>
              </a:rPr>
              <a:t>ads</a:t>
            </a:r>
            <a:endParaRPr sz="2400">
              <a:latin typeface="Calibri"/>
              <a:cs typeface="Calibri"/>
            </a:endParaRPr>
          </a:p>
        </p:txBody>
      </p:sp>
      <p:sp>
        <p:nvSpPr>
          <p:cNvPr id="22" name="object 22"/>
          <p:cNvSpPr txBox="1"/>
          <p:nvPr/>
        </p:nvSpPr>
        <p:spPr>
          <a:xfrm>
            <a:off x="6488667" y="3812540"/>
            <a:ext cx="162560" cy="228600"/>
          </a:xfrm>
          <a:prstGeom prst="rect">
            <a:avLst/>
          </a:prstGeom>
        </p:spPr>
        <p:txBody>
          <a:bodyPr vert="horz" wrap="square" lIns="0" tIns="0" rIns="0" bIns="0" rtlCol="0">
            <a:spAutoFit/>
          </a:bodyPr>
          <a:lstStyle/>
          <a:p>
            <a:pPr marL="12700">
              <a:lnSpc>
                <a:spcPct val="100000"/>
              </a:lnSpc>
            </a:pPr>
            <a:r>
              <a:rPr sz="1600" spc="-15" dirty="0">
                <a:latin typeface="Calibri"/>
                <a:cs typeface="Calibri"/>
              </a:rPr>
              <a:t>Q</a:t>
            </a:r>
            <a:endParaRPr sz="1600">
              <a:latin typeface="Calibri"/>
              <a:cs typeface="Calibri"/>
            </a:endParaRPr>
          </a:p>
        </p:txBody>
      </p:sp>
      <p:sp>
        <p:nvSpPr>
          <p:cNvPr id="23" name="object 23"/>
          <p:cNvSpPr/>
          <p:nvPr/>
        </p:nvSpPr>
        <p:spPr>
          <a:xfrm>
            <a:off x="488290" y="1706380"/>
            <a:ext cx="2298700" cy="0"/>
          </a:xfrm>
          <a:custGeom>
            <a:avLst/>
            <a:gdLst/>
            <a:ahLst/>
            <a:cxnLst/>
            <a:rect l="l" t="t" r="r" b="b"/>
            <a:pathLst>
              <a:path w="2298700">
                <a:moveTo>
                  <a:pt x="0" y="0"/>
                </a:moveTo>
                <a:lnTo>
                  <a:pt x="2298699" y="0"/>
                </a:lnTo>
              </a:path>
            </a:pathLst>
          </a:custGeom>
          <a:ln w="26670">
            <a:solidFill>
              <a:srgbClr val="000000"/>
            </a:solidFill>
          </a:ln>
        </p:spPr>
        <p:txBody>
          <a:bodyPr wrap="square" lIns="0" tIns="0" rIns="0" bIns="0" rtlCol="0"/>
          <a:lstStyle/>
          <a:p>
            <a:endParaRPr/>
          </a:p>
        </p:txBody>
      </p:sp>
      <p:sp>
        <p:nvSpPr>
          <p:cNvPr id="24" name="object 24"/>
          <p:cNvSpPr txBox="1"/>
          <p:nvPr/>
        </p:nvSpPr>
        <p:spPr>
          <a:xfrm>
            <a:off x="475590" y="1417319"/>
            <a:ext cx="2403475" cy="304800"/>
          </a:xfrm>
          <a:prstGeom prst="rect">
            <a:avLst/>
          </a:prstGeom>
        </p:spPr>
        <p:txBody>
          <a:bodyPr vert="horz" wrap="square" lIns="0" tIns="0" rIns="0" bIns="0" rtlCol="0">
            <a:spAutoFit/>
          </a:bodyPr>
          <a:lstStyle/>
          <a:p>
            <a:pPr marL="12700">
              <a:lnSpc>
                <a:spcPct val="100000"/>
              </a:lnSpc>
            </a:pPr>
            <a:r>
              <a:rPr sz="2400" b="1" spc="-130" dirty="0">
                <a:latin typeface="Calibri"/>
                <a:cs typeface="Calibri"/>
              </a:rPr>
              <a:t>T</a:t>
            </a:r>
            <a:r>
              <a:rPr sz="2400" b="1" spc="-55" dirty="0">
                <a:latin typeface="Calibri"/>
                <a:cs typeface="Calibri"/>
              </a:rPr>
              <a:t>r</a:t>
            </a:r>
            <a:r>
              <a:rPr sz="2400" b="1" spc="-15" dirty="0">
                <a:latin typeface="Calibri"/>
                <a:cs typeface="Calibri"/>
              </a:rPr>
              <a:t>an</a:t>
            </a:r>
            <a:r>
              <a:rPr sz="2400" b="1" spc="-30" dirty="0">
                <a:latin typeface="Calibri"/>
                <a:cs typeface="Calibri"/>
              </a:rPr>
              <a:t>s</a:t>
            </a:r>
            <a:r>
              <a:rPr sz="2400" b="1" spc="-40" dirty="0">
                <a:latin typeface="Calibri"/>
                <a:cs typeface="Calibri"/>
              </a:rPr>
              <a:t>f</a:t>
            </a:r>
            <a:r>
              <a:rPr sz="2400" b="1" spc="-20" dirty="0">
                <a:latin typeface="Calibri"/>
                <a:cs typeface="Calibri"/>
              </a:rPr>
              <a:t>o</a:t>
            </a:r>
            <a:r>
              <a:rPr sz="2400" b="1" spc="-5" dirty="0">
                <a:latin typeface="Calibri"/>
                <a:cs typeface="Calibri"/>
              </a:rPr>
              <a:t>rm</a:t>
            </a:r>
            <a:r>
              <a:rPr sz="2400" b="1" spc="5" dirty="0">
                <a:latin typeface="Calibri"/>
                <a:cs typeface="Calibri"/>
              </a:rPr>
              <a:t>e</a:t>
            </a:r>
            <a:r>
              <a:rPr sz="2400" b="1" dirty="0">
                <a:latin typeface="Calibri"/>
                <a:cs typeface="Calibri"/>
              </a:rPr>
              <a:t>r</a:t>
            </a:r>
            <a:r>
              <a:rPr sz="2400" b="1" spc="-10" dirty="0">
                <a:latin typeface="Calibri"/>
                <a:cs typeface="Calibri"/>
              </a:rPr>
              <a:t> B</a:t>
            </a:r>
            <a:r>
              <a:rPr sz="2400" b="1" spc="-15" dirty="0">
                <a:latin typeface="Calibri"/>
                <a:cs typeface="Calibri"/>
              </a:rPr>
              <a:t>lo</a:t>
            </a:r>
            <a:r>
              <a:rPr sz="2400" b="1" spc="-5" dirty="0">
                <a:latin typeface="Calibri"/>
                <a:cs typeface="Calibri"/>
              </a:rPr>
              <a:t>c</a:t>
            </a:r>
            <a:r>
              <a:rPr sz="2400" b="1" spc="-25" dirty="0">
                <a:latin typeface="Calibri"/>
                <a:cs typeface="Calibri"/>
              </a:rPr>
              <a:t>k</a:t>
            </a:r>
            <a:r>
              <a:rPr sz="2400" b="1" spc="-10" dirty="0">
                <a:latin typeface="Calibri"/>
                <a:cs typeface="Calibri"/>
              </a:rPr>
              <a:t>:</a:t>
            </a:r>
            <a:endParaRPr sz="2400">
              <a:latin typeface="Calibri"/>
              <a:cs typeface="Calibri"/>
            </a:endParaRPr>
          </a:p>
        </p:txBody>
      </p:sp>
      <p:sp>
        <p:nvSpPr>
          <p:cNvPr id="25" name="object 25"/>
          <p:cNvSpPr txBox="1"/>
          <p:nvPr/>
        </p:nvSpPr>
        <p:spPr>
          <a:xfrm>
            <a:off x="475590" y="1773427"/>
            <a:ext cx="2967990" cy="699135"/>
          </a:xfrm>
          <a:prstGeom prst="rect">
            <a:avLst/>
          </a:prstGeom>
        </p:spPr>
        <p:txBody>
          <a:bodyPr vert="horz" wrap="square" lIns="0" tIns="0" rIns="0" bIns="0" rtlCol="0">
            <a:spAutoFit/>
          </a:bodyPr>
          <a:lstStyle/>
          <a:p>
            <a:pPr marL="12700" marR="5080">
              <a:lnSpc>
                <a:spcPct val="100800"/>
              </a:lnSpc>
            </a:pPr>
            <a:r>
              <a:rPr sz="2400" b="1" spc="-15" dirty="0">
                <a:latin typeface="Calibri"/>
                <a:cs typeface="Calibri"/>
              </a:rPr>
              <a:t>Input</a:t>
            </a:r>
            <a:r>
              <a:rPr sz="2400" spc="-10" dirty="0">
                <a:latin typeface="Calibri"/>
                <a:cs typeface="Calibri"/>
              </a:rPr>
              <a:t>:</a:t>
            </a:r>
            <a:r>
              <a:rPr sz="2400" spc="-15" dirty="0">
                <a:latin typeface="Calibri"/>
                <a:cs typeface="Calibri"/>
              </a:rPr>
              <a:t> </a:t>
            </a:r>
            <a:r>
              <a:rPr sz="2400" spc="-5" dirty="0">
                <a:latin typeface="Calibri"/>
                <a:cs typeface="Calibri"/>
              </a:rPr>
              <a:t>S</a:t>
            </a:r>
            <a:r>
              <a:rPr sz="2400" spc="-25" dirty="0">
                <a:latin typeface="Calibri"/>
                <a:cs typeface="Calibri"/>
              </a:rPr>
              <a:t>e</a:t>
            </a:r>
            <a:r>
              <a:rPr sz="2400" spc="-10" dirty="0">
                <a:latin typeface="Calibri"/>
                <a:cs typeface="Calibri"/>
              </a:rPr>
              <a:t>t </a:t>
            </a:r>
            <a:r>
              <a:rPr sz="2400" spc="-5" dirty="0">
                <a:latin typeface="Calibri"/>
                <a:cs typeface="Calibri"/>
              </a:rPr>
              <a:t>o</a:t>
            </a:r>
            <a:r>
              <a:rPr sz="2400" dirty="0">
                <a:latin typeface="Calibri"/>
                <a:cs typeface="Calibri"/>
              </a:rPr>
              <a:t>f </a:t>
            </a:r>
            <a:r>
              <a:rPr sz="2400" spc="-40" dirty="0">
                <a:latin typeface="Calibri"/>
                <a:cs typeface="Calibri"/>
              </a:rPr>
              <a:t>v</a:t>
            </a:r>
            <a:r>
              <a:rPr sz="2400" spc="-15" dirty="0">
                <a:latin typeface="Calibri"/>
                <a:cs typeface="Calibri"/>
              </a:rPr>
              <a:t>e</a:t>
            </a:r>
            <a:r>
              <a:rPr sz="2400" spc="-20" dirty="0">
                <a:latin typeface="Calibri"/>
                <a:cs typeface="Calibri"/>
              </a:rPr>
              <a:t>c</a:t>
            </a:r>
            <a:r>
              <a:rPr sz="2400" spc="-40" dirty="0">
                <a:latin typeface="Calibri"/>
                <a:cs typeface="Calibri"/>
              </a:rPr>
              <a:t>t</a:t>
            </a:r>
            <a:r>
              <a:rPr sz="2400" spc="-5" dirty="0">
                <a:latin typeface="Calibri"/>
                <a:cs typeface="Calibri"/>
              </a:rPr>
              <a:t>o</a:t>
            </a:r>
            <a:r>
              <a:rPr sz="2400" spc="-50" dirty="0">
                <a:latin typeface="Calibri"/>
                <a:cs typeface="Calibri"/>
              </a:rPr>
              <a:t>r</a:t>
            </a:r>
            <a:r>
              <a:rPr sz="2400" dirty="0">
                <a:latin typeface="Calibri"/>
                <a:cs typeface="Calibri"/>
              </a:rPr>
              <a:t>s</a:t>
            </a:r>
            <a:r>
              <a:rPr sz="2400" spc="-10" dirty="0">
                <a:latin typeface="Calibri"/>
                <a:cs typeface="Calibri"/>
              </a:rPr>
              <a:t> </a:t>
            </a:r>
            <a:r>
              <a:rPr sz="2400" dirty="0">
                <a:latin typeface="Calibri"/>
                <a:cs typeface="Calibri"/>
              </a:rPr>
              <a:t>x </a:t>
            </a:r>
            <a:r>
              <a:rPr sz="2400" b="1" spc="-20" dirty="0">
                <a:latin typeface="Calibri"/>
                <a:cs typeface="Calibri"/>
              </a:rPr>
              <a:t>Ou</a:t>
            </a:r>
            <a:r>
              <a:rPr sz="2400" b="1" spc="-5" dirty="0">
                <a:latin typeface="Calibri"/>
                <a:cs typeface="Calibri"/>
              </a:rPr>
              <a:t>t</a:t>
            </a:r>
            <a:r>
              <a:rPr sz="2400" b="1" spc="-20" dirty="0">
                <a:latin typeface="Calibri"/>
                <a:cs typeface="Calibri"/>
              </a:rPr>
              <a:t>pu</a:t>
            </a:r>
            <a:r>
              <a:rPr sz="2400" b="1" spc="-5" dirty="0">
                <a:latin typeface="Calibri"/>
                <a:cs typeface="Calibri"/>
              </a:rPr>
              <a:t>t</a:t>
            </a:r>
            <a:r>
              <a:rPr sz="2400" spc="-10" dirty="0">
                <a:latin typeface="Calibri"/>
                <a:cs typeface="Calibri"/>
              </a:rPr>
              <a:t>:</a:t>
            </a:r>
            <a:r>
              <a:rPr sz="2400" spc="-15" dirty="0">
                <a:latin typeface="Calibri"/>
                <a:cs typeface="Calibri"/>
              </a:rPr>
              <a:t> </a:t>
            </a:r>
            <a:r>
              <a:rPr sz="2400" spc="-5" dirty="0">
                <a:latin typeface="Calibri"/>
                <a:cs typeface="Calibri"/>
              </a:rPr>
              <a:t>S</a:t>
            </a:r>
            <a:r>
              <a:rPr sz="2400" spc="-25" dirty="0">
                <a:latin typeface="Calibri"/>
                <a:cs typeface="Calibri"/>
              </a:rPr>
              <a:t>e</a:t>
            </a:r>
            <a:r>
              <a:rPr sz="2400" spc="-10" dirty="0">
                <a:latin typeface="Calibri"/>
                <a:cs typeface="Calibri"/>
              </a:rPr>
              <a:t>t </a:t>
            </a:r>
            <a:r>
              <a:rPr sz="2400" spc="-5" dirty="0">
                <a:latin typeface="Calibri"/>
                <a:cs typeface="Calibri"/>
              </a:rPr>
              <a:t>o</a:t>
            </a:r>
            <a:r>
              <a:rPr sz="2400" dirty="0">
                <a:latin typeface="Calibri"/>
                <a:cs typeface="Calibri"/>
              </a:rPr>
              <a:t>f </a:t>
            </a:r>
            <a:r>
              <a:rPr sz="2400" spc="-40" dirty="0">
                <a:latin typeface="Calibri"/>
                <a:cs typeface="Calibri"/>
              </a:rPr>
              <a:t>v</a:t>
            </a:r>
            <a:r>
              <a:rPr sz="2400" spc="-15" dirty="0">
                <a:latin typeface="Calibri"/>
                <a:cs typeface="Calibri"/>
              </a:rPr>
              <a:t>e</a:t>
            </a:r>
            <a:r>
              <a:rPr sz="2400" spc="-20" dirty="0">
                <a:latin typeface="Calibri"/>
                <a:cs typeface="Calibri"/>
              </a:rPr>
              <a:t>c</a:t>
            </a:r>
            <a:r>
              <a:rPr sz="2400" spc="-40" dirty="0">
                <a:latin typeface="Calibri"/>
                <a:cs typeface="Calibri"/>
              </a:rPr>
              <a:t>t</a:t>
            </a:r>
            <a:r>
              <a:rPr sz="2400" spc="-5" dirty="0">
                <a:latin typeface="Calibri"/>
                <a:cs typeface="Calibri"/>
              </a:rPr>
              <a:t>o</a:t>
            </a:r>
            <a:r>
              <a:rPr sz="2400" spc="-50" dirty="0">
                <a:latin typeface="Calibri"/>
                <a:cs typeface="Calibri"/>
              </a:rPr>
              <a:t>r</a:t>
            </a:r>
            <a:r>
              <a:rPr sz="2400" dirty="0">
                <a:latin typeface="Calibri"/>
                <a:cs typeface="Calibri"/>
              </a:rPr>
              <a:t>s</a:t>
            </a:r>
            <a:r>
              <a:rPr sz="2400" spc="-10" dirty="0">
                <a:latin typeface="Calibri"/>
                <a:cs typeface="Calibri"/>
              </a:rPr>
              <a:t> </a:t>
            </a:r>
            <a:r>
              <a:rPr sz="2400" spc="-15" dirty="0">
                <a:latin typeface="Calibri"/>
                <a:cs typeface="Calibri"/>
              </a:rPr>
              <a:t>y</a:t>
            </a:r>
            <a:endParaRPr sz="2400">
              <a:latin typeface="Calibri"/>
              <a:cs typeface="Calibri"/>
            </a:endParaRPr>
          </a:p>
        </p:txBody>
      </p:sp>
      <p:sp>
        <p:nvSpPr>
          <p:cNvPr id="26" name="object 26"/>
          <p:cNvSpPr txBox="1"/>
          <p:nvPr/>
        </p:nvSpPr>
        <p:spPr>
          <a:xfrm>
            <a:off x="475590" y="2879851"/>
            <a:ext cx="3592195" cy="718145"/>
          </a:xfrm>
          <a:prstGeom prst="rect">
            <a:avLst/>
          </a:prstGeom>
        </p:spPr>
        <p:txBody>
          <a:bodyPr vert="horz" wrap="square" lIns="0" tIns="0" rIns="0" bIns="0" rtlCol="0">
            <a:spAutoFit/>
          </a:bodyPr>
          <a:lstStyle/>
          <a:p>
            <a:pPr marL="12700" marR="5080">
              <a:lnSpc>
                <a:spcPts val="2780"/>
              </a:lnSpc>
            </a:pPr>
            <a:r>
              <a:rPr sz="2400" spc="-5" dirty="0">
                <a:latin typeface="Calibri"/>
                <a:cs typeface="Calibri"/>
              </a:rPr>
              <a:t>S</a:t>
            </a:r>
            <a:r>
              <a:rPr sz="2400" spc="5" dirty="0">
                <a:latin typeface="Calibri"/>
                <a:cs typeface="Calibri"/>
              </a:rPr>
              <a:t>e</a:t>
            </a:r>
            <a:r>
              <a:rPr sz="2400" spc="-5" dirty="0">
                <a:latin typeface="Calibri"/>
                <a:cs typeface="Calibri"/>
              </a:rPr>
              <a:t>l</a:t>
            </a:r>
            <a:r>
              <a:rPr sz="2400" spc="-75" dirty="0">
                <a:latin typeface="Calibri"/>
                <a:cs typeface="Calibri"/>
              </a:rPr>
              <a:t>f</a:t>
            </a:r>
            <a:r>
              <a:rPr sz="2400" dirty="0">
                <a:latin typeface="Calibri"/>
                <a:cs typeface="Calibri"/>
              </a:rPr>
              <a:t>-</a:t>
            </a:r>
            <a:r>
              <a:rPr lang="en-US" sz="2400" spc="145" dirty="0">
                <a:latin typeface="Calibri"/>
                <a:cs typeface="Calibri"/>
              </a:rPr>
              <a:t>Attention</a:t>
            </a:r>
            <a:r>
              <a:rPr sz="2400" spc="-5" dirty="0">
                <a:latin typeface="Calibri"/>
                <a:cs typeface="Calibri"/>
              </a:rPr>
              <a:t> </a:t>
            </a:r>
            <a:r>
              <a:rPr sz="2400" dirty="0">
                <a:latin typeface="Calibri"/>
                <a:cs typeface="Calibri"/>
              </a:rPr>
              <a:t>is</a:t>
            </a:r>
            <a:r>
              <a:rPr sz="2400" spc="-10" dirty="0">
                <a:latin typeface="Calibri"/>
                <a:cs typeface="Calibri"/>
              </a:rPr>
              <a:t> </a:t>
            </a:r>
            <a:r>
              <a:rPr sz="2400" spc="-15" dirty="0">
                <a:latin typeface="Calibri"/>
                <a:cs typeface="Calibri"/>
              </a:rPr>
              <a:t>t</a:t>
            </a:r>
            <a:r>
              <a:rPr sz="2400" dirty="0">
                <a:latin typeface="Calibri"/>
                <a:cs typeface="Calibri"/>
              </a:rPr>
              <a:t>h</a:t>
            </a:r>
            <a:r>
              <a:rPr sz="2400" spc="-15" dirty="0">
                <a:latin typeface="Calibri"/>
                <a:cs typeface="Calibri"/>
              </a:rPr>
              <a:t>e</a:t>
            </a:r>
            <a:r>
              <a:rPr sz="2400" spc="-5" dirty="0">
                <a:latin typeface="Calibri"/>
                <a:cs typeface="Calibri"/>
              </a:rPr>
              <a:t> o</a:t>
            </a:r>
            <a:r>
              <a:rPr sz="2400" dirty="0">
                <a:latin typeface="Calibri"/>
                <a:cs typeface="Calibri"/>
              </a:rPr>
              <a:t>nl</a:t>
            </a:r>
            <a:r>
              <a:rPr sz="2400" spc="-15" dirty="0">
                <a:latin typeface="Calibri"/>
                <a:cs typeface="Calibri"/>
              </a:rPr>
              <a:t>y</a:t>
            </a:r>
            <a:r>
              <a:rPr sz="2400" spc="-10" dirty="0">
                <a:latin typeface="Calibri"/>
                <a:cs typeface="Calibri"/>
              </a:rPr>
              <a:t> </a:t>
            </a:r>
            <a:r>
              <a:rPr sz="2400" spc="-5" dirty="0">
                <a:latin typeface="Calibri"/>
                <a:cs typeface="Calibri"/>
              </a:rPr>
              <a:t>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spc="-15" dirty="0">
                <a:latin typeface="Calibri"/>
                <a:cs typeface="Calibri"/>
              </a:rPr>
              <a:t>a</a:t>
            </a:r>
            <a:r>
              <a:rPr sz="2400" spc="-20" dirty="0">
                <a:latin typeface="Calibri"/>
                <a:cs typeface="Calibri"/>
              </a:rPr>
              <a:t>c</a:t>
            </a:r>
            <a:r>
              <a:rPr lang="en-US" sz="2400" spc="45" dirty="0">
                <a:latin typeface="Calibri"/>
                <a:cs typeface="Calibri"/>
              </a:rPr>
              <a:t>ti</a:t>
            </a:r>
            <a:r>
              <a:rPr sz="2400" spc="45" dirty="0">
                <a:latin typeface="Calibri"/>
                <a:cs typeface="Calibri"/>
              </a:rPr>
              <a:t>o</a:t>
            </a:r>
            <a:r>
              <a:rPr sz="2400" dirty="0">
                <a:latin typeface="Calibri"/>
                <a:cs typeface="Calibri"/>
              </a:rPr>
              <a:t>n</a:t>
            </a:r>
            <a:r>
              <a:rPr sz="2400" spc="-5" dirty="0">
                <a:latin typeface="Calibri"/>
                <a:cs typeface="Calibri"/>
              </a:rPr>
              <a:t> </a:t>
            </a:r>
            <a:r>
              <a:rPr sz="2400" dirty="0">
                <a:latin typeface="Calibri"/>
                <a:cs typeface="Calibri"/>
              </a:rPr>
              <a:t>b</a:t>
            </a:r>
            <a:r>
              <a:rPr sz="2400" spc="-35" dirty="0">
                <a:latin typeface="Calibri"/>
                <a:cs typeface="Calibri"/>
              </a:rPr>
              <a:t>e</a:t>
            </a:r>
            <a:r>
              <a:rPr sz="2400" spc="-15" dirty="0">
                <a:latin typeface="Calibri"/>
                <a:cs typeface="Calibri"/>
              </a:rPr>
              <a:t>t</a:t>
            </a:r>
            <a:r>
              <a:rPr sz="2400" spc="-40" dirty="0">
                <a:latin typeface="Calibri"/>
                <a:cs typeface="Calibri"/>
              </a:rPr>
              <a:t>w</a:t>
            </a:r>
            <a:r>
              <a:rPr sz="2400" spc="-10" dirty="0">
                <a:latin typeface="Calibri"/>
                <a:cs typeface="Calibri"/>
              </a:rPr>
              <a:t>ee</a:t>
            </a:r>
            <a:r>
              <a:rPr sz="2400" dirty="0">
                <a:latin typeface="Calibri"/>
                <a:cs typeface="Calibri"/>
              </a:rPr>
              <a:t>n</a:t>
            </a:r>
            <a:r>
              <a:rPr sz="2400" spc="-5"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5" dirty="0">
                <a:latin typeface="Calibri"/>
                <a:cs typeface="Calibri"/>
              </a:rPr>
              <a:t>o</a:t>
            </a:r>
            <a:r>
              <a:rPr sz="2400" spc="-50" dirty="0">
                <a:latin typeface="Calibri"/>
                <a:cs typeface="Calibri"/>
              </a:rPr>
              <a:t>r</a:t>
            </a:r>
            <a:r>
              <a:rPr sz="2400" spc="-5" dirty="0">
                <a:latin typeface="Calibri"/>
                <a:cs typeface="Calibri"/>
              </a:rPr>
              <a:t>s</a:t>
            </a:r>
            <a:r>
              <a:rPr sz="2400" spc="-10" dirty="0">
                <a:latin typeface="Calibri"/>
                <a:cs typeface="Calibri"/>
              </a:rPr>
              <a:t>!</a:t>
            </a:r>
            <a:endParaRPr sz="2400" dirty="0">
              <a:latin typeface="Calibri"/>
              <a:cs typeface="Calibri"/>
            </a:endParaRPr>
          </a:p>
        </p:txBody>
      </p:sp>
      <p:sp>
        <p:nvSpPr>
          <p:cNvPr id="27" name="object 27"/>
          <p:cNvSpPr txBox="1"/>
          <p:nvPr/>
        </p:nvSpPr>
        <p:spPr>
          <a:xfrm>
            <a:off x="475590" y="3971035"/>
            <a:ext cx="3263265" cy="699135"/>
          </a:xfrm>
          <a:prstGeom prst="rect">
            <a:avLst/>
          </a:prstGeom>
        </p:spPr>
        <p:txBody>
          <a:bodyPr vert="horz" wrap="square" lIns="0" tIns="0" rIns="0" bIns="0" rtlCol="0">
            <a:spAutoFit/>
          </a:bodyPr>
          <a:lstStyle/>
          <a:p>
            <a:pPr marL="12700" marR="5080">
              <a:lnSpc>
                <a:spcPct val="100800"/>
              </a:lnSpc>
            </a:pPr>
            <a:r>
              <a:rPr sz="2400" dirty="0">
                <a:latin typeface="Calibri"/>
                <a:cs typeface="Calibri"/>
              </a:rPr>
              <a:t>L</a:t>
            </a:r>
            <a:r>
              <a:rPr sz="2400" spc="-50" dirty="0">
                <a:latin typeface="Calibri"/>
                <a:cs typeface="Calibri"/>
              </a:rPr>
              <a:t>a</a:t>
            </a:r>
            <a:r>
              <a:rPr sz="2400" spc="-40" dirty="0">
                <a:latin typeface="Calibri"/>
                <a:cs typeface="Calibri"/>
              </a:rPr>
              <a:t>y</a:t>
            </a:r>
            <a:r>
              <a:rPr sz="2400" spc="-10" dirty="0">
                <a:latin typeface="Calibri"/>
                <a:cs typeface="Calibri"/>
              </a:rPr>
              <a:t>er</a:t>
            </a:r>
            <a:r>
              <a:rPr sz="2400" spc="-5" dirty="0">
                <a:latin typeface="Calibri"/>
                <a:cs typeface="Calibri"/>
              </a:rPr>
              <a:t> </a:t>
            </a:r>
            <a:r>
              <a:rPr sz="2400" dirty="0">
                <a:latin typeface="Calibri"/>
                <a:cs typeface="Calibri"/>
              </a:rPr>
              <a:t>n</a:t>
            </a:r>
            <a:r>
              <a:rPr sz="2400" spc="-5" dirty="0">
                <a:latin typeface="Calibri"/>
                <a:cs typeface="Calibri"/>
              </a:rPr>
              <a:t>o</a:t>
            </a:r>
            <a:r>
              <a:rPr sz="2400" spc="-15" dirty="0">
                <a:latin typeface="Calibri"/>
                <a:cs typeface="Calibri"/>
              </a:rPr>
              <a:t>rm</a:t>
            </a:r>
            <a:r>
              <a:rPr sz="2400" spc="-10" dirty="0">
                <a:latin typeface="Calibri"/>
                <a:cs typeface="Calibri"/>
              </a:rPr>
              <a:t> </a:t>
            </a:r>
            <a:r>
              <a:rPr sz="2400" dirty="0">
                <a:latin typeface="Calibri"/>
                <a:cs typeface="Calibri"/>
              </a:rPr>
              <a:t>and</a:t>
            </a:r>
            <a:r>
              <a:rPr sz="2400" spc="-5" dirty="0">
                <a:latin typeface="Calibri"/>
                <a:cs typeface="Calibri"/>
              </a:rPr>
              <a:t> </a:t>
            </a:r>
            <a:r>
              <a:rPr sz="2400" spc="-30" dirty="0">
                <a:latin typeface="Calibri"/>
                <a:cs typeface="Calibri"/>
              </a:rPr>
              <a:t>M</a:t>
            </a:r>
            <a:r>
              <a:rPr sz="2400" dirty="0">
                <a:latin typeface="Calibri"/>
                <a:cs typeface="Calibri"/>
              </a:rPr>
              <a:t>L</a:t>
            </a:r>
            <a:r>
              <a:rPr sz="2400" spc="-15" dirty="0">
                <a:latin typeface="Calibri"/>
                <a:cs typeface="Calibri"/>
              </a:rPr>
              <a:t>P</a:t>
            </a:r>
            <a:r>
              <a:rPr sz="2400" spc="-10" dirty="0">
                <a:latin typeface="Calibri"/>
                <a:cs typeface="Calibri"/>
              </a:rPr>
              <a:t> </a:t>
            </a:r>
            <a:r>
              <a:rPr sz="2400" spc="-50" dirty="0">
                <a:latin typeface="Calibri"/>
                <a:cs typeface="Calibri"/>
              </a:rPr>
              <a:t>w</a:t>
            </a:r>
            <a:r>
              <a:rPr sz="2400" spc="-5" dirty="0">
                <a:latin typeface="Calibri"/>
                <a:cs typeface="Calibri"/>
              </a:rPr>
              <a:t>o</a:t>
            </a:r>
            <a:r>
              <a:rPr sz="2400" spc="-10" dirty="0">
                <a:latin typeface="Calibri"/>
                <a:cs typeface="Calibri"/>
              </a:rPr>
              <a:t>rk </a:t>
            </a:r>
            <a:r>
              <a:rPr sz="2400" spc="-5" dirty="0">
                <a:latin typeface="Calibri"/>
                <a:cs typeface="Calibri"/>
              </a:rPr>
              <a:t>i</a:t>
            </a:r>
            <a:r>
              <a:rPr sz="2400" dirty="0">
                <a:latin typeface="Calibri"/>
                <a:cs typeface="Calibri"/>
              </a:rPr>
              <a:t>nd</a:t>
            </a:r>
            <a:r>
              <a:rPr sz="2400" spc="-10" dirty="0">
                <a:latin typeface="Calibri"/>
                <a:cs typeface="Calibri"/>
              </a:rPr>
              <a:t>e</a:t>
            </a:r>
            <a:r>
              <a:rPr sz="2400" dirty="0">
                <a:latin typeface="Calibri"/>
                <a:cs typeface="Calibri"/>
              </a:rPr>
              <a:t>p</a:t>
            </a:r>
            <a:r>
              <a:rPr sz="2400" spc="-10" dirty="0">
                <a:latin typeface="Calibri"/>
                <a:cs typeface="Calibri"/>
              </a:rPr>
              <a:t>e</a:t>
            </a:r>
            <a:r>
              <a:rPr sz="2400" dirty="0">
                <a:latin typeface="Calibri"/>
                <a:cs typeface="Calibri"/>
              </a:rPr>
              <a:t>nd</a:t>
            </a:r>
            <a:r>
              <a:rPr sz="2400" spc="-10" dirty="0">
                <a:latin typeface="Calibri"/>
                <a:cs typeface="Calibri"/>
              </a:rPr>
              <a:t>e</a:t>
            </a:r>
            <a:r>
              <a:rPr sz="2400" spc="-25" dirty="0">
                <a:latin typeface="Calibri"/>
                <a:cs typeface="Calibri"/>
              </a:rPr>
              <a:t>n</a:t>
            </a:r>
            <a:r>
              <a:rPr sz="2400" spc="-15" dirty="0">
                <a:latin typeface="Calibri"/>
                <a:cs typeface="Calibri"/>
              </a:rPr>
              <a:t>t</a:t>
            </a:r>
            <a:r>
              <a:rPr sz="2400" spc="-5" dirty="0">
                <a:latin typeface="Calibri"/>
                <a:cs typeface="Calibri"/>
              </a:rPr>
              <a:t>l</a:t>
            </a:r>
            <a:r>
              <a:rPr sz="2400" spc="-15" dirty="0">
                <a:latin typeface="Calibri"/>
                <a:cs typeface="Calibri"/>
              </a:rPr>
              <a:t>y</a:t>
            </a:r>
            <a:r>
              <a:rPr sz="2400" spc="-5" dirty="0">
                <a:latin typeface="Calibri"/>
                <a:cs typeface="Calibri"/>
              </a:rPr>
              <a:t> </a:t>
            </a:r>
            <a:r>
              <a:rPr sz="2400" dirty="0">
                <a:latin typeface="Calibri"/>
                <a:cs typeface="Calibri"/>
              </a:rPr>
              <a:t>p</a:t>
            </a:r>
            <a:r>
              <a:rPr sz="2400" spc="-10" dirty="0">
                <a:latin typeface="Calibri"/>
                <a:cs typeface="Calibri"/>
              </a:rPr>
              <a:t>er</a:t>
            </a:r>
            <a:r>
              <a:rPr sz="2400" spc="-5"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5" dirty="0">
                <a:latin typeface="Calibri"/>
                <a:cs typeface="Calibri"/>
              </a:rPr>
              <a:t>o</a:t>
            </a:r>
            <a:r>
              <a:rPr sz="2400" spc="-10" dirty="0">
                <a:latin typeface="Calibri"/>
                <a:cs typeface="Calibri"/>
              </a:rPr>
              <a:t>r</a:t>
            </a:r>
            <a:endParaRPr sz="2400">
              <a:latin typeface="Calibri"/>
              <a:cs typeface="Calibri"/>
            </a:endParaRPr>
          </a:p>
        </p:txBody>
      </p:sp>
      <p:sp>
        <p:nvSpPr>
          <p:cNvPr id="28" name="object 28"/>
          <p:cNvSpPr txBox="1"/>
          <p:nvPr/>
        </p:nvSpPr>
        <p:spPr>
          <a:xfrm>
            <a:off x="475590" y="5062220"/>
            <a:ext cx="2741930" cy="699135"/>
          </a:xfrm>
          <a:prstGeom prst="rect">
            <a:avLst/>
          </a:prstGeom>
        </p:spPr>
        <p:txBody>
          <a:bodyPr vert="horz" wrap="square" lIns="0" tIns="0" rIns="0" bIns="0" rtlCol="0">
            <a:spAutoFit/>
          </a:bodyPr>
          <a:lstStyle/>
          <a:p>
            <a:pPr marL="12700" marR="5080">
              <a:lnSpc>
                <a:spcPct val="100800"/>
              </a:lnSpc>
            </a:pPr>
            <a:r>
              <a:rPr sz="2400" dirty="0">
                <a:latin typeface="Calibri"/>
                <a:cs typeface="Calibri"/>
              </a:rPr>
              <a:t>H</a:t>
            </a:r>
            <a:r>
              <a:rPr sz="2400" spc="-5" dirty="0">
                <a:latin typeface="Calibri"/>
                <a:cs typeface="Calibri"/>
              </a:rPr>
              <a:t>i</a:t>
            </a:r>
            <a:r>
              <a:rPr sz="2400" spc="-20" dirty="0">
                <a:latin typeface="Calibri"/>
                <a:cs typeface="Calibri"/>
              </a:rPr>
              <a:t>g</a:t>
            </a:r>
            <a:r>
              <a:rPr sz="2400" dirty="0">
                <a:latin typeface="Calibri"/>
                <a:cs typeface="Calibri"/>
              </a:rPr>
              <a:t>h</a:t>
            </a:r>
            <a:r>
              <a:rPr sz="2400" spc="-5" dirty="0">
                <a:latin typeface="Calibri"/>
                <a:cs typeface="Calibri"/>
              </a:rPr>
              <a:t>l</a:t>
            </a:r>
            <a:r>
              <a:rPr sz="2400" spc="-15" dirty="0">
                <a:latin typeface="Calibri"/>
                <a:cs typeface="Calibri"/>
              </a:rPr>
              <a:t>y</a:t>
            </a:r>
            <a:r>
              <a:rPr sz="2400" spc="-5" dirty="0">
                <a:latin typeface="Calibri"/>
                <a:cs typeface="Calibri"/>
              </a:rPr>
              <a:t> 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ab</a:t>
            </a:r>
            <a:r>
              <a:rPr sz="2400" spc="-5" dirty="0">
                <a:latin typeface="Calibri"/>
                <a:cs typeface="Calibri"/>
              </a:rPr>
              <a:t>l</a:t>
            </a:r>
            <a:r>
              <a:rPr sz="2400" spc="-10" dirty="0">
                <a:latin typeface="Calibri"/>
                <a:cs typeface="Calibri"/>
              </a:rPr>
              <a:t>e,</a:t>
            </a:r>
            <a:r>
              <a:rPr sz="2400" spc="-5" dirty="0">
                <a:latin typeface="Calibri"/>
                <a:cs typeface="Calibri"/>
              </a:rPr>
              <a:t> </a:t>
            </a:r>
            <a:r>
              <a:rPr sz="2400" dirty="0">
                <a:latin typeface="Calibri"/>
                <a:cs typeface="Calibri"/>
              </a:rPr>
              <a:t>h</a:t>
            </a:r>
            <a:r>
              <a:rPr sz="2400" spc="-5" dirty="0">
                <a:latin typeface="Calibri"/>
                <a:cs typeface="Calibri"/>
              </a:rPr>
              <a:t>i</a:t>
            </a:r>
            <a:r>
              <a:rPr sz="2400" spc="-20" dirty="0">
                <a:latin typeface="Calibri"/>
                <a:cs typeface="Calibri"/>
              </a:rPr>
              <a:t>g</a:t>
            </a:r>
            <a:r>
              <a:rPr sz="2400" dirty="0">
                <a:latin typeface="Calibri"/>
                <a:cs typeface="Calibri"/>
              </a:rPr>
              <a:t>h</a:t>
            </a:r>
            <a:r>
              <a:rPr sz="2400" spc="-5" dirty="0">
                <a:latin typeface="Calibri"/>
                <a:cs typeface="Calibri"/>
              </a:rPr>
              <a:t>l</a:t>
            </a:r>
            <a:r>
              <a:rPr sz="2400" spc="-15" dirty="0">
                <a:latin typeface="Calibri"/>
                <a:cs typeface="Calibri"/>
              </a:rPr>
              <a:t>y</a:t>
            </a:r>
            <a:r>
              <a:rPr sz="2400" spc="-10" dirty="0">
                <a:latin typeface="Calibri"/>
                <a:cs typeface="Calibri"/>
              </a:rPr>
              <a:t> </a:t>
            </a:r>
            <a:r>
              <a:rPr sz="2400" dirty="0">
                <a:latin typeface="Calibri"/>
                <a:cs typeface="Calibri"/>
              </a:rPr>
              <a:t>pa</a:t>
            </a:r>
            <a:r>
              <a:rPr sz="2400" spc="-60" dirty="0">
                <a:latin typeface="Calibri"/>
                <a:cs typeface="Calibri"/>
              </a:rPr>
              <a:t>r</a:t>
            </a:r>
            <a:r>
              <a:rPr sz="2400" dirty="0">
                <a:latin typeface="Calibri"/>
                <a:cs typeface="Calibri"/>
              </a:rPr>
              <a:t>a</a:t>
            </a:r>
            <a:r>
              <a:rPr sz="2400" spc="-5" dirty="0">
                <a:latin typeface="Calibri"/>
                <a:cs typeface="Calibri"/>
              </a:rPr>
              <a:t>ll</a:t>
            </a:r>
            <a:r>
              <a:rPr sz="2400" spc="-10" dirty="0">
                <a:latin typeface="Calibri"/>
                <a:cs typeface="Calibri"/>
              </a:rPr>
              <a:t>e</a:t>
            </a:r>
            <a:r>
              <a:rPr sz="2400" spc="-5" dirty="0">
                <a:latin typeface="Calibri"/>
                <a:cs typeface="Calibri"/>
              </a:rPr>
              <a:t>li</a:t>
            </a:r>
            <a:r>
              <a:rPr sz="2400" spc="-40" dirty="0">
                <a:latin typeface="Calibri"/>
                <a:cs typeface="Calibri"/>
              </a:rPr>
              <a:t>z</a:t>
            </a:r>
            <a:r>
              <a:rPr sz="2400" dirty="0">
                <a:latin typeface="Calibri"/>
                <a:cs typeface="Calibri"/>
              </a:rPr>
              <a:t>ab</a:t>
            </a:r>
            <a:r>
              <a:rPr sz="2400" spc="-5" dirty="0">
                <a:latin typeface="Calibri"/>
                <a:cs typeface="Calibri"/>
              </a:rPr>
              <a:t>l</a:t>
            </a:r>
            <a:r>
              <a:rPr sz="2400" spc="-15" dirty="0">
                <a:latin typeface="Calibri"/>
                <a:cs typeface="Calibri"/>
              </a:rPr>
              <a:t>e</a:t>
            </a:r>
            <a:endParaRPr sz="2400">
              <a:latin typeface="Calibri"/>
              <a:cs typeface="Calibri"/>
            </a:endParaRPr>
          </a:p>
        </p:txBody>
      </p:sp>
    </p:spTree>
    <p:extLst>
      <p:ext uri="{BB962C8B-B14F-4D97-AF65-F5344CB8AC3E}">
        <p14:creationId xmlns:p14="http://schemas.microsoft.com/office/powerpoint/2010/main" val="9807809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0"/>
          <p:cNvSpPr txBox="1"/>
          <p:nvPr/>
        </p:nvSpPr>
        <p:spPr>
          <a:xfrm>
            <a:off x="0" y="0"/>
            <a:ext cx="12192000" cy="6858000"/>
          </a:xfrm>
          <a:prstGeom prst="rect">
            <a:avLst/>
          </a:prstGeom>
          <a:noFill/>
          <a:ln>
            <a:noFill/>
          </a:ln>
        </p:spPr>
        <p:txBody>
          <a:bodyPr spcFirstLastPara="1" wrap="square" lIns="121900" tIns="121900" rIns="121900" bIns="121900" anchor="ctr" anchorCtr="0">
            <a:noAutofit/>
          </a:bodyPr>
          <a:lstStyle/>
          <a:p>
            <a:pPr algn="ctr">
              <a:lnSpc>
                <a:spcPct val="120000"/>
              </a:lnSpc>
            </a:pPr>
            <a:r>
              <a:rPr lang="en" sz="4800" b="1">
                <a:solidFill>
                  <a:srgbClr val="202124"/>
                </a:solidFill>
                <a:latin typeface="Google Sans"/>
                <a:ea typeface="Google Sans"/>
                <a:cs typeface="Google Sans"/>
                <a:sym typeface="Google Sans"/>
              </a:rPr>
              <a:t>The origins:</a:t>
            </a:r>
            <a:endParaRPr sz="4800" b="1">
              <a:solidFill>
                <a:srgbClr val="202124"/>
              </a:solidFill>
              <a:latin typeface="Google Sans"/>
              <a:ea typeface="Google Sans"/>
              <a:cs typeface="Google Sans"/>
              <a:sym typeface="Google Sans"/>
            </a:endParaRPr>
          </a:p>
          <a:p>
            <a:pPr algn="ctr">
              <a:lnSpc>
                <a:spcPct val="120000"/>
              </a:lnSpc>
            </a:pPr>
            <a:r>
              <a:rPr lang="en" sz="6400" b="1">
                <a:solidFill>
                  <a:srgbClr val="202124"/>
                </a:solidFill>
                <a:latin typeface="Google Sans"/>
                <a:ea typeface="Google Sans"/>
                <a:cs typeface="Google Sans"/>
                <a:sym typeface="Google Sans"/>
              </a:rPr>
              <a:t>Translation, learned alignment</a:t>
            </a:r>
            <a:endParaRPr sz="6400" b="1">
              <a:solidFill>
                <a:srgbClr val="202124"/>
              </a:solidFill>
              <a:latin typeface="Google Sans"/>
              <a:ea typeface="Google Sans"/>
              <a:cs typeface="Google Sans"/>
              <a:sym typeface="Google San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2"/>
          <p:cNvSpPr/>
          <p:nvPr/>
        </p:nvSpPr>
        <p:spPr>
          <a:xfrm>
            <a:off x="6528072" y="3242533"/>
            <a:ext cx="5520400" cy="1810000"/>
          </a:xfrm>
          <a:prstGeom prst="rect">
            <a:avLst/>
          </a:prstGeom>
          <a:solidFill>
            <a:srgbClr val="FAFAFA"/>
          </a:solidFill>
          <a:ln w="9525" cap="flat" cmpd="sng">
            <a:solidFill>
              <a:srgbClr val="B7B7B7"/>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6" name="Google Shape;216;p22"/>
          <p:cNvSpPr txBox="1"/>
          <p:nvPr/>
        </p:nvSpPr>
        <p:spPr>
          <a:xfrm>
            <a:off x="159936" y="-127313"/>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dirty="0">
                <a:solidFill>
                  <a:srgbClr val="202124"/>
                </a:solidFill>
                <a:latin typeface="Google Sans"/>
                <a:ea typeface="Google Sans"/>
                <a:cs typeface="Google Sans"/>
                <a:sym typeface="Google Sans"/>
              </a:rPr>
              <a:t>Attention Is All You Need</a:t>
            </a:r>
            <a:endParaRPr sz="3067" dirty="0">
              <a:solidFill>
                <a:srgbClr val="202124"/>
              </a:solidFill>
              <a:latin typeface="Google Sans"/>
              <a:ea typeface="Google Sans"/>
              <a:cs typeface="Google Sans"/>
              <a:sym typeface="Google Sans"/>
            </a:endParaRPr>
          </a:p>
          <a:p>
            <a:pPr>
              <a:lnSpc>
                <a:spcPct val="120000"/>
              </a:lnSpc>
            </a:pPr>
            <a:r>
              <a:rPr lang="en" sz="1600" b="1" dirty="0">
                <a:solidFill>
                  <a:srgbClr val="202124"/>
                </a:solidFill>
                <a:latin typeface="Google Sans"/>
                <a:ea typeface="Google Sans"/>
                <a:cs typeface="Google Sans"/>
                <a:sym typeface="Google Sans"/>
              </a:rPr>
              <a:t>2017</a:t>
            </a:r>
            <a:r>
              <a:rPr lang="en" sz="1600" dirty="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dirty="0">
              <a:solidFill>
                <a:srgbClr val="202124"/>
              </a:solidFill>
              <a:latin typeface="Google Sans"/>
              <a:ea typeface="Google Sans"/>
              <a:cs typeface="Google Sans"/>
              <a:sym typeface="Google Sans"/>
            </a:endParaRPr>
          </a:p>
        </p:txBody>
      </p:sp>
      <p:sp>
        <p:nvSpPr>
          <p:cNvPr id="217" name="Google Shape;217;p22"/>
          <p:cNvSpPr txBox="1"/>
          <p:nvPr/>
        </p:nvSpPr>
        <p:spPr>
          <a:xfrm>
            <a:off x="137601" y="927388"/>
            <a:ext cx="6720400" cy="640800"/>
          </a:xfrm>
          <a:prstGeom prst="rect">
            <a:avLst/>
          </a:prstGeom>
          <a:noFill/>
          <a:ln>
            <a:noFill/>
          </a:ln>
        </p:spPr>
        <p:txBody>
          <a:bodyPr spcFirstLastPara="1" wrap="square" lIns="121900" tIns="121900" rIns="121900" bIns="121900" anchor="t" anchorCtr="0">
            <a:noAutofit/>
          </a:bodyPr>
          <a:lstStyle/>
          <a:p>
            <a:pPr>
              <a:lnSpc>
                <a:spcPct val="120000"/>
              </a:lnSpc>
            </a:pPr>
            <a:r>
              <a:rPr lang="en" sz="2000" dirty="0">
                <a:solidFill>
                  <a:srgbClr val="202124"/>
                </a:solidFill>
                <a:latin typeface="Google Sans"/>
                <a:ea typeface="Google Sans"/>
                <a:cs typeface="Google Sans"/>
                <a:sym typeface="Google Sans"/>
              </a:rPr>
              <a:t>Attention is a function similar to a "soft" </a:t>
            </a:r>
            <a:r>
              <a:rPr lang="en" sz="2000" dirty="0">
                <a:solidFill>
                  <a:srgbClr val="BF9000"/>
                </a:solidFill>
                <a:latin typeface="Google Sans"/>
                <a:ea typeface="Google Sans"/>
                <a:cs typeface="Google Sans"/>
                <a:sym typeface="Google Sans"/>
              </a:rPr>
              <a:t>k</a:t>
            </a:r>
            <a:r>
              <a:rPr lang="en" sz="2000" dirty="0">
                <a:solidFill>
                  <a:srgbClr val="990000"/>
                </a:solidFill>
                <a:latin typeface="Google Sans"/>
                <a:ea typeface="Google Sans"/>
                <a:cs typeface="Google Sans"/>
                <a:sym typeface="Google Sans"/>
              </a:rPr>
              <a:t>v</a:t>
            </a:r>
            <a:r>
              <a:rPr lang="en" sz="2000" dirty="0">
                <a:solidFill>
                  <a:srgbClr val="202124"/>
                </a:solidFill>
                <a:latin typeface="Google Sans"/>
                <a:ea typeface="Google Sans"/>
                <a:cs typeface="Google Sans"/>
                <a:sym typeface="Google Sans"/>
              </a:rPr>
              <a:t> dictionary lookup:</a:t>
            </a:r>
            <a:endParaRPr sz="2000" dirty="0">
              <a:solidFill>
                <a:srgbClr val="202124"/>
              </a:solidFill>
              <a:latin typeface="Google Sans"/>
              <a:ea typeface="Google Sans"/>
              <a:cs typeface="Google Sans"/>
              <a:sym typeface="Google Sans"/>
            </a:endParaRPr>
          </a:p>
        </p:txBody>
      </p:sp>
      <p:grpSp>
        <p:nvGrpSpPr>
          <p:cNvPr id="218" name="Google Shape;218;p22"/>
          <p:cNvGrpSpPr/>
          <p:nvPr/>
        </p:nvGrpSpPr>
        <p:grpSpPr>
          <a:xfrm>
            <a:off x="6988164" y="3620574"/>
            <a:ext cx="161649" cy="969900"/>
            <a:chOff x="238075" y="2054900"/>
            <a:chExt cx="451200" cy="2707200"/>
          </a:xfrm>
        </p:grpSpPr>
        <p:sp>
          <p:nvSpPr>
            <p:cNvPr id="219" name="Google Shape;219;p22"/>
            <p:cNvSpPr/>
            <p:nvPr/>
          </p:nvSpPr>
          <p:spPr>
            <a:xfrm>
              <a:off x="238075" y="20549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0" name="Google Shape;220;p22"/>
            <p:cNvSpPr/>
            <p:nvPr/>
          </p:nvSpPr>
          <p:spPr>
            <a:xfrm>
              <a:off x="238075" y="25061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1" name="Google Shape;221;p22"/>
            <p:cNvSpPr/>
            <p:nvPr/>
          </p:nvSpPr>
          <p:spPr>
            <a:xfrm>
              <a:off x="238075" y="29573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2" name="Google Shape;222;p22"/>
            <p:cNvSpPr/>
            <p:nvPr/>
          </p:nvSpPr>
          <p:spPr>
            <a:xfrm>
              <a:off x="238075" y="34085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3" name="Google Shape;223;p22"/>
            <p:cNvSpPr/>
            <p:nvPr/>
          </p:nvSpPr>
          <p:spPr>
            <a:xfrm>
              <a:off x="238075" y="38587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4" name="Google Shape;224;p22"/>
            <p:cNvSpPr/>
            <p:nvPr/>
          </p:nvSpPr>
          <p:spPr>
            <a:xfrm>
              <a:off x="238075" y="43109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25" name="Google Shape;225;p22"/>
          <p:cNvGrpSpPr/>
          <p:nvPr/>
        </p:nvGrpSpPr>
        <p:grpSpPr>
          <a:xfrm>
            <a:off x="7233130" y="3620591"/>
            <a:ext cx="161649" cy="969900"/>
            <a:chOff x="238075" y="2054900"/>
            <a:chExt cx="451200" cy="2707200"/>
          </a:xfrm>
        </p:grpSpPr>
        <p:sp>
          <p:nvSpPr>
            <p:cNvPr id="226" name="Google Shape;226;p22"/>
            <p:cNvSpPr/>
            <p:nvPr/>
          </p:nvSpPr>
          <p:spPr>
            <a:xfrm>
              <a:off x="238075" y="20549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7" name="Google Shape;227;p22"/>
            <p:cNvSpPr/>
            <p:nvPr/>
          </p:nvSpPr>
          <p:spPr>
            <a:xfrm>
              <a:off x="238075" y="25061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8" name="Google Shape;228;p22"/>
            <p:cNvSpPr/>
            <p:nvPr/>
          </p:nvSpPr>
          <p:spPr>
            <a:xfrm>
              <a:off x="238075" y="29573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9" name="Google Shape;229;p22"/>
            <p:cNvSpPr/>
            <p:nvPr/>
          </p:nvSpPr>
          <p:spPr>
            <a:xfrm>
              <a:off x="238075" y="34085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0" name="Google Shape;230;p22"/>
            <p:cNvSpPr/>
            <p:nvPr/>
          </p:nvSpPr>
          <p:spPr>
            <a:xfrm>
              <a:off x="238075" y="38587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1" name="Google Shape;231;p22"/>
            <p:cNvSpPr/>
            <p:nvPr/>
          </p:nvSpPr>
          <p:spPr>
            <a:xfrm>
              <a:off x="238075" y="43109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32" name="Google Shape;232;p22"/>
          <p:cNvGrpSpPr/>
          <p:nvPr/>
        </p:nvGrpSpPr>
        <p:grpSpPr>
          <a:xfrm>
            <a:off x="7478097" y="3620607"/>
            <a:ext cx="161649" cy="969900"/>
            <a:chOff x="238075" y="2054900"/>
            <a:chExt cx="451200" cy="2707200"/>
          </a:xfrm>
        </p:grpSpPr>
        <p:sp>
          <p:nvSpPr>
            <p:cNvPr id="233" name="Google Shape;233;p22"/>
            <p:cNvSpPr/>
            <p:nvPr/>
          </p:nvSpPr>
          <p:spPr>
            <a:xfrm>
              <a:off x="238075" y="20549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4" name="Google Shape;234;p22"/>
            <p:cNvSpPr/>
            <p:nvPr/>
          </p:nvSpPr>
          <p:spPr>
            <a:xfrm>
              <a:off x="238075" y="25061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5" name="Google Shape;235;p22"/>
            <p:cNvSpPr/>
            <p:nvPr/>
          </p:nvSpPr>
          <p:spPr>
            <a:xfrm>
              <a:off x="238075" y="29573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6" name="Google Shape;236;p22"/>
            <p:cNvSpPr/>
            <p:nvPr/>
          </p:nvSpPr>
          <p:spPr>
            <a:xfrm>
              <a:off x="238075" y="34085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7" name="Google Shape;237;p22"/>
            <p:cNvSpPr/>
            <p:nvPr/>
          </p:nvSpPr>
          <p:spPr>
            <a:xfrm>
              <a:off x="238075" y="38587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8" name="Google Shape;238;p22"/>
            <p:cNvSpPr/>
            <p:nvPr/>
          </p:nvSpPr>
          <p:spPr>
            <a:xfrm>
              <a:off x="238075" y="43109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39" name="Google Shape;239;p22"/>
          <p:cNvGrpSpPr/>
          <p:nvPr/>
        </p:nvGrpSpPr>
        <p:grpSpPr>
          <a:xfrm>
            <a:off x="7723064" y="3620607"/>
            <a:ext cx="161649" cy="969900"/>
            <a:chOff x="238075" y="2054900"/>
            <a:chExt cx="451200" cy="2707200"/>
          </a:xfrm>
        </p:grpSpPr>
        <p:sp>
          <p:nvSpPr>
            <p:cNvPr id="240" name="Google Shape;240;p22"/>
            <p:cNvSpPr/>
            <p:nvPr/>
          </p:nvSpPr>
          <p:spPr>
            <a:xfrm>
              <a:off x="238075" y="20549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1" name="Google Shape;241;p22"/>
            <p:cNvSpPr/>
            <p:nvPr/>
          </p:nvSpPr>
          <p:spPr>
            <a:xfrm>
              <a:off x="238075" y="25061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2" name="Google Shape;242;p22"/>
            <p:cNvSpPr/>
            <p:nvPr/>
          </p:nvSpPr>
          <p:spPr>
            <a:xfrm>
              <a:off x="238075" y="29573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3" name="Google Shape;243;p22"/>
            <p:cNvSpPr/>
            <p:nvPr/>
          </p:nvSpPr>
          <p:spPr>
            <a:xfrm>
              <a:off x="238075" y="34085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4" name="Google Shape;244;p22"/>
            <p:cNvSpPr/>
            <p:nvPr/>
          </p:nvSpPr>
          <p:spPr>
            <a:xfrm>
              <a:off x="238075" y="38587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5" name="Google Shape;245;p22"/>
            <p:cNvSpPr/>
            <p:nvPr/>
          </p:nvSpPr>
          <p:spPr>
            <a:xfrm>
              <a:off x="238075" y="43109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46" name="Google Shape;246;p22"/>
          <p:cNvGrpSpPr/>
          <p:nvPr/>
        </p:nvGrpSpPr>
        <p:grpSpPr>
          <a:xfrm>
            <a:off x="8428164" y="3620574"/>
            <a:ext cx="161649" cy="969900"/>
            <a:chOff x="238075" y="2054900"/>
            <a:chExt cx="451200" cy="2707200"/>
          </a:xfrm>
        </p:grpSpPr>
        <p:sp>
          <p:nvSpPr>
            <p:cNvPr id="247" name="Google Shape;247;p22"/>
            <p:cNvSpPr/>
            <p:nvPr/>
          </p:nvSpPr>
          <p:spPr>
            <a:xfrm>
              <a:off x="238075" y="20549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8" name="Google Shape;248;p22"/>
            <p:cNvSpPr/>
            <p:nvPr/>
          </p:nvSpPr>
          <p:spPr>
            <a:xfrm>
              <a:off x="238075" y="25061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9" name="Google Shape;249;p22"/>
            <p:cNvSpPr/>
            <p:nvPr/>
          </p:nvSpPr>
          <p:spPr>
            <a:xfrm>
              <a:off x="238075" y="29573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0" name="Google Shape;250;p22"/>
            <p:cNvSpPr/>
            <p:nvPr/>
          </p:nvSpPr>
          <p:spPr>
            <a:xfrm>
              <a:off x="238075" y="34085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1" name="Google Shape;251;p22"/>
            <p:cNvSpPr/>
            <p:nvPr/>
          </p:nvSpPr>
          <p:spPr>
            <a:xfrm>
              <a:off x="238075" y="38587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2" name="Google Shape;252;p22"/>
            <p:cNvSpPr/>
            <p:nvPr/>
          </p:nvSpPr>
          <p:spPr>
            <a:xfrm>
              <a:off x="238075" y="4310900"/>
              <a:ext cx="451200" cy="451200"/>
            </a:xfrm>
            <a:prstGeom prst="rect">
              <a:avLst/>
            </a:prstGeom>
            <a:solidFill>
              <a:srgbClr val="FFF2CC"/>
            </a:solidFill>
            <a:ln w="9525"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53" name="Google Shape;253;p22"/>
          <p:cNvGrpSpPr/>
          <p:nvPr/>
        </p:nvGrpSpPr>
        <p:grpSpPr>
          <a:xfrm>
            <a:off x="7699364" y="1791774"/>
            <a:ext cx="161649" cy="969900"/>
            <a:chOff x="238075" y="2054900"/>
            <a:chExt cx="451200" cy="2707200"/>
          </a:xfrm>
        </p:grpSpPr>
        <p:sp>
          <p:nvSpPr>
            <p:cNvPr id="254" name="Google Shape;254;p22"/>
            <p:cNvSpPr/>
            <p:nvPr/>
          </p:nvSpPr>
          <p:spPr>
            <a:xfrm>
              <a:off x="238075" y="2054900"/>
              <a:ext cx="451200" cy="45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5" name="Google Shape;255;p22"/>
            <p:cNvSpPr/>
            <p:nvPr/>
          </p:nvSpPr>
          <p:spPr>
            <a:xfrm>
              <a:off x="238075" y="2506100"/>
              <a:ext cx="451200" cy="45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6" name="Google Shape;256;p22"/>
            <p:cNvSpPr/>
            <p:nvPr/>
          </p:nvSpPr>
          <p:spPr>
            <a:xfrm>
              <a:off x="238075" y="2957300"/>
              <a:ext cx="451200" cy="45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7" name="Google Shape;257;p22"/>
            <p:cNvSpPr/>
            <p:nvPr/>
          </p:nvSpPr>
          <p:spPr>
            <a:xfrm>
              <a:off x="238075" y="3408500"/>
              <a:ext cx="451200" cy="45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8" name="Google Shape;258;p22"/>
            <p:cNvSpPr/>
            <p:nvPr/>
          </p:nvSpPr>
          <p:spPr>
            <a:xfrm>
              <a:off x="238075" y="3858700"/>
              <a:ext cx="451200" cy="45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9" name="Google Shape;259;p22"/>
            <p:cNvSpPr/>
            <p:nvPr/>
          </p:nvSpPr>
          <p:spPr>
            <a:xfrm>
              <a:off x="238075" y="4310900"/>
              <a:ext cx="451200" cy="45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260" name="Google Shape;260;p22"/>
          <p:cNvSpPr txBox="1"/>
          <p:nvPr/>
        </p:nvSpPr>
        <p:spPr>
          <a:xfrm rot="-5400000">
            <a:off x="6970272" y="2060265"/>
            <a:ext cx="968800" cy="430847"/>
          </a:xfrm>
          <a:prstGeom prst="rect">
            <a:avLst/>
          </a:prstGeom>
          <a:noFill/>
          <a:ln>
            <a:noFill/>
          </a:ln>
        </p:spPr>
        <p:txBody>
          <a:bodyPr spcFirstLastPara="1" wrap="square" lIns="121900" tIns="121900" rIns="121900" bIns="121900" anchor="t" anchorCtr="0">
            <a:spAutoFit/>
          </a:bodyPr>
          <a:lstStyle/>
          <a:p>
            <a:pPr algn="ctr"/>
            <a:r>
              <a:rPr lang="en" sz="1200" b="1">
                <a:solidFill>
                  <a:srgbClr val="38761D"/>
                </a:solidFill>
                <a:latin typeface="Google Sans"/>
                <a:ea typeface="Google Sans"/>
                <a:cs typeface="Google Sans"/>
                <a:sym typeface="Google Sans"/>
              </a:rPr>
              <a:t>Query q</a:t>
            </a:r>
            <a:endParaRPr sz="1200" b="1">
              <a:solidFill>
                <a:srgbClr val="38761D"/>
              </a:solidFill>
              <a:latin typeface="Google Sans"/>
              <a:ea typeface="Google Sans"/>
              <a:cs typeface="Google Sans"/>
              <a:sym typeface="Google Sans"/>
            </a:endParaRPr>
          </a:p>
        </p:txBody>
      </p:sp>
      <p:sp>
        <p:nvSpPr>
          <p:cNvPr id="261" name="Google Shape;261;p22"/>
          <p:cNvSpPr txBox="1"/>
          <p:nvPr/>
        </p:nvSpPr>
        <p:spPr>
          <a:xfrm rot="-5400000">
            <a:off x="6253472" y="3896625"/>
            <a:ext cx="980000" cy="430847"/>
          </a:xfrm>
          <a:prstGeom prst="rect">
            <a:avLst/>
          </a:prstGeom>
          <a:noFill/>
          <a:ln>
            <a:noFill/>
          </a:ln>
        </p:spPr>
        <p:txBody>
          <a:bodyPr spcFirstLastPara="1" wrap="square" lIns="121900" tIns="121900" rIns="121900" bIns="121900" anchor="t" anchorCtr="0">
            <a:spAutoFit/>
          </a:bodyPr>
          <a:lstStyle/>
          <a:p>
            <a:pPr algn="ctr"/>
            <a:r>
              <a:rPr lang="en" sz="1200" b="1">
                <a:solidFill>
                  <a:srgbClr val="BF9000"/>
                </a:solidFill>
                <a:latin typeface="Google Sans"/>
                <a:ea typeface="Google Sans"/>
                <a:cs typeface="Google Sans"/>
                <a:sym typeface="Google Sans"/>
              </a:rPr>
              <a:t>Keys k</a:t>
            </a:r>
            <a:endParaRPr sz="1200" b="1">
              <a:solidFill>
                <a:srgbClr val="BF9000"/>
              </a:solidFill>
              <a:latin typeface="Google Sans"/>
              <a:ea typeface="Google Sans"/>
              <a:cs typeface="Google Sans"/>
              <a:sym typeface="Google Sans"/>
            </a:endParaRPr>
          </a:p>
        </p:txBody>
      </p:sp>
      <p:sp>
        <p:nvSpPr>
          <p:cNvPr id="262" name="Google Shape;262;p22"/>
          <p:cNvSpPr txBox="1"/>
          <p:nvPr/>
        </p:nvSpPr>
        <p:spPr>
          <a:xfrm rot="-5400000">
            <a:off x="9544172" y="3935996"/>
            <a:ext cx="980000" cy="430847"/>
          </a:xfrm>
          <a:prstGeom prst="rect">
            <a:avLst/>
          </a:prstGeom>
          <a:noFill/>
          <a:ln>
            <a:noFill/>
          </a:ln>
        </p:spPr>
        <p:txBody>
          <a:bodyPr spcFirstLastPara="1" wrap="square" lIns="121900" tIns="121900" rIns="121900" bIns="121900" anchor="t" anchorCtr="0">
            <a:spAutoFit/>
          </a:bodyPr>
          <a:lstStyle/>
          <a:p>
            <a:pPr algn="ctr"/>
            <a:r>
              <a:rPr lang="en" sz="1200" b="1">
                <a:solidFill>
                  <a:srgbClr val="990000"/>
                </a:solidFill>
                <a:latin typeface="Google Sans"/>
                <a:ea typeface="Google Sans"/>
                <a:cs typeface="Google Sans"/>
                <a:sym typeface="Google Sans"/>
              </a:rPr>
              <a:t>Values v</a:t>
            </a:r>
            <a:endParaRPr sz="1200" b="1">
              <a:solidFill>
                <a:srgbClr val="990000"/>
              </a:solidFill>
              <a:latin typeface="Google Sans"/>
              <a:ea typeface="Google Sans"/>
              <a:cs typeface="Google Sans"/>
              <a:sym typeface="Google Sans"/>
            </a:endParaRPr>
          </a:p>
        </p:txBody>
      </p:sp>
      <p:grpSp>
        <p:nvGrpSpPr>
          <p:cNvPr id="263" name="Google Shape;263;p22"/>
          <p:cNvGrpSpPr/>
          <p:nvPr/>
        </p:nvGrpSpPr>
        <p:grpSpPr>
          <a:xfrm>
            <a:off x="10259958" y="3414554"/>
            <a:ext cx="161617" cy="1455149"/>
            <a:chOff x="5345718" y="2850955"/>
            <a:chExt cx="121213" cy="1091362"/>
          </a:xfrm>
        </p:grpSpPr>
        <p:sp>
          <p:nvSpPr>
            <p:cNvPr id="264" name="Google Shape;264;p22"/>
            <p:cNvSpPr/>
            <p:nvPr/>
          </p:nvSpPr>
          <p:spPr>
            <a:xfrm>
              <a:off x="5345718" y="2850955"/>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5" name="Google Shape;265;p22"/>
            <p:cNvSpPr/>
            <p:nvPr/>
          </p:nvSpPr>
          <p:spPr>
            <a:xfrm>
              <a:off x="5345718" y="2972193"/>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6" name="Google Shape;266;p22"/>
            <p:cNvSpPr/>
            <p:nvPr/>
          </p:nvSpPr>
          <p:spPr>
            <a:xfrm>
              <a:off x="5345718" y="3093430"/>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7" name="Google Shape;267;p22"/>
            <p:cNvSpPr/>
            <p:nvPr/>
          </p:nvSpPr>
          <p:spPr>
            <a:xfrm>
              <a:off x="5345718" y="3214668"/>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8" name="Google Shape;268;p22"/>
            <p:cNvSpPr/>
            <p:nvPr/>
          </p:nvSpPr>
          <p:spPr>
            <a:xfrm>
              <a:off x="5345718" y="3335636"/>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9" name="Google Shape;269;p22"/>
            <p:cNvSpPr/>
            <p:nvPr/>
          </p:nvSpPr>
          <p:spPr>
            <a:xfrm>
              <a:off x="5345718" y="3457142"/>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0" name="Google Shape;270;p22"/>
            <p:cNvSpPr/>
            <p:nvPr/>
          </p:nvSpPr>
          <p:spPr>
            <a:xfrm>
              <a:off x="5345731" y="3578643"/>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1" name="Google Shape;271;p22"/>
            <p:cNvSpPr/>
            <p:nvPr/>
          </p:nvSpPr>
          <p:spPr>
            <a:xfrm>
              <a:off x="5345731" y="3699611"/>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2" name="Google Shape;272;p22"/>
            <p:cNvSpPr/>
            <p:nvPr/>
          </p:nvSpPr>
          <p:spPr>
            <a:xfrm>
              <a:off x="5345731" y="3821117"/>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73" name="Google Shape;273;p22"/>
          <p:cNvGrpSpPr/>
          <p:nvPr/>
        </p:nvGrpSpPr>
        <p:grpSpPr>
          <a:xfrm>
            <a:off x="10503297" y="3414554"/>
            <a:ext cx="161617" cy="1455149"/>
            <a:chOff x="5345718" y="2850955"/>
            <a:chExt cx="121213" cy="1091362"/>
          </a:xfrm>
        </p:grpSpPr>
        <p:sp>
          <p:nvSpPr>
            <p:cNvPr id="274" name="Google Shape;274;p22"/>
            <p:cNvSpPr/>
            <p:nvPr/>
          </p:nvSpPr>
          <p:spPr>
            <a:xfrm>
              <a:off x="5345718" y="2850955"/>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5" name="Google Shape;275;p22"/>
            <p:cNvSpPr/>
            <p:nvPr/>
          </p:nvSpPr>
          <p:spPr>
            <a:xfrm>
              <a:off x="5345718" y="2972193"/>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6" name="Google Shape;276;p22"/>
            <p:cNvSpPr/>
            <p:nvPr/>
          </p:nvSpPr>
          <p:spPr>
            <a:xfrm>
              <a:off x="5345718" y="3093430"/>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7" name="Google Shape;277;p22"/>
            <p:cNvSpPr/>
            <p:nvPr/>
          </p:nvSpPr>
          <p:spPr>
            <a:xfrm>
              <a:off x="5345718" y="3214668"/>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 name="Google Shape;278;p22"/>
            <p:cNvSpPr/>
            <p:nvPr/>
          </p:nvSpPr>
          <p:spPr>
            <a:xfrm>
              <a:off x="5345718" y="3335636"/>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 name="Google Shape;279;p22"/>
            <p:cNvSpPr/>
            <p:nvPr/>
          </p:nvSpPr>
          <p:spPr>
            <a:xfrm>
              <a:off x="5345718" y="3457142"/>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 name="Google Shape;280;p22"/>
            <p:cNvSpPr/>
            <p:nvPr/>
          </p:nvSpPr>
          <p:spPr>
            <a:xfrm>
              <a:off x="5345731" y="3578643"/>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 name="Google Shape;281;p22"/>
            <p:cNvSpPr/>
            <p:nvPr/>
          </p:nvSpPr>
          <p:spPr>
            <a:xfrm>
              <a:off x="5345731" y="3699611"/>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 name="Google Shape;282;p22"/>
            <p:cNvSpPr/>
            <p:nvPr/>
          </p:nvSpPr>
          <p:spPr>
            <a:xfrm>
              <a:off x="5345731" y="3821117"/>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83" name="Google Shape;283;p22"/>
          <p:cNvGrpSpPr/>
          <p:nvPr/>
        </p:nvGrpSpPr>
        <p:grpSpPr>
          <a:xfrm>
            <a:off x="10746636" y="3414554"/>
            <a:ext cx="161617" cy="1455149"/>
            <a:chOff x="5345718" y="2850955"/>
            <a:chExt cx="121213" cy="1091362"/>
          </a:xfrm>
        </p:grpSpPr>
        <p:sp>
          <p:nvSpPr>
            <p:cNvPr id="284" name="Google Shape;284;p22"/>
            <p:cNvSpPr/>
            <p:nvPr/>
          </p:nvSpPr>
          <p:spPr>
            <a:xfrm>
              <a:off x="5345718" y="2850955"/>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5" name="Google Shape;285;p22"/>
            <p:cNvSpPr/>
            <p:nvPr/>
          </p:nvSpPr>
          <p:spPr>
            <a:xfrm>
              <a:off x="5345718" y="2972193"/>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6" name="Google Shape;286;p22"/>
            <p:cNvSpPr/>
            <p:nvPr/>
          </p:nvSpPr>
          <p:spPr>
            <a:xfrm>
              <a:off x="5345718" y="3093430"/>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7" name="Google Shape;287;p22"/>
            <p:cNvSpPr/>
            <p:nvPr/>
          </p:nvSpPr>
          <p:spPr>
            <a:xfrm>
              <a:off x="5345718" y="3214668"/>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8" name="Google Shape;288;p22"/>
            <p:cNvSpPr/>
            <p:nvPr/>
          </p:nvSpPr>
          <p:spPr>
            <a:xfrm>
              <a:off x="5345718" y="3335636"/>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9" name="Google Shape;289;p22"/>
            <p:cNvSpPr/>
            <p:nvPr/>
          </p:nvSpPr>
          <p:spPr>
            <a:xfrm>
              <a:off x="5345718" y="3457142"/>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0" name="Google Shape;290;p22"/>
            <p:cNvSpPr/>
            <p:nvPr/>
          </p:nvSpPr>
          <p:spPr>
            <a:xfrm>
              <a:off x="5345731" y="3578643"/>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1" name="Google Shape;291;p22"/>
            <p:cNvSpPr/>
            <p:nvPr/>
          </p:nvSpPr>
          <p:spPr>
            <a:xfrm>
              <a:off x="5345731" y="3699611"/>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2" name="Google Shape;292;p22"/>
            <p:cNvSpPr/>
            <p:nvPr/>
          </p:nvSpPr>
          <p:spPr>
            <a:xfrm>
              <a:off x="5345731" y="3821117"/>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93" name="Google Shape;293;p22"/>
          <p:cNvGrpSpPr/>
          <p:nvPr/>
        </p:nvGrpSpPr>
        <p:grpSpPr>
          <a:xfrm>
            <a:off x="10989973" y="3414554"/>
            <a:ext cx="161617" cy="1455149"/>
            <a:chOff x="5345718" y="2850955"/>
            <a:chExt cx="121213" cy="1091362"/>
          </a:xfrm>
        </p:grpSpPr>
        <p:sp>
          <p:nvSpPr>
            <p:cNvPr id="294" name="Google Shape;294;p22"/>
            <p:cNvSpPr/>
            <p:nvPr/>
          </p:nvSpPr>
          <p:spPr>
            <a:xfrm>
              <a:off x="5345718" y="2850955"/>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5" name="Google Shape;295;p22"/>
            <p:cNvSpPr/>
            <p:nvPr/>
          </p:nvSpPr>
          <p:spPr>
            <a:xfrm>
              <a:off x="5345718" y="2972193"/>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6" name="Google Shape;296;p22"/>
            <p:cNvSpPr/>
            <p:nvPr/>
          </p:nvSpPr>
          <p:spPr>
            <a:xfrm>
              <a:off x="5345718" y="3093430"/>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7" name="Google Shape;297;p22"/>
            <p:cNvSpPr/>
            <p:nvPr/>
          </p:nvSpPr>
          <p:spPr>
            <a:xfrm>
              <a:off x="5345718" y="3214668"/>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8" name="Google Shape;298;p22"/>
            <p:cNvSpPr/>
            <p:nvPr/>
          </p:nvSpPr>
          <p:spPr>
            <a:xfrm>
              <a:off x="5345718" y="3335636"/>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9" name="Google Shape;299;p22"/>
            <p:cNvSpPr/>
            <p:nvPr/>
          </p:nvSpPr>
          <p:spPr>
            <a:xfrm>
              <a:off x="5345718" y="3457142"/>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0" name="Google Shape;300;p22"/>
            <p:cNvSpPr/>
            <p:nvPr/>
          </p:nvSpPr>
          <p:spPr>
            <a:xfrm>
              <a:off x="5345731" y="3578643"/>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1" name="Google Shape;301;p22"/>
            <p:cNvSpPr/>
            <p:nvPr/>
          </p:nvSpPr>
          <p:spPr>
            <a:xfrm>
              <a:off x="5345731" y="3699611"/>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2" name="Google Shape;302;p22"/>
            <p:cNvSpPr/>
            <p:nvPr/>
          </p:nvSpPr>
          <p:spPr>
            <a:xfrm>
              <a:off x="5345731" y="3821117"/>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03" name="Google Shape;303;p22"/>
          <p:cNvGrpSpPr/>
          <p:nvPr/>
        </p:nvGrpSpPr>
        <p:grpSpPr>
          <a:xfrm>
            <a:off x="11701173" y="3414554"/>
            <a:ext cx="161617" cy="1455149"/>
            <a:chOff x="5345718" y="2850955"/>
            <a:chExt cx="121213" cy="1091362"/>
          </a:xfrm>
        </p:grpSpPr>
        <p:sp>
          <p:nvSpPr>
            <p:cNvPr id="304" name="Google Shape;304;p22"/>
            <p:cNvSpPr/>
            <p:nvPr/>
          </p:nvSpPr>
          <p:spPr>
            <a:xfrm>
              <a:off x="5345718" y="2850955"/>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5" name="Google Shape;305;p22"/>
            <p:cNvSpPr/>
            <p:nvPr/>
          </p:nvSpPr>
          <p:spPr>
            <a:xfrm>
              <a:off x="5345718" y="2972193"/>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6" name="Google Shape;306;p22"/>
            <p:cNvSpPr/>
            <p:nvPr/>
          </p:nvSpPr>
          <p:spPr>
            <a:xfrm>
              <a:off x="5345718" y="3093430"/>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7" name="Google Shape;307;p22"/>
            <p:cNvSpPr/>
            <p:nvPr/>
          </p:nvSpPr>
          <p:spPr>
            <a:xfrm>
              <a:off x="5345718" y="3214668"/>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8" name="Google Shape;308;p22"/>
            <p:cNvSpPr/>
            <p:nvPr/>
          </p:nvSpPr>
          <p:spPr>
            <a:xfrm>
              <a:off x="5345718" y="3335636"/>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9" name="Google Shape;309;p22"/>
            <p:cNvSpPr/>
            <p:nvPr/>
          </p:nvSpPr>
          <p:spPr>
            <a:xfrm>
              <a:off x="5345718" y="3457142"/>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0" name="Google Shape;310;p22"/>
            <p:cNvSpPr/>
            <p:nvPr/>
          </p:nvSpPr>
          <p:spPr>
            <a:xfrm>
              <a:off x="5345731" y="3578643"/>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1" name="Google Shape;311;p22"/>
            <p:cNvSpPr/>
            <p:nvPr/>
          </p:nvSpPr>
          <p:spPr>
            <a:xfrm>
              <a:off x="5345731" y="3699611"/>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2" name="Google Shape;312;p22"/>
            <p:cNvSpPr/>
            <p:nvPr/>
          </p:nvSpPr>
          <p:spPr>
            <a:xfrm>
              <a:off x="5345731" y="3821117"/>
              <a:ext cx="121200" cy="121200"/>
            </a:xfrm>
            <a:prstGeom prst="rect">
              <a:avLst/>
            </a:prstGeom>
            <a:solidFill>
              <a:srgbClr val="F4CCCC"/>
            </a:solidFill>
            <a:ln w="9525" cap="flat" cmpd="sng">
              <a:solidFill>
                <a:srgbClr val="99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313" name="Google Shape;313;p22"/>
          <p:cNvSpPr txBox="1"/>
          <p:nvPr/>
        </p:nvSpPr>
        <p:spPr>
          <a:xfrm>
            <a:off x="766208" y="6352188"/>
            <a:ext cx="10762304" cy="402807"/>
          </a:xfrm>
          <a:prstGeom prst="rect">
            <a:avLst/>
          </a:prstGeom>
          <a:noFill/>
          <a:ln>
            <a:noFill/>
          </a:ln>
        </p:spPr>
        <p:txBody>
          <a:bodyPr spcFirstLastPara="1" wrap="square" lIns="121900" tIns="121900" rIns="121900" bIns="121900" anchor="t" anchorCtr="0">
            <a:noAutofit/>
          </a:bodyPr>
          <a:lstStyle/>
          <a:p>
            <a:pPr>
              <a:lnSpc>
                <a:spcPct val="120000"/>
              </a:lnSpc>
            </a:pPr>
            <a:r>
              <a:rPr lang="en" sz="1333" dirty="0">
                <a:solidFill>
                  <a:srgbClr val="FF0000"/>
                </a:solidFill>
                <a:latin typeface="Google Sans"/>
                <a:ea typeface="Google Sans"/>
                <a:cs typeface="Google Sans"/>
                <a:sym typeface="Google Sans"/>
              </a:rPr>
              <a:t>Historical side-note: "non-local NNs" in computer vision and "relational NNs" in RL appeared almost at the same time and contain the same core idea!</a:t>
            </a:r>
            <a:endParaRPr sz="1333" dirty="0">
              <a:solidFill>
                <a:srgbClr val="FF0000"/>
              </a:solidFill>
              <a:latin typeface="Google Sans"/>
              <a:ea typeface="Google Sans"/>
              <a:cs typeface="Google Sans"/>
              <a:sym typeface="Google Sans"/>
            </a:endParaRPr>
          </a:p>
        </p:txBody>
      </p:sp>
      <p:grpSp>
        <p:nvGrpSpPr>
          <p:cNvPr id="314" name="Google Shape;314;p22"/>
          <p:cNvGrpSpPr/>
          <p:nvPr/>
        </p:nvGrpSpPr>
        <p:grpSpPr>
          <a:xfrm>
            <a:off x="49987" y="1293662"/>
            <a:ext cx="9790333" cy="2326945"/>
            <a:chOff x="305525" y="970246"/>
            <a:chExt cx="7342750" cy="1745209"/>
          </a:xfrm>
        </p:grpSpPr>
        <p:cxnSp>
          <p:nvCxnSpPr>
            <p:cNvPr id="315" name="Google Shape;315;p22"/>
            <p:cNvCxnSpPr/>
            <p:nvPr/>
          </p:nvCxnSpPr>
          <p:spPr>
            <a:xfrm>
              <a:off x="6417813" y="2317163"/>
              <a:ext cx="232200" cy="0"/>
            </a:xfrm>
            <a:prstGeom prst="straightConnector1">
              <a:avLst/>
            </a:prstGeom>
            <a:noFill/>
            <a:ln w="9525" cap="flat" cmpd="sng">
              <a:solidFill>
                <a:schemeClr val="dk2"/>
              </a:solidFill>
              <a:prstDash val="solid"/>
              <a:round/>
              <a:headEnd type="none" w="med" len="med"/>
              <a:tailEnd type="triangle" w="med" len="med"/>
            </a:ln>
          </p:spPr>
        </p:cxnSp>
        <p:cxnSp>
          <p:nvCxnSpPr>
            <p:cNvPr id="316" name="Google Shape;316;p22"/>
            <p:cNvCxnSpPr>
              <a:endCxn id="219" idx="0"/>
            </p:cNvCxnSpPr>
            <p:nvPr/>
          </p:nvCxnSpPr>
          <p:spPr>
            <a:xfrm flipH="1">
              <a:off x="5301741" y="2071330"/>
              <a:ext cx="533400" cy="644100"/>
            </a:xfrm>
            <a:prstGeom prst="straightConnector1">
              <a:avLst/>
            </a:prstGeom>
            <a:noFill/>
            <a:ln w="9525" cap="flat" cmpd="sng">
              <a:solidFill>
                <a:schemeClr val="dk2"/>
              </a:solidFill>
              <a:prstDash val="solid"/>
              <a:round/>
              <a:headEnd type="none" w="med" len="med"/>
              <a:tailEnd type="none" w="med" len="med"/>
            </a:ln>
          </p:spPr>
        </p:cxnSp>
        <p:cxnSp>
          <p:nvCxnSpPr>
            <p:cNvPr id="317" name="Google Shape;317;p22"/>
            <p:cNvCxnSpPr>
              <a:stCxn id="259" idx="2"/>
              <a:endCxn id="226" idx="0"/>
            </p:cNvCxnSpPr>
            <p:nvPr/>
          </p:nvCxnSpPr>
          <p:spPr>
            <a:xfrm flipH="1">
              <a:off x="5485465" y="2071255"/>
              <a:ext cx="349676" cy="644188"/>
            </a:xfrm>
            <a:prstGeom prst="straightConnector1">
              <a:avLst/>
            </a:prstGeom>
            <a:noFill/>
            <a:ln w="19050" cap="flat" cmpd="sng">
              <a:solidFill>
                <a:schemeClr val="dk2"/>
              </a:solidFill>
              <a:prstDash val="solid"/>
              <a:round/>
              <a:headEnd type="none" w="med" len="med"/>
              <a:tailEnd type="none" w="med" len="med"/>
            </a:ln>
          </p:spPr>
        </p:cxnSp>
        <p:cxnSp>
          <p:nvCxnSpPr>
            <p:cNvPr id="318" name="Google Shape;318;p22"/>
            <p:cNvCxnSpPr>
              <a:stCxn id="259" idx="2"/>
              <a:endCxn id="233" idx="0"/>
            </p:cNvCxnSpPr>
            <p:nvPr/>
          </p:nvCxnSpPr>
          <p:spPr>
            <a:xfrm flipH="1">
              <a:off x="5669191" y="2071255"/>
              <a:ext cx="165950" cy="644200"/>
            </a:xfrm>
            <a:prstGeom prst="straightConnector1">
              <a:avLst/>
            </a:prstGeom>
            <a:noFill/>
            <a:ln w="38100" cap="flat" cmpd="sng">
              <a:solidFill>
                <a:schemeClr val="dk2"/>
              </a:solidFill>
              <a:prstDash val="solid"/>
              <a:round/>
              <a:headEnd type="none" w="med" len="med"/>
              <a:tailEnd type="none" w="med" len="med"/>
            </a:ln>
          </p:spPr>
        </p:cxnSp>
        <p:cxnSp>
          <p:nvCxnSpPr>
            <p:cNvPr id="319" name="Google Shape;319;p22"/>
            <p:cNvCxnSpPr>
              <a:stCxn id="259" idx="2"/>
              <a:endCxn id="240" idx="0"/>
            </p:cNvCxnSpPr>
            <p:nvPr/>
          </p:nvCxnSpPr>
          <p:spPr>
            <a:xfrm>
              <a:off x="5835141" y="2071255"/>
              <a:ext cx="17775" cy="644200"/>
            </a:xfrm>
            <a:prstGeom prst="straightConnector1">
              <a:avLst/>
            </a:prstGeom>
            <a:noFill/>
            <a:ln w="19050" cap="flat" cmpd="sng">
              <a:solidFill>
                <a:schemeClr val="dk2"/>
              </a:solidFill>
              <a:prstDash val="solid"/>
              <a:round/>
              <a:headEnd type="none" w="med" len="med"/>
              <a:tailEnd type="none" w="med" len="med"/>
            </a:ln>
          </p:spPr>
        </p:cxnSp>
        <p:cxnSp>
          <p:nvCxnSpPr>
            <p:cNvPr id="320" name="Google Shape;320;p22"/>
            <p:cNvCxnSpPr>
              <a:stCxn id="259" idx="2"/>
              <a:endCxn id="247" idx="0"/>
            </p:cNvCxnSpPr>
            <p:nvPr/>
          </p:nvCxnSpPr>
          <p:spPr>
            <a:xfrm>
              <a:off x="5835141" y="2071255"/>
              <a:ext cx="546600" cy="644175"/>
            </a:xfrm>
            <a:prstGeom prst="straightConnector1">
              <a:avLst/>
            </a:prstGeom>
            <a:noFill/>
            <a:ln w="9525" cap="flat" cmpd="sng">
              <a:solidFill>
                <a:schemeClr val="dk2"/>
              </a:solidFill>
              <a:prstDash val="solid"/>
              <a:round/>
              <a:headEnd type="none" w="med" len="med"/>
              <a:tailEnd type="none" w="med" len="med"/>
            </a:ln>
          </p:spPr>
        </p:cxnSp>
        <p:grpSp>
          <p:nvGrpSpPr>
            <p:cNvPr id="321" name="Google Shape;321;p22"/>
            <p:cNvGrpSpPr/>
            <p:nvPr/>
          </p:nvGrpSpPr>
          <p:grpSpPr>
            <a:xfrm rot="-5400000">
              <a:off x="7034543" y="1953455"/>
              <a:ext cx="121237" cy="727425"/>
              <a:chOff x="238075" y="2054900"/>
              <a:chExt cx="451200" cy="2707200"/>
            </a:xfrm>
          </p:grpSpPr>
          <p:sp>
            <p:nvSpPr>
              <p:cNvPr id="322" name="Google Shape;322;p22"/>
              <p:cNvSpPr/>
              <p:nvPr/>
            </p:nvSpPr>
            <p:spPr>
              <a:xfrm>
                <a:off x="238075" y="2054900"/>
                <a:ext cx="4512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3" name="Google Shape;323;p22"/>
              <p:cNvSpPr/>
              <p:nvPr/>
            </p:nvSpPr>
            <p:spPr>
              <a:xfrm>
                <a:off x="238075" y="2506100"/>
                <a:ext cx="451200" cy="45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4" name="Google Shape;324;p22"/>
              <p:cNvSpPr/>
              <p:nvPr/>
            </p:nvSpPr>
            <p:spPr>
              <a:xfrm>
                <a:off x="238075" y="2957300"/>
                <a:ext cx="451200" cy="45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5" name="Google Shape;325;p22"/>
              <p:cNvSpPr/>
              <p:nvPr/>
            </p:nvSpPr>
            <p:spPr>
              <a:xfrm>
                <a:off x="238075" y="3408500"/>
                <a:ext cx="451200" cy="45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6" name="Google Shape;326;p22"/>
              <p:cNvSpPr/>
              <p:nvPr/>
            </p:nvSpPr>
            <p:spPr>
              <a:xfrm>
                <a:off x="238075" y="3858700"/>
                <a:ext cx="4512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7" name="Google Shape;327;p22"/>
              <p:cNvSpPr/>
              <p:nvPr/>
            </p:nvSpPr>
            <p:spPr>
              <a:xfrm>
                <a:off x="238075" y="4310900"/>
                <a:ext cx="4512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328" name="Google Shape;328;p22"/>
            <p:cNvSpPr txBox="1"/>
            <p:nvPr/>
          </p:nvSpPr>
          <p:spPr>
            <a:xfrm>
              <a:off x="6576375" y="2056025"/>
              <a:ext cx="1071900" cy="146400"/>
            </a:xfrm>
            <a:prstGeom prst="rect">
              <a:avLst/>
            </a:prstGeom>
            <a:noFill/>
            <a:ln>
              <a:noFill/>
            </a:ln>
          </p:spPr>
          <p:txBody>
            <a:bodyPr spcFirstLastPara="1" wrap="square" lIns="0" tIns="0" rIns="0" bIns="0" anchor="t" anchorCtr="0">
              <a:noAutofit/>
            </a:bodyPr>
            <a:lstStyle/>
            <a:p>
              <a:pPr algn="ctr"/>
              <a:r>
                <a:rPr lang="en" sz="1200" b="1" dirty="0">
                  <a:solidFill>
                    <a:srgbClr val="666666"/>
                  </a:solidFill>
                  <a:latin typeface="Google Sans"/>
                  <a:ea typeface="Google Sans"/>
                  <a:cs typeface="Google Sans"/>
                  <a:sym typeface="Google Sans"/>
                </a:rPr>
                <a:t>Attention weights a</a:t>
              </a:r>
              <a:endParaRPr sz="1200" b="1" dirty="0">
                <a:solidFill>
                  <a:srgbClr val="666666"/>
                </a:solidFill>
                <a:latin typeface="Google Sans"/>
                <a:ea typeface="Google Sans"/>
                <a:cs typeface="Google Sans"/>
                <a:sym typeface="Google Sans"/>
              </a:endParaRPr>
            </a:p>
          </p:txBody>
        </p:sp>
        <p:sp>
          <p:nvSpPr>
            <p:cNvPr id="329" name="Google Shape;329;p22"/>
            <p:cNvSpPr txBox="1"/>
            <p:nvPr/>
          </p:nvSpPr>
          <p:spPr>
            <a:xfrm>
              <a:off x="305525" y="970246"/>
              <a:ext cx="4919100" cy="949800"/>
            </a:xfrm>
            <a:prstGeom prst="rect">
              <a:avLst/>
            </a:prstGeom>
            <a:noFill/>
            <a:ln>
              <a:noFill/>
            </a:ln>
          </p:spPr>
          <p:txBody>
            <a:bodyPr spcFirstLastPara="1" wrap="square" lIns="121900" tIns="121900" rIns="121900" bIns="121900" anchor="t" anchorCtr="0">
              <a:noAutofit/>
            </a:bodyPr>
            <a:lstStyle/>
            <a:p>
              <a:pPr>
                <a:lnSpc>
                  <a:spcPct val="120000"/>
                </a:lnSpc>
              </a:pPr>
              <a:r>
                <a:rPr lang="en" sz="2000" dirty="0">
                  <a:solidFill>
                    <a:schemeClr val="dk1"/>
                  </a:solidFill>
                  <a:latin typeface="Google Sans"/>
                  <a:ea typeface="Google Sans"/>
                  <a:cs typeface="Google Sans"/>
                  <a:sym typeface="Google Sans"/>
                </a:rPr>
                <a:t>1. </a:t>
              </a:r>
              <a:r>
                <a:rPr lang="en" sz="2000" dirty="0">
                  <a:solidFill>
                    <a:srgbClr val="666666"/>
                  </a:solidFill>
                  <a:latin typeface="Google Sans"/>
                  <a:ea typeface="Google Sans"/>
                  <a:cs typeface="Google Sans"/>
                  <a:sym typeface="Google Sans"/>
                </a:rPr>
                <a:t>Attention weights </a:t>
              </a:r>
              <a:r>
                <a:rPr lang="en" sz="2000" dirty="0">
                  <a:solidFill>
                    <a:srgbClr val="666666"/>
                  </a:solidFill>
                  <a:latin typeface="Cambria Math"/>
                  <a:ea typeface="Cambria Math"/>
                  <a:cs typeface="Cambria Math"/>
                  <a:sym typeface="Cambria Math"/>
                </a:rPr>
                <a:t>a</a:t>
              </a:r>
              <a:r>
                <a:rPr lang="en" sz="2000" baseline="-25000" dirty="0">
                  <a:solidFill>
                    <a:srgbClr val="666666"/>
                  </a:solidFill>
                  <a:latin typeface="Cambria Math"/>
                  <a:ea typeface="Cambria Math"/>
                  <a:cs typeface="Cambria Math"/>
                  <a:sym typeface="Cambria Math"/>
                </a:rPr>
                <a:t>1:N</a:t>
              </a:r>
              <a:r>
                <a:rPr lang="en" sz="2000" dirty="0">
                  <a:solidFill>
                    <a:srgbClr val="202124"/>
                  </a:solidFill>
                  <a:latin typeface="Google Sans"/>
                  <a:ea typeface="Google Sans"/>
                  <a:cs typeface="Google Sans"/>
                  <a:sym typeface="Google Sans"/>
                </a:rPr>
                <a:t> are query-key similarities:</a:t>
              </a:r>
              <a:endParaRPr sz="2000" dirty="0">
                <a:solidFill>
                  <a:srgbClr val="202124"/>
                </a:solidFill>
                <a:latin typeface="Google Sans"/>
                <a:ea typeface="Google Sans"/>
                <a:cs typeface="Google Sans"/>
                <a:sym typeface="Google Sans"/>
              </a:endParaRPr>
            </a:p>
            <a:p>
              <a:pPr marL="1219170" indent="609585">
                <a:lnSpc>
                  <a:spcPct val="120000"/>
                </a:lnSpc>
              </a:pPr>
              <a:r>
                <a:rPr lang="en" sz="2000" dirty="0">
                  <a:solidFill>
                    <a:srgbClr val="666666"/>
                  </a:solidFill>
                  <a:latin typeface="Cambria Math"/>
                  <a:ea typeface="Cambria Math"/>
                  <a:cs typeface="Cambria Math"/>
                  <a:sym typeface="Cambria Math"/>
                </a:rPr>
                <a:t>â</a:t>
              </a:r>
              <a:r>
                <a:rPr lang="en" sz="2000" baseline="-25000" dirty="0">
                  <a:solidFill>
                    <a:srgbClr val="666666"/>
                  </a:solidFill>
                  <a:latin typeface="Cambria Math"/>
                  <a:ea typeface="Cambria Math"/>
                  <a:cs typeface="Cambria Math"/>
                  <a:sym typeface="Cambria Math"/>
                </a:rPr>
                <a:t>i</a:t>
              </a:r>
              <a:r>
                <a:rPr lang="en" sz="2000" dirty="0">
                  <a:solidFill>
                    <a:srgbClr val="202124"/>
                  </a:solidFill>
                  <a:latin typeface="Cambria Math"/>
                  <a:ea typeface="Cambria Math"/>
                  <a:cs typeface="Cambria Math"/>
                  <a:sym typeface="Cambria Math"/>
                </a:rPr>
                <a:t> = </a:t>
              </a:r>
              <a:r>
                <a:rPr lang="en" sz="2000" dirty="0">
                  <a:solidFill>
                    <a:srgbClr val="38761D"/>
                  </a:solidFill>
                  <a:latin typeface="Cambria Math"/>
                  <a:ea typeface="Cambria Math"/>
                  <a:cs typeface="Cambria Math"/>
                  <a:sym typeface="Cambria Math"/>
                </a:rPr>
                <a:t>q</a:t>
              </a:r>
              <a:r>
                <a:rPr lang="en" sz="2000" dirty="0">
                  <a:solidFill>
                    <a:srgbClr val="202124"/>
                  </a:solidFill>
                  <a:latin typeface="Cambria Math"/>
                  <a:ea typeface="Cambria Math"/>
                  <a:cs typeface="Cambria Math"/>
                  <a:sym typeface="Cambria Math"/>
                </a:rPr>
                <a:t> · </a:t>
              </a:r>
              <a:r>
                <a:rPr lang="en" sz="2000" dirty="0">
                  <a:solidFill>
                    <a:srgbClr val="BF9000"/>
                  </a:solidFill>
                  <a:latin typeface="Cambria Math"/>
                  <a:ea typeface="Cambria Math"/>
                  <a:cs typeface="Cambria Math"/>
                  <a:sym typeface="Cambria Math"/>
                </a:rPr>
                <a:t>k</a:t>
              </a:r>
              <a:r>
                <a:rPr lang="en" sz="2000" baseline="-25000" dirty="0">
                  <a:solidFill>
                    <a:srgbClr val="BF9000"/>
                  </a:solidFill>
                  <a:latin typeface="Cambria Math"/>
                  <a:ea typeface="Cambria Math"/>
                  <a:cs typeface="Cambria Math"/>
                  <a:sym typeface="Cambria Math"/>
                </a:rPr>
                <a:t>i</a:t>
              </a:r>
              <a:endParaRPr sz="2000" baseline="-25000" dirty="0">
                <a:solidFill>
                  <a:srgbClr val="BF9000"/>
                </a:solidFill>
                <a:latin typeface="Cambria Math"/>
                <a:ea typeface="Cambria Math"/>
                <a:cs typeface="Cambria Math"/>
                <a:sym typeface="Cambria Math"/>
              </a:endParaRPr>
            </a:p>
            <a:p>
              <a:pPr indent="609585">
                <a:lnSpc>
                  <a:spcPct val="120000"/>
                </a:lnSpc>
              </a:pPr>
              <a:r>
                <a:rPr lang="en" sz="2000" dirty="0">
                  <a:solidFill>
                    <a:srgbClr val="202124"/>
                  </a:solidFill>
                  <a:latin typeface="Google Sans"/>
                  <a:ea typeface="Google Sans"/>
                  <a:cs typeface="Google Sans"/>
                  <a:sym typeface="Google Sans"/>
                </a:rPr>
                <a:t>Normalized via softmax: </a:t>
              </a:r>
              <a:r>
                <a:rPr lang="en" sz="2000" dirty="0">
                  <a:solidFill>
                    <a:srgbClr val="666666"/>
                  </a:solidFill>
                  <a:latin typeface="Cambria Math"/>
                  <a:ea typeface="Cambria Math"/>
                  <a:cs typeface="Cambria Math"/>
                  <a:sym typeface="Cambria Math"/>
                </a:rPr>
                <a:t>a</a:t>
              </a:r>
              <a:r>
                <a:rPr lang="en" sz="2000" baseline="-25000" dirty="0">
                  <a:solidFill>
                    <a:srgbClr val="666666"/>
                  </a:solidFill>
                  <a:latin typeface="Cambria Math"/>
                  <a:ea typeface="Cambria Math"/>
                  <a:cs typeface="Cambria Math"/>
                  <a:sym typeface="Cambria Math"/>
                </a:rPr>
                <a:t>i</a:t>
              </a:r>
              <a:r>
                <a:rPr lang="en" sz="2000" dirty="0">
                  <a:solidFill>
                    <a:srgbClr val="666666"/>
                  </a:solidFill>
                  <a:latin typeface="Cambria Math"/>
                  <a:ea typeface="Cambria Math"/>
                  <a:cs typeface="Cambria Math"/>
                  <a:sym typeface="Cambria Math"/>
                </a:rPr>
                <a:t> = e</a:t>
              </a:r>
              <a:r>
                <a:rPr lang="en" sz="2000" baseline="30000" dirty="0">
                  <a:solidFill>
                    <a:srgbClr val="666666"/>
                  </a:solidFill>
                  <a:latin typeface="Cambria Math"/>
                  <a:ea typeface="Cambria Math"/>
                  <a:cs typeface="Cambria Math"/>
                  <a:sym typeface="Cambria Math"/>
                </a:rPr>
                <a:t>âi</a:t>
              </a:r>
              <a:r>
                <a:rPr lang="en" sz="2000" dirty="0">
                  <a:solidFill>
                    <a:srgbClr val="666666"/>
                  </a:solidFill>
                  <a:latin typeface="Cambria Math"/>
                  <a:ea typeface="Cambria Math"/>
                  <a:cs typeface="Cambria Math"/>
                  <a:sym typeface="Cambria Math"/>
                </a:rPr>
                <a:t>/ ∑</a:t>
              </a:r>
              <a:r>
                <a:rPr lang="en" sz="2000" baseline="-25000" dirty="0">
                  <a:solidFill>
                    <a:srgbClr val="666666"/>
                  </a:solidFill>
                  <a:latin typeface="Cambria Math"/>
                  <a:ea typeface="Cambria Math"/>
                  <a:cs typeface="Cambria Math"/>
                  <a:sym typeface="Cambria Math"/>
                </a:rPr>
                <a:t>j</a:t>
              </a:r>
              <a:r>
                <a:rPr lang="en" sz="2000" dirty="0">
                  <a:solidFill>
                    <a:srgbClr val="666666"/>
                  </a:solidFill>
                  <a:latin typeface="Cambria Math"/>
                  <a:ea typeface="Cambria Math"/>
                  <a:cs typeface="Cambria Math"/>
                  <a:sym typeface="Cambria Math"/>
                </a:rPr>
                <a:t>e</a:t>
              </a:r>
              <a:r>
                <a:rPr lang="en" sz="2000" baseline="30000" dirty="0">
                  <a:solidFill>
                    <a:srgbClr val="666666"/>
                  </a:solidFill>
                  <a:latin typeface="Cambria Math"/>
                  <a:ea typeface="Cambria Math"/>
                  <a:cs typeface="Cambria Math"/>
                  <a:sym typeface="Cambria Math"/>
                </a:rPr>
                <a:t>âj</a:t>
              </a:r>
              <a:endParaRPr sz="2000" dirty="0">
                <a:solidFill>
                  <a:srgbClr val="202124"/>
                </a:solidFill>
                <a:latin typeface="Google Sans"/>
                <a:ea typeface="Google Sans"/>
                <a:cs typeface="Google Sans"/>
                <a:sym typeface="Google Sans"/>
              </a:endParaRPr>
            </a:p>
          </p:txBody>
        </p:sp>
      </p:grpSp>
      <p:grpSp>
        <p:nvGrpSpPr>
          <p:cNvPr id="330" name="Google Shape;330;p22"/>
          <p:cNvGrpSpPr/>
          <p:nvPr/>
        </p:nvGrpSpPr>
        <p:grpSpPr>
          <a:xfrm>
            <a:off x="159936" y="1446524"/>
            <a:ext cx="11264656" cy="2124659"/>
            <a:chOff x="387987" y="1084893"/>
            <a:chExt cx="8448492" cy="1593495"/>
          </a:xfrm>
        </p:grpSpPr>
        <p:grpSp>
          <p:nvGrpSpPr>
            <p:cNvPr id="331" name="Google Shape;331;p22"/>
            <p:cNvGrpSpPr/>
            <p:nvPr/>
          </p:nvGrpSpPr>
          <p:grpSpPr>
            <a:xfrm>
              <a:off x="8501181" y="1084893"/>
              <a:ext cx="121213" cy="1091362"/>
              <a:chOff x="5345718" y="2850955"/>
              <a:chExt cx="121213" cy="1091362"/>
            </a:xfrm>
          </p:grpSpPr>
          <p:sp>
            <p:nvSpPr>
              <p:cNvPr id="332" name="Google Shape;332;p22"/>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33" name="Google Shape;333;p22"/>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34" name="Google Shape;334;p22"/>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35" name="Google Shape;335;p22"/>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36" name="Google Shape;336;p22"/>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37" name="Google Shape;337;p22"/>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38" name="Google Shape;338;p22"/>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39" name="Google Shape;339;p22"/>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40" name="Google Shape;340;p22"/>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cxnSp>
          <p:nvCxnSpPr>
            <p:cNvPr id="341" name="Google Shape;341;p22"/>
            <p:cNvCxnSpPr>
              <a:stCxn id="340" idx="2"/>
              <a:endCxn id="284" idx="0"/>
            </p:cNvCxnSpPr>
            <p:nvPr/>
          </p:nvCxnSpPr>
          <p:spPr>
            <a:xfrm flipH="1">
              <a:off x="8120576" y="2176255"/>
              <a:ext cx="441218" cy="384661"/>
            </a:xfrm>
            <a:prstGeom prst="straightConnector1">
              <a:avLst/>
            </a:prstGeom>
            <a:noFill/>
            <a:ln w="38100" cap="flat" cmpd="sng">
              <a:solidFill>
                <a:schemeClr val="dk2"/>
              </a:solidFill>
              <a:prstDash val="solid"/>
              <a:round/>
              <a:headEnd type="none" w="med" len="med"/>
              <a:tailEnd type="none" w="med" len="med"/>
            </a:ln>
          </p:spPr>
        </p:cxnSp>
        <p:cxnSp>
          <p:nvCxnSpPr>
            <p:cNvPr id="342" name="Google Shape;342;p22"/>
            <p:cNvCxnSpPr/>
            <p:nvPr/>
          </p:nvCxnSpPr>
          <p:spPr>
            <a:xfrm>
              <a:off x="7560813" y="2317163"/>
              <a:ext cx="232200" cy="0"/>
            </a:xfrm>
            <a:prstGeom prst="straightConnector1">
              <a:avLst/>
            </a:prstGeom>
            <a:noFill/>
            <a:ln w="9525" cap="flat" cmpd="sng">
              <a:solidFill>
                <a:schemeClr val="dk2"/>
              </a:solidFill>
              <a:prstDash val="solid"/>
              <a:round/>
              <a:headEnd type="none" w="med" len="med"/>
              <a:tailEnd type="triangle" w="med" len="med"/>
            </a:ln>
          </p:spPr>
        </p:cxnSp>
        <p:sp>
          <p:nvSpPr>
            <p:cNvPr id="343" name="Google Shape;343;p22"/>
            <p:cNvSpPr txBox="1"/>
            <p:nvPr/>
          </p:nvSpPr>
          <p:spPr>
            <a:xfrm rot="16200000">
              <a:off x="7917750" y="1468999"/>
              <a:ext cx="726600" cy="323135"/>
            </a:xfrm>
            <a:prstGeom prst="rect">
              <a:avLst/>
            </a:prstGeom>
            <a:noFill/>
            <a:ln>
              <a:noFill/>
            </a:ln>
          </p:spPr>
          <p:txBody>
            <a:bodyPr spcFirstLastPara="1" wrap="square" lIns="121900" tIns="121900" rIns="121900" bIns="121900" anchor="t" anchorCtr="0">
              <a:spAutoFit/>
            </a:bodyPr>
            <a:lstStyle/>
            <a:p>
              <a:pPr algn="ctr"/>
              <a:r>
                <a:rPr lang="en" sz="1100" b="1">
                  <a:solidFill>
                    <a:srgbClr val="1155CC"/>
                  </a:solidFill>
                  <a:latin typeface="Google Sans"/>
                  <a:ea typeface="Google Sans"/>
                  <a:cs typeface="Google Sans"/>
                  <a:sym typeface="Google Sans"/>
                </a:rPr>
                <a:t>Output z</a:t>
              </a:r>
              <a:endParaRPr sz="1100" b="1">
                <a:solidFill>
                  <a:srgbClr val="1155CC"/>
                </a:solidFill>
                <a:latin typeface="Google Sans"/>
                <a:ea typeface="Google Sans"/>
                <a:cs typeface="Google Sans"/>
                <a:sym typeface="Google Sans"/>
              </a:endParaRPr>
            </a:p>
          </p:txBody>
        </p:sp>
        <p:cxnSp>
          <p:nvCxnSpPr>
            <p:cNvPr id="344" name="Google Shape;344;p22"/>
            <p:cNvCxnSpPr>
              <a:stCxn id="340" idx="2"/>
              <a:endCxn id="264" idx="0"/>
            </p:cNvCxnSpPr>
            <p:nvPr/>
          </p:nvCxnSpPr>
          <p:spPr>
            <a:xfrm flipH="1">
              <a:off x="7755568" y="2176255"/>
              <a:ext cx="806226" cy="384661"/>
            </a:xfrm>
            <a:prstGeom prst="straightConnector1">
              <a:avLst/>
            </a:prstGeom>
            <a:noFill/>
            <a:ln w="9525" cap="flat" cmpd="sng">
              <a:solidFill>
                <a:schemeClr val="dk2"/>
              </a:solidFill>
              <a:prstDash val="solid"/>
              <a:round/>
              <a:headEnd type="triangle" w="med" len="med"/>
              <a:tailEnd type="none" w="med" len="med"/>
            </a:ln>
          </p:spPr>
        </p:cxnSp>
        <p:cxnSp>
          <p:nvCxnSpPr>
            <p:cNvPr id="345" name="Google Shape;345;p22"/>
            <p:cNvCxnSpPr>
              <a:stCxn id="340" idx="2"/>
              <a:endCxn id="274" idx="0"/>
            </p:cNvCxnSpPr>
            <p:nvPr/>
          </p:nvCxnSpPr>
          <p:spPr>
            <a:xfrm flipH="1">
              <a:off x="7938072" y="2176255"/>
              <a:ext cx="623722" cy="384661"/>
            </a:xfrm>
            <a:prstGeom prst="straightConnector1">
              <a:avLst/>
            </a:prstGeom>
            <a:noFill/>
            <a:ln w="19050" cap="flat" cmpd="sng">
              <a:solidFill>
                <a:schemeClr val="dk2"/>
              </a:solidFill>
              <a:prstDash val="solid"/>
              <a:round/>
              <a:headEnd type="triangle" w="med" len="med"/>
              <a:tailEnd type="none" w="med" len="med"/>
            </a:ln>
          </p:spPr>
        </p:cxnSp>
        <p:cxnSp>
          <p:nvCxnSpPr>
            <p:cNvPr id="346" name="Google Shape;346;p22"/>
            <p:cNvCxnSpPr>
              <a:stCxn id="340" idx="2"/>
              <a:endCxn id="294" idx="0"/>
            </p:cNvCxnSpPr>
            <p:nvPr/>
          </p:nvCxnSpPr>
          <p:spPr>
            <a:xfrm flipH="1">
              <a:off x="8303079" y="2176255"/>
              <a:ext cx="258715" cy="384661"/>
            </a:xfrm>
            <a:prstGeom prst="straightConnector1">
              <a:avLst/>
            </a:prstGeom>
            <a:noFill/>
            <a:ln w="19050" cap="flat" cmpd="sng">
              <a:solidFill>
                <a:schemeClr val="dk2"/>
              </a:solidFill>
              <a:prstDash val="solid"/>
              <a:round/>
              <a:headEnd type="triangle" w="med" len="med"/>
              <a:tailEnd type="none" w="med" len="med"/>
            </a:ln>
          </p:spPr>
        </p:cxnSp>
        <p:cxnSp>
          <p:nvCxnSpPr>
            <p:cNvPr id="347" name="Google Shape;347;p22"/>
            <p:cNvCxnSpPr>
              <a:stCxn id="340" idx="2"/>
              <a:endCxn id="304" idx="0"/>
            </p:cNvCxnSpPr>
            <p:nvPr/>
          </p:nvCxnSpPr>
          <p:spPr>
            <a:xfrm>
              <a:off x="8561794" y="2176255"/>
              <a:ext cx="274685" cy="384661"/>
            </a:xfrm>
            <a:prstGeom prst="straightConnector1">
              <a:avLst/>
            </a:prstGeom>
            <a:noFill/>
            <a:ln w="9525" cap="flat" cmpd="sng">
              <a:solidFill>
                <a:schemeClr val="dk2"/>
              </a:solidFill>
              <a:prstDash val="solid"/>
              <a:round/>
              <a:headEnd type="triangle" w="med" len="med"/>
              <a:tailEnd type="none" w="med" len="med"/>
            </a:ln>
          </p:spPr>
        </p:cxnSp>
        <p:sp>
          <p:nvSpPr>
            <p:cNvPr id="348" name="Google Shape;348;p22"/>
            <p:cNvSpPr txBox="1"/>
            <p:nvPr/>
          </p:nvSpPr>
          <p:spPr>
            <a:xfrm>
              <a:off x="387987" y="1943388"/>
              <a:ext cx="4919100" cy="735000"/>
            </a:xfrm>
            <a:prstGeom prst="rect">
              <a:avLst/>
            </a:prstGeom>
            <a:noFill/>
            <a:ln>
              <a:noFill/>
            </a:ln>
          </p:spPr>
          <p:txBody>
            <a:bodyPr spcFirstLastPara="1" wrap="square" lIns="121900" tIns="121900" rIns="121900" bIns="121900" anchor="t" anchorCtr="0">
              <a:noAutofit/>
            </a:bodyPr>
            <a:lstStyle/>
            <a:p>
              <a:pPr>
                <a:lnSpc>
                  <a:spcPct val="120000"/>
                </a:lnSpc>
              </a:pPr>
              <a:r>
                <a:rPr lang="en" sz="2000" dirty="0">
                  <a:solidFill>
                    <a:srgbClr val="202124"/>
                  </a:solidFill>
                  <a:latin typeface="Google Sans"/>
                  <a:ea typeface="Google Sans"/>
                  <a:cs typeface="Google Sans"/>
                  <a:sym typeface="Google Sans"/>
                </a:rPr>
                <a:t>2. </a:t>
              </a:r>
              <a:r>
                <a:rPr lang="en" sz="2000" dirty="0">
                  <a:solidFill>
                    <a:srgbClr val="1155CC"/>
                  </a:solidFill>
                  <a:latin typeface="Google Sans"/>
                  <a:ea typeface="Google Sans"/>
                  <a:cs typeface="Google Sans"/>
                  <a:sym typeface="Google Sans"/>
                </a:rPr>
                <a:t>Output </a:t>
              </a:r>
              <a:r>
                <a:rPr lang="en" sz="2000" dirty="0">
                  <a:solidFill>
                    <a:srgbClr val="1155CC"/>
                  </a:solidFill>
                  <a:latin typeface="Cambria Math"/>
                  <a:ea typeface="Cambria Math"/>
                  <a:cs typeface="Cambria Math"/>
                  <a:sym typeface="Cambria Math"/>
                </a:rPr>
                <a:t>z</a:t>
              </a:r>
              <a:r>
                <a:rPr lang="en" sz="2000" dirty="0">
                  <a:solidFill>
                    <a:srgbClr val="202124"/>
                  </a:solidFill>
                  <a:latin typeface="Google Sans"/>
                  <a:ea typeface="Google Sans"/>
                  <a:cs typeface="Google Sans"/>
                  <a:sym typeface="Google Sans"/>
                </a:rPr>
                <a:t> is attention-weighted average of </a:t>
              </a:r>
              <a:r>
                <a:rPr lang="en" sz="2000" dirty="0">
                  <a:solidFill>
                    <a:srgbClr val="990000"/>
                  </a:solidFill>
                  <a:latin typeface="Google Sans"/>
                  <a:ea typeface="Google Sans"/>
                  <a:cs typeface="Google Sans"/>
                  <a:sym typeface="Google Sans"/>
                </a:rPr>
                <a:t>values </a:t>
              </a:r>
              <a:r>
                <a:rPr lang="en" sz="2000" dirty="0">
                  <a:solidFill>
                    <a:srgbClr val="990000"/>
                  </a:solidFill>
                  <a:latin typeface="Cambria Math"/>
                  <a:ea typeface="Cambria Math"/>
                  <a:cs typeface="Cambria Math"/>
                  <a:sym typeface="Cambria Math"/>
                </a:rPr>
                <a:t>v</a:t>
              </a:r>
              <a:r>
                <a:rPr lang="en" sz="2000" baseline="-25000" dirty="0">
                  <a:solidFill>
                    <a:srgbClr val="990000"/>
                  </a:solidFill>
                  <a:latin typeface="Cambria Math"/>
                  <a:ea typeface="Cambria Math"/>
                  <a:cs typeface="Cambria Math"/>
                  <a:sym typeface="Cambria Math"/>
                </a:rPr>
                <a:t>1:N</a:t>
              </a:r>
              <a:r>
                <a:rPr lang="en" sz="2000" dirty="0">
                  <a:solidFill>
                    <a:srgbClr val="202124"/>
                  </a:solidFill>
                  <a:latin typeface="Google Sans"/>
                  <a:ea typeface="Google Sans"/>
                  <a:cs typeface="Google Sans"/>
                  <a:sym typeface="Google Sans"/>
                </a:rPr>
                <a:t>:</a:t>
              </a:r>
              <a:endParaRPr sz="2000" dirty="0">
                <a:solidFill>
                  <a:srgbClr val="202124"/>
                </a:solidFill>
                <a:latin typeface="Google Sans"/>
                <a:ea typeface="Google Sans"/>
                <a:cs typeface="Google Sans"/>
                <a:sym typeface="Google Sans"/>
              </a:endParaRPr>
            </a:p>
            <a:p>
              <a:pPr>
                <a:lnSpc>
                  <a:spcPct val="120000"/>
                </a:lnSpc>
              </a:pPr>
              <a:r>
                <a:rPr lang="en" sz="2000" dirty="0">
                  <a:solidFill>
                    <a:srgbClr val="202124"/>
                  </a:solidFill>
                  <a:latin typeface="Google Sans"/>
                  <a:ea typeface="Google Sans"/>
                  <a:cs typeface="Google Sans"/>
                  <a:sym typeface="Google Sans"/>
                </a:rPr>
                <a:t>			</a:t>
              </a:r>
              <a:r>
                <a:rPr lang="en" sz="2000" dirty="0">
                  <a:solidFill>
                    <a:srgbClr val="1155CC"/>
                  </a:solidFill>
                  <a:latin typeface="Cambria Math"/>
                  <a:ea typeface="Cambria Math"/>
                  <a:cs typeface="Cambria Math"/>
                  <a:sym typeface="Cambria Math"/>
                </a:rPr>
                <a:t>z</a:t>
              </a:r>
              <a:r>
                <a:rPr lang="en" sz="2000" dirty="0">
                  <a:solidFill>
                    <a:srgbClr val="202124"/>
                  </a:solidFill>
                  <a:latin typeface="Cambria Math"/>
                  <a:ea typeface="Cambria Math"/>
                  <a:cs typeface="Cambria Math"/>
                  <a:sym typeface="Cambria Math"/>
                </a:rPr>
                <a:t> = ∑</a:t>
              </a:r>
              <a:r>
                <a:rPr lang="en" sz="2000" baseline="-25000" dirty="0">
                  <a:solidFill>
                    <a:srgbClr val="202124"/>
                  </a:solidFill>
                  <a:latin typeface="Cambria Math"/>
                  <a:ea typeface="Cambria Math"/>
                  <a:cs typeface="Cambria Math"/>
                  <a:sym typeface="Cambria Math"/>
                </a:rPr>
                <a:t>i</a:t>
              </a:r>
              <a:r>
                <a:rPr lang="en" sz="2000" dirty="0">
                  <a:solidFill>
                    <a:srgbClr val="666666"/>
                  </a:solidFill>
                  <a:latin typeface="Cambria Math"/>
                  <a:ea typeface="Cambria Math"/>
                  <a:cs typeface="Cambria Math"/>
                  <a:sym typeface="Cambria Math"/>
                </a:rPr>
                <a:t>â</a:t>
              </a:r>
              <a:r>
                <a:rPr lang="en" sz="2000" baseline="-25000" dirty="0">
                  <a:solidFill>
                    <a:srgbClr val="666666"/>
                  </a:solidFill>
                  <a:latin typeface="Cambria Math"/>
                  <a:ea typeface="Cambria Math"/>
                  <a:cs typeface="Cambria Math"/>
                  <a:sym typeface="Cambria Math"/>
                </a:rPr>
                <a:t>i</a:t>
              </a:r>
              <a:r>
                <a:rPr lang="en" sz="2000" dirty="0">
                  <a:solidFill>
                    <a:srgbClr val="990000"/>
                  </a:solidFill>
                  <a:latin typeface="Cambria Math"/>
                  <a:ea typeface="Cambria Math"/>
                  <a:cs typeface="Cambria Math"/>
                  <a:sym typeface="Cambria Math"/>
                </a:rPr>
                <a:t>v</a:t>
              </a:r>
              <a:r>
                <a:rPr lang="en" sz="2000" baseline="-25000" dirty="0">
                  <a:solidFill>
                    <a:srgbClr val="990000"/>
                  </a:solidFill>
                  <a:latin typeface="Cambria Math"/>
                  <a:ea typeface="Cambria Math"/>
                  <a:cs typeface="Cambria Math"/>
                  <a:sym typeface="Cambria Math"/>
                </a:rPr>
                <a:t>i</a:t>
              </a:r>
              <a:r>
                <a:rPr lang="en" sz="2000" dirty="0">
                  <a:solidFill>
                    <a:srgbClr val="202124"/>
                  </a:solidFill>
                  <a:latin typeface="Cambria Math"/>
                  <a:ea typeface="Cambria Math"/>
                  <a:cs typeface="Cambria Math"/>
                  <a:sym typeface="Cambria Math"/>
                </a:rPr>
                <a:t> = </a:t>
              </a:r>
              <a:r>
                <a:rPr lang="en" sz="2000" dirty="0">
                  <a:solidFill>
                    <a:srgbClr val="666666"/>
                  </a:solidFill>
                  <a:latin typeface="Cambria Math"/>
                  <a:ea typeface="Cambria Math"/>
                  <a:cs typeface="Cambria Math"/>
                  <a:sym typeface="Cambria Math"/>
                </a:rPr>
                <a:t>â</a:t>
              </a:r>
              <a:r>
                <a:rPr lang="en" sz="2000" dirty="0">
                  <a:solidFill>
                    <a:srgbClr val="202124"/>
                  </a:solidFill>
                  <a:latin typeface="Cambria Math"/>
                  <a:ea typeface="Cambria Math"/>
                  <a:cs typeface="Cambria Math"/>
                  <a:sym typeface="Cambria Math"/>
                </a:rPr>
                <a:t> · </a:t>
              </a:r>
              <a:r>
                <a:rPr lang="en" sz="2000" dirty="0">
                  <a:solidFill>
                    <a:srgbClr val="990000"/>
                  </a:solidFill>
                  <a:latin typeface="Cambria Math"/>
                  <a:ea typeface="Cambria Math"/>
                  <a:cs typeface="Cambria Math"/>
                  <a:sym typeface="Cambria Math"/>
                </a:rPr>
                <a:t>v</a:t>
              </a:r>
              <a:endParaRPr sz="2000" dirty="0">
                <a:solidFill>
                  <a:srgbClr val="202124"/>
                </a:solidFill>
                <a:latin typeface="Google Sans"/>
                <a:ea typeface="Google Sans"/>
                <a:cs typeface="Google Sans"/>
                <a:sym typeface="Google Sans"/>
              </a:endParaRPr>
            </a:p>
          </p:txBody>
        </p:sp>
      </p:grpSp>
      <p:grpSp>
        <p:nvGrpSpPr>
          <p:cNvPr id="349" name="Google Shape;349;p22"/>
          <p:cNvGrpSpPr/>
          <p:nvPr/>
        </p:nvGrpSpPr>
        <p:grpSpPr>
          <a:xfrm>
            <a:off x="139771" y="3785576"/>
            <a:ext cx="11129674" cy="2581301"/>
            <a:chOff x="104827" y="2839182"/>
            <a:chExt cx="8347256" cy="1935976"/>
          </a:xfrm>
        </p:grpSpPr>
        <p:sp>
          <p:nvSpPr>
            <p:cNvPr id="350" name="Google Shape;350;p22"/>
            <p:cNvSpPr txBox="1"/>
            <p:nvPr/>
          </p:nvSpPr>
          <p:spPr>
            <a:xfrm>
              <a:off x="104827" y="2839182"/>
              <a:ext cx="5167219" cy="1644000"/>
            </a:xfrm>
            <a:prstGeom prst="rect">
              <a:avLst/>
            </a:prstGeom>
            <a:noFill/>
            <a:ln>
              <a:noFill/>
            </a:ln>
          </p:spPr>
          <p:txBody>
            <a:bodyPr spcFirstLastPara="1" wrap="square" lIns="121900" tIns="121900" rIns="121900" bIns="121900" anchor="t" anchorCtr="0">
              <a:noAutofit/>
            </a:bodyPr>
            <a:lstStyle/>
            <a:p>
              <a:pPr>
                <a:lnSpc>
                  <a:spcPct val="120000"/>
                </a:lnSpc>
              </a:pPr>
              <a:r>
                <a:rPr lang="en" sz="2000" dirty="0">
                  <a:solidFill>
                    <a:srgbClr val="202124"/>
                  </a:solidFill>
                  <a:latin typeface="Google Sans"/>
                  <a:ea typeface="Google Sans"/>
                  <a:cs typeface="Google Sans"/>
                  <a:sym typeface="Google Sans"/>
                </a:rPr>
                <a:t>3. Usually, </a:t>
              </a:r>
              <a:r>
                <a:rPr lang="en" sz="2000" dirty="0">
                  <a:solidFill>
                    <a:srgbClr val="BF9000"/>
                  </a:solidFill>
                  <a:latin typeface="Cambria Math"/>
                  <a:ea typeface="Cambria Math"/>
                  <a:cs typeface="Cambria Math"/>
                  <a:sym typeface="Cambria Math"/>
                </a:rPr>
                <a:t>k</a:t>
              </a:r>
              <a:r>
                <a:rPr lang="en" sz="2000" dirty="0">
                  <a:solidFill>
                    <a:srgbClr val="202124"/>
                  </a:solidFill>
                  <a:latin typeface="Google Sans"/>
                  <a:ea typeface="Google Sans"/>
                  <a:cs typeface="Google Sans"/>
                  <a:sym typeface="Google Sans"/>
                </a:rPr>
                <a:t> and </a:t>
              </a:r>
              <a:r>
                <a:rPr lang="en" sz="2000" dirty="0">
                  <a:solidFill>
                    <a:srgbClr val="990000"/>
                  </a:solidFill>
                  <a:latin typeface="Cambria Math"/>
                  <a:ea typeface="Cambria Math"/>
                  <a:cs typeface="Cambria Math"/>
                  <a:sym typeface="Cambria Math"/>
                </a:rPr>
                <a:t>v</a:t>
              </a:r>
              <a:r>
                <a:rPr lang="en" sz="2000" dirty="0">
                  <a:solidFill>
                    <a:srgbClr val="202124"/>
                  </a:solidFill>
                  <a:latin typeface="Google Sans"/>
                  <a:ea typeface="Google Sans"/>
                  <a:cs typeface="Google Sans"/>
                  <a:sym typeface="Google Sans"/>
                </a:rPr>
                <a:t> are derived from the same input </a:t>
              </a:r>
              <a:r>
                <a:rPr lang="en" sz="2000" dirty="0">
                  <a:solidFill>
                    <a:srgbClr val="674EA7"/>
                  </a:solidFill>
                  <a:latin typeface="Cambria Math"/>
                  <a:ea typeface="Cambria Math"/>
                  <a:cs typeface="Cambria Math"/>
                  <a:sym typeface="Cambria Math"/>
                </a:rPr>
                <a:t>x</a:t>
              </a:r>
              <a:r>
                <a:rPr lang="en" sz="2000" dirty="0">
                  <a:solidFill>
                    <a:srgbClr val="202124"/>
                  </a:solidFill>
                  <a:latin typeface="Google Sans"/>
                  <a:ea typeface="Google Sans"/>
                  <a:cs typeface="Google Sans"/>
                  <a:sym typeface="Google Sans"/>
                </a:rPr>
                <a:t>:</a:t>
              </a:r>
              <a:endParaRPr sz="2000" dirty="0">
                <a:solidFill>
                  <a:srgbClr val="202124"/>
                </a:solidFill>
                <a:latin typeface="Google Sans"/>
                <a:ea typeface="Google Sans"/>
                <a:cs typeface="Google Sans"/>
                <a:sym typeface="Google Sans"/>
              </a:endParaRPr>
            </a:p>
            <a:p>
              <a:pPr>
                <a:lnSpc>
                  <a:spcPct val="120000"/>
                </a:lnSpc>
              </a:pPr>
              <a:r>
                <a:rPr lang="en" sz="2000" dirty="0">
                  <a:solidFill>
                    <a:srgbClr val="202124"/>
                  </a:solidFill>
                  <a:latin typeface="Google Sans"/>
                  <a:ea typeface="Google Sans"/>
                  <a:cs typeface="Google Sans"/>
                  <a:sym typeface="Google Sans"/>
                </a:rPr>
                <a:t>			</a:t>
              </a:r>
              <a:r>
                <a:rPr lang="en" sz="2000" dirty="0">
                  <a:solidFill>
                    <a:srgbClr val="BF9000"/>
                  </a:solidFill>
                  <a:latin typeface="Cambria Math"/>
                  <a:ea typeface="Cambria Math"/>
                  <a:cs typeface="Cambria Math"/>
                  <a:sym typeface="Cambria Math"/>
                </a:rPr>
                <a:t>k</a:t>
              </a:r>
              <a:r>
                <a:rPr lang="en" sz="2000" dirty="0">
                  <a:solidFill>
                    <a:srgbClr val="202124"/>
                  </a:solidFill>
                  <a:latin typeface="Cambria Math"/>
                  <a:ea typeface="Cambria Math"/>
                  <a:cs typeface="Cambria Math"/>
                  <a:sym typeface="Cambria Math"/>
                </a:rPr>
                <a:t> = </a:t>
              </a:r>
              <a:r>
                <a:rPr lang="en" sz="2000" dirty="0">
                  <a:solidFill>
                    <a:srgbClr val="BF9000"/>
                  </a:solidFill>
                  <a:latin typeface="Cambria Math"/>
                  <a:ea typeface="Cambria Math"/>
                  <a:cs typeface="Cambria Math"/>
                  <a:sym typeface="Cambria Math"/>
                </a:rPr>
                <a:t>W</a:t>
              </a:r>
              <a:r>
                <a:rPr lang="en" sz="2000" baseline="-25000" dirty="0">
                  <a:solidFill>
                    <a:srgbClr val="BF9000"/>
                  </a:solidFill>
                  <a:latin typeface="Cambria Math"/>
                  <a:ea typeface="Cambria Math"/>
                  <a:cs typeface="Cambria Math"/>
                  <a:sym typeface="Cambria Math"/>
                </a:rPr>
                <a:t>k</a:t>
              </a:r>
              <a:r>
                <a:rPr lang="en" sz="2000" baseline="-25000" dirty="0">
                  <a:solidFill>
                    <a:srgbClr val="202124"/>
                  </a:solidFill>
                  <a:latin typeface="Cambria Math"/>
                  <a:ea typeface="Cambria Math"/>
                  <a:cs typeface="Cambria Math"/>
                  <a:sym typeface="Cambria Math"/>
                </a:rPr>
                <a:t> </a:t>
              </a:r>
              <a:r>
                <a:rPr lang="en" sz="2000" dirty="0">
                  <a:solidFill>
                    <a:srgbClr val="202124"/>
                  </a:solidFill>
                  <a:latin typeface="Cambria Math"/>
                  <a:ea typeface="Cambria Math"/>
                  <a:cs typeface="Cambria Math"/>
                  <a:sym typeface="Cambria Math"/>
                </a:rPr>
                <a:t>· </a:t>
              </a:r>
              <a:r>
                <a:rPr lang="en" sz="2000" dirty="0">
                  <a:solidFill>
                    <a:srgbClr val="674EA7"/>
                  </a:solidFill>
                  <a:latin typeface="Cambria Math"/>
                  <a:ea typeface="Cambria Math"/>
                  <a:cs typeface="Cambria Math"/>
                  <a:sym typeface="Cambria Math"/>
                </a:rPr>
                <a:t>x</a:t>
              </a:r>
              <a:r>
                <a:rPr lang="en" sz="2000" dirty="0">
                  <a:solidFill>
                    <a:srgbClr val="202124"/>
                  </a:solidFill>
                  <a:latin typeface="Cambria Math"/>
                  <a:ea typeface="Cambria Math"/>
                  <a:cs typeface="Cambria Math"/>
                  <a:sym typeface="Cambria Math"/>
                </a:rPr>
                <a:t>		</a:t>
              </a:r>
              <a:r>
                <a:rPr lang="en" sz="2000" dirty="0">
                  <a:solidFill>
                    <a:srgbClr val="990000"/>
                  </a:solidFill>
                  <a:latin typeface="Cambria Math"/>
                  <a:ea typeface="Cambria Math"/>
                  <a:cs typeface="Cambria Math"/>
                  <a:sym typeface="Cambria Math"/>
                </a:rPr>
                <a:t>v</a:t>
              </a:r>
              <a:r>
                <a:rPr lang="en" sz="2000" dirty="0">
                  <a:solidFill>
                    <a:srgbClr val="202124"/>
                  </a:solidFill>
                  <a:latin typeface="Cambria Math"/>
                  <a:ea typeface="Cambria Math"/>
                  <a:cs typeface="Cambria Math"/>
                  <a:sym typeface="Cambria Math"/>
                </a:rPr>
                <a:t> = </a:t>
              </a:r>
              <a:r>
                <a:rPr lang="en" sz="2000" dirty="0">
                  <a:solidFill>
                    <a:srgbClr val="990000"/>
                  </a:solidFill>
                  <a:latin typeface="Cambria Math"/>
                  <a:ea typeface="Cambria Math"/>
                  <a:cs typeface="Cambria Math"/>
                  <a:sym typeface="Cambria Math"/>
                </a:rPr>
                <a:t>W</a:t>
              </a:r>
              <a:r>
                <a:rPr lang="en" sz="2000" baseline="-25000" dirty="0">
                  <a:solidFill>
                    <a:srgbClr val="990000"/>
                  </a:solidFill>
                  <a:latin typeface="Cambria Math"/>
                  <a:ea typeface="Cambria Math"/>
                  <a:cs typeface="Cambria Math"/>
                  <a:sym typeface="Cambria Math"/>
                </a:rPr>
                <a:t>v</a:t>
              </a:r>
              <a:r>
                <a:rPr lang="en" sz="2000" baseline="-25000" dirty="0">
                  <a:solidFill>
                    <a:srgbClr val="202124"/>
                  </a:solidFill>
                  <a:latin typeface="Cambria Math"/>
                  <a:ea typeface="Cambria Math"/>
                  <a:cs typeface="Cambria Math"/>
                  <a:sym typeface="Cambria Math"/>
                </a:rPr>
                <a:t> </a:t>
              </a:r>
              <a:r>
                <a:rPr lang="en" sz="2000" dirty="0">
                  <a:solidFill>
                    <a:srgbClr val="202124"/>
                  </a:solidFill>
                  <a:latin typeface="Cambria Math"/>
                  <a:ea typeface="Cambria Math"/>
                  <a:cs typeface="Cambria Math"/>
                  <a:sym typeface="Cambria Math"/>
                </a:rPr>
                <a:t>· </a:t>
              </a:r>
              <a:r>
                <a:rPr lang="en" sz="2000" dirty="0">
                  <a:solidFill>
                    <a:srgbClr val="674EA7"/>
                  </a:solidFill>
                  <a:latin typeface="Cambria Math"/>
                  <a:ea typeface="Cambria Math"/>
                  <a:cs typeface="Cambria Math"/>
                  <a:sym typeface="Cambria Math"/>
                </a:rPr>
                <a:t>x</a:t>
              </a:r>
              <a:endParaRPr sz="2000" dirty="0">
                <a:solidFill>
                  <a:srgbClr val="674EA7"/>
                </a:solidFill>
                <a:latin typeface="Cambria Math"/>
                <a:ea typeface="Cambria Math"/>
                <a:cs typeface="Cambria Math"/>
                <a:sym typeface="Cambria Math"/>
              </a:endParaRPr>
            </a:p>
            <a:p>
              <a:pPr>
                <a:lnSpc>
                  <a:spcPct val="120000"/>
                </a:lnSpc>
              </a:pPr>
              <a:r>
                <a:rPr lang="en" sz="2000" dirty="0">
                  <a:solidFill>
                    <a:srgbClr val="202124"/>
                  </a:solidFill>
                  <a:latin typeface="Google Sans"/>
                  <a:ea typeface="Google Sans"/>
                  <a:cs typeface="Google Sans"/>
                  <a:sym typeface="Google Sans"/>
                </a:rPr>
                <a:t>	The query </a:t>
              </a:r>
              <a:r>
                <a:rPr lang="en" sz="2000" dirty="0">
                  <a:solidFill>
                    <a:srgbClr val="38761D"/>
                  </a:solidFill>
                  <a:latin typeface="Cambria Math"/>
                  <a:ea typeface="Cambria Math"/>
                  <a:cs typeface="Cambria Math"/>
                  <a:sym typeface="Cambria Math"/>
                </a:rPr>
                <a:t>q</a:t>
              </a:r>
              <a:r>
                <a:rPr lang="en" sz="2000" dirty="0">
                  <a:solidFill>
                    <a:srgbClr val="202124"/>
                  </a:solidFill>
                  <a:latin typeface="Google Sans"/>
                  <a:ea typeface="Google Sans"/>
                  <a:cs typeface="Google Sans"/>
                  <a:sym typeface="Google Sans"/>
                </a:rPr>
                <a:t> can come from a separate input </a:t>
              </a:r>
              <a:r>
                <a:rPr lang="en" sz="2000" dirty="0">
                  <a:solidFill>
                    <a:srgbClr val="674EA7"/>
                  </a:solidFill>
                  <a:latin typeface="Cambria Math"/>
                  <a:ea typeface="Cambria Math"/>
                  <a:cs typeface="Cambria Math"/>
                  <a:sym typeface="Cambria Math"/>
                </a:rPr>
                <a:t>y</a:t>
              </a:r>
              <a:r>
                <a:rPr lang="en" sz="2000" dirty="0">
                  <a:solidFill>
                    <a:schemeClr val="dk1"/>
                  </a:solidFill>
                  <a:latin typeface="Google Sans"/>
                  <a:ea typeface="Google Sans"/>
                  <a:cs typeface="Google Sans"/>
                  <a:sym typeface="Google Sans"/>
                </a:rPr>
                <a:t>:</a:t>
              </a:r>
              <a:endParaRPr sz="2000" dirty="0">
                <a:solidFill>
                  <a:schemeClr val="dk1"/>
                </a:solidFill>
                <a:latin typeface="Google Sans"/>
                <a:ea typeface="Google Sans"/>
                <a:cs typeface="Google Sans"/>
                <a:sym typeface="Google Sans"/>
              </a:endParaRPr>
            </a:p>
            <a:p>
              <a:pPr>
                <a:lnSpc>
                  <a:spcPct val="120000"/>
                </a:lnSpc>
              </a:pPr>
              <a:r>
                <a:rPr lang="en" sz="2000" dirty="0">
                  <a:solidFill>
                    <a:srgbClr val="202124"/>
                  </a:solidFill>
                  <a:latin typeface="Google Sans"/>
                  <a:ea typeface="Google Sans"/>
                  <a:cs typeface="Google Sans"/>
                  <a:sym typeface="Google Sans"/>
                </a:rPr>
                <a:t>				</a:t>
              </a:r>
              <a:r>
                <a:rPr lang="en" sz="2000" dirty="0">
                  <a:solidFill>
                    <a:srgbClr val="38761D"/>
                  </a:solidFill>
                  <a:latin typeface="Cambria Math"/>
                  <a:ea typeface="Cambria Math"/>
                  <a:cs typeface="Cambria Math"/>
                  <a:sym typeface="Cambria Math"/>
                </a:rPr>
                <a:t>q</a:t>
              </a:r>
              <a:r>
                <a:rPr lang="en" sz="2000" dirty="0">
                  <a:solidFill>
                    <a:srgbClr val="202124"/>
                  </a:solidFill>
                  <a:latin typeface="Cambria Math"/>
                  <a:ea typeface="Cambria Math"/>
                  <a:cs typeface="Cambria Math"/>
                  <a:sym typeface="Cambria Math"/>
                </a:rPr>
                <a:t> = </a:t>
              </a:r>
              <a:r>
                <a:rPr lang="en" sz="2000" dirty="0">
                  <a:solidFill>
                    <a:srgbClr val="38761D"/>
                  </a:solidFill>
                  <a:latin typeface="Cambria Math"/>
                  <a:ea typeface="Cambria Math"/>
                  <a:cs typeface="Cambria Math"/>
                  <a:sym typeface="Cambria Math"/>
                </a:rPr>
                <a:t>W</a:t>
              </a:r>
              <a:r>
                <a:rPr lang="en" sz="2000" baseline="-25000" dirty="0">
                  <a:solidFill>
                    <a:srgbClr val="38761D"/>
                  </a:solidFill>
                  <a:latin typeface="Cambria Math"/>
                  <a:ea typeface="Cambria Math"/>
                  <a:cs typeface="Cambria Math"/>
                  <a:sym typeface="Cambria Math"/>
                </a:rPr>
                <a:t>q</a:t>
              </a:r>
              <a:r>
                <a:rPr lang="en" sz="2000" dirty="0">
                  <a:solidFill>
                    <a:srgbClr val="202124"/>
                  </a:solidFill>
                  <a:latin typeface="Cambria Math"/>
                  <a:ea typeface="Cambria Math"/>
                  <a:cs typeface="Cambria Math"/>
                  <a:sym typeface="Cambria Math"/>
                </a:rPr>
                <a:t> · </a:t>
              </a:r>
              <a:r>
                <a:rPr lang="en" sz="2000" dirty="0">
                  <a:solidFill>
                    <a:srgbClr val="674EA7"/>
                  </a:solidFill>
                  <a:latin typeface="Cambria Math"/>
                  <a:ea typeface="Cambria Math"/>
                  <a:cs typeface="Cambria Math"/>
                  <a:sym typeface="Cambria Math"/>
                </a:rPr>
                <a:t>y</a:t>
              </a:r>
              <a:endParaRPr sz="2000" dirty="0">
                <a:solidFill>
                  <a:srgbClr val="674EA7"/>
                </a:solidFill>
                <a:latin typeface="Cambria Math"/>
                <a:ea typeface="Cambria Math"/>
                <a:cs typeface="Cambria Math"/>
                <a:sym typeface="Cambria Math"/>
              </a:endParaRPr>
            </a:p>
            <a:p>
              <a:pPr indent="609585">
                <a:lnSpc>
                  <a:spcPct val="120000"/>
                </a:lnSpc>
              </a:pPr>
              <a:r>
                <a:rPr lang="en" sz="2000" dirty="0">
                  <a:solidFill>
                    <a:srgbClr val="202124"/>
                  </a:solidFill>
                  <a:latin typeface="Google Sans"/>
                  <a:ea typeface="Google Sans"/>
                  <a:cs typeface="Google Sans"/>
                  <a:sym typeface="Google Sans"/>
                </a:rPr>
                <a:t>Or from the same input </a:t>
              </a:r>
              <a:r>
                <a:rPr lang="en" sz="2000" dirty="0">
                  <a:solidFill>
                    <a:srgbClr val="674EA7"/>
                  </a:solidFill>
                  <a:latin typeface="Cambria Math"/>
                  <a:ea typeface="Cambria Math"/>
                  <a:cs typeface="Cambria Math"/>
                  <a:sym typeface="Cambria Math"/>
                </a:rPr>
                <a:t>x</a:t>
              </a:r>
              <a:r>
                <a:rPr lang="en" sz="2000" dirty="0">
                  <a:solidFill>
                    <a:srgbClr val="202124"/>
                  </a:solidFill>
                  <a:latin typeface="Google Sans"/>
                  <a:ea typeface="Google Sans"/>
                  <a:cs typeface="Google Sans"/>
                  <a:sym typeface="Google Sans"/>
                </a:rPr>
                <a:t>! Then we call it "self attention":</a:t>
              </a:r>
              <a:endParaRPr sz="2000" dirty="0">
                <a:solidFill>
                  <a:srgbClr val="202124"/>
                </a:solidFill>
                <a:latin typeface="Google Sans"/>
                <a:ea typeface="Google Sans"/>
                <a:cs typeface="Google Sans"/>
                <a:sym typeface="Google Sans"/>
              </a:endParaRPr>
            </a:p>
            <a:p>
              <a:pPr>
                <a:lnSpc>
                  <a:spcPct val="120000"/>
                </a:lnSpc>
                <a:buClr>
                  <a:schemeClr val="dk1"/>
                </a:buClr>
                <a:buSzPts val="1100"/>
              </a:pPr>
              <a:r>
                <a:rPr lang="en" sz="2000" dirty="0">
                  <a:solidFill>
                    <a:srgbClr val="202124"/>
                  </a:solidFill>
                  <a:latin typeface="Google Sans"/>
                  <a:ea typeface="Google Sans"/>
                  <a:cs typeface="Google Sans"/>
                  <a:sym typeface="Google Sans"/>
                </a:rPr>
                <a:t>				</a:t>
              </a:r>
              <a:r>
                <a:rPr lang="en" sz="2000" dirty="0">
                  <a:solidFill>
                    <a:srgbClr val="38761D"/>
                  </a:solidFill>
                  <a:latin typeface="Cambria Math"/>
                  <a:ea typeface="Cambria Math"/>
                  <a:cs typeface="Cambria Math"/>
                  <a:sym typeface="Cambria Math"/>
                </a:rPr>
                <a:t>q</a:t>
              </a:r>
              <a:r>
                <a:rPr lang="en" sz="2000" dirty="0">
                  <a:solidFill>
                    <a:srgbClr val="202124"/>
                  </a:solidFill>
                  <a:latin typeface="Cambria Math"/>
                  <a:ea typeface="Cambria Math"/>
                  <a:cs typeface="Cambria Math"/>
                  <a:sym typeface="Cambria Math"/>
                </a:rPr>
                <a:t> = </a:t>
              </a:r>
              <a:r>
                <a:rPr lang="en" sz="2000" dirty="0">
                  <a:solidFill>
                    <a:srgbClr val="38761D"/>
                  </a:solidFill>
                  <a:latin typeface="Cambria Math"/>
                  <a:ea typeface="Cambria Math"/>
                  <a:cs typeface="Cambria Math"/>
                  <a:sym typeface="Cambria Math"/>
                </a:rPr>
                <a:t>W</a:t>
              </a:r>
              <a:r>
                <a:rPr lang="en" sz="2000" baseline="-25000" dirty="0">
                  <a:solidFill>
                    <a:srgbClr val="38761D"/>
                  </a:solidFill>
                  <a:latin typeface="Cambria Math"/>
                  <a:ea typeface="Cambria Math"/>
                  <a:cs typeface="Cambria Math"/>
                  <a:sym typeface="Cambria Math"/>
                </a:rPr>
                <a:t>q</a:t>
              </a:r>
              <a:r>
                <a:rPr lang="en" sz="2000" dirty="0">
                  <a:solidFill>
                    <a:srgbClr val="202124"/>
                  </a:solidFill>
                  <a:latin typeface="Cambria Math"/>
                  <a:ea typeface="Cambria Math"/>
                  <a:cs typeface="Cambria Math"/>
                  <a:sym typeface="Cambria Math"/>
                </a:rPr>
                <a:t> · </a:t>
              </a:r>
              <a:r>
                <a:rPr lang="en" sz="2000" dirty="0">
                  <a:solidFill>
                    <a:srgbClr val="674EA7"/>
                  </a:solidFill>
                  <a:latin typeface="Cambria Math"/>
                  <a:ea typeface="Cambria Math"/>
                  <a:cs typeface="Cambria Math"/>
                  <a:sym typeface="Cambria Math"/>
                </a:rPr>
                <a:t>x</a:t>
              </a:r>
              <a:endParaRPr sz="2000" dirty="0">
                <a:solidFill>
                  <a:srgbClr val="202124"/>
                </a:solidFill>
                <a:latin typeface="Google Sans"/>
                <a:ea typeface="Google Sans"/>
                <a:cs typeface="Google Sans"/>
                <a:sym typeface="Google Sans"/>
              </a:endParaRPr>
            </a:p>
          </p:txBody>
        </p:sp>
        <p:grpSp>
          <p:nvGrpSpPr>
            <p:cNvPr id="351" name="Google Shape;351;p22"/>
            <p:cNvGrpSpPr/>
            <p:nvPr/>
          </p:nvGrpSpPr>
          <p:grpSpPr>
            <a:xfrm>
              <a:off x="6635768" y="4163230"/>
              <a:ext cx="121237" cy="484950"/>
              <a:chOff x="238075" y="2054900"/>
              <a:chExt cx="451200" cy="1804800"/>
            </a:xfrm>
          </p:grpSpPr>
          <p:sp>
            <p:nvSpPr>
              <p:cNvPr id="352" name="Google Shape;352;p22"/>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53" name="Google Shape;353;p22"/>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54" name="Google Shape;354;p22"/>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55" name="Google Shape;355;p22"/>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356" name="Google Shape;356;p22"/>
            <p:cNvGrpSpPr/>
            <p:nvPr/>
          </p:nvGrpSpPr>
          <p:grpSpPr>
            <a:xfrm>
              <a:off x="6819493" y="4163243"/>
              <a:ext cx="121237" cy="484950"/>
              <a:chOff x="238075" y="2054900"/>
              <a:chExt cx="451200" cy="1804800"/>
            </a:xfrm>
          </p:grpSpPr>
          <p:sp>
            <p:nvSpPr>
              <p:cNvPr id="357" name="Google Shape;357;p22"/>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58" name="Google Shape;358;p22"/>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59" name="Google Shape;359;p22"/>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60" name="Google Shape;360;p22"/>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361" name="Google Shape;361;p22"/>
            <p:cNvGrpSpPr/>
            <p:nvPr/>
          </p:nvGrpSpPr>
          <p:grpSpPr>
            <a:xfrm>
              <a:off x="7003218" y="4163255"/>
              <a:ext cx="121237" cy="484950"/>
              <a:chOff x="238075" y="2054900"/>
              <a:chExt cx="451200" cy="1804800"/>
            </a:xfrm>
          </p:grpSpPr>
          <p:sp>
            <p:nvSpPr>
              <p:cNvPr id="362" name="Google Shape;362;p22"/>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63" name="Google Shape;363;p22"/>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64" name="Google Shape;364;p22"/>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65" name="Google Shape;365;p22"/>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366" name="Google Shape;366;p22"/>
            <p:cNvGrpSpPr/>
            <p:nvPr/>
          </p:nvGrpSpPr>
          <p:grpSpPr>
            <a:xfrm>
              <a:off x="7186943" y="4163255"/>
              <a:ext cx="121237" cy="484950"/>
              <a:chOff x="238075" y="2054900"/>
              <a:chExt cx="451200" cy="1804800"/>
            </a:xfrm>
          </p:grpSpPr>
          <p:sp>
            <p:nvSpPr>
              <p:cNvPr id="367" name="Google Shape;367;p22"/>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68" name="Google Shape;368;p22"/>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69" name="Google Shape;369;p22"/>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70" name="Google Shape;370;p22"/>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371" name="Google Shape;371;p22"/>
            <p:cNvGrpSpPr/>
            <p:nvPr/>
          </p:nvGrpSpPr>
          <p:grpSpPr>
            <a:xfrm>
              <a:off x="7715768" y="4163230"/>
              <a:ext cx="121237" cy="484950"/>
              <a:chOff x="238075" y="2054900"/>
              <a:chExt cx="451200" cy="1804800"/>
            </a:xfrm>
          </p:grpSpPr>
          <p:sp>
            <p:nvSpPr>
              <p:cNvPr id="372" name="Google Shape;372;p22"/>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73" name="Google Shape;373;p22"/>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74" name="Google Shape;374;p22"/>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75" name="Google Shape;375;p22"/>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sp>
          <p:nvSpPr>
            <p:cNvPr id="376" name="Google Shape;376;p22"/>
            <p:cNvSpPr txBox="1"/>
            <p:nvPr/>
          </p:nvSpPr>
          <p:spPr>
            <a:xfrm rot="16200000">
              <a:off x="6084750" y="4246090"/>
              <a:ext cx="735000" cy="323135"/>
            </a:xfrm>
            <a:prstGeom prst="rect">
              <a:avLst/>
            </a:prstGeom>
            <a:noFill/>
            <a:ln>
              <a:noFill/>
            </a:ln>
          </p:spPr>
          <p:txBody>
            <a:bodyPr spcFirstLastPara="1" wrap="square" lIns="121900" tIns="121900" rIns="121900" bIns="121900" anchor="t" anchorCtr="0">
              <a:spAutoFit/>
            </a:bodyPr>
            <a:lstStyle/>
            <a:p>
              <a:pPr algn="ctr"/>
              <a:r>
                <a:rPr lang="en" sz="1100" b="1">
                  <a:solidFill>
                    <a:srgbClr val="674EA7"/>
                  </a:solidFill>
                  <a:latin typeface="Google Sans"/>
                  <a:ea typeface="Google Sans"/>
                  <a:cs typeface="Google Sans"/>
                  <a:sym typeface="Google Sans"/>
                </a:rPr>
                <a:t>Input x</a:t>
              </a:r>
              <a:endParaRPr sz="1100" b="1">
                <a:solidFill>
                  <a:srgbClr val="674EA7"/>
                </a:solidFill>
                <a:latin typeface="Google Sans"/>
                <a:ea typeface="Google Sans"/>
                <a:cs typeface="Google Sans"/>
                <a:sym typeface="Google Sans"/>
              </a:endParaRPr>
            </a:p>
          </p:txBody>
        </p:sp>
        <p:cxnSp>
          <p:nvCxnSpPr>
            <p:cNvPr id="377" name="Google Shape;377;p22"/>
            <p:cNvCxnSpPr>
              <a:stCxn id="362" idx="0"/>
            </p:cNvCxnSpPr>
            <p:nvPr/>
          </p:nvCxnSpPr>
          <p:spPr>
            <a:xfrm rot="10800000">
              <a:off x="5870137" y="3795755"/>
              <a:ext cx="1193700" cy="367500"/>
            </a:xfrm>
            <a:prstGeom prst="straightConnector1">
              <a:avLst/>
            </a:prstGeom>
            <a:noFill/>
            <a:ln w="9525" cap="flat" cmpd="sng">
              <a:solidFill>
                <a:schemeClr val="dk2"/>
              </a:solidFill>
              <a:prstDash val="solid"/>
              <a:round/>
              <a:headEnd type="none" w="med" len="med"/>
              <a:tailEnd type="triangle" w="med" len="med"/>
            </a:ln>
          </p:spPr>
        </p:cxnSp>
        <p:cxnSp>
          <p:nvCxnSpPr>
            <p:cNvPr id="378" name="Google Shape;378;p22"/>
            <p:cNvCxnSpPr>
              <a:stCxn id="362" idx="0"/>
            </p:cNvCxnSpPr>
            <p:nvPr/>
          </p:nvCxnSpPr>
          <p:spPr>
            <a:xfrm rot="10800000" flipH="1">
              <a:off x="7063837" y="3781655"/>
              <a:ext cx="1290000" cy="381600"/>
            </a:xfrm>
            <a:prstGeom prst="straightConnector1">
              <a:avLst/>
            </a:prstGeom>
            <a:noFill/>
            <a:ln w="9525" cap="flat" cmpd="sng">
              <a:solidFill>
                <a:schemeClr val="dk2"/>
              </a:solidFill>
              <a:prstDash val="solid"/>
              <a:round/>
              <a:headEnd type="none" w="med" len="med"/>
              <a:tailEnd type="triangle" w="med" len="med"/>
            </a:ln>
          </p:spPr>
        </p:cxnSp>
        <p:sp>
          <p:nvSpPr>
            <p:cNvPr id="379" name="Google Shape;379;p22"/>
            <p:cNvSpPr txBox="1"/>
            <p:nvPr/>
          </p:nvSpPr>
          <p:spPr>
            <a:xfrm>
              <a:off x="5757913" y="3742586"/>
              <a:ext cx="461400" cy="461635"/>
            </a:xfrm>
            <a:prstGeom prst="rect">
              <a:avLst/>
            </a:prstGeom>
            <a:noFill/>
            <a:ln>
              <a:noFill/>
            </a:ln>
          </p:spPr>
          <p:txBody>
            <a:bodyPr spcFirstLastPara="1" wrap="square" lIns="121900" tIns="121900" rIns="121900" bIns="121900" anchor="t" anchorCtr="0">
              <a:spAutoFit/>
            </a:bodyPr>
            <a:lstStyle/>
            <a:p>
              <a:pPr>
                <a:lnSpc>
                  <a:spcPct val="120000"/>
                </a:lnSpc>
              </a:pPr>
              <a:r>
                <a:rPr lang="en" sz="2000">
                  <a:solidFill>
                    <a:srgbClr val="BF9000"/>
                  </a:solidFill>
                  <a:latin typeface="Cambria Math"/>
                  <a:ea typeface="Cambria Math"/>
                  <a:cs typeface="Cambria Math"/>
                  <a:sym typeface="Cambria Math"/>
                </a:rPr>
                <a:t>W</a:t>
              </a:r>
              <a:r>
                <a:rPr lang="en" sz="2000" baseline="-25000">
                  <a:solidFill>
                    <a:srgbClr val="BF9000"/>
                  </a:solidFill>
                  <a:latin typeface="Cambria Math"/>
                  <a:ea typeface="Cambria Math"/>
                  <a:cs typeface="Cambria Math"/>
                  <a:sym typeface="Cambria Math"/>
                </a:rPr>
                <a:t>k</a:t>
              </a:r>
              <a:endParaRPr sz="2000"/>
            </a:p>
          </p:txBody>
        </p:sp>
        <p:sp>
          <p:nvSpPr>
            <p:cNvPr id="380" name="Google Shape;380;p22"/>
            <p:cNvSpPr txBox="1"/>
            <p:nvPr/>
          </p:nvSpPr>
          <p:spPr>
            <a:xfrm>
              <a:off x="7969683" y="3747547"/>
              <a:ext cx="482400" cy="461635"/>
            </a:xfrm>
            <a:prstGeom prst="rect">
              <a:avLst/>
            </a:prstGeom>
            <a:noFill/>
            <a:ln>
              <a:noFill/>
            </a:ln>
          </p:spPr>
          <p:txBody>
            <a:bodyPr spcFirstLastPara="1" wrap="square" lIns="121900" tIns="121900" rIns="121900" bIns="121900" anchor="t" anchorCtr="0">
              <a:spAutoFit/>
            </a:bodyPr>
            <a:lstStyle/>
            <a:p>
              <a:pPr>
                <a:lnSpc>
                  <a:spcPct val="120000"/>
                </a:lnSpc>
              </a:pPr>
              <a:r>
                <a:rPr lang="en" sz="2000">
                  <a:solidFill>
                    <a:srgbClr val="990000"/>
                  </a:solidFill>
                  <a:latin typeface="Cambria Math"/>
                  <a:ea typeface="Cambria Math"/>
                  <a:cs typeface="Cambria Math"/>
                  <a:sym typeface="Cambria Math"/>
                </a:rPr>
                <a:t>W</a:t>
              </a:r>
              <a:r>
                <a:rPr lang="en" sz="2000" baseline="-25000">
                  <a:solidFill>
                    <a:srgbClr val="990000"/>
                  </a:solidFill>
                  <a:latin typeface="Cambria Math"/>
                  <a:ea typeface="Cambria Math"/>
                  <a:cs typeface="Cambria Math"/>
                  <a:sym typeface="Cambria Math"/>
                </a:rPr>
                <a:t>v</a:t>
              </a:r>
              <a:endParaRPr sz="2000"/>
            </a:p>
          </p:txBody>
        </p:sp>
        <p:sp>
          <p:nvSpPr>
            <p:cNvPr id="381" name="Google Shape;381;p22"/>
            <p:cNvSpPr txBox="1"/>
            <p:nvPr/>
          </p:nvSpPr>
          <p:spPr>
            <a:xfrm>
              <a:off x="7352900" y="4158025"/>
              <a:ext cx="349800" cy="461635"/>
            </a:xfrm>
            <a:prstGeom prst="rect">
              <a:avLst/>
            </a:prstGeom>
            <a:noFill/>
            <a:ln>
              <a:noFill/>
            </a:ln>
          </p:spPr>
          <p:txBody>
            <a:bodyPr spcFirstLastPara="1" wrap="square" lIns="121900" tIns="121900" rIns="121900" bIns="121900" anchor="t" anchorCtr="0">
              <a:spAutoFit/>
            </a:bodyPr>
            <a:lstStyle/>
            <a:p>
              <a:pPr>
                <a:lnSpc>
                  <a:spcPct val="120000"/>
                </a:lnSpc>
              </a:pPr>
              <a:r>
                <a:rPr lang="en" sz="2000">
                  <a:solidFill>
                    <a:srgbClr val="202124"/>
                  </a:solidFill>
                  <a:latin typeface="Google Sans"/>
                  <a:ea typeface="Google Sans"/>
                  <a:cs typeface="Google Sans"/>
                  <a:sym typeface="Google Sans"/>
                </a:rPr>
                <a:t>...</a:t>
              </a:r>
              <a:endParaRPr sz="2000"/>
            </a:p>
          </p:txBody>
        </p:sp>
      </p:grpSp>
      <p:sp>
        <p:nvSpPr>
          <p:cNvPr id="382" name="Google Shape;382;p22"/>
          <p:cNvSpPr txBox="1"/>
          <p:nvPr/>
        </p:nvSpPr>
        <p:spPr>
          <a:xfrm>
            <a:off x="7965013" y="3781848"/>
            <a:ext cx="466400" cy="1132577"/>
          </a:xfrm>
          <a:prstGeom prst="rect">
            <a:avLst/>
          </a:prstGeom>
          <a:noFill/>
          <a:ln>
            <a:noFill/>
          </a:ln>
        </p:spPr>
        <p:txBody>
          <a:bodyPr spcFirstLastPara="1" wrap="square" lIns="121900" tIns="121900" rIns="121900" bIns="121900" anchor="t" anchorCtr="0">
            <a:spAutoFit/>
          </a:bodyPr>
          <a:lstStyle/>
          <a:p>
            <a:pPr>
              <a:lnSpc>
                <a:spcPct val="120000"/>
              </a:lnSpc>
            </a:pPr>
            <a:r>
              <a:rPr lang="en" sz="2400">
                <a:solidFill>
                  <a:srgbClr val="202124"/>
                </a:solidFill>
                <a:latin typeface="Google Sans"/>
                <a:ea typeface="Google Sans"/>
                <a:cs typeface="Google Sans"/>
                <a:sym typeface="Google Sans"/>
              </a:rPr>
              <a:t>...</a:t>
            </a:r>
            <a:endParaRPr sz="2400"/>
          </a:p>
        </p:txBody>
      </p:sp>
      <p:sp>
        <p:nvSpPr>
          <p:cNvPr id="383" name="Google Shape;383;p22"/>
          <p:cNvSpPr txBox="1"/>
          <p:nvPr/>
        </p:nvSpPr>
        <p:spPr>
          <a:xfrm>
            <a:off x="11223761" y="3814952"/>
            <a:ext cx="466400" cy="1132577"/>
          </a:xfrm>
          <a:prstGeom prst="rect">
            <a:avLst/>
          </a:prstGeom>
          <a:noFill/>
          <a:ln>
            <a:noFill/>
          </a:ln>
        </p:spPr>
        <p:txBody>
          <a:bodyPr spcFirstLastPara="1" wrap="square" lIns="121900" tIns="121900" rIns="121900" bIns="121900" anchor="t" anchorCtr="0">
            <a:spAutoFit/>
          </a:bodyPr>
          <a:lstStyle/>
          <a:p>
            <a:pPr>
              <a:lnSpc>
                <a:spcPct val="120000"/>
              </a:lnSpc>
            </a:pPr>
            <a:r>
              <a:rPr lang="en" sz="2400">
                <a:solidFill>
                  <a:srgbClr val="202124"/>
                </a:solidFill>
                <a:latin typeface="Google Sans"/>
                <a:ea typeface="Google Sans"/>
                <a:cs typeface="Google Sans"/>
                <a:sym typeface="Google Sans"/>
              </a:rPr>
              <a:t>...</a:t>
            </a:r>
            <a:endParaRPr sz="2400"/>
          </a:p>
        </p:txBody>
      </p:sp>
      <p:sp>
        <p:nvSpPr>
          <p:cNvPr id="384" name="Google Shape;384;p22"/>
          <p:cNvSpPr txBox="1"/>
          <p:nvPr/>
        </p:nvSpPr>
        <p:spPr>
          <a:xfrm>
            <a:off x="6594632" y="4846347"/>
            <a:ext cx="1429200" cy="195200"/>
          </a:xfrm>
          <a:prstGeom prst="rect">
            <a:avLst/>
          </a:prstGeom>
          <a:noFill/>
          <a:ln>
            <a:noFill/>
          </a:ln>
        </p:spPr>
        <p:txBody>
          <a:bodyPr spcFirstLastPara="1" wrap="square" lIns="0" tIns="0" rIns="0" bIns="0" anchor="t" anchorCtr="0">
            <a:noAutofit/>
          </a:bodyPr>
          <a:lstStyle/>
          <a:p>
            <a:r>
              <a:rPr lang="en" sz="1200" b="1">
                <a:solidFill>
                  <a:srgbClr val="666666"/>
                </a:solidFill>
                <a:latin typeface="Google Sans"/>
                <a:ea typeface="Google Sans"/>
                <a:cs typeface="Google Sans"/>
                <a:sym typeface="Google Sans"/>
              </a:rPr>
              <a:t>Dictionary</a:t>
            </a:r>
            <a:endParaRPr sz="1200" b="1">
              <a:solidFill>
                <a:srgbClr val="666666"/>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500"/>
                                        <p:tgtEl>
                                          <p:spTgt spid="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fade">
                                      <p:cBhvr>
                                        <p:cTn id="12" dur="500"/>
                                        <p:tgtEl>
                                          <p:spTgt spid="3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9"/>
                                        </p:tgtEl>
                                        <p:attrNameLst>
                                          <p:attrName>style.visibility</p:attrName>
                                        </p:attrNameLst>
                                      </p:cBhvr>
                                      <p:to>
                                        <p:strVal val="visible"/>
                                      </p:to>
                                    </p:set>
                                    <p:animEffect transition="in" filter="fade">
                                      <p:cBhvr>
                                        <p:cTn id="17"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3"/>
          <p:cNvSpPr txBox="1"/>
          <p:nvPr/>
        </p:nvSpPr>
        <p:spPr>
          <a:xfrm>
            <a:off x="0" y="836712"/>
            <a:ext cx="7930400" cy="609600"/>
          </a:xfrm>
          <a:prstGeom prst="rect">
            <a:avLst/>
          </a:prstGeom>
          <a:noFill/>
          <a:ln>
            <a:noFill/>
          </a:ln>
        </p:spPr>
        <p:txBody>
          <a:bodyPr spcFirstLastPara="1" wrap="square" lIns="121900" tIns="121900" rIns="121900" bIns="121900" anchor="t" anchorCtr="0">
            <a:noAutofit/>
          </a:bodyPr>
          <a:lstStyle/>
          <a:p>
            <a:pPr>
              <a:lnSpc>
                <a:spcPct val="120000"/>
              </a:lnSpc>
            </a:pPr>
            <a:r>
              <a:rPr lang="en" sz="2000" dirty="0">
                <a:solidFill>
                  <a:srgbClr val="202124"/>
                </a:solidFill>
                <a:latin typeface="Google Sans"/>
                <a:ea typeface="Google Sans"/>
                <a:cs typeface="Google Sans"/>
                <a:sym typeface="Google Sans"/>
              </a:rPr>
              <a:t>But that's not actually it! There are a few more details:</a:t>
            </a:r>
            <a:endParaRPr sz="2000" dirty="0">
              <a:solidFill>
                <a:srgbClr val="202124"/>
              </a:solidFill>
              <a:latin typeface="Google Sans"/>
              <a:ea typeface="Google Sans"/>
              <a:cs typeface="Google Sans"/>
              <a:sym typeface="Google Sans"/>
            </a:endParaRPr>
          </a:p>
        </p:txBody>
      </p:sp>
      <p:sp>
        <p:nvSpPr>
          <p:cNvPr id="390" name="Google Shape;390;p23"/>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Attention Is All You Need</a:t>
            </a:r>
            <a:endParaRPr sz="3067">
              <a:solidFill>
                <a:srgbClr val="202124"/>
              </a:solidFill>
              <a:latin typeface="Google Sans"/>
              <a:ea typeface="Google Sans"/>
              <a:cs typeface="Google Sans"/>
              <a:sym typeface="Google Sans"/>
            </a:endParaRPr>
          </a:p>
          <a:p>
            <a:pPr>
              <a:lnSpc>
                <a:spcPct val="120000"/>
              </a:lnSpc>
            </a:pPr>
            <a:r>
              <a:rPr lang="en" sz="1600" b="1">
                <a:solidFill>
                  <a:srgbClr val="202124"/>
                </a:solidFill>
                <a:latin typeface="Google Sans"/>
                <a:ea typeface="Google Sans"/>
                <a:cs typeface="Google Sans"/>
                <a:sym typeface="Google Sans"/>
              </a:rPr>
              <a:t>2017</a:t>
            </a:r>
            <a:r>
              <a:rPr lang="en" sz="160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a:solidFill>
                <a:srgbClr val="202124"/>
              </a:solidFill>
              <a:latin typeface="Google Sans"/>
              <a:ea typeface="Google Sans"/>
              <a:cs typeface="Google Sans"/>
              <a:sym typeface="Google Sans"/>
            </a:endParaRPr>
          </a:p>
        </p:txBody>
      </p:sp>
      <p:grpSp>
        <p:nvGrpSpPr>
          <p:cNvPr id="391" name="Google Shape;391;p23"/>
          <p:cNvGrpSpPr/>
          <p:nvPr/>
        </p:nvGrpSpPr>
        <p:grpSpPr>
          <a:xfrm>
            <a:off x="191344" y="1340768"/>
            <a:ext cx="11470752" cy="1594000"/>
            <a:chOff x="143508" y="1361725"/>
            <a:chExt cx="8603064" cy="1195500"/>
          </a:xfrm>
        </p:grpSpPr>
        <p:sp>
          <p:nvSpPr>
            <p:cNvPr id="392" name="Google Shape;392;p23"/>
            <p:cNvSpPr/>
            <p:nvPr/>
          </p:nvSpPr>
          <p:spPr>
            <a:xfrm>
              <a:off x="5797568"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93" name="Google Shape;393;p23"/>
            <p:cNvSpPr/>
            <p:nvPr/>
          </p:nvSpPr>
          <p:spPr>
            <a:xfrm>
              <a:off x="5797568"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94" name="Google Shape;394;p23"/>
            <p:cNvSpPr/>
            <p:nvPr/>
          </p:nvSpPr>
          <p:spPr>
            <a:xfrm>
              <a:off x="5797568"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95" name="Google Shape;395;p23"/>
            <p:cNvSpPr/>
            <p:nvPr/>
          </p:nvSpPr>
          <p:spPr>
            <a:xfrm>
              <a:off x="5797568"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96" name="Google Shape;396;p23"/>
            <p:cNvSpPr/>
            <p:nvPr/>
          </p:nvSpPr>
          <p:spPr>
            <a:xfrm>
              <a:off x="5797568"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97" name="Google Shape;397;p23"/>
            <p:cNvSpPr/>
            <p:nvPr/>
          </p:nvSpPr>
          <p:spPr>
            <a:xfrm>
              <a:off x="5797568"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398" name="Google Shape;398;p23"/>
            <p:cNvSpPr txBox="1"/>
            <p:nvPr/>
          </p:nvSpPr>
          <p:spPr>
            <a:xfrm rot="16200000">
              <a:off x="5177250" y="1855727"/>
              <a:ext cx="873600" cy="311594"/>
            </a:xfrm>
            <a:prstGeom prst="rect">
              <a:avLst/>
            </a:prstGeom>
            <a:noFill/>
            <a:ln>
              <a:noFill/>
            </a:ln>
          </p:spPr>
          <p:txBody>
            <a:bodyPr spcFirstLastPara="1" wrap="square" lIns="121900" tIns="121900" rIns="121900" bIns="121900" anchor="t" anchorCtr="0">
              <a:spAutoFit/>
            </a:bodyPr>
            <a:lstStyle/>
            <a:p>
              <a:pPr algn="ctr"/>
              <a:r>
                <a:rPr lang="en" sz="1100" b="1">
                  <a:solidFill>
                    <a:srgbClr val="38761D"/>
                  </a:solidFill>
                  <a:latin typeface="Google Sans"/>
                  <a:ea typeface="Google Sans"/>
                  <a:cs typeface="Google Sans"/>
                  <a:sym typeface="Google Sans"/>
                </a:rPr>
                <a:t>Queries q</a:t>
              </a:r>
              <a:r>
                <a:rPr lang="en" sz="1100" b="1" baseline="-25000">
                  <a:solidFill>
                    <a:srgbClr val="38761D"/>
                  </a:solidFill>
                  <a:latin typeface="Google Sans"/>
                  <a:ea typeface="Google Sans"/>
                  <a:cs typeface="Google Sans"/>
                  <a:sym typeface="Google Sans"/>
                </a:rPr>
                <a:t>1:M</a:t>
              </a:r>
              <a:endParaRPr sz="1100" b="1" baseline="-25000">
                <a:solidFill>
                  <a:srgbClr val="38761D"/>
                </a:solidFill>
                <a:latin typeface="Google Sans"/>
                <a:ea typeface="Google Sans"/>
                <a:cs typeface="Google Sans"/>
                <a:sym typeface="Google Sans"/>
              </a:endParaRPr>
            </a:p>
          </p:txBody>
        </p:sp>
        <p:cxnSp>
          <p:nvCxnSpPr>
            <p:cNvPr id="399" name="Google Shape;399;p23"/>
            <p:cNvCxnSpPr/>
            <p:nvPr/>
          </p:nvCxnSpPr>
          <p:spPr>
            <a:xfrm>
              <a:off x="6417813" y="2102674"/>
              <a:ext cx="232200" cy="0"/>
            </a:xfrm>
            <a:prstGeom prst="straightConnector1">
              <a:avLst/>
            </a:prstGeom>
            <a:noFill/>
            <a:ln w="9525" cap="flat" cmpd="sng">
              <a:solidFill>
                <a:schemeClr val="dk2"/>
              </a:solidFill>
              <a:prstDash val="solid"/>
              <a:round/>
              <a:headEnd type="none" w="med" len="med"/>
              <a:tailEnd type="triangle" w="med" len="med"/>
            </a:ln>
          </p:spPr>
        </p:cxnSp>
        <p:sp>
          <p:nvSpPr>
            <p:cNvPr id="400" name="Google Shape;400;p23"/>
            <p:cNvSpPr/>
            <p:nvPr/>
          </p:nvSpPr>
          <p:spPr>
            <a:xfrm rot="-5400000">
              <a:off x="6731450"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01" name="Google Shape;401;p23"/>
            <p:cNvSpPr/>
            <p:nvPr/>
          </p:nvSpPr>
          <p:spPr>
            <a:xfrm rot="-5400000">
              <a:off x="6852687" y="1875586"/>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02" name="Google Shape;402;p23"/>
            <p:cNvSpPr/>
            <p:nvPr/>
          </p:nvSpPr>
          <p:spPr>
            <a:xfrm rot="-5400000">
              <a:off x="6973925" y="1875586"/>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03" name="Google Shape;403;p23"/>
            <p:cNvSpPr/>
            <p:nvPr/>
          </p:nvSpPr>
          <p:spPr>
            <a:xfrm rot="-5400000">
              <a:off x="7095162" y="18755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04" name="Google Shape;404;p23"/>
            <p:cNvSpPr/>
            <p:nvPr/>
          </p:nvSpPr>
          <p:spPr>
            <a:xfrm rot="-5400000">
              <a:off x="7216131"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05" name="Google Shape;405;p23"/>
            <p:cNvSpPr/>
            <p:nvPr/>
          </p:nvSpPr>
          <p:spPr>
            <a:xfrm rot="-5400000">
              <a:off x="7337637"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06" name="Google Shape;406;p23"/>
            <p:cNvSpPr txBox="1"/>
            <p:nvPr/>
          </p:nvSpPr>
          <p:spPr>
            <a:xfrm>
              <a:off x="6467113" y="1675025"/>
              <a:ext cx="1290300" cy="146400"/>
            </a:xfrm>
            <a:prstGeom prst="rect">
              <a:avLst/>
            </a:prstGeom>
            <a:noFill/>
            <a:ln>
              <a:noFill/>
            </a:ln>
          </p:spPr>
          <p:txBody>
            <a:bodyPr spcFirstLastPara="1" wrap="square" lIns="0" tIns="0" rIns="0" bIns="0" anchor="t" anchorCtr="0">
              <a:noAutofit/>
            </a:bodyPr>
            <a:lstStyle/>
            <a:p>
              <a:pPr algn="ctr"/>
              <a:r>
                <a:rPr lang="en" sz="1100" b="1">
                  <a:solidFill>
                    <a:srgbClr val="666666"/>
                  </a:solidFill>
                  <a:latin typeface="Google Sans"/>
                  <a:ea typeface="Google Sans"/>
                  <a:cs typeface="Google Sans"/>
                  <a:sym typeface="Google Sans"/>
                </a:rPr>
                <a:t>Attention matrix A</a:t>
              </a:r>
              <a:endParaRPr sz="1100" b="1">
                <a:solidFill>
                  <a:srgbClr val="666666"/>
                </a:solidFill>
                <a:latin typeface="Google Sans"/>
                <a:ea typeface="Google Sans"/>
                <a:cs typeface="Google Sans"/>
                <a:sym typeface="Google Sans"/>
              </a:endParaRPr>
            </a:p>
          </p:txBody>
        </p:sp>
        <p:grpSp>
          <p:nvGrpSpPr>
            <p:cNvPr id="407" name="Google Shape;407;p23"/>
            <p:cNvGrpSpPr/>
            <p:nvPr/>
          </p:nvGrpSpPr>
          <p:grpSpPr>
            <a:xfrm>
              <a:off x="8272581" y="1389693"/>
              <a:ext cx="121213" cy="1091362"/>
              <a:chOff x="5345718" y="2850955"/>
              <a:chExt cx="121213" cy="1091362"/>
            </a:xfrm>
          </p:grpSpPr>
          <p:sp>
            <p:nvSpPr>
              <p:cNvPr id="408" name="Google Shape;408;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09" name="Google Shape;409;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10" name="Google Shape;410;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11" name="Google Shape;411;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12" name="Google Shape;412;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13" name="Google Shape;413;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14" name="Google Shape;414;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15" name="Google Shape;415;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16" name="Google Shape;416;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cxnSp>
          <p:nvCxnSpPr>
            <p:cNvPr id="417" name="Google Shape;417;p23"/>
            <p:cNvCxnSpPr/>
            <p:nvPr/>
          </p:nvCxnSpPr>
          <p:spPr>
            <a:xfrm>
              <a:off x="7560813" y="2102674"/>
              <a:ext cx="232200" cy="0"/>
            </a:xfrm>
            <a:prstGeom prst="straightConnector1">
              <a:avLst/>
            </a:prstGeom>
            <a:noFill/>
            <a:ln w="9525" cap="flat" cmpd="sng">
              <a:solidFill>
                <a:schemeClr val="dk2"/>
              </a:solidFill>
              <a:prstDash val="solid"/>
              <a:round/>
              <a:headEnd type="none" w="med" len="med"/>
              <a:tailEnd type="triangle" w="med" len="med"/>
            </a:ln>
          </p:spPr>
        </p:cxnSp>
        <p:sp>
          <p:nvSpPr>
            <p:cNvPr id="418" name="Google Shape;418;p23"/>
            <p:cNvSpPr txBox="1"/>
            <p:nvPr/>
          </p:nvSpPr>
          <p:spPr>
            <a:xfrm rot="16200000">
              <a:off x="7572000" y="1779626"/>
              <a:ext cx="960900" cy="311594"/>
            </a:xfrm>
            <a:prstGeom prst="rect">
              <a:avLst/>
            </a:prstGeom>
            <a:noFill/>
            <a:ln>
              <a:noFill/>
            </a:ln>
          </p:spPr>
          <p:txBody>
            <a:bodyPr spcFirstLastPara="1" wrap="square" lIns="121900" tIns="121900" rIns="121900" bIns="121900" anchor="t" anchorCtr="0">
              <a:spAutoFit/>
            </a:bodyPr>
            <a:lstStyle/>
            <a:p>
              <a:pPr algn="ctr"/>
              <a:r>
                <a:rPr lang="en" sz="1100" b="1">
                  <a:solidFill>
                    <a:srgbClr val="1155CC"/>
                  </a:solidFill>
                  <a:latin typeface="Google Sans"/>
                  <a:ea typeface="Google Sans"/>
                  <a:cs typeface="Google Sans"/>
                  <a:sym typeface="Google Sans"/>
                </a:rPr>
                <a:t>Outputs z</a:t>
              </a:r>
              <a:r>
                <a:rPr lang="en" sz="1100" b="1" baseline="-25000">
                  <a:solidFill>
                    <a:srgbClr val="1155CC"/>
                  </a:solidFill>
                  <a:latin typeface="Google Sans"/>
                  <a:ea typeface="Google Sans"/>
                  <a:cs typeface="Google Sans"/>
                  <a:sym typeface="Google Sans"/>
                </a:rPr>
                <a:t>1:M</a:t>
              </a:r>
              <a:endParaRPr sz="1100" b="1" baseline="-25000">
                <a:solidFill>
                  <a:srgbClr val="1155CC"/>
                </a:solidFill>
                <a:latin typeface="Google Sans"/>
                <a:ea typeface="Google Sans"/>
                <a:cs typeface="Google Sans"/>
                <a:sym typeface="Google Sans"/>
              </a:endParaRPr>
            </a:p>
          </p:txBody>
        </p:sp>
        <p:sp>
          <p:nvSpPr>
            <p:cNvPr id="419" name="Google Shape;419;p23"/>
            <p:cNvSpPr/>
            <p:nvPr/>
          </p:nvSpPr>
          <p:spPr>
            <a:xfrm>
              <a:off x="5914691"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20" name="Google Shape;420;p23"/>
            <p:cNvSpPr/>
            <p:nvPr/>
          </p:nvSpPr>
          <p:spPr>
            <a:xfrm>
              <a:off x="5914691"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21" name="Google Shape;421;p23"/>
            <p:cNvSpPr/>
            <p:nvPr/>
          </p:nvSpPr>
          <p:spPr>
            <a:xfrm>
              <a:off x="5914691"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22" name="Google Shape;422;p23"/>
            <p:cNvSpPr/>
            <p:nvPr/>
          </p:nvSpPr>
          <p:spPr>
            <a:xfrm>
              <a:off x="5914691"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23" name="Google Shape;423;p23"/>
            <p:cNvSpPr/>
            <p:nvPr/>
          </p:nvSpPr>
          <p:spPr>
            <a:xfrm>
              <a:off x="5914691"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24" name="Google Shape;424;p23"/>
            <p:cNvSpPr/>
            <p:nvPr/>
          </p:nvSpPr>
          <p:spPr>
            <a:xfrm>
              <a:off x="5914691"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25" name="Google Shape;425;p23"/>
            <p:cNvSpPr/>
            <p:nvPr/>
          </p:nvSpPr>
          <p:spPr>
            <a:xfrm>
              <a:off x="6033224"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26" name="Google Shape;426;p23"/>
            <p:cNvSpPr/>
            <p:nvPr/>
          </p:nvSpPr>
          <p:spPr>
            <a:xfrm>
              <a:off x="6033224"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27" name="Google Shape;427;p23"/>
            <p:cNvSpPr/>
            <p:nvPr/>
          </p:nvSpPr>
          <p:spPr>
            <a:xfrm>
              <a:off x="6033224"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28" name="Google Shape;428;p23"/>
            <p:cNvSpPr/>
            <p:nvPr/>
          </p:nvSpPr>
          <p:spPr>
            <a:xfrm>
              <a:off x="6033224"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29" name="Google Shape;429;p23"/>
            <p:cNvSpPr/>
            <p:nvPr/>
          </p:nvSpPr>
          <p:spPr>
            <a:xfrm>
              <a:off x="6033224"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30" name="Google Shape;430;p23"/>
            <p:cNvSpPr/>
            <p:nvPr/>
          </p:nvSpPr>
          <p:spPr>
            <a:xfrm>
              <a:off x="6033224"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31" name="Google Shape;431;p23"/>
            <p:cNvSpPr/>
            <p:nvPr/>
          </p:nvSpPr>
          <p:spPr>
            <a:xfrm>
              <a:off x="6150346"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32" name="Google Shape;432;p23"/>
            <p:cNvSpPr/>
            <p:nvPr/>
          </p:nvSpPr>
          <p:spPr>
            <a:xfrm>
              <a:off x="6150346"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33" name="Google Shape;433;p23"/>
            <p:cNvSpPr/>
            <p:nvPr/>
          </p:nvSpPr>
          <p:spPr>
            <a:xfrm>
              <a:off x="6150346"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34" name="Google Shape;434;p23"/>
            <p:cNvSpPr/>
            <p:nvPr/>
          </p:nvSpPr>
          <p:spPr>
            <a:xfrm>
              <a:off x="6150346"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35" name="Google Shape;435;p23"/>
            <p:cNvSpPr/>
            <p:nvPr/>
          </p:nvSpPr>
          <p:spPr>
            <a:xfrm>
              <a:off x="6150346"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36" name="Google Shape;436;p23"/>
            <p:cNvSpPr/>
            <p:nvPr/>
          </p:nvSpPr>
          <p:spPr>
            <a:xfrm>
              <a:off x="6150346"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37" name="Google Shape;437;p23"/>
            <p:cNvSpPr/>
            <p:nvPr/>
          </p:nvSpPr>
          <p:spPr>
            <a:xfrm rot="-5400000">
              <a:off x="6731450" y="1992709"/>
              <a:ext cx="121200" cy="1212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38" name="Google Shape;438;p23"/>
            <p:cNvSpPr/>
            <p:nvPr/>
          </p:nvSpPr>
          <p:spPr>
            <a:xfrm rot="-5400000">
              <a:off x="6852687" y="1992709"/>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39" name="Google Shape;439;p23"/>
            <p:cNvSpPr/>
            <p:nvPr/>
          </p:nvSpPr>
          <p:spPr>
            <a:xfrm rot="-5400000">
              <a:off x="6973925" y="19927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40" name="Google Shape;440;p23"/>
            <p:cNvSpPr/>
            <p:nvPr/>
          </p:nvSpPr>
          <p:spPr>
            <a:xfrm rot="-5400000">
              <a:off x="7095162" y="19927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41" name="Google Shape;441;p23"/>
            <p:cNvSpPr/>
            <p:nvPr/>
          </p:nvSpPr>
          <p:spPr>
            <a:xfrm rot="-5400000">
              <a:off x="7216131" y="1992709"/>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42" name="Google Shape;442;p23"/>
            <p:cNvSpPr/>
            <p:nvPr/>
          </p:nvSpPr>
          <p:spPr>
            <a:xfrm rot="-5400000">
              <a:off x="7337637" y="1992709"/>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43" name="Google Shape;443;p23"/>
            <p:cNvSpPr/>
            <p:nvPr/>
          </p:nvSpPr>
          <p:spPr>
            <a:xfrm rot="-5400000">
              <a:off x="6731450" y="2104186"/>
              <a:ext cx="121200" cy="121200"/>
            </a:xfrm>
            <a:prstGeom prst="rect">
              <a:avLst/>
            </a:prstGeom>
            <a:solidFill>
              <a:srgbClr val="EEEEEE"/>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44" name="Google Shape;444;p23"/>
            <p:cNvSpPr/>
            <p:nvPr/>
          </p:nvSpPr>
          <p:spPr>
            <a:xfrm rot="-5400000">
              <a:off x="6852687" y="21041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45" name="Google Shape;445;p23"/>
            <p:cNvSpPr/>
            <p:nvPr/>
          </p:nvSpPr>
          <p:spPr>
            <a:xfrm rot="-5400000">
              <a:off x="6973925" y="2104186"/>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46" name="Google Shape;446;p23"/>
            <p:cNvSpPr/>
            <p:nvPr/>
          </p:nvSpPr>
          <p:spPr>
            <a:xfrm rot="-5400000">
              <a:off x="7095162" y="21041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47" name="Google Shape;447;p23"/>
            <p:cNvSpPr/>
            <p:nvPr/>
          </p:nvSpPr>
          <p:spPr>
            <a:xfrm rot="-5400000">
              <a:off x="7216131" y="2104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48" name="Google Shape;448;p23"/>
            <p:cNvSpPr/>
            <p:nvPr/>
          </p:nvSpPr>
          <p:spPr>
            <a:xfrm rot="-5400000">
              <a:off x="7337637" y="21041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49" name="Google Shape;449;p23"/>
            <p:cNvSpPr/>
            <p:nvPr/>
          </p:nvSpPr>
          <p:spPr>
            <a:xfrm rot="-5400000">
              <a:off x="6731450"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50" name="Google Shape;450;p23"/>
            <p:cNvSpPr/>
            <p:nvPr/>
          </p:nvSpPr>
          <p:spPr>
            <a:xfrm rot="-5400000">
              <a:off x="6852687" y="22213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51" name="Google Shape;451;p23"/>
            <p:cNvSpPr/>
            <p:nvPr/>
          </p:nvSpPr>
          <p:spPr>
            <a:xfrm rot="-5400000">
              <a:off x="6973925" y="2221309"/>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52" name="Google Shape;452;p23"/>
            <p:cNvSpPr/>
            <p:nvPr/>
          </p:nvSpPr>
          <p:spPr>
            <a:xfrm rot="-5400000">
              <a:off x="7095162"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53" name="Google Shape;453;p23"/>
            <p:cNvSpPr/>
            <p:nvPr/>
          </p:nvSpPr>
          <p:spPr>
            <a:xfrm rot="-5400000">
              <a:off x="7216131"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54" name="Google Shape;454;p23"/>
            <p:cNvSpPr/>
            <p:nvPr/>
          </p:nvSpPr>
          <p:spPr>
            <a:xfrm rot="-5400000">
              <a:off x="7337637" y="22213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nvGrpSpPr>
            <p:cNvPr id="455" name="Google Shape;455;p23"/>
            <p:cNvGrpSpPr/>
            <p:nvPr/>
          </p:nvGrpSpPr>
          <p:grpSpPr>
            <a:xfrm>
              <a:off x="8389703" y="1389693"/>
              <a:ext cx="121213" cy="1091362"/>
              <a:chOff x="5345718" y="2850955"/>
              <a:chExt cx="121213" cy="1091362"/>
            </a:xfrm>
          </p:grpSpPr>
          <p:sp>
            <p:nvSpPr>
              <p:cNvPr id="456" name="Google Shape;456;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57" name="Google Shape;457;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58" name="Google Shape;458;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59" name="Google Shape;459;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60" name="Google Shape;460;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61" name="Google Shape;461;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62" name="Google Shape;462;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63" name="Google Shape;463;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64" name="Google Shape;464;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465" name="Google Shape;465;p23"/>
            <p:cNvGrpSpPr/>
            <p:nvPr/>
          </p:nvGrpSpPr>
          <p:grpSpPr>
            <a:xfrm>
              <a:off x="8508236" y="1389693"/>
              <a:ext cx="121213" cy="1091362"/>
              <a:chOff x="5345718" y="2850955"/>
              <a:chExt cx="121213" cy="1091362"/>
            </a:xfrm>
          </p:grpSpPr>
          <p:sp>
            <p:nvSpPr>
              <p:cNvPr id="466" name="Google Shape;466;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67" name="Google Shape;467;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68" name="Google Shape;468;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69" name="Google Shape;469;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70" name="Google Shape;470;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71" name="Google Shape;471;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72" name="Google Shape;472;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73" name="Google Shape;473;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74" name="Google Shape;474;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475" name="Google Shape;475;p23"/>
            <p:cNvGrpSpPr/>
            <p:nvPr/>
          </p:nvGrpSpPr>
          <p:grpSpPr>
            <a:xfrm>
              <a:off x="8625359" y="1389693"/>
              <a:ext cx="121213" cy="1091362"/>
              <a:chOff x="5345718" y="2850955"/>
              <a:chExt cx="121213" cy="1091362"/>
            </a:xfrm>
          </p:grpSpPr>
          <p:sp>
            <p:nvSpPr>
              <p:cNvPr id="476" name="Google Shape;476;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77" name="Google Shape;477;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78" name="Google Shape;478;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79" name="Google Shape;479;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80" name="Google Shape;480;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81" name="Google Shape;481;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82" name="Google Shape;482;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83" name="Google Shape;483;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84" name="Google Shape;484;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sp>
          <p:nvSpPr>
            <p:cNvPr id="485" name="Google Shape;485;p23"/>
            <p:cNvSpPr txBox="1"/>
            <p:nvPr/>
          </p:nvSpPr>
          <p:spPr>
            <a:xfrm>
              <a:off x="143508" y="1361725"/>
              <a:ext cx="5287092" cy="1195500"/>
            </a:xfrm>
            <a:prstGeom prst="rect">
              <a:avLst/>
            </a:prstGeom>
            <a:noFill/>
            <a:ln>
              <a:noFill/>
            </a:ln>
          </p:spPr>
          <p:txBody>
            <a:bodyPr spcFirstLastPara="1" wrap="square" lIns="121900" tIns="121900" rIns="121900" bIns="121900" anchor="t" anchorCtr="0">
              <a:noAutofit/>
            </a:bodyPr>
            <a:lstStyle/>
            <a:p>
              <a:pPr>
                <a:lnSpc>
                  <a:spcPct val="120000"/>
                </a:lnSpc>
              </a:pPr>
              <a:r>
                <a:rPr lang="en" sz="2000" dirty="0">
                  <a:solidFill>
                    <a:srgbClr val="202124"/>
                  </a:solidFill>
                  <a:latin typeface="Google Sans"/>
                  <a:ea typeface="Google Sans"/>
                  <a:cs typeface="Google Sans"/>
                  <a:sym typeface="Google Sans"/>
                </a:rPr>
                <a:t>1. We usually use </a:t>
              </a:r>
              <a:r>
                <a:rPr lang="en" sz="2000" b="1" dirty="0">
                  <a:solidFill>
                    <a:srgbClr val="202124"/>
                  </a:solidFill>
                  <a:latin typeface="Google Sans"/>
                  <a:ea typeface="Google Sans"/>
                  <a:cs typeface="Google Sans"/>
                  <a:sym typeface="Google Sans"/>
                </a:rPr>
                <a:t>many </a:t>
              </a:r>
              <a:r>
                <a:rPr lang="en" sz="2000" b="1" dirty="0">
                  <a:solidFill>
                    <a:srgbClr val="38761D"/>
                  </a:solidFill>
                  <a:latin typeface="Google Sans"/>
                  <a:ea typeface="Google Sans"/>
                  <a:cs typeface="Google Sans"/>
                  <a:sym typeface="Google Sans"/>
                </a:rPr>
                <a:t>queries</a:t>
              </a:r>
              <a:r>
                <a:rPr lang="en" sz="2000" dirty="0">
                  <a:solidFill>
                    <a:srgbClr val="38761D"/>
                  </a:solidFill>
                  <a:latin typeface="Google Sans"/>
                  <a:ea typeface="Google Sans"/>
                  <a:cs typeface="Google Sans"/>
                  <a:sym typeface="Google Sans"/>
                </a:rPr>
                <a:t> </a:t>
              </a:r>
              <a:r>
                <a:rPr lang="en" sz="2000" dirty="0">
                  <a:solidFill>
                    <a:srgbClr val="38761D"/>
                  </a:solidFill>
                  <a:latin typeface="Cambria Math"/>
                  <a:ea typeface="Cambria Math"/>
                  <a:cs typeface="Cambria Math"/>
                  <a:sym typeface="Cambria Math"/>
                </a:rPr>
                <a:t>q</a:t>
              </a:r>
              <a:r>
                <a:rPr lang="en" sz="2000" baseline="-25000" dirty="0">
                  <a:solidFill>
                    <a:srgbClr val="38761D"/>
                  </a:solidFill>
                  <a:latin typeface="Cambria Math"/>
                  <a:ea typeface="Cambria Math"/>
                  <a:cs typeface="Cambria Math"/>
                  <a:sym typeface="Cambria Math"/>
                </a:rPr>
                <a:t>1:M</a:t>
              </a:r>
              <a:r>
                <a:rPr lang="en" sz="2000" dirty="0">
                  <a:solidFill>
                    <a:srgbClr val="202124"/>
                  </a:solidFill>
                  <a:latin typeface="Google Sans"/>
                  <a:ea typeface="Google Sans"/>
                  <a:cs typeface="Google Sans"/>
                  <a:sym typeface="Google Sans"/>
                </a:rPr>
                <a:t>, not just one.</a:t>
              </a:r>
              <a:endParaRPr sz="2000" dirty="0">
                <a:solidFill>
                  <a:srgbClr val="202124"/>
                </a:solidFill>
                <a:latin typeface="Google Sans"/>
                <a:ea typeface="Google Sans"/>
                <a:cs typeface="Google Sans"/>
                <a:sym typeface="Google Sans"/>
              </a:endParaRPr>
            </a:p>
            <a:p>
              <a:pPr indent="609585">
                <a:lnSpc>
                  <a:spcPct val="120000"/>
                </a:lnSpc>
              </a:pPr>
              <a:r>
                <a:rPr lang="en" sz="2000" dirty="0">
                  <a:solidFill>
                    <a:srgbClr val="202124"/>
                  </a:solidFill>
                  <a:latin typeface="Google Sans"/>
                  <a:ea typeface="Google Sans"/>
                  <a:cs typeface="Google Sans"/>
                  <a:sym typeface="Google Sans"/>
                </a:rPr>
                <a:t>Stacking them leads to the </a:t>
              </a:r>
              <a:r>
                <a:rPr lang="en" sz="2000" dirty="0">
                  <a:solidFill>
                    <a:srgbClr val="666666"/>
                  </a:solidFill>
                  <a:latin typeface="Google Sans"/>
                  <a:ea typeface="Google Sans"/>
                  <a:cs typeface="Google Sans"/>
                  <a:sym typeface="Google Sans"/>
                </a:rPr>
                <a:t>Attention matrix </a:t>
              </a:r>
              <a:r>
                <a:rPr lang="en" sz="2000" b="1" dirty="0">
                  <a:solidFill>
                    <a:srgbClr val="666666"/>
                  </a:solidFill>
                  <a:latin typeface="Cambria Math"/>
                  <a:ea typeface="Cambria Math"/>
                  <a:cs typeface="Cambria Math"/>
                  <a:sym typeface="Cambria Math"/>
                </a:rPr>
                <a:t>A</a:t>
              </a:r>
              <a:r>
                <a:rPr lang="en" sz="2000" baseline="-25000" dirty="0">
                  <a:solidFill>
                    <a:srgbClr val="666666"/>
                  </a:solidFill>
                  <a:latin typeface="Cambria Math"/>
                  <a:ea typeface="Cambria Math"/>
                  <a:cs typeface="Cambria Math"/>
                  <a:sym typeface="Cambria Math"/>
                </a:rPr>
                <a:t>1:N,1:M</a:t>
              </a:r>
              <a:endParaRPr sz="2000" dirty="0">
                <a:latin typeface="Google Sans"/>
                <a:ea typeface="Google Sans"/>
                <a:cs typeface="Google Sans"/>
                <a:sym typeface="Google Sans"/>
              </a:endParaRPr>
            </a:p>
            <a:p>
              <a:pPr indent="609585">
                <a:lnSpc>
                  <a:spcPct val="150000"/>
                </a:lnSpc>
              </a:pPr>
              <a:r>
                <a:rPr lang="en" sz="2000" dirty="0">
                  <a:latin typeface="Google Sans"/>
                  <a:ea typeface="Google Sans"/>
                  <a:cs typeface="Google Sans"/>
                  <a:sym typeface="Google Sans"/>
                </a:rPr>
                <a:t>and subsequently to many outputs:</a:t>
              </a:r>
              <a:endParaRPr sz="2000" dirty="0">
                <a:latin typeface="Google Sans"/>
                <a:ea typeface="Google Sans"/>
                <a:cs typeface="Google Sans"/>
                <a:sym typeface="Google Sans"/>
              </a:endParaRPr>
            </a:p>
            <a:p>
              <a:pPr>
                <a:lnSpc>
                  <a:spcPct val="150000"/>
                </a:lnSpc>
              </a:pPr>
              <a:r>
                <a:rPr lang="en" sz="2000" dirty="0">
                  <a:solidFill>
                    <a:srgbClr val="202124"/>
                  </a:solidFill>
                  <a:latin typeface="Google Sans"/>
                  <a:ea typeface="Google Sans"/>
                  <a:cs typeface="Google Sans"/>
                  <a:sym typeface="Google Sans"/>
                </a:rPr>
                <a:t>	</a:t>
              </a:r>
              <a:r>
                <a:rPr lang="en" sz="2000" dirty="0">
                  <a:solidFill>
                    <a:srgbClr val="0B5394"/>
                  </a:solidFill>
                  <a:latin typeface="Cambria Math"/>
                  <a:ea typeface="Cambria Math"/>
                  <a:cs typeface="Cambria Math"/>
                  <a:sym typeface="Cambria Math"/>
                </a:rPr>
                <a:t>z</a:t>
              </a:r>
              <a:r>
                <a:rPr lang="en" sz="2000" baseline="-25000" dirty="0">
                  <a:solidFill>
                    <a:srgbClr val="0B5394"/>
                  </a:solidFill>
                  <a:latin typeface="Cambria Math"/>
                  <a:ea typeface="Cambria Math"/>
                  <a:cs typeface="Cambria Math"/>
                  <a:sym typeface="Cambria Math"/>
                </a:rPr>
                <a:t>1:M</a:t>
              </a:r>
              <a:r>
                <a:rPr lang="en" sz="2000" dirty="0">
                  <a:solidFill>
                    <a:srgbClr val="202124"/>
                  </a:solidFill>
                  <a:latin typeface="Cambria Math"/>
                  <a:ea typeface="Cambria Math"/>
                  <a:cs typeface="Cambria Math"/>
                  <a:sym typeface="Cambria Math"/>
                </a:rPr>
                <a:t> = Attn(</a:t>
              </a:r>
              <a:r>
                <a:rPr lang="en" sz="2000" dirty="0">
                  <a:solidFill>
                    <a:srgbClr val="38761D"/>
                  </a:solidFill>
                  <a:latin typeface="Cambria Math"/>
                  <a:ea typeface="Cambria Math"/>
                  <a:cs typeface="Cambria Math"/>
                  <a:sym typeface="Cambria Math"/>
                </a:rPr>
                <a:t>q</a:t>
              </a:r>
              <a:r>
                <a:rPr lang="en" sz="2000" baseline="-25000" dirty="0">
                  <a:solidFill>
                    <a:srgbClr val="38761D"/>
                  </a:solidFill>
                  <a:latin typeface="Cambria Math"/>
                  <a:ea typeface="Cambria Math"/>
                  <a:cs typeface="Cambria Math"/>
                  <a:sym typeface="Cambria Math"/>
                </a:rPr>
                <a:t>1:M</a:t>
              </a:r>
              <a:r>
                <a:rPr lang="en" sz="2000" dirty="0">
                  <a:solidFill>
                    <a:srgbClr val="202124"/>
                  </a:solidFill>
                  <a:latin typeface="Cambria Math"/>
                  <a:ea typeface="Cambria Math"/>
                  <a:cs typeface="Cambria Math"/>
                  <a:sym typeface="Cambria Math"/>
                </a:rPr>
                <a:t>,</a:t>
              </a:r>
              <a:r>
                <a:rPr lang="en" sz="2000" dirty="0">
                  <a:solidFill>
                    <a:srgbClr val="674EA7"/>
                  </a:solidFill>
                  <a:latin typeface="Cambria Math"/>
                  <a:ea typeface="Cambria Math"/>
                  <a:cs typeface="Cambria Math"/>
                  <a:sym typeface="Cambria Math"/>
                </a:rPr>
                <a:t>x</a:t>
              </a:r>
              <a:r>
                <a:rPr lang="en" sz="2000" dirty="0">
                  <a:solidFill>
                    <a:srgbClr val="202124"/>
                  </a:solidFill>
                  <a:latin typeface="Cambria Math"/>
                  <a:ea typeface="Cambria Math"/>
                  <a:cs typeface="Cambria Math"/>
                  <a:sym typeface="Cambria Math"/>
                </a:rPr>
                <a:t>) = [Attn(</a:t>
              </a:r>
              <a:r>
                <a:rPr lang="en" sz="2000" dirty="0">
                  <a:solidFill>
                    <a:srgbClr val="38761D"/>
                  </a:solidFill>
                  <a:latin typeface="Cambria Math"/>
                  <a:ea typeface="Cambria Math"/>
                  <a:cs typeface="Cambria Math"/>
                  <a:sym typeface="Cambria Math"/>
                </a:rPr>
                <a:t>q</a:t>
              </a:r>
              <a:r>
                <a:rPr lang="en" sz="2000" baseline="-25000" dirty="0">
                  <a:solidFill>
                    <a:srgbClr val="38761D"/>
                  </a:solidFill>
                  <a:latin typeface="Cambria Math"/>
                  <a:ea typeface="Cambria Math"/>
                  <a:cs typeface="Cambria Math"/>
                  <a:sym typeface="Cambria Math"/>
                </a:rPr>
                <a:t>1</a:t>
              </a:r>
              <a:r>
                <a:rPr lang="en" sz="2000" dirty="0">
                  <a:solidFill>
                    <a:srgbClr val="202124"/>
                  </a:solidFill>
                  <a:latin typeface="Cambria Math"/>
                  <a:ea typeface="Cambria Math"/>
                  <a:cs typeface="Cambria Math"/>
                  <a:sym typeface="Cambria Math"/>
                </a:rPr>
                <a:t>,</a:t>
              </a:r>
              <a:r>
                <a:rPr lang="en" sz="2000" dirty="0">
                  <a:solidFill>
                    <a:srgbClr val="674EA7"/>
                  </a:solidFill>
                  <a:latin typeface="Cambria Math"/>
                  <a:ea typeface="Cambria Math"/>
                  <a:cs typeface="Cambria Math"/>
                  <a:sym typeface="Cambria Math"/>
                </a:rPr>
                <a:t>x</a:t>
              </a:r>
              <a:r>
                <a:rPr lang="en" sz="2000" dirty="0">
                  <a:solidFill>
                    <a:srgbClr val="202124"/>
                  </a:solidFill>
                  <a:latin typeface="Cambria Math"/>
                  <a:ea typeface="Cambria Math"/>
                  <a:cs typeface="Cambria Math"/>
                  <a:sym typeface="Cambria Math"/>
                </a:rPr>
                <a:t>) | Attn(</a:t>
              </a:r>
              <a:r>
                <a:rPr lang="en" sz="2000" dirty="0">
                  <a:solidFill>
                    <a:srgbClr val="38761D"/>
                  </a:solidFill>
                  <a:latin typeface="Cambria Math"/>
                  <a:ea typeface="Cambria Math"/>
                  <a:cs typeface="Cambria Math"/>
                  <a:sym typeface="Cambria Math"/>
                </a:rPr>
                <a:t>q</a:t>
              </a:r>
              <a:r>
                <a:rPr lang="en" sz="2000" baseline="-25000" dirty="0">
                  <a:solidFill>
                    <a:srgbClr val="38761D"/>
                  </a:solidFill>
                  <a:latin typeface="Cambria Math"/>
                  <a:ea typeface="Cambria Math"/>
                  <a:cs typeface="Cambria Math"/>
                  <a:sym typeface="Cambria Math"/>
                </a:rPr>
                <a:t>2</a:t>
              </a:r>
              <a:r>
                <a:rPr lang="en" sz="2000" dirty="0">
                  <a:solidFill>
                    <a:srgbClr val="202124"/>
                  </a:solidFill>
                  <a:latin typeface="Cambria Math"/>
                  <a:ea typeface="Cambria Math"/>
                  <a:cs typeface="Cambria Math"/>
                  <a:sym typeface="Cambria Math"/>
                </a:rPr>
                <a:t>,</a:t>
              </a:r>
              <a:r>
                <a:rPr lang="en" sz="2000" dirty="0">
                  <a:solidFill>
                    <a:srgbClr val="674EA7"/>
                  </a:solidFill>
                  <a:latin typeface="Cambria Math"/>
                  <a:ea typeface="Cambria Math"/>
                  <a:cs typeface="Cambria Math"/>
                  <a:sym typeface="Cambria Math"/>
                </a:rPr>
                <a:t>x</a:t>
              </a:r>
              <a:r>
                <a:rPr lang="en" sz="2000" dirty="0">
                  <a:solidFill>
                    <a:srgbClr val="202124"/>
                  </a:solidFill>
                  <a:latin typeface="Cambria Math"/>
                  <a:ea typeface="Cambria Math"/>
                  <a:cs typeface="Cambria Math"/>
                  <a:sym typeface="Cambria Math"/>
                </a:rPr>
                <a:t>) | ... | Attn(</a:t>
              </a:r>
              <a:r>
                <a:rPr lang="en" sz="2000" dirty="0">
                  <a:solidFill>
                    <a:srgbClr val="38761D"/>
                  </a:solidFill>
                  <a:latin typeface="Cambria Math"/>
                  <a:ea typeface="Cambria Math"/>
                  <a:cs typeface="Cambria Math"/>
                  <a:sym typeface="Cambria Math"/>
                </a:rPr>
                <a:t>q</a:t>
              </a:r>
              <a:r>
                <a:rPr lang="en" sz="2000" baseline="-25000" dirty="0">
                  <a:solidFill>
                    <a:srgbClr val="38761D"/>
                  </a:solidFill>
                  <a:latin typeface="Cambria Math"/>
                  <a:ea typeface="Cambria Math"/>
                  <a:cs typeface="Cambria Math"/>
                  <a:sym typeface="Cambria Math"/>
                </a:rPr>
                <a:t>M</a:t>
              </a:r>
              <a:r>
                <a:rPr lang="en" sz="2000" dirty="0">
                  <a:solidFill>
                    <a:srgbClr val="202124"/>
                  </a:solidFill>
                  <a:latin typeface="Cambria Math"/>
                  <a:ea typeface="Cambria Math"/>
                  <a:cs typeface="Cambria Math"/>
                  <a:sym typeface="Cambria Math"/>
                </a:rPr>
                <a:t>,</a:t>
              </a:r>
              <a:r>
                <a:rPr lang="en" sz="2000" dirty="0">
                  <a:solidFill>
                    <a:srgbClr val="674EA7"/>
                  </a:solidFill>
                  <a:latin typeface="Cambria Math"/>
                  <a:ea typeface="Cambria Math"/>
                  <a:cs typeface="Cambria Math"/>
                  <a:sym typeface="Cambria Math"/>
                </a:rPr>
                <a:t>x</a:t>
              </a:r>
              <a:r>
                <a:rPr lang="en" sz="2000" dirty="0">
                  <a:solidFill>
                    <a:srgbClr val="202124"/>
                  </a:solidFill>
                  <a:latin typeface="Cambria Math"/>
                  <a:ea typeface="Cambria Math"/>
                  <a:cs typeface="Cambria Math"/>
                  <a:sym typeface="Cambria Math"/>
                </a:rPr>
                <a:t>)]</a:t>
              </a:r>
              <a:endParaRPr sz="2000" dirty="0">
                <a:solidFill>
                  <a:srgbClr val="202124"/>
                </a:solidFill>
                <a:latin typeface="Google Sans"/>
                <a:ea typeface="Google Sans"/>
                <a:cs typeface="Google Sans"/>
                <a:sym typeface="Google Sans"/>
              </a:endParaRPr>
            </a:p>
          </p:txBody>
        </p:sp>
      </p:grpSp>
      <p:grpSp>
        <p:nvGrpSpPr>
          <p:cNvPr id="486" name="Google Shape;486;p23"/>
          <p:cNvGrpSpPr/>
          <p:nvPr/>
        </p:nvGrpSpPr>
        <p:grpSpPr>
          <a:xfrm>
            <a:off x="191344" y="3542834"/>
            <a:ext cx="11639568" cy="1458077"/>
            <a:chOff x="143508" y="2657125"/>
            <a:chExt cx="8729676" cy="1093558"/>
          </a:xfrm>
        </p:grpSpPr>
        <p:grpSp>
          <p:nvGrpSpPr>
            <p:cNvPr id="487" name="Google Shape;487;p23"/>
            <p:cNvGrpSpPr/>
            <p:nvPr/>
          </p:nvGrpSpPr>
          <p:grpSpPr>
            <a:xfrm>
              <a:off x="6214965" y="2800883"/>
              <a:ext cx="2658219" cy="949800"/>
              <a:chOff x="6147231" y="3876150"/>
              <a:chExt cx="2658219" cy="949800"/>
            </a:xfrm>
          </p:grpSpPr>
          <p:grpSp>
            <p:nvGrpSpPr>
              <p:cNvPr id="488" name="Google Shape;488;p23"/>
              <p:cNvGrpSpPr/>
              <p:nvPr/>
            </p:nvGrpSpPr>
            <p:grpSpPr>
              <a:xfrm>
                <a:off x="6147231" y="3905086"/>
                <a:ext cx="2599721" cy="861849"/>
                <a:chOff x="5454952" y="1389693"/>
                <a:chExt cx="3291620" cy="1091362"/>
              </a:xfrm>
            </p:grpSpPr>
            <p:sp>
              <p:nvSpPr>
                <p:cNvPr id="489" name="Google Shape;489;p23"/>
                <p:cNvSpPr/>
                <p:nvPr/>
              </p:nvSpPr>
              <p:spPr>
                <a:xfrm>
                  <a:off x="5797568"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90" name="Google Shape;490;p23"/>
                <p:cNvSpPr/>
                <p:nvPr/>
              </p:nvSpPr>
              <p:spPr>
                <a:xfrm>
                  <a:off x="5797568"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91" name="Google Shape;491;p23"/>
                <p:cNvSpPr/>
                <p:nvPr/>
              </p:nvSpPr>
              <p:spPr>
                <a:xfrm>
                  <a:off x="5797568"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92" name="Google Shape;492;p23"/>
                <p:cNvSpPr/>
                <p:nvPr/>
              </p:nvSpPr>
              <p:spPr>
                <a:xfrm>
                  <a:off x="5797568"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93" name="Google Shape;493;p23"/>
                <p:cNvSpPr/>
                <p:nvPr/>
              </p:nvSpPr>
              <p:spPr>
                <a:xfrm>
                  <a:off x="5797568"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94" name="Google Shape;494;p23"/>
                <p:cNvSpPr/>
                <p:nvPr/>
              </p:nvSpPr>
              <p:spPr>
                <a:xfrm>
                  <a:off x="5797568"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95" name="Google Shape;495;p23"/>
                <p:cNvSpPr txBox="1"/>
                <p:nvPr/>
              </p:nvSpPr>
              <p:spPr>
                <a:xfrm rot="16200000">
                  <a:off x="5200800" y="1828875"/>
                  <a:ext cx="873600" cy="365295"/>
                </a:xfrm>
                <a:prstGeom prst="rect">
                  <a:avLst/>
                </a:prstGeom>
                <a:noFill/>
                <a:ln>
                  <a:noFill/>
                </a:ln>
              </p:spPr>
              <p:txBody>
                <a:bodyPr spcFirstLastPara="1" wrap="square" lIns="121900" tIns="121900" rIns="121900" bIns="121900" anchor="t" anchorCtr="0">
                  <a:spAutoFit/>
                </a:bodyPr>
                <a:lstStyle/>
                <a:p>
                  <a:pPr algn="ctr"/>
                  <a:r>
                    <a:rPr lang="en" sz="900" b="1">
                      <a:solidFill>
                        <a:srgbClr val="38761D"/>
                      </a:solidFill>
                      <a:latin typeface="Google Sans"/>
                      <a:ea typeface="Google Sans"/>
                      <a:cs typeface="Google Sans"/>
                      <a:sym typeface="Google Sans"/>
                    </a:rPr>
                    <a:t>Queries q</a:t>
                  </a:r>
                  <a:r>
                    <a:rPr lang="en" sz="900" b="1" baseline="-25000">
                      <a:solidFill>
                        <a:srgbClr val="38761D"/>
                      </a:solidFill>
                      <a:latin typeface="Google Sans"/>
                      <a:ea typeface="Google Sans"/>
                      <a:cs typeface="Google Sans"/>
                      <a:sym typeface="Google Sans"/>
                    </a:rPr>
                    <a:t>1:M</a:t>
                  </a:r>
                  <a:endParaRPr sz="900" b="1" baseline="-25000">
                    <a:solidFill>
                      <a:srgbClr val="38761D"/>
                    </a:solidFill>
                    <a:latin typeface="Google Sans"/>
                    <a:ea typeface="Google Sans"/>
                    <a:cs typeface="Google Sans"/>
                    <a:sym typeface="Google Sans"/>
                  </a:endParaRPr>
                </a:p>
              </p:txBody>
            </p:sp>
            <p:cxnSp>
              <p:nvCxnSpPr>
                <p:cNvPr id="496" name="Google Shape;496;p23"/>
                <p:cNvCxnSpPr/>
                <p:nvPr/>
              </p:nvCxnSpPr>
              <p:spPr>
                <a:xfrm>
                  <a:off x="6417813" y="2102674"/>
                  <a:ext cx="232200" cy="0"/>
                </a:xfrm>
                <a:prstGeom prst="straightConnector1">
                  <a:avLst/>
                </a:prstGeom>
                <a:noFill/>
                <a:ln w="9525" cap="flat" cmpd="sng">
                  <a:solidFill>
                    <a:schemeClr val="dk2"/>
                  </a:solidFill>
                  <a:prstDash val="solid"/>
                  <a:round/>
                  <a:headEnd type="none" w="med" len="med"/>
                  <a:tailEnd type="triangle" w="med" len="med"/>
                </a:ln>
              </p:spPr>
            </p:cxnSp>
            <p:sp>
              <p:nvSpPr>
                <p:cNvPr id="497" name="Google Shape;497;p23"/>
                <p:cNvSpPr/>
                <p:nvPr/>
              </p:nvSpPr>
              <p:spPr>
                <a:xfrm rot="-5400000">
                  <a:off x="6731450"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98" name="Google Shape;498;p23"/>
                <p:cNvSpPr/>
                <p:nvPr/>
              </p:nvSpPr>
              <p:spPr>
                <a:xfrm rot="-5400000">
                  <a:off x="6852687" y="1875586"/>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499" name="Google Shape;499;p23"/>
                <p:cNvSpPr/>
                <p:nvPr/>
              </p:nvSpPr>
              <p:spPr>
                <a:xfrm rot="-5400000">
                  <a:off x="6973925" y="1875586"/>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00" name="Google Shape;500;p23"/>
                <p:cNvSpPr/>
                <p:nvPr/>
              </p:nvSpPr>
              <p:spPr>
                <a:xfrm rot="-5400000">
                  <a:off x="7095162" y="18755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01" name="Google Shape;501;p23"/>
                <p:cNvSpPr/>
                <p:nvPr/>
              </p:nvSpPr>
              <p:spPr>
                <a:xfrm rot="-5400000">
                  <a:off x="7216131"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02" name="Google Shape;502;p23"/>
                <p:cNvSpPr/>
                <p:nvPr/>
              </p:nvSpPr>
              <p:spPr>
                <a:xfrm rot="-5400000">
                  <a:off x="7337637"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03" name="Google Shape;503;p23"/>
                <p:cNvSpPr txBox="1"/>
                <p:nvPr/>
              </p:nvSpPr>
              <p:spPr>
                <a:xfrm>
                  <a:off x="6467113" y="1675025"/>
                  <a:ext cx="1290300" cy="146400"/>
                </a:xfrm>
                <a:prstGeom prst="rect">
                  <a:avLst/>
                </a:prstGeom>
                <a:noFill/>
                <a:ln>
                  <a:noFill/>
                </a:ln>
              </p:spPr>
              <p:txBody>
                <a:bodyPr spcFirstLastPara="1" wrap="square" lIns="0" tIns="0" rIns="0" bIns="0" anchor="t" anchorCtr="0">
                  <a:noAutofit/>
                </a:bodyPr>
                <a:lstStyle/>
                <a:p>
                  <a:pPr algn="ctr"/>
                  <a:r>
                    <a:rPr lang="en" sz="900" b="1">
                      <a:solidFill>
                        <a:srgbClr val="666666"/>
                      </a:solidFill>
                      <a:latin typeface="Google Sans"/>
                      <a:ea typeface="Google Sans"/>
                      <a:cs typeface="Google Sans"/>
                      <a:sym typeface="Google Sans"/>
                    </a:rPr>
                    <a:t>Attention matrix A</a:t>
                  </a:r>
                  <a:endParaRPr sz="900" b="1">
                    <a:solidFill>
                      <a:srgbClr val="666666"/>
                    </a:solidFill>
                    <a:latin typeface="Google Sans"/>
                    <a:ea typeface="Google Sans"/>
                    <a:cs typeface="Google Sans"/>
                    <a:sym typeface="Google Sans"/>
                  </a:endParaRPr>
                </a:p>
              </p:txBody>
            </p:sp>
            <p:grpSp>
              <p:nvGrpSpPr>
                <p:cNvPr id="504" name="Google Shape;504;p23"/>
                <p:cNvGrpSpPr/>
                <p:nvPr/>
              </p:nvGrpSpPr>
              <p:grpSpPr>
                <a:xfrm>
                  <a:off x="8272581" y="1389693"/>
                  <a:ext cx="121213" cy="1091362"/>
                  <a:chOff x="5345718" y="2850955"/>
                  <a:chExt cx="121213" cy="1091362"/>
                </a:xfrm>
              </p:grpSpPr>
              <p:sp>
                <p:nvSpPr>
                  <p:cNvPr id="505" name="Google Shape;505;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06" name="Google Shape;506;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07" name="Google Shape;507;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08" name="Google Shape;508;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09" name="Google Shape;509;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10" name="Google Shape;510;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11" name="Google Shape;511;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12" name="Google Shape;512;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13" name="Google Shape;513;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cxnSp>
              <p:nvCxnSpPr>
                <p:cNvPr id="514" name="Google Shape;514;p23"/>
                <p:cNvCxnSpPr/>
                <p:nvPr/>
              </p:nvCxnSpPr>
              <p:spPr>
                <a:xfrm>
                  <a:off x="7560813" y="2102674"/>
                  <a:ext cx="232200" cy="0"/>
                </a:xfrm>
                <a:prstGeom prst="straightConnector1">
                  <a:avLst/>
                </a:prstGeom>
                <a:noFill/>
                <a:ln w="9525" cap="flat" cmpd="sng">
                  <a:solidFill>
                    <a:schemeClr val="dk2"/>
                  </a:solidFill>
                  <a:prstDash val="solid"/>
                  <a:round/>
                  <a:headEnd type="none" w="med" len="med"/>
                  <a:tailEnd type="triangle" w="med" len="med"/>
                </a:ln>
              </p:spPr>
            </p:cxnSp>
            <p:sp>
              <p:nvSpPr>
                <p:cNvPr id="515" name="Google Shape;515;p23"/>
                <p:cNvSpPr txBox="1"/>
                <p:nvPr/>
              </p:nvSpPr>
              <p:spPr>
                <a:xfrm rot="16200000">
                  <a:off x="7595550" y="1752777"/>
                  <a:ext cx="960900" cy="365295"/>
                </a:xfrm>
                <a:prstGeom prst="rect">
                  <a:avLst/>
                </a:prstGeom>
                <a:noFill/>
                <a:ln>
                  <a:noFill/>
                </a:ln>
              </p:spPr>
              <p:txBody>
                <a:bodyPr spcFirstLastPara="1" wrap="square" lIns="121900" tIns="121900" rIns="121900" bIns="121900" anchor="t" anchorCtr="0">
                  <a:spAutoFit/>
                </a:bodyPr>
                <a:lstStyle/>
                <a:p>
                  <a:pPr algn="ctr"/>
                  <a:r>
                    <a:rPr lang="en" sz="900" b="1">
                      <a:solidFill>
                        <a:srgbClr val="1155CC"/>
                      </a:solidFill>
                      <a:latin typeface="Google Sans"/>
                      <a:ea typeface="Google Sans"/>
                      <a:cs typeface="Google Sans"/>
                      <a:sym typeface="Google Sans"/>
                    </a:rPr>
                    <a:t>Outputs z</a:t>
                  </a:r>
                  <a:r>
                    <a:rPr lang="en" sz="900" b="1" baseline="-25000">
                      <a:solidFill>
                        <a:srgbClr val="1155CC"/>
                      </a:solidFill>
                      <a:latin typeface="Google Sans"/>
                      <a:ea typeface="Google Sans"/>
                      <a:cs typeface="Google Sans"/>
                      <a:sym typeface="Google Sans"/>
                    </a:rPr>
                    <a:t>1:M</a:t>
                  </a:r>
                  <a:endParaRPr sz="900" b="1" baseline="-25000">
                    <a:solidFill>
                      <a:srgbClr val="1155CC"/>
                    </a:solidFill>
                    <a:latin typeface="Google Sans"/>
                    <a:ea typeface="Google Sans"/>
                    <a:cs typeface="Google Sans"/>
                    <a:sym typeface="Google Sans"/>
                  </a:endParaRPr>
                </a:p>
              </p:txBody>
            </p:sp>
            <p:sp>
              <p:nvSpPr>
                <p:cNvPr id="516" name="Google Shape;516;p23"/>
                <p:cNvSpPr/>
                <p:nvPr/>
              </p:nvSpPr>
              <p:spPr>
                <a:xfrm>
                  <a:off x="5914691"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17" name="Google Shape;517;p23"/>
                <p:cNvSpPr/>
                <p:nvPr/>
              </p:nvSpPr>
              <p:spPr>
                <a:xfrm>
                  <a:off x="5914691"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18" name="Google Shape;518;p23"/>
                <p:cNvSpPr/>
                <p:nvPr/>
              </p:nvSpPr>
              <p:spPr>
                <a:xfrm>
                  <a:off x="5914691"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19" name="Google Shape;519;p23"/>
                <p:cNvSpPr/>
                <p:nvPr/>
              </p:nvSpPr>
              <p:spPr>
                <a:xfrm>
                  <a:off x="5914691"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20" name="Google Shape;520;p23"/>
                <p:cNvSpPr/>
                <p:nvPr/>
              </p:nvSpPr>
              <p:spPr>
                <a:xfrm>
                  <a:off x="5914691"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21" name="Google Shape;521;p23"/>
                <p:cNvSpPr/>
                <p:nvPr/>
              </p:nvSpPr>
              <p:spPr>
                <a:xfrm>
                  <a:off x="5914691"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22" name="Google Shape;522;p23"/>
                <p:cNvSpPr/>
                <p:nvPr/>
              </p:nvSpPr>
              <p:spPr>
                <a:xfrm>
                  <a:off x="6033224"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23" name="Google Shape;523;p23"/>
                <p:cNvSpPr/>
                <p:nvPr/>
              </p:nvSpPr>
              <p:spPr>
                <a:xfrm>
                  <a:off x="6033224"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24" name="Google Shape;524;p23"/>
                <p:cNvSpPr/>
                <p:nvPr/>
              </p:nvSpPr>
              <p:spPr>
                <a:xfrm>
                  <a:off x="6033224"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25" name="Google Shape;525;p23"/>
                <p:cNvSpPr/>
                <p:nvPr/>
              </p:nvSpPr>
              <p:spPr>
                <a:xfrm>
                  <a:off x="6033224"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26" name="Google Shape;526;p23"/>
                <p:cNvSpPr/>
                <p:nvPr/>
              </p:nvSpPr>
              <p:spPr>
                <a:xfrm>
                  <a:off x="6033224"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27" name="Google Shape;527;p23"/>
                <p:cNvSpPr/>
                <p:nvPr/>
              </p:nvSpPr>
              <p:spPr>
                <a:xfrm>
                  <a:off x="6033224"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28" name="Google Shape;528;p23"/>
                <p:cNvSpPr/>
                <p:nvPr/>
              </p:nvSpPr>
              <p:spPr>
                <a:xfrm>
                  <a:off x="6150346"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29" name="Google Shape;529;p23"/>
                <p:cNvSpPr/>
                <p:nvPr/>
              </p:nvSpPr>
              <p:spPr>
                <a:xfrm>
                  <a:off x="6150346"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30" name="Google Shape;530;p23"/>
                <p:cNvSpPr/>
                <p:nvPr/>
              </p:nvSpPr>
              <p:spPr>
                <a:xfrm>
                  <a:off x="6150346"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31" name="Google Shape;531;p23"/>
                <p:cNvSpPr/>
                <p:nvPr/>
              </p:nvSpPr>
              <p:spPr>
                <a:xfrm>
                  <a:off x="6150346"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32" name="Google Shape;532;p23"/>
                <p:cNvSpPr/>
                <p:nvPr/>
              </p:nvSpPr>
              <p:spPr>
                <a:xfrm>
                  <a:off x="6150346"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33" name="Google Shape;533;p23"/>
                <p:cNvSpPr/>
                <p:nvPr/>
              </p:nvSpPr>
              <p:spPr>
                <a:xfrm>
                  <a:off x="6150346"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34" name="Google Shape;534;p23"/>
                <p:cNvSpPr/>
                <p:nvPr/>
              </p:nvSpPr>
              <p:spPr>
                <a:xfrm rot="-5400000">
                  <a:off x="6731450" y="1992709"/>
                  <a:ext cx="121200" cy="1212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35" name="Google Shape;535;p23"/>
                <p:cNvSpPr/>
                <p:nvPr/>
              </p:nvSpPr>
              <p:spPr>
                <a:xfrm rot="-5400000">
                  <a:off x="6852687" y="1992709"/>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36" name="Google Shape;536;p23"/>
                <p:cNvSpPr/>
                <p:nvPr/>
              </p:nvSpPr>
              <p:spPr>
                <a:xfrm rot="-5400000">
                  <a:off x="6973925" y="19927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37" name="Google Shape;537;p23"/>
                <p:cNvSpPr/>
                <p:nvPr/>
              </p:nvSpPr>
              <p:spPr>
                <a:xfrm rot="-5400000">
                  <a:off x="7095162" y="19927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38" name="Google Shape;538;p23"/>
                <p:cNvSpPr/>
                <p:nvPr/>
              </p:nvSpPr>
              <p:spPr>
                <a:xfrm rot="-5400000">
                  <a:off x="7216131" y="1992709"/>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39" name="Google Shape;539;p23"/>
                <p:cNvSpPr/>
                <p:nvPr/>
              </p:nvSpPr>
              <p:spPr>
                <a:xfrm rot="-5400000">
                  <a:off x="7337637" y="1992709"/>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40" name="Google Shape;540;p23"/>
                <p:cNvSpPr/>
                <p:nvPr/>
              </p:nvSpPr>
              <p:spPr>
                <a:xfrm rot="-5400000">
                  <a:off x="6731450" y="2104186"/>
                  <a:ext cx="121200" cy="121200"/>
                </a:xfrm>
                <a:prstGeom prst="rect">
                  <a:avLst/>
                </a:prstGeom>
                <a:solidFill>
                  <a:srgbClr val="EEEEEE"/>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41" name="Google Shape;541;p23"/>
                <p:cNvSpPr/>
                <p:nvPr/>
              </p:nvSpPr>
              <p:spPr>
                <a:xfrm rot="-5400000">
                  <a:off x="6852687" y="21041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42" name="Google Shape;542;p23"/>
                <p:cNvSpPr/>
                <p:nvPr/>
              </p:nvSpPr>
              <p:spPr>
                <a:xfrm rot="-5400000">
                  <a:off x="6973925" y="2104186"/>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43" name="Google Shape;543;p23"/>
                <p:cNvSpPr/>
                <p:nvPr/>
              </p:nvSpPr>
              <p:spPr>
                <a:xfrm rot="-5400000">
                  <a:off x="7095162" y="21041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44" name="Google Shape;544;p23"/>
                <p:cNvSpPr/>
                <p:nvPr/>
              </p:nvSpPr>
              <p:spPr>
                <a:xfrm rot="-5400000">
                  <a:off x="7216131" y="2104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45" name="Google Shape;545;p23"/>
                <p:cNvSpPr/>
                <p:nvPr/>
              </p:nvSpPr>
              <p:spPr>
                <a:xfrm rot="-5400000">
                  <a:off x="7337637" y="21041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46" name="Google Shape;546;p23"/>
                <p:cNvSpPr/>
                <p:nvPr/>
              </p:nvSpPr>
              <p:spPr>
                <a:xfrm rot="-5400000">
                  <a:off x="6731450"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47" name="Google Shape;547;p23"/>
                <p:cNvSpPr/>
                <p:nvPr/>
              </p:nvSpPr>
              <p:spPr>
                <a:xfrm rot="-5400000">
                  <a:off x="6852687" y="22213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48" name="Google Shape;548;p23"/>
                <p:cNvSpPr/>
                <p:nvPr/>
              </p:nvSpPr>
              <p:spPr>
                <a:xfrm rot="-5400000">
                  <a:off x="6973925" y="2221309"/>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49" name="Google Shape;549;p23"/>
                <p:cNvSpPr/>
                <p:nvPr/>
              </p:nvSpPr>
              <p:spPr>
                <a:xfrm rot="-5400000">
                  <a:off x="7095162"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50" name="Google Shape;550;p23"/>
                <p:cNvSpPr/>
                <p:nvPr/>
              </p:nvSpPr>
              <p:spPr>
                <a:xfrm rot="-5400000">
                  <a:off x="7216131"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51" name="Google Shape;551;p23"/>
                <p:cNvSpPr/>
                <p:nvPr/>
              </p:nvSpPr>
              <p:spPr>
                <a:xfrm rot="-5400000">
                  <a:off x="7337637" y="22213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nvGrpSpPr>
                <p:cNvPr id="552" name="Google Shape;552;p23"/>
                <p:cNvGrpSpPr/>
                <p:nvPr/>
              </p:nvGrpSpPr>
              <p:grpSpPr>
                <a:xfrm>
                  <a:off x="8389703" y="1389693"/>
                  <a:ext cx="121213" cy="1091362"/>
                  <a:chOff x="5345718" y="2850955"/>
                  <a:chExt cx="121213" cy="1091362"/>
                </a:xfrm>
              </p:grpSpPr>
              <p:sp>
                <p:nvSpPr>
                  <p:cNvPr id="553" name="Google Shape;553;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54" name="Google Shape;554;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55" name="Google Shape;555;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56" name="Google Shape;556;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57" name="Google Shape;557;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58" name="Google Shape;558;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59" name="Google Shape;559;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60" name="Google Shape;560;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61" name="Google Shape;561;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562" name="Google Shape;562;p23"/>
                <p:cNvGrpSpPr/>
                <p:nvPr/>
              </p:nvGrpSpPr>
              <p:grpSpPr>
                <a:xfrm>
                  <a:off x="8508236" y="1389693"/>
                  <a:ext cx="121213" cy="1091362"/>
                  <a:chOff x="5345718" y="2850955"/>
                  <a:chExt cx="121213" cy="1091362"/>
                </a:xfrm>
              </p:grpSpPr>
              <p:sp>
                <p:nvSpPr>
                  <p:cNvPr id="563" name="Google Shape;563;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64" name="Google Shape;564;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65" name="Google Shape;565;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66" name="Google Shape;566;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67" name="Google Shape;567;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68" name="Google Shape;568;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69" name="Google Shape;569;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70" name="Google Shape;570;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71" name="Google Shape;571;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572" name="Google Shape;572;p23"/>
                <p:cNvGrpSpPr/>
                <p:nvPr/>
              </p:nvGrpSpPr>
              <p:grpSpPr>
                <a:xfrm>
                  <a:off x="8625359" y="1389693"/>
                  <a:ext cx="121213" cy="1091362"/>
                  <a:chOff x="5345718" y="2850955"/>
                  <a:chExt cx="121213" cy="1091362"/>
                </a:xfrm>
              </p:grpSpPr>
              <p:sp>
                <p:nvSpPr>
                  <p:cNvPr id="573" name="Google Shape;573;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74" name="Google Shape;574;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75" name="Google Shape;575;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76" name="Google Shape;576;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77" name="Google Shape;577;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78" name="Google Shape;578;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79" name="Google Shape;579;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80" name="Google Shape;580;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81" name="Google Shape;581;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sp>
            <p:nvSpPr>
              <p:cNvPr id="582" name="Google Shape;582;p23"/>
              <p:cNvSpPr/>
              <p:nvPr/>
            </p:nvSpPr>
            <p:spPr>
              <a:xfrm>
                <a:off x="6203850" y="3876150"/>
                <a:ext cx="2601600" cy="9498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000"/>
              </a:p>
            </p:txBody>
          </p:sp>
        </p:grpSp>
        <p:grpSp>
          <p:nvGrpSpPr>
            <p:cNvPr id="583" name="Google Shape;583;p23"/>
            <p:cNvGrpSpPr/>
            <p:nvPr/>
          </p:nvGrpSpPr>
          <p:grpSpPr>
            <a:xfrm>
              <a:off x="6166987" y="2752906"/>
              <a:ext cx="2658219" cy="949800"/>
              <a:chOff x="6147231" y="3876150"/>
              <a:chExt cx="2658219" cy="949800"/>
            </a:xfrm>
          </p:grpSpPr>
          <p:grpSp>
            <p:nvGrpSpPr>
              <p:cNvPr id="584" name="Google Shape;584;p23"/>
              <p:cNvGrpSpPr/>
              <p:nvPr/>
            </p:nvGrpSpPr>
            <p:grpSpPr>
              <a:xfrm>
                <a:off x="6147231" y="3905086"/>
                <a:ext cx="2599721" cy="861849"/>
                <a:chOff x="5454952" y="1389693"/>
                <a:chExt cx="3291620" cy="1091362"/>
              </a:xfrm>
            </p:grpSpPr>
            <p:sp>
              <p:nvSpPr>
                <p:cNvPr id="585" name="Google Shape;585;p23"/>
                <p:cNvSpPr/>
                <p:nvPr/>
              </p:nvSpPr>
              <p:spPr>
                <a:xfrm>
                  <a:off x="5797568"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86" name="Google Shape;586;p23"/>
                <p:cNvSpPr/>
                <p:nvPr/>
              </p:nvSpPr>
              <p:spPr>
                <a:xfrm>
                  <a:off x="5797568"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87" name="Google Shape;587;p23"/>
                <p:cNvSpPr/>
                <p:nvPr/>
              </p:nvSpPr>
              <p:spPr>
                <a:xfrm>
                  <a:off x="5797568"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88" name="Google Shape;588;p23"/>
                <p:cNvSpPr/>
                <p:nvPr/>
              </p:nvSpPr>
              <p:spPr>
                <a:xfrm>
                  <a:off x="5797568"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89" name="Google Shape;589;p23"/>
                <p:cNvSpPr/>
                <p:nvPr/>
              </p:nvSpPr>
              <p:spPr>
                <a:xfrm>
                  <a:off x="5797568"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90" name="Google Shape;590;p23"/>
                <p:cNvSpPr/>
                <p:nvPr/>
              </p:nvSpPr>
              <p:spPr>
                <a:xfrm>
                  <a:off x="5797568"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91" name="Google Shape;591;p23"/>
                <p:cNvSpPr txBox="1"/>
                <p:nvPr/>
              </p:nvSpPr>
              <p:spPr>
                <a:xfrm rot="16200000">
                  <a:off x="5200800" y="1828875"/>
                  <a:ext cx="873600" cy="365295"/>
                </a:xfrm>
                <a:prstGeom prst="rect">
                  <a:avLst/>
                </a:prstGeom>
                <a:noFill/>
                <a:ln>
                  <a:noFill/>
                </a:ln>
              </p:spPr>
              <p:txBody>
                <a:bodyPr spcFirstLastPara="1" wrap="square" lIns="121900" tIns="121900" rIns="121900" bIns="121900" anchor="t" anchorCtr="0">
                  <a:spAutoFit/>
                </a:bodyPr>
                <a:lstStyle/>
                <a:p>
                  <a:pPr algn="ctr"/>
                  <a:r>
                    <a:rPr lang="en" sz="900" b="1">
                      <a:solidFill>
                        <a:srgbClr val="38761D"/>
                      </a:solidFill>
                      <a:latin typeface="Google Sans"/>
                      <a:ea typeface="Google Sans"/>
                      <a:cs typeface="Google Sans"/>
                      <a:sym typeface="Google Sans"/>
                    </a:rPr>
                    <a:t>Queries q</a:t>
                  </a:r>
                  <a:r>
                    <a:rPr lang="en" sz="900" b="1" baseline="-25000">
                      <a:solidFill>
                        <a:srgbClr val="38761D"/>
                      </a:solidFill>
                      <a:latin typeface="Google Sans"/>
                      <a:ea typeface="Google Sans"/>
                      <a:cs typeface="Google Sans"/>
                      <a:sym typeface="Google Sans"/>
                    </a:rPr>
                    <a:t>1:M</a:t>
                  </a:r>
                  <a:endParaRPr sz="900" b="1" baseline="-25000">
                    <a:solidFill>
                      <a:srgbClr val="38761D"/>
                    </a:solidFill>
                    <a:latin typeface="Google Sans"/>
                    <a:ea typeface="Google Sans"/>
                    <a:cs typeface="Google Sans"/>
                    <a:sym typeface="Google Sans"/>
                  </a:endParaRPr>
                </a:p>
              </p:txBody>
            </p:sp>
            <p:cxnSp>
              <p:nvCxnSpPr>
                <p:cNvPr id="592" name="Google Shape;592;p23"/>
                <p:cNvCxnSpPr/>
                <p:nvPr/>
              </p:nvCxnSpPr>
              <p:spPr>
                <a:xfrm>
                  <a:off x="6417813" y="2102674"/>
                  <a:ext cx="232200" cy="0"/>
                </a:xfrm>
                <a:prstGeom prst="straightConnector1">
                  <a:avLst/>
                </a:prstGeom>
                <a:noFill/>
                <a:ln w="9525" cap="flat" cmpd="sng">
                  <a:solidFill>
                    <a:schemeClr val="dk2"/>
                  </a:solidFill>
                  <a:prstDash val="solid"/>
                  <a:round/>
                  <a:headEnd type="none" w="med" len="med"/>
                  <a:tailEnd type="triangle" w="med" len="med"/>
                </a:ln>
              </p:spPr>
            </p:cxnSp>
            <p:sp>
              <p:nvSpPr>
                <p:cNvPr id="593" name="Google Shape;593;p23"/>
                <p:cNvSpPr/>
                <p:nvPr/>
              </p:nvSpPr>
              <p:spPr>
                <a:xfrm rot="-5400000">
                  <a:off x="6731450"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94" name="Google Shape;594;p23"/>
                <p:cNvSpPr/>
                <p:nvPr/>
              </p:nvSpPr>
              <p:spPr>
                <a:xfrm rot="-5400000">
                  <a:off x="6852687" y="1875586"/>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95" name="Google Shape;595;p23"/>
                <p:cNvSpPr/>
                <p:nvPr/>
              </p:nvSpPr>
              <p:spPr>
                <a:xfrm rot="-5400000">
                  <a:off x="6973925" y="1875586"/>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96" name="Google Shape;596;p23"/>
                <p:cNvSpPr/>
                <p:nvPr/>
              </p:nvSpPr>
              <p:spPr>
                <a:xfrm rot="-5400000">
                  <a:off x="7095162" y="18755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97" name="Google Shape;597;p23"/>
                <p:cNvSpPr/>
                <p:nvPr/>
              </p:nvSpPr>
              <p:spPr>
                <a:xfrm rot="-5400000">
                  <a:off x="7216131"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98" name="Google Shape;598;p23"/>
                <p:cNvSpPr/>
                <p:nvPr/>
              </p:nvSpPr>
              <p:spPr>
                <a:xfrm rot="-5400000">
                  <a:off x="7337637"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599" name="Google Shape;599;p23"/>
                <p:cNvSpPr txBox="1"/>
                <p:nvPr/>
              </p:nvSpPr>
              <p:spPr>
                <a:xfrm>
                  <a:off x="6467113" y="1675025"/>
                  <a:ext cx="1290300" cy="146400"/>
                </a:xfrm>
                <a:prstGeom prst="rect">
                  <a:avLst/>
                </a:prstGeom>
                <a:noFill/>
                <a:ln>
                  <a:noFill/>
                </a:ln>
              </p:spPr>
              <p:txBody>
                <a:bodyPr spcFirstLastPara="1" wrap="square" lIns="0" tIns="0" rIns="0" bIns="0" anchor="t" anchorCtr="0">
                  <a:noAutofit/>
                </a:bodyPr>
                <a:lstStyle/>
                <a:p>
                  <a:pPr algn="ctr"/>
                  <a:r>
                    <a:rPr lang="en" sz="900" b="1">
                      <a:solidFill>
                        <a:srgbClr val="666666"/>
                      </a:solidFill>
                      <a:latin typeface="Google Sans"/>
                      <a:ea typeface="Google Sans"/>
                      <a:cs typeface="Google Sans"/>
                      <a:sym typeface="Google Sans"/>
                    </a:rPr>
                    <a:t>Attention matrix A</a:t>
                  </a:r>
                  <a:endParaRPr sz="900" b="1">
                    <a:solidFill>
                      <a:srgbClr val="666666"/>
                    </a:solidFill>
                    <a:latin typeface="Google Sans"/>
                    <a:ea typeface="Google Sans"/>
                    <a:cs typeface="Google Sans"/>
                    <a:sym typeface="Google Sans"/>
                  </a:endParaRPr>
                </a:p>
              </p:txBody>
            </p:sp>
            <p:grpSp>
              <p:nvGrpSpPr>
                <p:cNvPr id="600" name="Google Shape;600;p23"/>
                <p:cNvGrpSpPr/>
                <p:nvPr/>
              </p:nvGrpSpPr>
              <p:grpSpPr>
                <a:xfrm>
                  <a:off x="8272581" y="1389693"/>
                  <a:ext cx="121213" cy="1091362"/>
                  <a:chOff x="5345718" y="2850955"/>
                  <a:chExt cx="121213" cy="1091362"/>
                </a:xfrm>
              </p:grpSpPr>
              <p:sp>
                <p:nvSpPr>
                  <p:cNvPr id="601" name="Google Shape;601;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02" name="Google Shape;602;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03" name="Google Shape;603;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04" name="Google Shape;604;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05" name="Google Shape;605;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06" name="Google Shape;606;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07" name="Google Shape;607;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08" name="Google Shape;608;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09" name="Google Shape;609;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cxnSp>
              <p:nvCxnSpPr>
                <p:cNvPr id="610" name="Google Shape;610;p23"/>
                <p:cNvCxnSpPr/>
                <p:nvPr/>
              </p:nvCxnSpPr>
              <p:spPr>
                <a:xfrm>
                  <a:off x="7560813" y="2102674"/>
                  <a:ext cx="232200" cy="0"/>
                </a:xfrm>
                <a:prstGeom prst="straightConnector1">
                  <a:avLst/>
                </a:prstGeom>
                <a:noFill/>
                <a:ln w="9525" cap="flat" cmpd="sng">
                  <a:solidFill>
                    <a:schemeClr val="dk2"/>
                  </a:solidFill>
                  <a:prstDash val="solid"/>
                  <a:round/>
                  <a:headEnd type="none" w="med" len="med"/>
                  <a:tailEnd type="triangle" w="med" len="med"/>
                </a:ln>
              </p:spPr>
            </p:cxnSp>
            <p:sp>
              <p:nvSpPr>
                <p:cNvPr id="611" name="Google Shape;611;p23"/>
                <p:cNvSpPr txBox="1"/>
                <p:nvPr/>
              </p:nvSpPr>
              <p:spPr>
                <a:xfrm rot="16200000">
                  <a:off x="7595550" y="1752777"/>
                  <a:ext cx="960900" cy="365295"/>
                </a:xfrm>
                <a:prstGeom prst="rect">
                  <a:avLst/>
                </a:prstGeom>
                <a:noFill/>
                <a:ln>
                  <a:noFill/>
                </a:ln>
              </p:spPr>
              <p:txBody>
                <a:bodyPr spcFirstLastPara="1" wrap="square" lIns="121900" tIns="121900" rIns="121900" bIns="121900" anchor="t" anchorCtr="0">
                  <a:spAutoFit/>
                </a:bodyPr>
                <a:lstStyle/>
                <a:p>
                  <a:pPr algn="ctr"/>
                  <a:r>
                    <a:rPr lang="en" sz="900" b="1">
                      <a:solidFill>
                        <a:srgbClr val="1155CC"/>
                      </a:solidFill>
                      <a:latin typeface="Google Sans"/>
                      <a:ea typeface="Google Sans"/>
                      <a:cs typeface="Google Sans"/>
                      <a:sym typeface="Google Sans"/>
                    </a:rPr>
                    <a:t>Outputs z</a:t>
                  </a:r>
                  <a:r>
                    <a:rPr lang="en" sz="900" b="1" baseline="-25000">
                      <a:solidFill>
                        <a:srgbClr val="1155CC"/>
                      </a:solidFill>
                      <a:latin typeface="Google Sans"/>
                      <a:ea typeface="Google Sans"/>
                      <a:cs typeface="Google Sans"/>
                      <a:sym typeface="Google Sans"/>
                    </a:rPr>
                    <a:t>1:M</a:t>
                  </a:r>
                  <a:endParaRPr sz="900" b="1" baseline="-25000">
                    <a:solidFill>
                      <a:srgbClr val="1155CC"/>
                    </a:solidFill>
                    <a:latin typeface="Google Sans"/>
                    <a:ea typeface="Google Sans"/>
                    <a:cs typeface="Google Sans"/>
                    <a:sym typeface="Google Sans"/>
                  </a:endParaRPr>
                </a:p>
              </p:txBody>
            </p:sp>
            <p:sp>
              <p:nvSpPr>
                <p:cNvPr id="612" name="Google Shape;612;p23"/>
                <p:cNvSpPr/>
                <p:nvPr/>
              </p:nvSpPr>
              <p:spPr>
                <a:xfrm>
                  <a:off x="5914691"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13" name="Google Shape;613;p23"/>
                <p:cNvSpPr/>
                <p:nvPr/>
              </p:nvSpPr>
              <p:spPr>
                <a:xfrm>
                  <a:off x="5914691"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14" name="Google Shape;614;p23"/>
                <p:cNvSpPr/>
                <p:nvPr/>
              </p:nvSpPr>
              <p:spPr>
                <a:xfrm>
                  <a:off x="5914691"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15" name="Google Shape;615;p23"/>
                <p:cNvSpPr/>
                <p:nvPr/>
              </p:nvSpPr>
              <p:spPr>
                <a:xfrm>
                  <a:off x="5914691"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16" name="Google Shape;616;p23"/>
                <p:cNvSpPr/>
                <p:nvPr/>
              </p:nvSpPr>
              <p:spPr>
                <a:xfrm>
                  <a:off x="5914691"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17" name="Google Shape;617;p23"/>
                <p:cNvSpPr/>
                <p:nvPr/>
              </p:nvSpPr>
              <p:spPr>
                <a:xfrm>
                  <a:off x="5914691"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18" name="Google Shape;618;p23"/>
                <p:cNvSpPr/>
                <p:nvPr/>
              </p:nvSpPr>
              <p:spPr>
                <a:xfrm>
                  <a:off x="6033224"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19" name="Google Shape;619;p23"/>
                <p:cNvSpPr/>
                <p:nvPr/>
              </p:nvSpPr>
              <p:spPr>
                <a:xfrm>
                  <a:off x="6033224"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20" name="Google Shape;620;p23"/>
                <p:cNvSpPr/>
                <p:nvPr/>
              </p:nvSpPr>
              <p:spPr>
                <a:xfrm>
                  <a:off x="6033224"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21" name="Google Shape;621;p23"/>
                <p:cNvSpPr/>
                <p:nvPr/>
              </p:nvSpPr>
              <p:spPr>
                <a:xfrm>
                  <a:off x="6033224"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22" name="Google Shape;622;p23"/>
                <p:cNvSpPr/>
                <p:nvPr/>
              </p:nvSpPr>
              <p:spPr>
                <a:xfrm>
                  <a:off x="6033224"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23" name="Google Shape;623;p23"/>
                <p:cNvSpPr/>
                <p:nvPr/>
              </p:nvSpPr>
              <p:spPr>
                <a:xfrm>
                  <a:off x="6033224"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24" name="Google Shape;624;p23"/>
                <p:cNvSpPr/>
                <p:nvPr/>
              </p:nvSpPr>
              <p:spPr>
                <a:xfrm>
                  <a:off x="6150346"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25" name="Google Shape;625;p23"/>
                <p:cNvSpPr/>
                <p:nvPr/>
              </p:nvSpPr>
              <p:spPr>
                <a:xfrm>
                  <a:off x="6150346"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26" name="Google Shape;626;p23"/>
                <p:cNvSpPr/>
                <p:nvPr/>
              </p:nvSpPr>
              <p:spPr>
                <a:xfrm>
                  <a:off x="6150346"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27" name="Google Shape;627;p23"/>
                <p:cNvSpPr/>
                <p:nvPr/>
              </p:nvSpPr>
              <p:spPr>
                <a:xfrm>
                  <a:off x="6150346"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28" name="Google Shape;628;p23"/>
                <p:cNvSpPr/>
                <p:nvPr/>
              </p:nvSpPr>
              <p:spPr>
                <a:xfrm>
                  <a:off x="6150346"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29" name="Google Shape;629;p23"/>
                <p:cNvSpPr/>
                <p:nvPr/>
              </p:nvSpPr>
              <p:spPr>
                <a:xfrm>
                  <a:off x="6150346"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30" name="Google Shape;630;p23"/>
                <p:cNvSpPr/>
                <p:nvPr/>
              </p:nvSpPr>
              <p:spPr>
                <a:xfrm rot="-5400000">
                  <a:off x="6731450" y="1992709"/>
                  <a:ext cx="121200" cy="1212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31" name="Google Shape;631;p23"/>
                <p:cNvSpPr/>
                <p:nvPr/>
              </p:nvSpPr>
              <p:spPr>
                <a:xfrm rot="-5400000">
                  <a:off x="6852687" y="1992709"/>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32" name="Google Shape;632;p23"/>
                <p:cNvSpPr/>
                <p:nvPr/>
              </p:nvSpPr>
              <p:spPr>
                <a:xfrm rot="-5400000">
                  <a:off x="6973925" y="19927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33" name="Google Shape;633;p23"/>
                <p:cNvSpPr/>
                <p:nvPr/>
              </p:nvSpPr>
              <p:spPr>
                <a:xfrm rot="-5400000">
                  <a:off x="7095162" y="19927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34" name="Google Shape;634;p23"/>
                <p:cNvSpPr/>
                <p:nvPr/>
              </p:nvSpPr>
              <p:spPr>
                <a:xfrm rot="-5400000">
                  <a:off x="7216131" y="1992709"/>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35" name="Google Shape;635;p23"/>
                <p:cNvSpPr/>
                <p:nvPr/>
              </p:nvSpPr>
              <p:spPr>
                <a:xfrm rot="-5400000">
                  <a:off x="7337637" y="1992709"/>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36" name="Google Shape;636;p23"/>
                <p:cNvSpPr/>
                <p:nvPr/>
              </p:nvSpPr>
              <p:spPr>
                <a:xfrm rot="-5400000">
                  <a:off x="6731450" y="2104186"/>
                  <a:ext cx="121200" cy="121200"/>
                </a:xfrm>
                <a:prstGeom prst="rect">
                  <a:avLst/>
                </a:prstGeom>
                <a:solidFill>
                  <a:srgbClr val="EEEEEE"/>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37" name="Google Shape;637;p23"/>
                <p:cNvSpPr/>
                <p:nvPr/>
              </p:nvSpPr>
              <p:spPr>
                <a:xfrm rot="-5400000">
                  <a:off x="6852687" y="21041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38" name="Google Shape;638;p23"/>
                <p:cNvSpPr/>
                <p:nvPr/>
              </p:nvSpPr>
              <p:spPr>
                <a:xfrm rot="-5400000">
                  <a:off x="6973925" y="2104186"/>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39" name="Google Shape;639;p23"/>
                <p:cNvSpPr/>
                <p:nvPr/>
              </p:nvSpPr>
              <p:spPr>
                <a:xfrm rot="-5400000">
                  <a:off x="7095162" y="21041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40" name="Google Shape;640;p23"/>
                <p:cNvSpPr/>
                <p:nvPr/>
              </p:nvSpPr>
              <p:spPr>
                <a:xfrm rot="-5400000">
                  <a:off x="7216131" y="2104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41" name="Google Shape;641;p23"/>
                <p:cNvSpPr/>
                <p:nvPr/>
              </p:nvSpPr>
              <p:spPr>
                <a:xfrm rot="-5400000">
                  <a:off x="7337637" y="21041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42" name="Google Shape;642;p23"/>
                <p:cNvSpPr/>
                <p:nvPr/>
              </p:nvSpPr>
              <p:spPr>
                <a:xfrm rot="-5400000">
                  <a:off x="6731450"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43" name="Google Shape;643;p23"/>
                <p:cNvSpPr/>
                <p:nvPr/>
              </p:nvSpPr>
              <p:spPr>
                <a:xfrm rot="-5400000">
                  <a:off x="6852687" y="22213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44" name="Google Shape;644;p23"/>
                <p:cNvSpPr/>
                <p:nvPr/>
              </p:nvSpPr>
              <p:spPr>
                <a:xfrm rot="-5400000">
                  <a:off x="6973925" y="2221309"/>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45" name="Google Shape;645;p23"/>
                <p:cNvSpPr/>
                <p:nvPr/>
              </p:nvSpPr>
              <p:spPr>
                <a:xfrm rot="-5400000">
                  <a:off x="7095162"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46" name="Google Shape;646;p23"/>
                <p:cNvSpPr/>
                <p:nvPr/>
              </p:nvSpPr>
              <p:spPr>
                <a:xfrm rot="-5400000">
                  <a:off x="7216131"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47" name="Google Shape;647;p23"/>
                <p:cNvSpPr/>
                <p:nvPr/>
              </p:nvSpPr>
              <p:spPr>
                <a:xfrm rot="-5400000">
                  <a:off x="7337637" y="22213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nvGrpSpPr>
                <p:cNvPr id="648" name="Google Shape;648;p23"/>
                <p:cNvGrpSpPr/>
                <p:nvPr/>
              </p:nvGrpSpPr>
              <p:grpSpPr>
                <a:xfrm>
                  <a:off x="8389703" y="1389693"/>
                  <a:ext cx="121213" cy="1091362"/>
                  <a:chOff x="5345718" y="2850955"/>
                  <a:chExt cx="121213" cy="1091362"/>
                </a:xfrm>
              </p:grpSpPr>
              <p:sp>
                <p:nvSpPr>
                  <p:cNvPr id="649" name="Google Shape;649;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50" name="Google Shape;650;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51" name="Google Shape;651;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52" name="Google Shape;652;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53" name="Google Shape;653;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54" name="Google Shape;654;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55" name="Google Shape;655;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56" name="Google Shape;656;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57" name="Google Shape;657;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658" name="Google Shape;658;p23"/>
                <p:cNvGrpSpPr/>
                <p:nvPr/>
              </p:nvGrpSpPr>
              <p:grpSpPr>
                <a:xfrm>
                  <a:off x="8508236" y="1389693"/>
                  <a:ext cx="121213" cy="1091362"/>
                  <a:chOff x="5345718" y="2850955"/>
                  <a:chExt cx="121213" cy="1091362"/>
                </a:xfrm>
              </p:grpSpPr>
              <p:sp>
                <p:nvSpPr>
                  <p:cNvPr id="659" name="Google Shape;659;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60" name="Google Shape;660;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61" name="Google Shape;661;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62" name="Google Shape;662;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63" name="Google Shape;663;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64" name="Google Shape;664;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65" name="Google Shape;665;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66" name="Google Shape;666;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67" name="Google Shape;667;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668" name="Google Shape;668;p23"/>
                <p:cNvGrpSpPr/>
                <p:nvPr/>
              </p:nvGrpSpPr>
              <p:grpSpPr>
                <a:xfrm>
                  <a:off x="8625359" y="1389693"/>
                  <a:ext cx="121213" cy="1091362"/>
                  <a:chOff x="5345718" y="2850955"/>
                  <a:chExt cx="121213" cy="1091362"/>
                </a:xfrm>
              </p:grpSpPr>
              <p:sp>
                <p:nvSpPr>
                  <p:cNvPr id="669" name="Google Shape;669;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70" name="Google Shape;670;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71" name="Google Shape;671;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72" name="Google Shape;672;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73" name="Google Shape;673;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74" name="Google Shape;674;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75" name="Google Shape;675;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76" name="Google Shape;676;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77" name="Google Shape;677;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sp>
            <p:nvSpPr>
              <p:cNvPr id="678" name="Google Shape;678;p23"/>
              <p:cNvSpPr/>
              <p:nvPr/>
            </p:nvSpPr>
            <p:spPr>
              <a:xfrm>
                <a:off x="6203850" y="3876150"/>
                <a:ext cx="2601600" cy="9498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000"/>
              </a:p>
            </p:txBody>
          </p:sp>
        </p:grpSp>
        <p:grpSp>
          <p:nvGrpSpPr>
            <p:cNvPr id="679" name="Google Shape;679;p23"/>
            <p:cNvGrpSpPr/>
            <p:nvPr/>
          </p:nvGrpSpPr>
          <p:grpSpPr>
            <a:xfrm>
              <a:off x="6119009" y="2704928"/>
              <a:ext cx="2658219" cy="949800"/>
              <a:chOff x="6147231" y="3876150"/>
              <a:chExt cx="2658219" cy="949800"/>
            </a:xfrm>
          </p:grpSpPr>
          <p:grpSp>
            <p:nvGrpSpPr>
              <p:cNvPr id="680" name="Google Shape;680;p23"/>
              <p:cNvGrpSpPr/>
              <p:nvPr/>
            </p:nvGrpSpPr>
            <p:grpSpPr>
              <a:xfrm>
                <a:off x="6147231" y="3905086"/>
                <a:ext cx="2599721" cy="861849"/>
                <a:chOff x="5454952" y="1389693"/>
                <a:chExt cx="3291620" cy="1091362"/>
              </a:xfrm>
            </p:grpSpPr>
            <p:sp>
              <p:nvSpPr>
                <p:cNvPr id="681" name="Google Shape;681;p23"/>
                <p:cNvSpPr/>
                <p:nvPr/>
              </p:nvSpPr>
              <p:spPr>
                <a:xfrm>
                  <a:off x="5797568"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82" name="Google Shape;682;p23"/>
                <p:cNvSpPr/>
                <p:nvPr/>
              </p:nvSpPr>
              <p:spPr>
                <a:xfrm>
                  <a:off x="5797568"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83" name="Google Shape;683;p23"/>
                <p:cNvSpPr/>
                <p:nvPr/>
              </p:nvSpPr>
              <p:spPr>
                <a:xfrm>
                  <a:off x="5797568"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84" name="Google Shape;684;p23"/>
                <p:cNvSpPr/>
                <p:nvPr/>
              </p:nvSpPr>
              <p:spPr>
                <a:xfrm>
                  <a:off x="5797568"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85" name="Google Shape;685;p23"/>
                <p:cNvSpPr/>
                <p:nvPr/>
              </p:nvSpPr>
              <p:spPr>
                <a:xfrm>
                  <a:off x="5797568"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86" name="Google Shape;686;p23"/>
                <p:cNvSpPr/>
                <p:nvPr/>
              </p:nvSpPr>
              <p:spPr>
                <a:xfrm>
                  <a:off x="5797568"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87" name="Google Shape;687;p23"/>
                <p:cNvSpPr txBox="1"/>
                <p:nvPr/>
              </p:nvSpPr>
              <p:spPr>
                <a:xfrm rot="16200000">
                  <a:off x="5200800" y="1828875"/>
                  <a:ext cx="873600" cy="365295"/>
                </a:xfrm>
                <a:prstGeom prst="rect">
                  <a:avLst/>
                </a:prstGeom>
                <a:noFill/>
                <a:ln>
                  <a:noFill/>
                </a:ln>
              </p:spPr>
              <p:txBody>
                <a:bodyPr spcFirstLastPara="1" wrap="square" lIns="121900" tIns="121900" rIns="121900" bIns="121900" anchor="t" anchorCtr="0">
                  <a:spAutoFit/>
                </a:bodyPr>
                <a:lstStyle/>
                <a:p>
                  <a:pPr algn="ctr"/>
                  <a:r>
                    <a:rPr lang="en" sz="900" b="1">
                      <a:solidFill>
                        <a:srgbClr val="38761D"/>
                      </a:solidFill>
                      <a:latin typeface="Google Sans"/>
                      <a:ea typeface="Google Sans"/>
                      <a:cs typeface="Google Sans"/>
                      <a:sym typeface="Google Sans"/>
                    </a:rPr>
                    <a:t>Queries q</a:t>
                  </a:r>
                  <a:r>
                    <a:rPr lang="en" sz="900" b="1" baseline="-25000">
                      <a:solidFill>
                        <a:srgbClr val="38761D"/>
                      </a:solidFill>
                      <a:latin typeface="Google Sans"/>
                      <a:ea typeface="Google Sans"/>
                      <a:cs typeface="Google Sans"/>
                      <a:sym typeface="Google Sans"/>
                    </a:rPr>
                    <a:t>1:M</a:t>
                  </a:r>
                  <a:endParaRPr sz="900" b="1" baseline="-25000">
                    <a:solidFill>
                      <a:srgbClr val="38761D"/>
                    </a:solidFill>
                    <a:latin typeface="Google Sans"/>
                    <a:ea typeface="Google Sans"/>
                    <a:cs typeface="Google Sans"/>
                    <a:sym typeface="Google Sans"/>
                  </a:endParaRPr>
                </a:p>
              </p:txBody>
            </p:sp>
            <p:cxnSp>
              <p:nvCxnSpPr>
                <p:cNvPr id="688" name="Google Shape;688;p23"/>
                <p:cNvCxnSpPr/>
                <p:nvPr/>
              </p:nvCxnSpPr>
              <p:spPr>
                <a:xfrm>
                  <a:off x="6417813" y="2102674"/>
                  <a:ext cx="232200" cy="0"/>
                </a:xfrm>
                <a:prstGeom prst="straightConnector1">
                  <a:avLst/>
                </a:prstGeom>
                <a:noFill/>
                <a:ln w="9525" cap="flat" cmpd="sng">
                  <a:solidFill>
                    <a:schemeClr val="dk2"/>
                  </a:solidFill>
                  <a:prstDash val="solid"/>
                  <a:round/>
                  <a:headEnd type="none" w="med" len="med"/>
                  <a:tailEnd type="triangle" w="med" len="med"/>
                </a:ln>
              </p:spPr>
            </p:cxnSp>
            <p:sp>
              <p:nvSpPr>
                <p:cNvPr id="689" name="Google Shape;689;p23"/>
                <p:cNvSpPr/>
                <p:nvPr/>
              </p:nvSpPr>
              <p:spPr>
                <a:xfrm rot="-5400000">
                  <a:off x="6731450"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90" name="Google Shape;690;p23"/>
                <p:cNvSpPr/>
                <p:nvPr/>
              </p:nvSpPr>
              <p:spPr>
                <a:xfrm rot="-5400000">
                  <a:off x="6852687" y="1875586"/>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91" name="Google Shape;691;p23"/>
                <p:cNvSpPr/>
                <p:nvPr/>
              </p:nvSpPr>
              <p:spPr>
                <a:xfrm rot="-5400000">
                  <a:off x="6973925" y="1875586"/>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92" name="Google Shape;692;p23"/>
                <p:cNvSpPr/>
                <p:nvPr/>
              </p:nvSpPr>
              <p:spPr>
                <a:xfrm rot="-5400000">
                  <a:off x="7095162" y="18755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93" name="Google Shape;693;p23"/>
                <p:cNvSpPr/>
                <p:nvPr/>
              </p:nvSpPr>
              <p:spPr>
                <a:xfrm rot="-5400000">
                  <a:off x="7216131"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94" name="Google Shape;694;p23"/>
                <p:cNvSpPr/>
                <p:nvPr/>
              </p:nvSpPr>
              <p:spPr>
                <a:xfrm rot="-5400000">
                  <a:off x="7337637"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95" name="Google Shape;695;p23"/>
                <p:cNvSpPr txBox="1"/>
                <p:nvPr/>
              </p:nvSpPr>
              <p:spPr>
                <a:xfrm>
                  <a:off x="6467113" y="1675025"/>
                  <a:ext cx="1290300" cy="146400"/>
                </a:xfrm>
                <a:prstGeom prst="rect">
                  <a:avLst/>
                </a:prstGeom>
                <a:noFill/>
                <a:ln>
                  <a:noFill/>
                </a:ln>
              </p:spPr>
              <p:txBody>
                <a:bodyPr spcFirstLastPara="1" wrap="square" lIns="0" tIns="0" rIns="0" bIns="0" anchor="t" anchorCtr="0">
                  <a:noAutofit/>
                </a:bodyPr>
                <a:lstStyle/>
                <a:p>
                  <a:pPr algn="ctr"/>
                  <a:r>
                    <a:rPr lang="en" sz="900" b="1">
                      <a:solidFill>
                        <a:srgbClr val="666666"/>
                      </a:solidFill>
                      <a:latin typeface="Google Sans"/>
                      <a:ea typeface="Google Sans"/>
                      <a:cs typeface="Google Sans"/>
                      <a:sym typeface="Google Sans"/>
                    </a:rPr>
                    <a:t>Attention matrix A</a:t>
                  </a:r>
                  <a:endParaRPr sz="900" b="1">
                    <a:solidFill>
                      <a:srgbClr val="666666"/>
                    </a:solidFill>
                    <a:latin typeface="Google Sans"/>
                    <a:ea typeface="Google Sans"/>
                    <a:cs typeface="Google Sans"/>
                    <a:sym typeface="Google Sans"/>
                  </a:endParaRPr>
                </a:p>
              </p:txBody>
            </p:sp>
            <p:grpSp>
              <p:nvGrpSpPr>
                <p:cNvPr id="696" name="Google Shape;696;p23"/>
                <p:cNvGrpSpPr/>
                <p:nvPr/>
              </p:nvGrpSpPr>
              <p:grpSpPr>
                <a:xfrm>
                  <a:off x="8272581" y="1389693"/>
                  <a:ext cx="121213" cy="1091362"/>
                  <a:chOff x="5345718" y="2850955"/>
                  <a:chExt cx="121213" cy="1091362"/>
                </a:xfrm>
              </p:grpSpPr>
              <p:sp>
                <p:nvSpPr>
                  <p:cNvPr id="697" name="Google Shape;697;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98" name="Google Shape;698;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699" name="Google Shape;699;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00" name="Google Shape;700;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01" name="Google Shape;701;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02" name="Google Shape;702;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03" name="Google Shape;703;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04" name="Google Shape;704;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05" name="Google Shape;705;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cxnSp>
              <p:nvCxnSpPr>
                <p:cNvPr id="706" name="Google Shape;706;p23"/>
                <p:cNvCxnSpPr/>
                <p:nvPr/>
              </p:nvCxnSpPr>
              <p:spPr>
                <a:xfrm>
                  <a:off x="7560813" y="2102674"/>
                  <a:ext cx="232200" cy="0"/>
                </a:xfrm>
                <a:prstGeom prst="straightConnector1">
                  <a:avLst/>
                </a:prstGeom>
                <a:noFill/>
                <a:ln w="9525" cap="flat" cmpd="sng">
                  <a:solidFill>
                    <a:schemeClr val="dk2"/>
                  </a:solidFill>
                  <a:prstDash val="solid"/>
                  <a:round/>
                  <a:headEnd type="none" w="med" len="med"/>
                  <a:tailEnd type="triangle" w="med" len="med"/>
                </a:ln>
              </p:spPr>
            </p:cxnSp>
            <p:sp>
              <p:nvSpPr>
                <p:cNvPr id="707" name="Google Shape;707;p23"/>
                <p:cNvSpPr txBox="1"/>
                <p:nvPr/>
              </p:nvSpPr>
              <p:spPr>
                <a:xfrm rot="16200000">
                  <a:off x="7595550" y="1752777"/>
                  <a:ext cx="960900" cy="365295"/>
                </a:xfrm>
                <a:prstGeom prst="rect">
                  <a:avLst/>
                </a:prstGeom>
                <a:noFill/>
                <a:ln>
                  <a:noFill/>
                </a:ln>
              </p:spPr>
              <p:txBody>
                <a:bodyPr spcFirstLastPara="1" wrap="square" lIns="121900" tIns="121900" rIns="121900" bIns="121900" anchor="t" anchorCtr="0">
                  <a:spAutoFit/>
                </a:bodyPr>
                <a:lstStyle/>
                <a:p>
                  <a:pPr algn="ctr"/>
                  <a:r>
                    <a:rPr lang="en" sz="900" b="1">
                      <a:solidFill>
                        <a:srgbClr val="1155CC"/>
                      </a:solidFill>
                      <a:latin typeface="Google Sans"/>
                      <a:ea typeface="Google Sans"/>
                      <a:cs typeface="Google Sans"/>
                      <a:sym typeface="Google Sans"/>
                    </a:rPr>
                    <a:t>Outputs z</a:t>
                  </a:r>
                  <a:r>
                    <a:rPr lang="en" sz="900" b="1" baseline="-25000">
                      <a:solidFill>
                        <a:srgbClr val="1155CC"/>
                      </a:solidFill>
                      <a:latin typeface="Google Sans"/>
                      <a:ea typeface="Google Sans"/>
                      <a:cs typeface="Google Sans"/>
                      <a:sym typeface="Google Sans"/>
                    </a:rPr>
                    <a:t>1:M</a:t>
                  </a:r>
                  <a:endParaRPr sz="900" b="1" baseline="-25000">
                    <a:solidFill>
                      <a:srgbClr val="1155CC"/>
                    </a:solidFill>
                    <a:latin typeface="Google Sans"/>
                    <a:ea typeface="Google Sans"/>
                    <a:cs typeface="Google Sans"/>
                    <a:sym typeface="Google Sans"/>
                  </a:endParaRPr>
                </a:p>
              </p:txBody>
            </p:sp>
            <p:sp>
              <p:nvSpPr>
                <p:cNvPr id="708" name="Google Shape;708;p23"/>
                <p:cNvSpPr/>
                <p:nvPr/>
              </p:nvSpPr>
              <p:spPr>
                <a:xfrm>
                  <a:off x="5914691"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09" name="Google Shape;709;p23"/>
                <p:cNvSpPr/>
                <p:nvPr/>
              </p:nvSpPr>
              <p:spPr>
                <a:xfrm>
                  <a:off x="5914691"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10" name="Google Shape;710;p23"/>
                <p:cNvSpPr/>
                <p:nvPr/>
              </p:nvSpPr>
              <p:spPr>
                <a:xfrm>
                  <a:off x="5914691"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11" name="Google Shape;711;p23"/>
                <p:cNvSpPr/>
                <p:nvPr/>
              </p:nvSpPr>
              <p:spPr>
                <a:xfrm>
                  <a:off x="5914691"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12" name="Google Shape;712;p23"/>
                <p:cNvSpPr/>
                <p:nvPr/>
              </p:nvSpPr>
              <p:spPr>
                <a:xfrm>
                  <a:off x="5914691"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13" name="Google Shape;713;p23"/>
                <p:cNvSpPr/>
                <p:nvPr/>
              </p:nvSpPr>
              <p:spPr>
                <a:xfrm>
                  <a:off x="5914691"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14" name="Google Shape;714;p23"/>
                <p:cNvSpPr/>
                <p:nvPr/>
              </p:nvSpPr>
              <p:spPr>
                <a:xfrm>
                  <a:off x="6033224"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15" name="Google Shape;715;p23"/>
                <p:cNvSpPr/>
                <p:nvPr/>
              </p:nvSpPr>
              <p:spPr>
                <a:xfrm>
                  <a:off x="6033224"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16" name="Google Shape;716;p23"/>
                <p:cNvSpPr/>
                <p:nvPr/>
              </p:nvSpPr>
              <p:spPr>
                <a:xfrm>
                  <a:off x="6033224"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17" name="Google Shape;717;p23"/>
                <p:cNvSpPr/>
                <p:nvPr/>
              </p:nvSpPr>
              <p:spPr>
                <a:xfrm>
                  <a:off x="6033224"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18" name="Google Shape;718;p23"/>
                <p:cNvSpPr/>
                <p:nvPr/>
              </p:nvSpPr>
              <p:spPr>
                <a:xfrm>
                  <a:off x="6033224"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19" name="Google Shape;719;p23"/>
                <p:cNvSpPr/>
                <p:nvPr/>
              </p:nvSpPr>
              <p:spPr>
                <a:xfrm>
                  <a:off x="6033224"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20" name="Google Shape;720;p23"/>
                <p:cNvSpPr/>
                <p:nvPr/>
              </p:nvSpPr>
              <p:spPr>
                <a:xfrm>
                  <a:off x="6150346"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21" name="Google Shape;721;p23"/>
                <p:cNvSpPr/>
                <p:nvPr/>
              </p:nvSpPr>
              <p:spPr>
                <a:xfrm>
                  <a:off x="6150346"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22" name="Google Shape;722;p23"/>
                <p:cNvSpPr/>
                <p:nvPr/>
              </p:nvSpPr>
              <p:spPr>
                <a:xfrm>
                  <a:off x="6150346"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23" name="Google Shape;723;p23"/>
                <p:cNvSpPr/>
                <p:nvPr/>
              </p:nvSpPr>
              <p:spPr>
                <a:xfrm>
                  <a:off x="6150346"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24" name="Google Shape;724;p23"/>
                <p:cNvSpPr/>
                <p:nvPr/>
              </p:nvSpPr>
              <p:spPr>
                <a:xfrm>
                  <a:off x="6150346"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25" name="Google Shape;725;p23"/>
                <p:cNvSpPr/>
                <p:nvPr/>
              </p:nvSpPr>
              <p:spPr>
                <a:xfrm>
                  <a:off x="6150346"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26" name="Google Shape;726;p23"/>
                <p:cNvSpPr/>
                <p:nvPr/>
              </p:nvSpPr>
              <p:spPr>
                <a:xfrm rot="-5400000">
                  <a:off x="6731450" y="1992709"/>
                  <a:ext cx="121200" cy="1212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27" name="Google Shape;727;p23"/>
                <p:cNvSpPr/>
                <p:nvPr/>
              </p:nvSpPr>
              <p:spPr>
                <a:xfrm rot="-5400000">
                  <a:off x="6852687" y="1992709"/>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28" name="Google Shape;728;p23"/>
                <p:cNvSpPr/>
                <p:nvPr/>
              </p:nvSpPr>
              <p:spPr>
                <a:xfrm rot="-5400000">
                  <a:off x="6973925" y="19927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29" name="Google Shape;729;p23"/>
                <p:cNvSpPr/>
                <p:nvPr/>
              </p:nvSpPr>
              <p:spPr>
                <a:xfrm rot="-5400000">
                  <a:off x="7095162" y="19927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30" name="Google Shape;730;p23"/>
                <p:cNvSpPr/>
                <p:nvPr/>
              </p:nvSpPr>
              <p:spPr>
                <a:xfrm rot="-5400000">
                  <a:off x="7216131" y="1992709"/>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31" name="Google Shape;731;p23"/>
                <p:cNvSpPr/>
                <p:nvPr/>
              </p:nvSpPr>
              <p:spPr>
                <a:xfrm rot="-5400000">
                  <a:off x="7337637" y="1992709"/>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32" name="Google Shape;732;p23"/>
                <p:cNvSpPr/>
                <p:nvPr/>
              </p:nvSpPr>
              <p:spPr>
                <a:xfrm rot="-5400000">
                  <a:off x="6731450" y="2104186"/>
                  <a:ext cx="121200" cy="121200"/>
                </a:xfrm>
                <a:prstGeom prst="rect">
                  <a:avLst/>
                </a:prstGeom>
                <a:solidFill>
                  <a:srgbClr val="EEEEEE"/>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33" name="Google Shape;733;p23"/>
                <p:cNvSpPr/>
                <p:nvPr/>
              </p:nvSpPr>
              <p:spPr>
                <a:xfrm rot="-5400000">
                  <a:off x="6852687" y="21041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34" name="Google Shape;734;p23"/>
                <p:cNvSpPr/>
                <p:nvPr/>
              </p:nvSpPr>
              <p:spPr>
                <a:xfrm rot="-5400000">
                  <a:off x="6973925" y="2104186"/>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35" name="Google Shape;735;p23"/>
                <p:cNvSpPr/>
                <p:nvPr/>
              </p:nvSpPr>
              <p:spPr>
                <a:xfrm rot="-5400000">
                  <a:off x="7095162" y="21041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36" name="Google Shape;736;p23"/>
                <p:cNvSpPr/>
                <p:nvPr/>
              </p:nvSpPr>
              <p:spPr>
                <a:xfrm rot="-5400000">
                  <a:off x="7216131" y="2104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37" name="Google Shape;737;p23"/>
                <p:cNvSpPr/>
                <p:nvPr/>
              </p:nvSpPr>
              <p:spPr>
                <a:xfrm rot="-5400000">
                  <a:off x="7337637" y="21041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38" name="Google Shape;738;p23"/>
                <p:cNvSpPr/>
                <p:nvPr/>
              </p:nvSpPr>
              <p:spPr>
                <a:xfrm rot="-5400000">
                  <a:off x="6731450"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39" name="Google Shape;739;p23"/>
                <p:cNvSpPr/>
                <p:nvPr/>
              </p:nvSpPr>
              <p:spPr>
                <a:xfrm rot="-5400000">
                  <a:off x="6852687" y="22213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40" name="Google Shape;740;p23"/>
                <p:cNvSpPr/>
                <p:nvPr/>
              </p:nvSpPr>
              <p:spPr>
                <a:xfrm rot="-5400000">
                  <a:off x="6973925" y="2221309"/>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41" name="Google Shape;741;p23"/>
                <p:cNvSpPr/>
                <p:nvPr/>
              </p:nvSpPr>
              <p:spPr>
                <a:xfrm rot="-5400000">
                  <a:off x="7095162"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42" name="Google Shape;742;p23"/>
                <p:cNvSpPr/>
                <p:nvPr/>
              </p:nvSpPr>
              <p:spPr>
                <a:xfrm rot="-5400000">
                  <a:off x="7216131"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43" name="Google Shape;743;p23"/>
                <p:cNvSpPr/>
                <p:nvPr/>
              </p:nvSpPr>
              <p:spPr>
                <a:xfrm rot="-5400000">
                  <a:off x="7337637" y="22213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nvGrpSpPr>
                <p:cNvPr id="744" name="Google Shape;744;p23"/>
                <p:cNvGrpSpPr/>
                <p:nvPr/>
              </p:nvGrpSpPr>
              <p:grpSpPr>
                <a:xfrm>
                  <a:off x="8389703" y="1389693"/>
                  <a:ext cx="121213" cy="1091362"/>
                  <a:chOff x="5345718" y="2850955"/>
                  <a:chExt cx="121213" cy="1091362"/>
                </a:xfrm>
              </p:grpSpPr>
              <p:sp>
                <p:nvSpPr>
                  <p:cNvPr id="745" name="Google Shape;745;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46" name="Google Shape;746;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47" name="Google Shape;747;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48" name="Google Shape;748;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49" name="Google Shape;749;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50" name="Google Shape;750;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51" name="Google Shape;751;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52" name="Google Shape;752;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53" name="Google Shape;753;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754" name="Google Shape;754;p23"/>
                <p:cNvGrpSpPr/>
                <p:nvPr/>
              </p:nvGrpSpPr>
              <p:grpSpPr>
                <a:xfrm>
                  <a:off x="8508236" y="1389693"/>
                  <a:ext cx="121213" cy="1091362"/>
                  <a:chOff x="5345718" y="2850955"/>
                  <a:chExt cx="121213" cy="1091362"/>
                </a:xfrm>
              </p:grpSpPr>
              <p:sp>
                <p:nvSpPr>
                  <p:cNvPr id="755" name="Google Shape;755;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56" name="Google Shape;756;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57" name="Google Shape;757;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58" name="Google Shape;758;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59" name="Google Shape;759;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60" name="Google Shape;760;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61" name="Google Shape;761;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62" name="Google Shape;762;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63" name="Google Shape;763;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764" name="Google Shape;764;p23"/>
                <p:cNvGrpSpPr/>
                <p:nvPr/>
              </p:nvGrpSpPr>
              <p:grpSpPr>
                <a:xfrm>
                  <a:off x="8625359" y="1389693"/>
                  <a:ext cx="121213" cy="1091362"/>
                  <a:chOff x="5345718" y="2850955"/>
                  <a:chExt cx="121213" cy="1091362"/>
                </a:xfrm>
              </p:grpSpPr>
              <p:sp>
                <p:nvSpPr>
                  <p:cNvPr id="765" name="Google Shape;765;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66" name="Google Shape;766;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67" name="Google Shape;767;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68" name="Google Shape;768;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69" name="Google Shape;769;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70" name="Google Shape;770;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71" name="Google Shape;771;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72" name="Google Shape;772;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73" name="Google Shape;773;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sp>
            <p:nvSpPr>
              <p:cNvPr id="774" name="Google Shape;774;p23"/>
              <p:cNvSpPr/>
              <p:nvPr/>
            </p:nvSpPr>
            <p:spPr>
              <a:xfrm>
                <a:off x="6203850" y="3876150"/>
                <a:ext cx="2601600" cy="9498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000"/>
              </a:p>
            </p:txBody>
          </p:sp>
        </p:grpSp>
        <p:sp>
          <p:nvSpPr>
            <p:cNvPr id="775" name="Google Shape;775;p23"/>
            <p:cNvSpPr txBox="1"/>
            <p:nvPr/>
          </p:nvSpPr>
          <p:spPr>
            <a:xfrm>
              <a:off x="4638328" y="2722033"/>
              <a:ext cx="1312200" cy="830966"/>
            </a:xfrm>
            <a:prstGeom prst="rect">
              <a:avLst/>
            </a:prstGeom>
            <a:noFill/>
            <a:ln>
              <a:noFill/>
            </a:ln>
          </p:spPr>
          <p:txBody>
            <a:bodyPr spcFirstLastPara="1" wrap="square" lIns="121900" tIns="121900" rIns="121900" bIns="121900" anchor="t" anchorCtr="0">
              <a:spAutoFit/>
            </a:bodyPr>
            <a:lstStyle/>
            <a:p>
              <a:r>
                <a:rPr lang="en" sz="1400">
                  <a:solidFill>
                    <a:schemeClr val="dk1"/>
                  </a:solidFill>
                  <a:latin typeface="Cambria Math"/>
                  <a:ea typeface="Cambria Math"/>
                  <a:cs typeface="Cambria Math"/>
                  <a:sym typeface="Cambria Math"/>
                </a:rPr>
                <a:t>            Attn</a:t>
              </a:r>
              <a:r>
                <a:rPr lang="en" sz="1400" baseline="-25000">
                  <a:solidFill>
                    <a:schemeClr val="dk1"/>
                  </a:solidFill>
                  <a:latin typeface="Cambria Math"/>
                  <a:ea typeface="Cambria Math"/>
                  <a:cs typeface="Cambria Math"/>
                  <a:sym typeface="Cambria Math"/>
                </a:rPr>
                <a:t>1</a:t>
              </a:r>
              <a:r>
                <a:rPr lang="en" sz="1400">
                  <a:solidFill>
                    <a:schemeClr val="dk1"/>
                  </a:solidFill>
                  <a:latin typeface="Cambria Math"/>
                  <a:ea typeface="Cambria Math"/>
                  <a:cs typeface="Cambria Math"/>
                  <a:sym typeface="Cambria Math"/>
                </a:rPr>
                <a:t>(</a:t>
              </a:r>
              <a:r>
                <a:rPr lang="en" sz="1400">
                  <a:solidFill>
                    <a:srgbClr val="38761D"/>
                  </a:solidFill>
                  <a:latin typeface="Cambria Math"/>
                  <a:ea typeface="Cambria Math"/>
                  <a:cs typeface="Cambria Math"/>
                  <a:sym typeface="Cambria Math"/>
                </a:rPr>
                <a:t>q</a:t>
              </a:r>
              <a:r>
                <a:rPr lang="en" sz="1400" baseline="-25000">
                  <a:solidFill>
                    <a:srgbClr val="38761D"/>
                  </a:solidFill>
                  <a:latin typeface="Cambria Math"/>
                  <a:ea typeface="Cambria Math"/>
                  <a:cs typeface="Cambria Math"/>
                  <a:sym typeface="Cambria Math"/>
                </a:rPr>
                <a:t>i</a:t>
              </a:r>
              <a:r>
                <a:rPr lang="en" sz="1400">
                  <a:solidFill>
                    <a:schemeClr val="dk1"/>
                  </a:solidFill>
                  <a:latin typeface="Cambria Math"/>
                  <a:ea typeface="Cambria Math"/>
                  <a:cs typeface="Cambria Math"/>
                  <a:sym typeface="Cambria Math"/>
                </a:rPr>
                <a:t>,</a:t>
              </a:r>
              <a:r>
                <a:rPr lang="en" sz="1400">
                  <a:solidFill>
                    <a:srgbClr val="674EA7"/>
                  </a:solidFill>
                  <a:latin typeface="Cambria Math"/>
                  <a:ea typeface="Cambria Math"/>
                  <a:cs typeface="Cambria Math"/>
                  <a:sym typeface="Cambria Math"/>
                </a:rPr>
                <a:t>x</a:t>
              </a:r>
              <a:r>
                <a:rPr lang="en" sz="1400">
                  <a:solidFill>
                    <a:schemeClr val="dk1"/>
                  </a:solidFill>
                  <a:latin typeface="Cambria Math"/>
                  <a:ea typeface="Cambria Math"/>
                  <a:cs typeface="Cambria Math"/>
                  <a:sym typeface="Cambria Math"/>
                </a:rPr>
                <a:t>) </a:t>
              </a:r>
              <a:endParaRPr sz="1400">
                <a:solidFill>
                  <a:schemeClr val="dk1"/>
                </a:solidFill>
                <a:latin typeface="Cambria Math"/>
                <a:ea typeface="Cambria Math"/>
                <a:cs typeface="Cambria Math"/>
                <a:sym typeface="Cambria Math"/>
              </a:endParaRPr>
            </a:p>
            <a:p>
              <a:r>
                <a:rPr lang="en" sz="1400">
                  <a:solidFill>
                    <a:srgbClr val="0B5394"/>
                  </a:solidFill>
                  <a:latin typeface="Cambria Math"/>
                  <a:ea typeface="Cambria Math"/>
                  <a:cs typeface="Cambria Math"/>
                  <a:sym typeface="Cambria Math"/>
                </a:rPr>
                <a:t>z</a:t>
              </a:r>
              <a:r>
                <a:rPr lang="en" sz="1400" baseline="-25000">
                  <a:solidFill>
                    <a:srgbClr val="0B5394"/>
                  </a:solidFill>
                  <a:latin typeface="Cambria Math"/>
                  <a:ea typeface="Cambria Math"/>
                  <a:cs typeface="Cambria Math"/>
                  <a:sym typeface="Cambria Math"/>
                </a:rPr>
                <a:t>i</a:t>
              </a:r>
              <a:r>
                <a:rPr lang="en" sz="1400">
                  <a:solidFill>
                    <a:schemeClr val="dk1"/>
                  </a:solidFill>
                  <a:latin typeface="Cambria Math"/>
                  <a:ea typeface="Cambria Math"/>
                  <a:cs typeface="Cambria Math"/>
                  <a:sym typeface="Cambria Math"/>
                </a:rPr>
                <a:t> = ⎛Attn</a:t>
              </a:r>
              <a:r>
                <a:rPr lang="en" sz="1400" baseline="-25000">
                  <a:solidFill>
                    <a:schemeClr val="dk1"/>
                  </a:solidFill>
                  <a:latin typeface="Cambria Math"/>
                  <a:ea typeface="Cambria Math"/>
                  <a:cs typeface="Cambria Math"/>
                  <a:sym typeface="Cambria Math"/>
                </a:rPr>
                <a:t>2</a:t>
              </a:r>
              <a:r>
                <a:rPr lang="en" sz="1400">
                  <a:solidFill>
                    <a:schemeClr val="dk1"/>
                  </a:solidFill>
                  <a:latin typeface="Cambria Math"/>
                  <a:ea typeface="Cambria Math"/>
                  <a:cs typeface="Cambria Math"/>
                  <a:sym typeface="Cambria Math"/>
                </a:rPr>
                <a:t>(</a:t>
              </a:r>
              <a:r>
                <a:rPr lang="en" sz="1400">
                  <a:solidFill>
                    <a:srgbClr val="38761D"/>
                  </a:solidFill>
                  <a:latin typeface="Cambria Math"/>
                  <a:ea typeface="Cambria Math"/>
                  <a:cs typeface="Cambria Math"/>
                  <a:sym typeface="Cambria Math"/>
                </a:rPr>
                <a:t>q</a:t>
              </a:r>
              <a:r>
                <a:rPr lang="en" sz="1400" baseline="-25000">
                  <a:solidFill>
                    <a:srgbClr val="38761D"/>
                  </a:solidFill>
                  <a:latin typeface="Cambria Math"/>
                  <a:ea typeface="Cambria Math"/>
                  <a:cs typeface="Cambria Math"/>
                  <a:sym typeface="Cambria Math"/>
                </a:rPr>
                <a:t>i</a:t>
              </a:r>
              <a:r>
                <a:rPr lang="en" sz="1400">
                  <a:solidFill>
                    <a:schemeClr val="dk1"/>
                  </a:solidFill>
                  <a:latin typeface="Cambria Math"/>
                  <a:ea typeface="Cambria Math"/>
                  <a:cs typeface="Cambria Math"/>
                  <a:sym typeface="Cambria Math"/>
                </a:rPr>
                <a:t>,</a:t>
              </a:r>
              <a:r>
                <a:rPr lang="en" sz="1400">
                  <a:solidFill>
                    <a:srgbClr val="674EA7"/>
                  </a:solidFill>
                  <a:latin typeface="Cambria Math"/>
                  <a:ea typeface="Cambria Math"/>
                  <a:cs typeface="Cambria Math"/>
                  <a:sym typeface="Cambria Math"/>
                </a:rPr>
                <a:t>x</a:t>
              </a:r>
              <a:r>
                <a:rPr lang="en" sz="1400">
                  <a:solidFill>
                    <a:schemeClr val="dk1"/>
                  </a:solidFill>
                  <a:latin typeface="Cambria Math"/>
                  <a:ea typeface="Cambria Math"/>
                  <a:cs typeface="Cambria Math"/>
                  <a:sym typeface="Cambria Math"/>
                </a:rPr>
                <a:t>) </a:t>
              </a:r>
              <a:r>
                <a:rPr lang="en" sz="200">
                  <a:solidFill>
                    <a:schemeClr val="dk1"/>
                  </a:solidFill>
                  <a:latin typeface="Cambria Math"/>
                  <a:ea typeface="Cambria Math"/>
                  <a:cs typeface="Cambria Math"/>
                  <a:sym typeface="Cambria Math"/>
                </a:rPr>
                <a:t> </a:t>
              </a:r>
              <a:r>
                <a:rPr lang="en" sz="1400">
                  <a:solidFill>
                    <a:schemeClr val="dk1"/>
                  </a:solidFill>
                  <a:latin typeface="Cambria Math"/>
                  <a:ea typeface="Cambria Math"/>
                  <a:cs typeface="Cambria Math"/>
                  <a:sym typeface="Cambria Math"/>
                </a:rPr>
                <a:t>⎞</a:t>
              </a:r>
              <a:endParaRPr sz="1400">
                <a:solidFill>
                  <a:schemeClr val="dk1"/>
                </a:solidFill>
                <a:latin typeface="Cambria Math"/>
                <a:ea typeface="Cambria Math"/>
                <a:cs typeface="Cambria Math"/>
                <a:sym typeface="Cambria Math"/>
              </a:endParaRPr>
            </a:p>
            <a:p>
              <a:r>
                <a:rPr lang="en" sz="1400">
                  <a:solidFill>
                    <a:schemeClr val="dk1"/>
                  </a:solidFill>
                  <a:latin typeface="Cambria Math"/>
                  <a:ea typeface="Cambria Math"/>
                  <a:cs typeface="Cambria Math"/>
                  <a:sym typeface="Cambria Math"/>
                </a:rPr>
                <a:t>                  ....         </a:t>
              </a:r>
              <a:endParaRPr sz="1400">
                <a:solidFill>
                  <a:schemeClr val="dk1"/>
                </a:solidFill>
                <a:latin typeface="Cambria Math"/>
                <a:ea typeface="Cambria Math"/>
                <a:cs typeface="Cambria Math"/>
                <a:sym typeface="Cambria Math"/>
              </a:endParaRPr>
            </a:p>
            <a:p>
              <a:r>
                <a:rPr lang="en" sz="1400">
                  <a:solidFill>
                    <a:schemeClr val="dk1"/>
                  </a:solidFill>
                  <a:latin typeface="Cambria Math"/>
                  <a:ea typeface="Cambria Math"/>
                  <a:cs typeface="Cambria Math"/>
                  <a:sym typeface="Cambria Math"/>
                </a:rPr>
                <a:t>        </a:t>
              </a:r>
              <a:r>
                <a:rPr lang="en" sz="200">
                  <a:solidFill>
                    <a:schemeClr val="dk1"/>
                  </a:solidFill>
                  <a:latin typeface="Cambria Math"/>
                  <a:ea typeface="Cambria Math"/>
                  <a:cs typeface="Cambria Math"/>
                  <a:sym typeface="Cambria Math"/>
                </a:rPr>
                <a:t> </a:t>
              </a:r>
              <a:r>
                <a:rPr lang="en" sz="1400">
                  <a:solidFill>
                    <a:schemeClr val="dk1"/>
                  </a:solidFill>
                  <a:latin typeface="Cambria Math"/>
                  <a:ea typeface="Cambria Math"/>
                  <a:cs typeface="Cambria Math"/>
                  <a:sym typeface="Cambria Math"/>
                </a:rPr>
                <a:t>⎝ Attn</a:t>
              </a:r>
              <a:r>
                <a:rPr lang="en" sz="1400" baseline="-25000">
                  <a:solidFill>
                    <a:schemeClr val="dk1"/>
                  </a:solidFill>
                  <a:latin typeface="Cambria Math"/>
                  <a:ea typeface="Cambria Math"/>
                  <a:cs typeface="Cambria Math"/>
                  <a:sym typeface="Cambria Math"/>
                </a:rPr>
                <a:t>K</a:t>
              </a:r>
              <a:r>
                <a:rPr lang="en" sz="1400">
                  <a:solidFill>
                    <a:schemeClr val="dk1"/>
                  </a:solidFill>
                  <a:latin typeface="Cambria Math"/>
                  <a:ea typeface="Cambria Math"/>
                  <a:cs typeface="Cambria Math"/>
                  <a:sym typeface="Cambria Math"/>
                </a:rPr>
                <a:t>(</a:t>
              </a:r>
              <a:r>
                <a:rPr lang="en" sz="1400">
                  <a:solidFill>
                    <a:srgbClr val="38761D"/>
                  </a:solidFill>
                  <a:latin typeface="Cambria Math"/>
                  <a:ea typeface="Cambria Math"/>
                  <a:cs typeface="Cambria Math"/>
                  <a:sym typeface="Cambria Math"/>
                </a:rPr>
                <a:t>q</a:t>
              </a:r>
              <a:r>
                <a:rPr lang="en" sz="1400" baseline="-25000">
                  <a:solidFill>
                    <a:srgbClr val="38761D"/>
                  </a:solidFill>
                  <a:latin typeface="Cambria Math"/>
                  <a:ea typeface="Cambria Math"/>
                  <a:cs typeface="Cambria Math"/>
                  <a:sym typeface="Cambria Math"/>
                </a:rPr>
                <a:t>i</a:t>
              </a:r>
              <a:r>
                <a:rPr lang="en" sz="1400">
                  <a:solidFill>
                    <a:schemeClr val="dk1"/>
                  </a:solidFill>
                  <a:latin typeface="Cambria Math"/>
                  <a:ea typeface="Cambria Math"/>
                  <a:cs typeface="Cambria Math"/>
                  <a:sym typeface="Cambria Math"/>
                </a:rPr>
                <a:t>,</a:t>
              </a:r>
              <a:r>
                <a:rPr lang="en" sz="1400">
                  <a:solidFill>
                    <a:srgbClr val="674EA7"/>
                  </a:solidFill>
                  <a:latin typeface="Cambria Math"/>
                  <a:ea typeface="Cambria Math"/>
                  <a:cs typeface="Cambria Math"/>
                  <a:sym typeface="Cambria Math"/>
                </a:rPr>
                <a:t>x</a:t>
              </a:r>
              <a:r>
                <a:rPr lang="en" sz="1400">
                  <a:solidFill>
                    <a:schemeClr val="dk1"/>
                  </a:solidFill>
                  <a:latin typeface="Cambria Math"/>
                  <a:ea typeface="Cambria Math"/>
                  <a:cs typeface="Cambria Math"/>
                  <a:sym typeface="Cambria Math"/>
                </a:rPr>
                <a:t>)⎠</a:t>
              </a:r>
              <a:endParaRPr sz="1400">
                <a:solidFill>
                  <a:schemeClr val="dk1"/>
                </a:solidFill>
                <a:latin typeface="Cambria Math"/>
                <a:ea typeface="Cambria Math"/>
                <a:cs typeface="Cambria Math"/>
                <a:sym typeface="Cambria Math"/>
              </a:endParaRPr>
            </a:p>
          </p:txBody>
        </p:sp>
        <p:sp>
          <p:nvSpPr>
            <p:cNvPr id="776" name="Google Shape;776;p23"/>
            <p:cNvSpPr txBox="1"/>
            <p:nvPr/>
          </p:nvSpPr>
          <p:spPr>
            <a:xfrm>
              <a:off x="143508" y="2657125"/>
              <a:ext cx="4915392" cy="906000"/>
            </a:xfrm>
            <a:prstGeom prst="rect">
              <a:avLst/>
            </a:prstGeom>
            <a:noFill/>
            <a:ln>
              <a:noFill/>
            </a:ln>
          </p:spPr>
          <p:txBody>
            <a:bodyPr spcFirstLastPara="1" wrap="square" lIns="121900" tIns="121900" rIns="121900" bIns="121900" anchor="t" anchorCtr="0">
              <a:noAutofit/>
            </a:bodyPr>
            <a:lstStyle/>
            <a:p>
              <a:pPr>
                <a:lnSpc>
                  <a:spcPct val="120000"/>
                </a:lnSpc>
              </a:pPr>
              <a:r>
                <a:rPr lang="en" sz="2000" dirty="0">
                  <a:solidFill>
                    <a:srgbClr val="202124"/>
                  </a:solidFill>
                  <a:latin typeface="Google Sans"/>
                  <a:ea typeface="Google Sans"/>
                  <a:cs typeface="Google Sans"/>
                  <a:sym typeface="Google Sans"/>
                </a:rPr>
                <a:t>2. We usually use "</a:t>
              </a:r>
              <a:r>
                <a:rPr lang="en" sz="2000" b="1" dirty="0">
                  <a:solidFill>
                    <a:srgbClr val="202124"/>
                  </a:solidFill>
                  <a:latin typeface="Google Sans"/>
                  <a:ea typeface="Google Sans"/>
                  <a:cs typeface="Google Sans"/>
                  <a:sym typeface="Google Sans"/>
                </a:rPr>
                <a:t>multi-head</a:t>
              </a:r>
              <a:r>
                <a:rPr lang="en" sz="2000" dirty="0">
                  <a:solidFill>
                    <a:srgbClr val="202124"/>
                  </a:solidFill>
                  <a:latin typeface="Google Sans"/>
                  <a:ea typeface="Google Sans"/>
                  <a:cs typeface="Google Sans"/>
                  <a:sym typeface="Google Sans"/>
                </a:rPr>
                <a:t>" attention. This means the</a:t>
              </a:r>
              <a:endParaRPr sz="2000" dirty="0">
                <a:solidFill>
                  <a:srgbClr val="202124"/>
                </a:solidFill>
                <a:latin typeface="Google Sans"/>
                <a:ea typeface="Google Sans"/>
                <a:cs typeface="Google Sans"/>
                <a:sym typeface="Google Sans"/>
              </a:endParaRPr>
            </a:p>
            <a:p>
              <a:pPr indent="609585">
                <a:lnSpc>
                  <a:spcPct val="120000"/>
                </a:lnSpc>
              </a:pPr>
              <a:r>
                <a:rPr lang="en" sz="2000" dirty="0">
                  <a:solidFill>
                    <a:srgbClr val="202124"/>
                  </a:solidFill>
                  <a:latin typeface="Google Sans"/>
                  <a:ea typeface="Google Sans"/>
                  <a:cs typeface="Google Sans"/>
                  <a:sym typeface="Google Sans"/>
                </a:rPr>
                <a:t>operation is repeated K times and the results are</a:t>
              </a:r>
              <a:endParaRPr sz="2000" dirty="0">
                <a:solidFill>
                  <a:srgbClr val="202124"/>
                </a:solidFill>
                <a:latin typeface="Google Sans"/>
                <a:ea typeface="Google Sans"/>
                <a:cs typeface="Google Sans"/>
                <a:sym typeface="Google Sans"/>
              </a:endParaRPr>
            </a:p>
            <a:p>
              <a:pPr indent="609585">
                <a:lnSpc>
                  <a:spcPct val="120000"/>
                </a:lnSpc>
              </a:pPr>
              <a:r>
                <a:rPr lang="en" sz="2000" dirty="0">
                  <a:solidFill>
                    <a:srgbClr val="202124"/>
                  </a:solidFill>
                  <a:latin typeface="Google Sans"/>
                  <a:ea typeface="Google Sans"/>
                  <a:cs typeface="Google Sans"/>
                  <a:sym typeface="Google Sans"/>
                </a:rPr>
                <a:t>concatenated along the feature dimension. </a:t>
              </a:r>
              <a:r>
                <a:rPr lang="en" sz="2000" b="1" dirty="0">
                  <a:solidFill>
                    <a:srgbClr val="202124"/>
                  </a:solidFill>
                  <a:latin typeface="Cambria Math"/>
                  <a:ea typeface="Cambria Math"/>
                  <a:cs typeface="Cambria Math"/>
                  <a:sym typeface="Cambria Math"/>
                </a:rPr>
                <a:t>W</a:t>
              </a:r>
              <a:r>
                <a:rPr lang="en" sz="2000" dirty="0">
                  <a:solidFill>
                    <a:srgbClr val="202124"/>
                  </a:solidFill>
                  <a:latin typeface="Google Sans"/>
                  <a:ea typeface="Google Sans"/>
                  <a:cs typeface="Google Sans"/>
                  <a:sym typeface="Google Sans"/>
                </a:rPr>
                <a:t>s differ.</a:t>
              </a:r>
              <a:endParaRPr sz="2000" dirty="0">
                <a:solidFill>
                  <a:srgbClr val="202124"/>
                </a:solidFill>
                <a:latin typeface="Google Sans"/>
                <a:ea typeface="Google Sans"/>
                <a:cs typeface="Google Sans"/>
                <a:sym typeface="Google Sans"/>
              </a:endParaRPr>
            </a:p>
          </p:txBody>
        </p:sp>
        <p:grpSp>
          <p:nvGrpSpPr>
            <p:cNvPr id="777" name="Google Shape;777;p23"/>
            <p:cNvGrpSpPr/>
            <p:nvPr/>
          </p:nvGrpSpPr>
          <p:grpSpPr>
            <a:xfrm>
              <a:off x="6071031" y="2685886"/>
              <a:ext cx="2599721" cy="861849"/>
              <a:chOff x="5454952" y="1389693"/>
              <a:chExt cx="3291620" cy="1091362"/>
            </a:xfrm>
          </p:grpSpPr>
          <p:sp>
            <p:nvSpPr>
              <p:cNvPr id="778" name="Google Shape;778;p23"/>
              <p:cNvSpPr/>
              <p:nvPr/>
            </p:nvSpPr>
            <p:spPr>
              <a:xfrm>
                <a:off x="5797568"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79" name="Google Shape;779;p23"/>
              <p:cNvSpPr/>
              <p:nvPr/>
            </p:nvSpPr>
            <p:spPr>
              <a:xfrm>
                <a:off x="5797568"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80" name="Google Shape;780;p23"/>
              <p:cNvSpPr/>
              <p:nvPr/>
            </p:nvSpPr>
            <p:spPr>
              <a:xfrm>
                <a:off x="5797568"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81" name="Google Shape;781;p23"/>
              <p:cNvSpPr/>
              <p:nvPr/>
            </p:nvSpPr>
            <p:spPr>
              <a:xfrm>
                <a:off x="5797568"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82" name="Google Shape;782;p23"/>
              <p:cNvSpPr/>
              <p:nvPr/>
            </p:nvSpPr>
            <p:spPr>
              <a:xfrm>
                <a:off x="5797568"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83" name="Google Shape;783;p23"/>
              <p:cNvSpPr/>
              <p:nvPr/>
            </p:nvSpPr>
            <p:spPr>
              <a:xfrm>
                <a:off x="5797568"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84" name="Google Shape;784;p23"/>
              <p:cNvSpPr txBox="1"/>
              <p:nvPr/>
            </p:nvSpPr>
            <p:spPr>
              <a:xfrm rot="16200000">
                <a:off x="5200800" y="1828876"/>
                <a:ext cx="873600" cy="365295"/>
              </a:xfrm>
              <a:prstGeom prst="rect">
                <a:avLst/>
              </a:prstGeom>
              <a:noFill/>
              <a:ln>
                <a:noFill/>
              </a:ln>
            </p:spPr>
            <p:txBody>
              <a:bodyPr spcFirstLastPara="1" wrap="square" lIns="121900" tIns="121900" rIns="121900" bIns="121900" anchor="t" anchorCtr="0">
                <a:spAutoFit/>
              </a:bodyPr>
              <a:lstStyle/>
              <a:p>
                <a:pPr algn="ctr"/>
                <a:r>
                  <a:rPr lang="en" sz="900" b="1">
                    <a:solidFill>
                      <a:srgbClr val="38761D"/>
                    </a:solidFill>
                    <a:latin typeface="Google Sans"/>
                    <a:ea typeface="Google Sans"/>
                    <a:cs typeface="Google Sans"/>
                    <a:sym typeface="Google Sans"/>
                  </a:rPr>
                  <a:t>Queries q</a:t>
                </a:r>
                <a:r>
                  <a:rPr lang="en" sz="900" b="1" baseline="-25000">
                    <a:solidFill>
                      <a:srgbClr val="38761D"/>
                    </a:solidFill>
                    <a:latin typeface="Google Sans"/>
                    <a:ea typeface="Google Sans"/>
                    <a:cs typeface="Google Sans"/>
                    <a:sym typeface="Google Sans"/>
                  </a:rPr>
                  <a:t>1:M</a:t>
                </a:r>
                <a:endParaRPr sz="900" b="1" baseline="-25000">
                  <a:solidFill>
                    <a:srgbClr val="38761D"/>
                  </a:solidFill>
                  <a:latin typeface="Google Sans"/>
                  <a:ea typeface="Google Sans"/>
                  <a:cs typeface="Google Sans"/>
                  <a:sym typeface="Google Sans"/>
                </a:endParaRPr>
              </a:p>
            </p:txBody>
          </p:sp>
          <p:cxnSp>
            <p:nvCxnSpPr>
              <p:cNvPr id="785" name="Google Shape;785;p23"/>
              <p:cNvCxnSpPr/>
              <p:nvPr/>
            </p:nvCxnSpPr>
            <p:spPr>
              <a:xfrm>
                <a:off x="6417813" y="2102674"/>
                <a:ext cx="232200" cy="0"/>
              </a:xfrm>
              <a:prstGeom prst="straightConnector1">
                <a:avLst/>
              </a:prstGeom>
              <a:noFill/>
              <a:ln w="9525" cap="flat" cmpd="sng">
                <a:solidFill>
                  <a:schemeClr val="dk2"/>
                </a:solidFill>
                <a:prstDash val="solid"/>
                <a:round/>
                <a:headEnd type="none" w="med" len="med"/>
                <a:tailEnd type="triangle" w="med" len="med"/>
              </a:ln>
            </p:spPr>
          </p:cxnSp>
          <p:sp>
            <p:nvSpPr>
              <p:cNvPr id="786" name="Google Shape;786;p23"/>
              <p:cNvSpPr/>
              <p:nvPr/>
            </p:nvSpPr>
            <p:spPr>
              <a:xfrm rot="-5400000">
                <a:off x="6731450"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87" name="Google Shape;787;p23"/>
              <p:cNvSpPr/>
              <p:nvPr/>
            </p:nvSpPr>
            <p:spPr>
              <a:xfrm rot="-5400000">
                <a:off x="6852687" y="1875586"/>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88" name="Google Shape;788;p23"/>
              <p:cNvSpPr/>
              <p:nvPr/>
            </p:nvSpPr>
            <p:spPr>
              <a:xfrm rot="-5400000">
                <a:off x="6973925" y="1875586"/>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89" name="Google Shape;789;p23"/>
              <p:cNvSpPr/>
              <p:nvPr/>
            </p:nvSpPr>
            <p:spPr>
              <a:xfrm rot="-5400000">
                <a:off x="7095162" y="18755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90" name="Google Shape;790;p23"/>
              <p:cNvSpPr/>
              <p:nvPr/>
            </p:nvSpPr>
            <p:spPr>
              <a:xfrm rot="-5400000">
                <a:off x="7216131"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91" name="Google Shape;791;p23"/>
              <p:cNvSpPr/>
              <p:nvPr/>
            </p:nvSpPr>
            <p:spPr>
              <a:xfrm rot="-5400000">
                <a:off x="7337637" y="18755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92" name="Google Shape;792;p23"/>
              <p:cNvSpPr txBox="1"/>
              <p:nvPr/>
            </p:nvSpPr>
            <p:spPr>
              <a:xfrm>
                <a:off x="6467113" y="1675025"/>
                <a:ext cx="1290300" cy="146400"/>
              </a:xfrm>
              <a:prstGeom prst="rect">
                <a:avLst/>
              </a:prstGeom>
              <a:noFill/>
              <a:ln>
                <a:noFill/>
              </a:ln>
            </p:spPr>
            <p:txBody>
              <a:bodyPr spcFirstLastPara="1" wrap="square" lIns="0" tIns="0" rIns="0" bIns="0" anchor="t" anchorCtr="0">
                <a:noAutofit/>
              </a:bodyPr>
              <a:lstStyle/>
              <a:p>
                <a:pPr algn="ctr"/>
                <a:r>
                  <a:rPr lang="en" sz="900" b="1">
                    <a:solidFill>
                      <a:srgbClr val="666666"/>
                    </a:solidFill>
                    <a:latin typeface="Google Sans"/>
                    <a:ea typeface="Google Sans"/>
                    <a:cs typeface="Google Sans"/>
                    <a:sym typeface="Google Sans"/>
                  </a:rPr>
                  <a:t>Attention matrix A</a:t>
                </a:r>
                <a:endParaRPr sz="900" b="1">
                  <a:solidFill>
                    <a:srgbClr val="666666"/>
                  </a:solidFill>
                  <a:latin typeface="Google Sans"/>
                  <a:ea typeface="Google Sans"/>
                  <a:cs typeface="Google Sans"/>
                  <a:sym typeface="Google Sans"/>
                </a:endParaRPr>
              </a:p>
            </p:txBody>
          </p:sp>
          <p:grpSp>
            <p:nvGrpSpPr>
              <p:cNvPr id="793" name="Google Shape;793;p23"/>
              <p:cNvGrpSpPr/>
              <p:nvPr/>
            </p:nvGrpSpPr>
            <p:grpSpPr>
              <a:xfrm>
                <a:off x="8272581" y="1389693"/>
                <a:ext cx="121213" cy="1091362"/>
                <a:chOff x="5345718" y="2850955"/>
                <a:chExt cx="121213" cy="1091362"/>
              </a:xfrm>
            </p:grpSpPr>
            <p:sp>
              <p:nvSpPr>
                <p:cNvPr id="794" name="Google Shape;794;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95" name="Google Shape;795;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96" name="Google Shape;796;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97" name="Google Shape;797;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98" name="Google Shape;798;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799" name="Google Shape;799;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00" name="Google Shape;800;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01" name="Google Shape;801;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02" name="Google Shape;802;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cxnSp>
            <p:nvCxnSpPr>
              <p:cNvPr id="803" name="Google Shape;803;p23"/>
              <p:cNvCxnSpPr/>
              <p:nvPr/>
            </p:nvCxnSpPr>
            <p:spPr>
              <a:xfrm>
                <a:off x="7560813" y="2102674"/>
                <a:ext cx="232200" cy="0"/>
              </a:xfrm>
              <a:prstGeom prst="straightConnector1">
                <a:avLst/>
              </a:prstGeom>
              <a:noFill/>
              <a:ln w="9525" cap="flat" cmpd="sng">
                <a:solidFill>
                  <a:schemeClr val="dk2"/>
                </a:solidFill>
                <a:prstDash val="solid"/>
                <a:round/>
                <a:headEnd type="none" w="med" len="med"/>
                <a:tailEnd type="triangle" w="med" len="med"/>
              </a:ln>
            </p:spPr>
          </p:cxnSp>
          <p:sp>
            <p:nvSpPr>
              <p:cNvPr id="804" name="Google Shape;804;p23"/>
              <p:cNvSpPr txBox="1"/>
              <p:nvPr/>
            </p:nvSpPr>
            <p:spPr>
              <a:xfrm rot="16200000">
                <a:off x="7595550" y="1752775"/>
                <a:ext cx="960900" cy="365295"/>
              </a:xfrm>
              <a:prstGeom prst="rect">
                <a:avLst/>
              </a:prstGeom>
              <a:noFill/>
              <a:ln>
                <a:noFill/>
              </a:ln>
            </p:spPr>
            <p:txBody>
              <a:bodyPr spcFirstLastPara="1" wrap="square" lIns="121900" tIns="121900" rIns="121900" bIns="121900" anchor="t" anchorCtr="0">
                <a:spAutoFit/>
              </a:bodyPr>
              <a:lstStyle/>
              <a:p>
                <a:pPr algn="ctr"/>
                <a:r>
                  <a:rPr lang="en" sz="900" b="1">
                    <a:solidFill>
                      <a:srgbClr val="1155CC"/>
                    </a:solidFill>
                    <a:latin typeface="Google Sans"/>
                    <a:ea typeface="Google Sans"/>
                    <a:cs typeface="Google Sans"/>
                    <a:sym typeface="Google Sans"/>
                  </a:rPr>
                  <a:t>Outputs z</a:t>
                </a:r>
                <a:r>
                  <a:rPr lang="en" sz="900" b="1" baseline="-25000">
                    <a:solidFill>
                      <a:srgbClr val="1155CC"/>
                    </a:solidFill>
                    <a:latin typeface="Google Sans"/>
                    <a:ea typeface="Google Sans"/>
                    <a:cs typeface="Google Sans"/>
                    <a:sym typeface="Google Sans"/>
                  </a:rPr>
                  <a:t>1:M</a:t>
                </a:r>
                <a:endParaRPr sz="900" b="1" baseline="-25000">
                  <a:solidFill>
                    <a:srgbClr val="1155CC"/>
                  </a:solidFill>
                  <a:latin typeface="Google Sans"/>
                  <a:ea typeface="Google Sans"/>
                  <a:cs typeface="Google Sans"/>
                  <a:sym typeface="Google Sans"/>
                </a:endParaRPr>
              </a:p>
            </p:txBody>
          </p:sp>
          <p:sp>
            <p:nvSpPr>
              <p:cNvPr id="805" name="Google Shape;805;p23"/>
              <p:cNvSpPr/>
              <p:nvPr/>
            </p:nvSpPr>
            <p:spPr>
              <a:xfrm>
                <a:off x="5914691"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06" name="Google Shape;806;p23"/>
              <p:cNvSpPr/>
              <p:nvPr/>
            </p:nvSpPr>
            <p:spPr>
              <a:xfrm>
                <a:off x="5914691"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07" name="Google Shape;807;p23"/>
              <p:cNvSpPr/>
              <p:nvPr/>
            </p:nvSpPr>
            <p:spPr>
              <a:xfrm>
                <a:off x="5914691"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08" name="Google Shape;808;p23"/>
              <p:cNvSpPr/>
              <p:nvPr/>
            </p:nvSpPr>
            <p:spPr>
              <a:xfrm>
                <a:off x="5914691"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09" name="Google Shape;809;p23"/>
              <p:cNvSpPr/>
              <p:nvPr/>
            </p:nvSpPr>
            <p:spPr>
              <a:xfrm>
                <a:off x="5914691"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10" name="Google Shape;810;p23"/>
              <p:cNvSpPr/>
              <p:nvPr/>
            </p:nvSpPr>
            <p:spPr>
              <a:xfrm>
                <a:off x="5914691"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11" name="Google Shape;811;p23"/>
              <p:cNvSpPr/>
              <p:nvPr/>
            </p:nvSpPr>
            <p:spPr>
              <a:xfrm>
                <a:off x="6033224"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12" name="Google Shape;812;p23"/>
              <p:cNvSpPr/>
              <p:nvPr/>
            </p:nvSpPr>
            <p:spPr>
              <a:xfrm>
                <a:off x="6033224"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13" name="Google Shape;813;p23"/>
              <p:cNvSpPr/>
              <p:nvPr/>
            </p:nvSpPr>
            <p:spPr>
              <a:xfrm>
                <a:off x="6033224"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14" name="Google Shape;814;p23"/>
              <p:cNvSpPr/>
              <p:nvPr/>
            </p:nvSpPr>
            <p:spPr>
              <a:xfrm>
                <a:off x="6033224"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15" name="Google Shape;815;p23"/>
              <p:cNvSpPr/>
              <p:nvPr/>
            </p:nvSpPr>
            <p:spPr>
              <a:xfrm>
                <a:off x="6033224"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16" name="Google Shape;816;p23"/>
              <p:cNvSpPr/>
              <p:nvPr/>
            </p:nvSpPr>
            <p:spPr>
              <a:xfrm>
                <a:off x="6033224"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17" name="Google Shape;817;p23"/>
              <p:cNvSpPr/>
              <p:nvPr/>
            </p:nvSpPr>
            <p:spPr>
              <a:xfrm>
                <a:off x="6150346" y="16486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18" name="Google Shape;818;p23"/>
              <p:cNvSpPr/>
              <p:nvPr/>
            </p:nvSpPr>
            <p:spPr>
              <a:xfrm>
                <a:off x="6150346" y="17698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19" name="Google Shape;819;p23"/>
              <p:cNvSpPr/>
              <p:nvPr/>
            </p:nvSpPr>
            <p:spPr>
              <a:xfrm>
                <a:off x="6150346" y="18911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20" name="Google Shape;820;p23"/>
              <p:cNvSpPr/>
              <p:nvPr/>
            </p:nvSpPr>
            <p:spPr>
              <a:xfrm>
                <a:off x="6150346" y="20123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21" name="Google Shape;821;p23"/>
              <p:cNvSpPr/>
              <p:nvPr/>
            </p:nvSpPr>
            <p:spPr>
              <a:xfrm>
                <a:off x="6150346" y="21333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22" name="Google Shape;822;p23"/>
              <p:cNvSpPr/>
              <p:nvPr/>
            </p:nvSpPr>
            <p:spPr>
              <a:xfrm>
                <a:off x="6150346" y="22548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23" name="Google Shape;823;p23"/>
              <p:cNvSpPr/>
              <p:nvPr/>
            </p:nvSpPr>
            <p:spPr>
              <a:xfrm rot="-5400000">
                <a:off x="6731450" y="1992709"/>
                <a:ext cx="121200" cy="1212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24" name="Google Shape;824;p23"/>
              <p:cNvSpPr/>
              <p:nvPr/>
            </p:nvSpPr>
            <p:spPr>
              <a:xfrm rot="-5400000">
                <a:off x="6852687" y="1992709"/>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25" name="Google Shape;825;p23"/>
              <p:cNvSpPr/>
              <p:nvPr/>
            </p:nvSpPr>
            <p:spPr>
              <a:xfrm rot="-5400000">
                <a:off x="6973925" y="19927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26" name="Google Shape;826;p23"/>
              <p:cNvSpPr/>
              <p:nvPr/>
            </p:nvSpPr>
            <p:spPr>
              <a:xfrm rot="-5400000">
                <a:off x="7095162" y="19927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27" name="Google Shape;827;p23"/>
              <p:cNvSpPr/>
              <p:nvPr/>
            </p:nvSpPr>
            <p:spPr>
              <a:xfrm rot="-5400000">
                <a:off x="7216131" y="1992709"/>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28" name="Google Shape;828;p23"/>
              <p:cNvSpPr/>
              <p:nvPr/>
            </p:nvSpPr>
            <p:spPr>
              <a:xfrm rot="-5400000">
                <a:off x="7337637" y="1992709"/>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29" name="Google Shape;829;p23"/>
              <p:cNvSpPr/>
              <p:nvPr/>
            </p:nvSpPr>
            <p:spPr>
              <a:xfrm rot="-5400000">
                <a:off x="6731450" y="2104186"/>
                <a:ext cx="121200" cy="121200"/>
              </a:xfrm>
              <a:prstGeom prst="rect">
                <a:avLst/>
              </a:prstGeom>
              <a:solidFill>
                <a:srgbClr val="EEEEEE"/>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30" name="Google Shape;830;p23"/>
              <p:cNvSpPr/>
              <p:nvPr/>
            </p:nvSpPr>
            <p:spPr>
              <a:xfrm rot="-5400000">
                <a:off x="6852687" y="21041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31" name="Google Shape;831;p23"/>
              <p:cNvSpPr/>
              <p:nvPr/>
            </p:nvSpPr>
            <p:spPr>
              <a:xfrm rot="-5400000">
                <a:off x="6973925" y="2104186"/>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32" name="Google Shape;832;p23"/>
              <p:cNvSpPr/>
              <p:nvPr/>
            </p:nvSpPr>
            <p:spPr>
              <a:xfrm rot="-5400000">
                <a:off x="7095162" y="21041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33" name="Google Shape;833;p23"/>
              <p:cNvSpPr/>
              <p:nvPr/>
            </p:nvSpPr>
            <p:spPr>
              <a:xfrm rot="-5400000">
                <a:off x="7216131" y="2104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34" name="Google Shape;834;p23"/>
              <p:cNvSpPr/>
              <p:nvPr/>
            </p:nvSpPr>
            <p:spPr>
              <a:xfrm rot="-5400000">
                <a:off x="7337637" y="21041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35" name="Google Shape;835;p23"/>
              <p:cNvSpPr/>
              <p:nvPr/>
            </p:nvSpPr>
            <p:spPr>
              <a:xfrm rot="-5400000">
                <a:off x="6731450"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36" name="Google Shape;836;p23"/>
              <p:cNvSpPr/>
              <p:nvPr/>
            </p:nvSpPr>
            <p:spPr>
              <a:xfrm rot="-5400000">
                <a:off x="6852687" y="22213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37" name="Google Shape;837;p23"/>
              <p:cNvSpPr/>
              <p:nvPr/>
            </p:nvSpPr>
            <p:spPr>
              <a:xfrm rot="-5400000">
                <a:off x="6973925" y="2221309"/>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38" name="Google Shape;838;p23"/>
              <p:cNvSpPr/>
              <p:nvPr/>
            </p:nvSpPr>
            <p:spPr>
              <a:xfrm rot="-5400000">
                <a:off x="7095162"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39" name="Google Shape;839;p23"/>
              <p:cNvSpPr/>
              <p:nvPr/>
            </p:nvSpPr>
            <p:spPr>
              <a:xfrm rot="-5400000">
                <a:off x="7216131" y="2221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40" name="Google Shape;840;p23"/>
              <p:cNvSpPr/>
              <p:nvPr/>
            </p:nvSpPr>
            <p:spPr>
              <a:xfrm rot="-5400000">
                <a:off x="7337637" y="22213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nvGrpSpPr>
              <p:cNvPr id="841" name="Google Shape;841;p23"/>
              <p:cNvGrpSpPr/>
              <p:nvPr/>
            </p:nvGrpSpPr>
            <p:grpSpPr>
              <a:xfrm>
                <a:off x="8389703" y="1389693"/>
                <a:ext cx="121213" cy="1091362"/>
                <a:chOff x="5345718" y="2850955"/>
                <a:chExt cx="121213" cy="1091362"/>
              </a:xfrm>
            </p:grpSpPr>
            <p:sp>
              <p:nvSpPr>
                <p:cNvPr id="842" name="Google Shape;842;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43" name="Google Shape;843;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44" name="Google Shape;844;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45" name="Google Shape;845;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46" name="Google Shape;846;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47" name="Google Shape;847;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48" name="Google Shape;848;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49" name="Google Shape;849;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50" name="Google Shape;850;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851" name="Google Shape;851;p23"/>
              <p:cNvGrpSpPr/>
              <p:nvPr/>
            </p:nvGrpSpPr>
            <p:grpSpPr>
              <a:xfrm>
                <a:off x="8508236" y="1389693"/>
                <a:ext cx="121213" cy="1091362"/>
                <a:chOff x="5345718" y="2850955"/>
                <a:chExt cx="121213" cy="1091362"/>
              </a:xfrm>
            </p:grpSpPr>
            <p:sp>
              <p:nvSpPr>
                <p:cNvPr id="852" name="Google Shape;852;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53" name="Google Shape;853;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54" name="Google Shape;854;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55" name="Google Shape;855;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56" name="Google Shape;856;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57" name="Google Shape;857;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58" name="Google Shape;858;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59" name="Google Shape;859;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60" name="Google Shape;860;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nvGrpSpPr>
              <p:cNvPr id="861" name="Google Shape;861;p23"/>
              <p:cNvGrpSpPr/>
              <p:nvPr/>
            </p:nvGrpSpPr>
            <p:grpSpPr>
              <a:xfrm>
                <a:off x="8625359" y="1389693"/>
                <a:ext cx="121213" cy="1091362"/>
                <a:chOff x="5345718" y="2850955"/>
                <a:chExt cx="121213" cy="1091362"/>
              </a:xfrm>
            </p:grpSpPr>
            <p:sp>
              <p:nvSpPr>
                <p:cNvPr id="862" name="Google Shape;862;p23"/>
                <p:cNvSpPr/>
                <p:nvPr/>
              </p:nvSpPr>
              <p:spPr>
                <a:xfrm>
                  <a:off x="5345718" y="28509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63" name="Google Shape;863;p23"/>
                <p:cNvSpPr/>
                <p:nvPr/>
              </p:nvSpPr>
              <p:spPr>
                <a:xfrm>
                  <a:off x="5345718" y="29721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64" name="Google Shape;864;p23"/>
                <p:cNvSpPr/>
                <p:nvPr/>
              </p:nvSpPr>
              <p:spPr>
                <a:xfrm>
                  <a:off x="5345718" y="30934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65" name="Google Shape;865;p23"/>
                <p:cNvSpPr/>
                <p:nvPr/>
              </p:nvSpPr>
              <p:spPr>
                <a:xfrm>
                  <a:off x="5345718" y="32146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66" name="Google Shape;866;p23"/>
                <p:cNvSpPr/>
                <p:nvPr/>
              </p:nvSpPr>
              <p:spPr>
                <a:xfrm>
                  <a:off x="5345718" y="3335636"/>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67" name="Google Shape;867;p23"/>
                <p:cNvSpPr/>
                <p:nvPr/>
              </p:nvSpPr>
              <p:spPr>
                <a:xfrm>
                  <a:off x="5345718" y="3457142"/>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68" name="Google Shape;868;p23"/>
                <p:cNvSpPr/>
                <p:nvPr/>
              </p:nvSpPr>
              <p:spPr>
                <a:xfrm>
                  <a:off x="5345731" y="357864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69" name="Google Shape;869;p23"/>
                <p:cNvSpPr/>
                <p:nvPr/>
              </p:nvSpPr>
              <p:spPr>
                <a:xfrm>
                  <a:off x="5345731" y="3699611"/>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sp>
              <p:nvSpPr>
                <p:cNvPr id="870" name="Google Shape;870;p23"/>
                <p:cNvSpPr/>
                <p:nvPr/>
              </p:nvSpPr>
              <p:spPr>
                <a:xfrm>
                  <a:off x="5345731" y="3821117"/>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000"/>
                </a:p>
              </p:txBody>
            </p:sp>
          </p:grpSp>
        </p:grpSp>
      </p:grpSp>
      <p:grpSp>
        <p:nvGrpSpPr>
          <p:cNvPr id="871" name="Google Shape;871;p23"/>
          <p:cNvGrpSpPr/>
          <p:nvPr/>
        </p:nvGrpSpPr>
        <p:grpSpPr>
          <a:xfrm>
            <a:off x="6960096" y="4941168"/>
            <a:ext cx="4392119" cy="1658349"/>
            <a:chOff x="5528682" y="3828093"/>
            <a:chExt cx="3294089" cy="1243762"/>
          </a:xfrm>
        </p:grpSpPr>
        <p:grpSp>
          <p:nvGrpSpPr>
            <p:cNvPr id="872" name="Google Shape;872;p23"/>
            <p:cNvGrpSpPr/>
            <p:nvPr/>
          </p:nvGrpSpPr>
          <p:grpSpPr>
            <a:xfrm>
              <a:off x="6601181" y="4223456"/>
              <a:ext cx="1356600" cy="811500"/>
              <a:chOff x="3838225" y="4127500"/>
              <a:chExt cx="1356600" cy="811500"/>
            </a:xfrm>
          </p:grpSpPr>
          <p:sp>
            <p:nvSpPr>
              <p:cNvPr id="873" name="Google Shape;873;p23"/>
              <p:cNvSpPr/>
              <p:nvPr/>
            </p:nvSpPr>
            <p:spPr>
              <a:xfrm rot="-5400000">
                <a:off x="4140650" y="4390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74" name="Google Shape;874;p23"/>
              <p:cNvSpPr/>
              <p:nvPr/>
            </p:nvSpPr>
            <p:spPr>
              <a:xfrm rot="-5400000">
                <a:off x="4261887" y="4390186"/>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75" name="Google Shape;875;p23"/>
              <p:cNvSpPr/>
              <p:nvPr/>
            </p:nvSpPr>
            <p:spPr>
              <a:xfrm rot="-5400000">
                <a:off x="4383125" y="4390186"/>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76" name="Google Shape;876;p23"/>
              <p:cNvSpPr/>
              <p:nvPr/>
            </p:nvSpPr>
            <p:spPr>
              <a:xfrm rot="-5400000">
                <a:off x="4504362" y="43901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77" name="Google Shape;877;p23"/>
              <p:cNvSpPr/>
              <p:nvPr/>
            </p:nvSpPr>
            <p:spPr>
              <a:xfrm rot="-5400000">
                <a:off x="4625331" y="4390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78" name="Google Shape;878;p23"/>
              <p:cNvSpPr/>
              <p:nvPr/>
            </p:nvSpPr>
            <p:spPr>
              <a:xfrm rot="-5400000">
                <a:off x="4746837" y="4390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79" name="Google Shape;879;p23"/>
              <p:cNvSpPr txBox="1"/>
              <p:nvPr/>
            </p:nvSpPr>
            <p:spPr>
              <a:xfrm>
                <a:off x="3876313" y="4189625"/>
                <a:ext cx="1290300" cy="146400"/>
              </a:xfrm>
              <a:prstGeom prst="rect">
                <a:avLst/>
              </a:prstGeom>
              <a:noFill/>
              <a:ln>
                <a:noFill/>
              </a:ln>
            </p:spPr>
            <p:txBody>
              <a:bodyPr spcFirstLastPara="1" wrap="square" lIns="0" tIns="0" rIns="0" bIns="0" anchor="t" anchorCtr="0">
                <a:noAutofit/>
              </a:bodyPr>
              <a:lstStyle/>
              <a:p>
                <a:pPr algn="ctr"/>
                <a:r>
                  <a:rPr lang="en" sz="1200" b="1">
                    <a:solidFill>
                      <a:srgbClr val="666666"/>
                    </a:solidFill>
                    <a:latin typeface="Google Sans"/>
                    <a:ea typeface="Google Sans"/>
                    <a:cs typeface="Google Sans"/>
                    <a:sym typeface="Google Sans"/>
                  </a:rPr>
                  <a:t>Attention matrix A</a:t>
                </a:r>
                <a:endParaRPr sz="1200" b="1">
                  <a:solidFill>
                    <a:srgbClr val="666666"/>
                  </a:solidFill>
                  <a:latin typeface="Google Sans"/>
                  <a:ea typeface="Google Sans"/>
                  <a:cs typeface="Google Sans"/>
                  <a:sym typeface="Google Sans"/>
                </a:endParaRPr>
              </a:p>
            </p:txBody>
          </p:sp>
          <p:sp>
            <p:nvSpPr>
              <p:cNvPr id="880" name="Google Shape;880;p23"/>
              <p:cNvSpPr/>
              <p:nvPr/>
            </p:nvSpPr>
            <p:spPr>
              <a:xfrm rot="-5400000">
                <a:off x="4140650" y="4507309"/>
                <a:ext cx="121200" cy="1212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1" name="Google Shape;881;p23"/>
              <p:cNvSpPr/>
              <p:nvPr/>
            </p:nvSpPr>
            <p:spPr>
              <a:xfrm rot="-5400000">
                <a:off x="4261887" y="4507309"/>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2" name="Google Shape;882;p23"/>
              <p:cNvSpPr/>
              <p:nvPr/>
            </p:nvSpPr>
            <p:spPr>
              <a:xfrm rot="-5400000">
                <a:off x="4383125" y="4507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3" name="Google Shape;883;p23"/>
              <p:cNvSpPr/>
              <p:nvPr/>
            </p:nvSpPr>
            <p:spPr>
              <a:xfrm rot="-5400000">
                <a:off x="4504362" y="4507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4" name="Google Shape;884;p23"/>
              <p:cNvSpPr/>
              <p:nvPr/>
            </p:nvSpPr>
            <p:spPr>
              <a:xfrm rot="-5400000">
                <a:off x="4625331" y="4507309"/>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5" name="Google Shape;885;p23"/>
              <p:cNvSpPr/>
              <p:nvPr/>
            </p:nvSpPr>
            <p:spPr>
              <a:xfrm rot="-5400000">
                <a:off x="4746837" y="4507309"/>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6" name="Google Shape;886;p23"/>
              <p:cNvSpPr/>
              <p:nvPr/>
            </p:nvSpPr>
            <p:spPr>
              <a:xfrm rot="-5400000">
                <a:off x="4140650" y="4618786"/>
                <a:ext cx="121200" cy="121200"/>
              </a:xfrm>
              <a:prstGeom prst="rect">
                <a:avLst/>
              </a:prstGeom>
              <a:solidFill>
                <a:srgbClr val="EEEEEE"/>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7" name="Google Shape;887;p23"/>
              <p:cNvSpPr/>
              <p:nvPr/>
            </p:nvSpPr>
            <p:spPr>
              <a:xfrm rot="-5400000">
                <a:off x="4261887" y="46187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8" name="Google Shape;888;p23"/>
              <p:cNvSpPr/>
              <p:nvPr/>
            </p:nvSpPr>
            <p:spPr>
              <a:xfrm rot="-5400000">
                <a:off x="4383125" y="4618786"/>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9" name="Google Shape;889;p23"/>
              <p:cNvSpPr/>
              <p:nvPr/>
            </p:nvSpPr>
            <p:spPr>
              <a:xfrm rot="-5400000">
                <a:off x="4504362" y="46187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23"/>
              <p:cNvSpPr/>
              <p:nvPr/>
            </p:nvSpPr>
            <p:spPr>
              <a:xfrm rot="-5400000">
                <a:off x="4625331" y="46187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23"/>
              <p:cNvSpPr/>
              <p:nvPr/>
            </p:nvSpPr>
            <p:spPr>
              <a:xfrm rot="-5400000">
                <a:off x="4746837" y="46187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2" name="Google Shape;892;p23"/>
              <p:cNvSpPr/>
              <p:nvPr/>
            </p:nvSpPr>
            <p:spPr>
              <a:xfrm rot="-5400000">
                <a:off x="4140650" y="47359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3" name="Google Shape;893;p23"/>
              <p:cNvSpPr/>
              <p:nvPr/>
            </p:nvSpPr>
            <p:spPr>
              <a:xfrm rot="-5400000">
                <a:off x="4261887" y="47359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23"/>
              <p:cNvSpPr/>
              <p:nvPr/>
            </p:nvSpPr>
            <p:spPr>
              <a:xfrm rot="-5400000">
                <a:off x="4383125" y="4735909"/>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23"/>
              <p:cNvSpPr/>
              <p:nvPr/>
            </p:nvSpPr>
            <p:spPr>
              <a:xfrm rot="-5400000">
                <a:off x="4504362" y="47359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6" name="Google Shape;896;p23"/>
              <p:cNvSpPr/>
              <p:nvPr/>
            </p:nvSpPr>
            <p:spPr>
              <a:xfrm rot="-5400000">
                <a:off x="4625331" y="47359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7" name="Google Shape;897;p23"/>
              <p:cNvSpPr/>
              <p:nvPr/>
            </p:nvSpPr>
            <p:spPr>
              <a:xfrm rot="-5400000">
                <a:off x="4746837" y="47359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23"/>
              <p:cNvSpPr/>
              <p:nvPr/>
            </p:nvSpPr>
            <p:spPr>
              <a:xfrm>
                <a:off x="3838225" y="4127500"/>
                <a:ext cx="1356600" cy="8115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grpSp>
        <p:grpSp>
          <p:nvGrpSpPr>
            <p:cNvPr id="899" name="Google Shape;899;p23"/>
            <p:cNvGrpSpPr/>
            <p:nvPr/>
          </p:nvGrpSpPr>
          <p:grpSpPr>
            <a:xfrm>
              <a:off x="6553203" y="4175478"/>
              <a:ext cx="1356600" cy="811500"/>
              <a:chOff x="3838225" y="4127500"/>
              <a:chExt cx="1356600" cy="811500"/>
            </a:xfrm>
          </p:grpSpPr>
          <p:sp>
            <p:nvSpPr>
              <p:cNvPr id="900" name="Google Shape;900;p23"/>
              <p:cNvSpPr/>
              <p:nvPr/>
            </p:nvSpPr>
            <p:spPr>
              <a:xfrm rot="-5400000">
                <a:off x="4140650" y="4390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1" name="Google Shape;901;p23"/>
              <p:cNvSpPr/>
              <p:nvPr/>
            </p:nvSpPr>
            <p:spPr>
              <a:xfrm rot="-5400000">
                <a:off x="4261887" y="4390186"/>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23"/>
              <p:cNvSpPr/>
              <p:nvPr/>
            </p:nvSpPr>
            <p:spPr>
              <a:xfrm rot="-5400000">
                <a:off x="4383125" y="4390186"/>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23"/>
              <p:cNvSpPr/>
              <p:nvPr/>
            </p:nvSpPr>
            <p:spPr>
              <a:xfrm rot="-5400000">
                <a:off x="4504362" y="43901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4" name="Google Shape;904;p23"/>
              <p:cNvSpPr/>
              <p:nvPr/>
            </p:nvSpPr>
            <p:spPr>
              <a:xfrm rot="-5400000">
                <a:off x="4625331" y="4390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5" name="Google Shape;905;p23"/>
              <p:cNvSpPr/>
              <p:nvPr/>
            </p:nvSpPr>
            <p:spPr>
              <a:xfrm rot="-5400000">
                <a:off x="4746837" y="4390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6" name="Google Shape;906;p23"/>
              <p:cNvSpPr txBox="1"/>
              <p:nvPr/>
            </p:nvSpPr>
            <p:spPr>
              <a:xfrm>
                <a:off x="3876313" y="4189625"/>
                <a:ext cx="1290300" cy="146400"/>
              </a:xfrm>
              <a:prstGeom prst="rect">
                <a:avLst/>
              </a:prstGeom>
              <a:noFill/>
              <a:ln>
                <a:noFill/>
              </a:ln>
            </p:spPr>
            <p:txBody>
              <a:bodyPr spcFirstLastPara="1" wrap="square" lIns="0" tIns="0" rIns="0" bIns="0" anchor="t" anchorCtr="0">
                <a:noAutofit/>
              </a:bodyPr>
              <a:lstStyle/>
              <a:p>
                <a:pPr algn="ctr"/>
                <a:r>
                  <a:rPr lang="en" sz="1200" b="1">
                    <a:solidFill>
                      <a:srgbClr val="666666"/>
                    </a:solidFill>
                    <a:latin typeface="Google Sans"/>
                    <a:ea typeface="Google Sans"/>
                    <a:cs typeface="Google Sans"/>
                    <a:sym typeface="Google Sans"/>
                  </a:rPr>
                  <a:t>Attention matrix A</a:t>
                </a:r>
                <a:endParaRPr sz="1200" b="1">
                  <a:solidFill>
                    <a:srgbClr val="666666"/>
                  </a:solidFill>
                  <a:latin typeface="Google Sans"/>
                  <a:ea typeface="Google Sans"/>
                  <a:cs typeface="Google Sans"/>
                  <a:sym typeface="Google Sans"/>
                </a:endParaRPr>
              </a:p>
            </p:txBody>
          </p:sp>
          <p:sp>
            <p:nvSpPr>
              <p:cNvPr id="907" name="Google Shape;907;p23"/>
              <p:cNvSpPr/>
              <p:nvPr/>
            </p:nvSpPr>
            <p:spPr>
              <a:xfrm rot="-5400000">
                <a:off x="4140650" y="4507309"/>
                <a:ext cx="121200" cy="1212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8" name="Google Shape;908;p23"/>
              <p:cNvSpPr/>
              <p:nvPr/>
            </p:nvSpPr>
            <p:spPr>
              <a:xfrm rot="-5400000">
                <a:off x="4261887" y="4507309"/>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9" name="Google Shape;909;p23"/>
              <p:cNvSpPr/>
              <p:nvPr/>
            </p:nvSpPr>
            <p:spPr>
              <a:xfrm rot="-5400000">
                <a:off x="4383125" y="4507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10" name="Google Shape;910;p23"/>
              <p:cNvSpPr/>
              <p:nvPr/>
            </p:nvSpPr>
            <p:spPr>
              <a:xfrm rot="-5400000">
                <a:off x="4504362" y="4507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11" name="Google Shape;911;p23"/>
              <p:cNvSpPr/>
              <p:nvPr/>
            </p:nvSpPr>
            <p:spPr>
              <a:xfrm rot="-5400000">
                <a:off x="4625331" y="4507309"/>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12" name="Google Shape;912;p23"/>
              <p:cNvSpPr/>
              <p:nvPr/>
            </p:nvSpPr>
            <p:spPr>
              <a:xfrm rot="-5400000">
                <a:off x="4746837" y="4507309"/>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13" name="Google Shape;913;p23"/>
              <p:cNvSpPr/>
              <p:nvPr/>
            </p:nvSpPr>
            <p:spPr>
              <a:xfrm rot="-5400000">
                <a:off x="4140650" y="4618786"/>
                <a:ext cx="121200" cy="121200"/>
              </a:xfrm>
              <a:prstGeom prst="rect">
                <a:avLst/>
              </a:prstGeom>
              <a:solidFill>
                <a:srgbClr val="EEEEEE"/>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14" name="Google Shape;914;p23"/>
              <p:cNvSpPr/>
              <p:nvPr/>
            </p:nvSpPr>
            <p:spPr>
              <a:xfrm rot="-5400000">
                <a:off x="4261887" y="46187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15" name="Google Shape;915;p23"/>
              <p:cNvSpPr/>
              <p:nvPr/>
            </p:nvSpPr>
            <p:spPr>
              <a:xfrm rot="-5400000">
                <a:off x="4383125" y="4618786"/>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16" name="Google Shape;916;p23"/>
              <p:cNvSpPr/>
              <p:nvPr/>
            </p:nvSpPr>
            <p:spPr>
              <a:xfrm rot="-5400000">
                <a:off x="4504362" y="46187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17" name="Google Shape;917;p23"/>
              <p:cNvSpPr/>
              <p:nvPr/>
            </p:nvSpPr>
            <p:spPr>
              <a:xfrm rot="-5400000">
                <a:off x="4625331" y="46187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18" name="Google Shape;918;p23"/>
              <p:cNvSpPr/>
              <p:nvPr/>
            </p:nvSpPr>
            <p:spPr>
              <a:xfrm rot="-5400000">
                <a:off x="4746837" y="46187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19" name="Google Shape;919;p23"/>
              <p:cNvSpPr/>
              <p:nvPr/>
            </p:nvSpPr>
            <p:spPr>
              <a:xfrm rot="-5400000">
                <a:off x="4140650" y="47359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20" name="Google Shape;920;p23"/>
              <p:cNvSpPr/>
              <p:nvPr/>
            </p:nvSpPr>
            <p:spPr>
              <a:xfrm rot="-5400000">
                <a:off x="4261887" y="47359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21" name="Google Shape;921;p23"/>
              <p:cNvSpPr/>
              <p:nvPr/>
            </p:nvSpPr>
            <p:spPr>
              <a:xfrm rot="-5400000">
                <a:off x="4383125" y="4735909"/>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22" name="Google Shape;922;p23"/>
              <p:cNvSpPr/>
              <p:nvPr/>
            </p:nvSpPr>
            <p:spPr>
              <a:xfrm rot="-5400000">
                <a:off x="4504362" y="47359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23" name="Google Shape;923;p23"/>
              <p:cNvSpPr/>
              <p:nvPr/>
            </p:nvSpPr>
            <p:spPr>
              <a:xfrm rot="-5400000">
                <a:off x="4625331" y="47359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24" name="Google Shape;924;p23"/>
              <p:cNvSpPr/>
              <p:nvPr/>
            </p:nvSpPr>
            <p:spPr>
              <a:xfrm rot="-5400000">
                <a:off x="4746837" y="47359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25" name="Google Shape;925;p23"/>
              <p:cNvSpPr/>
              <p:nvPr/>
            </p:nvSpPr>
            <p:spPr>
              <a:xfrm>
                <a:off x="3838225" y="4127500"/>
                <a:ext cx="1356600" cy="8115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grpSp>
        <p:sp>
          <p:nvSpPr>
            <p:cNvPr id="926" name="Google Shape;926;p23"/>
            <p:cNvSpPr/>
            <p:nvPr/>
          </p:nvSpPr>
          <p:spPr>
            <a:xfrm>
              <a:off x="5873768" y="40870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27" name="Google Shape;927;p23"/>
            <p:cNvSpPr/>
            <p:nvPr/>
          </p:nvSpPr>
          <p:spPr>
            <a:xfrm>
              <a:off x="5873768" y="42082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28" name="Google Shape;928;p23"/>
            <p:cNvSpPr/>
            <p:nvPr/>
          </p:nvSpPr>
          <p:spPr>
            <a:xfrm>
              <a:off x="5873768" y="44057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29" name="Google Shape;929;p23"/>
            <p:cNvSpPr/>
            <p:nvPr/>
          </p:nvSpPr>
          <p:spPr>
            <a:xfrm>
              <a:off x="5873768" y="45269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30" name="Google Shape;930;p23"/>
            <p:cNvSpPr/>
            <p:nvPr/>
          </p:nvSpPr>
          <p:spPr>
            <a:xfrm>
              <a:off x="5873768" y="47241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31" name="Google Shape;931;p23"/>
            <p:cNvSpPr/>
            <p:nvPr/>
          </p:nvSpPr>
          <p:spPr>
            <a:xfrm>
              <a:off x="5873768" y="48456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32" name="Google Shape;932;p23"/>
            <p:cNvSpPr txBox="1"/>
            <p:nvPr/>
          </p:nvSpPr>
          <p:spPr>
            <a:xfrm rot="16200000">
              <a:off x="5253450" y="4364556"/>
              <a:ext cx="873600" cy="323135"/>
            </a:xfrm>
            <a:prstGeom prst="rect">
              <a:avLst/>
            </a:prstGeom>
            <a:noFill/>
            <a:ln>
              <a:noFill/>
            </a:ln>
          </p:spPr>
          <p:txBody>
            <a:bodyPr spcFirstLastPara="1" wrap="square" lIns="121900" tIns="121900" rIns="121900" bIns="121900" anchor="t" anchorCtr="0">
              <a:spAutoFit/>
            </a:bodyPr>
            <a:lstStyle/>
            <a:p>
              <a:pPr algn="ctr"/>
              <a:r>
                <a:rPr lang="en" sz="1200" b="1">
                  <a:solidFill>
                    <a:srgbClr val="38761D"/>
                  </a:solidFill>
                  <a:latin typeface="Google Sans"/>
                  <a:ea typeface="Google Sans"/>
                  <a:cs typeface="Google Sans"/>
                  <a:sym typeface="Google Sans"/>
                </a:rPr>
                <a:t>Queries q</a:t>
              </a:r>
              <a:r>
                <a:rPr lang="en" sz="1200" b="1" baseline="-25000">
                  <a:solidFill>
                    <a:srgbClr val="38761D"/>
                  </a:solidFill>
                  <a:latin typeface="Google Sans"/>
                  <a:ea typeface="Google Sans"/>
                  <a:cs typeface="Google Sans"/>
                  <a:sym typeface="Google Sans"/>
                </a:rPr>
                <a:t>1:M</a:t>
              </a:r>
              <a:endParaRPr sz="1200" b="1" baseline="-25000">
                <a:solidFill>
                  <a:srgbClr val="38761D"/>
                </a:solidFill>
                <a:latin typeface="Google Sans"/>
                <a:ea typeface="Google Sans"/>
                <a:cs typeface="Google Sans"/>
                <a:sym typeface="Google Sans"/>
              </a:endParaRPr>
            </a:p>
          </p:txBody>
        </p:sp>
        <p:cxnSp>
          <p:nvCxnSpPr>
            <p:cNvPr id="933" name="Google Shape;933;p23"/>
            <p:cNvCxnSpPr/>
            <p:nvPr/>
          </p:nvCxnSpPr>
          <p:spPr>
            <a:xfrm>
              <a:off x="6494013" y="4617274"/>
              <a:ext cx="232200" cy="0"/>
            </a:xfrm>
            <a:prstGeom prst="straightConnector1">
              <a:avLst/>
            </a:prstGeom>
            <a:noFill/>
            <a:ln w="9525" cap="flat" cmpd="sng">
              <a:solidFill>
                <a:schemeClr val="dk2"/>
              </a:solidFill>
              <a:prstDash val="solid"/>
              <a:round/>
              <a:headEnd type="none" w="med" len="med"/>
              <a:tailEnd type="triangle" w="med" len="med"/>
            </a:ln>
          </p:spPr>
        </p:cxnSp>
        <p:sp>
          <p:nvSpPr>
            <p:cNvPr id="934" name="Google Shape;934;p23"/>
            <p:cNvSpPr/>
            <p:nvPr/>
          </p:nvSpPr>
          <p:spPr>
            <a:xfrm rot="-5400000">
              <a:off x="6807650" y="4390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35" name="Google Shape;935;p23"/>
            <p:cNvSpPr/>
            <p:nvPr/>
          </p:nvSpPr>
          <p:spPr>
            <a:xfrm rot="-5400000">
              <a:off x="6928887" y="4390186"/>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36" name="Google Shape;936;p23"/>
            <p:cNvSpPr/>
            <p:nvPr/>
          </p:nvSpPr>
          <p:spPr>
            <a:xfrm rot="-5400000">
              <a:off x="7050125" y="4390186"/>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37" name="Google Shape;937;p23"/>
            <p:cNvSpPr/>
            <p:nvPr/>
          </p:nvSpPr>
          <p:spPr>
            <a:xfrm rot="-5400000">
              <a:off x="7171362" y="43901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38" name="Google Shape;938;p23"/>
            <p:cNvSpPr/>
            <p:nvPr/>
          </p:nvSpPr>
          <p:spPr>
            <a:xfrm rot="-5400000">
              <a:off x="7292331" y="4390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39" name="Google Shape;939;p23"/>
            <p:cNvSpPr/>
            <p:nvPr/>
          </p:nvSpPr>
          <p:spPr>
            <a:xfrm rot="-5400000">
              <a:off x="7413837" y="43901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40" name="Google Shape;940;p23"/>
            <p:cNvSpPr txBox="1"/>
            <p:nvPr/>
          </p:nvSpPr>
          <p:spPr>
            <a:xfrm>
              <a:off x="6543313" y="4189625"/>
              <a:ext cx="1290300" cy="146400"/>
            </a:xfrm>
            <a:prstGeom prst="rect">
              <a:avLst/>
            </a:prstGeom>
            <a:noFill/>
            <a:ln>
              <a:noFill/>
            </a:ln>
          </p:spPr>
          <p:txBody>
            <a:bodyPr spcFirstLastPara="1" wrap="square" lIns="0" tIns="0" rIns="0" bIns="0" anchor="t" anchorCtr="0">
              <a:noAutofit/>
            </a:bodyPr>
            <a:lstStyle/>
            <a:p>
              <a:pPr algn="ctr"/>
              <a:r>
                <a:rPr lang="en" sz="1200" b="1">
                  <a:solidFill>
                    <a:srgbClr val="666666"/>
                  </a:solidFill>
                  <a:latin typeface="Google Sans"/>
                  <a:ea typeface="Google Sans"/>
                  <a:cs typeface="Google Sans"/>
                  <a:sym typeface="Google Sans"/>
                </a:rPr>
                <a:t>Attention matrix A</a:t>
              </a:r>
              <a:endParaRPr sz="1200" b="1">
                <a:solidFill>
                  <a:srgbClr val="666666"/>
                </a:solidFill>
                <a:latin typeface="Google Sans"/>
                <a:ea typeface="Google Sans"/>
                <a:cs typeface="Google Sans"/>
                <a:sym typeface="Google Sans"/>
              </a:endParaRPr>
            </a:p>
          </p:txBody>
        </p:sp>
        <p:sp>
          <p:nvSpPr>
            <p:cNvPr id="941" name="Google Shape;941;p23"/>
            <p:cNvSpPr/>
            <p:nvPr/>
          </p:nvSpPr>
          <p:spPr>
            <a:xfrm>
              <a:off x="8348781" y="38280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42" name="Google Shape;942;p23"/>
            <p:cNvSpPr/>
            <p:nvPr/>
          </p:nvSpPr>
          <p:spPr>
            <a:xfrm>
              <a:off x="8348781" y="39493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43" name="Google Shape;943;p23"/>
            <p:cNvSpPr/>
            <p:nvPr/>
          </p:nvSpPr>
          <p:spPr>
            <a:xfrm>
              <a:off x="8348781" y="40705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44" name="Google Shape;944;p23"/>
            <p:cNvSpPr/>
            <p:nvPr/>
          </p:nvSpPr>
          <p:spPr>
            <a:xfrm>
              <a:off x="8348781" y="426800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45" name="Google Shape;945;p23"/>
            <p:cNvSpPr/>
            <p:nvPr/>
          </p:nvSpPr>
          <p:spPr>
            <a:xfrm>
              <a:off x="8348781" y="4388974"/>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46" name="Google Shape;946;p23"/>
            <p:cNvSpPr/>
            <p:nvPr/>
          </p:nvSpPr>
          <p:spPr>
            <a:xfrm>
              <a:off x="8348781" y="451048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47" name="Google Shape;947;p23"/>
            <p:cNvSpPr/>
            <p:nvPr/>
          </p:nvSpPr>
          <p:spPr>
            <a:xfrm>
              <a:off x="8348793" y="470818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48" name="Google Shape;948;p23"/>
            <p:cNvSpPr/>
            <p:nvPr/>
          </p:nvSpPr>
          <p:spPr>
            <a:xfrm>
              <a:off x="8348793" y="4829149"/>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49" name="Google Shape;949;p23"/>
            <p:cNvSpPr/>
            <p:nvPr/>
          </p:nvSpPr>
          <p:spPr>
            <a:xfrm>
              <a:off x="8348793" y="49506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950" name="Google Shape;950;p23"/>
            <p:cNvCxnSpPr/>
            <p:nvPr/>
          </p:nvCxnSpPr>
          <p:spPr>
            <a:xfrm>
              <a:off x="7637013" y="4617274"/>
              <a:ext cx="232200" cy="0"/>
            </a:xfrm>
            <a:prstGeom prst="straightConnector1">
              <a:avLst/>
            </a:prstGeom>
            <a:noFill/>
            <a:ln w="9525" cap="flat" cmpd="sng">
              <a:solidFill>
                <a:schemeClr val="dk2"/>
              </a:solidFill>
              <a:prstDash val="solid"/>
              <a:round/>
              <a:headEnd type="none" w="med" len="med"/>
              <a:tailEnd type="triangle" w="med" len="med"/>
            </a:ln>
          </p:spPr>
        </p:cxnSp>
        <p:sp>
          <p:nvSpPr>
            <p:cNvPr id="951" name="Google Shape;951;p23"/>
            <p:cNvSpPr txBox="1"/>
            <p:nvPr/>
          </p:nvSpPr>
          <p:spPr>
            <a:xfrm rot="16200000">
              <a:off x="7648200" y="4288456"/>
              <a:ext cx="960900" cy="323135"/>
            </a:xfrm>
            <a:prstGeom prst="rect">
              <a:avLst/>
            </a:prstGeom>
            <a:noFill/>
            <a:ln>
              <a:noFill/>
            </a:ln>
          </p:spPr>
          <p:txBody>
            <a:bodyPr spcFirstLastPara="1" wrap="square" lIns="121900" tIns="121900" rIns="121900" bIns="121900" anchor="t" anchorCtr="0">
              <a:spAutoFit/>
            </a:bodyPr>
            <a:lstStyle/>
            <a:p>
              <a:pPr algn="ctr"/>
              <a:r>
                <a:rPr lang="en" sz="1200" b="1">
                  <a:solidFill>
                    <a:srgbClr val="1155CC"/>
                  </a:solidFill>
                  <a:latin typeface="Google Sans"/>
                  <a:ea typeface="Google Sans"/>
                  <a:cs typeface="Google Sans"/>
                  <a:sym typeface="Google Sans"/>
                </a:rPr>
                <a:t>Outputs z</a:t>
              </a:r>
              <a:r>
                <a:rPr lang="en" sz="1200" b="1" baseline="-25000">
                  <a:solidFill>
                    <a:srgbClr val="1155CC"/>
                  </a:solidFill>
                  <a:latin typeface="Google Sans"/>
                  <a:ea typeface="Google Sans"/>
                  <a:cs typeface="Google Sans"/>
                  <a:sym typeface="Google Sans"/>
                </a:rPr>
                <a:t>1:M</a:t>
              </a:r>
              <a:endParaRPr sz="1200" b="1" baseline="-25000">
                <a:solidFill>
                  <a:srgbClr val="1155CC"/>
                </a:solidFill>
                <a:latin typeface="Google Sans"/>
                <a:ea typeface="Google Sans"/>
                <a:cs typeface="Google Sans"/>
                <a:sym typeface="Google Sans"/>
              </a:endParaRPr>
            </a:p>
          </p:txBody>
        </p:sp>
        <p:sp>
          <p:nvSpPr>
            <p:cNvPr id="952" name="Google Shape;952;p23"/>
            <p:cNvSpPr/>
            <p:nvPr/>
          </p:nvSpPr>
          <p:spPr>
            <a:xfrm>
              <a:off x="5990891" y="40870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53" name="Google Shape;953;p23"/>
            <p:cNvSpPr/>
            <p:nvPr/>
          </p:nvSpPr>
          <p:spPr>
            <a:xfrm>
              <a:off x="5990891" y="42082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54" name="Google Shape;954;p23"/>
            <p:cNvSpPr/>
            <p:nvPr/>
          </p:nvSpPr>
          <p:spPr>
            <a:xfrm>
              <a:off x="5990891" y="44057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55" name="Google Shape;955;p23"/>
            <p:cNvSpPr/>
            <p:nvPr/>
          </p:nvSpPr>
          <p:spPr>
            <a:xfrm>
              <a:off x="5990891" y="45269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56" name="Google Shape;956;p23"/>
            <p:cNvSpPr/>
            <p:nvPr/>
          </p:nvSpPr>
          <p:spPr>
            <a:xfrm>
              <a:off x="5990891" y="47241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57" name="Google Shape;957;p23"/>
            <p:cNvSpPr/>
            <p:nvPr/>
          </p:nvSpPr>
          <p:spPr>
            <a:xfrm>
              <a:off x="5990891" y="48456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58" name="Google Shape;958;p23"/>
            <p:cNvSpPr/>
            <p:nvPr/>
          </p:nvSpPr>
          <p:spPr>
            <a:xfrm>
              <a:off x="6109424" y="40870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59" name="Google Shape;959;p23"/>
            <p:cNvSpPr/>
            <p:nvPr/>
          </p:nvSpPr>
          <p:spPr>
            <a:xfrm>
              <a:off x="6109424" y="42082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60" name="Google Shape;960;p23"/>
            <p:cNvSpPr/>
            <p:nvPr/>
          </p:nvSpPr>
          <p:spPr>
            <a:xfrm>
              <a:off x="6109424" y="44057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61" name="Google Shape;961;p23"/>
            <p:cNvSpPr/>
            <p:nvPr/>
          </p:nvSpPr>
          <p:spPr>
            <a:xfrm>
              <a:off x="6109424" y="45269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62" name="Google Shape;962;p23"/>
            <p:cNvSpPr/>
            <p:nvPr/>
          </p:nvSpPr>
          <p:spPr>
            <a:xfrm>
              <a:off x="6109424" y="47241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63" name="Google Shape;963;p23"/>
            <p:cNvSpPr/>
            <p:nvPr/>
          </p:nvSpPr>
          <p:spPr>
            <a:xfrm>
              <a:off x="6109424" y="48456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64" name="Google Shape;964;p23"/>
            <p:cNvSpPr/>
            <p:nvPr/>
          </p:nvSpPr>
          <p:spPr>
            <a:xfrm>
              <a:off x="6226546" y="4087030"/>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65" name="Google Shape;965;p23"/>
            <p:cNvSpPr/>
            <p:nvPr/>
          </p:nvSpPr>
          <p:spPr>
            <a:xfrm>
              <a:off x="6226546" y="4208268"/>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66" name="Google Shape;966;p23"/>
            <p:cNvSpPr/>
            <p:nvPr/>
          </p:nvSpPr>
          <p:spPr>
            <a:xfrm>
              <a:off x="6226546" y="4405705"/>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67" name="Google Shape;967;p23"/>
            <p:cNvSpPr/>
            <p:nvPr/>
          </p:nvSpPr>
          <p:spPr>
            <a:xfrm>
              <a:off x="6226546" y="4526943"/>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68" name="Google Shape;968;p23"/>
            <p:cNvSpPr/>
            <p:nvPr/>
          </p:nvSpPr>
          <p:spPr>
            <a:xfrm>
              <a:off x="6226546" y="4724111"/>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69" name="Google Shape;969;p23"/>
            <p:cNvSpPr/>
            <p:nvPr/>
          </p:nvSpPr>
          <p:spPr>
            <a:xfrm>
              <a:off x="6226546" y="4845617"/>
              <a:ext cx="121200" cy="1212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70" name="Google Shape;970;p23"/>
            <p:cNvSpPr/>
            <p:nvPr/>
          </p:nvSpPr>
          <p:spPr>
            <a:xfrm rot="-5400000">
              <a:off x="6807650" y="4507309"/>
              <a:ext cx="121200" cy="1212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71" name="Google Shape;971;p23"/>
            <p:cNvSpPr/>
            <p:nvPr/>
          </p:nvSpPr>
          <p:spPr>
            <a:xfrm rot="-5400000">
              <a:off x="6928887" y="4507309"/>
              <a:ext cx="121200" cy="1212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72" name="Google Shape;972;p23"/>
            <p:cNvSpPr/>
            <p:nvPr/>
          </p:nvSpPr>
          <p:spPr>
            <a:xfrm rot="-5400000">
              <a:off x="7050125" y="4507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73" name="Google Shape;973;p23"/>
            <p:cNvSpPr/>
            <p:nvPr/>
          </p:nvSpPr>
          <p:spPr>
            <a:xfrm rot="-5400000">
              <a:off x="7171362" y="45073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74" name="Google Shape;974;p23"/>
            <p:cNvSpPr/>
            <p:nvPr/>
          </p:nvSpPr>
          <p:spPr>
            <a:xfrm rot="-5400000">
              <a:off x="7292331" y="4507309"/>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75" name="Google Shape;975;p23"/>
            <p:cNvSpPr/>
            <p:nvPr/>
          </p:nvSpPr>
          <p:spPr>
            <a:xfrm rot="-5400000">
              <a:off x="7413837" y="4507309"/>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76" name="Google Shape;976;p23"/>
            <p:cNvSpPr/>
            <p:nvPr/>
          </p:nvSpPr>
          <p:spPr>
            <a:xfrm rot="-5400000">
              <a:off x="6807650" y="4618786"/>
              <a:ext cx="121200" cy="121200"/>
            </a:xfrm>
            <a:prstGeom prst="rect">
              <a:avLst/>
            </a:prstGeom>
            <a:solidFill>
              <a:srgbClr val="EEEEEE"/>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77" name="Google Shape;977;p23"/>
            <p:cNvSpPr/>
            <p:nvPr/>
          </p:nvSpPr>
          <p:spPr>
            <a:xfrm rot="-5400000">
              <a:off x="6928887" y="46187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78" name="Google Shape;978;p23"/>
            <p:cNvSpPr/>
            <p:nvPr/>
          </p:nvSpPr>
          <p:spPr>
            <a:xfrm rot="-5400000">
              <a:off x="7050125" y="4618786"/>
              <a:ext cx="121200" cy="121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79" name="Google Shape;979;p23"/>
            <p:cNvSpPr/>
            <p:nvPr/>
          </p:nvSpPr>
          <p:spPr>
            <a:xfrm rot="-5400000">
              <a:off x="7171362" y="4618786"/>
              <a:ext cx="121200" cy="1212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80" name="Google Shape;980;p23"/>
            <p:cNvSpPr/>
            <p:nvPr/>
          </p:nvSpPr>
          <p:spPr>
            <a:xfrm rot="-5400000">
              <a:off x="7292331" y="4618786"/>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81" name="Google Shape;981;p23"/>
            <p:cNvSpPr/>
            <p:nvPr/>
          </p:nvSpPr>
          <p:spPr>
            <a:xfrm rot="-5400000">
              <a:off x="7413837" y="4618786"/>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82" name="Google Shape;982;p23"/>
            <p:cNvSpPr/>
            <p:nvPr/>
          </p:nvSpPr>
          <p:spPr>
            <a:xfrm rot="-5400000">
              <a:off x="6807650" y="47359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83" name="Google Shape;983;p23"/>
            <p:cNvSpPr/>
            <p:nvPr/>
          </p:nvSpPr>
          <p:spPr>
            <a:xfrm rot="-5400000">
              <a:off x="6928887" y="47359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84" name="Google Shape;984;p23"/>
            <p:cNvSpPr/>
            <p:nvPr/>
          </p:nvSpPr>
          <p:spPr>
            <a:xfrm rot="-5400000">
              <a:off x="7050125" y="4735909"/>
              <a:ext cx="121200" cy="121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85" name="Google Shape;985;p23"/>
            <p:cNvSpPr/>
            <p:nvPr/>
          </p:nvSpPr>
          <p:spPr>
            <a:xfrm rot="-5400000">
              <a:off x="7171362" y="47359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86" name="Google Shape;986;p23"/>
            <p:cNvSpPr/>
            <p:nvPr/>
          </p:nvSpPr>
          <p:spPr>
            <a:xfrm rot="-5400000">
              <a:off x="7292331" y="4735909"/>
              <a:ext cx="121200" cy="1212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87" name="Google Shape;987;p23"/>
            <p:cNvSpPr/>
            <p:nvPr/>
          </p:nvSpPr>
          <p:spPr>
            <a:xfrm rot="-5400000">
              <a:off x="7413837" y="4735909"/>
              <a:ext cx="121200" cy="12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88" name="Google Shape;988;p23"/>
            <p:cNvSpPr/>
            <p:nvPr/>
          </p:nvSpPr>
          <p:spPr>
            <a:xfrm>
              <a:off x="8465903" y="38280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89" name="Google Shape;989;p23"/>
            <p:cNvSpPr/>
            <p:nvPr/>
          </p:nvSpPr>
          <p:spPr>
            <a:xfrm>
              <a:off x="8465903" y="39493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90" name="Google Shape;990;p23"/>
            <p:cNvSpPr/>
            <p:nvPr/>
          </p:nvSpPr>
          <p:spPr>
            <a:xfrm>
              <a:off x="8465903" y="40705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91" name="Google Shape;991;p23"/>
            <p:cNvSpPr/>
            <p:nvPr/>
          </p:nvSpPr>
          <p:spPr>
            <a:xfrm>
              <a:off x="8465903" y="426800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92" name="Google Shape;992;p23"/>
            <p:cNvSpPr/>
            <p:nvPr/>
          </p:nvSpPr>
          <p:spPr>
            <a:xfrm>
              <a:off x="8465903" y="4388974"/>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93" name="Google Shape;993;p23"/>
            <p:cNvSpPr/>
            <p:nvPr/>
          </p:nvSpPr>
          <p:spPr>
            <a:xfrm>
              <a:off x="8465903" y="451048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94" name="Google Shape;994;p23"/>
            <p:cNvSpPr/>
            <p:nvPr/>
          </p:nvSpPr>
          <p:spPr>
            <a:xfrm>
              <a:off x="8465916" y="470818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95" name="Google Shape;995;p23"/>
            <p:cNvSpPr/>
            <p:nvPr/>
          </p:nvSpPr>
          <p:spPr>
            <a:xfrm>
              <a:off x="8465916" y="4829149"/>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96" name="Google Shape;996;p23"/>
            <p:cNvSpPr/>
            <p:nvPr/>
          </p:nvSpPr>
          <p:spPr>
            <a:xfrm>
              <a:off x="8465916" y="49506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97" name="Google Shape;997;p23"/>
            <p:cNvSpPr/>
            <p:nvPr/>
          </p:nvSpPr>
          <p:spPr>
            <a:xfrm>
              <a:off x="8584436" y="38280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98" name="Google Shape;998;p23"/>
            <p:cNvSpPr/>
            <p:nvPr/>
          </p:nvSpPr>
          <p:spPr>
            <a:xfrm>
              <a:off x="8584436" y="39493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99" name="Google Shape;999;p23"/>
            <p:cNvSpPr/>
            <p:nvPr/>
          </p:nvSpPr>
          <p:spPr>
            <a:xfrm>
              <a:off x="8584436" y="40705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00" name="Google Shape;1000;p23"/>
            <p:cNvSpPr/>
            <p:nvPr/>
          </p:nvSpPr>
          <p:spPr>
            <a:xfrm>
              <a:off x="8584436" y="426800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01" name="Google Shape;1001;p23"/>
            <p:cNvSpPr/>
            <p:nvPr/>
          </p:nvSpPr>
          <p:spPr>
            <a:xfrm>
              <a:off x="8584436" y="4388974"/>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02" name="Google Shape;1002;p23"/>
            <p:cNvSpPr/>
            <p:nvPr/>
          </p:nvSpPr>
          <p:spPr>
            <a:xfrm>
              <a:off x="8584436" y="451048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03" name="Google Shape;1003;p23"/>
            <p:cNvSpPr/>
            <p:nvPr/>
          </p:nvSpPr>
          <p:spPr>
            <a:xfrm>
              <a:off x="8584449" y="470818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04" name="Google Shape;1004;p23"/>
            <p:cNvSpPr/>
            <p:nvPr/>
          </p:nvSpPr>
          <p:spPr>
            <a:xfrm>
              <a:off x="8584449" y="4829149"/>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05" name="Google Shape;1005;p23"/>
            <p:cNvSpPr/>
            <p:nvPr/>
          </p:nvSpPr>
          <p:spPr>
            <a:xfrm>
              <a:off x="8584449" y="49506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06" name="Google Shape;1006;p23"/>
            <p:cNvSpPr/>
            <p:nvPr/>
          </p:nvSpPr>
          <p:spPr>
            <a:xfrm>
              <a:off x="8701559" y="3828093"/>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07" name="Google Shape;1007;p23"/>
            <p:cNvSpPr/>
            <p:nvPr/>
          </p:nvSpPr>
          <p:spPr>
            <a:xfrm>
              <a:off x="8701559" y="394933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08" name="Google Shape;1008;p23"/>
            <p:cNvSpPr/>
            <p:nvPr/>
          </p:nvSpPr>
          <p:spPr>
            <a:xfrm>
              <a:off x="8701559" y="4070568"/>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09" name="Google Shape;1009;p23"/>
            <p:cNvSpPr/>
            <p:nvPr/>
          </p:nvSpPr>
          <p:spPr>
            <a:xfrm>
              <a:off x="8701559" y="426800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10" name="Google Shape;1010;p23"/>
            <p:cNvSpPr/>
            <p:nvPr/>
          </p:nvSpPr>
          <p:spPr>
            <a:xfrm>
              <a:off x="8701559" y="4388974"/>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11" name="Google Shape;1011;p23"/>
            <p:cNvSpPr/>
            <p:nvPr/>
          </p:nvSpPr>
          <p:spPr>
            <a:xfrm>
              <a:off x="8701559" y="451048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12" name="Google Shape;1012;p23"/>
            <p:cNvSpPr/>
            <p:nvPr/>
          </p:nvSpPr>
          <p:spPr>
            <a:xfrm>
              <a:off x="8701571" y="4708180"/>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13" name="Google Shape;1013;p23"/>
            <p:cNvSpPr/>
            <p:nvPr/>
          </p:nvSpPr>
          <p:spPr>
            <a:xfrm>
              <a:off x="8701571" y="4829149"/>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14" name="Google Shape;1014;p23"/>
            <p:cNvSpPr/>
            <p:nvPr/>
          </p:nvSpPr>
          <p:spPr>
            <a:xfrm>
              <a:off x="8701571" y="4950655"/>
              <a:ext cx="121200" cy="121200"/>
            </a:xfrm>
            <a:prstGeom prst="rect">
              <a:avLst/>
            </a:prstGeom>
            <a:solidFill>
              <a:srgbClr val="C9DAF8"/>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015" name="Google Shape;1015;p23"/>
          <p:cNvSpPr txBox="1"/>
          <p:nvPr/>
        </p:nvSpPr>
        <p:spPr>
          <a:xfrm>
            <a:off x="206736" y="4848431"/>
            <a:ext cx="7138486" cy="1208000"/>
          </a:xfrm>
          <a:prstGeom prst="rect">
            <a:avLst/>
          </a:prstGeom>
          <a:noFill/>
          <a:ln>
            <a:noFill/>
          </a:ln>
        </p:spPr>
        <p:txBody>
          <a:bodyPr spcFirstLastPara="1" wrap="square" lIns="121900" tIns="121900" rIns="121900" bIns="121900" anchor="t" anchorCtr="0">
            <a:noAutofit/>
          </a:bodyPr>
          <a:lstStyle/>
          <a:p>
            <a:pPr>
              <a:lnSpc>
                <a:spcPct val="150000"/>
              </a:lnSpc>
            </a:pPr>
            <a:r>
              <a:rPr lang="en" sz="2000" dirty="0">
                <a:solidFill>
                  <a:srgbClr val="202124"/>
                </a:solidFill>
                <a:latin typeface="Google Sans"/>
                <a:ea typeface="Google Sans"/>
                <a:cs typeface="Google Sans"/>
                <a:sym typeface="Google Sans"/>
              </a:rPr>
              <a:t>3. The most commonly seen formulation:</a:t>
            </a:r>
            <a:endParaRPr sz="2000" dirty="0">
              <a:solidFill>
                <a:srgbClr val="202124"/>
              </a:solidFill>
              <a:latin typeface="Google Sans"/>
              <a:ea typeface="Google Sans"/>
              <a:cs typeface="Google Sans"/>
              <a:sym typeface="Google Sans"/>
            </a:endParaRPr>
          </a:p>
          <a:p>
            <a:pPr>
              <a:lnSpc>
                <a:spcPct val="150000"/>
              </a:lnSpc>
            </a:pPr>
            <a:r>
              <a:rPr lang="en" sz="2000" dirty="0">
                <a:solidFill>
                  <a:srgbClr val="202124"/>
                </a:solidFill>
                <a:latin typeface="Google Sans"/>
                <a:ea typeface="Google Sans"/>
                <a:cs typeface="Google Sans"/>
                <a:sym typeface="Google Sans"/>
              </a:rPr>
              <a:t>		</a:t>
            </a:r>
            <a:r>
              <a:rPr lang="en" sz="2000" dirty="0">
                <a:solidFill>
                  <a:srgbClr val="0B5394"/>
                </a:solidFill>
                <a:latin typeface="Cambria Math"/>
                <a:ea typeface="Cambria Math"/>
                <a:cs typeface="Cambria Math"/>
                <a:sym typeface="Cambria Math"/>
              </a:rPr>
              <a:t>z</a:t>
            </a:r>
            <a:r>
              <a:rPr lang="en" sz="2000" dirty="0">
                <a:solidFill>
                  <a:srgbClr val="202124"/>
                </a:solidFill>
                <a:latin typeface="Cambria Math"/>
                <a:ea typeface="Cambria Math"/>
                <a:cs typeface="Cambria Math"/>
                <a:sym typeface="Cambria Math"/>
              </a:rPr>
              <a:t> = softmax(</a:t>
            </a:r>
            <a:r>
              <a:rPr lang="en" sz="2000" dirty="0">
                <a:solidFill>
                  <a:srgbClr val="38761D"/>
                </a:solidFill>
                <a:latin typeface="Cambria Math"/>
                <a:ea typeface="Cambria Math"/>
                <a:cs typeface="Cambria Math"/>
                <a:sym typeface="Cambria Math"/>
              </a:rPr>
              <a:t>Q</a:t>
            </a:r>
            <a:r>
              <a:rPr lang="en" sz="2000" dirty="0">
                <a:solidFill>
                  <a:srgbClr val="BF9000"/>
                </a:solidFill>
                <a:latin typeface="Cambria Math"/>
                <a:ea typeface="Cambria Math"/>
                <a:cs typeface="Cambria Math"/>
                <a:sym typeface="Cambria Math"/>
              </a:rPr>
              <a:t>K'</a:t>
            </a:r>
            <a:r>
              <a:rPr lang="en" sz="2000" dirty="0">
                <a:solidFill>
                  <a:srgbClr val="202124"/>
                </a:solidFill>
                <a:latin typeface="Cambria Math"/>
                <a:ea typeface="Cambria Math"/>
                <a:cs typeface="Cambria Math"/>
                <a:sym typeface="Cambria Math"/>
              </a:rPr>
              <a:t>/√d</a:t>
            </a:r>
            <a:r>
              <a:rPr lang="en" sz="2000" baseline="-25000" dirty="0">
                <a:solidFill>
                  <a:srgbClr val="202124"/>
                </a:solidFill>
                <a:latin typeface="Cambria Math"/>
                <a:ea typeface="Cambria Math"/>
                <a:cs typeface="Cambria Math"/>
                <a:sym typeface="Cambria Math"/>
              </a:rPr>
              <a:t>key</a:t>
            </a:r>
            <a:r>
              <a:rPr lang="en" sz="2000" dirty="0">
                <a:solidFill>
                  <a:srgbClr val="202124"/>
                </a:solidFill>
                <a:latin typeface="Cambria Math"/>
                <a:ea typeface="Cambria Math"/>
                <a:cs typeface="Cambria Math"/>
                <a:sym typeface="Cambria Math"/>
              </a:rPr>
              <a:t>)</a:t>
            </a:r>
            <a:r>
              <a:rPr lang="en" sz="2000" dirty="0">
                <a:solidFill>
                  <a:srgbClr val="990000"/>
                </a:solidFill>
                <a:latin typeface="Cambria Math"/>
                <a:ea typeface="Cambria Math"/>
                <a:cs typeface="Cambria Math"/>
                <a:sym typeface="Cambria Math"/>
              </a:rPr>
              <a:t>V</a:t>
            </a:r>
            <a:endParaRPr sz="2000" dirty="0">
              <a:solidFill>
                <a:srgbClr val="990000"/>
              </a:solidFill>
              <a:latin typeface="Cambria Math"/>
              <a:ea typeface="Cambria Math"/>
              <a:cs typeface="Cambria Math"/>
              <a:sym typeface="Cambria Math"/>
            </a:endParaRPr>
          </a:p>
          <a:p>
            <a:pPr>
              <a:lnSpc>
                <a:spcPct val="150000"/>
              </a:lnSpc>
            </a:pPr>
            <a:r>
              <a:rPr lang="en" sz="2000" dirty="0">
                <a:solidFill>
                  <a:srgbClr val="202124"/>
                </a:solidFill>
                <a:latin typeface="Google Sans"/>
                <a:ea typeface="Google Sans"/>
                <a:cs typeface="Google Sans"/>
                <a:sym typeface="Google Sans"/>
              </a:rPr>
              <a:t>	Note that the complexity is O(N²)</a:t>
            </a:r>
            <a:endParaRPr sz="2000" dirty="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animEffect transition="in" filter="fade">
                                      <p:cBhvr>
                                        <p:cTn id="7" dur="500"/>
                                        <p:tgtEl>
                                          <p:spTgt spid="3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6"/>
                                        </p:tgtEl>
                                        <p:attrNameLst>
                                          <p:attrName>style.visibility</p:attrName>
                                        </p:attrNameLst>
                                      </p:cBhvr>
                                      <p:to>
                                        <p:strVal val="visible"/>
                                      </p:to>
                                    </p:set>
                                    <p:animEffect transition="in" filter="fade">
                                      <p:cBhvr>
                                        <p:cTn id="12" dur="500"/>
                                        <p:tgtEl>
                                          <p:spTgt spid="4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1"/>
                                        </p:tgtEl>
                                        <p:attrNameLst>
                                          <p:attrName>style.visibility</p:attrName>
                                        </p:attrNameLst>
                                      </p:cBhvr>
                                      <p:to>
                                        <p:strVal val="visible"/>
                                      </p:to>
                                    </p:set>
                                    <p:animEffect transition="in" filter="fade">
                                      <p:cBhvr>
                                        <p:cTn id="17" dur="500"/>
                                        <p:tgtEl>
                                          <p:spTgt spid="8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5"/>
                                        </p:tgtEl>
                                        <p:attrNameLst>
                                          <p:attrName>style.visibility</p:attrName>
                                        </p:attrNameLst>
                                      </p:cBhvr>
                                      <p:to>
                                        <p:strVal val="visible"/>
                                      </p:to>
                                    </p:set>
                                    <p:animEffect transition="in" filter="fade">
                                      <p:cBhvr>
                                        <p:cTn id="22" dur="1000"/>
                                        <p:tgtEl>
                                          <p:spTgt spid="1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24"/>
          <p:cNvSpPr/>
          <p:nvPr/>
        </p:nvSpPr>
        <p:spPr>
          <a:xfrm>
            <a:off x="3960533" y="-67"/>
            <a:ext cx="8231600" cy="6858000"/>
          </a:xfrm>
          <a:prstGeom prst="rect">
            <a:avLst/>
          </a:prstGeom>
          <a:solidFill>
            <a:srgbClr val="FAFAFA"/>
          </a:solidFill>
          <a:ln>
            <a:noFill/>
          </a:ln>
        </p:spPr>
        <p:txBody>
          <a:bodyPr spcFirstLastPara="1" wrap="square" lIns="121900" tIns="121900" rIns="121900" bIns="121900" anchor="ctr" anchorCtr="0">
            <a:noAutofit/>
          </a:bodyPr>
          <a:lstStyle/>
          <a:p>
            <a:endParaRPr sz="2400"/>
          </a:p>
        </p:txBody>
      </p:sp>
      <p:sp>
        <p:nvSpPr>
          <p:cNvPr id="1021" name="Google Shape;1021;p24"/>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Attention Is All You Need - The Transformer architecture</a:t>
            </a:r>
            <a:endParaRPr sz="3067">
              <a:solidFill>
                <a:srgbClr val="202124"/>
              </a:solidFill>
              <a:latin typeface="Google Sans"/>
              <a:ea typeface="Google Sans"/>
              <a:cs typeface="Google Sans"/>
              <a:sym typeface="Google Sans"/>
            </a:endParaRPr>
          </a:p>
          <a:p>
            <a:pPr>
              <a:lnSpc>
                <a:spcPct val="120000"/>
              </a:lnSpc>
            </a:pPr>
            <a:r>
              <a:rPr lang="en" sz="1600" b="1">
                <a:solidFill>
                  <a:srgbClr val="202124"/>
                </a:solidFill>
                <a:latin typeface="Google Sans"/>
                <a:ea typeface="Google Sans"/>
                <a:cs typeface="Google Sans"/>
                <a:sym typeface="Google Sans"/>
              </a:rPr>
              <a:t>2017</a:t>
            </a:r>
            <a:r>
              <a:rPr lang="en" sz="160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b="1">
              <a:solidFill>
                <a:srgbClr val="202124"/>
              </a:solidFill>
              <a:latin typeface="Google Sans"/>
              <a:ea typeface="Google Sans"/>
              <a:cs typeface="Google Sans"/>
              <a:sym typeface="Google Sans"/>
            </a:endParaRPr>
          </a:p>
        </p:txBody>
      </p:sp>
      <p:pic>
        <p:nvPicPr>
          <p:cNvPr id="1022" name="Google Shape;1022;p24"/>
          <p:cNvPicPr preferRelativeResize="0"/>
          <p:nvPr/>
        </p:nvPicPr>
        <p:blipFill>
          <a:blip r:embed="rId3">
            <a:alphaModFix/>
          </a:blip>
          <a:stretch>
            <a:fillRect/>
          </a:stretch>
        </p:blipFill>
        <p:spPr>
          <a:xfrm>
            <a:off x="556885" y="1842270"/>
            <a:ext cx="3071700" cy="4284100"/>
          </a:xfrm>
          <a:prstGeom prst="rect">
            <a:avLst/>
          </a:prstGeom>
          <a:noFill/>
          <a:ln>
            <a:noFill/>
          </a:ln>
        </p:spPr>
      </p:pic>
      <p:sp>
        <p:nvSpPr>
          <p:cNvPr id="1023" name="Google Shape;1023;p24"/>
          <p:cNvSpPr txBox="1"/>
          <p:nvPr/>
        </p:nvSpPr>
        <p:spPr>
          <a:xfrm>
            <a:off x="-101600" y="6387633"/>
            <a:ext cx="11890800" cy="890400"/>
          </a:xfrm>
          <a:prstGeom prst="rect">
            <a:avLst/>
          </a:prstGeom>
          <a:noFill/>
          <a:ln>
            <a:noFill/>
          </a:ln>
        </p:spPr>
        <p:txBody>
          <a:bodyPr spcFirstLastPara="1" wrap="square" lIns="121900" tIns="121900" rIns="121900" bIns="121900" anchor="t" anchorCtr="0">
            <a:noAutofit/>
          </a:bodyPr>
          <a:lstStyle/>
          <a:p>
            <a:pPr>
              <a:lnSpc>
                <a:spcPct val="120000"/>
              </a:lnSpc>
            </a:pPr>
            <a:r>
              <a:rPr lang="en" sz="1333">
                <a:solidFill>
                  <a:srgbClr val="202124"/>
                </a:solidFill>
                <a:latin typeface="Google Sans"/>
                <a:ea typeface="Google Sans"/>
                <a:cs typeface="Google Sans"/>
                <a:sym typeface="Google Sans"/>
              </a:rPr>
              <a:t>Thanks to Basil Mustafa for slide inspiration</a:t>
            </a:r>
            <a:endParaRPr sz="1333">
              <a:solidFill>
                <a:srgbClr val="202124"/>
              </a:solidFill>
              <a:latin typeface="Google Sans"/>
              <a:ea typeface="Google Sans"/>
              <a:cs typeface="Google Sans"/>
              <a:sym typeface="Google Sans"/>
            </a:endParaRPr>
          </a:p>
        </p:txBody>
      </p:sp>
      <p:sp>
        <p:nvSpPr>
          <p:cNvPr id="1024" name="Google Shape;1024;p24"/>
          <p:cNvSpPr txBox="1"/>
          <p:nvPr/>
        </p:nvSpPr>
        <p:spPr>
          <a:xfrm>
            <a:off x="-101600" y="6604000"/>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25"/>
          <p:cNvSpPr/>
          <p:nvPr/>
        </p:nvSpPr>
        <p:spPr>
          <a:xfrm>
            <a:off x="3985080" y="-9568"/>
            <a:ext cx="8231600" cy="6661243"/>
          </a:xfrm>
          <a:prstGeom prst="rect">
            <a:avLst/>
          </a:prstGeom>
          <a:solidFill>
            <a:srgbClr val="FAFAFA"/>
          </a:solidFill>
          <a:ln>
            <a:noFill/>
          </a:ln>
        </p:spPr>
        <p:txBody>
          <a:bodyPr spcFirstLastPara="1" wrap="square" lIns="121900" tIns="121900" rIns="121900" bIns="121900" anchor="ctr" anchorCtr="0">
            <a:noAutofit/>
          </a:bodyPr>
          <a:lstStyle/>
          <a:p>
            <a:endParaRPr sz="2000"/>
          </a:p>
        </p:txBody>
      </p:sp>
      <p:sp>
        <p:nvSpPr>
          <p:cNvPr id="1030" name="Google Shape;1030;p25"/>
          <p:cNvSpPr txBox="1"/>
          <p:nvPr/>
        </p:nvSpPr>
        <p:spPr>
          <a:xfrm>
            <a:off x="119336" y="-9567"/>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dirty="0">
                <a:solidFill>
                  <a:srgbClr val="202124"/>
                </a:solidFill>
                <a:latin typeface="Google Sans"/>
                <a:ea typeface="Google Sans"/>
                <a:cs typeface="Google Sans"/>
                <a:sym typeface="Google Sans"/>
              </a:rPr>
              <a:t>Attention Is All You Need - The Transformer architecture</a:t>
            </a:r>
            <a:endParaRPr sz="3067" dirty="0">
              <a:solidFill>
                <a:srgbClr val="202124"/>
              </a:solidFill>
              <a:latin typeface="Google Sans"/>
              <a:ea typeface="Google Sans"/>
              <a:cs typeface="Google Sans"/>
              <a:sym typeface="Google Sans"/>
            </a:endParaRPr>
          </a:p>
          <a:p>
            <a:pPr>
              <a:lnSpc>
                <a:spcPct val="120000"/>
              </a:lnSpc>
            </a:pPr>
            <a:r>
              <a:rPr lang="en" sz="1600" b="1" dirty="0">
                <a:solidFill>
                  <a:srgbClr val="202124"/>
                </a:solidFill>
                <a:latin typeface="Google Sans"/>
                <a:ea typeface="Google Sans"/>
                <a:cs typeface="Google Sans"/>
                <a:sym typeface="Google Sans"/>
              </a:rPr>
              <a:t>2017</a:t>
            </a:r>
            <a:r>
              <a:rPr lang="en" sz="1600" dirty="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b="1" dirty="0">
              <a:solidFill>
                <a:srgbClr val="202124"/>
              </a:solidFill>
              <a:latin typeface="Google Sans"/>
              <a:ea typeface="Google Sans"/>
              <a:cs typeface="Google Sans"/>
              <a:sym typeface="Google Sans"/>
            </a:endParaRPr>
          </a:p>
        </p:txBody>
      </p:sp>
      <p:pic>
        <p:nvPicPr>
          <p:cNvPr id="1031" name="Google Shape;1031;p25"/>
          <p:cNvPicPr preferRelativeResize="0"/>
          <p:nvPr/>
        </p:nvPicPr>
        <p:blipFill>
          <a:blip r:embed="rId3">
            <a:alphaModFix/>
          </a:blip>
          <a:stretch>
            <a:fillRect/>
          </a:stretch>
        </p:blipFill>
        <p:spPr>
          <a:xfrm>
            <a:off x="556885" y="1842270"/>
            <a:ext cx="3071700" cy="4284100"/>
          </a:xfrm>
          <a:prstGeom prst="rect">
            <a:avLst/>
          </a:prstGeom>
          <a:noFill/>
          <a:ln>
            <a:noFill/>
          </a:ln>
        </p:spPr>
      </p:pic>
      <p:sp>
        <p:nvSpPr>
          <p:cNvPr id="1032" name="Google Shape;1032;p25"/>
          <p:cNvSpPr/>
          <p:nvPr/>
        </p:nvSpPr>
        <p:spPr>
          <a:xfrm>
            <a:off x="567467" y="1825067"/>
            <a:ext cx="3060800" cy="31556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033" name="Google Shape;1033;p25"/>
          <p:cNvSpPr/>
          <p:nvPr/>
        </p:nvSpPr>
        <p:spPr>
          <a:xfrm>
            <a:off x="2037733" y="4980667"/>
            <a:ext cx="1590400" cy="12908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034" name="Google Shape;1034;p25"/>
          <p:cNvSpPr txBox="1"/>
          <p:nvPr/>
        </p:nvSpPr>
        <p:spPr>
          <a:xfrm>
            <a:off x="4190147" y="1324231"/>
            <a:ext cx="7979200" cy="890400"/>
          </a:xfrm>
          <a:prstGeom prst="rect">
            <a:avLst/>
          </a:prstGeom>
          <a:noFill/>
          <a:ln>
            <a:noFill/>
          </a:ln>
        </p:spPr>
        <p:txBody>
          <a:bodyPr spcFirstLastPara="1" wrap="square" lIns="121900" tIns="121900" rIns="121900" bIns="121900" anchor="t" anchorCtr="0">
            <a:noAutofit/>
          </a:bodyPr>
          <a:lstStyle/>
          <a:p>
            <a:pPr>
              <a:lnSpc>
                <a:spcPct val="150000"/>
              </a:lnSpc>
            </a:pPr>
            <a:r>
              <a:rPr lang="en" sz="2000" dirty="0">
                <a:solidFill>
                  <a:srgbClr val="202124"/>
                </a:solidFill>
                <a:latin typeface="Google Sans"/>
                <a:ea typeface="Google Sans"/>
                <a:cs typeface="Google Sans"/>
                <a:sym typeface="Google Sans"/>
              </a:rPr>
              <a:t>Input text is first split into pieces. Can be characters, word, "tokens":</a:t>
            </a:r>
            <a:endParaRPr sz="2000" dirty="0">
              <a:solidFill>
                <a:srgbClr val="202124"/>
              </a:solidFill>
              <a:latin typeface="Google Sans"/>
              <a:ea typeface="Google Sans"/>
              <a:cs typeface="Google Sans"/>
              <a:sym typeface="Google Sans"/>
            </a:endParaRPr>
          </a:p>
          <a:p>
            <a:pPr>
              <a:lnSpc>
                <a:spcPct val="150000"/>
              </a:lnSpc>
            </a:pPr>
            <a:r>
              <a:rPr lang="en" sz="1200" dirty="0">
                <a:solidFill>
                  <a:srgbClr val="202124"/>
                </a:solidFill>
                <a:latin typeface="Courier New"/>
                <a:ea typeface="Courier New"/>
                <a:cs typeface="Courier New"/>
                <a:sym typeface="Courier New"/>
              </a:rPr>
              <a:t>"The detective investigated" -&gt; [The_] [detective_] [invest] [igat] [ed_]</a:t>
            </a:r>
            <a:endParaRPr sz="1200" dirty="0">
              <a:solidFill>
                <a:srgbClr val="202124"/>
              </a:solidFill>
              <a:latin typeface="Courier New"/>
              <a:ea typeface="Courier New"/>
              <a:cs typeface="Courier New"/>
              <a:sym typeface="Courier New"/>
            </a:endParaRPr>
          </a:p>
        </p:txBody>
      </p:sp>
      <p:sp>
        <p:nvSpPr>
          <p:cNvPr id="1035" name="Google Shape;1035;p25"/>
          <p:cNvSpPr txBox="1"/>
          <p:nvPr/>
        </p:nvSpPr>
        <p:spPr>
          <a:xfrm>
            <a:off x="4032315" y="2692383"/>
            <a:ext cx="7979200" cy="890400"/>
          </a:xfrm>
          <a:prstGeom prst="rect">
            <a:avLst/>
          </a:prstGeom>
          <a:noFill/>
          <a:ln>
            <a:noFill/>
          </a:ln>
        </p:spPr>
        <p:txBody>
          <a:bodyPr spcFirstLastPara="1" wrap="square" lIns="121900" tIns="121900" rIns="121900" bIns="121900" anchor="t" anchorCtr="0">
            <a:noAutofit/>
          </a:bodyPr>
          <a:lstStyle/>
          <a:p>
            <a:pPr>
              <a:lnSpc>
                <a:spcPct val="150000"/>
              </a:lnSpc>
            </a:pPr>
            <a:r>
              <a:rPr lang="en" sz="2000" dirty="0">
                <a:solidFill>
                  <a:srgbClr val="202124"/>
                </a:solidFill>
                <a:latin typeface="Google Sans"/>
                <a:ea typeface="Google Sans"/>
                <a:cs typeface="Google Sans"/>
                <a:sym typeface="Google Sans"/>
              </a:rPr>
              <a:t>Tokens are indices into the "vocabulary":</a:t>
            </a:r>
            <a:endParaRPr sz="2000" dirty="0">
              <a:solidFill>
                <a:srgbClr val="202124"/>
              </a:solidFill>
              <a:latin typeface="Google Sans"/>
              <a:ea typeface="Google Sans"/>
              <a:cs typeface="Google Sans"/>
              <a:sym typeface="Google Sans"/>
            </a:endParaRPr>
          </a:p>
          <a:p>
            <a:pPr>
              <a:lnSpc>
                <a:spcPct val="150000"/>
              </a:lnSpc>
            </a:pPr>
            <a:r>
              <a:rPr lang="en" sz="1200" dirty="0">
                <a:solidFill>
                  <a:srgbClr val="202124"/>
                </a:solidFill>
                <a:latin typeface="Courier New"/>
                <a:ea typeface="Courier New"/>
                <a:cs typeface="Courier New"/>
                <a:sym typeface="Courier New"/>
              </a:rPr>
              <a:t>[The_] [detective_] [invest] [igat] [ed_] -&gt; [3 721 68 1337 42]</a:t>
            </a:r>
            <a:endParaRPr sz="2000" dirty="0">
              <a:solidFill>
                <a:srgbClr val="202124"/>
              </a:solidFill>
              <a:latin typeface="Google Sans"/>
              <a:ea typeface="Google Sans"/>
              <a:cs typeface="Google Sans"/>
              <a:sym typeface="Google Sans"/>
            </a:endParaRPr>
          </a:p>
        </p:txBody>
      </p:sp>
      <p:sp>
        <p:nvSpPr>
          <p:cNvPr id="1036" name="Google Shape;1036;p25"/>
          <p:cNvSpPr txBox="1"/>
          <p:nvPr/>
        </p:nvSpPr>
        <p:spPr>
          <a:xfrm>
            <a:off x="4032315" y="3438176"/>
            <a:ext cx="7979200" cy="607600"/>
          </a:xfrm>
          <a:prstGeom prst="rect">
            <a:avLst/>
          </a:prstGeom>
          <a:noFill/>
          <a:ln>
            <a:noFill/>
          </a:ln>
        </p:spPr>
        <p:txBody>
          <a:bodyPr spcFirstLastPara="1" wrap="square" lIns="121900" tIns="121900" rIns="121900" bIns="121900" anchor="t" anchorCtr="0">
            <a:noAutofit/>
          </a:bodyPr>
          <a:lstStyle/>
          <a:p>
            <a:pPr>
              <a:lnSpc>
                <a:spcPct val="150000"/>
              </a:lnSpc>
            </a:pPr>
            <a:r>
              <a:rPr lang="en" sz="2000" dirty="0">
                <a:solidFill>
                  <a:srgbClr val="202124"/>
                </a:solidFill>
                <a:latin typeface="Google Sans"/>
                <a:ea typeface="Google Sans"/>
                <a:cs typeface="Google Sans"/>
                <a:sym typeface="Google Sans"/>
              </a:rPr>
              <a:t>Each vocab entry corresponds to a learned </a:t>
            </a:r>
            <a:r>
              <a:rPr lang="en" sz="2000" dirty="0">
                <a:solidFill>
                  <a:srgbClr val="202124"/>
                </a:solidFill>
                <a:latin typeface="Cambria Math"/>
                <a:ea typeface="Cambria Math"/>
                <a:cs typeface="Cambria Math"/>
                <a:sym typeface="Cambria Math"/>
              </a:rPr>
              <a:t>d</a:t>
            </a:r>
            <a:r>
              <a:rPr lang="en" sz="2000" baseline="-25000" dirty="0">
                <a:solidFill>
                  <a:srgbClr val="202124"/>
                </a:solidFill>
                <a:latin typeface="Cambria Math"/>
                <a:ea typeface="Cambria Math"/>
                <a:cs typeface="Cambria Math"/>
                <a:sym typeface="Cambria Math"/>
              </a:rPr>
              <a:t>model</a:t>
            </a:r>
            <a:r>
              <a:rPr lang="en" sz="2000" dirty="0">
                <a:solidFill>
                  <a:srgbClr val="202124"/>
                </a:solidFill>
                <a:latin typeface="Google Sans"/>
                <a:ea typeface="Google Sans"/>
                <a:cs typeface="Google Sans"/>
                <a:sym typeface="Google Sans"/>
              </a:rPr>
              <a:t>-dimensional vector.</a:t>
            </a:r>
            <a:endParaRPr sz="2000" dirty="0">
              <a:solidFill>
                <a:srgbClr val="202124"/>
              </a:solidFill>
              <a:latin typeface="Google Sans"/>
              <a:ea typeface="Google Sans"/>
              <a:cs typeface="Google Sans"/>
              <a:sym typeface="Google Sans"/>
            </a:endParaRPr>
          </a:p>
          <a:p>
            <a:pPr>
              <a:lnSpc>
                <a:spcPct val="150000"/>
              </a:lnSpc>
            </a:pPr>
            <a:r>
              <a:rPr lang="en" sz="1200" dirty="0">
                <a:solidFill>
                  <a:srgbClr val="202124"/>
                </a:solidFill>
                <a:latin typeface="Courier New"/>
                <a:ea typeface="Courier New"/>
                <a:cs typeface="Courier New"/>
                <a:sym typeface="Courier New"/>
              </a:rPr>
              <a:t>[3 721 68 1337 42] -&gt; [ [0.123, -5.234, ...], [...], [...], [...], [...] ]</a:t>
            </a:r>
            <a:endParaRPr sz="2000" dirty="0">
              <a:solidFill>
                <a:srgbClr val="202124"/>
              </a:solidFill>
              <a:latin typeface="Google Sans"/>
              <a:ea typeface="Google Sans"/>
              <a:cs typeface="Google Sans"/>
              <a:sym typeface="Google Sans"/>
            </a:endParaRPr>
          </a:p>
        </p:txBody>
      </p:sp>
      <p:sp>
        <p:nvSpPr>
          <p:cNvPr id="1037" name="Google Shape;1037;p25"/>
          <p:cNvSpPr txBox="1"/>
          <p:nvPr/>
        </p:nvSpPr>
        <p:spPr>
          <a:xfrm>
            <a:off x="4022755" y="922576"/>
            <a:ext cx="7979200" cy="558800"/>
          </a:xfrm>
          <a:prstGeom prst="rect">
            <a:avLst/>
          </a:prstGeom>
          <a:noFill/>
          <a:ln>
            <a:noFill/>
          </a:ln>
        </p:spPr>
        <p:txBody>
          <a:bodyPr spcFirstLastPara="1" wrap="square" lIns="121900" tIns="121900" rIns="121900" bIns="121900" anchor="t" anchorCtr="0">
            <a:noAutofit/>
          </a:bodyPr>
          <a:lstStyle/>
          <a:p>
            <a:pPr>
              <a:lnSpc>
                <a:spcPct val="150000"/>
              </a:lnSpc>
            </a:pPr>
            <a:r>
              <a:rPr lang="en" sz="2000" b="1" dirty="0">
                <a:solidFill>
                  <a:srgbClr val="202124"/>
                </a:solidFill>
                <a:latin typeface="Google Sans"/>
                <a:ea typeface="Google Sans"/>
                <a:cs typeface="Google Sans"/>
                <a:sym typeface="Google Sans"/>
              </a:rPr>
              <a:t>Input (Tokenization and) Embedding</a:t>
            </a:r>
            <a:endParaRPr sz="1200" b="1" dirty="0">
              <a:solidFill>
                <a:srgbClr val="202124"/>
              </a:solidFill>
              <a:latin typeface="Courier New"/>
              <a:ea typeface="Courier New"/>
              <a:cs typeface="Courier New"/>
              <a:sym typeface="Courier New"/>
            </a:endParaRPr>
          </a:p>
        </p:txBody>
      </p:sp>
      <p:sp>
        <p:nvSpPr>
          <p:cNvPr id="1038" name="Google Shape;1038;p25"/>
          <p:cNvSpPr txBox="1"/>
          <p:nvPr/>
        </p:nvSpPr>
        <p:spPr>
          <a:xfrm>
            <a:off x="3986947" y="4454176"/>
            <a:ext cx="7979200" cy="558800"/>
          </a:xfrm>
          <a:prstGeom prst="rect">
            <a:avLst/>
          </a:prstGeom>
          <a:noFill/>
          <a:ln>
            <a:noFill/>
          </a:ln>
        </p:spPr>
        <p:txBody>
          <a:bodyPr spcFirstLastPara="1" wrap="square" lIns="121900" tIns="121900" rIns="121900" bIns="121900" anchor="t" anchorCtr="0">
            <a:noAutofit/>
          </a:bodyPr>
          <a:lstStyle/>
          <a:p>
            <a:pPr>
              <a:lnSpc>
                <a:spcPct val="150000"/>
              </a:lnSpc>
            </a:pPr>
            <a:r>
              <a:rPr lang="en" sz="2000" b="1">
                <a:solidFill>
                  <a:srgbClr val="202124"/>
                </a:solidFill>
                <a:latin typeface="Google Sans"/>
                <a:ea typeface="Google Sans"/>
                <a:cs typeface="Google Sans"/>
                <a:sym typeface="Google Sans"/>
              </a:rPr>
              <a:t>Positional Encoding</a:t>
            </a:r>
            <a:endParaRPr sz="1200" b="1">
              <a:solidFill>
                <a:srgbClr val="202124"/>
              </a:solidFill>
              <a:latin typeface="Courier New"/>
              <a:ea typeface="Courier New"/>
              <a:cs typeface="Courier New"/>
              <a:sym typeface="Courier New"/>
            </a:endParaRPr>
          </a:p>
        </p:txBody>
      </p:sp>
      <p:sp>
        <p:nvSpPr>
          <p:cNvPr id="1039" name="Google Shape;1039;p25"/>
          <p:cNvSpPr txBox="1"/>
          <p:nvPr/>
        </p:nvSpPr>
        <p:spPr>
          <a:xfrm>
            <a:off x="4190147" y="4860576"/>
            <a:ext cx="7979200" cy="455200"/>
          </a:xfrm>
          <a:prstGeom prst="rect">
            <a:avLst/>
          </a:prstGeom>
          <a:noFill/>
          <a:ln>
            <a:noFill/>
          </a:ln>
        </p:spPr>
        <p:txBody>
          <a:bodyPr spcFirstLastPara="1" wrap="square" lIns="121900" tIns="121900" rIns="121900" bIns="121900" anchor="t" anchorCtr="0">
            <a:noAutofit/>
          </a:bodyPr>
          <a:lstStyle/>
          <a:p>
            <a:pPr>
              <a:lnSpc>
                <a:spcPct val="150000"/>
              </a:lnSpc>
            </a:pPr>
            <a:r>
              <a:rPr lang="en" sz="2000" dirty="0">
                <a:solidFill>
                  <a:srgbClr val="202124"/>
                </a:solidFill>
                <a:latin typeface="Google Sans"/>
                <a:ea typeface="Google Sans"/>
                <a:cs typeface="Google Sans"/>
                <a:sym typeface="Google Sans"/>
              </a:rPr>
              <a:t>Remember attention is permutation invariant, but language is not!</a:t>
            </a:r>
            <a:endParaRPr sz="2000" dirty="0">
              <a:solidFill>
                <a:srgbClr val="202124"/>
              </a:solidFill>
              <a:latin typeface="Google Sans"/>
              <a:ea typeface="Google Sans"/>
              <a:cs typeface="Google Sans"/>
              <a:sym typeface="Google Sans"/>
            </a:endParaRPr>
          </a:p>
          <a:p>
            <a:pPr>
              <a:lnSpc>
                <a:spcPct val="150000"/>
              </a:lnSpc>
            </a:pPr>
            <a:r>
              <a:rPr lang="en" sz="2000" dirty="0">
                <a:solidFill>
                  <a:srgbClr val="202124"/>
                </a:solidFill>
                <a:latin typeface="Google Sans"/>
                <a:ea typeface="Google Sans"/>
                <a:cs typeface="Google Sans"/>
                <a:sym typeface="Google Sans"/>
              </a:rPr>
              <a:t>                 </a:t>
            </a:r>
            <a:r>
              <a:rPr lang="en" sz="1400" dirty="0">
                <a:solidFill>
                  <a:srgbClr val="999999"/>
                </a:solidFill>
                <a:latin typeface="Google Sans"/>
                <a:ea typeface="Google Sans"/>
                <a:cs typeface="Google Sans"/>
                <a:sym typeface="Google Sans"/>
              </a:rPr>
              <a:t>(“The mouse ate the cat” vs “The cat ate the mouse”)</a:t>
            </a:r>
            <a:endParaRPr sz="1400" dirty="0">
              <a:solidFill>
                <a:srgbClr val="999999"/>
              </a:solidFill>
              <a:latin typeface="Google Sans"/>
              <a:ea typeface="Google Sans"/>
              <a:cs typeface="Google Sans"/>
              <a:sym typeface="Google Sans"/>
            </a:endParaRPr>
          </a:p>
        </p:txBody>
      </p:sp>
      <p:sp>
        <p:nvSpPr>
          <p:cNvPr id="1040" name="Google Shape;1040;p25"/>
          <p:cNvSpPr txBox="1"/>
          <p:nvPr/>
        </p:nvSpPr>
        <p:spPr>
          <a:xfrm>
            <a:off x="4190147" y="5673376"/>
            <a:ext cx="7979200" cy="1140000"/>
          </a:xfrm>
          <a:prstGeom prst="rect">
            <a:avLst/>
          </a:prstGeom>
          <a:noFill/>
          <a:ln>
            <a:noFill/>
          </a:ln>
        </p:spPr>
        <p:txBody>
          <a:bodyPr spcFirstLastPara="1" wrap="square" lIns="121900" tIns="121900" rIns="121900" bIns="121900" anchor="t" anchorCtr="0">
            <a:noAutofit/>
          </a:bodyPr>
          <a:lstStyle/>
          <a:p>
            <a:pPr>
              <a:lnSpc>
                <a:spcPct val="150000"/>
              </a:lnSpc>
            </a:pPr>
            <a:r>
              <a:rPr lang="en" sz="2000">
                <a:solidFill>
                  <a:srgbClr val="202124"/>
                </a:solidFill>
                <a:latin typeface="Google Sans"/>
                <a:ea typeface="Google Sans"/>
                <a:cs typeface="Google Sans"/>
                <a:sym typeface="Google Sans"/>
              </a:rPr>
              <a:t>Need to encode position of each word; just add something.</a:t>
            </a:r>
            <a:endParaRPr sz="2000">
              <a:solidFill>
                <a:srgbClr val="202124"/>
              </a:solidFill>
              <a:latin typeface="Google Sans"/>
              <a:ea typeface="Google Sans"/>
              <a:cs typeface="Google Sans"/>
              <a:sym typeface="Google Sans"/>
            </a:endParaRPr>
          </a:p>
          <a:p>
            <a:pPr>
              <a:lnSpc>
                <a:spcPct val="150000"/>
              </a:lnSpc>
            </a:pPr>
            <a:r>
              <a:rPr lang="en" sz="2000">
                <a:solidFill>
                  <a:srgbClr val="202124"/>
                </a:solidFill>
                <a:latin typeface="Google Sans"/>
                <a:ea typeface="Google Sans"/>
                <a:cs typeface="Google Sans"/>
                <a:sym typeface="Google Sans"/>
              </a:rPr>
              <a:t>Think  </a:t>
            </a:r>
            <a:r>
              <a:rPr lang="en" sz="1200">
                <a:solidFill>
                  <a:srgbClr val="202124"/>
                </a:solidFill>
                <a:latin typeface="Courier New"/>
                <a:ea typeface="Courier New"/>
                <a:cs typeface="Courier New"/>
                <a:sym typeface="Courier New"/>
              </a:rPr>
              <a:t>[The_] + 10   [detective_] + 20  [invest] + 30   </a:t>
            </a:r>
            <a:r>
              <a:rPr lang="en" sz="2000">
                <a:solidFill>
                  <a:srgbClr val="202124"/>
                </a:solidFill>
                <a:latin typeface="Google Sans"/>
                <a:ea typeface="Google Sans"/>
                <a:cs typeface="Google Sans"/>
                <a:sym typeface="Google Sans"/>
              </a:rPr>
              <a:t>... but smarter.</a:t>
            </a:r>
            <a:endParaRPr sz="2000">
              <a:solidFill>
                <a:srgbClr val="202124"/>
              </a:solidFill>
              <a:latin typeface="Google Sans"/>
              <a:ea typeface="Google Sans"/>
              <a:cs typeface="Google Sans"/>
              <a:sym typeface="Google Sans"/>
            </a:endParaRPr>
          </a:p>
        </p:txBody>
      </p:sp>
      <p:sp>
        <p:nvSpPr>
          <p:cNvPr id="1041" name="Google Shape;1041;p25"/>
          <p:cNvSpPr txBox="1"/>
          <p:nvPr/>
        </p:nvSpPr>
        <p:spPr>
          <a:xfrm>
            <a:off x="-101600" y="6387633"/>
            <a:ext cx="11890800" cy="890400"/>
          </a:xfrm>
          <a:prstGeom prst="rect">
            <a:avLst/>
          </a:prstGeom>
          <a:noFill/>
          <a:ln>
            <a:noFill/>
          </a:ln>
        </p:spPr>
        <p:txBody>
          <a:bodyPr spcFirstLastPara="1" wrap="square" lIns="121900" tIns="121900" rIns="121900" bIns="121900" anchor="t" anchorCtr="0">
            <a:noAutofit/>
          </a:bodyPr>
          <a:lstStyle/>
          <a:p>
            <a:pPr>
              <a:lnSpc>
                <a:spcPct val="120000"/>
              </a:lnSpc>
            </a:pPr>
            <a:r>
              <a:rPr lang="en" sz="1333">
                <a:solidFill>
                  <a:srgbClr val="202124"/>
                </a:solidFill>
                <a:latin typeface="Google Sans"/>
                <a:ea typeface="Google Sans"/>
                <a:cs typeface="Google Sans"/>
                <a:sym typeface="Google Sans"/>
              </a:rPr>
              <a:t>Thanks to Basil Mustafa for slide inspiration</a:t>
            </a:r>
            <a:endParaRPr sz="1333">
              <a:solidFill>
                <a:srgbClr val="202124"/>
              </a:solidFill>
              <a:latin typeface="Google Sans"/>
              <a:ea typeface="Google Sans"/>
              <a:cs typeface="Google Sans"/>
              <a:sym typeface="Google Sans"/>
            </a:endParaRPr>
          </a:p>
        </p:txBody>
      </p:sp>
      <p:sp>
        <p:nvSpPr>
          <p:cNvPr id="1042" name="Google Shape;1042;p25"/>
          <p:cNvSpPr txBox="1"/>
          <p:nvPr/>
        </p:nvSpPr>
        <p:spPr>
          <a:xfrm>
            <a:off x="-101600" y="6604000"/>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Effect transition="in" filter="fade">
                                      <p:cBhvr>
                                        <p:cTn id="12" dur="500"/>
                                        <p:tgtEl>
                                          <p:spTgt spid="10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fade">
                                      <p:cBhvr>
                                        <p:cTn id="17" dur="500"/>
                                        <p:tgtEl>
                                          <p:spTgt spid="10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9"/>
                                        </p:tgtEl>
                                        <p:attrNameLst>
                                          <p:attrName>style.visibility</p:attrName>
                                        </p:attrNameLst>
                                      </p:cBhvr>
                                      <p:to>
                                        <p:strVal val="visible"/>
                                      </p:to>
                                    </p:set>
                                    <p:animEffect transition="in" filter="fade">
                                      <p:cBhvr>
                                        <p:cTn id="22" dur="500"/>
                                        <p:tgtEl>
                                          <p:spTgt spid="10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0"/>
                                        </p:tgtEl>
                                        <p:attrNameLst>
                                          <p:attrName>style.visibility</p:attrName>
                                        </p:attrNameLst>
                                      </p:cBhvr>
                                      <p:to>
                                        <p:strVal val="visible"/>
                                      </p:to>
                                    </p:set>
                                    <p:animEffect transition="in" filter="fade">
                                      <p:cBhvr>
                                        <p:cTn id="2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26"/>
          <p:cNvSpPr/>
          <p:nvPr/>
        </p:nvSpPr>
        <p:spPr>
          <a:xfrm>
            <a:off x="3960533" y="-67"/>
            <a:ext cx="8231600" cy="6858000"/>
          </a:xfrm>
          <a:prstGeom prst="rect">
            <a:avLst/>
          </a:prstGeom>
          <a:solidFill>
            <a:srgbClr val="FAFAFA"/>
          </a:solidFill>
          <a:ln>
            <a:noFill/>
          </a:ln>
        </p:spPr>
        <p:txBody>
          <a:bodyPr spcFirstLastPara="1" wrap="square" lIns="121900" tIns="121900" rIns="121900" bIns="121900" anchor="ctr" anchorCtr="0">
            <a:noAutofit/>
          </a:bodyPr>
          <a:lstStyle/>
          <a:p>
            <a:endParaRPr sz="2400"/>
          </a:p>
        </p:txBody>
      </p:sp>
      <p:sp>
        <p:nvSpPr>
          <p:cNvPr id="1048" name="Google Shape;1048;p26"/>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Attention Is All You Need - The Transformer architecture</a:t>
            </a:r>
            <a:endParaRPr sz="3067">
              <a:solidFill>
                <a:srgbClr val="202124"/>
              </a:solidFill>
              <a:latin typeface="Google Sans"/>
              <a:ea typeface="Google Sans"/>
              <a:cs typeface="Google Sans"/>
              <a:sym typeface="Google Sans"/>
            </a:endParaRPr>
          </a:p>
          <a:p>
            <a:pPr>
              <a:lnSpc>
                <a:spcPct val="120000"/>
              </a:lnSpc>
            </a:pPr>
            <a:r>
              <a:rPr lang="en" sz="1600" b="1">
                <a:solidFill>
                  <a:srgbClr val="202124"/>
                </a:solidFill>
                <a:latin typeface="Google Sans"/>
                <a:ea typeface="Google Sans"/>
                <a:cs typeface="Google Sans"/>
                <a:sym typeface="Google Sans"/>
              </a:rPr>
              <a:t>2017</a:t>
            </a:r>
            <a:r>
              <a:rPr lang="en" sz="160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b="1">
              <a:solidFill>
                <a:srgbClr val="202124"/>
              </a:solidFill>
              <a:latin typeface="Google Sans"/>
              <a:ea typeface="Google Sans"/>
              <a:cs typeface="Google Sans"/>
              <a:sym typeface="Google Sans"/>
            </a:endParaRPr>
          </a:p>
        </p:txBody>
      </p:sp>
      <p:pic>
        <p:nvPicPr>
          <p:cNvPr id="1049" name="Google Shape;1049;p26"/>
          <p:cNvPicPr preferRelativeResize="0"/>
          <p:nvPr/>
        </p:nvPicPr>
        <p:blipFill>
          <a:blip r:embed="rId3">
            <a:alphaModFix/>
          </a:blip>
          <a:stretch>
            <a:fillRect/>
          </a:stretch>
        </p:blipFill>
        <p:spPr>
          <a:xfrm>
            <a:off x="556885" y="1842270"/>
            <a:ext cx="3071700" cy="4284100"/>
          </a:xfrm>
          <a:prstGeom prst="rect">
            <a:avLst/>
          </a:prstGeom>
          <a:noFill/>
          <a:ln>
            <a:noFill/>
          </a:ln>
        </p:spPr>
      </p:pic>
      <p:sp>
        <p:nvSpPr>
          <p:cNvPr id="1050" name="Google Shape;1050;p26"/>
          <p:cNvSpPr/>
          <p:nvPr/>
        </p:nvSpPr>
        <p:spPr>
          <a:xfrm>
            <a:off x="567467" y="1825067"/>
            <a:ext cx="1470400" cy="25492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051" name="Google Shape;1051;p26"/>
          <p:cNvSpPr/>
          <p:nvPr/>
        </p:nvSpPr>
        <p:spPr>
          <a:xfrm>
            <a:off x="2037733" y="1825067"/>
            <a:ext cx="1590400" cy="44464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052" name="Google Shape;1052;p26"/>
          <p:cNvSpPr/>
          <p:nvPr/>
        </p:nvSpPr>
        <p:spPr>
          <a:xfrm>
            <a:off x="567467" y="4844800"/>
            <a:ext cx="1470400" cy="12276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053" name="Google Shape;1053;p26"/>
          <p:cNvSpPr/>
          <p:nvPr/>
        </p:nvSpPr>
        <p:spPr>
          <a:xfrm>
            <a:off x="567467" y="4374267"/>
            <a:ext cx="533200" cy="4704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054" name="Google Shape;1054;p26"/>
          <p:cNvSpPr txBox="1"/>
          <p:nvPr/>
        </p:nvSpPr>
        <p:spPr>
          <a:xfrm>
            <a:off x="3719736" y="2378786"/>
            <a:ext cx="7979200" cy="558800"/>
          </a:xfrm>
          <a:prstGeom prst="rect">
            <a:avLst/>
          </a:prstGeom>
          <a:noFill/>
          <a:ln>
            <a:noFill/>
          </a:ln>
        </p:spPr>
        <p:txBody>
          <a:bodyPr spcFirstLastPara="1" wrap="square" lIns="121900" tIns="121900" rIns="121900" bIns="121900" anchor="t" anchorCtr="0">
            <a:noAutofit/>
          </a:bodyPr>
          <a:lstStyle/>
          <a:p>
            <a:pPr>
              <a:lnSpc>
                <a:spcPct val="150000"/>
              </a:lnSpc>
            </a:pPr>
            <a:r>
              <a:rPr lang="en" sz="2400" b="1">
                <a:solidFill>
                  <a:srgbClr val="202124"/>
                </a:solidFill>
                <a:latin typeface="Google Sans"/>
                <a:ea typeface="Google Sans"/>
                <a:cs typeface="Google Sans"/>
                <a:sym typeface="Google Sans"/>
              </a:rPr>
              <a:t>Multi-headed Self-Attention</a:t>
            </a:r>
            <a:endParaRPr sz="1333" b="1">
              <a:solidFill>
                <a:srgbClr val="202124"/>
              </a:solidFill>
              <a:latin typeface="Courier New"/>
              <a:ea typeface="Courier New"/>
              <a:cs typeface="Courier New"/>
              <a:sym typeface="Courier New"/>
            </a:endParaRPr>
          </a:p>
        </p:txBody>
      </p:sp>
      <p:sp>
        <p:nvSpPr>
          <p:cNvPr id="1055" name="Google Shape;1055;p26"/>
          <p:cNvSpPr txBox="1"/>
          <p:nvPr/>
        </p:nvSpPr>
        <p:spPr>
          <a:xfrm>
            <a:off x="3922936" y="2886786"/>
            <a:ext cx="5347200" cy="1847600"/>
          </a:xfrm>
          <a:prstGeom prst="rect">
            <a:avLst/>
          </a:prstGeom>
          <a:noFill/>
          <a:ln>
            <a:noFill/>
          </a:ln>
        </p:spPr>
        <p:txBody>
          <a:bodyPr spcFirstLastPara="1" wrap="square" lIns="121900" tIns="121900" rIns="121900" bIns="121900" anchor="t" anchorCtr="0">
            <a:noAutofit/>
          </a:bodyPr>
          <a:lstStyle/>
          <a:p>
            <a:pPr>
              <a:lnSpc>
                <a:spcPct val="115000"/>
              </a:lnSpc>
            </a:pPr>
            <a:r>
              <a:rPr lang="en" sz="2400">
                <a:solidFill>
                  <a:srgbClr val="202124"/>
                </a:solidFill>
                <a:latin typeface="Google Sans"/>
                <a:ea typeface="Google Sans"/>
                <a:cs typeface="Google Sans"/>
                <a:sym typeface="Google Sans"/>
              </a:rPr>
              <a:t>Meaning the </a:t>
            </a:r>
            <a:r>
              <a:rPr lang="en" sz="2400">
                <a:solidFill>
                  <a:srgbClr val="674EA7"/>
                </a:solidFill>
                <a:latin typeface="Google Sans"/>
                <a:ea typeface="Google Sans"/>
                <a:cs typeface="Google Sans"/>
                <a:sym typeface="Google Sans"/>
              </a:rPr>
              <a:t>input sequence</a:t>
            </a:r>
            <a:r>
              <a:rPr lang="en" sz="2400">
                <a:solidFill>
                  <a:srgbClr val="202124"/>
                </a:solidFill>
                <a:latin typeface="Google Sans"/>
                <a:ea typeface="Google Sans"/>
                <a:cs typeface="Google Sans"/>
                <a:sym typeface="Google Sans"/>
              </a:rPr>
              <a:t> is used to create queries, keys, and values!</a:t>
            </a:r>
            <a:endParaRPr sz="2400">
              <a:solidFill>
                <a:srgbClr val="202124"/>
              </a:solidFill>
              <a:latin typeface="Google Sans"/>
              <a:ea typeface="Google Sans"/>
              <a:cs typeface="Google Sans"/>
              <a:sym typeface="Google Sans"/>
            </a:endParaRPr>
          </a:p>
          <a:p>
            <a:pPr>
              <a:lnSpc>
                <a:spcPct val="115000"/>
              </a:lnSpc>
            </a:pPr>
            <a:r>
              <a:rPr lang="en" sz="2400">
                <a:solidFill>
                  <a:srgbClr val="202124"/>
                </a:solidFill>
                <a:latin typeface="Google Sans"/>
                <a:ea typeface="Google Sans"/>
                <a:cs typeface="Google Sans"/>
                <a:sym typeface="Google Sans"/>
              </a:rPr>
              <a:t>Each token can "look around" the whole input, and decide how to </a:t>
            </a:r>
            <a:r>
              <a:rPr lang="en" sz="2400">
                <a:solidFill>
                  <a:srgbClr val="0B5394"/>
                </a:solidFill>
                <a:latin typeface="Google Sans"/>
                <a:ea typeface="Google Sans"/>
                <a:cs typeface="Google Sans"/>
                <a:sym typeface="Google Sans"/>
              </a:rPr>
              <a:t>update its representation</a:t>
            </a:r>
            <a:r>
              <a:rPr lang="en" sz="2400">
                <a:solidFill>
                  <a:srgbClr val="202124"/>
                </a:solidFill>
                <a:latin typeface="Google Sans"/>
                <a:ea typeface="Google Sans"/>
                <a:cs typeface="Google Sans"/>
                <a:sym typeface="Google Sans"/>
              </a:rPr>
              <a:t> based on what it sees.</a:t>
            </a:r>
            <a:endParaRPr sz="2400">
              <a:solidFill>
                <a:srgbClr val="202124"/>
              </a:solidFill>
              <a:latin typeface="Google Sans"/>
              <a:ea typeface="Google Sans"/>
              <a:cs typeface="Google Sans"/>
              <a:sym typeface="Google Sans"/>
            </a:endParaRPr>
          </a:p>
        </p:txBody>
      </p:sp>
      <p:grpSp>
        <p:nvGrpSpPr>
          <p:cNvPr id="1056" name="Google Shape;1056;p26"/>
          <p:cNvGrpSpPr/>
          <p:nvPr/>
        </p:nvGrpSpPr>
        <p:grpSpPr>
          <a:xfrm>
            <a:off x="9270269" y="2558126"/>
            <a:ext cx="2880400" cy="2671074"/>
            <a:chOff x="7134700" y="1267630"/>
            <a:chExt cx="2160300" cy="2003305"/>
          </a:xfrm>
        </p:grpSpPr>
        <p:grpSp>
          <p:nvGrpSpPr>
            <p:cNvPr id="1057" name="Google Shape;1057;p26"/>
            <p:cNvGrpSpPr/>
            <p:nvPr/>
          </p:nvGrpSpPr>
          <p:grpSpPr>
            <a:xfrm>
              <a:off x="7321568" y="2486830"/>
              <a:ext cx="121237" cy="484950"/>
              <a:chOff x="238075" y="2054900"/>
              <a:chExt cx="451200" cy="1804800"/>
            </a:xfrm>
          </p:grpSpPr>
          <p:sp>
            <p:nvSpPr>
              <p:cNvPr id="1058" name="Google Shape;1058;p26"/>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59" name="Google Shape;1059;p26"/>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0" name="Google Shape;1060;p26"/>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1" name="Google Shape;1061;p26"/>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062" name="Google Shape;1062;p26"/>
            <p:cNvGrpSpPr/>
            <p:nvPr/>
          </p:nvGrpSpPr>
          <p:grpSpPr>
            <a:xfrm>
              <a:off x="7733893" y="2486843"/>
              <a:ext cx="121237" cy="484950"/>
              <a:chOff x="238075" y="2054900"/>
              <a:chExt cx="451200" cy="1804800"/>
            </a:xfrm>
          </p:grpSpPr>
          <p:sp>
            <p:nvSpPr>
              <p:cNvPr id="1063" name="Google Shape;1063;p26"/>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4" name="Google Shape;1064;p26"/>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5" name="Google Shape;1065;p26"/>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6" name="Google Shape;1066;p26"/>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067" name="Google Shape;1067;p26"/>
            <p:cNvGrpSpPr/>
            <p:nvPr/>
          </p:nvGrpSpPr>
          <p:grpSpPr>
            <a:xfrm>
              <a:off x="8270396" y="2486855"/>
              <a:ext cx="121237" cy="484950"/>
              <a:chOff x="238075" y="2054900"/>
              <a:chExt cx="451200" cy="1804800"/>
            </a:xfrm>
          </p:grpSpPr>
          <p:sp>
            <p:nvSpPr>
              <p:cNvPr id="1068" name="Google Shape;1068;p26"/>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9" name="Google Shape;1069;p26"/>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0" name="Google Shape;1070;p26"/>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1" name="Google Shape;1071;p26"/>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072" name="Google Shape;1072;p26"/>
            <p:cNvGrpSpPr/>
            <p:nvPr/>
          </p:nvGrpSpPr>
          <p:grpSpPr>
            <a:xfrm>
              <a:off x="8634743" y="2486855"/>
              <a:ext cx="121237" cy="484950"/>
              <a:chOff x="238075" y="2054900"/>
              <a:chExt cx="451200" cy="1804800"/>
            </a:xfrm>
          </p:grpSpPr>
          <p:sp>
            <p:nvSpPr>
              <p:cNvPr id="1073" name="Google Shape;1073;p26"/>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4" name="Google Shape;1074;p26"/>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5" name="Google Shape;1075;p26"/>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6" name="Google Shape;1076;p26"/>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077" name="Google Shape;1077;p26"/>
            <p:cNvGrpSpPr/>
            <p:nvPr/>
          </p:nvGrpSpPr>
          <p:grpSpPr>
            <a:xfrm>
              <a:off x="8913802" y="2486830"/>
              <a:ext cx="121237" cy="484950"/>
              <a:chOff x="238075" y="2054900"/>
              <a:chExt cx="451200" cy="1804800"/>
            </a:xfrm>
          </p:grpSpPr>
          <p:sp>
            <p:nvSpPr>
              <p:cNvPr id="1078" name="Google Shape;1078;p26"/>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9" name="Google Shape;1079;p26"/>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80" name="Google Shape;1080;p26"/>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81" name="Google Shape;1081;p26"/>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082" name="Google Shape;1082;p26"/>
            <p:cNvSpPr txBox="1"/>
            <p:nvPr/>
          </p:nvSpPr>
          <p:spPr>
            <a:xfrm>
              <a:off x="7134700" y="2947800"/>
              <a:ext cx="2160300" cy="323135"/>
            </a:xfrm>
            <a:prstGeom prst="rect">
              <a:avLst/>
            </a:prstGeom>
            <a:noFill/>
            <a:ln>
              <a:noFill/>
            </a:ln>
          </p:spPr>
          <p:txBody>
            <a:bodyPr spcFirstLastPara="1" wrap="square" lIns="121900" tIns="121900" rIns="121900" bIns="121900" anchor="t" anchorCtr="0">
              <a:spAutoFit/>
            </a:bodyPr>
            <a:lstStyle/>
            <a:p>
              <a:pPr>
                <a:lnSpc>
                  <a:spcPct val="150000"/>
                </a:lnSpc>
              </a:pPr>
              <a:r>
                <a:rPr lang="en" sz="800">
                  <a:solidFill>
                    <a:srgbClr val="202124"/>
                  </a:solidFill>
                  <a:latin typeface="Courier New"/>
                  <a:ea typeface="Courier New"/>
                  <a:cs typeface="Courier New"/>
                  <a:sym typeface="Courier New"/>
                </a:rPr>
                <a:t>[The_] [detective_] [invest] [igat] [ed_]</a:t>
              </a:r>
              <a:endParaRPr sz="800">
                <a:solidFill>
                  <a:srgbClr val="202124"/>
                </a:solidFill>
                <a:latin typeface="Courier New"/>
                <a:ea typeface="Courier New"/>
                <a:cs typeface="Courier New"/>
                <a:sym typeface="Courier New"/>
              </a:endParaRPr>
            </a:p>
          </p:txBody>
        </p:sp>
        <p:grpSp>
          <p:nvGrpSpPr>
            <p:cNvPr id="1083" name="Google Shape;1083;p26"/>
            <p:cNvGrpSpPr/>
            <p:nvPr/>
          </p:nvGrpSpPr>
          <p:grpSpPr>
            <a:xfrm>
              <a:off x="7321568" y="1267630"/>
              <a:ext cx="121237" cy="484950"/>
              <a:chOff x="238075" y="2054900"/>
              <a:chExt cx="451200" cy="1804800"/>
            </a:xfrm>
          </p:grpSpPr>
          <p:sp>
            <p:nvSpPr>
              <p:cNvPr id="1084" name="Google Shape;1084;p26"/>
              <p:cNvSpPr/>
              <p:nvPr/>
            </p:nvSpPr>
            <p:spPr>
              <a:xfrm>
                <a:off x="238075" y="20549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85" name="Google Shape;1085;p26"/>
              <p:cNvSpPr/>
              <p:nvPr/>
            </p:nvSpPr>
            <p:spPr>
              <a:xfrm>
                <a:off x="238075" y="25061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86" name="Google Shape;1086;p26"/>
              <p:cNvSpPr/>
              <p:nvPr/>
            </p:nvSpPr>
            <p:spPr>
              <a:xfrm>
                <a:off x="238075" y="29573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87" name="Google Shape;1087;p26"/>
              <p:cNvSpPr/>
              <p:nvPr/>
            </p:nvSpPr>
            <p:spPr>
              <a:xfrm>
                <a:off x="238075" y="34085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088" name="Google Shape;1088;p26"/>
            <p:cNvGrpSpPr/>
            <p:nvPr/>
          </p:nvGrpSpPr>
          <p:grpSpPr>
            <a:xfrm>
              <a:off x="7733893" y="1267643"/>
              <a:ext cx="121237" cy="484950"/>
              <a:chOff x="238075" y="2054900"/>
              <a:chExt cx="451200" cy="1804800"/>
            </a:xfrm>
          </p:grpSpPr>
          <p:sp>
            <p:nvSpPr>
              <p:cNvPr id="1089" name="Google Shape;1089;p26"/>
              <p:cNvSpPr/>
              <p:nvPr/>
            </p:nvSpPr>
            <p:spPr>
              <a:xfrm>
                <a:off x="238075" y="20549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90" name="Google Shape;1090;p26"/>
              <p:cNvSpPr/>
              <p:nvPr/>
            </p:nvSpPr>
            <p:spPr>
              <a:xfrm>
                <a:off x="238075" y="25061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91" name="Google Shape;1091;p26"/>
              <p:cNvSpPr/>
              <p:nvPr/>
            </p:nvSpPr>
            <p:spPr>
              <a:xfrm>
                <a:off x="238075" y="29573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92" name="Google Shape;1092;p26"/>
              <p:cNvSpPr/>
              <p:nvPr/>
            </p:nvSpPr>
            <p:spPr>
              <a:xfrm>
                <a:off x="238075" y="34085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093" name="Google Shape;1093;p26"/>
            <p:cNvGrpSpPr/>
            <p:nvPr/>
          </p:nvGrpSpPr>
          <p:grpSpPr>
            <a:xfrm>
              <a:off x="8270396" y="1267655"/>
              <a:ext cx="121237" cy="484950"/>
              <a:chOff x="238075" y="2054900"/>
              <a:chExt cx="451200" cy="1804800"/>
            </a:xfrm>
          </p:grpSpPr>
          <p:sp>
            <p:nvSpPr>
              <p:cNvPr id="1094" name="Google Shape;1094;p26"/>
              <p:cNvSpPr/>
              <p:nvPr/>
            </p:nvSpPr>
            <p:spPr>
              <a:xfrm>
                <a:off x="238075" y="20549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95" name="Google Shape;1095;p26"/>
              <p:cNvSpPr/>
              <p:nvPr/>
            </p:nvSpPr>
            <p:spPr>
              <a:xfrm>
                <a:off x="238075" y="25061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96" name="Google Shape;1096;p26"/>
              <p:cNvSpPr/>
              <p:nvPr/>
            </p:nvSpPr>
            <p:spPr>
              <a:xfrm>
                <a:off x="238075" y="29573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97" name="Google Shape;1097;p26"/>
              <p:cNvSpPr/>
              <p:nvPr/>
            </p:nvSpPr>
            <p:spPr>
              <a:xfrm>
                <a:off x="238075" y="34085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098" name="Google Shape;1098;p26"/>
            <p:cNvGrpSpPr/>
            <p:nvPr/>
          </p:nvGrpSpPr>
          <p:grpSpPr>
            <a:xfrm>
              <a:off x="8634743" y="1267655"/>
              <a:ext cx="121237" cy="484950"/>
              <a:chOff x="238075" y="2054900"/>
              <a:chExt cx="451200" cy="1804800"/>
            </a:xfrm>
          </p:grpSpPr>
          <p:sp>
            <p:nvSpPr>
              <p:cNvPr id="1099" name="Google Shape;1099;p26"/>
              <p:cNvSpPr/>
              <p:nvPr/>
            </p:nvSpPr>
            <p:spPr>
              <a:xfrm>
                <a:off x="238075" y="20549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00" name="Google Shape;1100;p26"/>
              <p:cNvSpPr/>
              <p:nvPr/>
            </p:nvSpPr>
            <p:spPr>
              <a:xfrm>
                <a:off x="238075" y="25061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01" name="Google Shape;1101;p26"/>
              <p:cNvSpPr/>
              <p:nvPr/>
            </p:nvSpPr>
            <p:spPr>
              <a:xfrm>
                <a:off x="238075" y="29573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02" name="Google Shape;1102;p26"/>
              <p:cNvSpPr/>
              <p:nvPr/>
            </p:nvSpPr>
            <p:spPr>
              <a:xfrm>
                <a:off x="238075" y="34085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103" name="Google Shape;1103;p26"/>
            <p:cNvGrpSpPr/>
            <p:nvPr/>
          </p:nvGrpSpPr>
          <p:grpSpPr>
            <a:xfrm>
              <a:off x="8913802" y="1267630"/>
              <a:ext cx="121237" cy="484950"/>
              <a:chOff x="238075" y="2054900"/>
              <a:chExt cx="451200" cy="1804800"/>
            </a:xfrm>
          </p:grpSpPr>
          <p:sp>
            <p:nvSpPr>
              <p:cNvPr id="1104" name="Google Shape;1104;p26"/>
              <p:cNvSpPr/>
              <p:nvPr/>
            </p:nvSpPr>
            <p:spPr>
              <a:xfrm>
                <a:off x="238075" y="20549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05" name="Google Shape;1105;p26"/>
              <p:cNvSpPr/>
              <p:nvPr/>
            </p:nvSpPr>
            <p:spPr>
              <a:xfrm>
                <a:off x="238075" y="25061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06" name="Google Shape;1106;p26"/>
              <p:cNvSpPr/>
              <p:nvPr/>
            </p:nvSpPr>
            <p:spPr>
              <a:xfrm>
                <a:off x="238075" y="29573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07" name="Google Shape;1107;p26"/>
              <p:cNvSpPr/>
              <p:nvPr/>
            </p:nvSpPr>
            <p:spPr>
              <a:xfrm>
                <a:off x="238075" y="34085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cxnSp>
          <p:nvCxnSpPr>
            <p:cNvPr id="1108" name="Google Shape;1108;p26"/>
            <p:cNvCxnSpPr>
              <a:endCxn id="1058" idx="0"/>
            </p:cNvCxnSpPr>
            <p:nvPr/>
          </p:nvCxnSpPr>
          <p:spPr>
            <a:xfrm>
              <a:off x="7382187" y="1752430"/>
              <a:ext cx="0" cy="734400"/>
            </a:xfrm>
            <a:prstGeom prst="straightConnector1">
              <a:avLst/>
            </a:prstGeom>
            <a:noFill/>
            <a:ln w="9525" cap="flat" cmpd="sng">
              <a:solidFill>
                <a:schemeClr val="dk2"/>
              </a:solidFill>
              <a:prstDash val="solid"/>
              <a:round/>
              <a:headEnd type="none" w="med" len="med"/>
              <a:tailEnd type="none" w="med" len="med"/>
            </a:ln>
          </p:spPr>
        </p:cxnSp>
        <p:cxnSp>
          <p:nvCxnSpPr>
            <p:cNvPr id="1109" name="Google Shape;1109;p26"/>
            <p:cNvCxnSpPr>
              <a:stCxn id="1087" idx="2"/>
              <a:endCxn id="1063" idx="0"/>
            </p:cNvCxnSpPr>
            <p:nvPr/>
          </p:nvCxnSpPr>
          <p:spPr>
            <a:xfrm>
              <a:off x="7382187" y="1752580"/>
              <a:ext cx="412200" cy="734400"/>
            </a:xfrm>
            <a:prstGeom prst="straightConnector1">
              <a:avLst/>
            </a:prstGeom>
            <a:noFill/>
            <a:ln w="9525" cap="flat" cmpd="sng">
              <a:solidFill>
                <a:schemeClr val="dk2"/>
              </a:solidFill>
              <a:prstDash val="solid"/>
              <a:round/>
              <a:headEnd type="none" w="med" len="med"/>
              <a:tailEnd type="none" w="med" len="med"/>
            </a:ln>
          </p:spPr>
        </p:cxnSp>
        <p:cxnSp>
          <p:nvCxnSpPr>
            <p:cNvPr id="1110" name="Google Shape;1110;p26"/>
            <p:cNvCxnSpPr>
              <a:stCxn id="1087" idx="2"/>
              <a:endCxn id="1068" idx="0"/>
            </p:cNvCxnSpPr>
            <p:nvPr/>
          </p:nvCxnSpPr>
          <p:spPr>
            <a:xfrm>
              <a:off x="7382187" y="1752580"/>
              <a:ext cx="948900" cy="734400"/>
            </a:xfrm>
            <a:prstGeom prst="straightConnector1">
              <a:avLst/>
            </a:prstGeom>
            <a:noFill/>
            <a:ln w="9525" cap="flat" cmpd="sng">
              <a:solidFill>
                <a:schemeClr val="dk2"/>
              </a:solidFill>
              <a:prstDash val="solid"/>
              <a:round/>
              <a:headEnd type="none" w="med" len="med"/>
              <a:tailEnd type="none" w="med" len="med"/>
            </a:ln>
          </p:spPr>
        </p:cxnSp>
        <p:cxnSp>
          <p:nvCxnSpPr>
            <p:cNvPr id="1111" name="Google Shape;1111;p26"/>
            <p:cNvCxnSpPr>
              <a:stCxn id="1087" idx="2"/>
              <a:endCxn id="1073" idx="0"/>
            </p:cNvCxnSpPr>
            <p:nvPr/>
          </p:nvCxnSpPr>
          <p:spPr>
            <a:xfrm>
              <a:off x="7382187" y="1752580"/>
              <a:ext cx="1313100" cy="734400"/>
            </a:xfrm>
            <a:prstGeom prst="straightConnector1">
              <a:avLst/>
            </a:prstGeom>
            <a:noFill/>
            <a:ln w="9525" cap="flat" cmpd="sng">
              <a:solidFill>
                <a:schemeClr val="dk2"/>
              </a:solidFill>
              <a:prstDash val="solid"/>
              <a:round/>
              <a:headEnd type="none" w="med" len="med"/>
              <a:tailEnd type="none" w="med" len="med"/>
            </a:ln>
          </p:spPr>
        </p:cxnSp>
        <p:cxnSp>
          <p:nvCxnSpPr>
            <p:cNvPr id="1112" name="Google Shape;1112;p26"/>
            <p:cNvCxnSpPr>
              <a:stCxn id="1087" idx="2"/>
              <a:endCxn id="1078" idx="0"/>
            </p:cNvCxnSpPr>
            <p:nvPr/>
          </p:nvCxnSpPr>
          <p:spPr>
            <a:xfrm>
              <a:off x="7382187" y="1752580"/>
              <a:ext cx="1592100" cy="734400"/>
            </a:xfrm>
            <a:prstGeom prst="straightConnector1">
              <a:avLst/>
            </a:prstGeom>
            <a:noFill/>
            <a:ln w="9525" cap="flat" cmpd="sng">
              <a:solidFill>
                <a:schemeClr val="dk2"/>
              </a:solidFill>
              <a:prstDash val="solid"/>
              <a:round/>
              <a:headEnd type="none" w="med" len="med"/>
              <a:tailEnd type="none" w="med" len="med"/>
            </a:ln>
          </p:spPr>
        </p:cxnSp>
        <p:cxnSp>
          <p:nvCxnSpPr>
            <p:cNvPr id="1113" name="Google Shape;1113;p26"/>
            <p:cNvCxnSpPr>
              <a:stCxn id="1107" idx="2"/>
              <a:endCxn id="1058" idx="0"/>
            </p:cNvCxnSpPr>
            <p:nvPr/>
          </p:nvCxnSpPr>
          <p:spPr>
            <a:xfrm flipH="1">
              <a:off x="7382320" y="1752580"/>
              <a:ext cx="1592100" cy="734400"/>
            </a:xfrm>
            <a:prstGeom prst="straightConnector1">
              <a:avLst/>
            </a:prstGeom>
            <a:noFill/>
            <a:ln w="9525" cap="flat" cmpd="sng">
              <a:solidFill>
                <a:schemeClr val="dk2"/>
              </a:solidFill>
              <a:prstDash val="solid"/>
              <a:round/>
              <a:headEnd type="none" w="med" len="med"/>
              <a:tailEnd type="none" w="med" len="med"/>
            </a:ln>
          </p:spPr>
        </p:cxnSp>
        <p:cxnSp>
          <p:nvCxnSpPr>
            <p:cNvPr id="1114" name="Google Shape;1114;p26"/>
            <p:cNvCxnSpPr>
              <a:stCxn id="1107" idx="2"/>
              <a:endCxn id="1063" idx="0"/>
            </p:cNvCxnSpPr>
            <p:nvPr/>
          </p:nvCxnSpPr>
          <p:spPr>
            <a:xfrm flipH="1">
              <a:off x="7794520" y="1752580"/>
              <a:ext cx="1179900" cy="734400"/>
            </a:xfrm>
            <a:prstGeom prst="straightConnector1">
              <a:avLst/>
            </a:prstGeom>
            <a:noFill/>
            <a:ln w="9525" cap="flat" cmpd="sng">
              <a:solidFill>
                <a:schemeClr val="dk2"/>
              </a:solidFill>
              <a:prstDash val="solid"/>
              <a:round/>
              <a:headEnd type="none" w="med" len="med"/>
              <a:tailEnd type="none" w="med" len="med"/>
            </a:ln>
          </p:spPr>
        </p:cxnSp>
        <p:cxnSp>
          <p:nvCxnSpPr>
            <p:cNvPr id="1115" name="Google Shape;1115;p26"/>
            <p:cNvCxnSpPr>
              <a:endCxn id="1068" idx="0"/>
            </p:cNvCxnSpPr>
            <p:nvPr/>
          </p:nvCxnSpPr>
          <p:spPr>
            <a:xfrm flipH="1">
              <a:off x="8331015" y="1752455"/>
              <a:ext cx="643500" cy="734400"/>
            </a:xfrm>
            <a:prstGeom prst="straightConnector1">
              <a:avLst/>
            </a:prstGeom>
            <a:noFill/>
            <a:ln w="9525" cap="flat" cmpd="sng">
              <a:solidFill>
                <a:schemeClr val="dk2"/>
              </a:solidFill>
              <a:prstDash val="solid"/>
              <a:round/>
              <a:headEnd type="none" w="med" len="med"/>
              <a:tailEnd type="none" w="med" len="med"/>
            </a:ln>
          </p:spPr>
        </p:cxnSp>
        <p:cxnSp>
          <p:nvCxnSpPr>
            <p:cNvPr id="1116" name="Google Shape;1116;p26"/>
            <p:cNvCxnSpPr>
              <a:stCxn id="1107" idx="2"/>
              <a:endCxn id="1073" idx="0"/>
            </p:cNvCxnSpPr>
            <p:nvPr/>
          </p:nvCxnSpPr>
          <p:spPr>
            <a:xfrm flipH="1">
              <a:off x="8695420" y="1752580"/>
              <a:ext cx="279000" cy="734400"/>
            </a:xfrm>
            <a:prstGeom prst="straightConnector1">
              <a:avLst/>
            </a:prstGeom>
            <a:noFill/>
            <a:ln w="9525" cap="flat" cmpd="sng">
              <a:solidFill>
                <a:schemeClr val="dk2"/>
              </a:solidFill>
              <a:prstDash val="solid"/>
              <a:round/>
              <a:headEnd type="none" w="med" len="med"/>
              <a:tailEnd type="none" w="med" len="med"/>
            </a:ln>
          </p:spPr>
        </p:cxnSp>
        <p:cxnSp>
          <p:nvCxnSpPr>
            <p:cNvPr id="1117" name="Google Shape;1117;p26"/>
            <p:cNvCxnSpPr>
              <a:endCxn id="1078" idx="0"/>
            </p:cNvCxnSpPr>
            <p:nvPr/>
          </p:nvCxnSpPr>
          <p:spPr>
            <a:xfrm>
              <a:off x="8974420" y="1752430"/>
              <a:ext cx="0" cy="734400"/>
            </a:xfrm>
            <a:prstGeom prst="straightConnector1">
              <a:avLst/>
            </a:prstGeom>
            <a:noFill/>
            <a:ln w="9525" cap="flat" cmpd="sng">
              <a:solidFill>
                <a:schemeClr val="dk2"/>
              </a:solidFill>
              <a:prstDash val="solid"/>
              <a:round/>
              <a:headEnd type="none" w="med" len="med"/>
              <a:tailEnd type="none" w="med" len="med"/>
            </a:ln>
          </p:spPr>
        </p:cxnSp>
        <p:cxnSp>
          <p:nvCxnSpPr>
            <p:cNvPr id="1118" name="Google Shape;1118;p26"/>
            <p:cNvCxnSpPr>
              <a:stCxn id="1092" idx="2"/>
              <a:endCxn id="1058" idx="0"/>
            </p:cNvCxnSpPr>
            <p:nvPr/>
          </p:nvCxnSpPr>
          <p:spPr>
            <a:xfrm flipH="1">
              <a:off x="7382312" y="1752593"/>
              <a:ext cx="412200" cy="734100"/>
            </a:xfrm>
            <a:prstGeom prst="straightConnector1">
              <a:avLst/>
            </a:prstGeom>
            <a:noFill/>
            <a:ln w="9525" cap="flat" cmpd="sng">
              <a:solidFill>
                <a:schemeClr val="dk2"/>
              </a:solidFill>
              <a:prstDash val="solid"/>
              <a:round/>
              <a:headEnd type="none" w="med" len="med"/>
              <a:tailEnd type="none" w="med" len="med"/>
            </a:ln>
          </p:spPr>
        </p:cxnSp>
        <p:cxnSp>
          <p:nvCxnSpPr>
            <p:cNvPr id="1119" name="Google Shape;1119;p26"/>
            <p:cNvCxnSpPr>
              <a:stCxn id="1092" idx="2"/>
              <a:endCxn id="1063" idx="0"/>
            </p:cNvCxnSpPr>
            <p:nvPr/>
          </p:nvCxnSpPr>
          <p:spPr>
            <a:xfrm>
              <a:off x="7794512" y="1752593"/>
              <a:ext cx="0" cy="734400"/>
            </a:xfrm>
            <a:prstGeom prst="straightConnector1">
              <a:avLst/>
            </a:prstGeom>
            <a:noFill/>
            <a:ln w="9525" cap="flat" cmpd="sng">
              <a:solidFill>
                <a:schemeClr val="dk2"/>
              </a:solidFill>
              <a:prstDash val="solid"/>
              <a:round/>
              <a:headEnd type="none" w="med" len="med"/>
              <a:tailEnd type="none" w="med" len="med"/>
            </a:ln>
          </p:spPr>
        </p:cxnSp>
        <p:cxnSp>
          <p:nvCxnSpPr>
            <p:cNvPr id="1120" name="Google Shape;1120;p26"/>
            <p:cNvCxnSpPr>
              <a:stCxn id="1092" idx="2"/>
              <a:endCxn id="1068" idx="0"/>
            </p:cNvCxnSpPr>
            <p:nvPr/>
          </p:nvCxnSpPr>
          <p:spPr>
            <a:xfrm>
              <a:off x="7794512" y="1752593"/>
              <a:ext cx="536400" cy="734400"/>
            </a:xfrm>
            <a:prstGeom prst="straightConnector1">
              <a:avLst/>
            </a:prstGeom>
            <a:noFill/>
            <a:ln w="9525" cap="flat" cmpd="sng">
              <a:solidFill>
                <a:schemeClr val="dk2"/>
              </a:solidFill>
              <a:prstDash val="solid"/>
              <a:round/>
              <a:headEnd type="none" w="med" len="med"/>
              <a:tailEnd type="none" w="med" len="med"/>
            </a:ln>
          </p:spPr>
        </p:cxnSp>
        <p:cxnSp>
          <p:nvCxnSpPr>
            <p:cNvPr id="1121" name="Google Shape;1121;p26"/>
            <p:cNvCxnSpPr>
              <a:stCxn id="1092" idx="2"/>
              <a:endCxn id="1073" idx="0"/>
            </p:cNvCxnSpPr>
            <p:nvPr/>
          </p:nvCxnSpPr>
          <p:spPr>
            <a:xfrm>
              <a:off x="7794512" y="1752593"/>
              <a:ext cx="900900" cy="734400"/>
            </a:xfrm>
            <a:prstGeom prst="straightConnector1">
              <a:avLst/>
            </a:prstGeom>
            <a:noFill/>
            <a:ln w="9525" cap="flat" cmpd="sng">
              <a:solidFill>
                <a:schemeClr val="dk2"/>
              </a:solidFill>
              <a:prstDash val="solid"/>
              <a:round/>
              <a:headEnd type="none" w="med" len="med"/>
              <a:tailEnd type="none" w="med" len="med"/>
            </a:ln>
          </p:spPr>
        </p:cxnSp>
        <p:cxnSp>
          <p:nvCxnSpPr>
            <p:cNvPr id="1122" name="Google Shape;1122;p26"/>
            <p:cNvCxnSpPr>
              <a:stCxn id="1092" idx="2"/>
              <a:endCxn id="1078" idx="0"/>
            </p:cNvCxnSpPr>
            <p:nvPr/>
          </p:nvCxnSpPr>
          <p:spPr>
            <a:xfrm>
              <a:off x="7794512" y="1752593"/>
              <a:ext cx="1179900" cy="734100"/>
            </a:xfrm>
            <a:prstGeom prst="straightConnector1">
              <a:avLst/>
            </a:prstGeom>
            <a:noFill/>
            <a:ln w="9525" cap="flat" cmpd="sng">
              <a:solidFill>
                <a:schemeClr val="dk2"/>
              </a:solidFill>
              <a:prstDash val="solid"/>
              <a:round/>
              <a:headEnd type="none" w="med" len="med"/>
              <a:tailEnd type="none" w="med" len="med"/>
            </a:ln>
          </p:spPr>
        </p:cxnSp>
        <p:cxnSp>
          <p:nvCxnSpPr>
            <p:cNvPr id="1123" name="Google Shape;1123;p26"/>
            <p:cNvCxnSpPr>
              <a:stCxn id="1097" idx="2"/>
              <a:endCxn id="1058" idx="0"/>
            </p:cNvCxnSpPr>
            <p:nvPr/>
          </p:nvCxnSpPr>
          <p:spPr>
            <a:xfrm flipH="1">
              <a:off x="7382115" y="1752605"/>
              <a:ext cx="948900" cy="734100"/>
            </a:xfrm>
            <a:prstGeom prst="straightConnector1">
              <a:avLst/>
            </a:prstGeom>
            <a:noFill/>
            <a:ln w="9525" cap="flat" cmpd="sng">
              <a:solidFill>
                <a:schemeClr val="dk2"/>
              </a:solidFill>
              <a:prstDash val="solid"/>
              <a:round/>
              <a:headEnd type="none" w="med" len="med"/>
              <a:tailEnd type="none" w="med" len="med"/>
            </a:ln>
          </p:spPr>
        </p:cxnSp>
        <p:cxnSp>
          <p:nvCxnSpPr>
            <p:cNvPr id="1124" name="Google Shape;1124;p26"/>
            <p:cNvCxnSpPr>
              <a:stCxn id="1097" idx="2"/>
              <a:endCxn id="1063" idx="0"/>
            </p:cNvCxnSpPr>
            <p:nvPr/>
          </p:nvCxnSpPr>
          <p:spPr>
            <a:xfrm flipH="1">
              <a:off x="7794615" y="1752605"/>
              <a:ext cx="536400" cy="734100"/>
            </a:xfrm>
            <a:prstGeom prst="straightConnector1">
              <a:avLst/>
            </a:prstGeom>
            <a:noFill/>
            <a:ln w="9525" cap="flat" cmpd="sng">
              <a:solidFill>
                <a:schemeClr val="dk2"/>
              </a:solidFill>
              <a:prstDash val="solid"/>
              <a:round/>
              <a:headEnd type="none" w="med" len="med"/>
              <a:tailEnd type="none" w="med" len="med"/>
            </a:ln>
          </p:spPr>
        </p:cxnSp>
        <p:cxnSp>
          <p:nvCxnSpPr>
            <p:cNvPr id="1125" name="Google Shape;1125;p26"/>
            <p:cNvCxnSpPr>
              <a:stCxn id="1097" idx="2"/>
              <a:endCxn id="1068" idx="0"/>
            </p:cNvCxnSpPr>
            <p:nvPr/>
          </p:nvCxnSpPr>
          <p:spPr>
            <a:xfrm>
              <a:off x="8331015" y="1752605"/>
              <a:ext cx="0" cy="734400"/>
            </a:xfrm>
            <a:prstGeom prst="straightConnector1">
              <a:avLst/>
            </a:prstGeom>
            <a:noFill/>
            <a:ln w="9525" cap="flat" cmpd="sng">
              <a:solidFill>
                <a:schemeClr val="dk2"/>
              </a:solidFill>
              <a:prstDash val="solid"/>
              <a:round/>
              <a:headEnd type="none" w="med" len="med"/>
              <a:tailEnd type="none" w="med" len="med"/>
            </a:ln>
          </p:spPr>
        </p:cxnSp>
        <p:cxnSp>
          <p:nvCxnSpPr>
            <p:cNvPr id="1126" name="Google Shape;1126;p26"/>
            <p:cNvCxnSpPr>
              <a:stCxn id="1097" idx="2"/>
              <a:endCxn id="1073" idx="0"/>
            </p:cNvCxnSpPr>
            <p:nvPr/>
          </p:nvCxnSpPr>
          <p:spPr>
            <a:xfrm>
              <a:off x="8331015" y="1752605"/>
              <a:ext cx="364200" cy="734400"/>
            </a:xfrm>
            <a:prstGeom prst="straightConnector1">
              <a:avLst/>
            </a:prstGeom>
            <a:noFill/>
            <a:ln w="9525" cap="flat" cmpd="sng">
              <a:solidFill>
                <a:schemeClr val="dk2"/>
              </a:solidFill>
              <a:prstDash val="solid"/>
              <a:round/>
              <a:headEnd type="none" w="med" len="med"/>
              <a:tailEnd type="none" w="med" len="med"/>
            </a:ln>
          </p:spPr>
        </p:cxnSp>
        <p:cxnSp>
          <p:nvCxnSpPr>
            <p:cNvPr id="1127" name="Google Shape;1127;p26"/>
            <p:cNvCxnSpPr>
              <a:endCxn id="1078" idx="0"/>
            </p:cNvCxnSpPr>
            <p:nvPr/>
          </p:nvCxnSpPr>
          <p:spPr>
            <a:xfrm>
              <a:off x="8330920" y="1752730"/>
              <a:ext cx="643500" cy="734100"/>
            </a:xfrm>
            <a:prstGeom prst="straightConnector1">
              <a:avLst/>
            </a:prstGeom>
            <a:noFill/>
            <a:ln w="9525" cap="flat" cmpd="sng">
              <a:solidFill>
                <a:schemeClr val="dk2"/>
              </a:solidFill>
              <a:prstDash val="solid"/>
              <a:round/>
              <a:headEnd type="none" w="med" len="med"/>
              <a:tailEnd type="none" w="med" len="med"/>
            </a:ln>
          </p:spPr>
        </p:cxnSp>
        <p:cxnSp>
          <p:nvCxnSpPr>
            <p:cNvPr id="1128" name="Google Shape;1128;p26"/>
            <p:cNvCxnSpPr>
              <a:stCxn id="1102" idx="2"/>
              <a:endCxn id="1058" idx="0"/>
            </p:cNvCxnSpPr>
            <p:nvPr/>
          </p:nvCxnSpPr>
          <p:spPr>
            <a:xfrm flipH="1">
              <a:off x="7382262" y="1752605"/>
              <a:ext cx="1313100" cy="734100"/>
            </a:xfrm>
            <a:prstGeom prst="straightConnector1">
              <a:avLst/>
            </a:prstGeom>
            <a:noFill/>
            <a:ln w="9525" cap="flat" cmpd="sng">
              <a:solidFill>
                <a:schemeClr val="dk2"/>
              </a:solidFill>
              <a:prstDash val="solid"/>
              <a:round/>
              <a:headEnd type="none" w="med" len="med"/>
              <a:tailEnd type="none" w="med" len="med"/>
            </a:ln>
          </p:spPr>
        </p:cxnSp>
        <p:cxnSp>
          <p:nvCxnSpPr>
            <p:cNvPr id="1129" name="Google Shape;1129;p26"/>
            <p:cNvCxnSpPr>
              <a:stCxn id="1102" idx="2"/>
              <a:endCxn id="1063" idx="0"/>
            </p:cNvCxnSpPr>
            <p:nvPr/>
          </p:nvCxnSpPr>
          <p:spPr>
            <a:xfrm flipH="1">
              <a:off x="7794462" y="1752605"/>
              <a:ext cx="900900" cy="734100"/>
            </a:xfrm>
            <a:prstGeom prst="straightConnector1">
              <a:avLst/>
            </a:prstGeom>
            <a:noFill/>
            <a:ln w="9525" cap="flat" cmpd="sng">
              <a:solidFill>
                <a:schemeClr val="dk2"/>
              </a:solidFill>
              <a:prstDash val="solid"/>
              <a:round/>
              <a:headEnd type="none" w="med" len="med"/>
              <a:tailEnd type="none" w="med" len="med"/>
            </a:ln>
          </p:spPr>
        </p:cxnSp>
        <p:cxnSp>
          <p:nvCxnSpPr>
            <p:cNvPr id="1130" name="Google Shape;1130;p26"/>
            <p:cNvCxnSpPr>
              <a:stCxn id="1102" idx="2"/>
              <a:endCxn id="1068" idx="0"/>
            </p:cNvCxnSpPr>
            <p:nvPr/>
          </p:nvCxnSpPr>
          <p:spPr>
            <a:xfrm flipH="1">
              <a:off x="8331162" y="1752605"/>
              <a:ext cx="364200" cy="734400"/>
            </a:xfrm>
            <a:prstGeom prst="straightConnector1">
              <a:avLst/>
            </a:prstGeom>
            <a:noFill/>
            <a:ln w="9525" cap="flat" cmpd="sng">
              <a:solidFill>
                <a:schemeClr val="dk2"/>
              </a:solidFill>
              <a:prstDash val="solid"/>
              <a:round/>
              <a:headEnd type="none" w="med" len="med"/>
              <a:tailEnd type="none" w="med" len="med"/>
            </a:ln>
          </p:spPr>
        </p:cxnSp>
        <p:cxnSp>
          <p:nvCxnSpPr>
            <p:cNvPr id="1131" name="Google Shape;1131;p26"/>
            <p:cNvCxnSpPr>
              <a:endCxn id="1073" idx="0"/>
            </p:cNvCxnSpPr>
            <p:nvPr/>
          </p:nvCxnSpPr>
          <p:spPr>
            <a:xfrm>
              <a:off x="8695362" y="1752455"/>
              <a:ext cx="0" cy="734400"/>
            </a:xfrm>
            <a:prstGeom prst="straightConnector1">
              <a:avLst/>
            </a:prstGeom>
            <a:noFill/>
            <a:ln w="9525" cap="flat" cmpd="sng">
              <a:solidFill>
                <a:schemeClr val="dk2"/>
              </a:solidFill>
              <a:prstDash val="solid"/>
              <a:round/>
              <a:headEnd type="none" w="med" len="med"/>
              <a:tailEnd type="none" w="med" len="med"/>
            </a:ln>
          </p:spPr>
        </p:cxnSp>
        <p:cxnSp>
          <p:nvCxnSpPr>
            <p:cNvPr id="1132" name="Google Shape;1132;p26"/>
            <p:cNvCxnSpPr>
              <a:stCxn id="1102" idx="2"/>
              <a:endCxn id="1078" idx="0"/>
            </p:cNvCxnSpPr>
            <p:nvPr/>
          </p:nvCxnSpPr>
          <p:spPr>
            <a:xfrm>
              <a:off x="8695362" y="1752605"/>
              <a:ext cx="279000" cy="734100"/>
            </a:xfrm>
            <a:prstGeom prst="straightConnector1">
              <a:avLst/>
            </a:prstGeom>
            <a:noFill/>
            <a:ln w="9525" cap="flat" cmpd="sng">
              <a:solidFill>
                <a:schemeClr val="dk2"/>
              </a:solidFill>
              <a:prstDash val="solid"/>
              <a:round/>
              <a:headEnd type="none" w="med" len="med"/>
              <a:tailEnd type="none" w="med" len="med"/>
            </a:ln>
          </p:spPr>
        </p:cxnSp>
        <p:sp>
          <p:nvSpPr>
            <p:cNvPr id="1133" name="Google Shape;1133;p26"/>
            <p:cNvSpPr/>
            <p:nvPr/>
          </p:nvSpPr>
          <p:spPr>
            <a:xfrm>
              <a:off x="7281325" y="1981200"/>
              <a:ext cx="1785000" cy="352800"/>
            </a:xfrm>
            <a:prstGeom prst="roundRect">
              <a:avLst>
                <a:gd name="adj" fmla="val 16667"/>
              </a:avLst>
            </a:prstGeom>
            <a:solidFill>
              <a:srgbClr val="FCE5CD"/>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t>MHSA</a:t>
              </a:r>
              <a:endParaRPr sz="2400"/>
            </a:p>
          </p:txBody>
        </p:sp>
      </p:grpSp>
      <p:sp>
        <p:nvSpPr>
          <p:cNvPr id="1134" name="Google Shape;1134;p26"/>
          <p:cNvSpPr txBox="1"/>
          <p:nvPr/>
        </p:nvSpPr>
        <p:spPr>
          <a:xfrm>
            <a:off x="-101600" y="6387633"/>
            <a:ext cx="11890800" cy="890400"/>
          </a:xfrm>
          <a:prstGeom prst="rect">
            <a:avLst/>
          </a:prstGeom>
          <a:noFill/>
          <a:ln>
            <a:noFill/>
          </a:ln>
        </p:spPr>
        <p:txBody>
          <a:bodyPr spcFirstLastPara="1" wrap="square" lIns="121900" tIns="121900" rIns="121900" bIns="121900" anchor="t" anchorCtr="0">
            <a:noAutofit/>
          </a:bodyPr>
          <a:lstStyle/>
          <a:p>
            <a:pPr>
              <a:lnSpc>
                <a:spcPct val="120000"/>
              </a:lnSpc>
            </a:pPr>
            <a:r>
              <a:rPr lang="en" sz="1333">
                <a:solidFill>
                  <a:srgbClr val="202124"/>
                </a:solidFill>
                <a:latin typeface="Google Sans"/>
                <a:ea typeface="Google Sans"/>
                <a:cs typeface="Google Sans"/>
                <a:sym typeface="Google Sans"/>
              </a:rPr>
              <a:t>Thanks to Basil Mustafa for slide inspiration</a:t>
            </a:r>
            <a:endParaRPr sz="1333">
              <a:solidFill>
                <a:srgbClr val="202124"/>
              </a:solidFill>
              <a:latin typeface="Google Sans"/>
              <a:ea typeface="Google Sans"/>
              <a:cs typeface="Google Sans"/>
              <a:sym typeface="Google Sans"/>
            </a:endParaRPr>
          </a:p>
        </p:txBody>
      </p:sp>
      <p:sp>
        <p:nvSpPr>
          <p:cNvPr id="1135" name="Google Shape;1135;p26"/>
          <p:cNvSpPr txBox="1"/>
          <p:nvPr/>
        </p:nvSpPr>
        <p:spPr>
          <a:xfrm>
            <a:off x="-101600" y="6604000"/>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6"/>
                                        </p:tgtEl>
                                        <p:attrNameLst>
                                          <p:attrName>style.visibility</p:attrName>
                                        </p:attrNameLst>
                                      </p:cBhvr>
                                      <p:to>
                                        <p:strVal val="visible"/>
                                      </p:to>
                                    </p:set>
                                    <p:animEffect transition="in" filter="fade">
                                      <p:cBhvr>
                                        <p:cTn id="7" dur="500"/>
                                        <p:tgtEl>
                                          <p:spTgt spid="1056"/>
                                        </p:tgtEl>
                                      </p:cBhvr>
                                    </p:animEffect>
                                  </p:childTnLst>
                                </p:cTn>
                              </p:par>
                              <p:par>
                                <p:cTn id="8" presetID="10" presetClass="entr" presetSubtype="0" fill="hold" nodeType="withEffect">
                                  <p:stCondLst>
                                    <p:cond delay="0"/>
                                  </p:stCondLst>
                                  <p:childTnLst>
                                    <p:set>
                                      <p:cBhvr>
                                        <p:cTn id="9" dur="1" fill="hold">
                                          <p:stCondLst>
                                            <p:cond delay="0"/>
                                          </p:stCondLst>
                                        </p:cTn>
                                        <p:tgtEl>
                                          <p:spTgt spid="1055"/>
                                        </p:tgtEl>
                                        <p:attrNameLst>
                                          <p:attrName>style.visibility</p:attrName>
                                        </p:attrNameLst>
                                      </p:cBhvr>
                                      <p:to>
                                        <p:strVal val="visible"/>
                                      </p:to>
                                    </p:set>
                                    <p:animEffect transition="in" filter="fade">
                                      <p:cBhvr>
                                        <p:cTn id="10" dur="500"/>
                                        <p:tgtEl>
                                          <p:spTgt spid="1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27"/>
          <p:cNvSpPr/>
          <p:nvPr/>
        </p:nvSpPr>
        <p:spPr>
          <a:xfrm>
            <a:off x="3960533" y="-67"/>
            <a:ext cx="8231600" cy="6858000"/>
          </a:xfrm>
          <a:prstGeom prst="rect">
            <a:avLst/>
          </a:prstGeom>
          <a:solidFill>
            <a:srgbClr val="FAFAFA"/>
          </a:solidFill>
          <a:ln>
            <a:noFill/>
          </a:ln>
        </p:spPr>
        <p:txBody>
          <a:bodyPr spcFirstLastPara="1" wrap="square" lIns="121900" tIns="121900" rIns="121900" bIns="121900" anchor="ctr" anchorCtr="0">
            <a:noAutofit/>
          </a:bodyPr>
          <a:lstStyle/>
          <a:p>
            <a:endParaRPr sz="2400"/>
          </a:p>
        </p:txBody>
      </p:sp>
      <p:sp>
        <p:nvSpPr>
          <p:cNvPr id="1141" name="Google Shape;1141;p27"/>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Attention Is All You Need - The Transformer architecture</a:t>
            </a:r>
            <a:endParaRPr sz="3067">
              <a:solidFill>
                <a:srgbClr val="202124"/>
              </a:solidFill>
              <a:latin typeface="Google Sans"/>
              <a:ea typeface="Google Sans"/>
              <a:cs typeface="Google Sans"/>
              <a:sym typeface="Google Sans"/>
            </a:endParaRPr>
          </a:p>
          <a:p>
            <a:pPr>
              <a:lnSpc>
                <a:spcPct val="120000"/>
              </a:lnSpc>
            </a:pPr>
            <a:r>
              <a:rPr lang="en" sz="1600" b="1">
                <a:solidFill>
                  <a:srgbClr val="202124"/>
                </a:solidFill>
                <a:latin typeface="Google Sans"/>
                <a:ea typeface="Google Sans"/>
                <a:cs typeface="Google Sans"/>
                <a:sym typeface="Google Sans"/>
              </a:rPr>
              <a:t>2017</a:t>
            </a:r>
            <a:r>
              <a:rPr lang="en" sz="160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b="1">
              <a:solidFill>
                <a:srgbClr val="202124"/>
              </a:solidFill>
              <a:latin typeface="Google Sans"/>
              <a:ea typeface="Google Sans"/>
              <a:cs typeface="Google Sans"/>
              <a:sym typeface="Google Sans"/>
            </a:endParaRPr>
          </a:p>
        </p:txBody>
      </p:sp>
      <p:pic>
        <p:nvPicPr>
          <p:cNvPr id="1142" name="Google Shape;1142;p27"/>
          <p:cNvPicPr preferRelativeResize="0"/>
          <p:nvPr/>
        </p:nvPicPr>
        <p:blipFill>
          <a:blip r:embed="rId3">
            <a:alphaModFix/>
          </a:blip>
          <a:stretch>
            <a:fillRect/>
          </a:stretch>
        </p:blipFill>
        <p:spPr>
          <a:xfrm>
            <a:off x="556885" y="1842270"/>
            <a:ext cx="3071700" cy="4284100"/>
          </a:xfrm>
          <a:prstGeom prst="rect">
            <a:avLst/>
          </a:prstGeom>
          <a:noFill/>
          <a:ln>
            <a:noFill/>
          </a:ln>
        </p:spPr>
      </p:pic>
      <p:sp>
        <p:nvSpPr>
          <p:cNvPr id="1143" name="Google Shape;1143;p27"/>
          <p:cNvSpPr/>
          <p:nvPr/>
        </p:nvSpPr>
        <p:spPr>
          <a:xfrm>
            <a:off x="567467" y="1825067"/>
            <a:ext cx="1470400" cy="18344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144" name="Google Shape;1144;p27"/>
          <p:cNvSpPr/>
          <p:nvPr/>
        </p:nvSpPr>
        <p:spPr>
          <a:xfrm>
            <a:off x="2037733" y="1825067"/>
            <a:ext cx="1590400" cy="44464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145" name="Google Shape;1145;p27"/>
          <p:cNvSpPr/>
          <p:nvPr/>
        </p:nvSpPr>
        <p:spPr>
          <a:xfrm>
            <a:off x="567467" y="4055900"/>
            <a:ext cx="1470400" cy="20168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146" name="Google Shape;1146;p27"/>
          <p:cNvSpPr/>
          <p:nvPr/>
        </p:nvSpPr>
        <p:spPr>
          <a:xfrm>
            <a:off x="567467" y="3659467"/>
            <a:ext cx="533200" cy="3964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147" name="Google Shape;1147;p27"/>
          <p:cNvSpPr txBox="1"/>
          <p:nvPr/>
        </p:nvSpPr>
        <p:spPr>
          <a:xfrm>
            <a:off x="3287688" y="1052736"/>
            <a:ext cx="7979200" cy="558800"/>
          </a:xfrm>
          <a:prstGeom prst="rect">
            <a:avLst/>
          </a:prstGeom>
          <a:noFill/>
          <a:ln>
            <a:noFill/>
          </a:ln>
        </p:spPr>
        <p:txBody>
          <a:bodyPr spcFirstLastPara="1" wrap="square" lIns="121900" tIns="121900" rIns="121900" bIns="121900" anchor="t" anchorCtr="0">
            <a:noAutofit/>
          </a:bodyPr>
          <a:lstStyle/>
          <a:p>
            <a:pPr>
              <a:lnSpc>
                <a:spcPct val="150000"/>
              </a:lnSpc>
            </a:pPr>
            <a:r>
              <a:rPr lang="en" sz="2400" b="1" dirty="0">
                <a:solidFill>
                  <a:srgbClr val="202124"/>
                </a:solidFill>
                <a:latin typeface="Google Sans"/>
                <a:ea typeface="Google Sans"/>
                <a:cs typeface="Google Sans"/>
                <a:sym typeface="Google Sans"/>
              </a:rPr>
              <a:t>Point-wise MLP</a:t>
            </a:r>
            <a:endParaRPr sz="1333" b="1" dirty="0">
              <a:solidFill>
                <a:srgbClr val="202124"/>
              </a:solidFill>
              <a:latin typeface="Courier New"/>
              <a:ea typeface="Courier New"/>
              <a:cs typeface="Courier New"/>
              <a:sym typeface="Courier New"/>
            </a:endParaRPr>
          </a:p>
        </p:txBody>
      </p:sp>
      <p:sp>
        <p:nvSpPr>
          <p:cNvPr id="1148" name="Google Shape;1148;p27"/>
          <p:cNvSpPr txBox="1"/>
          <p:nvPr/>
        </p:nvSpPr>
        <p:spPr>
          <a:xfrm>
            <a:off x="3490888" y="5289943"/>
            <a:ext cx="5347200" cy="558800"/>
          </a:xfrm>
          <a:prstGeom prst="rect">
            <a:avLst/>
          </a:prstGeom>
          <a:noFill/>
          <a:ln>
            <a:noFill/>
          </a:ln>
        </p:spPr>
        <p:txBody>
          <a:bodyPr spcFirstLastPara="1" wrap="square" lIns="121900" tIns="121900" rIns="121900" bIns="121900" anchor="t" anchorCtr="0">
            <a:noAutofit/>
          </a:bodyPr>
          <a:lstStyle/>
          <a:p>
            <a:pPr>
              <a:lnSpc>
                <a:spcPct val="115000"/>
              </a:lnSpc>
            </a:pPr>
            <a:r>
              <a:rPr lang="en" sz="2000">
                <a:solidFill>
                  <a:srgbClr val="202124"/>
                </a:solidFill>
                <a:latin typeface="Google Sans"/>
                <a:ea typeface="Google Sans"/>
                <a:cs typeface="Google Sans"/>
                <a:sym typeface="Google Sans"/>
              </a:rPr>
              <a:t>Some people like to call it 1x1 convolution.</a:t>
            </a:r>
            <a:endParaRPr sz="2000">
              <a:solidFill>
                <a:srgbClr val="202124"/>
              </a:solidFill>
              <a:latin typeface="Google Sans"/>
              <a:ea typeface="Google Sans"/>
              <a:cs typeface="Google Sans"/>
              <a:sym typeface="Google Sans"/>
            </a:endParaRPr>
          </a:p>
        </p:txBody>
      </p:sp>
      <p:sp>
        <p:nvSpPr>
          <p:cNvPr id="1149" name="Google Shape;1149;p27"/>
          <p:cNvSpPr txBox="1"/>
          <p:nvPr/>
        </p:nvSpPr>
        <p:spPr>
          <a:xfrm>
            <a:off x="3490888" y="1530743"/>
            <a:ext cx="5347200" cy="485600"/>
          </a:xfrm>
          <a:prstGeom prst="rect">
            <a:avLst/>
          </a:prstGeom>
          <a:noFill/>
          <a:ln>
            <a:noFill/>
          </a:ln>
        </p:spPr>
        <p:txBody>
          <a:bodyPr spcFirstLastPara="1" wrap="square" lIns="121900" tIns="121900" rIns="121900" bIns="121900" anchor="t" anchorCtr="0">
            <a:noAutofit/>
          </a:bodyPr>
          <a:lstStyle/>
          <a:p>
            <a:pPr>
              <a:lnSpc>
                <a:spcPct val="115000"/>
              </a:lnSpc>
            </a:pPr>
            <a:r>
              <a:rPr lang="en" sz="2000">
                <a:solidFill>
                  <a:srgbClr val="202124"/>
                </a:solidFill>
                <a:latin typeface="Google Sans"/>
                <a:ea typeface="Google Sans"/>
                <a:cs typeface="Google Sans"/>
                <a:sym typeface="Google Sans"/>
              </a:rPr>
              <a:t>A simple MLP applied to each token individually:</a:t>
            </a:r>
            <a:endParaRPr sz="2000">
              <a:solidFill>
                <a:srgbClr val="202124"/>
              </a:solidFill>
              <a:latin typeface="Google Sans"/>
              <a:ea typeface="Google Sans"/>
              <a:cs typeface="Google Sans"/>
              <a:sym typeface="Google Sans"/>
            </a:endParaRPr>
          </a:p>
        </p:txBody>
      </p:sp>
      <p:sp>
        <p:nvSpPr>
          <p:cNvPr id="1150" name="Google Shape;1150;p27"/>
          <p:cNvSpPr txBox="1"/>
          <p:nvPr/>
        </p:nvSpPr>
        <p:spPr>
          <a:xfrm>
            <a:off x="3490888" y="1937143"/>
            <a:ext cx="5347200" cy="485600"/>
          </a:xfrm>
          <a:prstGeom prst="rect">
            <a:avLst/>
          </a:prstGeom>
          <a:noFill/>
          <a:ln>
            <a:noFill/>
          </a:ln>
        </p:spPr>
        <p:txBody>
          <a:bodyPr spcFirstLastPara="1" wrap="square" lIns="121900" tIns="121900" rIns="121900" bIns="121900" anchor="t" anchorCtr="0">
            <a:noAutofit/>
          </a:bodyPr>
          <a:lstStyle/>
          <a:p>
            <a:pPr algn="ctr">
              <a:lnSpc>
                <a:spcPct val="115000"/>
              </a:lnSpc>
            </a:pPr>
            <a:r>
              <a:rPr lang="en" sz="2000">
                <a:solidFill>
                  <a:srgbClr val="202124"/>
                </a:solidFill>
                <a:latin typeface="Cambria Math"/>
                <a:ea typeface="Cambria Math"/>
                <a:cs typeface="Cambria Math"/>
                <a:sym typeface="Cambria Math"/>
              </a:rPr>
              <a:t>z</a:t>
            </a:r>
            <a:r>
              <a:rPr lang="en" sz="2000" baseline="-25000">
                <a:solidFill>
                  <a:srgbClr val="202124"/>
                </a:solidFill>
                <a:latin typeface="Cambria Math"/>
                <a:ea typeface="Cambria Math"/>
                <a:cs typeface="Cambria Math"/>
                <a:sym typeface="Cambria Math"/>
              </a:rPr>
              <a:t>i</a:t>
            </a:r>
            <a:r>
              <a:rPr lang="en" sz="2000">
                <a:solidFill>
                  <a:srgbClr val="202124"/>
                </a:solidFill>
                <a:latin typeface="Cambria Math"/>
                <a:ea typeface="Cambria Math"/>
                <a:cs typeface="Cambria Math"/>
                <a:sym typeface="Cambria Math"/>
              </a:rPr>
              <a:t> = W</a:t>
            </a:r>
            <a:r>
              <a:rPr lang="en" sz="2000" baseline="-25000">
                <a:solidFill>
                  <a:srgbClr val="202124"/>
                </a:solidFill>
                <a:latin typeface="Cambria Math"/>
                <a:ea typeface="Cambria Math"/>
                <a:cs typeface="Cambria Math"/>
                <a:sym typeface="Cambria Math"/>
              </a:rPr>
              <a:t>2 </a:t>
            </a:r>
            <a:r>
              <a:rPr lang="en" sz="2000">
                <a:solidFill>
                  <a:srgbClr val="202124"/>
                </a:solidFill>
                <a:latin typeface="Cambria Math"/>
                <a:ea typeface="Cambria Math"/>
                <a:cs typeface="Cambria Math"/>
                <a:sym typeface="Cambria Math"/>
              </a:rPr>
              <a:t>GeLU(W</a:t>
            </a:r>
            <a:r>
              <a:rPr lang="en" sz="2000" baseline="-25000">
                <a:solidFill>
                  <a:srgbClr val="202124"/>
                </a:solidFill>
                <a:latin typeface="Cambria Math"/>
                <a:ea typeface="Cambria Math"/>
                <a:cs typeface="Cambria Math"/>
                <a:sym typeface="Cambria Math"/>
              </a:rPr>
              <a:t>1</a:t>
            </a:r>
            <a:r>
              <a:rPr lang="en" sz="2000">
                <a:solidFill>
                  <a:srgbClr val="202124"/>
                </a:solidFill>
                <a:latin typeface="Cambria Math"/>
                <a:ea typeface="Cambria Math"/>
                <a:cs typeface="Cambria Math"/>
                <a:sym typeface="Cambria Math"/>
              </a:rPr>
              <a:t>x + b</a:t>
            </a:r>
            <a:r>
              <a:rPr lang="en" sz="2000" baseline="-25000">
                <a:solidFill>
                  <a:srgbClr val="202124"/>
                </a:solidFill>
                <a:latin typeface="Cambria Math"/>
                <a:ea typeface="Cambria Math"/>
                <a:cs typeface="Cambria Math"/>
                <a:sym typeface="Cambria Math"/>
              </a:rPr>
              <a:t>1</a:t>
            </a:r>
            <a:r>
              <a:rPr lang="en" sz="2000">
                <a:solidFill>
                  <a:srgbClr val="202124"/>
                </a:solidFill>
                <a:latin typeface="Cambria Math"/>
                <a:ea typeface="Cambria Math"/>
                <a:cs typeface="Cambria Math"/>
                <a:sym typeface="Cambria Math"/>
              </a:rPr>
              <a:t>) + b</a:t>
            </a:r>
            <a:r>
              <a:rPr lang="en" sz="2000" baseline="-25000">
                <a:solidFill>
                  <a:srgbClr val="202124"/>
                </a:solidFill>
                <a:latin typeface="Cambria Math"/>
                <a:ea typeface="Cambria Math"/>
                <a:cs typeface="Cambria Math"/>
                <a:sym typeface="Cambria Math"/>
              </a:rPr>
              <a:t>2</a:t>
            </a:r>
            <a:endParaRPr sz="2000" baseline="-25000">
              <a:solidFill>
                <a:srgbClr val="202124"/>
              </a:solidFill>
              <a:latin typeface="Cambria Math"/>
              <a:ea typeface="Cambria Math"/>
              <a:cs typeface="Cambria Math"/>
              <a:sym typeface="Cambria Math"/>
            </a:endParaRPr>
          </a:p>
        </p:txBody>
      </p:sp>
      <p:sp>
        <p:nvSpPr>
          <p:cNvPr id="1151" name="Google Shape;1151;p27"/>
          <p:cNvSpPr txBox="1"/>
          <p:nvPr/>
        </p:nvSpPr>
        <p:spPr>
          <a:xfrm>
            <a:off x="3490888" y="2546743"/>
            <a:ext cx="5347200" cy="1524000"/>
          </a:xfrm>
          <a:prstGeom prst="rect">
            <a:avLst/>
          </a:prstGeom>
          <a:noFill/>
          <a:ln>
            <a:noFill/>
          </a:ln>
        </p:spPr>
        <p:txBody>
          <a:bodyPr spcFirstLastPara="1" wrap="square" lIns="121900" tIns="121900" rIns="121900" bIns="121900" anchor="t" anchorCtr="0">
            <a:noAutofit/>
          </a:bodyPr>
          <a:lstStyle/>
          <a:p>
            <a:pPr>
              <a:lnSpc>
                <a:spcPct val="115000"/>
              </a:lnSpc>
            </a:pPr>
            <a:r>
              <a:rPr lang="en" sz="2000" dirty="0">
                <a:solidFill>
                  <a:srgbClr val="202124"/>
                </a:solidFill>
                <a:latin typeface="Google Sans"/>
                <a:ea typeface="Google Sans"/>
                <a:cs typeface="Google Sans"/>
                <a:sym typeface="Google Sans"/>
              </a:rPr>
              <a:t>Think of it as each token pondering for itself about what it has observed previously.</a:t>
            </a:r>
            <a:endParaRPr sz="2000" dirty="0">
              <a:solidFill>
                <a:srgbClr val="202124"/>
              </a:solidFill>
              <a:latin typeface="Google Sans"/>
              <a:ea typeface="Google Sans"/>
              <a:cs typeface="Google Sans"/>
              <a:sym typeface="Google Sans"/>
            </a:endParaRPr>
          </a:p>
          <a:p>
            <a:pPr>
              <a:lnSpc>
                <a:spcPct val="115000"/>
              </a:lnSpc>
            </a:pPr>
            <a:r>
              <a:rPr lang="en" sz="2000" dirty="0">
                <a:solidFill>
                  <a:srgbClr val="202124"/>
                </a:solidFill>
                <a:latin typeface="Google Sans"/>
                <a:ea typeface="Google Sans"/>
                <a:cs typeface="Google Sans"/>
                <a:sym typeface="Google Sans"/>
              </a:rPr>
              <a:t>There's some weak evidence this is where "world knowledge" is stored, too.</a:t>
            </a:r>
            <a:endParaRPr sz="2000" dirty="0">
              <a:solidFill>
                <a:srgbClr val="202124"/>
              </a:solidFill>
              <a:latin typeface="Google Sans"/>
              <a:ea typeface="Google Sans"/>
              <a:cs typeface="Google Sans"/>
              <a:sym typeface="Google Sans"/>
            </a:endParaRPr>
          </a:p>
        </p:txBody>
      </p:sp>
      <p:sp>
        <p:nvSpPr>
          <p:cNvPr id="1152" name="Google Shape;1152;p27"/>
          <p:cNvSpPr txBox="1"/>
          <p:nvPr/>
        </p:nvSpPr>
        <p:spPr>
          <a:xfrm>
            <a:off x="3490888" y="4070743"/>
            <a:ext cx="5347200" cy="1179600"/>
          </a:xfrm>
          <a:prstGeom prst="rect">
            <a:avLst/>
          </a:prstGeom>
          <a:noFill/>
          <a:ln>
            <a:noFill/>
          </a:ln>
        </p:spPr>
        <p:txBody>
          <a:bodyPr spcFirstLastPara="1" wrap="square" lIns="121900" tIns="121900" rIns="121900" bIns="121900" anchor="t" anchorCtr="0">
            <a:noAutofit/>
          </a:bodyPr>
          <a:lstStyle/>
          <a:p>
            <a:pPr>
              <a:lnSpc>
                <a:spcPct val="115000"/>
              </a:lnSpc>
            </a:pPr>
            <a:r>
              <a:rPr lang="en" sz="2000">
                <a:solidFill>
                  <a:srgbClr val="202124"/>
                </a:solidFill>
                <a:latin typeface="Google Sans"/>
                <a:ea typeface="Google Sans"/>
                <a:cs typeface="Google Sans"/>
                <a:sym typeface="Google Sans"/>
              </a:rPr>
              <a:t>It contains the bulk of the parameters. When people make giant models and sparse/moe, this is what becomes giant.</a:t>
            </a:r>
            <a:endParaRPr sz="2000">
              <a:solidFill>
                <a:srgbClr val="202124"/>
              </a:solidFill>
              <a:latin typeface="Google Sans"/>
              <a:ea typeface="Google Sans"/>
              <a:cs typeface="Google Sans"/>
              <a:sym typeface="Google Sans"/>
            </a:endParaRPr>
          </a:p>
        </p:txBody>
      </p:sp>
      <p:grpSp>
        <p:nvGrpSpPr>
          <p:cNvPr id="1153" name="Google Shape;1153;p27"/>
          <p:cNvGrpSpPr/>
          <p:nvPr/>
        </p:nvGrpSpPr>
        <p:grpSpPr>
          <a:xfrm>
            <a:off x="8688288" y="1636901"/>
            <a:ext cx="3494992" cy="3740347"/>
            <a:chOff x="6863942" y="1227675"/>
            <a:chExt cx="2621244" cy="2805260"/>
          </a:xfrm>
        </p:grpSpPr>
        <p:grpSp>
          <p:nvGrpSpPr>
            <p:cNvPr id="1154" name="Google Shape;1154;p27"/>
            <p:cNvGrpSpPr/>
            <p:nvPr/>
          </p:nvGrpSpPr>
          <p:grpSpPr>
            <a:xfrm>
              <a:off x="8457086" y="1804800"/>
              <a:ext cx="1028100" cy="1375800"/>
              <a:chOff x="7363475" y="3709800"/>
              <a:chExt cx="1028100" cy="1375800"/>
            </a:xfrm>
          </p:grpSpPr>
          <p:grpSp>
            <p:nvGrpSpPr>
              <p:cNvPr id="1155" name="Google Shape;1155;p27"/>
              <p:cNvGrpSpPr/>
              <p:nvPr/>
            </p:nvGrpSpPr>
            <p:grpSpPr>
              <a:xfrm>
                <a:off x="7367400" y="3714125"/>
                <a:ext cx="1003500" cy="1344600"/>
                <a:chOff x="7367400" y="3714125"/>
                <a:chExt cx="1003500" cy="1344600"/>
              </a:xfrm>
            </p:grpSpPr>
            <p:sp>
              <p:nvSpPr>
                <p:cNvPr id="1156" name="Google Shape;1156;p27"/>
                <p:cNvSpPr/>
                <p:nvPr/>
              </p:nvSpPr>
              <p:spPr>
                <a:xfrm rot="10800000">
                  <a:off x="7382947" y="4552325"/>
                  <a:ext cx="987900" cy="506400"/>
                </a:xfrm>
                <a:prstGeom prst="trapezoid">
                  <a:avLst>
                    <a:gd name="adj" fmla="val 83901"/>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57" name="Google Shape;1157;p27"/>
                <p:cNvSpPr/>
                <p:nvPr/>
              </p:nvSpPr>
              <p:spPr>
                <a:xfrm>
                  <a:off x="7382947" y="3714125"/>
                  <a:ext cx="987900" cy="506400"/>
                </a:xfrm>
                <a:prstGeom prst="trapezoid">
                  <a:avLst>
                    <a:gd name="adj" fmla="val 83901"/>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58" name="Google Shape;1158;p27"/>
                <p:cNvSpPr/>
                <p:nvPr/>
              </p:nvSpPr>
              <p:spPr>
                <a:xfrm>
                  <a:off x="7367400" y="4291200"/>
                  <a:ext cx="1003500" cy="186600"/>
                </a:xfrm>
                <a:prstGeom prst="roundRect">
                  <a:avLst>
                    <a:gd name="adj" fmla="val 16667"/>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solidFill>
                        <a:srgbClr val="134F5C"/>
                      </a:solidFill>
                    </a:rPr>
                    <a:t>GeLU</a:t>
                  </a:r>
                  <a:endParaRPr sz="1333">
                    <a:solidFill>
                      <a:srgbClr val="134F5C"/>
                    </a:solidFill>
                  </a:endParaRPr>
                </a:p>
              </p:txBody>
            </p:sp>
          </p:grpSp>
          <p:sp>
            <p:nvSpPr>
              <p:cNvPr id="1159" name="Google Shape;1159;p27"/>
              <p:cNvSpPr/>
              <p:nvPr/>
            </p:nvSpPr>
            <p:spPr>
              <a:xfrm>
                <a:off x="7363475" y="3709800"/>
                <a:ext cx="1028100" cy="13758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grpSp>
        <p:grpSp>
          <p:nvGrpSpPr>
            <p:cNvPr id="1160" name="Google Shape;1160;p27"/>
            <p:cNvGrpSpPr/>
            <p:nvPr/>
          </p:nvGrpSpPr>
          <p:grpSpPr>
            <a:xfrm>
              <a:off x="6863942" y="1804800"/>
              <a:ext cx="1028100" cy="1375800"/>
              <a:chOff x="7363475" y="3709800"/>
              <a:chExt cx="1028100" cy="1375800"/>
            </a:xfrm>
          </p:grpSpPr>
          <p:grpSp>
            <p:nvGrpSpPr>
              <p:cNvPr id="1161" name="Google Shape;1161;p27"/>
              <p:cNvGrpSpPr/>
              <p:nvPr/>
            </p:nvGrpSpPr>
            <p:grpSpPr>
              <a:xfrm>
                <a:off x="7367400" y="3714125"/>
                <a:ext cx="1003500" cy="1344600"/>
                <a:chOff x="7367400" y="3714125"/>
                <a:chExt cx="1003500" cy="1344600"/>
              </a:xfrm>
            </p:grpSpPr>
            <p:sp>
              <p:nvSpPr>
                <p:cNvPr id="1162" name="Google Shape;1162;p27"/>
                <p:cNvSpPr/>
                <p:nvPr/>
              </p:nvSpPr>
              <p:spPr>
                <a:xfrm rot="10800000">
                  <a:off x="7382947" y="4552325"/>
                  <a:ext cx="987900" cy="506400"/>
                </a:xfrm>
                <a:prstGeom prst="trapezoid">
                  <a:avLst>
                    <a:gd name="adj" fmla="val 83901"/>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63" name="Google Shape;1163;p27"/>
                <p:cNvSpPr/>
                <p:nvPr/>
              </p:nvSpPr>
              <p:spPr>
                <a:xfrm>
                  <a:off x="7382947" y="3714125"/>
                  <a:ext cx="987900" cy="506400"/>
                </a:xfrm>
                <a:prstGeom prst="trapezoid">
                  <a:avLst>
                    <a:gd name="adj" fmla="val 83901"/>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64" name="Google Shape;1164;p27"/>
                <p:cNvSpPr/>
                <p:nvPr/>
              </p:nvSpPr>
              <p:spPr>
                <a:xfrm>
                  <a:off x="7367400" y="4291200"/>
                  <a:ext cx="1003500" cy="186600"/>
                </a:xfrm>
                <a:prstGeom prst="roundRect">
                  <a:avLst>
                    <a:gd name="adj" fmla="val 16667"/>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solidFill>
                        <a:srgbClr val="134F5C"/>
                      </a:solidFill>
                    </a:rPr>
                    <a:t>GeLU</a:t>
                  </a:r>
                  <a:endParaRPr sz="1333">
                    <a:solidFill>
                      <a:srgbClr val="134F5C"/>
                    </a:solidFill>
                  </a:endParaRPr>
                </a:p>
              </p:txBody>
            </p:sp>
          </p:grpSp>
          <p:sp>
            <p:nvSpPr>
              <p:cNvPr id="1165" name="Google Shape;1165;p27"/>
              <p:cNvSpPr/>
              <p:nvPr/>
            </p:nvSpPr>
            <p:spPr>
              <a:xfrm>
                <a:off x="7363475" y="3709800"/>
                <a:ext cx="1028100" cy="13758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grpSp>
        <p:grpSp>
          <p:nvGrpSpPr>
            <p:cNvPr id="1166" name="Google Shape;1166;p27"/>
            <p:cNvGrpSpPr/>
            <p:nvPr/>
          </p:nvGrpSpPr>
          <p:grpSpPr>
            <a:xfrm>
              <a:off x="8180508" y="1804800"/>
              <a:ext cx="1028100" cy="1375800"/>
              <a:chOff x="7363475" y="3709800"/>
              <a:chExt cx="1028100" cy="1375800"/>
            </a:xfrm>
          </p:grpSpPr>
          <p:grpSp>
            <p:nvGrpSpPr>
              <p:cNvPr id="1167" name="Google Shape;1167;p27"/>
              <p:cNvGrpSpPr/>
              <p:nvPr/>
            </p:nvGrpSpPr>
            <p:grpSpPr>
              <a:xfrm>
                <a:off x="7367400" y="3714125"/>
                <a:ext cx="1003500" cy="1344600"/>
                <a:chOff x="7367400" y="3714125"/>
                <a:chExt cx="1003500" cy="1344600"/>
              </a:xfrm>
            </p:grpSpPr>
            <p:sp>
              <p:nvSpPr>
                <p:cNvPr id="1168" name="Google Shape;1168;p27"/>
                <p:cNvSpPr/>
                <p:nvPr/>
              </p:nvSpPr>
              <p:spPr>
                <a:xfrm rot="10800000">
                  <a:off x="7382947" y="4552325"/>
                  <a:ext cx="987900" cy="506400"/>
                </a:xfrm>
                <a:prstGeom prst="trapezoid">
                  <a:avLst>
                    <a:gd name="adj" fmla="val 83901"/>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69" name="Google Shape;1169;p27"/>
                <p:cNvSpPr/>
                <p:nvPr/>
              </p:nvSpPr>
              <p:spPr>
                <a:xfrm>
                  <a:off x="7382947" y="3714125"/>
                  <a:ext cx="987900" cy="506400"/>
                </a:xfrm>
                <a:prstGeom prst="trapezoid">
                  <a:avLst>
                    <a:gd name="adj" fmla="val 83901"/>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0" name="Google Shape;1170;p27"/>
                <p:cNvSpPr/>
                <p:nvPr/>
              </p:nvSpPr>
              <p:spPr>
                <a:xfrm>
                  <a:off x="7367400" y="4291200"/>
                  <a:ext cx="1003500" cy="186600"/>
                </a:xfrm>
                <a:prstGeom prst="roundRect">
                  <a:avLst>
                    <a:gd name="adj" fmla="val 16667"/>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solidFill>
                        <a:srgbClr val="134F5C"/>
                      </a:solidFill>
                    </a:rPr>
                    <a:t>GeLU</a:t>
                  </a:r>
                  <a:endParaRPr sz="1333">
                    <a:solidFill>
                      <a:srgbClr val="134F5C"/>
                    </a:solidFill>
                  </a:endParaRPr>
                </a:p>
              </p:txBody>
            </p:sp>
          </p:grpSp>
          <p:sp>
            <p:nvSpPr>
              <p:cNvPr id="1171" name="Google Shape;1171;p27"/>
              <p:cNvSpPr/>
              <p:nvPr/>
            </p:nvSpPr>
            <p:spPr>
              <a:xfrm>
                <a:off x="7363475" y="3709800"/>
                <a:ext cx="1028100" cy="13758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grpSp>
        <p:grpSp>
          <p:nvGrpSpPr>
            <p:cNvPr id="1172" name="Google Shape;1172;p27"/>
            <p:cNvGrpSpPr/>
            <p:nvPr/>
          </p:nvGrpSpPr>
          <p:grpSpPr>
            <a:xfrm>
              <a:off x="7321568" y="3248830"/>
              <a:ext cx="121237" cy="484950"/>
              <a:chOff x="238075" y="2054900"/>
              <a:chExt cx="451200" cy="1804800"/>
            </a:xfrm>
          </p:grpSpPr>
          <p:sp>
            <p:nvSpPr>
              <p:cNvPr id="1173" name="Google Shape;1173;p27"/>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4" name="Google Shape;1174;p27"/>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5" name="Google Shape;1175;p27"/>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6" name="Google Shape;1176;p27"/>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177" name="Google Shape;1177;p27"/>
            <p:cNvGrpSpPr/>
            <p:nvPr/>
          </p:nvGrpSpPr>
          <p:grpSpPr>
            <a:xfrm>
              <a:off x="7287275" y="1804800"/>
              <a:ext cx="1028100" cy="1375800"/>
              <a:chOff x="7363475" y="3709800"/>
              <a:chExt cx="1028100" cy="1375800"/>
            </a:xfrm>
          </p:grpSpPr>
          <p:grpSp>
            <p:nvGrpSpPr>
              <p:cNvPr id="1178" name="Google Shape;1178;p27"/>
              <p:cNvGrpSpPr/>
              <p:nvPr/>
            </p:nvGrpSpPr>
            <p:grpSpPr>
              <a:xfrm>
                <a:off x="7367400" y="3714125"/>
                <a:ext cx="1003500" cy="1344600"/>
                <a:chOff x="7367400" y="3714125"/>
                <a:chExt cx="1003500" cy="1344600"/>
              </a:xfrm>
            </p:grpSpPr>
            <p:sp>
              <p:nvSpPr>
                <p:cNvPr id="1179" name="Google Shape;1179;p27"/>
                <p:cNvSpPr/>
                <p:nvPr/>
              </p:nvSpPr>
              <p:spPr>
                <a:xfrm rot="10800000">
                  <a:off x="7382947" y="4552325"/>
                  <a:ext cx="987900" cy="506400"/>
                </a:xfrm>
                <a:prstGeom prst="trapezoid">
                  <a:avLst>
                    <a:gd name="adj" fmla="val 83901"/>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0" name="Google Shape;1180;p27"/>
                <p:cNvSpPr/>
                <p:nvPr/>
              </p:nvSpPr>
              <p:spPr>
                <a:xfrm>
                  <a:off x="7382947" y="3714125"/>
                  <a:ext cx="987900" cy="506400"/>
                </a:xfrm>
                <a:prstGeom prst="trapezoid">
                  <a:avLst>
                    <a:gd name="adj" fmla="val 83901"/>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1" name="Google Shape;1181;p27"/>
                <p:cNvSpPr/>
                <p:nvPr/>
              </p:nvSpPr>
              <p:spPr>
                <a:xfrm>
                  <a:off x="7367400" y="4291200"/>
                  <a:ext cx="1003500" cy="186600"/>
                </a:xfrm>
                <a:prstGeom prst="roundRect">
                  <a:avLst>
                    <a:gd name="adj" fmla="val 16667"/>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solidFill>
                        <a:srgbClr val="134F5C"/>
                      </a:solidFill>
                    </a:rPr>
                    <a:t>GeLU</a:t>
                  </a:r>
                  <a:endParaRPr sz="1333">
                    <a:solidFill>
                      <a:srgbClr val="134F5C"/>
                    </a:solidFill>
                  </a:endParaRPr>
                </a:p>
              </p:txBody>
            </p:sp>
          </p:grpSp>
          <p:sp>
            <p:nvSpPr>
              <p:cNvPr id="1182" name="Google Shape;1182;p27"/>
              <p:cNvSpPr/>
              <p:nvPr/>
            </p:nvSpPr>
            <p:spPr>
              <a:xfrm>
                <a:off x="7363475" y="3709800"/>
                <a:ext cx="1028100" cy="13758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grpSp>
        <p:grpSp>
          <p:nvGrpSpPr>
            <p:cNvPr id="1183" name="Google Shape;1183;p27"/>
            <p:cNvGrpSpPr/>
            <p:nvPr/>
          </p:nvGrpSpPr>
          <p:grpSpPr>
            <a:xfrm>
              <a:off x="7733893" y="3248843"/>
              <a:ext cx="121237" cy="484950"/>
              <a:chOff x="238075" y="2054900"/>
              <a:chExt cx="451200" cy="1804800"/>
            </a:xfrm>
          </p:grpSpPr>
          <p:sp>
            <p:nvSpPr>
              <p:cNvPr id="1184" name="Google Shape;1184;p27"/>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5" name="Google Shape;1185;p27"/>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6" name="Google Shape;1186;p27"/>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7" name="Google Shape;1187;p27"/>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188" name="Google Shape;1188;p27"/>
            <p:cNvGrpSpPr/>
            <p:nvPr/>
          </p:nvGrpSpPr>
          <p:grpSpPr>
            <a:xfrm>
              <a:off x="8270396" y="3248855"/>
              <a:ext cx="121237" cy="484950"/>
              <a:chOff x="238075" y="2054900"/>
              <a:chExt cx="451200" cy="1804800"/>
            </a:xfrm>
          </p:grpSpPr>
          <p:sp>
            <p:nvSpPr>
              <p:cNvPr id="1189" name="Google Shape;1189;p27"/>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90" name="Google Shape;1190;p27"/>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91" name="Google Shape;1191;p27"/>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92" name="Google Shape;1192;p27"/>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193" name="Google Shape;1193;p27"/>
            <p:cNvGrpSpPr/>
            <p:nvPr/>
          </p:nvGrpSpPr>
          <p:grpSpPr>
            <a:xfrm>
              <a:off x="8634743" y="3248855"/>
              <a:ext cx="121237" cy="484950"/>
              <a:chOff x="238075" y="2054900"/>
              <a:chExt cx="451200" cy="1804800"/>
            </a:xfrm>
          </p:grpSpPr>
          <p:sp>
            <p:nvSpPr>
              <p:cNvPr id="1194" name="Google Shape;1194;p27"/>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95" name="Google Shape;1195;p27"/>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96" name="Google Shape;1196;p27"/>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97" name="Google Shape;1197;p27"/>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198" name="Google Shape;1198;p27"/>
            <p:cNvGrpSpPr/>
            <p:nvPr/>
          </p:nvGrpSpPr>
          <p:grpSpPr>
            <a:xfrm>
              <a:off x="8913802" y="3248830"/>
              <a:ext cx="121237" cy="484950"/>
              <a:chOff x="238075" y="2054900"/>
              <a:chExt cx="451200" cy="1804800"/>
            </a:xfrm>
          </p:grpSpPr>
          <p:sp>
            <p:nvSpPr>
              <p:cNvPr id="1199" name="Google Shape;1199;p27"/>
              <p:cNvSpPr/>
              <p:nvPr/>
            </p:nvSpPr>
            <p:spPr>
              <a:xfrm>
                <a:off x="238075" y="20549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00" name="Google Shape;1200;p27"/>
              <p:cNvSpPr/>
              <p:nvPr/>
            </p:nvSpPr>
            <p:spPr>
              <a:xfrm>
                <a:off x="238075" y="25061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01" name="Google Shape;1201;p27"/>
              <p:cNvSpPr/>
              <p:nvPr/>
            </p:nvSpPr>
            <p:spPr>
              <a:xfrm>
                <a:off x="238075" y="29573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02" name="Google Shape;1202;p27"/>
              <p:cNvSpPr/>
              <p:nvPr/>
            </p:nvSpPr>
            <p:spPr>
              <a:xfrm>
                <a:off x="238075" y="3408500"/>
                <a:ext cx="451200" cy="4512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203" name="Google Shape;1203;p27"/>
            <p:cNvSpPr txBox="1"/>
            <p:nvPr/>
          </p:nvSpPr>
          <p:spPr>
            <a:xfrm>
              <a:off x="7134700" y="3709800"/>
              <a:ext cx="2160300" cy="323135"/>
            </a:xfrm>
            <a:prstGeom prst="rect">
              <a:avLst/>
            </a:prstGeom>
            <a:noFill/>
            <a:ln>
              <a:noFill/>
            </a:ln>
          </p:spPr>
          <p:txBody>
            <a:bodyPr spcFirstLastPara="1" wrap="square" lIns="121900" tIns="121900" rIns="121900" bIns="121900" anchor="t" anchorCtr="0">
              <a:spAutoFit/>
            </a:bodyPr>
            <a:lstStyle/>
            <a:p>
              <a:pPr>
                <a:lnSpc>
                  <a:spcPct val="150000"/>
                </a:lnSpc>
              </a:pPr>
              <a:r>
                <a:rPr lang="en" sz="800">
                  <a:solidFill>
                    <a:srgbClr val="202124"/>
                  </a:solidFill>
                  <a:latin typeface="Courier New"/>
                  <a:ea typeface="Courier New"/>
                  <a:cs typeface="Courier New"/>
                  <a:sym typeface="Courier New"/>
                </a:rPr>
                <a:t>[The_] [detective_] [invest] [igat] [ed_]</a:t>
              </a:r>
              <a:endParaRPr sz="800">
                <a:solidFill>
                  <a:srgbClr val="202124"/>
                </a:solidFill>
                <a:latin typeface="Courier New"/>
                <a:ea typeface="Courier New"/>
                <a:cs typeface="Courier New"/>
                <a:sym typeface="Courier New"/>
              </a:endParaRPr>
            </a:p>
          </p:txBody>
        </p:sp>
        <p:grpSp>
          <p:nvGrpSpPr>
            <p:cNvPr id="1204" name="Google Shape;1204;p27"/>
            <p:cNvGrpSpPr/>
            <p:nvPr/>
          </p:nvGrpSpPr>
          <p:grpSpPr>
            <a:xfrm>
              <a:off x="7321568" y="1267630"/>
              <a:ext cx="121237" cy="484950"/>
              <a:chOff x="238075" y="2054900"/>
              <a:chExt cx="451200" cy="1804800"/>
            </a:xfrm>
          </p:grpSpPr>
          <p:sp>
            <p:nvSpPr>
              <p:cNvPr id="1205" name="Google Shape;1205;p27"/>
              <p:cNvSpPr/>
              <p:nvPr/>
            </p:nvSpPr>
            <p:spPr>
              <a:xfrm>
                <a:off x="238075" y="20549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06" name="Google Shape;1206;p27"/>
              <p:cNvSpPr/>
              <p:nvPr/>
            </p:nvSpPr>
            <p:spPr>
              <a:xfrm>
                <a:off x="238075" y="25061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07" name="Google Shape;1207;p27"/>
              <p:cNvSpPr/>
              <p:nvPr/>
            </p:nvSpPr>
            <p:spPr>
              <a:xfrm>
                <a:off x="238075" y="29573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08" name="Google Shape;1208;p27"/>
              <p:cNvSpPr/>
              <p:nvPr/>
            </p:nvSpPr>
            <p:spPr>
              <a:xfrm>
                <a:off x="238075" y="34085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209" name="Google Shape;1209;p27"/>
            <p:cNvGrpSpPr/>
            <p:nvPr/>
          </p:nvGrpSpPr>
          <p:grpSpPr>
            <a:xfrm>
              <a:off x="7733893" y="1267643"/>
              <a:ext cx="121237" cy="484950"/>
              <a:chOff x="238075" y="2054900"/>
              <a:chExt cx="451200" cy="1804800"/>
            </a:xfrm>
          </p:grpSpPr>
          <p:sp>
            <p:nvSpPr>
              <p:cNvPr id="1210" name="Google Shape;1210;p27"/>
              <p:cNvSpPr/>
              <p:nvPr/>
            </p:nvSpPr>
            <p:spPr>
              <a:xfrm>
                <a:off x="238075" y="20549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11" name="Google Shape;1211;p27"/>
              <p:cNvSpPr/>
              <p:nvPr/>
            </p:nvSpPr>
            <p:spPr>
              <a:xfrm>
                <a:off x="238075" y="25061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12" name="Google Shape;1212;p27"/>
              <p:cNvSpPr/>
              <p:nvPr/>
            </p:nvSpPr>
            <p:spPr>
              <a:xfrm>
                <a:off x="238075" y="29573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13" name="Google Shape;1213;p27"/>
              <p:cNvSpPr/>
              <p:nvPr/>
            </p:nvSpPr>
            <p:spPr>
              <a:xfrm>
                <a:off x="238075" y="34085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214" name="Google Shape;1214;p27"/>
            <p:cNvGrpSpPr/>
            <p:nvPr/>
          </p:nvGrpSpPr>
          <p:grpSpPr>
            <a:xfrm>
              <a:off x="8270396" y="1267655"/>
              <a:ext cx="121237" cy="484950"/>
              <a:chOff x="238075" y="2054900"/>
              <a:chExt cx="451200" cy="1804800"/>
            </a:xfrm>
          </p:grpSpPr>
          <p:sp>
            <p:nvSpPr>
              <p:cNvPr id="1215" name="Google Shape;1215;p27"/>
              <p:cNvSpPr/>
              <p:nvPr/>
            </p:nvSpPr>
            <p:spPr>
              <a:xfrm>
                <a:off x="238075" y="20549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16" name="Google Shape;1216;p27"/>
              <p:cNvSpPr/>
              <p:nvPr/>
            </p:nvSpPr>
            <p:spPr>
              <a:xfrm>
                <a:off x="238075" y="25061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17" name="Google Shape;1217;p27"/>
              <p:cNvSpPr/>
              <p:nvPr/>
            </p:nvSpPr>
            <p:spPr>
              <a:xfrm>
                <a:off x="238075" y="29573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18" name="Google Shape;1218;p27"/>
              <p:cNvSpPr/>
              <p:nvPr/>
            </p:nvSpPr>
            <p:spPr>
              <a:xfrm>
                <a:off x="238075" y="34085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219" name="Google Shape;1219;p27"/>
            <p:cNvGrpSpPr/>
            <p:nvPr/>
          </p:nvGrpSpPr>
          <p:grpSpPr>
            <a:xfrm>
              <a:off x="8634743" y="1267655"/>
              <a:ext cx="121237" cy="484950"/>
              <a:chOff x="238075" y="2054900"/>
              <a:chExt cx="451200" cy="1804800"/>
            </a:xfrm>
          </p:grpSpPr>
          <p:sp>
            <p:nvSpPr>
              <p:cNvPr id="1220" name="Google Shape;1220;p27"/>
              <p:cNvSpPr/>
              <p:nvPr/>
            </p:nvSpPr>
            <p:spPr>
              <a:xfrm>
                <a:off x="238075" y="20549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1" name="Google Shape;1221;p27"/>
              <p:cNvSpPr/>
              <p:nvPr/>
            </p:nvSpPr>
            <p:spPr>
              <a:xfrm>
                <a:off x="238075" y="25061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2" name="Google Shape;1222;p27"/>
              <p:cNvSpPr/>
              <p:nvPr/>
            </p:nvSpPr>
            <p:spPr>
              <a:xfrm>
                <a:off x="238075" y="29573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3" name="Google Shape;1223;p27"/>
              <p:cNvSpPr/>
              <p:nvPr/>
            </p:nvSpPr>
            <p:spPr>
              <a:xfrm>
                <a:off x="238075" y="34085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224" name="Google Shape;1224;p27"/>
            <p:cNvGrpSpPr/>
            <p:nvPr/>
          </p:nvGrpSpPr>
          <p:grpSpPr>
            <a:xfrm>
              <a:off x="8913802" y="1267630"/>
              <a:ext cx="121237" cy="484950"/>
              <a:chOff x="238075" y="2054900"/>
              <a:chExt cx="451200" cy="1804800"/>
            </a:xfrm>
          </p:grpSpPr>
          <p:sp>
            <p:nvSpPr>
              <p:cNvPr id="1225" name="Google Shape;1225;p27"/>
              <p:cNvSpPr/>
              <p:nvPr/>
            </p:nvSpPr>
            <p:spPr>
              <a:xfrm>
                <a:off x="238075" y="20549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6" name="Google Shape;1226;p27"/>
              <p:cNvSpPr/>
              <p:nvPr/>
            </p:nvSpPr>
            <p:spPr>
              <a:xfrm>
                <a:off x="238075" y="25061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7" name="Google Shape;1227;p27"/>
              <p:cNvSpPr/>
              <p:nvPr/>
            </p:nvSpPr>
            <p:spPr>
              <a:xfrm>
                <a:off x="238075" y="29573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8" name="Google Shape;1228;p27"/>
              <p:cNvSpPr/>
              <p:nvPr/>
            </p:nvSpPr>
            <p:spPr>
              <a:xfrm>
                <a:off x="238075" y="3408500"/>
                <a:ext cx="451200" cy="451200"/>
              </a:xfrm>
              <a:prstGeom prst="rect">
                <a:avLst/>
              </a:prstGeom>
              <a:solidFill>
                <a:srgbClr val="CFE2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229" name="Google Shape;1229;p27"/>
            <p:cNvSpPr/>
            <p:nvPr/>
          </p:nvSpPr>
          <p:spPr>
            <a:xfrm rot="10800000">
              <a:off x="7840147" y="2647325"/>
              <a:ext cx="987900" cy="506400"/>
            </a:xfrm>
            <a:prstGeom prst="trapezoid">
              <a:avLst>
                <a:gd name="adj" fmla="val 83901"/>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0" name="Google Shape;1230;p27"/>
            <p:cNvSpPr/>
            <p:nvPr/>
          </p:nvSpPr>
          <p:spPr>
            <a:xfrm>
              <a:off x="7840147" y="1809125"/>
              <a:ext cx="987900" cy="506400"/>
            </a:xfrm>
            <a:prstGeom prst="trapezoid">
              <a:avLst>
                <a:gd name="adj" fmla="val 83901"/>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1" name="Google Shape;1231;p27"/>
            <p:cNvSpPr/>
            <p:nvPr/>
          </p:nvSpPr>
          <p:spPr>
            <a:xfrm>
              <a:off x="7824600" y="2386200"/>
              <a:ext cx="1003500" cy="186600"/>
            </a:xfrm>
            <a:prstGeom prst="roundRect">
              <a:avLst>
                <a:gd name="adj" fmla="val 16667"/>
              </a:avLst>
            </a:prstGeom>
            <a:solidFill>
              <a:srgbClr val="D0E0E3"/>
            </a:solidFill>
            <a:ln w="9525" cap="flat" cmpd="sng">
              <a:solidFill>
                <a:srgbClr val="134F5C"/>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solidFill>
                    <a:srgbClr val="134F5C"/>
                  </a:solidFill>
                </a:rPr>
                <a:t>GeLU</a:t>
              </a:r>
              <a:endParaRPr sz="1333">
                <a:solidFill>
                  <a:srgbClr val="134F5C"/>
                </a:solidFill>
              </a:endParaRPr>
            </a:p>
          </p:txBody>
        </p:sp>
        <p:sp>
          <p:nvSpPr>
            <p:cNvPr id="1232" name="Google Shape;1232;p27"/>
            <p:cNvSpPr/>
            <p:nvPr/>
          </p:nvSpPr>
          <p:spPr>
            <a:xfrm>
              <a:off x="7175500" y="3206400"/>
              <a:ext cx="947100" cy="7536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233" name="Google Shape;1233;p27"/>
            <p:cNvSpPr/>
            <p:nvPr/>
          </p:nvSpPr>
          <p:spPr>
            <a:xfrm>
              <a:off x="7239000" y="1227675"/>
              <a:ext cx="677400" cy="5814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234" name="Google Shape;1234;p27"/>
            <p:cNvSpPr/>
            <p:nvPr/>
          </p:nvSpPr>
          <p:spPr>
            <a:xfrm>
              <a:off x="8579550" y="1227675"/>
              <a:ext cx="479700" cy="5814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235" name="Google Shape;1235;p27"/>
            <p:cNvSpPr/>
            <p:nvPr/>
          </p:nvSpPr>
          <p:spPr>
            <a:xfrm>
              <a:off x="8539425" y="3208875"/>
              <a:ext cx="596100" cy="7395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grpSp>
      <p:sp>
        <p:nvSpPr>
          <p:cNvPr id="1236" name="Google Shape;1236;p27"/>
          <p:cNvSpPr txBox="1"/>
          <p:nvPr/>
        </p:nvSpPr>
        <p:spPr>
          <a:xfrm>
            <a:off x="-101600" y="6387633"/>
            <a:ext cx="11890800" cy="890400"/>
          </a:xfrm>
          <a:prstGeom prst="rect">
            <a:avLst/>
          </a:prstGeom>
          <a:noFill/>
          <a:ln>
            <a:noFill/>
          </a:ln>
        </p:spPr>
        <p:txBody>
          <a:bodyPr spcFirstLastPara="1" wrap="square" lIns="121900" tIns="121900" rIns="121900" bIns="121900" anchor="t" anchorCtr="0">
            <a:noAutofit/>
          </a:bodyPr>
          <a:lstStyle/>
          <a:p>
            <a:pPr>
              <a:lnSpc>
                <a:spcPct val="120000"/>
              </a:lnSpc>
            </a:pPr>
            <a:r>
              <a:rPr lang="en" sz="1333">
                <a:solidFill>
                  <a:srgbClr val="202124"/>
                </a:solidFill>
                <a:latin typeface="Google Sans"/>
                <a:ea typeface="Google Sans"/>
                <a:cs typeface="Google Sans"/>
                <a:sym typeface="Google Sans"/>
              </a:rPr>
              <a:t>Thanks to Basil Mustafa for slide inspiration</a:t>
            </a:r>
            <a:endParaRPr sz="1333">
              <a:solidFill>
                <a:srgbClr val="202124"/>
              </a:solidFill>
              <a:latin typeface="Google Sans"/>
              <a:ea typeface="Google Sans"/>
              <a:cs typeface="Google Sans"/>
              <a:sym typeface="Google Sans"/>
            </a:endParaRPr>
          </a:p>
        </p:txBody>
      </p:sp>
      <p:sp>
        <p:nvSpPr>
          <p:cNvPr id="1237" name="Google Shape;1237;p27"/>
          <p:cNvSpPr txBox="1"/>
          <p:nvPr/>
        </p:nvSpPr>
        <p:spPr>
          <a:xfrm>
            <a:off x="-101600" y="6604000"/>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0"/>
                                        </p:tgtEl>
                                        <p:attrNameLst>
                                          <p:attrName>style.visibility</p:attrName>
                                        </p:attrNameLst>
                                      </p:cBhvr>
                                      <p:to>
                                        <p:strVal val="visible"/>
                                      </p:to>
                                    </p:set>
                                    <p:animEffect transition="in" filter="fade">
                                      <p:cBhvr>
                                        <p:cTn id="7" dur="500"/>
                                        <p:tgtEl>
                                          <p:spTgt spid="1150"/>
                                        </p:tgtEl>
                                      </p:cBhvr>
                                    </p:animEffect>
                                  </p:childTnLst>
                                </p:cTn>
                              </p:par>
                              <p:par>
                                <p:cTn id="8" presetID="10" presetClass="entr" presetSubtype="0" fill="hold" nodeType="withEffect">
                                  <p:stCondLst>
                                    <p:cond delay="0"/>
                                  </p:stCondLst>
                                  <p:childTnLst>
                                    <p:set>
                                      <p:cBhvr>
                                        <p:cTn id="9" dur="1" fill="hold">
                                          <p:stCondLst>
                                            <p:cond delay="0"/>
                                          </p:stCondLst>
                                        </p:cTn>
                                        <p:tgtEl>
                                          <p:spTgt spid="1153"/>
                                        </p:tgtEl>
                                        <p:attrNameLst>
                                          <p:attrName>style.visibility</p:attrName>
                                        </p:attrNameLst>
                                      </p:cBhvr>
                                      <p:to>
                                        <p:strVal val="visible"/>
                                      </p:to>
                                    </p:set>
                                    <p:animEffect transition="in" filter="fade">
                                      <p:cBhvr>
                                        <p:cTn id="10" dur="500"/>
                                        <p:tgtEl>
                                          <p:spTgt spid="1153"/>
                                        </p:tgtEl>
                                      </p:cBhvr>
                                    </p:animEffect>
                                  </p:childTnLst>
                                </p:cTn>
                              </p:par>
                              <p:par>
                                <p:cTn id="11" presetID="10" presetClass="entr" presetSubtype="0" fill="hold" nodeType="withEffect">
                                  <p:stCondLst>
                                    <p:cond delay="0"/>
                                  </p:stCondLst>
                                  <p:childTnLst>
                                    <p:set>
                                      <p:cBhvr>
                                        <p:cTn id="12" dur="1" fill="hold">
                                          <p:stCondLst>
                                            <p:cond delay="0"/>
                                          </p:stCondLst>
                                        </p:cTn>
                                        <p:tgtEl>
                                          <p:spTgt spid="1149"/>
                                        </p:tgtEl>
                                        <p:attrNameLst>
                                          <p:attrName>style.visibility</p:attrName>
                                        </p:attrNameLst>
                                      </p:cBhvr>
                                      <p:to>
                                        <p:strVal val="visible"/>
                                      </p:to>
                                    </p:set>
                                    <p:animEffect transition="in" filter="fade">
                                      <p:cBhvr>
                                        <p:cTn id="13" dur="500"/>
                                        <p:tgtEl>
                                          <p:spTgt spid="11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51"/>
                                        </p:tgtEl>
                                        <p:attrNameLst>
                                          <p:attrName>style.visibility</p:attrName>
                                        </p:attrNameLst>
                                      </p:cBhvr>
                                      <p:to>
                                        <p:strVal val="visible"/>
                                      </p:to>
                                    </p:set>
                                    <p:animEffect transition="in" filter="fade">
                                      <p:cBhvr>
                                        <p:cTn id="18" dur="500"/>
                                        <p:tgtEl>
                                          <p:spTgt spid="11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52"/>
                                        </p:tgtEl>
                                        <p:attrNameLst>
                                          <p:attrName>style.visibility</p:attrName>
                                        </p:attrNameLst>
                                      </p:cBhvr>
                                      <p:to>
                                        <p:strVal val="visible"/>
                                      </p:to>
                                    </p:set>
                                    <p:animEffect transition="in" filter="fade">
                                      <p:cBhvr>
                                        <p:cTn id="23" dur="500"/>
                                        <p:tgtEl>
                                          <p:spTgt spid="115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48"/>
                                        </p:tgtEl>
                                        <p:attrNameLst>
                                          <p:attrName>style.visibility</p:attrName>
                                        </p:attrNameLst>
                                      </p:cBhvr>
                                      <p:to>
                                        <p:strVal val="visible"/>
                                      </p:to>
                                    </p:set>
                                    <p:animEffect transition="in" filter="fade">
                                      <p:cBhvr>
                                        <p:cTn id="28" dur="500"/>
                                        <p:tgtEl>
                                          <p:spTgt spid="1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28"/>
          <p:cNvSpPr/>
          <p:nvPr/>
        </p:nvSpPr>
        <p:spPr>
          <a:xfrm>
            <a:off x="3960533" y="-67"/>
            <a:ext cx="8231600" cy="6858000"/>
          </a:xfrm>
          <a:prstGeom prst="rect">
            <a:avLst/>
          </a:prstGeom>
          <a:solidFill>
            <a:srgbClr val="FAFAFA"/>
          </a:solidFill>
          <a:ln>
            <a:noFill/>
          </a:ln>
        </p:spPr>
        <p:txBody>
          <a:bodyPr spcFirstLastPara="1" wrap="square" lIns="121900" tIns="121900" rIns="121900" bIns="121900" anchor="ctr" anchorCtr="0">
            <a:noAutofit/>
          </a:bodyPr>
          <a:lstStyle/>
          <a:p>
            <a:endParaRPr sz="2400"/>
          </a:p>
        </p:txBody>
      </p:sp>
      <p:sp>
        <p:nvSpPr>
          <p:cNvPr id="1243" name="Google Shape;1243;p28"/>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Attention Is All You Need - The Transformer architecture</a:t>
            </a:r>
            <a:endParaRPr sz="3067">
              <a:solidFill>
                <a:srgbClr val="202124"/>
              </a:solidFill>
              <a:latin typeface="Google Sans"/>
              <a:ea typeface="Google Sans"/>
              <a:cs typeface="Google Sans"/>
              <a:sym typeface="Google Sans"/>
            </a:endParaRPr>
          </a:p>
          <a:p>
            <a:pPr>
              <a:lnSpc>
                <a:spcPct val="120000"/>
              </a:lnSpc>
            </a:pPr>
            <a:r>
              <a:rPr lang="en" sz="1600" b="1">
                <a:solidFill>
                  <a:srgbClr val="202124"/>
                </a:solidFill>
                <a:latin typeface="Google Sans"/>
                <a:ea typeface="Google Sans"/>
                <a:cs typeface="Google Sans"/>
                <a:sym typeface="Google Sans"/>
              </a:rPr>
              <a:t>2017</a:t>
            </a:r>
            <a:r>
              <a:rPr lang="en" sz="160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b="1">
              <a:solidFill>
                <a:srgbClr val="202124"/>
              </a:solidFill>
              <a:latin typeface="Google Sans"/>
              <a:ea typeface="Google Sans"/>
              <a:cs typeface="Google Sans"/>
              <a:sym typeface="Google Sans"/>
            </a:endParaRPr>
          </a:p>
        </p:txBody>
      </p:sp>
      <p:pic>
        <p:nvPicPr>
          <p:cNvPr id="1244" name="Google Shape;1244;p28"/>
          <p:cNvPicPr preferRelativeResize="0"/>
          <p:nvPr/>
        </p:nvPicPr>
        <p:blipFill>
          <a:blip r:embed="rId3">
            <a:alphaModFix/>
          </a:blip>
          <a:stretch>
            <a:fillRect/>
          </a:stretch>
        </p:blipFill>
        <p:spPr>
          <a:xfrm>
            <a:off x="556885" y="1842270"/>
            <a:ext cx="3071700" cy="4284100"/>
          </a:xfrm>
          <a:prstGeom prst="rect">
            <a:avLst/>
          </a:prstGeom>
          <a:noFill/>
          <a:ln>
            <a:noFill/>
          </a:ln>
        </p:spPr>
      </p:pic>
      <p:sp>
        <p:nvSpPr>
          <p:cNvPr id="1245" name="Google Shape;1245;p28"/>
          <p:cNvSpPr/>
          <p:nvPr/>
        </p:nvSpPr>
        <p:spPr>
          <a:xfrm>
            <a:off x="567467" y="1825067"/>
            <a:ext cx="1470400" cy="15820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246" name="Google Shape;1246;p28"/>
          <p:cNvSpPr/>
          <p:nvPr/>
        </p:nvSpPr>
        <p:spPr>
          <a:xfrm>
            <a:off x="2037733" y="4266900"/>
            <a:ext cx="1590400" cy="20044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247" name="Google Shape;1247;p28"/>
          <p:cNvSpPr/>
          <p:nvPr/>
        </p:nvSpPr>
        <p:spPr>
          <a:xfrm>
            <a:off x="567467" y="4363651"/>
            <a:ext cx="1470400" cy="17092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248" name="Google Shape;1248;p28"/>
          <p:cNvSpPr/>
          <p:nvPr/>
        </p:nvSpPr>
        <p:spPr>
          <a:xfrm>
            <a:off x="1119467" y="3668900"/>
            <a:ext cx="918400" cy="3656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249" name="Google Shape;1249;p28"/>
          <p:cNvSpPr/>
          <p:nvPr/>
        </p:nvSpPr>
        <p:spPr>
          <a:xfrm>
            <a:off x="2037867" y="3561867"/>
            <a:ext cx="918400" cy="4728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250" name="Google Shape;1250;p28"/>
          <p:cNvSpPr/>
          <p:nvPr/>
        </p:nvSpPr>
        <p:spPr>
          <a:xfrm>
            <a:off x="2037867" y="2977200"/>
            <a:ext cx="918400" cy="3656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251" name="Google Shape;1251;p28"/>
          <p:cNvSpPr/>
          <p:nvPr/>
        </p:nvSpPr>
        <p:spPr>
          <a:xfrm>
            <a:off x="2037867" y="1773500"/>
            <a:ext cx="1470400" cy="9456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252" name="Google Shape;1252;p28"/>
          <p:cNvSpPr txBox="1"/>
          <p:nvPr/>
        </p:nvSpPr>
        <p:spPr>
          <a:xfrm>
            <a:off x="3962400" y="1510833"/>
            <a:ext cx="3796800" cy="558800"/>
          </a:xfrm>
          <a:prstGeom prst="rect">
            <a:avLst/>
          </a:prstGeom>
          <a:noFill/>
          <a:ln>
            <a:noFill/>
          </a:ln>
        </p:spPr>
        <p:txBody>
          <a:bodyPr spcFirstLastPara="1" wrap="square" lIns="121900" tIns="121900" rIns="121900" bIns="121900" anchor="t" anchorCtr="0">
            <a:noAutofit/>
          </a:bodyPr>
          <a:lstStyle/>
          <a:p>
            <a:pPr>
              <a:lnSpc>
                <a:spcPct val="150000"/>
              </a:lnSpc>
            </a:pPr>
            <a:r>
              <a:rPr lang="en" b="1">
                <a:solidFill>
                  <a:srgbClr val="202124"/>
                </a:solidFill>
                <a:latin typeface="Google Sans"/>
                <a:ea typeface="Google Sans"/>
                <a:cs typeface="Google Sans"/>
                <a:sym typeface="Google Sans"/>
              </a:rPr>
              <a:t>Residual connections</a:t>
            </a:r>
            <a:endParaRPr sz="1100" b="1">
              <a:solidFill>
                <a:srgbClr val="202124"/>
              </a:solidFill>
              <a:latin typeface="Courier New"/>
              <a:ea typeface="Courier New"/>
              <a:cs typeface="Courier New"/>
              <a:sym typeface="Courier New"/>
            </a:endParaRPr>
          </a:p>
        </p:txBody>
      </p:sp>
      <p:sp>
        <p:nvSpPr>
          <p:cNvPr id="1253" name="Google Shape;1253;p28"/>
          <p:cNvSpPr txBox="1"/>
          <p:nvPr/>
        </p:nvSpPr>
        <p:spPr>
          <a:xfrm>
            <a:off x="4165600" y="1917233"/>
            <a:ext cx="4291600" cy="3185200"/>
          </a:xfrm>
          <a:prstGeom prst="rect">
            <a:avLst/>
          </a:prstGeom>
          <a:noFill/>
          <a:ln>
            <a:noFill/>
          </a:ln>
        </p:spPr>
        <p:txBody>
          <a:bodyPr spcFirstLastPara="1" wrap="square" lIns="121900" tIns="121900" rIns="121900" bIns="121900" anchor="t" anchorCtr="0">
            <a:noAutofit/>
          </a:bodyPr>
          <a:lstStyle/>
          <a:p>
            <a:pPr>
              <a:lnSpc>
                <a:spcPct val="115000"/>
              </a:lnSpc>
            </a:pPr>
            <a:r>
              <a:rPr lang="en" dirty="0">
                <a:solidFill>
                  <a:srgbClr val="202124"/>
                </a:solidFill>
                <a:latin typeface="Google Sans"/>
                <a:ea typeface="Google Sans"/>
                <a:cs typeface="Google Sans"/>
                <a:sym typeface="Google Sans"/>
              </a:rPr>
              <a:t>Each module's output has the exact same shape as its input.</a:t>
            </a:r>
            <a:endParaRPr dirty="0">
              <a:solidFill>
                <a:srgbClr val="202124"/>
              </a:solidFill>
              <a:latin typeface="Google Sans"/>
              <a:ea typeface="Google Sans"/>
              <a:cs typeface="Google Sans"/>
              <a:sym typeface="Google Sans"/>
            </a:endParaRPr>
          </a:p>
          <a:p>
            <a:pPr>
              <a:lnSpc>
                <a:spcPct val="115000"/>
              </a:lnSpc>
            </a:pPr>
            <a:endParaRPr sz="600" dirty="0">
              <a:solidFill>
                <a:srgbClr val="202124"/>
              </a:solidFill>
              <a:latin typeface="Google Sans"/>
              <a:ea typeface="Google Sans"/>
              <a:cs typeface="Google Sans"/>
              <a:sym typeface="Google Sans"/>
            </a:endParaRPr>
          </a:p>
          <a:p>
            <a:pPr>
              <a:lnSpc>
                <a:spcPct val="115000"/>
              </a:lnSpc>
            </a:pPr>
            <a:r>
              <a:rPr lang="en" dirty="0">
                <a:solidFill>
                  <a:srgbClr val="202124"/>
                </a:solidFill>
                <a:latin typeface="Google Sans"/>
                <a:ea typeface="Google Sans"/>
                <a:cs typeface="Google Sans"/>
                <a:sym typeface="Google Sans"/>
              </a:rPr>
              <a:t>Following ResNets, the module computes a "residual" instead of a new value:</a:t>
            </a:r>
            <a:endParaRPr dirty="0">
              <a:solidFill>
                <a:srgbClr val="202124"/>
              </a:solidFill>
              <a:latin typeface="Google Sans"/>
              <a:ea typeface="Google Sans"/>
              <a:cs typeface="Google Sans"/>
              <a:sym typeface="Google Sans"/>
            </a:endParaRPr>
          </a:p>
          <a:p>
            <a:pPr>
              <a:lnSpc>
                <a:spcPct val="115000"/>
              </a:lnSpc>
            </a:pPr>
            <a:endParaRPr sz="600" dirty="0">
              <a:solidFill>
                <a:srgbClr val="202124"/>
              </a:solidFill>
              <a:latin typeface="Google Sans"/>
              <a:ea typeface="Google Sans"/>
              <a:cs typeface="Google Sans"/>
              <a:sym typeface="Google Sans"/>
            </a:endParaRPr>
          </a:p>
          <a:p>
            <a:pPr algn="ctr">
              <a:lnSpc>
                <a:spcPct val="115000"/>
              </a:lnSpc>
            </a:pPr>
            <a:r>
              <a:rPr lang="en" dirty="0">
                <a:solidFill>
                  <a:srgbClr val="202124"/>
                </a:solidFill>
                <a:latin typeface="Cambria Math"/>
                <a:ea typeface="Cambria Math"/>
                <a:cs typeface="Cambria Math"/>
                <a:sym typeface="Cambria Math"/>
              </a:rPr>
              <a:t>z</a:t>
            </a:r>
            <a:r>
              <a:rPr lang="en" baseline="-25000" dirty="0">
                <a:solidFill>
                  <a:srgbClr val="202124"/>
                </a:solidFill>
                <a:latin typeface="Cambria Math"/>
                <a:ea typeface="Cambria Math"/>
                <a:cs typeface="Cambria Math"/>
                <a:sym typeface="Cambria Math"/>
              </a:rPr>
              <a:t>i</a:t>
            </a:r>
            <a:r>
              <a:rPr lang="en" dirty="0">
                <a:solidFill>
                  <a:srgbClr val="202124"/>
                </a:solidFill>
                <a:latin typeface="Cambria Math"/>
                <a:ea typeface="Cambria Math"/>
                <a:cs typeface="Cambria Math"/>
                <a:sym typeface="Cambria Math"/>
              </a:rPr>
              <a:t> = Module(x</a:t>
            </a:r>
            <a:r>
              <a:rPr lang="en" baseline="-25000" dirty="0">
                <a:solidFill>
                  <a:srgbClr val="202124"/>
                </a:solidFill>
                <a:latin typeface="Cambria Math"/>
                <a:ea typeface="Cambria Math"/>
                <a:cs typeface="Cambria Math"/>
                <a:sym typeface="Cambria Math"/>
              </a:rPr>
              <a:t>i</a:t>
            </a:r>
            <a:r>
              <a:rPr lang="en" dirty="0">
                <a:solidFill>
                  <a:srgbClr val="202124"/>
                </a:solidFill>
                <a:latin typeface="Cambria Math"/>
                <a:ea typeface="Cambria Math"/>
                <a:cs typeface="Cambria Math"/>
                <a:sym typeface="Cambria Math"/>
              </a:rPr>
              <a:t>) + x</a:t>
            </a:r>
            <a:r>
              <a:rPr lang="en" baseline="-25000" dirty="0">
                <a:solidFill>
                  <a:srgbClr val="202124"/>
                </a:solidFill>
                <a:latin typeface="Cambria Math"/>
                <a:ea typeface="Cambria Math"/>
                <a:cs typeface="Cambria Math"/>
                <a:sym typeface="Cambria Math"/>
              </a:rPr>
              <a:t>i</a:t>
            </a:r>
            <a:endParaRPr dirty="0">
              <a:solidFill>
                <a:srgbClr val="202124"/>
              </a:solidFill>
              <a:latin typeface="Google Sans"/>
              <a:ea typeface="Google Sans"/>
              <a:cs typeface="Google Sans"/>
              <a:sym typeface="Google Sans"/>
            </a:endParaRPr>
          </a:p>
          <a:p>
            <a:pPr>
              <a:lnSpc>
                <a:spcPct val="115000"/>
              </a:lnSpc>
            </a:pPr>
            <a:endParaRPr sz="600" dirty="0">
              <a:solidFill>
                <a:srgbClr val="202124"/>
              </a:solidFill>
              <a:latin typeface="Google Sans"/>
              <a:ea typeface="Google Sans"/>
              <a:cs typeface="Google Sans"/>
              <a:sym typeface="Google Sans"/>
            </a:endParaRPr>
          </a:p>
          <a:p>
            <a:pPr>
              <a:lnSpc>
                <a:spcPct val="115000"/>
              </a:lnSpc>
            </a:pPr>
            <a:r>
              <a:rPr lang="en" dirty="0">
                <a:solidFill>
                  <a:srgbClr val="202124"/>
                </a:solidFill>
                <a:latin typeface="Google Sans"/>
                <a:ea typeface="Google Sans"/>
                <a:cs typeface="Google Sans"/>
                <a:sym typeface="Google Sans"/>
              </a:rPr>
              <a:t>This was shown to dramatically improve trainability.</a:t>
            </a:r>
            <a:endParaRPr dirty="0">
              <a:solidFill>
                <a:srgbClr val="202124"/>
              </a:solidFill>
              <a:latin typeface="Google Sans"/>
              <a:ea typeface="Google Sans"/>
              <a:cs typeface="Google Sans"/>
              <a:sym typeface="Google Sans"/>
            </a:endParaRPr>
          </a:p>
        </p:txBody>
      </p:sp>
      <p:sp>
        <p:nvSpPr>
          <p:cNvPr id="1254" name="Google Shape;1254;p28"/>
          <p:cNvSpPr txBox="1"/>
          <p:nvPr/>
        </p:nvSpPr>
        <p:spPr>
          <a:xfrm>
            <a:off x="3962400" y="5066833"/>
            <a:ext cx="3620000" cy="558800"/>
          </a:xfrm>
          <a:prstGeom prst="rect">
            <a:avLst/>
          </a:prstGeom>
          <a:noFill/>
          <a:ln>
            <a:noFill/>
          </a:ln>
        </p:spPr>
        <p:txBody>
          <a:bodyPr spcFirstLastPara="1" wrap="square" lIns="121900" tIns="121900" rIns="121900" bIns="121900" anchor="t" anchorCtr="0">
            <a:noAutofit/>
          </a:bodyPr>
          <a:lstStyle/>
          <a:p>
            <a:pPr>
              <a:lnSpc>
                <a:spcPct val="150000"/>
              </a:lnSpc>
            </a:pPr>
            <a:r>
              <a:rPr lang="en" b="1">
                <a:solidFill>
                  <a:srgbClr val="202124"/>
                </a:solidFill>
                <a:latin typeface="Google Sans"/>
                <a:ea typeface="Google Sans"/>
                <a:cs typeface="Google Sans"/>
                <a:sym typeface="Google Sans"/>
              </a:rPr>
              <a:t>LayerNorm</a:t>
            </a:r>
            <a:endParaRPr sz="1100" b="1">
              <a:solidFill>
                <a:srgbClr val="202124"/>
              </a:solidFill>
              <a:latin typeface="Courier New"/>
              <a:ea typeface="Courier New"/>
              <a:cs typeface="Courier New"/>
              <a:sym typeface="Courier New"/>
            </a:endParaRPr>
          </a:p>
        </p:txBody>
      </p:sp>
      <p:sp>
        <p:nvSpPr>
          <p:cNvPr id="1255" name="Google Shape;1255;p28"/>
          <p:cNvSpPr txBox="1"/>
          <p:nvPr/>
        </p:nvSpPr>
        <p:spPr>
          <a:xfrm>
            <a:off x="4165600" y="5473233"/>
            <a:ext cx="8026400" cy="945600"/>
          </a:xfrm>
          <a:prstGeom prst="rect">
            <a:avLst/>
          </a:prstGeom>
          <a:noFill/>
          <a:ln>
            <a:noFill/>
          </a:ln>
        </p:spPr>
        <p:txBody>
          <a:bodyPr spcFirstLastPara="1" wrap="square" lIns="121900" tIns="121900" rIns="121900" bIns="121900" anchor="t" anchorCtr="0">
            <a:noAutofit/>
          </a:bodyPr>
          <a:lstStyle/>
          <a:p>
            <a:pPr>
              <a:lnSpc>
                <a:spcPct val="115000"/>
              </a:lnSpc>
            </a:pPr>
            <a:r>
              <a:rPr lang="en">
                <a:solidFill>
                  <a:srgbClr val="202124"/>
                </a:solidFill>
                <a:latin typeface="Google Sans"/>
                <a:ea typeface="Google Sans"/>
                <a:cs typeface="Google Sans"/>
                <a:sym typeface="Google Sans"/>
              </a:rPr>
              <a:t>Normalization also dramatically improves trainability.</a:t>
            </a:r>
            <a:endParaRPr>
              <a:solidFill>
                <a:srgbClr val="202124"/>
              </a:solidFill>
              <a:latin typeface="Google Sans"/>
              <a:ea typeface="Google Sans"/>
              <a:cs typeface="Google Sans"/>
              <a:sym typeface="Google Sans"/>
            </a:endParaRPr>
          </a:p>
          <a:p>
            <a:pPr>
              <a:lnSpc>
                <a:spcPct val="115000"/>
              </a:lnSpc>
            </a:pPr>
            <a:r>
              <a:rPr lang="en">
                <a:solidFill>
                  <a:srgbClr val="202124"/>
                </a:solidFill>
                <a:latin typeface="Google Sans"/>
                <a:ea typeface="Google Sans"/>
                <a:cs typeface="Google Sans"/>
                <a:sym typeface="Google Sans"/>
              </a:rPr>
              <a:t>There's </a:t>
            </a:r>
            <a:r>
              <a:rPr lang="en" b="1">
                <a:solidFill>
                  <a:srgbClr val="202124"/>
                </a:solidFill>
                <a:latin typeface="Google Sans"/>
                <a:ea typeface="Google Sans"/>
                <a:cs typeface="Google Sans"/>
                <a:sym typeface="Google Sans"/>
              </a:rPr>
              <a:t>post-norm</a:t>
            </a:r>
            <a:r>
              <a:rPr lang="en">
                <a:solidFill>
                  <a:srgbClr val="202124"/>
                </a:solidFill>
                <a:latin typeface="Google Sans"/>
                <a:ea typeface="Google Sans"/>
                <a:cs typeface="Google Sans"/>
                <a:sym typeface="Google Sans"/>
              </a:rPr>
              <a:t> (original) 			and </a:t>
            </a:r>
            <a:r>
              <a:rPr lang="en" b="1">
                <a:solidFill>
                  <a:srgbClr val="202124"/>
                </a:solidFill>
                <a:latin typeface="Google Sans"/>
                <a:ea typeface="Google Sans"/>
                <a:cs typeface="Google Sans"/>
                <a:sym typeface="Google Sans"/>
              </a:rPr>
              <a:t>pre-norm</a:t>
            </a:r>
            <a:r>
              <a:rPr lang="en">
                <a:solidFill>
                  <a:srgbClr val="202124"/>
                </a:solidFill>
                <a:latin typeface="Google Sans"/>
                <a:ea typeface="Google Sans"/>
                <a:cs typeface="Google Sans"/>
                <a:sym typeface="Google Sans"/>
              </a:rPr>
              <a:t> (modern)</a:t>
            </a:r>
            <a:endParaRPr>
              <a:solidFill>
                <a:srgbClr val="202124"/>
              </a:solidFill>
              <a:latin typeface="Google Sans"/>
              <a:ea typeface="Google Sans"/>
              <a:cs typeface="Google Sans"/>
              <a:sym typeface="Google Sans"/>
            </a:endParaRPr>
          </a:p>
        </p:txBody>
      </p:sp>
      <p:sp>
        <p:nvSpPr>
          <p:cNvPr id="1256" name="Google Shape;1256;p28"/>
          <p:cNvSpPr txBox="1"/>
          <p:nvPr/>
        </p:nvSpPr>
        <p:spPr>
          <a:xfrm>
            <a:off x="3759200" y="6197601"/>
            <a:ext cx="4000000" cy="564730"/>
          </a:xfrm>
          <a:prstGeom prst="rect">
            <a:avLst/>
          </a:prstGeom>
          <a:noFill/>
          <a:ln>
            <a:noFill/>
          </a:ln>
        </p:spPr>
        <p:txBody>
          <a:bodyPr spcFirstLastPara="1" wrap="square" lIns="121900" tIns="121900" rIns="121900" bIns="121900" anchor="t" anchorCtr="0">
            <a:spAutoFit/>
          </a:bodyPr>
          <a:lstStyle/>
          <a:p>
            <a:pPr algn="ctr">
              <a:lnSpc>
                <a:spcPct val="115000"/>
              </a:lnSpc>
            </a:pP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i</a:t>
            </a:r>
            <a:r>
              <a:rPr lang="en">
                <a:solidFill>
                  <a:srgbClr val="202124"/>
                </a:solidFill>
                <a:latin typeface="Cambria Math"/>
                <a:ea typeface="Cambria Math"/>
                <a:cs typeface="Cambria Math"/>
                <a:sym typeface="Cambria Math"/>
              </a:rPr>
              <a:t> = LN(Module(x</a:t>
            </a:r>
            <a:r>
              <a:rPr lang="en" baseline="-25000">
                <a:solidFill>
                  <a:srgbClr val="202124"/>
                </a:solidFill>
                <a:latin typeface="Cambria Math"/>
                <a:ea typeface="Cambria Math"/>
                <a:cs typeface="Cambria Math"/>
                <a:sym typeface="Cambria Math"/>
              </a:rPr>
              <a:t>i</a:t>
            </a:r>
            <a:r>
              <a:rPr lang="en">
                <a:solidFill>
                  <a:srgbClr val="202124"/>
                </a:solidFill>
                <a:latin typeface="Cambria Math"/>
                <a:ea typeface="Cambria Math"/>
                <a:cs typeface="Cambria Math"/>
                <a:sym typeface="Cambria Math"/>
              </a:rPr>
              <a:t>) + x</a:t>
            </a:r>
            <a:r>
              <a:rPr lang="en" baseline="-25000">
                <a:solidFill>
                  <a:srgbClr val="202124"/>
                </a:solidFill>
                <a:latin typeface="Cambria Math"/>
                <a:ea typeface="Cambria Math"/>
                <a:cs typeface="Cambria Math"/>
                <a:sym typeface="Cambria Math"/>
              </a:rPr>
              <a:t>i</a:t>
            </a:r>
            <a:r>
              <a:rPr lang="en">
                <a:solidFill>
                  <a:srgbClr val="202124"/>
                </a:solidFill>
                <a:latin typeface="Cambria Math"/>
                <a:ea typeface="Cambria Math"/>
                <a:cs typeface="Cambria Math"/>
                <a:sym typeface="Cambria Math"/>
              </a:rPr>
              <a:t>)</a:t>
            </a:r>
            <a:endParaRPr>
              <a:solidFill>
                <a:srgbClr val="202124"/>
              </a:solidFill>
              <a:latin typeface="Google Sans"/>
              <a:ea typeface="Google Sans"/>
              <a:cs typeface="Google Sans"/>
              <a:sym typeface="Google Sans"/>
            </a:endParaRPr>
          </a:p>
        </p:txBody>
      </p:sp>
      <p:sp>
        <p:nvSpPr>
          <p:cNvPr id="1257" name="Google Shape;1257;p28"/>
          <p:cNvSpPr txBox="1"/>
          <p:nvPr/>
        </p:nvSpPr>
        <p:spPr>
          <a:xfrm>
            <a:off x="8128000" y="6197601"/>
            <a:ext cx="4000000" cy="564730"/>
          </a:xfrm>
          <a:prstGeom prst="rect">
            <a:avLst/>
          </a:prstGeom>
          <a:noFill/>
          <a:ln>
            <a:noFill/>
          </a:ln>
        </p:spPr>
        <p:txBody>
          <a:bodyPr spcFirstLastPara="1" wrap="square" lIns="121900" tIns="121900" rIns="121900" bIns="121900" anchor="t" anchorCtr="0">
            <a:spAutoFit/>
          </a:bodyPr>
          <a:lstStyle/>
          <a:p>
            <a:pPr algn="ctr">
              <a:lnSpc>
                <a:spcPct val="115000"/>
              </a:lnSpc>
            </a:pP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i</a:t>
            </a:r>
            <a:r>
              <a:rPr lang="en">
                <a:solidFill>
                  <a:srgbClr val="202124"/>
                </a:solidFill>
                <a:latin typeface="Cambria Math"/>
                <a:ea typeface="Cambria Math"/>
                <a:cs typeface="Cambria Math"/>
                <a:sym typeface="Cambria Math"/>
              </a:rPr>
              <a:t> = Module(LN(x</a:t>
            </a:r>
            <a:r>
              <a:rPr lang="en" baseline="-25000">
                <a:solidFill>
                  <a:srgbClr val="202124"/>
                </a:solidFill>
                <a:latin typeface="Cambria Math"/>
                <a:ea typeface="Cambria Math"/>
                <a:cs typeface="Cambria Math"/>
                <a:sym typeface="Cambria Math"/>
              </a:rPr>
              <a:t>i</a:t>
            </a:r>
            <a:r>
              <a:rPr lang="en">
                <a:solidFill>
                  <a:srgbClr val="202124"/>
                </a:solidFill>
                <a:latin typeface="Cambria Math"/>
                <a:ea typeface="Cambria Math"/>
                <a:cs typeface="Cambria Math"/>
                <a:sym typeface="Cambria Math"/>
              </a:rPr>
              <a:t>)) + x</a:t>
            </a:r>
            <a:r>
              <a:rPr lang="en" baseline="-25000">
                <a:solidFill>
                  <a:srgbClr val="202124"/>
                </a:solidFill>
                <a:latin typeface="Cambria Math"/>
                <a:ea typeface="Cambria Math"/>
                <a:cs typeface="Cambria Math"/>
                <a:sym typeface="Cambria Math"/>
              </a:rPr>
              <a:t>i</a:t>
            </a:r>
            <a:endParaRPr>
              <a:solidFill>
                <a:srgbClr val="202124"/>
              </a:solidFill>
              <a:latin typeface="Google Sans"/>
              <a:ea typeface="Google Sans"/>
              <a:cs typeface="Google Sans"/>
              <a:sym typeface="Google Sans"/>
            </a:endParaRPr>
          </a:p>
        </p:txBody>
      </p:sp>
      <p:grpSp>
        <p:nvGrpSpPr>
          <p:cNvPr id="1258" name="Google Shape;1258;p28"/>
          <p:cNvGrpSpPr/>
          <p:nvPr/>
        </p:nvGrpSpPr>
        <p:grpSpPr>
          <a:xfrm>
            <a:off x="8026400" y="1409234"/>
            <a:ext cx="4182400" cy="4065700"/>
            <a:chOff x="6019800" y="1056925"/>
            <a:chExt cx="3136800" cy="3049275"/>
          </a:xfrm>
        </p:grpSpPr>
        <p:grpSp>
          <p:nvGrpSpPr>
            <p:cNvPr id="1259" name="Google Shape;1259;p28"/>
            <p:cNvGrpSpPr/>
            <p:nvPr/>
          </p:nvGrpSpPr>
          <p:grpSpPr>
            <a:xfrm>
              <a:off x="6629983" y="1531000"/>
              <a:ext cx="672517" cy="2575200"/>
              <a:chOff x="6629983" y="1150000"/>
              <a:chExt cx="672517" cy="2575200"/>
            </a:xfrm>
          </p:grpSpPr>
          <p:sp>
            <p:nvSpPr>
              <p:cNvPr id="1260" name="Google Shape;1260;p28"/>
              <p:cNvSpPr/>
              <p:nvPr/>
            </p:nvSpPr>
            <p:spPr>
              <a:xfrm rot="5400000">
                <a:off x="6494600" y="2429200"/>
                <a:ext cx="1234800" cy="381000"/>
              </a:xfrm>
              <a:prstGeom prst="roundRect">
                <a:avLst>
                  <a:gd name="adj" fmla="val 16667"/>
                </a:avLst>
              </a:prstGeom>
              <a:solidFill>
                <a:srgbClr val="FCE5CD"/>
              </a:solidFill>
              <a:ln w="9525" cap="flat" cmpd="sng">
                <a:solidFill>
                  <a:srgbClr val="B45F06"/>
                </a:solidFill>
                <a:prstDash val="solid"/>
                <a:round/>
                <a:headEnd type="none" w="sm" len="sm"/>
                <a:tailEnd type="none" w="sm" len="sm"/>
              </a:ln>
            </p:spPr>
            <p:txBody>
              <a:bodyPr spcFirstLastPara="1" wrap="square" lIns="121900" tIns="121900" rIns="121900" bIns="121900" anchor="ctr" anchorCtr="0">
                <a:noAutofit/>
              </a:bodyPr>
              <a:lstStyle/>
              <a:p>
                <a:pPr algn="ctr"/>
                <a:r>
                  <a:rPr lang="en">
                    <a:solidFill>
                      <a:srgbClr val="B45F06"/>
                    </a:solidFill>
                  </a:rPr>
                  <a:t>Block</a:t>
                </a:r>
                <a:endParaRPr>
                  <a:solidFill>
                    <a:srgbClr val="B45F06"/>
                  </a:solidFill>
                </a:endParaRPr>
              </a:p>
            </p:txBody>
          </p:sp>
          <p:cxnSp>
            <p:nvCxnSpPr>
              <p:cNvPr id="1261" name="Google Shape;1261;p28"/>
              <p:cNvCxnSpPr>
                <a:endCxn id="1260" idx="3"/>
              </p:cNvCxnSpPr>
              <p:nvPr/>
            </p:nvCxnSpPr>
            <p:spPr>
              <a:xfrm rot="10800000">
                <a:off x="7112000" y="3237100"/>
                <a:ext cx="0" cy="488100"/>
              </a:xfrm>
              <a:prstGeom prst="straightConnector1">
                <a:avLst/>
              </a:prstGeom>
              <a:noFill/>
              <a:ln w="9525" cap="flat" cmpd="sng">
                <a:solidFill>
                  <a:schemeClr val="dk2"/>
                </a:solidFill>
                <a:prstDash val="solid"/>
                <a:round/>
                <a:headEnd type="none" w="med" len="med"/>
                <a:tailEnd type="triangle" w="med" len="med"/>
              </a:ln>
            </p:spPr>
          </p:cxnSp>
          <p:cxnSp>
            <p:nvCxnSpPr>
              <p:cNvPr id="1262" name="Google Shape;1262;p28"/>
              <p:cNvCxnSpPr>
                <a:stCxn id="1260" idx="1"/>
                <a:endCxn id="1263" idx="4"/>
              </p:cNvCxnSpPr>
              <p:nvPr/>
            </p:nvCxnSpPr>
            <p:spPr>
              <a:xfrm rot="10800000">
                <a:off x="7112000" y="1558000"/>
                <a:ext cx="0" cy="444300"/>
              </a:xfrm>
              <a:prstGeom prst="straightConnector1">
                <a:avLst/>
              </a:prstGeom>
              <a:noFill/>
              <a:ln w="9525" cap="flat" cmpd="sng">
                <a:solidFill>
                  <a:schemeClr val="dk2"/>
                </a:solidFill>
                <a:prstDash val="solid"/>
                <a:round/>
                <a:headEnd type="none" w="med" len="med"/>
                <a:tailEnd type="triangle" w="med" len="med"/>
              </a:ln>
            </p:spPr>
          </p:cxnSp>
          <p:sp>
            <p:nvSpPr>
              <p:cNvPr id="1263" name="Google Shape;1263;p28"/>
              <p:cNvSpPr/>
              <p:nvPr/>
            </p:nvSpPr>
            <p:spPr>
              <a:xfrm>
                <a:off x="7013150" y="1360300"/>
                <a:ext cx="197700" cy="19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a:p>
            </p:txBody>
          </p:sp>
          <p:sp>
            <p:nvSpPr>
              <p:cNvPr id="1264" name="Google Shape;1264;p28"/>
              <p:cNvSpPr txBox="1"/>
              <p:nvPr/>
            </p:nvSpPr>
            <p:spPr>
              <a:xfrm>
                <a:off x="6963825" y="1261536"/>
                <a:ext cx="282300" cy="392385"/>
              </a:xfrm>
              <a:prstGeom prst="rect">
                <a:avLst/>
              </a:prstGeom>
              <a:noFill/>
              <a:ln>
                <a:noFill/>
              </a:ln>
            </p:spPr>
            <p:txBody>
              <a:bodyPr spcFirstLastPara="1" wrap="square" lIns="121900" tIns="121900" rIns="121900" bIns="121900" anchor="t" anchorCtr="0">
                <a:spAutoFit/>
              </a:bodyPr>
              <a:lstStyle/>
              <a:p>
                <a:r>
                  <a:rPr lang="en">
                    <a:solidFill>
                      <a:srgbClr val="434343"/>
                    </a:solidFill>
                  </a:rPr>
                  <a:t>+</a:t>
                </a:r>
                <a:endParaRPr>
                  <a:solidFill>
                    <a:srgbClr val="434343"/>
                  </a:solidFill>
                </a:endParaRPr>
              </a:p>
            </p:txBody>
          </p:sp>
          <p:sp>
            <p:nvSpPr>
              <p:cNvPr id="1265" name="Google Shape;1265;p28"/>
              <p:cNvSpPr/>
              <p:nvPr/>
            </p:nvSpPr>
            <p:spPr>
              <a:xfrm>
                <a:off x="6629983" y="1452025"/>
                <a:ext cx="489075" cy="2075750"/>
              </a:xfrm>
              <a:custGeom>
                <a:avLst/>
                <a:gdLst/>
                <a:ahLst/>
                <a:cxnLst/>
                <a:rect l="l" t="t" r="r" b="b"/>
                <a:pathLst>
                  <a:path w="19563" h="83030" extrusionOk="0">
                    <a:moveTo>
                      <a:pt x="19563" y="83030"/>
                    </a:moveTo>
                    <a:cubicBezTo>
                      <a:pt x="16647" y="81149"/>
                      <a:pt x="5028" y="83933"/>
                      <a:pt x="2065" y="71741"/>
                    </a:cubicBezTo>
                    <a:cubicBezTo>
                      <a:pt x="-898" y="59549"/>
                      <a:pt x="-381" y="21835"/>
                      <a:pt x="1783" y="9878"/>
                    </a:cubicBezTo>
                    <a:cubicBezTo>
                      <a:pt x="3947" y="-2079"/>
                      <a:pt x="12837" y="1646"/>
                      <a:pt x="15048" y="0"/>
                    </a:cubicBezTo>
                  </a:path>
                </a:pathLst>
              </a:custGeom>
              <a:noFill/>
              <a:ln w="9525" cap="flat" cmpd="sng">
                <a:solidFill>
                  <a:schemeClr val="dk2"/>
                </a:solidFill>
                <a:prstDash val="solid"/>
                <a:round/>
                <a:headEnd type="none" w="med" len="med"/>
                <a:tailEnd type="triangle" w="med" len="med"/>
              </a:ln>
            </p:spPr>
            <p:txBody>
              <a:bodyPr/>
              <a:lstStyle/>
              <a:p>
                <a:endParaRPr lang="en-US"/>
              </a:p>
            </p:txBody>
          </p:sp>
          <p:cxnSp>
            <p:nvCxnSpPr>
              <p:cNvPr id="1266" name="Google Shape;1266;p28"/>
              <p:cNvCxnSpPr>
                <a:stCxn id="1263" idx="0"/>
              </p:cNvCxnSpPr>
              <p:nvPr/>
            </p:nvCxnSpPr>
            <p:spPr>
              <a:xfrm rot="10800000">
                <a:off x="7112000" y="1150000"/>
                <a:ext cx="0" cy="210300"/>
              </a:xfrm>
              <a:prstGeom prst="straightConnector1">
                <a:avLst/>
              </a:prstGeom>
              <a:noFill/>
              <a:ln w="9525" cap="flat" cmpd="sng">
                <a:solidFill>
                  <a:schemeClr val="dk2"/>
                </a:solidFill>
                <a:prstDash val="solid"/>
                <a:round/>
                <a:headEnd type="none" w="med" len="med"/>
                <a:tailEnd type="triangle" w="med" len="med"/>
              </a:ln>
            </p:spPr>
          </p:cxnSp>
        </p:grpSp>
        <p:grpSp>
          <p:nvGrpSpPr>
            <p:cNvPr id="1267" name="Google Shape;1267;p28"/>
            <p:cNvGrpSpPr/>
            <p:nvPr/>
          </p:nvGrpSpPr>
          <p:grpSpPr>
            <a:xfrm>
              <a:off x="7878225" y="1531000"/>
              <a:ext cx="891900" cy="2568300"/>
              <a:chOff x="7878225" y="1531000"/>
              <a:chExt cx="891900" cy="2568300"/>
            </a:xfrm>
          </p:grpSpPr>
          <p:cxnSp>
            <p:nvCxnSpPr>
              <p:cNvPr id="1268" name="Google Shape;1268;p28"/>
              <p:cNvCxnSpPr>
                <a:endCxn id="1269" idx="4"/>
              </p:cNvCxnSpPr>
              <p:nvPr/>
            </p:nvCxnSpPr>
            <p:spPr>
              <a:xfrm rot="10800000">
                <a:off x="8026400" y="1939000"/>
                <a:ext cx="0" cy="2160300"/>
              </a:xfrm>
              <a:prstGeom prst="straightConnector1">
                <a:avLst/>
              </a:prstGeom>
              <a:noFill/>
              <a:ln w="9525" cap="flat" cmpd="sng">
                <a:solidFill>
                  <a:schemeClr val="dk2"/>
                </a:solidFill>
                <a:prstDash val="solid"/>
                <a:round/>
                <a:headEnd type="none" w="med" len="med"/>
                <a:tailEnd type="triangle" w="med" len="med"/>
              </a:ln>
            </p:spPr>
          </p:cxnSp>
          <p:sp>
            <p:nvSpPr>
              <p:cNvPr id="1269" name="Google Shape;1269;p28"/>
              <p:cNvSpPr/>
              <p:nvPr/>
            </p:nvSpPr>
            <p:spPr>
              <a:xfrm>
                <a:off x="7927550" y="1741300"/>
                <a:ext cx="197700" cy="19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a:p>
            </p:txBody>
          </p:sp>
          <p:sp>
            <p:nvSpPr>
              <p:cNvPr id="1270" name="Google Shape;1270;p28"/>
              <p:cNvSpPr txBox="1"/>
              <p:nvPr/>
            </p:nvSpPr>
            <p:spPr>
              <a:xfrm>
                <a:off x="7878225" y="1642536"/>
                <a:ext cx="282300" cy="392385"/>
              </a:xfrm>
              <a:prstGeom prst="rect">
                <a:avLst/>
              </a:prstGeom>
              <a:noFill/>
              <a:ln>
                <a:noFill/>
              </a:ln>
            </p:spPr>
            <p:txBody>
              <a:bodyPr spcFirstLastPara="1" wrap="square" lIns="121900" tIns="121900" rIns="121900" bIns="121900" anchor="t" anchorCtr="0">
                <a:spAutoFit/>
              </a:bodyPr>
              <a:lstStyle/>
              <a:p>
                <a:r>
                  <a:rPr lang="en">
                    <a:solidFill>
                      <a:srgbClr val="434343"/>
                    </a:solidFill>
                  </a:rPr>
                  <a:t>+</a:t>
                </a:r>
                <a:endParaRPr>
                  <a:solidFill>
                    <a:srgbClr val="434343"/>
                  </a:solidFill>
                </a:endParaRPr>
              </a:p>
            </p:txBody>
          </p:sp>
          <p:cxnSp>
            <p:nvCxnSpPr>
              <p:cNvPr id="1271" name="Google Shape;1271;p28"/>
              <p:cNvCxnSpPr/>
              <p:nvPr/>
            </p:nvCxnSpPr>
            <p:spPr>
              <a:xfrm rot="10800000">
                <a:off x="8026400" y="1531000"/>
                <a:ext cx="0" cy="210300"/>
              </a:xfrm>
              <a:prstGeom prst="straightConnector1">
                <a:avLst/>
              </a:prstGeom>
              <a:noFill/>
              <a:ln w="9525" cap="flat" cmpd="sng">
                <a:solidFill>
                  <a:schemeClr val="dk2"/>
                </a:solidFill>
                <a:prstDash val="solid"/>
                <a:round/>
                <a:headEnd type="none" w="med" len="med"/>
                <a:tailEnd type="triangle" w="med" len="med"/>
              </a:ln>
            </p:spPr>
          </p:cxnSp>
          <p:sp>
            <p:nvSpPr>
              <p:cNvPr id="1272" name="Google Shape;1272;p28"/>
              <p:cNvSpPr/>
              <p:nvPr/>
            </p:nvSpPr>
            <p:spPr>
              <a:xfrm rot="5400000">
                <a:off x="7962225" y="2828650"/>
                <a:ext cx="1234800" cy="381000"/>
              </a:xfrm>
              <a:prstGeom prst="roundRect">
                <a:avLst>
                  <a:gd name="adj" fmla="val 16667"/>
                </a:avLst>
              </a:prstGeom>
              <a:solidFill>
                <a:srgbClr val="FCE5CD"/>
              </a:solidFill>
              <a:ln w="9525" cap="flat" cmpd="sng">
                <a:solidFill>
                  <a:srgbClr val="B45F06"/>
                </a:solidFill>
                <a:prstDash val="solid"/>
                <a:round/>
                <a:headEnd type="none" w="sm" len="sm"/>
                <a:tailEnd type="none" w="sm" len="sm"/>
              </a:ln>
            </p:spPr>
            <p:txBody>
              <a:bodyPr spcFirstLastPara="1" wrap="square" lIns="121900" tIns="121900" rIns="121900" bIns="121900" anchor="ctr" anchorCtr="0">
                <a:noAutofit/>
              </a:bodyPr>
              <a:lstStyle/>
              <a:p>
                <a:pPr algn="ctr"/>
                <a:r>
                  <a:rPr lang="en">
                    <a:solidFill>
                      <a:srgbClr val="B45F06"/>
                    </a:solidFill>
                  </a:rPr>
                  <a:t>Block</a:t>
                </a:r>
                <a:endParaRPr>
                  <a:solidFill>
                    <a:srgbClr val="B45F06"/>
                  </a:solidFill>
                </a:endParaRPr>
              </a:p>
            </p:txBody>
          </p:sp>
          <p:cxnSp>
            <p:nvCxnSpPr>
              <p:cNvPr id="1273" name="Google Shape;1273;p28"/>
              <p:cNvCxnSpPr>
                <a:endCxn id="1272" idx="3"/>
              </p:cNvCxnSpPr>
              <p:nvPr/>
            </p:nvCxnSpPr>
            <p:spPr>
              <a:xfrm rot="10800000" flipH="1">
                <a:off x="8029125" y="3636550"/>
                <a:ext cx="550500" cy="300300"/>
              </a:xfrm>
              <a:prstGeom prst="curvedConnector2">
                <a:avLst/>
              </a:prstGeom>
              <a:noFill/>
              <a:ln w="9525" cap="flat" cmpd="sng">
                <a:solidFill>
                  <a:schemeClr val="dk2"/>
                </a:solidFill>
                <a:prstDash val="solid"/>
                <a:round/>
                <a:headEnd type="none" w="med" len="med"/>
                <a:tailEnd type="triangle" w="med" len="med"/>
              </a:ln>
            </p:spPr>
          </p:cxnSp>
          <p:cxnSp>
            <p:nvCxnSpPr>
              <p:cNvPr id="1274" name="Google Shape;1274;p28"/>
              <p:cNvCxnSpPr>
                <a:stCxn id="1272" idx="1"/>
                <a:endCxn id="1270" idx="3"/>
              </p:cNvCxnSpPr>
              <p:nvPr/>
            </p:nvCxnSpPr>
            <p:spPr>
              <a:xfrm rot="16200000" flipV="1">
                <a:off x="8088565" y="1910690"/>
                <a:ext cx="563021" cy="419100"/>
              </a:xfrm>
              <a:prstGeom prst="curvedConnector2">
                <a:avLst/>
              </a:prstGeom>
              <a:noFill/>
              <a:ln w="9525" cap="flat" cmpd="sng">
                <a:solidFill>
                  <a:schemeClr val="dk2"/>
                </a:solidFill>
                <a:prstDash val="solid"/>
                <a:round/>
                <a:headEnd type="none" w="med" len="med"/>
                <a:tailEnd type="triangle" w="med" len="med"/>
              </a:ln>
            </p:spPr>
          </p:cxnSp>
        </p:grpSp>
        <p:sp>
          <p:nvSpPr>
            <p:cNvPr id="1275" name="Google Shape;1275;p28"/>
            <p:cNvSpPr txBox="1"/>
            <p:nvPr/>
          </p:nvSpPr>
          <p:spPr>
            <a:xfrm>
              <a:off x="6019800" y="1056925"/>
              <a:ext cx="1993800" cy="452400"/>
            </a:xfrm>
            <a:prstGeom prst="rect">
              <a:avLst/>
            </a:prstGeom>
            <a:noFill/>
            <a:ln>
              <a:noFill/>
            </a:ln>
          </p:spPr>
          <p:txBody>
            <a:bodyPr spcFirstLastPara="1" wrap="square" lIns="121900" tIns="121900" rIns="121900" bIns="121900" anchor="t" anchorCtr="0">
              <a:noAutofit/>
            </a:bodyPr>
            <a:lstStyle/>
            <a:p>
              <a:pPr>
                <a:lnSpc>
                  <a:spcPct val="115000"/>
                </a:lnSpc>
              </a:pPr>
              <a:r>
                <a:rPr lang="en">
                  <a:solidFill>
                    <a:srgbClr val="202124"/>
                  </a:solidFill>
                  <a:latin typeface="Google Sans"/>
                  <a:ea typeface="Google Sans"/>
                  <a:cs typeface="Google Sans"/>
                  <a:sym typeface="Google Sans"/>
                </a:rPr>
                <a:t>"Skip connection" ==</a:t>
              </a:r>
              <a:endParaRPr>
                <a:solidFill>
                  <a:srgbClr val="202124"/>
                </a:solidFill>
                <a:latin typeface="Google Sans"/>
                <a:ea typeface="Google Sans"/>
                <a:cs typeface="Google Sans"/>
                <a:sym typeface="Google Sans"/>
              </a:endParaRPr>
            </a:p>
          </p:txBody>
        </p:sp>
        <p:sp>
          <p:nvSpPr>
            <p:cNvPr id="1276" name="Google Shape;1276;p28"/>
            <p:cNvSpPr txBox="1"/>
            <p:nvPr/>
          </p:nvSpPr>
          <p:spPr>
            <a:xfrm>
              <a:off x="7162800" y="1056925"/>
              <a:ext cx="1993800" cy="452400"/>
            </a:xfrm>
            <a:prstGeom prst="rect">
              <a:avLst/>
            </a:prstGeom>
            <a:noFill/>
            <a:ln>
              <a:noFill/>
            </a:ln>
          </p:spPr>
          <p:txBody>
            <a:bodyPr spcFirstLastPara="1" wrap="square" lIns="121900" tIns="121900" rIns="121900" bIns="121900" anchor="t" anchorCtr="0">
              <a:noAutofit/>
            </a:bodyPr>
            <a:lstStyle/>
            <a:p>
              <a:pPr algn="r">
                <a:lnSpc>
                  <a:spcPct val="115000"/>
                </a:lnSpc>
              </a:pPr>
              <a:r>
                <a:rPr lang="en">
                  <a:solidFill>
                    <a:srgbClr val="202124"/>
                  </a:solidFill>
                  <a:latin typeface="Google Sans"/>
                  <a:ea typeface="Google Sans"/>
                  <a:cs typeface="Google Sans"/>
                  <a:sym typeface="Google Sans"/>
                </a:rPr>
                <a:t>"Residual block"</a:t>
              </a:r>
              <a:endParaRPr>
                <a:solidFill>
                  <a:srgbClr val="202124"/>
                </a:solidFill>
                <a:latin typeface="Google Sans"/>
                <a:ea typeface="Google Sans"/>
                <a:cs typeface="Google Sans"/>
                <a:sym typeface="Google Sans"/>
              </a:endParaRPr>
            </a:p>
          </p:txBody>
        </p:sp>
      </p:grpSp>
      <p:sp>
        <p:nvSpPr>
          <p:cNvPr id="1277" name="Google Shape;1277;p28"/>
          <p:cNvSpPr txBox="1"/>
          <p:nvPr/>
        </p:nvSpPr>
        <p:spPr>
          <a:xfrm>
            <a:off x="-101600" y="6387633"/>
            <a:ext cx="11890800" cy="890400"/>
          </a:xfrm>
          <a:prstGeom prst="rect">
            <a:avLst/>
          </a:prstGeom>
          <a:noFill/>
          <a:ln>
            <a:noFill/>
          </a:ln>
        </p:spPr>
        <p:txBody>
          <a:bodyPr spcFirstLastPara="1" wrap="square" lIns="121900" tIns="121900" rIns="121900" bIns="121900" anchor="t" anchorCtr="0">
            <a:noAutofit/>
          </a:bodyPr>
          <a:lstStyle/>
          <a:p>
            <a:pPr>
              <a:lnSpc>
                <a:spcPct val="120000"/>
              </a:lnSpc>
            </a:pPr>
            <a:r>
              <a:rPr lang="en" sz="1333">
                <a:solidFill>
                  <a:srgbClr val="202124"/>
                </a:solidFill>
                <a:latin typeface="Google Sans"/>
                <a:ea typeface="Google Sans"/>
                <a:cs typeface="Google Sans"/>
                <a:sym typeface="Google Sans"/>
              </a:rPr>
              <a:t>Thanks to Basil Mustafa for slide inspiration</a:t>
            </a:r>
            <a:endParaRPr sz="1333">
              <a:solidFill>
                <a:srgbClr val="202124"/>
              </a:solidFill>
              <a:latin typeface="Google Sans"/>
              <a:ea typeface="Google Sans"/>
              <a:cs typeface="Google Sans"/>
              <a:sym typeface="Google Sans"/>
            </a:endParaRPr>
          </a:p>
        </p:txBody>
      </p:sp>
      <p:sp>
        <p:nvSpPr>
          <p:cNvPr id="1278" name="Google Shape;1278;p28"/>
          <p:cNvSpPr txBox="1"/>
          <p:nvPr/>
        </p:nvSpPr>
        <p:spPr>
          <a:xfrm>
            <a:off x="-101600" y="6604000"/>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3"/>
                                        </p:tgtEl>
                                        <p:attrNameLst>
                                          <p:attrName>style.visibility</p:attrName>
                                        </p:attrNameLst>
                                      </p:cBhvr>
                                      <p:to>
                                        <p:strVal val="visible"/>
                                      </p:to>
                                    </p:set>
                                    <p:animEffect transition="in" filter="fade">
                                      <p:cBhvr>
                                        <p:cTn id="7" dur="500"/>
                                        <p:tgtEl>
                                          <p:spTgt spid="12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8"/>
                                        </p:tgtEl>
                                        <p:attrNameLst>
                                          <p:attrName>style.visibility</p:attrName>
                                        </p:attrNameLst>
                                      </p:cBhvr>
                                      <p:to>
                                        <p:strVal val="visible"/>
                                      </p:to>
                                    </p:set>
                                    <p:animEffect transition="in" filter="fade">
                                      <p:cBhvr>
                                        <p:cTn id="12" dur="500"/>
                                        <p:tgtEl>
                                          <p:spTgt spid="12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5"/>
                                        </p:tgtEl>
                                        <p:attrNameLst>
                                          <p:attrName>style.visibility</p:attrName>
                                        </p:attrNameLst>
                                      </p:cBhvr>
                                      <p:to>
                                        <p:strVal val="visible"/>
                                      </p:to>
                                    </p:set>
                                    <p:animEffect transition="in" filter="fade">
                                      <p:cBhvr>
                                        <p:cTn id="17" dur="500"/>
                                        <p:tgtEl>
                                          <p:spTgt spid="1255"/>
                                        </p:tgtEl>
                                      </p:cBhvr>
                                    </p:animEffect>
                                  </p:childTnLst>
                                </p:cTn>
                              </p:par>
                              <p:par>
                                <p:cTn id="18" presetID="10" presetClass="entr" presetSubtype="0" fill="hold" nodeType="withEffect">
                                  <p:stCondLst>
                                    <p:cond delay="0"/>
                                  </p:stCondLst>
                                  <p:childTnLst>
                                    <p:set>
                                      <p:cBhvr>
                                        <p:cTn id="19" dur="1" fill="hold">
                                          <p:stCondLst>
                                            <p:cond delay="0"/>
                                          </p:stCondLst>
                                        </p:cTn>
                                        <p:tgtEl>
                                          <p:spTgt spid="1256"/>
                                        </p:tgtEl>
                                        <p:attrNameLst>
                                          <p:attrName>style.visibility</p:attrName>
                                        </p:attrNameLst>
                                      </p:cBhvr>
                                      <p:to>
                                        <p:strVal val="visible"/>
                                      </p:to>
                                    </p:set>
                                    <p:animEffect transition="in" filter="fade">
                                      <p:cBhvr>
                                        <p:cTn id="20" dur="500"/>
                                        <p:tgtEl>
                                          <p:spTgt spid="1256"/>
                                        </p:tgtEl>
                                      </p:cBhvr>
                                    </p:animEffect>
                                  </p:childTnLst>
                                </p:cTn>
                              </p:par>
                              <p:par>
                                <p:cTn id="21" presetID="10" presetClass="entr" presetSubtype="0" fill="hold" nodeType="withEffect">
                                  <p:stCondLst>
                                    <p:cond delay="0"/>
                                  </p:stCondLst>
                                  <p:childTnLst>
                                    <p:set>
                                      <p:cBhvr>
                                        <p:cTn id="22" dur="1" fill="hold">
                                          <p:stCondLst>
                                            <p:cond delay="0"/>
                                          </p:stCondLst>
                                        </p:cTn>
                                        <p:tgtEl>
                                          <p:spTgt spid="1257"/>
                                        </p:tgtEl>
                                        <p:attrNameLst>
                                          <p:attrName>style.visibility</p:attrName>
                                        </p:attrNameLst>
                                      </p:cBhvr>
                                      <p:to>
                                        <p:strVal val="visible"/>
                                      </p:to>
                                    </p:set>
                                    <p:animEffect transition="in" filter="fade">
                                      <p:cBhvr>
                                        <p:cTn id="23" dur="500"/>
                                        <p:tgtEl>
                                          <p:spTgt spid="1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29"/>
          <p:cNvSpPr/>
          <p:nvPr/>
        </p:nvSpPr>
        <p:spPr>
          <a:xfrm>
            <a:off x="5065200" y="-67"/>
            <a:ext cx="7007464" cy="6858000"/>
          </a:xfrm>
          <a:prstGeom prst="rect">
            <a:avLst/>
          </a:prstGeom>
          <a:solidFill>
            <a:srgbClr val="FAFAFA"/>
          </a:solidFill>
          <a:ln>
            <a:noFill/>
          </a:ln>
        </p:spPr>
        <p:txBody>
          <a:bodyPr spcFirstLastPara="1" wrap="square" lIns="121900" tIns="121900" rIns="121900" bIns="121900" anchor="ctr" anchorCtr="0">
            <a:noAutofit/>
          </a:bodyPr>
          <a:lstStyle/>
          <a:p>
            <a:endParaRPr/>
          </a:p>
        </p:txBody>
      </p:sp>
      <p:sp>
        <p:nvSpPr>
          <p:cNvPr id="1284" name="Google Shape;1284;p29"/>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Attention Is All You Need - The Transformer architecture</a:t>
            </a:r>
            <a:endParaRPr sz="3067">
              <a:solidFill>
                <a:srgbClr val="202124"/>
              </a:solidFill>
              <a:latin typeface="Google Sans"/>
              <a:ea typeface="Google Sans"/>
              <a:cs typeface="Google Sans"/>
              <a:sym typeface="Google Sans"/>
            </a:endParaRPr>
          </a:p>
          <a:p>
            <a:pPr>
              <a:lnSpc>
                <a:spcPct val="120000"/>
              </a:lnSpc>
            </a:pPr>
            <a:r>
              <a:rPr lang="en" sz="1600" b="1">
                <a:solidFill>
                  <a:srgbClr val="202124"/>
                </a:solidFill>
                <a:latin typeface="Google Sans"/>
                <a:ea typeface="Google Sans"/>
                <a:cs typeface="Google Sans"/>
                <a:sym typeface="Google Sans"/>
              </a:rPr>
              <a:t>2017</a:t>
            </a:r>
            <a:r>
              <a:rPr lang="en" sz="160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b="1">
              <a:solidFill>
                <a:srgbClr val="202124"/>
              </a:solidFill>
              <a:latin typeface="Google Sans"/>
              <a:ea typeface="Google Sans"/>
              <a:cs typeface="Google Sans"/>
              <a:sym typeface="Google Sans"/>
            </a:endParaRPr>
          </a:p>
        </p:txBody>
      </p:sp>
      <p:pic>
        <p:nvPicPr>
          <p:cNvPr id="1285" name="Google Shape;1285;p29"/>
          <p:cNvPicPr preferRelativeResize="0"/>
          <p:nvPr/>
        </p:nvPicPr>
        <p:blipFill>
          <a:blip r:embed="rId3">
            <a:alphaModFix/>
          </a:blip>
          <a:stretch>
            <a:fillRect/>
          </a:stretch>
        </p:blipFill>
        <p:spPr>
          <a:xfrm>
            <a:off x="556885" y="1842270"/>
            <a:ext cx="3071700" cy="4284100"/>
          </a:xfrm>
          <a:prstGeom prst="rect">
            <a:avLst/>
          </a:prstGeom>
          <a:noFill/>
          <a:ln>
            <a:noFill/>
          </a:ln>
        </p:spPr>
      </p:pic>
      <p:sp>
        <p:nvSpPr>
          <p:cNvPr id="1286" name="Google Shape;1286;p29"/>
          <p:cNvSpPr/>
          <p:nvPr/>
        </p:nvSpPr>
        <p:spPr>
          <a:xfrm>
            <a:off x="567467" y="1825067"/>
            <a:ext cx="1470400" cy="15820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287" name="Google Shape;1287;p29"/>
          <p:cNvSpPr/>
          <p:nvPr/>
        </p:nvSpPr>
        <p:spPr>
          <a:xfrm>
            <a:off x="2062414" y="1629733"/>
            <a:ext cx="1470400" cy="45596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288" name="Google Shape;1288;p29"/>
          <p:cNvSpPr txBox="1"/>
          <p:nvPr/>
        </p:nvSpPr>
        <p:spPr>
          <a:xfrm>
            <a:off x="5067067" y="1510833"/>
            <a:ext cx="3232171" cy="558800"/>
          </a:xfrm>
          <a:prstGeom prst="rect">
            <a:avLst/>
          </a:prstGeom>
          <a:noFill/>
          <a:ln>
            <a:noFill/>
          </a:ln>
        </p:spPr>
        <p:txBody>
          <a:bodyPr spcFirstLastPara="1" wrap="square" lIns="121900" tIns="121900" rIns="121900" bIns="121900" anchor="t" anchorCtr="0">
            <a:noAutofit/>
          </a:bodyPr>
          <a:lstStyle/>
          <a:p>
            <a:pPr>
              <a:lnSpc>
                <a:spcPct val="150000"/>
              </a:lnSpc>
            </a:pPr>
            <a:r>
              <a:rPr lang="en" b="1">
                <a:solidFill>
                  <a:srgbClr val="202124"/>
                </a:solidFill>
                <a:latin typeface="Google Sans"/>
                <a:ea typeface="Google Sans"/>
                <a:cs typeface="Google Sans"/>
                <a:sym typeface="Google Sans"/>
              </a:rPr>
              <a:t>Encoding / Encoder</a:t>
            </a:r>
            <a:endParaRPr sz="1100" b="1">
              <a:solidFill>
                <a:srgbClr val="202124"/>
              </a:solidFill>
              <a:latin typeface="Courier New"/>
              <a:ea typeface="Courier New"/>
              <a:cs typeface="Courier New"/>
              <a:sym typeface="Courier New"/>
            </a:endParaRPr>
          </a:p>
        </p:txBody>
      </p:sp>
      <p:sp>
        <p:nvSpPr>
          <p:cNvPr id="1289" name="Google Shape;1289;p29"/>
          <p:cNvSpPr txBox="1"/>
          <p:nvPr/>
        </p:nvSpPr>
        <p:spPr>
          <a:xfrm>
            <a:off x="5270267" y="1947267"/>
            <a:ext cx="6354266" cy="1337600"/>
          </a:xfrm>
          <a:prstGeom prst="rect">
            <a:avLst/>
          </a:prstGeom>
          <a:noFill/>
          <a:ln>
            <a:noFill/>
          </a:ln>
        </p:spPr>
        <p:txBody>
          <a:bodyPr spcFirstLastPara="1" wrap="square" lIns="121900" tIns="121900" rIns="121900" bIns="121900" anchor="t" anchorCtr="0">
            <a:noAutofit/>
          </a:bodyPr>
          <a:lstStyle/>
          <a:p>
            <a:pPr>
              <a:lnSpc>
                <a:spcPct val="115000"/>
              </a:lnSpc>
            </a:pPr>
            <a:r>
              <a:rPr lang="en">
                <a:solidFill>
                  <a:srgbClr val="202124"/>
                </a:solidFill>
                <a:latin typeface="Google Sans"/>
                <a:ea typeface="Google Sans"/>
                <a:cs typeface="Google Sans"/>
                <a:sym typeface="Google Sans"/>
              </a:rPr>
              <a:t>Since input and output shapes are identical, we can stack N such blocks.</a:t>
            </a:r>
            <a:endParaRPr>
              <a:solidFill>
                <a:srgbClr val="202124"/>
              </a:solidFill>
              <a:latin typeface="Google Sans"/>
              <a:ea typeface="Google Sans"/>
              <a:cs typeface="Google Sans"/>
              <a:sym typeface="Google Sans"/>
            </a:endParaRPr>
          </a:p>
          <a:p>
            <a:pPr>
              <a:lnSpc>
                <a:spcPct val="115000"/>
              </a:lnSpc>
            </a:pPr>
            <a:endParaRPr sz="1000">
              <a:solidFill>
                <a:srgbClr val="202124"/>
              </a:solidFill>
              <a:latin typeface="Google Sans"/>
              <a:ea typeface="Google Sans"/>
              <a:cs typeface="Google Sans"/>
              <a:sym typeface="Google Sans"/>
            </a:endParaRPr>
          </a:p>
          <a:p>
            <a:pPr>
              <a:lnSpc>
                <a:spcPct val="115000"/>
              </a:lnSpc>
            </a:pPr>
            <a:r>
              <a:rPr lang="en">
                <a:solidFill>
                  <a:srgbClr val="202124"/>
                </a:solidFill>
                <a:latin typeface="Google Sans"/>
                <a:ea typeface="Google Sans"/>
                <a:cs typeface="Google Sans"/>
                <a:sym typeface="Google Sans"/>
              </a:rPr>
              <a:t>Typically, N=6 ("base"), N=12 ("large") or more.</a:t>
            </a:r>
            <a:endParaRPr>
              <a:solidFill>
                <a:srgbClr val="202124"/>
              </a:solidFill>
              <a:latin typeface="Google Sans"/>
              <a:ea typeface="Google Sans"/>
              <a:cs typeface="Google Sans"/>
              <a:sym typeface="Google Sans"/>
            </a:endParaRPr>
          </a:p>
        </p:txBody>
      </p:sp>
      <p:sp>
        <p:nvSpPr>
          <p:cNvPr id="1290" name="Google Shape;1290;p29"/>
          <p:cNvSpPr txBox="1"/>
          <p:nvPr/>
        </p:nvSpPr>
        <p:spPr>
          <a:xfrm>
            <a:off x="5270267" y="3268067"/>
            <a:ext cx="6354266" cy="1266400"/>
          </a:xfrm>
          <a:prstGeom prst="rect">
            <a:avLst/>
          </a:prstGeom>
          <a:noFill/>
          <a:ln>
            <a:noFill/>
          </a:ln>
        </p:spPr>
        <p:txBody>
          <a:bodyPr spcFirstLastPara="1" wrap="square" lIns="121900" tIns="121900" rIns="121900" bIns="121900" anchor="t" anchorCtr="0">
            <a:noAutofit/>
          </a:bodyPr>
          <a:lstStyle/>
          <a:p>
            <a:pPr>
              <a:lnSpc>
                <a:spcPct val="115000"/>
              </a:lnSpc>
            </a:pPr>
            <a:r>
              <a:rPr lang="en" dirty="0">
                <a:solidFill>
                  <a:srgbClr val="202124"/>
                </a:solidFill>
                <a:latin typeface="Google Sans"/>
                <a:ea typeface="Google Sans"/>
                <a:cs typeface="Google Sans"/>
                <a:sym typeface="Google Sans"/>
              </a:rPr>
              <a:t>Encoder output is a "heavily processed" (think: "high level, contextualized") version of the input tokens, i.e. a sequence.</a:t>
            </a:r>
            <a:endParaRPr dirty="0">
              <a:solidFill>
                <a:srgbClr val="202124"/>
              </a:solidFill>
              <a:latin typeface="Google Sans"/>
              <a:ea typeface="Google Sans"/>
              <a:cs typeface="Google Sans"/>
              <a:sym typeface="Google Sans"/>
            </a:endParaRPr>
          </a:p>
        </p:txBody>
      </p:sp>
      <p:sp>
        <p:nvSpPr>
          <p:cNvPr id="1291" name="Google Shape;1291;p29"/>
          <p:cNvSpPr txBox="1"/>
          <p:nvPr/>
        </p:nvSpPr>
        <p:spPr>
          <a:xfrm>
            <a:off x="5270267" y="4487267"/>
            <a:ext cx="6354266" cy="1266400"/>
          </a:xfrm>
          <a:prstGeom prst="rect">
            <a:avLst/>
          </a:prstGeom>
          <a:noFill/>
          <a:ln>
            <a:noFill/>
          </a:ln>
        </p:spPr>
        <p:txBody>
          <a:bodyPr spcFirstLastPara="1" wrap="square" lIns="121900" tIns="121900" rIns="121900" bIns="121900" anchor="t" anchorCtr="0">
            <a:noAutofit/>
          </a:bodyPr>
          <a:lstStyle/>
          <a:p>
            <a:pPr>
              <a:lnSpc>
                <a:spcPct val="115000"/>
              </a:lnSpc>
            </a:pPr>
            <a:r>
              <a:rPr lang="en">
                <a:solidFill>
                  <a:srgbClr val="202124"/>
                </a:solidFill>
                <a:latin typeface="Google Sans"/>
                <a:ea typeface="Google Sans"/>
                <a:cs typeface="Google Sans"/>
                <a:sym typeface="Google Sans"/>
              </a:rPr>
              <a:t>This has nothing to do with the requested output yet (think: translation). That comes with the decoder.</a:t>
            </a:r>
            <a:endParaRPr>
              <a:solidFill>
                <a:srgbClr val="202124"/>
              </a:solidFill>
              <a:latin typeface="Google Sans"/>
              <a:ea typeface="Google Sans"/>
              <a:cs typeface="Google Sans"/>
              <a:sym typeface="Google Sans"/>
            </a:endParaRPr>
          </a:p>
        </p:txBody>
      </p:sp>
      <p:sp>
        <p:nvSpPr>
          <p:cNvPr id="1292" name="Google Shape;1292;p29"/>
          <p:cNvSpPr txBox="1"/>
          <p:nvPr/>
        </p:nvSpPr>
        <p:spPr>
          <a:xfrm>
            <a:off x="-101600" y="6387633"/>
            <a:ext cx="11890800" cy="890400"/>
          </a:xfrm>
          <a:prstGeom prst="rect">
            <a:avLst/>
          </a:prstGeom>
          <a:noFill/>
          <a:ln>
            <a:noFill/>
          </a:ln>
        </p:spPr>
        <p:txBody>
          <a:bodyPr spcFirstLastPara="1" wrap="square" lIns="121900" tIns="121900" rIns="121900" bIns="121900" anchor="t" anchorCtr="0">
            <a:noAutofit/>
          </a:bodyPr>
          <a:lstStyle/>
          <a:p>
            <a:pPr>
              <a:lnSpc>
                <a:spcPct val="120000"/>
              </a:lnSpc>
            </a:pPr>
            <a:r>
              <a:rPr lang="en" sz="1333">
                <a:solidFill>
                  <a:srgbClr val="202124"/>
                </a:solidFill>
                <a:latin typeface="Google Sans"/>
                <a:ea typeface="Google Sans"/>
                <a:cs typeface="Google Sans"/>
                <a:sym typeface="Google Sans"/>
              </a:rPr>
              <a:t>Thanks to Basil Mustafa for slide inspiration</a:t>
            </a:r>
            <a:endParaRPr sz="1333">
              <a:solidFill>
                <a:srgbClr val="202124"/>
              </a:solidFill>
              <a:latin typeface="Google Sans"/>
              <a:ea typeface="Google Sans"/>
              <a:cs typeface="Google Sans"/>
              <a:sym typeface="Google Sans"/>
            </a:endParaRPr>
          </a:p>
        </p:txBody>
      </p:sp>
      <p:sp>
        <p:nvSpPr>
          <p:cNvPr id="1293" name="Google Shape;1293;p29"/>
          <p:cNvSpPr txBox="1"/>
          <p:nvPr/>
        </p:nvSpPr>
        <p:spPr>
          <a:xfrm>
            <a:off x="-101600" y="6604000"/>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0"/>
                                        </p:tgtEl>
                                        <p:attrNameLst>
                                          <p:attrName>style.visibility</p:attrName>
                                        </p:attrNameLst>
                                      </p:cBhvr>
                                      <p:to>
                                        <p:strVal val="visible"/>
                                      </p:to>
                                    </p:set>
                                    <p:animEffect transition="in" filter="fade">
                                      <p:cBhvr>
                                        <p:cTn id="7" dur="500"/>
                                        <p:tgtEl>
                                          <p:spTgt spid="1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1"/>
                                        </p:tgtEl>
                                        <p:attrNameLst>
                                          <p:attrName>style.visibility</p:attrName>
                                        </p:attrNameLst>
                                      </p:cBhvr>
                                      <p:to>
                                        <p:strVal val="visible"/>
                                      </p:to>
                                    </p:set>
                                    <p:animEffect transition="in" filter="fade">
                                      <p:cBhvr>
                                        <p:cTn id="12" dur="500"/>
                                        <p:tgtEl>
                                          <p:spTgt spid="1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𝑔</m:t>
                          </m:r>
                        </m:e>
                        <m:sub>
                          <m:r>
                            <a:rPr lang="en-US" sz="1400" i="1">
                              <a:solidFill>
                                <a:schemeClr val="bg2"/>
                              </a:solidFill>
                              <a:latin typeface="Cambria Math" panose="02040503050406030204" pitchFamily="18" charset="0"/>
                            </a:rPr>
                            <m:t>𝑡</m:t>
                          </m:r>
                        </m:sub>
                      </m:sSub>
                      <m:r>
                        <a:rPr lang="en-US" sz="1400" i="1">
                          <a:solidFill>
                            <a:schemeClr val="bg2"/>
                          </a:solidFill>
                          <a:latin typeface="Cambria Math" panose="02040503050406030204" pitchFamily="18" charset="0"/>
                        </a:rPr>
                        <m:t>=</m:t>
                      </m:r>
                      <m:r>
                        <m:rPr>
                          <m:sty m:val="p"/>
                        </m:rPr>
                        <a:rPr lang="en-US" sz="1400">
                          <a:solidFill>
                            <a:schemeClr val="bg2"/>
                          </a:solidFill>
                          <a:latin typeface="Cambria Math" panose="02040503050406030204" pitchFamily="18" charset="0"/>
                        </a:rPr>
                        <m:t>tanh</m:t>
                      </m:r>
                      <m:r>
                        <a:rPr lang="en-US" sz="1400" i="1">
                          <a:solidFill>
                            <a:schemeClr val="bg2"/>
                          </a:solidFill>
                          <a:latin typeface="Cambria Math" panose="02040503050406030204" pitchFamily="18" charset="0"/>
                        </a:rPr>
                        <m:t>⁡</m:t>
                      </m:r>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𝑊</m:t>
                          </m:r>
                        </m:e>
                        <m:sub>
                          <m:r>
                            <a:rPr lang="en-US" sz="1400" i="1">
                              <a:solidFill>
                                <a:schemeClr val="bg2"/>
                              </a:solidFill>
                              <a:latin typeface="Cambria Math" panose="02040503050406030204" pitchFamily="18" charset="0"/>
                            </a:rPr>
                            <m:t>𝑔</m:t>
                          </m:r>
                        </m:sub>
                      </m:sSub>
                      <m:d>
                        <m:dPr>
                          <m:ctrlPr>
                            <a:rPr lang="en-US" sz="1400" i="1">
                              <a:solidFill>
                                <a:schemeClr val="bg2"/>
                              </a:solidFill>
                              <a:latin typeface="Cambria Math" panose="02040503050406030204" pitchFamily="18" charset="0"/>
                            </a:rPr>
                          </m:ctrlPr>
                        </m:dPr>
                        <m:e>
                          <m:m>
                            <m:mPr>
                              <m:mcs>
                                <m:mc>
                                  <m:mcPr>
                                    <m:count m:val="1"/>
                                    <m:mcJc m:val="center"/>
                                  </m:mcPr>
                                </m:mc>
                              </m:mcs>
                              <m:ctrlPr>
                                <a:rPr lang="en-US" sz="1400" i="1">
                                  <a:solidFill>
                                    <a:schemeClr val="bg2"/>
                                  </a:solidFill>
                                  <a:latin typeface="Cambria Math" panose="02040503050406030204" pitchFamily="18" charset="0"/>
                                </a:rPr>
                              </m:ctrlPr>
                            </m:mP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𝑥</m:t>
                                    </m:r>
                                  </m:e>
                                  <m:sub>
                                    <m:r>
                                      <a:rPr lang="en-US" sz="1400" i="1">
                                        <a:solidFill>
                                          <a:schemeClr val="bg2"/>
                                        </a:solidFill>
                                        <a:latin typeface="Cambria Math" panose="02040503050406030204" pitchFamily="18" charset="0"/>
                                      </a:rPr>
                                      <m:t>𝑡</m:t>
                                    </m:r>
                                  </m:sub>
                                </m:sSub>
                              </m:e>
                            </m:m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h</m:t>
                                    </m:r>
                                  </m:e>
                                  <m:sub>
                                    <m:r>
                                      <a:rPr lang="en-US" sz="1400" i="1">
                                        <a:solidFill>
                                          <a:schemeClr val="bg2"/>
                                        </a:solidFill>
                                        <a:latin typeface="Cambria Math" panose="02040503050406030204" pitchFamily="18" charset="0"/>
                                      </a:rPr>
                                      <m:t>𝑡</m:t>
                                    </m:r>
                                    <m:r>
                                      <a:rPr lang="en-US" sz="1400" i="1">
                                        <a:solidFill>
                                          <a:schemeClr val="bg2"/>
                                        </a:solidFill>
                                        <a:latin typeface="Cambria Math" panose="02040503050406030204" pitchFamily="18" charset="0"/>
                                      </a:rPr>
                                      <m:t>−1</m:t>
                                    </m:r>
                                  </m:sub>
                                </m:sSub>
                              </m:e>
                            </m:mr>
                          </m:m>
                        </m:e>
                      </m:d>
                    </m:oMath>
                  </m:oMathPara>
                </a14:m>
                <a:endParaRPr lang="en-US" sz="1400" dirty="0">
                  <a:solidFill>
                    <a:schemeClr val="bg2"/>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AE7011D-58AD-EB4A-B79A-0C315E6301D1}"/>
                  </a:ext>
                </a:extLst>
              </p:cNvPr>
              <p:cNvSpPr txBox="1"/>
              <p:nvPr/>
            </p:nvSpPr>
            <p:spPr>
              <a:xfrm>
                <a:off x="4188005" y="2849703"/>
                <a:ext cx="2010294"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𝑖</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𝑖</m:t>
                              </m:r>
                            </m:sub>
                          </m:sSub>
                        </m:e>
                      </m:d>
                    </m:oMath>
                  </m:oMathPara>
                </a14:m>
                <a:endParaRPr lang="en-US" sz="1400" dirty="0"/>
              </a:p>
            </p:txBody>
          </p:sp>
        </mc:Choice>
        <mc:Fallback xmlns="">
          <p:sp>
            <p:nvSpPr>
              <p:cNvPr id="29" name="TextBox 28">
                <a:extLst>
                  <a:ext uri="{FF2B5EF4-FFF2-40B4-BE49-F238E27FC236}">
                    <a16:creationId xmlns:a16="http://schemas.microsoft.com/office/drawing/2014/main" id="{0AE7011D-58AD-EB4A-B79A-0C315E6301D1}"/>
                  </a:ext>
                </a:extLst>
              </p:cNvPr>
              <p:cNvSpPr txBox="1">
                <a:spLocks noRot="1" noChangeAspect="1" noMove="1" noResize="1" noEditPoints="1" noAdjustHandles="1" noChangeArrowheads="1" noChangeShapeType="1" noTextEdit="1"/>
              </p:cNvSpPr>
              <p:nvPr/>
            </p:nvSpPr>
            <p:spPr>
              <a:xfrm>
                <a:off x="4188005" y="2849703"/>
                <a:ext cx="2010294" cy="46205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57A738AF-594D-8D49-BC20-499BAE63E8C9}"/>
                  </a:ext>
                </a:extLst>
              </p:cNvPr>
              <p:cNvSpPr/>
              <p:nvPr/>
            </p:nvSpPr>
            <p:spPr>
              <a:xfrm>
                <a:off x="3965241" y="2312462"/>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𝑖</m:t>
                      </m:r>
                      <m:r>
                        <a:rPr lang="en-US" sz="1600" b="0" i="1" baseline="-25000" dirty="0">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35" name="Oval 34">
                <a:extLst>
                  <a:ext uri="{FF2B5EF4-FFF2-40B4-BE49-F238E27FC236}">
                    <a16:creationId xmlns:a16="http://schemas.microsoft.com/office/drawing/2014/main" id="{57A738AF-594D-8D49-BC20-499BAE63E8C9}"/>
                  </a:ext>
                </a:extLst>
              </p:cNvPr>
              <p:cNvSpPr>
                <a:spLocks noRot="1" noChangeAspect="1" noMove="1" noResize="1" noEditPoints="1" noAdjustHandles="1" noChangeArrowheads="1" noChangeShapeType="1" noTextEdit="1"/>
              </p:cNvSpPr>
              <p:nvPr/>
            </p:nvSpPr>
            <p:spPr>
              <a:xfrm>
                <a:off x="3965241" y="2312462"/>
                <a:ext cx="515211" cy="515211"/>
              </a:xfrm>
              <a:prstGeom prst="ellipse">
                <a:avLst/>
              </a:prstGeom>
              <a:blipFill>
                <a:blip r:embed="rId12"/>
                <a:stretch>
                  <a:fillRect/>
                </a:stretch>
              </a:blipFill>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AB71EB44-CC69-2A44-86A2-C4F74DA6C12C}"/>
              </a:ext>
            </a:extLst>
          </p:cNvPr>
          <p:cNvCxnSpPr>
            <a:stCxn id="35" idx="4"/>
          </p:cNvCxnSpPr>
          <p:nvPr/>
        </p:nvCxnSpPr>
        <p:spPr>
          <a:xfrm>
            <a:off x="4222846" y="2827672"/>
            <a:ext cx="4028" cy="8660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5177093-F4C8-C046-83E7-B989F1AFB288}"/>
              </a:ext>
            </a:extLst>
          </p:cNvPr>
          <p:cNvCxnSpPr/>
          <p:nvPr/>
        </p:nvCxnSpPr>
        <p:spPr>
          <a:xfrm>
            <a:off x="3627913" y="3831547"/>
            <a:ext cx="460193"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0B237B6-06FF-024E-8F46-6A91942A8D04}"/>
              </a:ext>
            </a:extLst>
          </p:cNvPr>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D041EE7-A174-F447-9847-225F7EB2D127}"/>
              </a:ext>
            </a:extLst>
          </p:cNvPr>
          <p:cNvCxnSpPr>
            <a:endCxn id="35" idx="7"/>
          </p:cNvCxnSpPr>
          <p:nvPr/>
        </p:nvCxnSpPr>
        <p:spPr>
          <a:xfrm flipH="1">
            <a:off x="4405000"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D49F840-55D9-314E-A8D3-ABAD79E0EC88}"/>
              </a:ext>
            </a:extLst>
          </p:cNvPr>
          <p:cNvCxnSpPr/>
          <p:nvPr/>
        </p:nvCxnSpPr>
        <p:spPr>
          <a:xfrm>
            <a:off x="3893357"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B26213F-3CFC-4342-ACE8-EBFDE721D867}"/>
              </a:ext>
            </a:extLst>
          </p:cNvPr>
          <p:cNvSpPr txBox="1"/>
          <p:nvPr/>
        </p:nvSpPr>
        <p:spPr>
          <a:xfrm>
            <a:off x="3119849" y="2405823"/>
            <a:ext cx="846834" cy="276999"/>
          </a:xfrm>
          <a:prstGeom prst="rect">
            <a:avLst/>
          </a:prstGeom>
          <a:noFill/>
        </p:spPr>
        <p:txBody>
          <a:bodyPr wrap="none" rtlCol="0">
            <a:spAutoFit/>
          </a:bodyPr>
          <a:lstStyle/>
          <a:p>
            <a:pPr algn="ctr"/>
            <a:r>
              <a:rPr lang="en-US" sz="1200" b="0" dirty="0">
                <a:latin typeface="CMU Bright Roman"/>
                <a:cs typeface="CMU Bright Roman"/>
              </a:rPr>
              <a:t>Input Gate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630B6C2-B680-7E46-BBB2-972D012521EF}"/>
                  </a:ext>
                </a:extLst>
              </p:cNvPr>
              <p:cNvSpPr txBox="1"/>
              <p:nvPr/>
            </p:nvSpPr>
            <p:spPr>
              <a:xfrm>
                <a:off x="3719236" y="136284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3" name="TextBox 42">
                <a:extLst>
                  <a:ext uri="{FF2B5EF4-FFF2-40B4-BE49-F238E27FC236}">
                    <a16:creationId xmlns:a16="http://schemas.microsoft.com/office/drawing/2014/main" id="{1630B6C2-B680-7E46-BBB2-972D012521EF}"/>
                  </a:ext>
                </a:extLst>
              </p:cNvPr>
              <p:cNvSpPr txBox="1">
                <a:spLocks noRot="1" noChangeAspect="1" noMove="1" noResize="1" noEditPoints="1" noAdjustHandles="1" noChangeArrowheads="1" noChangeShapeType="1" noTextEdit="1"/>
              </p:cNvSpPr>
              <p:nvPr/>
            </p:nvSpPr>
            <p:spPr>
              <a:xfrm>
                <a:off x="3719236" y="1362842"/>
                <a:ext cx="1127168" cy="50270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DC98F5-5900-F74A-A69A-DD2C52A2AFF1}"/>
                  </a:ext>
                </a:extLst>
              </p:cNvPr>
              <p:cNvSpPr txBox="1"/>
              <p:nvPr/>
            </p:nvSpPr>
            <p:spPr>
              <a:xfrm>
                <a:off x="4416289" y="2257888"/>
                <a:ext cx="460511"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a:latin typeface="Cambria Math" panose="02040503050406030204" pitchFamily="18" charset="0"/>
                          <a:cs typeface="CMU Bright SemiBold Oblique"/>
                        </a:rPr>
                        <m:t>𝑖</m:t>
                      </m:r>
                    </m:oMath>
                  </m:oMathPara>
                </a14:m>
                <a:endParaRPr lang="en-US" sz="1600" b="0" baseline="-25000" dirty="0">
                  <a:latin typeface="CMU Bright SemiBold Oblique"/>
                  <a:cs typeface="CMU Bright SemiBold Oblique"/>
                </a:endParaRPr>
              </a:p>
            </p:txBody>
          </p:sp>
        </mc:Choice>
        <mc:Fallback xmlns="">
          <p:sp>
            <p:nvSpPr>
              <p:cNvPr id="46" name="TextBox 45">
                <a:extLst>
                  <a:ext uri="{FF2B5EF4-FFF2-40B4-BE49-F238E27FC236}">
                    <a16:creationId xmlns:a16="http://schemas.microsoft.com/office/drawing/2014/main" id="{E5DC98F5-5900-F74A-A69A-DD2C52A2AFF1}"/>
                  </a:ext>
                </a:extLst>
              </p:cNvPr>
              <p:cNvSpPr txBox="1">
                <a:spLocks noRot="1" noChangeAspect="1" noMove="1" noResize="1" noEditPoints="1" noAdjustHandles="1" noChangeArrowheads="1" noChangeShapeType="1" noTextEdit="1"/>
              </p:cNvSpPr>
              <p:nvPr/>
            </p:nvSpPr>
            <p:spPr>
              <a:xfrm>
                <a:off x="4416289" y="2257888"/>
                <a:ext cx="460511" cy="332912"/>
              </a:xfrm>
              <a:prstGeom prst="rect">
                <a:avLst/>
              </a:prstGeom>
              <a:blipFill>
                <a:blip r:embed="rId14"/>
                <a:stretch>
                  <a:fillRect/>
                </a:stretch>
              </a:blipFill>
            </p:spPr>
            <p:txBody>
              <a:bodyPr/>
              <a:lstStyle/>
              <a:p>
                <a:r>
                  <a:rPr lang="en-US">
                    <a:noFill/>
                  </a:rPr>
                  <a:t> </a:t>
                </a:r>
              </a:p>
            </p:txBody>
          </p:sp>
        </mc:Fallback>
      </mc:AlternateContent>
      <p:sp>
        <p:nvSpPr>
          <p:cNvPr id="48" name="Oval 47">
            <a:extLst>
              <a:ext uri="{FF2B5EF4-FFF2-40B4-BE49-F238E27FC236}">
                <a16:creationId xmlns:a16="http://schemas.microsoft.com/office/drawing/2014/main" id="{10A9555E-8339-474C-B4A4-E1015ECC2E10}"/>
              </a:ext>
            </a:extLst>
          </p:cNvPr>
          <p:cNvSpPr/>
          <p:nvPr/>
        </p:nvSpPr>
        <p:spPr>
          <a:xfrm>
            <a:off x="4095318" y="3684863"/>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7" name="TextBox 46">
            <a:extLst>
              <a:ext uri="{FF2B5EF4-FFF2-40B4-BE49-F238E27FC236}">
                <a16:creationId xmlns:a16="http://schemas.microsoft.com/office/drawing/2014/main" id="{3EA5214D-44C9-0940-AD37-12D0039665F6}"/>
              </a:ext>
            </a:extLst>
          </p:cNvPr>
          <p:cNvSpPr txBox="1"/>
          <p:nvPr/>
        </p:nvSpPr>
        <p:spPr>
          <a:xfrm>
            <a:off x="4110235"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p:sp>
        <p:nvSpPr>
          <p:cNvPr id="49" name="Oval 48">
            <a:extLst>
              <a:ext uri="{FF2B5EF4-FFF2-40B4-BE49-F238E27FC236}">
                <a16:creationId xmlns:a16="http://schemas.microsoft.com/office/drawing/2014/main" id="{85DB5036-7283-F847-821A-0DD41262EA39}"/>
              </a:ext>
            </a:extLst>
          </p:cNvPr>
          <p:cNvSpPr/>
          <p:nvPr/>
        </p:nvSpPr>
        <p:spPr>
          <a:xfrm>
            <a:off x="7682787"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o</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sp>
        <p:nvSpPr>
          <p:cNvPr id="50" name="Oval 49">
            <a:extLst>
              <a:ext uri="{FF2B5EF4-FFF2-40B4-BE49-F238E27FC236}">
                <a16:creationId xmlns:a16="http://schemas.microsoft.com/office/drawing/2014/main" id="{14F3540D-C6ED-8143-AC5D-1D370B3A1848}"/>
              </a:ext>
            </a:extLst>
          </p:cNvPr>
          <p:cNvSpPr/>
          <p:nvPr/>
        </p:nvSpPr>
        <p:spPr>
          <a:xfrm>
            <a:off x="7805652" y="3694267"/>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cxnSp>
        <p:nvCxnSpPr>
          <p:cNvPr id="51" name="Straight Arrow Connector 50">
            <a:extLst>
              <a:ext uri="{FF2B5EF4-FFF2-40B4-BE49-F238E27FC236}">
                <a16:creationId xmlns:a16="http://schemas.microsoft.com/office/drawing/2014/main" id="{BECD6D36-EE3C-574B-BE81-FAE30C25069B}"/>
              </a:ext>
            </a:extLst>
          </p:cNvPr>
          <p:cNvCxnSpPr>
            <a:stCxn id="49" idx="4"/>
            <a:endCxn id="50" idx="0"/>
          </p:cNvCxnSpPr>
          <p:nvPr/>
        </p:nvCxnSpPr>
        <p:spPr>
          <a:xfrm>
            <a:off x="7940392"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0A001B63-94D6-874C-958A-1E1148BAB852}"/>
              </a:ext>
            </a:extLst>
          </p:cNvPr>
          <p:cNvCxnSpPr/>
          <p:nvPr/>
        </p:nvCxnSpPr>
        <p:spPr>
          <a:xfrm flipH="1">
            <a:off x="8118908"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9D6B143-4A54-E044-8367-52732BDA634F}"/>
              </a:ext>
            </a:extLst>
          </p:cNvPr>
          <p:cNvCxnSpPr/>
          <p:nvPr/>
        </p:nvCxnSpPr>
        <p:spPr>
          <a:xfrm>
            <a:off x="7598134"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50C82D50-1200-D64A-98C7-43B03E89F3C2}"/>
              </a:ext>
            </a:extLst>
          </p:cNvPr>
          <p:cNvSpPr txBox="1"/>
          <p:nvPr/>
        </p:nvSpPr>
        <p:spPr>
          <a:xfrm>
            <a:off x="6636561" y="2406896"/>
            <a:ext cx="962250" cy="276999"/>
          </a:xfrm>
          <a:prstGeom prst="rect">
            <a:avLst/>
          </a:prstGeom>
          <a:noFill/>
        </p:spPr>
        <p:txBody>
          <a:bodyPr wrap="none" rtlCol="0">
            <a:spAutoFit/>
          </a:bodyPr>
          <a:lstStyle/>
          <a:p>
            <a:pPr algn="ctr"/>
            <a:r>
              <a:rPr lang="en-US" sz="1200" b="0" dirty="0">
                <a:latin typeface="CMU Bright Roman"/>
                <a:cs typeface="CMU Bright Roman"/>
              </a:rPr>
              <a:t>Output Gate</a:t>
            </a:r>
          </a:p>
        </p:txBody>
      </p:sp>
      <p:graphicFrame>
        <p:nvGraphicFramePr>
          <p:cNvPr id="57" name="Object 56">
            <a:extLst>
              <a:ext uri="{FF2B5EF4-FFF2-40B4-BE49-F238E27FC236}">
                <a16:creationId xmlns:a16="http://schemas.microsoft.com/office/drawing/2014/main" id="{9491E348-5205-594B-A3A9-BB055F171C02}"/>
              </a:ext>
            </a:extLst>
          </p:cNvPr>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15" imgW="152400" imgH="241300" progId="Equation.DSMT4">
                  <p:embed/>
                </p:oleObj>
              </mc:Choice>
              <mc:Fallback>
                <p:oleObj name="Equation" r:id="rId15" imgW="152400" imgH="241300" progId="Equation.DSMT4">
                  <p:embed/>
                  <p:pic>
                    <p:nvPicPr>
                      <p:cNvPr id="57" name="Object 56">
                        <a:extLst>
                          <a:ext uri="{FF2B5EF4-FFF2-40B4-BE49-F238E27FC236}">
                            <a16:creationId xmlns:a16="http://schemas.microsoft.com/office/drawing/2014/main" id="{9491E348-5205-594B-A3A9-BB055F171C02}"/>
                          </a:ext>
                        </a:extLst>
                      </p:cNvPr>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D41DA9C-9677-124C-976C-3226803CDE99}"/>
                  </a:ext>
                </a:extLst>
              </p:cNvPr>
              <p:cNvSpPr txBox="1"/>
              <p:nvPr/>
            </p:nvSpPr>
            <p:spPr>
              <a:xfrm>
                <a:off x="8148444" y="2304230"/>
                <a:ext cx="487313"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𝑜</m:t>
                      </m:r>
                    </m:oMath>
                  </m:oMathPara>
                </a14:m>
                <a:endParaRPr lang="en-US" sz="1600" b="0" baseline="-25000" dirty="0">
                  <a:latin typeface="CMU Bright SemiBold Oblique"/>
                  <a:cs typeface="CMU Bright SemiBold Oblique"/>
                </a:endParaRPr>
              </a:p>
            </p:txBody>
          </p:sp>
        </mc:Choice>
        <mc:Fallback xmlns="">
          <p:sp>
            <p:nvSpPr>
              <p:cNvPr id="58" name="TextBox 57">
                <a:extLst>
                  <a:ext uri="{FF2B5EF4-FFF2-40B4-BE49-F238E27FC236}">
                    <a16:creationId xmlns:a16="http://schemas.microsoft.com/office/drawing/2014/main" id="{9D41DA9C-9677-124C-976C-3226803CDE99}"/>
                  </a:ext>
                </a:extLst>
              </p:cNvPr>
              <p:cNvSpPr txBox="1">
                <a:spLocks noRot="1" noChangeAspect="1" noMove="1" noResize="1" noEditPoints="1" noAdjustHandles="1" noChangeArrowheads="1" noChangeShapeType="1" noTextEdit="1"/>
              </p:cNvSpPr>
              <p:nvPr/>
            </p:nvSpPr>
            <p:spPr>
              <a:xfrm>
                <a:off x="8148444" y="2304230"/>
                <a:ext cx="487313" cy="33291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6F47DD3-77E5-9249-BF80-EF38B9D49B23}"/>
                  </a:ext>
                </a:extLst>
              </p:cNvPr>
              <p:cNvSpPr txBox="1"/>
              <p:nvPr/>
            </p:nvSpPr>
            <p:spPr>
              <a:xfrm>
                <a:off x="7880923" y="2804038"/>
                <a:ext cx="2119298"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ea typeface="Cambria Math" panose="02040503050406030204" pitchFamily="18" charset="0"/>
                        </a:rPr>
                        <m:t>𝜎</m:t>
                      </m:r>
                      <m:d>
                        <m:dPr>
                          <m:ctrlPr>
                            <a:rPr lang="en-US" sz="1400" b="0" i="1">
                              <a:solidFill>
                                <a:srgbClr val="C00000"/>
                              </a:solidFill>
                              <a:latin typeface="Cambria Math" panose="02040503050406030204" pitchFamily="18" charset="0"/>
                              <a:ea typeface="Cambria Math" panose="02040503050406030204" pitchFamily="18" charset="0"/>
                            </a:rPr>
                          </m:ctrlPr>
                        </m:dP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𝑊</m:t>
                              </m:r>
                            </m:e>
                            <m:sub>
                              <m:r>
                                <a:rPr lang="en-US" sz="1400" b="0" i="1" smtClean="0">
                                  <a:solidFill>
                                    <a:srgbClr val="C00000"/>
                                  </a:solidFill>
                                  <a:latin typeface="Cambria Math" panose="02040503050406030204" pitchFamily="18" charset="0"/>
                                  <a:ea typeface="Cambria Math" panose="02040503050406030204" pitchFamily="18" charset="0"/>
                                </a:rPr>
                                <m:t>𝑜</m:t>
                              </m:r>
                            </m:sub>
                          </m:sSub>
                          <m:d>
                            <m:dPr>
                              <m:ctrlPr>
                                <a:rPr lang="en-US" sz="1400" b="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b="0" i="1">
                                      <a:solidFill>
                                        <a:srgbClr val="C00000"/>
                                      </a:solidFill>
                                      <a:latin typeface="Cambria Math" panose="02040503050406030204" pitchFamily="18" charset="0"/>
                                      <a:ea typeface="Cambria Math" panose="02040503050406030204" pitchFamily="18" charset="0"/>
                                    </a:rPr>
                                  </m:ctrlPr>
                                </m:mPr>
                                <m:mr>
                                  <m:e>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𝑡</m:t>
                                        </m:r>
                                      </m:sub>
                                    </m:sSub>
                                  </m:e>
                                </m:mr>
                                <m:m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h</m:t>
                                        </m:r>
                                      </m:e>
                                      <m:sub>
                                        <m:r>
                                          <a:rPr lang="en-US" sz="1400" b="0" i="1" smtClean="0">
                                            <a:solidFill>
                                              <a:srgbClr val="C00000"/>
                                            </a:solidFill>
                                            <a:latin typeface="Cambria Math" panose="02040503050406030204" pitchFamily="18" charset="0"/>
                                            <a:ea typeface="Cambria Math" panose="02040503050406030204" pitchFamily="18" charset="0"/>
                                          </a:rPr>
                                          <m:t>𝑡</m:t>
                                        </m:r>
                                        <m:r>
                                          <a:rPr lang="en-US" sz="1400" b="0" i="1" smtClean="0">
                                            <a:solidFill>
                                              <a:srgbClr val="C00000"/>
                                            </a:solidFill>
                                            <a:latin typeface="Cambria Math" panose="02040503050406030204" pitchFamily="18" charset="0"/>
                                            <a:ea typeface="Cambria Math" panose="02040503050406030204" pitchFamily="18" charset="0"/>
                                          </a:rPr>
                                          <m:t>−1</m:t>
                                        </m:r>
                                      </m:sub>
                                    </m:sSub>
                                  </m:e>
                                </m:mr>
                              </m:m>
                            </m:e>
                          </m:d>
                          <m:r>
                            <a:rPr lang="en-US" sz="1400" b="0" i="1" smtClean="0">
                              <a:solidFill>
                                <a:srgbClr val="C00000"/>
                              </a:solidFill>
                              <a:latin typeface="Cambria Math" panose="02040503050406030204" pitchFamily="18" charset="0"/>
                              <a:ea typeface="Cambria Math" panose="02040503050406030204" pitchFamily="18" charset="0"/>
                            </a:rPr>
                            <m:t>+</m:t>
                          </m:r>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𝑏</m:t>
                              </m:r>
                            </m:e>
                            <m:sub>
                              <m:r>
                                <a:rPr lang="en-US" sz="1400" b="0" i="1" smtClean="0">
                                  <a:solidFill>
                                    <a:srgbClr val="C00000"/>
                                  </a:solidFill>
                                  <a:latin typeface="Cambria Math" panose="02040503050406030204" pitchFamily="18" charset="0"/>
                                  <a:ea typeface="Cambria Math" panose="02040503050406030204" pitchFamily="18" charset="0"/>
                                </a:rPr>
                                <m:t>𝑜</m:t>
                              </m:r>
                            </m:sub>
                          </m:sSub>
                        </m:e>
                      </m:d>
                    </m:oMath>
                  </m:oMathPara>
                </a14:m>
                <a:endParaRPr lang="en-US" sz="1400" b="0" dirty="0"/>
              </a:p>
            </p:txBody>
          </p:sp>
        </mc:Choice>
        <mc:Fallback xmlns="">
          <p:sp>
            <p:nvSpPr>
              <p:cNvPr id="59" name="TextBox 58">
                <a:extLst>
                  <a:ext uri="{FF2B5EF4-FFF2-40B4-BE49-F238E27FC236}">
                    <a16:creationId xmlns:a16="http://schemas.microsoft.com/office/drawing/2014/main" id="{66F47DD3-77E5-9249-BF80-EF38B9D49B23}"/>
                  </a:ext>
                </a:extLst>
              </p:cNvPr>
              <p:cNvSpPr txBox="1">
                <a:spLocks noRot="1" noChangeAspect="1" noMove="1" noResize="1" noEditPoints="1" noAdjustHandles="1" noChangeArrowheads="1" noChangeShapeType="1" noTextEdit="1"/>
              </p:cNvSpPr>
              <p:nvPr/>
            </p:nvSpPr>
            <p:spPr>
              <a:xfrm>
                <a:off x="7880923" y="2804038"/>
                <a:ext cx="2119298" cy="46205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C5DE418-7A0C-AA40-A139-BC2D2E50A7BA}"/>
                  </a:ext>
                </a:extLst>
              </p:cNvPr>
              <p:cNvSpPr txBox="1"/>
              <p:nvPr/>
            </p:nvSpPr>
            <p:spPr>
              <a:xfrm>
                <a:off x="9025412" y="3659803"/>
                <a:ext cx="15057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h</m:t>
                          </m:r>
                        </m:e>
                        <m:sub>
                          <m:r>
                            <a:rPr lang="en-US" sz="1400" b="0" i="1" smtClean="0">
                              <a:solidFill>
                                <a:schemeClr val="accent3">
                                  <a:lumMod val="50000"/>
                                </a:schemeClr>
                              </a:solidFill>
                              <a:latin typeface="Cambria Math" panose="02040503050406030204" pitchFamily="18" charset="0"/>
                            </a:rPr>
                            <m:t>𝑡</m:t>
                          </m:r>
                        </m:sub>
                      </m:sSub>
                      <m:r>
                        <a:rPr lang="en-US" sz="1400" b="0" i="1" smtClean="0">
                          <a:solidFill>
                            <a:schemeClr val="accent3">
                              <a:lumMod val="50000"/>
                            </a:schemeClr>
                          </a:solidFill>
                          <a:latin typeface="Cambria Math" panose="02040503050406030204" pitchFamily="18" charset="0"/>
                        </a:rPr>
                        <m:t>=</m:t>
                      </m:r>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ea typeface="Cambria Math" panose="02040503050406030204" pitchFamily="18" charset="0"/>
                        </a:rPr>
                        <m:t>⨀</m:t>
                      </m:r>
                      <m:r>
                        <a:rPr lang="en-US" sz="1400" b="0" smtClean="0">
                          <a:solidFill>
                            <a:srgbClr val="C00000"/>
                          </a:solidFill>
                          <a:latin typeface="Cambria Math" panose="02040503050406030204" pitchFamily="18" charset="0"/>
                        </a:rPr>
                        <m:t> </m:t>
                      </m:r>
                      <m:r>
                        <m:rPr>
                          <m:sty m:val="p"/>
                        </m:rPr>
                        <a:rPr lang="en-US" sz="1400" b="0" smtClean="0">
                          <a:solidFill>
                            <a:schemeClr val="accent3">
                              <a:lumMod val="50000"/>
                            </a:schemeClr>
                          </a:solidFill>
                          <a:latin typeface="Cambria Math" panose="02040503050406030204" pitchFamily="18" charset="0"/>
                        </a:rPr>
                        <m:t>tanh</m:t>
                      </m:r>
                      <m:r>
                        <a:rPr lang="en-US" sz="1400" b="0" i="1" smtClean="0">
                          <a:solidFill>
                            <a:schemeClr val="accent3">
                              <a:lumMod val="50000"/>
                            </a:schemeClr>
                          </a:solidFill>
                          <a:latin typeface="Cambria Math" panose="02040503050406030204" pitchFamily="18" charset="0"/>
                        </a:rPr>
                        <m:t>⁡</m:t>
                      </m:r>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𝑐</m:t>
                          </m:r>
                        </m:e>
                        <m:sub>
                          <m:r>
                            <a:rPr lang="en-US" sz="1400" b="0" i="1" smtClean="0">
                              <a:solidFill>
                                <a:schemeClr val="accent3">
                                  <a:lumMod val="50000"/>
                                </a:schemeClr>
                              </a:solidFill>
                              <a:latin typeface="Cambria Math" panose="02040503050406030204" pitchFamily="18" charset="0"/>
                            </a:rPr>
                            <m:t>𝑡</m:t>
                          </m:r>
                        </m:sub>
                      </m:sSub>
                    </m:oMath>
                  </m:oMathPara>
                </a14:m>
                <a:endParaRPr lang="en-US" sz="1400" b="0" dirty="0">
                  <a:solidFill>
                    <a:schemeClr val="accent3">
                      <a:lumMod val="50000"/>
                    </a:schemeClr>
                  </a:solidFill>
                </a:endParaRPr>
              </a:p>
            </p:txBody>
          </p:sp>
        </mc:Choice>
        <mc:Fallback xmlns="">
          <p:sp>
            <p:nvSpPr>
              <p:cNvPr id="60" name="TextBox 59">
                <a:extLst>
                  <a:ext uri="{FF2B5EF4-FFF2-40B4-BE49-F238E27FC236}">
                    <a16:creationId xmlns:a16="http://schemas.microsoft.com/office/drawing/2014/main" id="{8C5DE418-7A0C-AA40-A139-BC2D2E50A7BA}"/>
                  </a:ext>
                </a:extLst>
              </p:cNvPr>
              <p:cNvSpPr txBox="1">
                <a:spLocks noRot="1" noChangeAspect="1" noMove="1" noResize="1" noEditPoints="1" noAdjustHandles="1" noChangeArrowheads="1" noChangeShapeType="1" noTextEdit="1"/>
              </p:cNvSpPr>
              <p:nvPr/>
            </p:nvSpPr>
            <p:spPr>
              <a:xfrm>
                <a:off x="9025412" y="3659803"/>
                <a:ext cx="1505797" cy="307777"/>
              </a:xfrm>
              <a:prstGeom prst="rect">
                <a:avLst/>
              </a:prstGeom>
              <a:blipFill>
                <a:blip r:embed="rId18"/>
                <a:stretch>
                  <a:fillRect b="-16667"/>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CD4327E3-1409-404C-BD83-E3DAB3BF6B82}"/>
              </a:ext>
            </a:extLst>
          </p:cNvPr>
          <p:cNvSpPr txBox="1"/>
          <p:nvPr/>
        </p:nvSpPr>
        <p:spPr>
          <a:xfrm>
            <a:off x="7830046"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DF7032B-7C4C-5A4A-B7E8-81908A1FE436}"/>
                  </a:ext>
                </a:extLst>
              </p:cNvPr>
              <p:cNvSpPr txBox="1"/>
              <p:nvPr/>
            </p:nvSpPr>
            <p:spPr>
              <a:xfrm>
                <a:off x="7421176" y="1358863"/>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62" name="TextBox 61">
                <a:extLst>
                  <a:ext uri="{FF2B5EF4-FFF2-40B4-BE49-F238E27FC236}">
                    <a16:creationId xmlns:a16="http://schemas.microsoft.com/office/drawing/2014/main" id="{1DF7032B-7C4C-5A4A-B7E8-81908A1FE436}"/>
                  </a:ext>
                </a:extLst>
              </p:cNvPr>
              <p:cNvSpPr txBox="1">
                <a:spLocks noRot="1" noChangeAspect="1" noMove="1" noResize="1" noEditPoints="1" noAdjustHandles="1" noChangeArrowheads="1" noChangeShapeType="1" noTextEdit="1"/>
              </p:cNvSpPr>
              <p:nvPr/>
            </p:nvSpPr>
            <p:spPr>
              <a:xfrm>
                <a:off x="7421176" y="1358863"/>
                <a:ext cx="1127168" cy="502702"/>
              </a:xfrm>
              <a:prstGeom prst="rect">
                <a:avLst/>
              </a:prstGeom>
              <a:blipFill>
                <a:blip r:embed="rId19"/>
                <a:stretch>
                  <a:fillRect/>
                </a:stretch>
              </a:blipFill>
            </p:spPr>
            <p:txBody>
              <a:bodyPr/>
              <a:lstStyle/>
              <a:p>
                <a:r>
                  <a:rPr lang="en-US">
                    <a:noFill/>
                  </a:rPr>
                  <a:t> </a:t>
                </a:r>
              </a:p>
            </p:txBody>
          </p:sp>
        </mc:Fallback>
      </mc:AlternateContent>
      <p:sp>
        <p:nvSpPr>
          <p:cNvPr id="56" name="Oval 55">
            <a:extLst>
              <a:ext uri="{FF2B5EF4-FFF2-40B4-BE49-F238E27FC236}">
                <a16:creationId xmlns:a16="http://schemas.microsoft.com/office/drawing/2014/main" id="{0DCC7795-36A9-E444-8E07-36E88FF090CA}"/>
              </a:ext>
            </a:extLst>
          </p:cNvPr>
          <p:cNvSpPr/>
          <p:nvPr/>
        </p:nvSpPr>
        <p:spPr>
          <a:xfrm>
            <a:off x="5423499" y="4864550"/>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f</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cxnSp>
        <p:nvCxnSpPr>
          <p:cNvPr id="63" name="Straight Arrow Connector 62">
            <a:extLst>
              <a:ext uri="{FF2B5EF4-FFF2-40B4-BE49-F238E27FC236}">
                <a16:creationId xmlns:a16="http://schemas.microsoft.com/office/drawing/2014/main" id="{2993CA7E-003A-8249-A5EB-A1F84D29007A}"/>
              </a:ext>
            </a:extLst>
          </p:cNvPr>
          <p:cNvCxnSpPr>
            <a:stCxn id="56" idx="0"/>
          </p:cNvCxnSpPr>
          <p:nvPr/>
        </p:nvCxnSpPr>
        <p:spPr>
          <a:xfrm flipH="1" flipV="1">
            <a:off x="5676790" y="4597665"/>
            <a:ext cx="4314" cy="26688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4DC8A5D1-5844-D74B-A9B6-3D269FBF9E31}"/>
              </a:ext>
            </a:extLst>
          </p:cNvPr>
          <p:cNvCxnSpPr>
            <a:endCxn id="56" idx="5"/>
          </p:cNvCxnSpPr>
          <p:nvPr/>
        </p:nvCxnSpPr>
        <p:spPr>
          <a:xfrm flipH="1" flipV="1">
            <a:off x="586325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AC30AA18-5466-FE45-9B03-D94AADB6BB11}"/>
              </a:ext>
            </a:extLst>
          </p:cNvPr>
          <p:cNvCxnSpPr>
            <a:endCxn id="56" idx="3"/>
          </p:cNvCxnSpPr>
          <p:nvPr/>
        </p:nvCxnSpPr>
        <p:spPr>
          <a:xfrm flipV="1">
            <a:off x="542349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58998A68-19BA-9D4F-9D46-E6AED81EE879}"/>
              </a:ext>
            </a:extLst>
          </p:cNvPr>
          <p:cNvSpPr txBox="1"/>
          <p:nvPr/>
        </p:nvSpPr>
        <p:spPr>
          <a:xfrm>
            <a:off x="4539259" y="4724400"/>
            <a:ext cx="915827" cy="276999"/>
          </a:xfrm>
          <a:prstGeom prst="rect">
            <a:avLst/>
          </a:prstGeom>
          <a:noFill/>
        </p:spPr>
        <p:txBody>
          <a:bodyPr wrap="none" rtlCol="0">
            <a:spAutoFit/>
          </a:bodyPr>
          <a:lstStyle/>
          <a:p>
            <a:pPr algn="ctr"/>
            <a:r>
              <a:rPr lang="en-US" sz="1200" b="0" dirty="0">
                <a:latin typeface="CMU Bright Roman"/>
                <a:cs typeface="CMU Bright Roman"/>
              </a:rPr>
              <a:t>Forget Gate</a:t>
            </a: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FC712C7-D5CD-434D-A354-5EF145CF538A}"/>
                  </a:ext>
                </a:extLst>
              </p:cNvPr>
              <p:cNvSpPr txBox="1"/>
              <p:nvPr/>
            </p:nvSpPr>
            <p:spPr>
              <a:xfrm>
                <a:off x="5005670" y="5036383"/>
                <a:ext cx="492058"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𝑓</m:t>
                      </m:r>
                    </m:oMath>
                  </m:oMathPara>
                </a14:m>
                <a:endParaRPr lang="en-US" sz="1600" b="0" baseline="-25000" dirty="0">
                  <a:latin typeface="CMU Bright SemiBold Oblique"/>
                  <a:cs typeface="CMU Bright SemiBold Oblique"/>
                </a:endParaRPr>
              </a:p>
            </p:txBody>
          </p:sp>
        </mc:Choice>
        <mc:Fallback xmlns="">
          <p:sp>
            <p:nvSpPr>
              <p:cNvPr id="72" name="TextBox 71">
                <a:extLst>
                  <a:ext uri="{FF2B5EF4-FFF2-40B4-BE49-F238E27FC236}">
                    <a16:creationId xmlns:a16="http://schemas.microsoft.com/office/drawing/2014/main" id="{FFC712C7-D5CD-434D-A354-5EF145CF538A}"/>
                  </a:ext>
                </a:extLst>
              </p:cNvPr>
              <p:cNvSpPr txBox="1">
                <a:spLocks noRot="1" noChangeAspect="1" noMove="1" noResize="1" noEditPoints="1" noAdjustHandles="1" noChangeArrowheads="1" noChangeShapeType="1" noTextEdit="1"/>
              </p:cNvSpPr>
              <p:nvPr/>
            </p:nvSpPr>
            <p:spPr>
              <a:xfrm>
                <a:off x="5005670" y="5036383"/>
                <a:ext cx="492058" cy="332912"/>
              </a:xfrm>
              <a:prstGeom prst="rect">
                <a:avLst/>
              </a:prstGeom>
              <a:blipFill>
                <a:blip r:embed="rId20"/>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D64E390E-C745-5243-97DC-D9F75B6439B1}"/>
                  </a:ext>
                </a:extLst>
              </p:cNvPr>
              <p:cNvSpPr txBox="1"/>
              <p:nvPr/>
            </p:nvSpPr>
            <p:spPr>
              <a:xfrm>
                <a:off x="5932396" y="4880262"/>
                <a:ext cx="2147511"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𝑓</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𝑓</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𝑓</m:t>
                              </m:r>
                            </m:sub>
                          </m:sSub>
                        </m:e>
                      </m:d>
                    </m:oMath>
                  </m:oMathPara>
                </a14:m>
                <a:endParaRPr lang="en-US" sz="1400" dirty="0">
                  <a:solidFill>
                    <a:srgbClr val="C00000"/>
                  </a:solidFill>
                </a:endParaRPr>
              </a:p>
            </p:txBody>
          </p:sp>
        </mc:Choice>
        <mc:Fallback xmlns="">
          <p:sp>
            <p:nvSpPr>
              <p:cNvPr id="74" name="TextBox 73">
                <a:extLst>
                  <a:ext uri="{FF2B5EF4-FFF2-40B4-BE49-F238E27FC236}">
                    <a16:creationId xmlns:a16="http://schemas.microsoft.com/office/drawing/2014/main" id="{D64E390E-C745-5243-97DC-D9F75B6439B1}"/>
                  </a:ext>
                </a:extLst>
              </p:cNvPr>
              <p:cNvSpPr txBox="1">
                <a:spLocks noRot="1" noChangeAspect="1" noMove="1" noResize="1" noEditPoints="1" noAdjustHandles="1" noChangeArrowheads="1" noChangeShapeType="1" noTextEdit="1"/>
              </p:cNvSpPr>
              <p:nvPr/>
            </p:nvSpPr>
            <p:spPr>
              <a:xfrm>
                <a:off x="5932396" y="4880262"/>
                <a:ext cx="2147511" cy="46205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C7F1E29-3490-3E42-95CF-7989BD619A62}"/>
                  </a:ext>
                </a:extLst>
              </p:cNvPr>
              <p:cNvSpPr txBox="1"/>
              <p:nvPr/>
            </p:nvSpPr>
            <p:spPr>
              <a:xfrm>
                <a:off x="5748755" y="4274213"/>
                <a:ext cx="19246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𝑓</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a:solidFill>
                            <a:schemeClr val="accent3">
                              <a:lumMod val="50000"/>
                            </a:schemeClr>
                          </a:solidFill>
                          <a:latin typeface="Cambria Math" panose="02040503050406030204" pitchFamily="18" charset="0"/>
                        </a:rPr>
                        <m:t> </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75" name="TextBox 74">
                <a:extLst>
                  <a:ext uri="{FF2B5EF4-FFF2-40B4-BE49-F238E27FC236}">
                    <a16:creationId xmlns:a16="http://schemas.microsoft.com/office/drawing/2014/main" id="{FC7F1E29-3490-3E42-95CF-7989BD619A62}"/>
                  </a:ext>
                </a:extLst>
              </p:cNvPr>
              <p:cNvSpPr txBox="1">
                <a:spLocks noRot="1" noChangeAspect="1" noMove="1" noResize="1" noEditPoints="1" noAdjustHandles="1" noChangeArrowheads="1" noChangeShapeType="1" noTextEdit="1"/>
              </p:cNvSpPr>
              <p:nvPr/>
            </p:nvSpPr>
            <p:spPr>
              <a:xfrm>
                <a:off x="5748755" y="4274213"/>
                <a:ext cx="1924629" cy="307777"/>
              </a:xfrm>
              <a:prstGeom prst="rect">
                <a:avLst/>
              </a:prstGeom>
              <a:blipFill>
                <a:blip r:embed="rId22"/>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07502F2A-73D3-9D42-B93E-7E0E99D1E2F7}"/>
                  </a:ext>
                </a:extLst>
              </p:cNvPr>
              <p:cNvSpPr txBox="1"/>
              <p:nvPr/>
            </p:nvSpPr>
            <p:spPr>
              <a:xfrm>
                <a:off x="5236988" y="601980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76" name="TextBox 75">
                <a:extLst>
                  <a:ext uri="{FF2B5EF4-FFF2-40B4-BE49-F238E27FC236}">
                    <a16:creationId xmlns:a16="http://schemas.microsoft.com/office/drawing/2014/main" id="{07502F2A-73D3-9D42-B93E-7E0E99D1E2F7}"/>
                  </a:ext>
                </a:extLst>
              </p:cNvPr>
              <p:cNvSpPr txBox="1">
                <a:spLocks noRot="1" noChangeAspect="1" noMove="1" noResize="1" noEditPoints="1" noAdjustHandles="1" noChangeArrowheads="1" noChangeShapeType="1" noTextEdit="1"/>
              </p:cNvSpPr>
              <p:nvPr/>
            </p:nvSpPr>
            <p:spPr>
              <a:xfrm>
                <a:off x="5236988" y="6019802"/>
                <a:ext cx="1127168" cy="502702"/>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448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30"/>
          <p:cNvSpPr/>
          <p:nvPr/>
        </p:nvSpPr>
        <p:spPr>
          <a:xfrm>
            <a:off x="3960533" y="-67"/>
            <a:ext cx="8231600" cy="6858000"/>
          </a:xfrm>
          <a:prstGeom prst="rect">
            <a:avLst/>
          </a:prstGeom>
          <a:solidFill>
            <a:srgbClr val="FAFAFA"/>
          </a:solidFill>
          <a:ln>
            <a:noFill/>
          </a:ln>
        </p:spPr>
        <p:txBody>
          <a:bodyPr spcFirstLastPara="1" wrap="square" lIns="121900" tIns="121900" rIns="121900" bIns="121900" anchor="ctr" anchorCtr="0">
            <a:noAutofit/>
          </a:bodyPr>
          <a:lstStyle/>
          <a:p>
            <a:endParaRPr sz="2400"/>
          </a:p>
        </p:txBody>
      </p:sp>
      <p:sp>
        <p:nvSpPr>
          <p:cNvPr id="1299" name="Google Shape;1299;p30"/>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Attention Is All You Need - The Transformer architecture</a:t>
            </a:r>
            <a:endParaRPr sz="3067">
              <a:solidFill>
                <a:srgbClr val="202124"/>
              </a:solidFill>
              <a:latin typeface="Google Sans"/>
              <a:ea typeface="Google Sans"/>
              <a:cs typeface="Google Sans"/>
              <a:sym typeface="Google Sans"/>
            </a:endParaRPr>
          </a:p>
          <a:p>
            <a:pPr>
              <a:lnSpc>
                <a:spcPct val="120000"/>
              </a:lnSpc>
            </a:pPr>
            <a:r>
              <a:rPr lang="en" sz="1600" b="1">
                <a:solidFill>
                  <a:srgbClr val="202124"/>
                </a:solidFill>
                <a:latin typeface="Google Sans"/>
                <a:ea typeface="Google Sans"/>
                <a:cs typeface="Google Sans"/>
                <a:sym typeface="Google Sans"/>
              </a:rPr>
              <a:t>2017</a:t>
            </a:r>
            <a:r>
              <a:rPr lang="en" sz="160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b="1">
              <a:solidFill>
                <a:srgbClr val="202124"/>
              </a:solidFill>
              <a:latin typeface="Google Sans"/>
              <a:ea typeface="Google Sans"/>
              <a:cs typeface="Google Sans"/>
              <a:sym typeface="Google Sans"/>
            </a:endParaRPr>
          </a:p>
        </p:txBody>
      </p:sp>
      <p:pic>
        <p:nvPicPr>
          <p:cNvPr id="1300" name="Google Shape;1300;p30"/>
          <p:cNvPicPr preferRelativeResize="0"/>
          <p:nvPr/>
        </p:nvPicPr>
        <p:blipFill>
          <a:blip r:embed="rId3">
            <a:alphaModFix/>
          </a:blip>
          <a:stretch>
            <a:fillRect/>
          </a:stretch>
        </p:blipFill>
        <p:spPr>
          <a:xfrm>
            <a:off x="556885" y="1842270"/>
            <a:ext cx="3071700" cy="4284100"/>
          </a:xfrm>
          <a:prstGeom prst="rect">
            <a:avLst/>
          </a:prstGeom>
          <a:noFill/>
          <a:ln>
            <a:noFill/>
          </a:ln>
        </p:spPr>
      </p:pic>
      <p:sp>
        <p:nvSpPr>
          <p:cNvPr id="1301" name="Google Shape;1301;p30"/>
          <p:cNvSpPr/>
          <p:nvPr/>
        </p:nvSpPr>
        <p:spPr>
          <a:xfrm>
            <a:off x="567467" y="1825067"/>
            <a:ext cx="1470400" cy="15820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302" name="Google Shape;1302;p30"/>
          <p:cNvSpPr/>
          <p:nvPr/>
        </p:nvSpPr>
        <p:spPr>
          <a:xfrm>
            <a:off x="2037867" y="1629733"/>
            <a:ext cx="1470400" cy="33456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303" name="Google Shape;1303;p30"/>
          <p:cNvSpPr/>
          <p:nvPr/>
        </p:nvSpPr>
        <p:spPr>
          <a:xfrm>
            <a:off x="567467" y="3407068"/>
            <a:ext cx="1470400" cy="26660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304" name="Google Shape;1304;p30"/>
          <p:cNvSpPr txBox="1"/>
          <p:nvPr/>
        </p:nvSpPr>
        <p:spPr>
          <a:xfrm>
            <a:off x="4165600" y="1947267"/>
            <a:ext cx="7725200" cy="890400"/>
          </a:xfrm>
          <a:prstGeom prst="rect">
            <a:avLst/>
          </a:prstGeom>
          <a:noFill/>
          <a:ln>
            <a:noFill/>
          </a:ln>
        </p:spPr>
        <p:txBody>
          <a:bodyPr spcFirstLastPara="1" wrap="square" lIns="121900" tIns="121900" rIns="121900" bIns="121900" anchor="t" anchorCtr="0">
            <a:noAutofit/>
          </a:bodyPr>
          <a:lstStyle/>
          <a:p>
            <a:pPr>
              <a:lnSpc>
                <a:spcPct val="115000"/>
              </a:lnSpc>
            </a:pPr>
            <a:r>
              <a:rPr lang="en">
                <a:solidFill>
                  <a:srgbClr val="202124"/>
                </a:solidFill>
                <a:latin typeface="Google Sans"/>
                <a:ea typeface="Google Sans"/>
                <a:cs typeface="Google Sans"/>
                <a:sym typeface="Google Sans"/>
              </a:rPr>
              <a:t>What we want to model:	</a:t>
            </a:r>
            <a:r>
              <a:rPr lang="en">
                <a:solidFill>
                  <a:srgbClr val="202124"/>
                </a:solidFill>
                <a:latin typeface="Cambria Math"/>
                <a:ea typeface="Cambria Math"/>
                <a:cs typeface="Cambria Math"/>
                <a:sym typeface="Cambria Math"/>
              </a:rPr>
              <a:t>p(z|x)</a:t>
            </a:r>
            <a:endParaRPr>
              <a:solidFill>
                <a:srgbClr val="202124"/>
              </a:solidFill>
              <a:latin typeface="Cambria Math"/>
              <a:ea typeface="Cambria Math"/>
              <a:cs typeface="Cambria Math"/>
              <a:sym typeface="Cambria Math"/>
            </a:endParaRPr>
          </a:p>
          <a:p>
            <a:pPr>
              <a:lnSpc>
                <a:spcPct val="115000"/>
              </a:lnSpc>
            </a:pPr>
            <a:r>
              <a:rPr lang="en">
                <a:solidFill>
                  <a:srgbClr val="202124"/>
                </a:solidFill>
                <a:latin typeface="Google Sans"/>
                <a:ea typeface="Google Sans"/>
                <a:cs typeface="Google Sans"/>
                <a:sym typeface="Google Sans"/>
              </a:rPr>
              <a:t>for example, in translation:	</a:t>
            </a:r>
            <a:r>
              <a:rPr lang="en">
                <a:solidFill>
                  <a:srgbClr val="202124"/>
                </a:solidFill>
                <a:latin typeface="Cambria Math"/>
                <a:ea typeface="Cambria Math"/>
                <a:cs typeface="Cambria Math"/>
                <a:sym typeface="Cambria Math"/>
              </a:rPr>
              <a:t>p(z | "the detective investigated") </a:t>
            </a:r>
            <a:r>
              <a:rPr lang="en" b="1">
                <a:solidFill>
                  <a:srgbClr val="202124"/>
                </a:solidFill>
                <a:latin typeface="Cambria Math"/>
                <a:ea typeface="Cambria Math"/>
                <a:cs typeface="Cambria Math"/>
                <a:sym typeface="Cambria Math"/>
              </a:rPr>
              <a:t>∀z</a:t>
            </a:r>
            <a:endParaRPr b="1">
              <a:solidFill>
                <a:srgbClr val="202124"/>
              </a:solidFill>
              <a:latin typeface="Cambria Math"/>
              <a:ea typeface="Cambria Math"/>
              <a:cs typeface="Cambria Math"/>
              <a:sym typeface="Cambria Math"/>
            </a:endParaRPr>
          </a:p>
        </p:txBody>
      </p:sp>
      <p:sp>
        <p:nvSpPr>
          <p:cNvPr id="1305" name="Google Shape;1305;p30"/>
          <p:cNvSpPr txBox="1"/>
          <p:nvPr/>
        </p:nvSpPr>
        <p:spPr>
          <a:xfrm>
            <a:off x="3962400" y="1510833"/>
            <a:ext cx="8098000" cy="558800"/>
          </a:xfrm>
          <a:prstGeom prst="rect">
            <a:avLst/>
          </a:prstGeom>
          <a:noFill/>
          <a:ln>
            <a:noFill/>
          </a:ln>
        </p:spPr>
        <p:txBody>
          <a:bodyPr spcFirstLastPara="1" wrap="square" lIns="121900" tIns="121900" rIns="121900" bIns="121900" anchor="t" anchorCtr="0">
            <a:noAutofit/>
          </a:bodyPr>
          <a:lstStyle/>
          <a:p>
            <a:pPr>
              <a:lnSpc>
                <a:spcPct val="150000"/>
              </a:lnSpc>
            </a:pPr>
            <a:r>
              <a:rPr lang="en" b="1">
                <a:solidFill>
                  <a:srgbClr val="202124"/>
                </a:solidFill>
                <a:latin typeface="Google Sans"/>
                <a:ea typeface="Google Sans"/>
                <a:cs typeface="Google Sans"/>
                <a:sym typeface="Google Sans"/>
              </a:rPr>
              <a:t>Decoding / the Decoder </a:t>
            </a:r>
            <a:r>
              <a:rPr lang="en" b="1">
                <a:solidFill>
                  <a:srgbClr val="666666"/>
                </a:solidFill>
                <a:latin typeface="Google Sans"/>
                <a:ea typeface="Google Sans"/>
                <a:cs typeface="Google Sans"/>
                <a:sym typeface="Google Sans"/>
              </a:rPr>
              <a:t> (alternatively Generating / the Generator)</a:t>
            </a:r>
            <a:endParaRPr sz="1100" b="1">
              <a:solidFill>
                <a:srgbClr val="666666"/>
              </a:solidFill>
              <a:latin typeface="Courier New"/>
              <a:ea typeface="Courier New"/>
              <a:cs typeface="Courier New"/>
              <a:sym typeface="Courier New"/>
            </a:endParaRPr>
          </a:p>
        </p:txBody>
      </p:sp>
      <p:sp>
        <p:nvSpPr>
          <p:cNvPr id="1306" name="Google Shape;1306;p30"/>
          <p:cNvSpPr txBox="1"/>
          <p:nvPr/>
        </p:nvSpPr>
        <p:spPr>
          <a:xfrm>
            <a:off x="4165600" y="2760067"/>
            <a:ext cx="7725200" cy="890400"/>
          </a:xfrm>
          <a:prstGeom prst="rect">
            <a:avLst/>
          </a:prstGeom>
          <a:noFill/>
          <a:ln>
            <a:noFill/>
          </a:ln>
        </p:spPr>
        <p:txBody>
          <a:bodyPr spcFirstLastPara="1" wrap="square" lIns="121900" tIns="121900" rIns="121900" bIns="121900" anchor="t" anchorCtr="0">
            <a:noAutofit/>
          </a:bodyPr>
          <a:lstStyle/>
          <a:p>
            <a:pPr>
              <a:lnSpc>
                <a:spcPct val="115000"/>
              </a:lnSpc>
            </a:pPr>
            <a:r>
              <a:rPr lang="en">
                <a:solidFill>
                  <a:srgbClr val="202124"/>
                </a:solidFill>
                <a:latin typeface="Google Sans"/>
                <a:ea typeface="Google Sans"/>
                <a:cs typeface="Google Sans"/>
                <a:sym typeface="Google Sans"/>
              </a:rPr>
              <a:t>Seems impossible at first, but we can </a:t>
            </a:r>
            <a:r>
              <a:rPr lang="en" i="1">
                <a:solidFill>
                  <a:srgbClr val="202124"/>
                </a:solidFill>
                <a:latin typeface="Google Sans"/>
                <a:ea typeface="Google Sans"/>
                <a:cs typeface="Google Sans"/>
                <a:sym typeface="Google Sans"/>
              </a:rPr>
              <a:t>exactly</a:t>
            </a:r>
            <a:r>
              <a:rPr lang="en">
                <a:solidFill>
                  <a:srgbClr val="202124"/>
                </a:solidFill>
                <a:latin typeface="Google Sans"/>
                <a:ea typeface="Google Sans"/>
                <a:cs typeface="Google Sans"/>
                <a:sym typeface="Google Sans"/>
              </a:rPr>
              <a:t> decompose into tokens:</a:t>
            </a:r>
            <a:endParaRPr>
              <a:solidFill>
                <a:srgbClr val="202124"/>
              </a:solidFill>
              <a:latin typeface="Google Sans"/>
              <a:ea typeface="Google Sans"/>
              <a:cs typeface="Google Sans"/>
              <a:sym typeface="Google Sans"/>
            </a:endParaRPr>
          </a:p>
          <a:p>
            <a:pPr indent="609585">
              <a:lnSpc>
                <a:spcPct val="115000"/>
              </a:lnSpc>
            </a:pPr>
            <a:r>
              <a:rPr lang="en">
                <a:solidFill>
                  <a:srgbClr val="202124"/>
                </a:solidFill>
                <a:latin typeface="Cambria Math"/>
                <a:ea typeface="Cambria Math"/>
                <a:cs typeface="Cambria Math"/>
                <a:sym typeface="Cambria Math"/>
              </a:rPr>
              <a:t>p(z|x) = p(z</a:t>
            </a:r>
            <a:r>
              <a:rPr lang="en" baseline="-25000">
                <a:solidFill>
                  <a:srgbClr val="202124"/>
                </a:solidFill>
                <a:latin typeface="Cambria Math"/>
                <a:ea typeface="Cambria Math"/>
                <a:cs typeface="Cambria Math"/>
                <a:sym typeface="Cambria Math"/>
              </a:rPr>
              <a:t>1</a:t>
            </a:r>
            <a:r>
              <a:rPr lang="en">
                <a:solidFill>
                  <a:srgbClr val="202124"/>
                </a:solidFill>
                <a:latin typeface="Cambria Math"/>
                <a:ea typeface="Cambria Math"/>
                <a:cs typeface="Cambria Math"/>
                <a:sym typeface="Cambria Math"/>
              </a:rPr>
              <a:t>|x) p(z</a:t>
            </a:r>
            <a:r>
              <a:rPr lang="en" baseline="-25000">
                <a:solidFill>
                  <a:srgbClr val="202124"/>
                </a:solidFill>
                <a:latin typeface="Cambria Math"/>
                <a:ea typeface="Cambria Math"/>
                <a:cs typeface="Cambria Math"/>
                <a:sym typeface="Cambria Math"/>
              </a:rPr>
              <a:t>2</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1</a:t>
            </a:r>
            <a:r>
              <a:rPr lang="en">
                <a:solidFill>
                  <a:srgbClr val="202124"/>
                </a:solidFill>
                <a:latin typeface="Cambria Math"/>
                <a:ea typeface="Cambria Math"/>
                <a:cs typeface="Cambria Math"/>
                <a:sym typeface="Cambria Math"/>
              </a:rPr>
              <a:t>,x) p(z</a:t>
            </a:r>
            <a:r>
              <a:rPr lang="en" baseline="-25000">
                <a:solidFill>
                  <a:srgbClr val="202124"/>
                </a:solidFill>
                <a:latin typeface="Cambria Math"/>
                <a:ea typeface="Cambria Math"/>
                <a:cs typeface="Cambria Math"/>
                <a:sym typeface="Cambria Math"/>
              </a:rPr>
              <a:t>3</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2</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1</a:t>
            </a:r>
            <a:r>
              <a:rPr lang="en">
                <a:solidFill>
                  <a:srgbClr val="202124"/>
                </a:solidFill>
                <a:latin typeface="Cambria Math"/>
                <a:ea typeface="Cambria Math"/>
                <a:cs typeface="Cambria Math"/>
                <a:sym typeface="Cambria Math"/>
              </a:rPr>
              <a:t>,x)...</a:t>
            </a:r>
            <a:endParaRPr>
              <a:solidFill>
                <a:srgbClr val="202124"/>
              </a:solidFill>
              <a:latin typeface="Cambria Math"/>
              <a:ea typeface="Cambria Math"/>
              <a:cs typeface="Cambria Math"/>
              <a:sym typeface="Cambria Math"/>
            </a:endParaRPr>
          </a:p>
        </p:txBody>
      </p:sp>
      <p:sp>
        <p:nvSpPr>
          <p:cNvPr id="1307" name="Google Shape;1307;p30"/>
          <p:cNvSpPr txBox="1"/>
          <p:nvPr/>
        </p:nvSpPr>
        <p:spPr>
          <a:xfrm>
            <a:off x="4165600" y="3674467"/>
            <a:ext cx="7725200" cy="890400"/>
          </a:xfrm>
          <a:prstGeom prst="rect">
            <a:avLst/>
          </a:prstGeom>
          <a:noFill/>
          <a:ln>
            <a:noFill/>
          </a:ln>
        </p:spPr>
        <p:txBody>
          <a:bodyPr spcFirstLastPara="1" wrap="square" lIns="121900" tIns="121900" rIns="121900" bIns="121900" anchor="t" anchorCtr="0">
            <a:noAutofit/>
          </a:bodyPr>
          <a:lstStyle/>
          <a:p>
            <a:pPr>
              <a:lnSpc>
                <a:spcPct val="115000"/>
              </a:lnSpc>
            </a:pPr>
            <a:r>
              <a:rPr lang="en">
                <a:solidFill>
                  <a:srgbClr val="202124"/>
                </a:solidFill>
                <a:latin typeface="Google Sans"/>
                <a:ea typeface="Google Sans"/>
                <a:cs typeface="Google Sans"/>
                <a:sym typeface="Google Sans"/>
              </a:rPr>
              <a:t>Meaning, we can generate the answer one token at a time.</a:t>
            </a:r>
            <a:endParaRPr>
              <a:solidFill>
                <a:srgbClr val="202124"/>
              </a:solidFill>
              <a:latin typeface="Google Sans"/>
              <a:ea typeface="Google Sans"/>
              <a:cs typeface="Google Sans"/>
              <a:sym typeface="Google Sans"/>
            </a:endParaRPr>
          </a:p>
          <a:p>
            <a:pPr>
              <a:lnSpc>
                <a:spcPct val="115000"/>
              </a:lnSpc>
            </a:pPr>
            <a:r>
              <a:rPr lang="en">
                <a:solidFill>
                  <a:srgbClr val="202124"/>
                </a:solidFill>
                <a:latin typeface="Google Sans"/>
                <a:ea typeface="Google Sans"/>
                <a:cs typeface="Google Sans"/>
                <a:sym typeface="Google Sans"/>
              </a:rPr>
              <a:t>Each p is a full pass through the model.</a:t>
            </a:r>
            <a:endParaRPr>
              <a:solidFill>
                <a:srgbClr val="202124"/>
              </a:solidFill>
              <a:latin typeface="Google Sans"/>
              <a:ea typeface="Google Sans"/>
              <a:cs typeface="Google Sans"/>
              <a:sym typeface="Google Sans"/>
            </a:endParaRPr>
          </a:p>
        </p:txBody>
      </p:sp>
      <p:sp>
        <p:nvSpPr>
          <p:cNvPr id="1308" name="Google Shape;1308;p30"/>
          <p:cNvSpPr txBox="1"/>
          <p:nvPr/>
        </p:nvSpPr>
        <p:spPr>
          <a:xfrm>
            <a:off x="4165600" y="4487267"/>
            <a:ext cx="7725200" cy="1219200"/>
          </a:xfrm>
          <a:prstGeom prst="rect">
            <a:avLst/>
          </a:prstGeom>
          <a:noFill/>
          <a:ln>
            <a:noFill/>
          </a:ln>
        </p:spPr>
        <p:txBody>
          <a:bodyPr spcFirstLastPara="1" wrap="square" lIns="121900" tIns="121900" rIns="121900" bIns="121900" anchor="t" anchorCtr="0">
            <a:noAutofit/>
          </a:bodyPr>
          <a:lstStyle/>
          <a:p>
            <a:pPr>
              <a:lnSpc>
                <a:spcPct val="115000"/>
              </a:lnSpc>
            </a:pPr>
            <a:r>
              <a:rPr lang="en">
                <a:solidFill>
                  <a:srgbClr val="202124"/>
                </a:solidFill>
                <a:latin typeface="Google Sans"/>
                <a:ea typeface="Google Sans"/>
                <a:cs typeface="Google Sans"/>
                <a:sym typeface="Google Sans"/>
              </a:rPr>
              <a:t>For generating </a:t>
            </a:r>
            <a:r>
              <a:rPr lang="en">
                <a:solidFill>
                  <a:srgbClr val="202124"/>
                </a:solidFill>
                <a:latin typeface="Cambria Math"/>
                <a:ea typeface="Cambria Math"/>
                <a:cs typeface="Cambria Math"/>
                <a:sym typeface="Cambria Math"/>
              </a:rPr>
              <a:t>p(z</a:t>
            </a:r>
            <a:r>
              <a:rPr lang="en" baseline="-25000">
                <a:solidFill>
                  <a:srgbClr val="202124"/>
                </a:solidFill>
                <a:latin typeface="Cambria Math"/>
                <a:ea typeface="Cambria Math"/>
                <a:cs typeface="Cambria Math"/>
                <a:sym typeface="Cambria Math"/>
              </a:rPr>
              <a:t>3</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2</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1</a:t>
            </a:r>
            <a:r>
              <a:rPr lang="en">
                <a:solidFill>
                  <a:srgbClr val="202124"/>
                </a:solidFill>
                <a:latin typeface="Cambria Math"/>
                <a:ea typeface="Cambria Math"/>
                <a:cs typeface="Cambria Math"/>
                <a:sym typeface="Cambria Math"/>
              </a:rPr>
              <a:t>,x)</a:t>
            </a:r>
            <a:r>
              <a:rPr lang="en">
                <a:solidFill>
                  <a:srgbClr val="202124"/>
                </a:solidFill>
                <a:latin typeface="Google Sans"/>
                <a:ea typeface="Google Sans"/>
                <a:cs typeface="Google Sans"/>
                <a:sym typeface="Google Sans"/>
              </a:rPr>
              <a:t>:</a:t>
            </a:r>
            <a:endParaRPr>
              <a:solidFill>
                <a:srgbClr val="202124"/>
              </a:solidFill>
              <a:latin typeface="Google Sans"/>
              <a:ea typeface="Google Sans"/>
              <a:cs typeface="Google Sans"/>
              <a:sym typeface="Google Sans"/>
            </a:endParaRPr>
          </a:p>
          <a:p>
            <a:pPr indent="609585">
              <a:lnSpc>
                <a:spcPct val="115000"/>
              </a:lnSpc>
            </a:pPr>
            <a:r>
              <a:rPr lang="en">
                <a:solidFill>
                  <a:srgbClr val="202124"/>
                </a:solidFill>
                <a:latin typeface="Cambria Math"/>
                <a:ea typeface="Cambria Math"/>
                <a:cs typeface="Cambria Math"/>
                <a:sym typeface="Cambria Math"/>
              </a:rPr>
              <a:t>x</a:t>
            </a:r>
            <a:r>
              <a:rPr lang="en">
                <a:solidFill>
                  <a:srgbClr val="202124"/>
                </a:solidFill>
                <a:latin typeface="Google Sans"/>
                <a:ea typeface="Google Sans"/>
                <a:cs typeface="Google Sans"/>
                <a:sym typeface="Google Sans"/>
              </a:rPr>
              <a:t> comes from the encoder,</a:t>
            </a:r>
            <a:endParaRPr>
              <a:solidFill>
                <a:srgbClr val="202124"/>
              </a:solidFill>
              <a:latin typeface="Google Sans"/>
              <a:ea typeface="Google Sans"/>
              <a:cs typeface="Google Sans"/>
              <a:sym typeface="Google Sans"/>
            </a:endParaRPr>
          </a:p>
          <a:p>
            <a:pPr indent="609585">
              <a:lnSpc>
                <a:spcPct val="115000"/>
              </a:lnSpc>
            </a:pP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1</a:t>
            </a:r>
            <a:r>
              <a:rPr lang="en">
                <a:solidFill>
                  <a:srgbClr val="202124"/>
                </a:solidFill>
                <a:latin typeface="Cambria Math"/>
                <a:ea typeface="Cambria Math"/>
                <a:cs typeface="Cambria Math"/>
                <a:sym typeface="Cambria Math"/>
              </a:rPr>
              <a:t>, z</a:t>
            </a:r>
            <a:r>
              <a:rPr lang="en" baseline="-25000">
                <a:solidFill>
                  <a:srgbClr val="202124"/>
                </a:solidFill>
                <a:latin typeface="Cambria Math"/>
                <a:ea typeface="Cambria Math"/>
                <a:cs typeface="Cambria Math"/>
                <a:sym typeface="Cambria Math"/>
              </a:rPr>
              <a:t>2</a:t>
            </a:r>
            <a:r>
              <a:rPr lang="en">
                <a:solidFill>
                  <a:srgbClr val="202124"/>
                </a:solidFill>
                <a:latin typeface="Google Sans"/>
                <a:ea typeface="Google Sans"/>
                <a:cs typeface="Google Sans"/>
                <a:sym typeface="Google Sans"/>
              </a:rPr>
              <a:t> is what we have predicted so far, goes into the decoder.</a:t>
            </a:r>
            <a:endParaRPr>
              <a:solidFill>
                <a:srgbClr val="202124"/>
              </a:solidFill>
              <a:latin typeface="Google Sans"/>
              <a:ea typeface="Google Sans"/>
              <a:cs typeface="Google Sans"/>
              <a:sym typeface="Google Sans"/>
            </a:endParaRPr>
          </a:p>
        </p:txBody>
      </p:sp>
      <p:sp>
        <p:nvSpPr>
          <p:cNvPr id="1309" name="Google Shape;1309;p30"/>
          <p:cNvSpPr txBox="1"/>
          <p:nvPr/>
        </p:nvSpPr>
        <p:spPr>
          <a:xfrm>
            <a:off x="4165600" y="5706467"/>
            <a:ext cx="7725200" cy="890400"/>
          </a:xfrm>
          <a:prstGeom prst="rect">
            <a:avLst/>
          </a:prstGeom>
          <a:noFill/>
          <a:ln>
            <a:noFill/>
          </a:ln>
        </p:spPr>
        <p:txBody>
          <a:bodyPr spcFirstLastPara="1" wrap="square" lIns="121900" tIns="121900" rIns="121900" bIns="121900" anchor="t" anchorCtr="0">
            <a:noAutofit/>
          </a:bodyPr>
          <a:lstStyle/>
          <a:p>
            <a:pPr>
              <a:lnSpc>
                <a:spcPct val="115000"/>
              </a:lnSpc>
            </a:pPr>
            <a:r>
              <a:rPr lang="en">
                <a:solidFill>
                  <a:srgbClr val="202124"/>
                </a:solidFill>
                <a:latin typeface="Google Sans"/>
                <a:ea typeface="Google Sans"/>
                <a:cs typeface="Google Sans"/>
                <a:sym typeface="Google Sans"/>
              </a:rPr>
              <a:t>Once we have </a:t>
            </a:r>
            <a:r>
              <a:rPr lang="en">
                <a:solidFill>
                  <a:srgbClr val="202124"/>
                </a:solidFill>
                <a:latin typeface="Cambria Math"/>
                <a:ea typeface="Cambria Math"/>
                <a:cs typeface="Cambria Math"/>
                <a:sym typeface="Cambria Math"/>
              </a:rPr>
              <a:t>p(z|x)</a:t>
            </a:r>
            <a:r>
              <a:rPr lang="en">
                <a:solidFill>
                  <a:srgbClr val="202124"/>
                </a:solidFill>
                <a:latin typeface="Google Sans"/>
                <a:ea typeface="Google Sans"/>
                <a:cs typeface="Google Sans"/>
                <a:sym typeface="Google Sans"/>
              </a:rPr>
              <a:t> we still need to actually sample a sentence such as </a:t>
            </a:r>
            <a:r>
              <a:rPr lang="en">
                <a:solidFill>
                  <a:srgbClr val="202124"/>
                </a:solidFill>
                <a:latin typeface="Cambria Math"/>
                <a:ea typeface="Cambria Math"/>
                <a:cs typeface="Cambria Math"/>
                <a:sym typeface="Cambria Math"/>
              </a:rPr>
              <a:t>"le détective a enquêté"</a:t>
            </a:r>
            <a:r>
              <a:rPr lang="en">
                <a:solidFill>
                  <a:srgbClr val="202124"/>
                </a:solidFill>
                <a:latin typeface="Google Sans"/>
                <a:ea typeface="Google Sans"/>
                <a:cs typeface="Google Sans"/>
                <a:sym typeface="Google Sans"/>
              </a:rPr>
              <a:t>. Many strategies: greedy, beam-search, ...</a:t>
            </a:r>
            <a:endParaRPr>
              <a:solidFill>
                <a:srgbClr val="202124"/>
              </a:solidFill>
              <a:latin typeface="Google Sans"/>
              <a:ea typeface="Google Sans"/>
              <a:cs typeface="Google Sans"/>
              <a:sym typeface="Google Sans"/>
            </a:endParaRPr>
          </a:p>
        </p:txBody>
      </p:sp>
      <p:sp>
        <p:nvSpPr>
          <p:cNvPr id="1310" name="Google Shape;1310;p30"/>
          <p:cNvSpPr txBox="1"/>
          <p:nvPr/>
        </p:nvSpPr>
        <p:spPr>
          <a:xfrm>
            <a:off x="2133599" y="5994401"/>
            <a:ext cx="1374667" cy="670913"/>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2400">
                <a:solidFill>
                  <a:srgbClr val="202124"/>
                </a:solidFill>
                <a:latin typeface="Cambria Math"/>
                <a:ea typeface="Cambria Math"/>
                <a:cs typeface="Cambria Math"/>
                <a:sym typeface="Cambria Math"/>
              </a:rPr>
              <a:t>z</a:t>
            </a:r>
            <a:r>
              <a:rPr lang="en" sz="2400" baseline="-25000">
                <a:solidFill>
                  <a:srgbClr val="202124"/>
                </a:solidFill>
                <a:latin typeface="Cambria Math"/>
                <a:ea typeface="Cambria Math"/>
                <a:cs typeface="Cambria Math"/>
                <a:sym typeface="Cambria Math"/>
              </a:rPr>
              <a:t>1</a:t>
            </a:r>
            <a:r>
              <a:rPr lang="en" sz="2400">
                <a:solidFill>
                  <a:srgbClr val="202124"/>
                </a:solidFill>
                <a:latin typeface="Cambria Math"/>
                <a:ea typeface="Cambria Math"/>
                <a:cs typeface="Cambria Math"/>
                <a:sym typeface="Cambria Math"/>
              </a:rPr>
              <a:t>, z</a:t>
            </a:r>
            <a:r>
              <a:rPr lang="en" sz="2400" baseline="-25000">
                <a:solidFill>
                  <a:srgbClr val="202124"/>
                </a:solidFill>
                <a:latin typeface="Cambria Math"/>
                <a:ea typeface="Cambria Math"/>
                <a:cs typeface="Cambria Math"/>
                <a:sym typeface="Cambria Math"/>
              </a:rPr>
              <a:t>2</a:t>
            </a:r>
            <a:endParaRPr sz="2400"/>
          </a:p>
        </p:txBody>
      </p:sp>
      <p:sp>
        <p:nvSpPr>
          <p:cNvPr id="1311" name="Google Shape;1311;p30"/>
          <p:cNvSpPr txBox="1"/>
          <p:nvPr/>
        </p:nvSpPr>
        <p:spPr>
          <a:xfrm>
            <a:off x="1375363" y="2844801"/>
            <a:ext cx="353600" cy="670913"/>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Cambria Math"/>
                <a:ea typeface="Cambria Math"/>
                <a:cs typeface="Cambria Math"/>
                <a:sym typeface="Cambria Math"/>
              </a:rPr>
              <a:t>x</a:t>
            </a:r>
            <a:endParaRPr sz="2400"/>
          </a:p>
        </p:txBody>
      </p:sp>
      <p:sp>
        <p:nvSpPr>
          <p:cNvPr id="1312" name="Google Shape;1312;p30"/>
          <p:cNvSpPr txBox="1"/>
          <p:nvPr/>
        </p:nvSpPr>
        <p:spPr>
          <a:xfrm>
            <a:off x="839416" y="1461943"/>
            <a:ext cx="2544576" cy="670913"/>
          </a:xfrm>
          <a:prstGeom prst="rect">
            <a:avLst/>
          </a:prstGeom>
          <a:noFill/>
          <a:ln>
            <a:noFill/>
          </a:ln>
        </p:spPr>
        <p:txBody>
          <a:bodyPr spcFirstLastPara="1" wrap="square" lIns="121900" tIns="121900" rIns="121900" bIns="121900" anchor="t" anchorCtr="0">
            <a:spAutoFit/>
          </a:bodyPr>
          <a:lstStyle/>
          <a:p>
            <a:pPr>
              <a:lnSpc>
                <a:spcPct val="115000"/>
              </a:lnSpc>
            </a:pPr>
            <a:r>
              <a:rPr lang="en" sz="2400" dirty="0">
                <a:solidFill>
                  <a:srgbClr val="202124"/>
                </a:solidFill>
                <a:latin typeface="Cambria Math"/>
                <a:ea typeface="Cambria Math"/>
                <a:cs typeface="Cambria Math"/>
                <a:sym typeface="Cambria Math"/>
              </a:rPr>
              <a:t>p(z</a:t>
            </a:r>
            <a:r>
              <a:rPr lang="en" sz="2400" baseline="-25000" dirty="0">
                <a:solidFill>
                  <a:srgbClr val="202124"/>
                </a:solidFill>
                <a:latin typeface="Cambria Math"/>
                <a:ea typeface="Cambria Math"/>
                <a:cs typeface="Cambria Math"/>
                <a:sym typeface="Cambria Math"/>
              </a:rPr>
              <a:t>3</a:t>
            </a:r>
            <a:r>
              <a:rPr lang="en" sz="2400" dirty="0">
                <a:solidFill>
                  <a:srgbClr val="202124"/>
                </a:solidFill>
                <a:latin typeface="Cambria Math"/>
                <a:ea typeface="Cambria Math"/>
                <a:cs typeface="Cambria Math"/>
                <a:sym typeface="Cambria Math"/>
              </a:rPr>
              <a:t>|z</a:t>
            </a:r>
            <a:r>
              <a:rPr lang="en" sz="2400" baseline="-25000" dirty="0">
                <a:solidFill>
                  <a:srgbClr val="202124"/>
                </a:solidFill>
                <a:latin typeface="Cambria Math"/>
                <a:ea typeface="Cambria Math"/>
                <a:cs typeface="Cambria Math"/>
                <a:sym typeface="Cambria Math"/>
              </a:rPr>
              <a:t>2</a:t>
            </a:r>
            <a:r>
              <a:rPr lang="en" sz="2400" dirty="0">
                <a:solidFill>
                  <a:srgbClr val="202124"/>
                </a:solidFill>
                <a:latin typeface="Cambria Math"/>
                <a:ea typeface="Cambria Math"/>
                <a:cs typeface="Cambria Math"/>
                <a:sym typeface="Cambria Math"/>
              </a:rPr>
              <a:t>,z</a:t>
            </a:r>
            <a:r>
              <a:rPr lang="en" sz="2400" baseline="-25000" dirty="0">
                <a:solidFill>
                  <a:srgbClr val="202124"/>
                </a:solidFill>
                <a:latin typeface="Cambria Math"/>
                <a:ea typeface="Cambria Math"/>
                <a:cs typeface="Cambria Math"/>
                <a:sym typeface="Cambria Math"/>
              </a:rPr>
              <a:t>1</a:t>
            </a:r>
            <a:r>
              <a:rPr lang="en" sz="2400" dirty="0">
                <a:solidFill>
                  <a:srgbClr val="202124"/>
                </a:solidFill>
                <a:latin typeface="Cambria Math"/>
                <a:ea typeface="Cambria Math"/>
                <a:cs typeface="Cambria Math"/>
                <a:sym typeface="Cambria Math"/>
              </a:rPr>
              <a:t>,x)</a:t>
            </a:r>
            <a:endParaRPr sz="2400" dirty="0"/>
          </a:p>
        </p:txBody>
      </p:sp>
      <p:sp>
        <p:nvSpPr>
          <p:cNvPr id="1313" name="Google Shape;1313;p30"/>
          <p:cNvSpPr txBox="1"/>
          <p:nvPr/>
        </p:nvSpPr>
        <p:spPr>
          <a:xfrm>
            <a:off x="-101600" y="6387633"/>
            <a:ext cx="11890800" cy="890400"/>
          </a:xfrm>
          <a:prstGeom prst="rect">
            <a:avLst/>
          </a:prstGeom>
          <a:noFill/>
          <a:ln>
            <a:noFill/>
          </a:ln>
        </p:spPr>
        <p:txBody>
          <a:bodyPr spcFirstLastPara="1" wrap="square" lIns="121900" tIns="121900" rIns="121900" bIns="121900" anchor="t" anchorCtr="0">
            <a:noAutofit/>
          </a:bodyPr>
          <a:lstStyle/>
          <a:p>
            <a:pPr>
              <a:lnSpc>
                <a:spcPct val="120000"/>
              </a:lnSpc>
            </a:pPr>
            <a:r>
              <a:rPr lang="en" sz="1333" dirty="0">
                <a:solidFill>
                  <a:srgbClr val="202124"/>
                </a:solidFill>
                <a:latin typeface="Google Sans"/>
                <a:ea typeface="Google Sans"/>
                <a:cs typeface="Google Sans"/>
                <a:sym typeface="Google Sans"/>
              </a:rPr>
              <a:t>Thanks to Basil Mustafa for slide inspiration</a:t>
            </a:r>
            <a:endParaRPr sz="1333" dirty="0">
              <a:solidFill>
                <a:srgbClr val="202124"/>
              </a:solidFill>
              <a:latin typeface="Google Sans"/>
              <a:ea typeface="Google Sans"/>
              <a:cs typeface="Google Sans"/>
              <a:sym typeface="Google Sans"/>
            </a:endParaRPr>
          </a:p>
        </p:txBody>
      </p:sp>
      <p:sp>
        <p:nvSpPr>
          <p:cNvPr id="1314" name="Google Shape;1314;p30"/>
          <p:cNvSpPr txBox="1"/>
          <p:nvPr/>
        </p:nvSpPr>
        <p:spPr>
          <a:xfrm>
            <a:off x="-101600" y="6604000"/>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6"/>
                                        </p:tgtEl>
                                        <p:attrNameLst>
                                          <p:attrName>style.visibility</p:attrName>
                                        </p:attrNameLst>
                                      </p:cBhvr>
                                      <p:to>
                                        <p:strVal val="visible"/>
                                      </p:to>
                                    </p:set>
                                    <p:animEffect transition="in" filter="fade">
                                      <p:cBhvr>
                                        <p:cTn id="7" dur="500"/>
                                        <p:tgtEl>
                                          <p:spTgt spid="13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7"/>
                                        </p:tgtEl>
                                        <p:attrNameLst>
                                          <p:attrName>style.visibility</p:attrName>
                                        </p:attrNameLst>
                                      </p:cBhvr>
                                      <p:to>
                                        <p:strVal val="visible"/>
                                      </p:to>
                                    </p:set>
                                    <p:animEffect transition="in" filter="fade">
                                      <p:cBhvr>
                                        <p:cTn id="12" dur="500"/>
                                        <p:tgtEl>
                                          <p:spTgt spid="13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8"/>
                                        </p:tgtEl>
                                        <p:attrNameLst>
                                          <p:attrName>style.visibility</p:attrName>
                                        </p:attrNameLst>
                                      </p:cBhvr>
                                      <p:to>
                                        <p:strVal val="visible"/>
                                      </p:to>
                                    </p:set>
                                    <p:animEffect transition="in" filter="fade">
                                      <p:cBhvr>
                                        <p:cTn id="17" dur="500"/>
                                        <p:tgtEl>
                                          <p:spTgt spid="13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0"/>
                                        </p:tgtEl>
                                        <p:attrNameLst>
                                          <p:attrName>style.visibility</p:attrName>
                                        </p:attrNameLst>
                                      </p:cBhvr>
                                      <p:to>
                                        <p:strVal val="visible"/>
                                      </p:to>
                                    </p:set>
                                    <p:animEffect transition="in" filter="fade">
                                      <p:cBhvr>
                                        <p:cTn id="22" dur="500"/>
                                        <p:tgtEl>
                                          <p:spTgt spid="1310"/>
                                        </p:tgtEl>
                                      </p:cBhvr>
                                    </p:animEffect>
                                  </p:childTnLst>
                                </p:cTn>
                              </p:par>
                              <p:par>
                                <p:cTn id="23" presetID="10" presetClass="entr" presetSubtype="0" fill="hold" nodeType="withEffect">
                                  <p:stCondLst>
                                    <p:cond delay="0"/>
                                  </p:stCondLst>
                                  <p:childTnLst>
                                    <p:set>
                                      <p:cBhvr>
                                        <p:cTn id="24" dur="1" fill="hold">
                                          <p:stCondLst>
                                            <p:cond delay="0"/>
                                          </p:stCondLst>
                                        </p:cTn>
                                        <p:tgtEl>
                                          <p:spTgt spid="1311"/>
                                        </p:tgtEl>
                                        <p:attrNameLst>
                                          <p:attrName>style.visibility</p:attrName>
                                        </p:attrNameLst>
                                      </p:cBhvr>
                                      <p:to>
                                        <p:strVal val="visible"/>
                                      </p:to>
                                    </p:set>
                                    <p:animEffect transition="in" filter="fade">
                                      <p:cBhvr>
                                        <p:cTn id="25" dur="500"/>
                                        <p:tgtEl>
                                          <p:spTgt spid="1311"/>
                                        </p:tgtEl>
                                      </p:cBhvr>
                                    </p:animEffect>
                                  </p:childTnLst>
                                </p:cTn>
                              </p:par>
                              <p:par>
                                <p:cTn id="26" presetID="10" presetClass="entr" presetSubtype="0" fill="hold" nodeType="withEffect">
                                  <p:stCondLst>
                                    <p:cond delay="0"/>
                                  </p:stCondLst>
                                  <p:childTnLst>
                                    <p:set>
                                      <p:cBhvr>
                                        <p:cTn id="27" dur="1" fill="hold">
                                          <p:stCondLst>
                                            <p:cond delay="0"/>
                                          </p:stCondLst>
                                        </p:cTn>
                                        <p:tgtEl>
                                          <p:spTgt spid="1312"/>
                                        </p:tgtEl>
                                        <p:attrNameLst>
                                          <p:attrName>style.visibility</p:attrName>
                                        </p:attrNameLst>
                                      </p:cBhvr>
                                      <p:to>
                                        <p:strVal val="visible"/>
                                      </p:to>
                                    </p:set>
                                    <p:animEffect transition="in" filter="fade">
                                      <p:cBhvr>
                                        <p:cTn id="28" dur="500"/>
                                        <p:tgtEl>
                                          <p:spTgt spid="13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09"/>
                                        </p:tgtEl>
                                        <p:attrNameLst>
                                          <p:attrName>style.visibility</p:attrName>
                                        </p:attrNameLst>
                                      </p:cBhvr>
                                      <p:to>
                                        <p:strVal val="visible"/>
                                      </p:to>
                                    </p:set>
                                    <p:animEffect transition="in" filter="fade">
                                      <p:cBhvr>
                                        <p:cTn id="33" dur="500"/>
                                        <p:tgtEl>
                                          <p:spTgt spid="1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31"/>
          <p:cNvSpPr/>
          <p:nvPr/>
        </p:nvSpPr>
        <p:spPr>
          <a:xfrm>
            <a:off x="3960533" y="-67"/>
            <a:ext cx="8231600" cy="6858000"/>
          </a:xfrm>
          <a:prstGeom prst="rect">
            <a:avLst/>
          </a:prstGeom>
          <a:solidFill>
            <a:srgbClr val="FAFAFA"/>
          </a:solidFill>
          <a:ln>
            <a:noFill/>
          </a:ln>
        </p:spPr>
        <p:txBody>
          <a:bodyPr spcFirstLastPara="1" wrap="square" lIns="121900" tIns="121900" rIns="121900" bIns="121900" anchor="ctr" anchorCtr="0">
            <a:noAutofit/>
          </a:bodyPr>
          <a:lstStyle/>
          <a:p>
            <a:endParaRPr sz="2400"/>
          </a:p>
        </p:txBody>
      </p:sp>
      <p:sp>
        <p:nvSpPr>
          <p:cNvPr id="1320" name="Google Shape;1320;p31"/>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Attention Is All You Need - The Transformer architecture</a:t>
            </a:r>
            <a:endParaRPr sz="3067">
              <a:solidFill>
                <a:srgbClr val="202124"/>
              </a:solidFill>
              <a:latin typeface="Google Sans"/>
              <a:ea typeface="Google Sans"/>
              <a:cs typeface="Google Sans"/>
              <a:sym typeface="Google Sans"/>
            </a:endParaRPr>
          </a:p>
          <a:p>
            <a:pPr>
              <a:lnSpc>
                <a:spcPct val="120000"/>
              </a:lnSpc>
            </a:pPr>
            <a:r>
              <a:rPr lang="en" sz="1600" b="1">
                <a:solidFill>
                  <a:srgbClr val="202124"/>
                </a:solidFill>
                <a:latin typeface="Google Sans"/>
                <a:ea typeface="Google Sans"/>
                <a:cs typeface="Google Sans"/>
                <a:sym typeface="Google Sans"/>
              </a:rPr>
              <a:t>2017</a:t>
            </a:r>
            <a:r>
              <a:rPr lang="en" sz="160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b="1">
              <a:solidFill>
                <a:srgbClr val="202124"/>
              </a:solidFill>
              <a:latin typeface="Google Sans"/>
              <a:ea typeface="Google Sans"/>
              <a:cs typeface="Google Sans"/>
              <a:sym typeface="Google Sans"/>
            </a:endParaRPr>
          </a:p>
        </p:txBody>
      </p:sp>
      <p:pic>
        <p:nvPicPr>
          <p:cNvPr id="1321" name="Google Shape;1321;p31"/>
          <p:cNvPicPr preferRelativeResize="0"/>
          <p:nvPr/>
        </p:nvPicPr>
        <p:blipFill>
          <a:blip r:embed="rId3">
            <a:alphaModFix/>
          </a:blip>
          <a:stretch>
            <a:fillRect/>
          </a:stretch>
        </p:blipFill>
        <p:spPr>
          <a:xfrm>
            <a:off x="556885" y="1842270"/>
            <a:ext cx="3071700" cy="4284100"/>
          </a:xfrm>
          <a:prstGeom prst="rect">
            <a:avLst/>
          </a:prstGeom>
          <a:noFill/>
          <a:ln>
            <a:noFill/>
          </a:ln>
        </p:spPr>
      </p:pic>
      <p:sp>
        <p:nvSpPr>
          <p:cNvPr id="1322" name="Google Shape;1322;p31"/>
          <p:cNvSpPr/>
          <p:nvPr/>
        </p:nvSpPr>
        <p:spPr>
          <a:xfrm>
            <a:off x="567467" y="1825067"/>
            <a:ext cx="1470400" cy="15820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323" name="Google Shape;1323;p31"/>
          <p:cNvSpPr/>
          <p:nvPr/>
        </p:nvSpPr>
        <p:spPr>
          <a:xfrm>
            <a:off x="2037867" y="1629733"/>
            <a:ext cx="1470400" cy="24280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324" name="Google Shape;1324;p31"/>
          <p:cNvSpPr/>
          <p:nvPr/>
        </p:nvSpPr>
        <p:spPr>
          <a:xfrm>
            <a:off x="567467" y="3407068"/>
            <a:ext cx="1470400" cy="26660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325" name="Google Shape;1325;p31"/>
          <p:cNvSpPr txBox="1"/>
          <p:nvPr/>
        </p:nvSpPr>
        <p:spPr>
          <a:xfrm>
            <a:off x="4275456" y="2022818"/>
            <a:ext cx="7725200" cy="839200"/>
          </a:xfrm>
          <a:prstGeom prst="rect">
            <a:avLst/>
          </a:prstGeom>
          <a:noFill/>
          <a:ln>
            <a:noFill/>
          </a:ln>
        </p:spPr>
        <p:txBody>
          <a:bodyPr spcFirstLastPara="1" wrap="square" lIns="121900" tIns="121900" rIns="121900" bIns="121900" anchor="t" anchorCtr="0">
            <a:noAutofit/>
          </a:bodyPr>
          <a:lstStyle/>
          <a:p>
            <a:pPr>
              <a:lnSpc>
                <a:spcPct val="115000"/>
              </a:lnSpc>
            </a:pPr>
            <a:r>
              <a:rPr lang="en">
                <a:solidFill>
                  <a:srgbClr val="202124"/>
                </a:solidFill>
                <a:latin typeface="Google Sans"/>
                <a:ea typeface="Google Sans"/>
                <a:cs typeface="Google Sans"/>
                <a:sym typeface="Google Sans"/>
              </a:rPr>
              <a:t>This is regular self-attention as in the encoder, to process what's been decoded so far, eg </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2</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1</a:t>
            </a:r>
            <a:r>
              <a:rPr lang="en">
                <a:solidFill>
                  <a:srgbClr val="202124"/>
                </a:solidFill>
                <a:latin typeface="Google Sans"/>
                <a:ea typeface="Google Sans"/>
                <a:cs typeface="Google Sans"/>
                <a:sym typeface="Google Sans"/>
              </a:rPr>
              <a:t> in </a:t>
            </a:r>
            <a:r>
              <a:rPr lang="en">
                <a:solidFill>
                  <a:srgbClr val="202124"/>
                </a:solidFill>
                <a:latin typeface="Cambria Math"/>
                <a:ea typeface="Cambria Math"/>
                <a:cs typeface="Cambria Math"/>
                <a:sym typeface="Cambria Math"/>
              </a:rPr>
              <a:t>p(z</a:t>
            </a:r>
            <a:r>
              <a:rPr lang="en" baseline="-25000">
                <a:solidFill>
                  <a:srgbClr val="202124"/>
                </a:solidFill>
                <a:latin typeface="Cambria Math"/>
                <a:ea typeface="Cambria Math"/>
                <a:cs typeface="Cambria Math"/>
                <a:sym typeface="Cambria Math"/>
              </a:rPr>
              <a:t>3</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2</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1</a:t>
            </a:r>
            <a:r>
              <a:rPr lang="en">
                <a:solidFill>
                  <a:srgbClr val="202124"/>
                </a:solidFill>
                <a:latin typeface="Cambria Math"/>
                <a:ea typeface="Cambria Math"/>
                <a:cs typeface="Cambria Math"/>
                <a:sym typeface="Cambria Math"/>
              </a:rPr>
              <a:t>,x)</a:t>
            </a:r>
            <a:r>
              <a:rPr lang="en">
                <a:solidFill>
                  <a:srgbClr val="202124"/>
                </a:solidFill>
                <a:latin typeface="Google Sans"/>
                <a:ea typeface="Google Sans"/>
                <a:cs typeface="Google Sans"/>
                <a:sym typeface="Google Sans"/>
              </a:rPr>
              <a:t>, but with a trick...</a:t>
            </a:r>
            <a:endParaRPr>
              <a:solidFill>
                <a:srgbClr val="202124"/>
              </a:solidFill>
              <a:latin typeface="Google Sans"/>
              <a:ea typeface="Google Sans"/>
              <a:cs typeface="Google Sans"/>
              <a:sym typeface="Google Sans"/>
            </a:endParaRPr>
          </a:p>
        </p:txBody>
      </p:sp>
      <p:sp>
        <p:nvSpPr>
          <p:cNvPr id="1326" name="Google Shape;1326;p31"/>
          <p:cNvSpPr/>
          <p:nvPr/>
        </p:nvSpPr>
        <p:spPr>
          <a:xfrm>
            <a:off x="2037867" y="5004733"/>
            <a:ext cx="1470400" cy="12228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327" name="Google Shape;1327;p31"/>
          <p:cNvSpPr txBox="1"/>
          <p:nvPr/>
        </p:nvSpPr>
        <p:spPr>
          <a:xfrm>
            <a:off x="4072256" y="1484784"/>
            <a:ext cx="5692000" cy="558800"/>
          </a:xfrm>
          <a:prstGeom prst="rect">
            <a:avLst/>
          </a:prstGeom>
          <a:noFill/>
          <a:ln>
            <a:noFill/>
          </a:ln>
        </p:spPr>
        <p:txBody>
          <a:bodyPr spcFirstLastPara="1" wrap="square" lIns="121900" tIns="121900" rIns="121900" bIns="121900" anchor="t" anchorCtr="0">
            <a:noAutofit/>
          </a:bodyPr>
          <a:lstStyle/>
          <a:p>
            <a:pPr>
              <a:lnSpc>
                <a:spcPct val="150000"/>
              </a:lnSpc>
              <a:buClr>
                <a:schemeClr val="dk1"/>
              </a:buClr>
              <a:buSzPts val="1100"/>
            </a:pPr>
            <a:r>
              <a:rPr lang="en" b="1">
                <a:solidFill>
                  <a:srgbClr val="202124"/>
                </a:solidFill>
                <a:latin typeface="Google Sans"/>
                <a:ea typeface="Google Sans"/>
                <a:cs typeface="Google Sans"/>
                <a:sym typeface="Google Sans"/>
              </a:rPr>
              <a:t>At training time: Masked self-attention</a:t>
            </a:r>
            <a:endParaRPr sz="1100" b="1">
              <a:solidFill>
                <a:srgbClr val="202124"/>
              </a:solidFill>
              <a:latin typeface="Courier New"/>
              <a:ea typeface="Courier New"/>
              <a:cs typeface="Courier New"/>
              <a:sym typeface="Courier New"/>
            </a:endParaRPr>
          </a:p>
        </p:txBody>
      </p:sp>
      <p:sp>
        <p:nvSpPr>
          <p:cNvPr id="1328" name="Google Shape;1328;p31"/>
          <p:cNvSpPr txBox="1"/>
          <p:nvPr/>
        </p:nvSpPr>
        <p:spPr>
          <a:xfrm>
            <a:off x="4275456" y="2835618"/>
            <a:ext cx="7725200" cy="1009600"/>
          </a:xfrm>
          <a:prstGeom prst="rect">
            <a:avLst/>
          </a:prstGeom>
          <a:noFill/>
          <a:ln>
            <a:noFill/>
          </a:ln>
        </p:spPr>
        <p:txBody>
          <a:bodyPr spcFirstLastPara="1" wrap="square" lIns="121900" tIns="121900" rIns="121900" bIns="121900" anchor="t" anchorCtr="0">
            <a:noAutofit/>
          </a:bodyPr>
          <a:lstStyle/>
          <a:p>
            <a:pPr>
              <a:lnSpc>
                <a:spcPct val="150000"/>
              </a:lnSpc>
            </a:pPr>
            <a:r>
              <a:rPr lang="en">
                <a:solidFill>
                  <a:srgbClr val="202124"/>
                </a:solidFill>
                <a:latin typeface="Google Sans"/>
                <a:ea typeface="Google Sans"/>
                <a:cs typeface="Google Sans"/>
                <a:sym typeface="Google Sans"/>
              </a:rPr>
              <a:t>If we had to train on one single </a:t>
            </a:r>
            <a:r>
              <a:rPr lang="en">
                <a:solidFill>
                  <a:srgbClr val="202124"/>
                </a:solidFill>
                <a:latin typeface="Cambria Math"/>
                <a:ea typeface="Cambria Math"/>
                <a:cs typeface="Cambria Math"/>
                <a:sym typeface="Cambria Math"/>
              </a:rPr>
              <a:t>p(z</a:t>
            </a:r>
            <a:r>
              <a:rPr lang="en" baseline="-25000">
                <a:solidFill>
                  <a:srgbClr val="202124"/>
                </a:solidFill>
                <a:latin typeface="Cambria Math"/>
                <a:ea typeface="Cambria Math"/>
                <a:cs typeface="Cambria Math"/>
                <a:sym typeface="Cambria Math"/>
              </a:rPr>
              <a:t>3</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2</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1</a:t>
            </a:r>
            <a:r>
              <a:rPr lang="en">
                <a:solidFill>
                  <a:srgbClr val="202124"/>
                </a:solidFill>
                <a:latin typeface="Cambria Math"/>
                <a:ea typeface="Cambria Math"/>
                <a:cs typeface="Cambria Math"/>
                <a:sym typeface="Cambria Math"/>
              </a:rPr>
              <a:t>,x)</a:t>
            </a:r>
            <a:r>
              <a:rPr lang="en">
                <a:solidFill>
                  <a:srgbClr val="202124"/>
                </a:solidFill>
                <a:latin typeface="Google Sans"/>
                <a:ea typeface="Google Sans"/>
                <a:cs typeface="Google Sans"/>
                <a:sym typeface="Google Sans"/>
              </a:rPr>
              <a:t> at a time: SLOW!</a:t>
            </a:r>
            <a:endParaRPr>
              <a:solidFill>
                <a:srgbClr val="202124"/>
              </a:solidFill>
              <a:latin typeface="Google Sans"/>
              <a:ea typeface="Google Sans"/>
              <a:cs typeface="Google Sans"/>
              <a:sym typeface="Google Sans"/>
            </a:endParaRPr>
          </a:p>
          <a:p>
            <a:pPr>
              <a:lnSpc>
                <a:spcPct val="150000"/>
              </a:lnSpc>
            </a:pPr>
            <a:r>
              <a:rPr lang="en">
                <a:solidFill>
                  <a:srgbClr val="202124"/>
                </a:solidFill>
                <a:latin typeface="Google Sans"/>
                <a:ea typeface="Google Sans"/>
                <a:cs typeface="Google Sans"/>
                <a:sym typeface="Google Sans"/>
              </a:rPr>
              <a:t>Instead, train on all </a:t>
            </a:r>
            <a:r>
              <a:rPr lang="en">
                <a:solidFill>
                  <a:srgbClr val="202124"/>
                </a:solidFill>
                <a:latin typeface="Cambria Math"/>
                <a:ea typeface="Cambria Math"/>
                <a:cs typeface="Cambria Math"/>
                <a:sym typeface="Cambria Math"/>
              </a:rPr>
              <a:t>p(z</a:t>
            </a:r>
            <a:r>
              <a:rPr lang="en" baseline="-25000">
                <a:solidFill>
                  <a:srgbClr val="202124"/>
                </a:solidFill>
                <a:latin typeface="Cambria Math"/>
                <a:ea typeface="Cambria Math"/>
                <a:cs typeface="Cambria Math"/>
                <a:sym typeface="Cambria Math"/>
              </a:rPr>
              <a:t>i</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1:i</a:t>
            </a:r>
            <a:r>
              <a:rPr lang="en">
                <a:solidFill>
                  <a:srgbClr val="202124"/>
                </a:solidFill>
                <a:latin typeface="Cambria Math"/>
                <a:ea typeface="Cambria Math"/>
                <a:cs typeface="Cambria Math"/>
                <a:sym typeface="Cambria Math"/>
              </a:rPr>
              <a:t>,x)</a:t>
            </a:r>
            <a:r>
              <a:rPr lang="en">
                <a:solidFill>
                  <a:srgbClr val="202124"/>
                </a:solidFill>
                <a:latin typeface="Google Sans"/>
                <a:ea typeface="Google Sans"/>
                <a:cs typeface="Google Sans"/>
                <a:sym typeface="Google Sans"/>
              </a:rPr>
              <a:t> simultaneously.</a:t>
            </a:r>
            <a:endParaRPr>
              <a:solidFill>
                <a:srgbClr val="202124"/>
              </a:solidFill>
              <a:latin typeface="Google Sans"/>
              <a:ea typeface="Google Sans"/>
              <a:cs typeface="Google Sans"/>
              <a:sym typeface="Google Sans"/>
            </a:endParaRPr>
          </a:p>
        </p:txBody>
      </p:sp>
      <p:sp>
        <p:nvSpPr>
          <p:cNvPr id="1329" name="Google Shape;1329;p31"/>
          <p:cNvSpPr txBox="1"/>
          <p:nvPr/>
        </p:nvSpPr>
        <p:spPr>
          <a:xfrm>
            <a:off x="4275456" y="3750018"/>
            <a:ext cx="7725200" cy="1009600"/>
          </a:xfrm>
          <a:prstGeom prst="rect">
            <a:avLst/>
          </a:prstGeom>
          <a:noFill/>
          <a:ln>
            <a:noFill/>
          </a:ln>
        </p:spPr>
        <p:txBody>
          <a:bodyPr spcFirstLastPara="1" wrap="square" lIns="121900" tIns="121900" rIns="121900" bIns="121900" anchor="t" anchorCtr="0">
            <a:noAutofit/>
          </a:bodyPr>
          <a:lstStyle/>
          <a:p>
            <a:pPr>
              <a:lnSpc>
                <a:spcPct val="150000"/>
              </a:lnSpc>
            </a:pPr>
            <a:r>
              <a:rPr lang="en">
                <a:solidFill>
                  <a:srgbClr val="202124"/>
                </a:solidFill>
                <a:latin typeface="Google Sans"/>
                <a:ea typeface="Google Sans"/>
                <a:cs typeface="Google Sans"/>
                <a:sym typeface="Google Sans"/>
              </a:rPr>
              <a:t>How? In the attention weights for </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i</a:t>
            </a:r>
            <a:r>
              <a:rPr lang="en">
                <a:solidFill>
                  <a:srgbClr val="202124"/>
                </a:solidFill>
                <a:latin typeface="Google Sans"/>
                <a:ea typeface="Google Sans"/>
                <a:cs typeface="Google Sans"/>
                <a:sym typeface="Google Sans"/>
              </a:rPr>
              <a:t>, set all entries </a:t>
            </a:r>
            <a:r>
              <a:rPr lang="en">
                <a:solidFill>
                  <a:srgbClr val="202124"/>
                </a:solidFill>
                <a:latin typeface="Cambria Math"/>
                <a:ea typeface="Cambria Math"/>
                <a:cs typeface="Cambria Math"/>
                <a:sym typeface="Cambria Math"/>
              </a:rPr>
              <a:t>i:N</a:t>
            </a:r>
            <a:r>
              <a:rPr lang="en">
                <a:solidFill>
                  <a:srgbClr val="202124"/>
                </a:solidFill>
                <a:latin typeface="Google Sans"/>
                <a:ea typeface="Google Sans"/>
                <a:cs typeface="Google Sans"/>
                <a:sym typeface="Google Sans"/>
              </a:rPr>
              <a:t> to 0.</a:t>
            </a:r>
            <a:endParaRPr>
              <a:solidFill>
                <a:srgbClr val="202124"/>
              </a:solidFill>
              <a:latin typeface="Google Sans"/>
              <a:ea typeface="Google Sans"/>
              <a:cs typeface="Google Sans"/>
              <a:sym typeface="Google Sans"/>
            </a:endParaRPr>
          </a:p>
          <a:p>
            <a:pPr>
              <a:lnSpc>
                <a:spcPct val="150000"/>
              </a:lnSpc>
            </a:pPr>
            <a:r>
              <a:rPr lang="en">
                <a:solidFill>
                  <a:srgbClr val="202124"/>
                </a:solidFill>
                <a:latin typeface="Google Sans"/>
                <a:ea typeface="Google Sans"/>
                <a:cs typeface="Google Sans"/>
                <a:sym typeface="Google Sans"/>
              </a:rPr>
              <a:t>This way, each token only sees the already generated ones.</a:t>
            </a:r>
            <a:endParaRPr>
              <a:solidFill>
                <a:srgbClr val="202124"/>
              </a:solidFill>
              <a:latin typeface="Google Sans"/>
              <a:ea typeface="Google Sans"/>
              <a:cs typeface="Google Sans"/>
              <a:sym typeface="Google Sans"/>
            </a:endParaRPr>
          </a:p>
        </p:txBody>
      </p:sp>
      <p:sp>
        <p:nvSpPr>
          <p:cNvPr id="1330" name="Google Shape;1330;p31"/>
          <p:cNvSpPr txBox="1"/>
          <p:nvPr/>
        </p:nvSpPr>
        <p:spPr>
          <a:xfrm>
            <a:off x="4072256" y="5040784"/>
            <a:ext cx="3796800" cy="558800"/>
          </a:xfrm>
          <a:prstGeom prst="rect">
            <a:avLst/>
          </a:prstGeom>
          <a:noFill/>
          <a:ln>
            <a:noFill/>
          </a:ln>
        </p:spPr>
        <p:txBody>
          <a:bodyPr spcFirstLastPara="1" wrap="square" lIns="121900" tIns="121900" rIns="121900" bIns="121900" anchor="t" anchorCtr="0">
            <a:noAutofit/>
          </a:bodyPr>
          <a:lstStyle/>
          <a:p>
            <a:pPr>
              <a:lnSpc>
                <a:spcPct val="150000"/>
              </a:lnSpc>
            </a:pPr>
            <a:r>
              <a:rPr lang="en" b="1">
                <a:solidFill>
                  <a:srgbClr val="202124"/>
                </a:solidFill>
                <a:latin typeface="Google Sans"/>
                <a:ea typeface="Google Sans"/>
                <a:cs typeface="Google Sans"/>
                <a:sym typeface="Google Sans"/>
              </a:rPr>
              <a:t>At generation time</a:t>
            </a:r>
            <a:endParaRPr sz="1100" b="1">
              <a:solidFill>
                <a:srgbClr val="202124"/>
              </a:solidFill>
              <a:latin typeface="Courier New"/>
              <a:ea typeface="Courier New"/>
              <a:cs typeface="Courier New"/>
              <a:sym typeface="Courier New"/>
            </a:endParaRPr>
          </a:p>
        </p:txBody>
      </p:sp>
      <p:sp>
        <p:nvSpPr>
          <p:cNvPr id="1331" name="Google Shape;1331;p31"/>
          <p:cNvSpPr txBox="1"/>
          <p:nvPr/>
        </p:nvSpPr>
        <p:spPr>
          <a:xfrm>
            <a:off x="4275456" y="5477218"/>
            <a:ext cx="7725200" cy="1009600"/>
          </a:xfrm>
          <a:prstGeom prst="rect">
            <a:avLst/>
          </a:prstGeom>
          <a:noFill/>
          <a:ln>
            <a:noFill/>
          </a:ln>
        </p:spPr>
        <p:txBody>
          <a:bodyPr spcFirstLastPara="1" wrap="square" lIns="121900" tIns="121900" rIns="121900" bIns="121900" anchor="t" anchorCtr="0">
            <a:noAutofit/>
          </a:bodyPr>
          <a:lstStyle/>
          <a:p>
            <a:pPr>
              <a:lnSpc>
                <a:spcPct val="115000"/>
              </a:lnSpc>
            </a:pPr>
            <a:r>
              <a:rPr lang="en">
                <a:solidFill>
                  <a:srgbClr val="202124"/>
                </a:solidFill>
                <a:latin typeface="Google Sans"/>
                <a:ea typeface="Google Sans"/>
                <a:cs typeface="Google Sans"/>
                <a:sym typeface="Google Sans"/>
              </a:rPr>
              <a:t>There is no such trick. We need to generate one </a:t>
            </a:r>
            <a:r>
              <a:rPr lang="en">
                <a:solidFill>
                  <a:srgbClr val="202124"/>
                </a:solidFill>
                <a:latin typeface="Cambria Math"/>
                <a:ea typeface="Cambria Math"/>
                <a:cs typeface="Cambria Math"/>
                <a:sym typeface="Cambria Math"/>
              </a:rPr>
              <a:t>z</a:t>
            </a:r>
            <a:r>
              <a:rPr lang="en" baseline="-25000">
                <a:solidFill>
                  <a:srgbClr val="202124"/>
                </a:solidFill>
                <a:latin typeface="Cambria Math"/>
                <a:ea typeface="Cambria Math"/>
                <a:cs typeface="Cambria Math"/>
                <a:sym typeface="Cambria Math"/>
              </a:rPr>
              <a:t>i</a:t>
            </a:r>
            <a:r>
              <a:rPr lang="en">
                <a:solidFill>
                  <a:srgbClr val="202124"/>
                </a:solidFill>
                <a:latin typeface="Google Sans"/>
                <a:ea typeface="Google Sans"/>
                <a:cs typeface="Google Sans"/>
                <a:sym typeface="Google Sans"/>
              </a:rPr>
              <a:t> at a time. This is why autoregressive decoding is extremely slow.</a:t>
            </a:r>
            <a:endParaRPr>
              <a:solidFill>
                <a:srgbClr val="202124"/>
              </a:solidFill>
              <a:latin typeface="Google Sans"/>
              <a:ea typeface="Google Sans"/>
              <a:cs typeface="Google Sans"/>
              <a:sym typeface="Google Sans"/>
            </a:endParaRPr>
          </a:p>
        </p:txBody>
      </p:sp>
      <p:sp>
        <p:nvSpPr>
          <p:cNvPr id="1332" name="Google Shape;1332;p31"/>
          <p:cNvSpPr txBox="1"/>
          <p:nvPr/>
        </p:nvSpPr>
        <p:spPr>
          <a:xfrm>
            <a:off x="-101600" y="6387633"/>
            <a:ext cx="11890800" cy="890400"/>
          </a:xfrm>
          <a:prstGeom prst="rect">
            <a:avLst/>
          </a:prstGeom>
          <a:noFill/>
          <a:ln>
            <a:noFill/>
          </a:ln>
        </p:spPr>
        <p:txBody>
          <a:bodyPr spcFirstLastPara="1" wrap="square" lIns="121900" tIns="121900" rIns="121900" bIns="121900" anchor="t" anchorCtr="0">
            <a:noAutofit/>
          </a:bodyPr>
          <a:lstStyle/>
          <a:p>
            <a:pPr>
              <a:lnSpc>
                <a:spcPct val="120000"/>
              </a:lnSpc>
            </a:pPr>
            <a:r>
              <a:rPr lang="en" sz="1333">
                <a:solidFill>
                  <a:srgbClr val="202124"/>
                </a:solidFill>
                <a:latin typeface="Google Sans"/>
                <a:ea typeface="Google Sans"/>
                <a:cs typeface="Google Sans"/>
                <a:sym typeface="Google Sans"/>
              </a:rPr>
              <a:t>Thanks to Basil Mustafa for slide inspiration</a:t>
            </a:r>
            <a:endParaRPr sz="1333">
              <a:solidFill>
                <a:srgbClr val="202124"/>
              </a:solidFill>
              <a:latin typeface="Google Sans"/>
              <a:ea typeface="Google Sans"/>
              <a:cs typeface="Google Sans"/>
              <a:sym typeface="Google Sans"/>
            </a:endParaRPr>
          </a:p>
        </p:txBody>
      </p:sp>
      <p:sp>
        <p:nvSpPr>
          <p:cNvPr id="1333" name="Google Shape;1333;p31"/>
          <p:cNvSpPr txBox="1"/>
          <p:nvPr/>
        </p:nvSpPr>
        <p:spPr>
          <a:xfrm>
            <a:off x="-101600" y="6604000"/>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8"/>
                                        </p:tgtEl>
                                        <p:attrNameLst>
                                          <p:attrName>style.visibility</p:attrName>
                                        </p:attrNameLst>
                                      </p:cBhvr>
                                      <p:to>
                                        <p:strVal val="visible"/>
                                      </p:to>
                                    </p:set>
                                    <p:animEffect transition="in" filter="fade">
                                      <p:cBhvr>
                                        <p:cTn id="7" dur="500"/>
                                        <p:tgtEl>
                                          <p:spTgt spid="13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9"/>
                                        </p:tgtEl>
                                        <p:attrNameLst>
                                          <p:attrName>style.visibility</p:attrName>
                                        </p:attrNameLst>
                                      </p:cBhvr>
                                      <p:to>
                                        <p:strVal val="visible"/>
                                      </p:to>
                                    </p:set>
                                    <p:animEffect transition="in" filter="fade">
                                      <p:cBhvr>
                                        <p:cTn id="12" dur="500"/>
                                        <p:tgtEl>
                                          <p:spTgt spid="13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0"/>
                                        </p:tgtEl>
                                        <p:attrNameLst>
                                          <p:attrName>style.visibility</p:attrName>
                                        </p:attrNameLst>
                                      </p:cBhvr>
                                      <p:to>
                                        <p:strVal val="visible"/>
                                      </p:to>
                                    </p:set>
                                    <p:animEffect transition="in" filter="fade">
                                      <p:cBhvr>
                                        <p:cTn id="17" dur="1000"/>
                                        <p:tgtEl>
                                          <p:spTgt spid="1330"/>
                                        </p:tgtEl>
                                      </p:cBhvr>
                                    </p:animEffect>
                                  </p:childTnLst>
                                </p:cTn>
                              </p:par>
                              <p:par>
                                <p:cTn id="18" presetID="10" presetClass="entr" presetSubtype="0" fill="hold" nodeType="withEffect">
                                  <p:stCondLst>
                                    <p:cond delay="0"/>
                                  </p:stCondLst>
                                  <p:childTnLst>
                                    <p:set>
                                      <p:cBhvr>
                                        <p:cTn id="19" dur="1" fill="hold">
                                          <p:stCondLst>
                                            <p:cond delay="0"/>
                                          </p:stCondLst>
                                        </p:cTn>
                                        <p:tgtEl>
                                          <p:spTgt spid="1331"/>
                                        </p:tgtEl>
                                        <p:attrNameLst>
                                          <p:attrName>style.visibility</p:attrName>
                                        </p:attrNameLst>
                                      </p:cBhvr>
                                      <p:to>
                                        <p:strVal val="visible"/>
                                      </p:to>
                                    </p:set>
                                    <p:animEffect transition="in" filter="fade">
                                      <p:cBhvr>
                                        <p:cTn id="20" dur="500"/>
                                        <p:tgtEl>
                                          <p:spTgt spid="1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32"/>
          <p:cNvSpPr/>
          <p:nvPr/>
        </p:nvSpPr>
        <p:spPr>
          <a:xfrm>
            <a:off x="3960533" y="-67"/>
            <a:ext cx="8231600" cy="6858000"/>
          </a:xfrm>
          <a:prstGeom prst="rect">
            <a:avLst/>
          </a:prstGeom>
          <a:solidFill>
            <a:srgbClr val="FAFAFA"/>
          </a:solidFill>
          <a:ln>
            <a:noFill/>
          </a:ln>
        </p:spPr>
        <p:txBody>
          <a:bodyPr spcFirstLastPara="1" wrap="square" lIns="121900" tIns="121900" rIns="121900" bIns="121900" anchor="ctr" anchorCtr="0">
            <a:noAutofit/>
          </a:bodyPr>
          <a:lstStyle/>
          <a:p>
            <a:endParaRPr sz="2400"/>
          </a:p>
        </p:txBody>
      </p:sp>
      <p:sp>
        <p:nvSpPr>
          <p:cNvPr id="1339" name="Google Shape;1339;p32"/>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Attention Is All You Need - The Transformer architecture</a:t>
            </a:r>
            <a:endParaRPr sz="3067">
              <a:solidFill>
                <a:srgbClr val="202124"/>
              </a:solidFill>
              <a:latin typeface="Google Sans"/>
              <a:ea typeface="Google Sans"/>
              <a:cs typeface="Google Sans"/>
              <a:sym typeface="Google Sans"/>
            </a:endParaRPr>
          </a:p>
          <a:p>
            <a:pPr>
              <a:lnSpc>
                <a:spcPct val="120000"/>
              </a:lnSpc>
            </a:pPr>
            <a:r>
              <a:rPr lang="en" sz="1600" b="1">
                <a:solidFill>
                  <a:srgbClr val="202124"/>
                </a:solidFill>
                <a:latin typeface="Google Sans"/>
                <a:ea typeface="Google Sans"/>
                <a:cs typeface="Google Sans"/>
                <a:sym typeface="Google Sans"/>
              </a:rPr>
              <a:t>2017</a:t>
            </a:r>
            <a:r>
              <a:rPr lang="en" sz="160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b="1">
              <a:solidFill>
                <a:srgbClr val="202124"/>
              </a:solidFill>
              <a:latin typeface="Google Sans"/>
              <a:ea typeface="Google Sans"/>
              <a:cs typeface="Google Sans"/>
              <a:sym typeface="Google Sans"/>
            </a:endParaRPr>
          </a:p>
        </p:txBody>
      </p:sp>
      <p:pic>
        <p:nvPicPr>
          <p:cNvPr id="1340" name="Google Shape;1340;p32"/>
          <p:cNvPicPr preferRelativeResize="0"/>
          <p:nvPr/>
        </p:nvPicPr>
        <p:blipFill>
          <a:blip r:embed="rId3">
            <a:alphaModFix/>
          </a:blip>
          <a:stretch>
            <a:fillRect/>
          </a:stretch>
        </p:blipFill>
        <p:spPr>
          <a:xfrm>
            <a:off x="556885" y="1842270"/>
            <a:ext cx="3071700" cy="4284100"/>
          </a:xfrm>
          <a:prstGeom prst="rect">
            <a:avLst/>
          </a:prstGeom>
          <a:noFill/>
          <a:ln>
            <a:noFill/>
          </a:ln>
        </p:spPr>
      </p:pic>
      <p:sp>
        <p:nvSpPr>
          <p:cNvPr id="1341" name="Google Shape;1341;p32"/>
          <p:cNvSpPr/>
          <p:nvPr/>
        </p:nvSpPr>
        <p:spPr>
          <a:xfrm>
            <a:off x="2037867" y="1629733"/>
            <a:ext cx="1470400" cy="17032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342" name="Google Shape;1342;p32"/>
          <p:cNvSpPr/>
          <p:nvPr/>
        </p:nvSpPr>
        <p:spPr>
          <a:xfrm>
            <a:off x="567467" y="3407068"/>
            <a:ext cx="1470400" cy="26660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343" name="Google Shape;1343;p32"/>
          <p:cNvSpPr/>
          <p:nvPr/>
        </p:nvSpPr>
        <p:spPr>
          <a:xfrm>
            <a:off x="2037867" y="4073400"/>
            <a:ext cx="1470400" cy="21540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344" name="Google Shape;1344;p32"/>
          <p:cNvSpPr txBox="1"/>
          <p:nvPr/>
        </p:nvSpPr>
        <p:spPr>
          <a:xfrm>
            <a:off x="4165600" y="2150467"/>
            <a:ext cx="7725200" cy="2039600"/>
          </a:xfrm>
          <a:prstGeom prst="rect">
            <a:avLst/>
          </a:prstGeom>
          <a:noFill/>
          <a:ln>
            <a:noFill/>
          </a:ln>
        </p:spPr>
        <p:txBody>
          <a:bodyPr spcFirstLastPara="1" wrap="square" lIns="121900" tIns="121900" rIns="121900" bIns="121900" anchor="t" anchorCtr="0">
            <a:noAutofit/>
          </a:bodyPr>
          <a:lstStyle/>
          <a:p>
            <a:pPr>
              <a:lnSpc>
                <a:spcPct val="115000"/>
              </a:lnSpc>
            </a:pPr>
            <a:r>
              <a:rPr lang="en" sz="2000">
                <a:solidFill>
                  <a:srgbClr val="202124"/>
                </a:solidFill>
                <a:latin typeface="Google Sans"/>
                <a:ea typeface="Google Sans"/>
                <a:cs typeface="Google Sans"/>
                <a:sym typeface="Google Sans"/>
              </a:rPr>
              <a:t>Each decoded token can "look at" the encoder's output:</a:t>
            </a:r>
            <a:endParaRPr sz="2000">
              <a:solidFill>
                <a:srgbClr val="202124"/>
              </a:solidFill>
              <a:latin typeface="Google Sans"/>
              <a:ea typeface="Google Sans"/>
              <a:cs typeface="Google Sans"/>
              <a:sym typeface="Google Sans"/>
            </a:endParaRPr>
          </a:p>
          <a:p>
            <a:pPr>
              <a:lnSpc>
                <a:spcPct val="115000"/>
              </a:lnSpc>
            </a:pPr>
            <a:endParaRPr sz="700">
              <a:solidFill>
                <a:srgbClr val="202124"/>
              </a:solidFill>
              <a:latin typeface="Google Sans"/>
              <a:ea typeface="Google Sans"/>
              <a:cs typeface="Google Sans"/>
              <a:sym typeface="Google Sans"/>
            </a:endParaRPr>
          </a:p>
          <a:p>
            <a:pPr>
              <a:lnSpc>
                <a:spcPct val="115000"/>
              </a:lnSpc>
            </a:pPr>
            <a:r>
              <a:rPr lang="en" sz="2000">
                <a:solidFill>
                  <a:srgbClr val="202124"/>
                </a:solidFill>
                <a:latin typeface="Google Sans"/>
                <a:ea typeface="Google Sans"/>
                <a:cs typeface="Google Sans"/>
                <a:sym typeface="Google Sans"/>
              </a:rPr>
              <a:t>	</a:t>
            </a:r>
            <a:r>
              <a:rPr lang="en" sz="2000">
                <a:solidFill>
                  <a:srgbClr val="202124"/>
                </a:solidFill>
                <a:latin typeface="Cambria Math"/>
                <a:ea typeface="Cambria Math"/>
                <a:cs typeface="Cambria Math"/>
                <a:sym typeface="Cambria Math"/>
              </a:rPr>
              <a:t>Attn(</a:t>
            </a:r>
            <a:r>
              <a:rPr lang="en" sz="2000">
                <a:solidFill>
                  <a:srgbClr val="38761D"/>
                </a:solidFill>
                <a:latin typeface="Cambria Math"/>
                <a:ea typeface="Cambria Math"/>
                <a:cs typeface="Cambria Math"/>
                <a:sym typeface="Cambria Math"/>
              </a:rPr>
              <a:t>q=W</a:t>
            </a:r>
            <a:r>
              <a:rPr lang="en" sz="2000" baseline="-25000">
                <a:solidFill>
                  <a:srgbClr val="38761D"/>
                </a:solidFill>
                <a:latin typeface="Cambria Math"/>
                <a:ea typeface="Cambria Math"/>
                <a:cs typeface="Cambria Math"/>
                <a:sym typeface="Cambria Math"/>
              </a:rPr>
              <a:t>q</a:t>
            </a:r>
            <a:r>
              <a:rPr lang="en" sz="2000">
                <a:solidFill>
                  <a:srgbClr val="674EA7"/>
                </a:solidFill>
                <a:latin typeface="Cambria Math"/>
                <a:ea typeface="Cambria Math"/>
                <a:cs typeface="Cambria Math"/>
                <a:sym typeface="Cambria Math"/>
              </a:rPr>
              <a:t>x</a:t>
            </a:r>
            <a:r>
              <a:rPr lang="en" sz="2000" baseline="-25000">
                <a:solidFill>
                  <a:srgbClr val="674EA7"/>
                </a:solidFill>
                <a:latin typeface="Cambria Math"/>
                <a:ea typeface="Cambria Math"/>
                <a:cs typeface="Cambria Math"/>
                <a:sym typeface="Cambria Math"/>
              </a:rPr>
              <a:t>dec</a:t>
            </a:r>
            <a:r>
              <a:rPr lang="en" sz="2000">
                <a:solidFill>
                  <a:srgbClr val="202124"/>
                </a:solidFill>
                <a:latin typeface="Cambria Math"/>
                <a:ea typeface="Cambria Math"/>
                <a:cs typeface="Cambria Math"/>
                <a:sym typeface="Cambria Math"/>
              </a:rPr>
              <a:t>, </a:t>
            </a:r>
            <a:r>
              <a:rPr lang="en" sz="2000">
                <a:solidFill>
                  <a:srgbClr val="BF9000"/>
                </a:solidFill>
                <a:latin typeface="Cambria Math"/>
                <a:ea typeface="Cambria Math"/>
                <a:cs typeface="Cambria Math"/>
                <a:sym typeface="Cambria Math"/>
              </a:rPr>
              <a:t>k=W</a:t>
            </a:r>
            <a:r>
              <a:rPr lang="en" sz="2000" baseline="-25000">
                <a:solidFill>
                  <a:srgbClr val="BF9000"/>
                </a:solidFill>
                <a:latin typeface="Cambria Math"/>
                <a:ea typeface="Cambria Math"/>
                <a:cs typeface="Cambria Math"/>
                <a:sym typeface="Cambria Math"/>
              </a:rPr>
              <a:t>k</a:t>
            </a:r>
            <a:r>
              <a:rPr lang="en" sz="2000">
                <a:solidFill>
                  <a:srgbClr val="674EA7"/>
                </a:solidFill>
                <a:latin typeface="Cambria Math"/>
                <a:ea typeface="Cambria Math"/>
                <a:cs typeface="Cambria Math"/>
                <a:sym typeface="Cambria Math"/>
              </a:rPr>
              <a:t>x</a:t>
            </a:r>
            <a:r>
              <a:rPr lang="en" sz="2000" baseline="-25000">
                <a:solidFill>
                  <a:srgbClr val="674EA7"/>
                </a:solidFill>
                <a:latin typeface="Cambria Math"/>
                <a:ea typeface="Cambria Math"/>
                <a:cs typeface="Cambria Math"/>
                <a:sym typeface="Cambria Math"/>
              </a:rPr>
              <a:t>enc</a:t>
            </a:r>
            <a:r>
              <a:rPr lang="en" sz="2000">
                <a:solidFill>
                  <a:srgbClr val="202124"/>
                </a:solidFill>
                <a:latin typeface="Cambria Math"/>
                <a:ea typeface="Cambria Math"/>
                <a:cs typeface="Cambria Math"/>
                <a:sym typeface="Cambria Math"/>
              </a:rPr>
              <a:t>, </a:t>
            </a:r>
            <a:r>
              <a:rPr lang="en" sz="2000">
                <a:solidFill>
                  <a:srgbClr val="990000"/>
                </a:solidFill>
                <a:latin typeface="Cambria Math"/>
                <a:ea typeface="Cambria Math"/>
                <a:cs typeface="Cambria Math"/>
                <a:sym typeface="Cambria Math"/>
              </a:rPr>
              <a:t>v=W</a:t>
            </a:r>
            <a:r>
              <a:rPr lang="en" sz="2000" baseline="-25000">
                <a:solidFill>
                  <a:srgbClr val="990000"/>
                </a:solidFill>
                <a:latin typeface="Cambria Math"/>
                <a:ea typeface="Cambria Math"/>
                <a:cs typeface="Cambria Math"/>
                <a:sym typeface="Cambria Math"/>
              </a:rPr>
              <a:t>v</a:t>
            </a:r>
            <a:r>
              <a:rPr lang="en" sz="2000">
                <a:solidFill>
                  <a:srgbClr val="674EA7"/>
                </a:solidFill>
                <a:latin typeface="Cambria Math"/>
                <a:ea typeface="Cambria Math"/>
                <a:cs typeface="Cambria Math"/>
                <a:sym typeface="Cambria Math"/>
              </a:rPr>
              <a:t>x</a:t>
            </a:r>
            <a:r>
              <a:rPr lang="en" sz="2000" baseline="-25000">
                <a:solidFill>
                  <a:srgbClr val="674EA7"/>
                </a:solidFill>
                <a:latin typeface="Cambria Math"/>
                <a:ea typeface="Cambria Math"/>
                <a:cs typeface="Cambria Math"/>
                <a:sym typeface="Cambria Math"/>
              </a:rPr>
              <a:t>enc</a:t>
            </a:r>
            <a:r>
              <a:rPr lang="en" sz="2000">
                <a:solidFill>
                  <a:srgbClr val="202124"/>
                </a:solidFill>
                <a:latin typeface="Cambria Math"/>
                <a:ea typeface="Cambria Math"/>
                <a:cs typeface="Cambria Math"/>
                <a:sym typeface="Cambria Math"/>
              </a:rPr>
              <a:t>)</a:t>
            </a:r>
            <a:endParaRPr sz="2000">
              <a:solidFill>
                <a:srgbClr val="202124"/>
              </a:solidFill>
              <a:latin typeface="Cambria Math"/>
              <a:ea typeface="Cambria Math"/>
              <a:cs typeface="Cambria Math"/>
              <a:sym typeface="Cambria Math"/>
            </a:endParaRPr>
          </a:p>
          <a:p>
            <a:pPr>
              <a:lnSpc>
                <a:spcPct val="115000"/>
              </a:lnSpc>
            </a:pPr>
            <a:endParaRPr sz="2000">
              <a:solidFill>
                <a:srgbClr val="202124"/>
              </a:solidFill>
              <a:latin typeface="Google Sans"/>
              <a:ea typeface="Google Sans"/>
              <a:cs typeface="Google Sans"/>
              <a:sym typeface="Google Sans"/>
            </a:endParaRPr>
          </a:p>
          <a:p>
            <a:pPr>
              <a:lnSpc>
                <a:spcPct val="115000"/>
              </a:lnSpc>
            </a:pPr>
            <a:r>
              <a:rPr lang="en" sz="2000">
                <a:solidFill>
                  <a:srgbClr val="202124"/>
                </a:solidFill>
                <a:latin typeface="Google Sans"/>
                <a:ea typeface="Google Sans"/>
                <a:cs typeface="Google Sans"/>
                <a:sym typeface="Google Sans"/>
              </a:rPr>
              <a:t>This is the same as in the 2014 paper.</a:t>
            </a:r>
            <a:endParaRPr sz="2000">
              <a:solidFill>
                <a:srgbClr val="202124"/>
              </a:solidFill>
              <a:latin typeface="Google Sans"/>
              <a:ea typeface="Google Sans"/>
              <a:cs typeface="Google Sans"/>
              <a:sym typeface="Google Sans"/>
            </a:endParaRPr>
          </a:p>
          <a:p>
            <a:pPr>
              <a:lnSpc>
                <a:spcPct val="115000"/>
              </a:lnSpc>
            </a:pPr>
            <a:r>
              <a:rPr lang="en" sz="2000">
                <a:solidFill>
                  <a:srgbClr val="202124"/>
                </a:solidFill>
                <a:latin typeface="Google Sans"/>
                <a:ea typeface="Google Sans"/>
                <a:cs typeface="Google Sans"/>
                <a:sym typeface="Google Sans"/>
              </a:rPr>
              <a:t>This is where </a:t>
            </a:r>
            <a:r>
              <a:rPr lang="en" sz="2000">
                <a:solidFill>
                  <a:srgbClr val="202124"/>
                </a:solidFill>
                <a:latin typeface="Cambria Math"/>
                <a:ea typeface="Cambria Math"/>
                <a:cs typeface="Cambria Math"/>
                <a:sym typeface="Cambria Math"/>
              </a:rPr>
              <a:t>|x</a:t>
            </a:r>
            <a:r>
              <a:rPr lang="en" sz="2000">
                <a:solidFill>
                  <a:srgbClr val="202124"/>
                </a:solidFill>
                <a:latin typeface="Google Sans"/>
                <a:ea typeface="Google Sans"/>
                <a:cs typeface="Google Sans"/>
                <a:sym typeface="Google Sans"/>
              </a:rPr>
              <a:t> in </a:t>
            </a:r>
            <a:r>
              <a:rPr lang="en" sz="2000">
                <a:solidFill>
                  <a:srgbClr val="202124"/>
                </a:solidFill>
                <a:latin typeface="Cambria Math"/>
                <a:ea typeface="Cambria Math"/>
                <a:cs typeface="Cambria Math"/>
                <a:sym typeface="Cambria Math"/>
              </a:rPr>
              <a:t>p(z</a:t>
            </a:r>
            <a:r>
              <a:rPr lang="en" sz="2000" baseline="-25000">
                <a:solidFill>
                  <a:srgbClr val="202124"/>
                </a:solidFill>
                <a:latin typeface="Cambria Math"/>
                <a:ea typeface="Cambria Math"/>
                <a:cs typeface="Cambria Math"/>
                <a:sym typeface="Cambria Math"/>
              </a:rPr>
              <a:t>3</a:t>
            </a:r>
            <a:r>
              <a:rPr lang="en" sz="2000">
                <a:solidFill>
                  <a:srgbClr val="202124"/>
                </a:solidFill>
                <a:latin typeface="Cambria Math"/>
                <a:ea typeface="Cambria Math"/>
                <a:cs typeface="Cambria Math"/>
                <a:sym typeface="Cambria Math"/>
              </a:rPr>
              <a:t>|z</a:t>
            </a:r>
            <a:r>
              <a:rPr lang="en" sz="2000" baseline="-25000">
                <a:solidFill>
                  <a:srgbClr val="202124"/>
                </a:solidFill>
                <a:latin typeface="Cambria Math"/>
                <a:ea typeface="Cambria Math"/>
                <a:cs typeface="Cambria Math"/>
                <a:sym typeface="Cambria Math"/>
              </a:rPr>
              <a:t>2</a:t>
            </a:r>
            <a:r>
              <a:rPr lang="en" sz="2000">
                <a:solidFill>
                  <a:srgbClr val="202124"/>
                </a:solidFill>
                <a:latin typeface="Cambria Math"/>
                <a:ea typeface="Cambria Math"/>
                <a:cs typeface="Cambria Math"/>
                <a:sym typeface="Cambria Math"/>
              </a:rPr>
              <a:t>,z</a:t>
            </a:r>
            <a:r>
              <a:rPr lang="en" sz="2000" baseline="-25000">
                <a:solidFill>
                  <a:srgbClr val="202124"/>
                </a:solidFill>
                <a:latin typeface="Cambria Math"/>
                <a:ea typeface="Cambria Math"/>
                <a:cs typeface="Cambria Math"/>
                <a:sym typeface="Cambria Math"/>
              </a:rPr>
              <a:t>1</a:t>
            </a:r>
            <a:r>
              <a:rPr lang="en" sz="2000">
                <a:solidFill>
                  <a:srgbClr val="202124"/>
                </a:solidFill>
                <a:latin typeface="Cambria Math"/>
                <a:ea typeface="Cambria Math"/>
                <a:cs typeface="Cambria Math"/>
                <a:sym typeface="Cambria Math"/>
              </a:rPr>
              <a:t>,x)</a:t>
            </a:r>
            <a:r>
              <a:rPr lang="en" sz="2000">
                <a:solidFill>
                  <a:srgbClr val="202124"/>
                </a:solidFill>
                <a:latin typeface="Google Sans"/>
                <a:ea typeface="Google Sans"/>
                <a:cs typeface="Google Sans"/>
                <a:sym typeface="Google Sans"/>
              </a:rPr>
              <a:t> comes from.</a:t>
            </a:r>
            <a:endParaRPr sz="2000">
              <a:solidFill>
                <a:srgbClr val="202124"/>
              </a:solidFill>
              <a:latin typeface="Google Sans"/>
              <a:ea typeface="Google Sans"/>
              <a:cs typeface="Google Sans"/>
              <a:sym typeface="Google Sans"/>
            </a:endParaRPr>
          </a:p>
        </p:txBody>
      </p:sp>
      <p:sp>
        <p:nvSpPr>
          <p:cNvPr id="1345" name="Google Shape;1345;p32"/>
          <p:cNvSpPr txBox="1"/>
          <p:nvPr/>
        </p:nvSpPr>
        <p:spPr>
          <a:xfrm>
            <a:off x="3962400" y="1510833"/>
            <a:ext cx="3796800" cy="558800"/>
          </a:xfrm>
          <a:prstGeom prst="rect">
            <a:avLst/>
          </a:prstGeom>
          <a:noFill/>
          <a:ln>
            <a:noFill/>
          </a:ln>
        </p:spPr>
        <p:txBody>
          <a:bodyPr spcFirstLastPara="1" wrap="square" lIns="121900" tIns="121900" rIns="121900" bIns="121900" anchor="t" anchorCtr="0">
            <a:noAutofit/>
          </a:bodyPr>
          <a:lstStyle/>
          <a:p>
            <a:pPr>
              <a:lnSpc>
                <a:spcPct val="150000"/>
              </a:lnSpc>
            </a:pPr>
            <a:r>
              <a:rPr lang="en" sz="2000" b="1">
                <a:solidFill>
                  <a:srgbClr val="202124"/>
                </a:solidFill>
                <a:latin typeface="Google Sans"/>
                <a:ea typeface="Google Sans"/>
                <a:cs typeface="Google Sans"/>
                <a:sym typeface="Google Sans"/>
              </a:rPr>
              <a:t>"Cross" attention</a:t>
            </a:r>
            <a:endParaRPr sz="1200" b="1">
              <a:solidFill>
                <a:srgbClr val="202124"/>
              </a:solidFill>
              <a:latin typeface="Courier New"/>
              <a:ea typeface="Courier New"/>
              <a:cs typeface="Courier New"/>
              <a:sym typeface="Courier New"/>
            </a:endParaRPr>
          </a:p>
        </p:txBody>
      </p:sp>
      <p:pic>
        <p:nvPicPr>
          <p:cNvPr id="1346" name="Google Shape;1346;p32"/>
          <p:cNvPicPr preferRelativeResize="0"/>
          <p:nvPr/>
        </p:nvPicPr>
        <p:blipFill>
          <a:blip r:embed="rId4">
            <a:alphaModFix/>
          </a:blip>
          <a:stretch>
            <a:fillRect/>
          </a:stretch>
        </p:blipFill>
        <p:spPr>
          <a:xfrm>
            <a:off x="11013705" y="2648205"/>
            <a:ext cx="1084067" cy="1213568"/>
          </a:xfrm>
          <a:prstGeom prst="rect">
            <a:avLst/>
          </a:prstGeom>
          <a:noFill/>
          <a:ln>
            <a:noFill/>
          </a:ln>
        </p:spPr>
      </p:pic>
      <p:sp>
        <p:nvSpPr>
          <p:cNvPr id="1347" name="Google Shape;1347;p32"/>
          <p:cNvSpPr txBox="1"/>
          <p:nvPr/>
        </p:nvSpPr>
        <p:spPr>
          <a:xfrm>
            <a:off x="1320800" y="2844801"/>
            <a:ext cx="617200" cy="1095644"/>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674EA7"/>
                </a:solidFill>
                <a:latin typeface="Cambria Math"/>
                <a:ea typeface="Cambria Math"/>
                <a:cs typeface="Cambria Math"/>
                <a:sym typeface="Cambria Math"/>
              </a:rPr>
              <a:t>x</a:t>
            </a:r>
            <a:r>
              <a:rPr lang="en" sz="2400" baseline="-25000">
                <a:solidFill>
                  <a:srgbClr val="674EA7"/>
                </a:solidFill>
                <a:latin typeface="Cambria Math"/>
                <a:ea typeface="Cambria Math"/>
                <a:cs typeface="Cambria Math"/>
                <a:sym typeface="Cambria Math"/>
              </a:rPr>
              <a:t>enc</a:t>
            </a:r>
            <a:endParaRPr sz="2400">
              <a:solidFill>
                <a:srgbClr val="674EA7"/>
              </a:solidFill>
            </a:endParaRPr>
          </a:p>
        </p:txBody>
      </p:sp>
      <p:sp>
        <p:nvSpPr>
          <p:cNvPr id="1348" name="Google Shape;1348;p32"/>
          <p:cNvSpPr/>
          <p:nvPr/>
        </p:nvSpPr>
        <p:spPr>
          <a:xfrm>
            <a:off x="2444267" y="4073400"/>
            <a:ext cx="364800" cy="3708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349" name="Google Shape;1349;p32"/>
          <p:cNvSpPr txBox="1"/>
          <p:nvPr/>
        </p:nvSpPr>
        <p:spPr>
          <a:xfrm>
            <a:off x="2336800" y="3952993"/>
            <a:ext cx="617200" cy="1095644"/>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674EA7"/>
                </a:solidFill>
                <a:latin typeface="Cambria Math"/>
                <a:ea typeface="Cambria Math"/>
                <a:cs typeface="Cambria Math"/>
                <a:sym typeface="Cambria Math"/>
              </a:rPr>
              <a:t>x</a:t>
            </a:r>
            <a:r>
              <a:rPr lang="en" sz="2400" baseline="-25000">
                <a:solidFill>
                  <a:srgbClr val="674EA7"/>
                </a:solidFill>
                <a:latin typeface="Cambria Math"/>
                <a:ea typeface="Cambria Math"/>
                <a:cs typeface="Cambria Math"/>
                <a:sym typeface="Cambria Math"/>
              </a:rPr>
              <a:t>dec</a:t>
            </a:r>
            <a:endParaRPr sz="2400">
              <a:solidFill>
                <a:srgbClr val="674EA7"/>
              </a:solidFill>
            </a:endParaRPr>
          </a:p>
        </p:txBody>
      </p:sp>
      <p:sp>
        <p:nvSpPr>
          <p:cNvPr id="1350" name="Google Shape;1350;p32"/>
          <p:cNvSpPr txBox="1"/>
          <p:nvPr/>
        </p:nvSpPr>
        <p:spPr>
          <a:xfrm>
            <a:off x="4165600" y="4284067"/>
            <a:ext cx="7725200" cy="1213600"/>
          </a:xfrm>
          <a:prstGeom prst="rect">
            <a:avLst/>
          </a:prstGeom>
          <a:noFill/>
          <a:ln>
            <a:noFill/>
          </a:ln>
        </p:spPr>
        <p:txBody>
          <a:bodyPr spcFirstLastPara="1" wrap="square" lIns="121900" tIns="121900" rIns="121900" bIns="121900" anchor="t" anchorCtr="0">
            <a:noAutofit/>
          </a:bodyPr>
          <a:lstStyle/>
          <a:p>
            <a:pPr>
              <a:lnSpc>
                <a:spcPct val="115000"/>
              </a:lnSpc>
            </a:pPr>
            <a:r>
              <a:rPr lang="en" sz="2000">
                <a:solidFill>
                  <a:srgbClr val="202124"/>
                </a:solidFill>
                <a:latin typeface="Google Sans"/>
                <a:ea typeface="Google Sans"/>
                <a:cs typeface="Google Sans"/>
                <a:sym typeface="Google Sans"/>
              </a:rPr>
              <a:t>Because self-attention is so widely used, people have started just calling it "attention".</a:t>
            </a:r>
            <a:endParaRPr sz="2000">
              <a:solidFill>
                <a:srgbClr val="202124"/>
              </a:solidFill>
              <a:latin typeface="Google Sans"/>
              <a:ea typeface="Google Sans"/>
              <a:cs typeface="Google Sans"/>
              <a:sym typeface="Google Sans"/>
            </a:endParaRPr>
          </a:p>
          <a:p>
            <a:pPr>
              <a:lnSpc>
                <a:spcPct val="115000"/>
              </a:lnSpc>
            </a:pPr>
            <a:r>
              <a:rPr lang="en" sz="2000">
                <a:solidFill>
                  <a:srgbClr val="202124"/>
                </a:solidFill>
                <a:latin typeface="Google Sans"/>
                <a:ea typeface="Google Sans"/>
                <a:cs typeface="Google Sans"/>
                <a:sym typeface="Google Sans"/>
              </a:rPr>
              <a:t>Hence, we now often need to explicitly call this "cross attention".</a:t>
            </a:r>
            <a:endParaRPr sz="2000">
              <a:solidFill>
                <a:srgbClr val="202124"/>
              </a:solidFill>
              <a:latin typeface="Google Sans"/>
              <a:ea typeface="Google Sans"/>
              <a:cs typeface="Google Sans"/>
              <a:sym typeface="Google Sans"/>
            </a:endParaRPr>
          </a:p>
        </p:txBody>
      </p:sp>
      <p:sp>
        <p:nvSpPr>
          <p:cNvPr id="1351" name="Google Shape;1351;p32"/>
          <p:cNvSpPr txBox="1"/>
          <p:nvPr/>
        </p:nvSpPr>
        <p:spPr>
          <a:xfrm>
            <a:off x="-101600" y="6387633"/>
            <a:ext cx="11890800" cy="890400"/>
          </a:xfrm>
          <a:prstGeom prst="rect">
            <a:avLst/>
          </a:prstGeom>
          <a:noFill/>
          <a:ln>
            <a:noFill/>
          </a:ln>
        </p:spPr>
        <p:txBody>
          <a:bodyPr spcFirstLastPara="1" wrap="square" lIns="121900" tIns="121900" rIns="121900" bIns="121900" anchor="t" anchorCtr="0">
            <a:noAutofit/>
          </a:bodyPr>
          <a:lstStyle/>
          <a:p>
            <a:pPr>
              <a:lnSpc>
                <a:spcPct val="120000"/>
              </a:lnSpc>
            </a:pPr>
            <a:r>
              <a:rPr lang="en" sz="1333">
                <a:solidFill>
                  <a:srgbClr val="202124"/>
                </a:solidFill>
                <a:latin typeface="Google Sans"/>
                <a:ea typeface="Google Sans"/>
                <a:cs typeface="Google Sans"/>
                <a:sym typeface="Google Sans"/>
              </a:rPr>
              <a:t>Thanks to Basil Mustafa for slide inspiration</a:t>
            </a:r>
            <a:endParaRPr sz="1333">
              <a:solidFill>
                <a:srgbClr val="202124"/>
              </a:solidFill>
              <a:latin typeface="Google Sans"/>
              <a:ea typeface="Google Sans"/>
              <a:cs typeface="Google Sans"/>
              <a:sym typeface="Google Sans"/>
            </a:endParaRPr>
          </a:p>
        </p:txBody>
      </p:sp>
      <p:sp>
        <p:nvSpPr>
          <p:cNvPr id="1352" name="Google Shape;1352;p32"/>
          <p:cNvSpPr txBox="1"/>
          <p:nvPr/>
        </p:nvSpPr>
        <p:spPr>
          <a:xfrm>
            <a:off x="-101600" y="6604000"/>
            <a:ext cx="122936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  ;  heatmap image source: "Neural Machine Translation by Jointly Learning to Align and Translate" paper</a:t>
            </a:r>
            <a:endParaRPr sz="80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0"/>
                                        </p:tgtEl>
                                        <p:attrNameLst>
                                          <p:attrName>style.visibility</p:attrName>
                                        </p:attrNameLst>
                                      </p:cBhvr>
                                      <p:to>
                                        <p:strVal val="visible"/>
                                      </p:to>
                                    </p:set>
                                    <p:animEffect transition="in" filter="fade">
                                      <p:cBhvr>
                                        <p:cTn id="7" dur="500"/>
                                        <p:tgtEl>
                                          <p:spTgt spid="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33"/>
          <p:cNvSpPr/>
          <p:nvPr/>
        </p:nvSpPr>
        <p:spPr>
          <a:xfrm>
            <a:off x="3960533" y="-67"/>
            <a:ext cx="8231600" cy="6858000"/>
          </a:xfrm>
          <a:prstGeom prst="rect">
            <a:avLst/>
          </a:prstGeom>
          <a:solidFill>
            <a:srgbClr val="FAFAFA"/>
          </a:solidFill>
          <a:ln>
            <a:noFill/>
          </a:ln>
        </p:spPr>
        <p:txBody>
          <a:bodyPr spcFirstLastPara="1" wrap="square" lIns="121900" tIns="121900" rIns="121900" bIns="121900" anchor="ctr" anchorCtr="0">
            <a:noAutofit/>
          </a:bodyPr>
          <a:lstStyle/>
          <a:p>
            <a:endParaRPr sz="2400"/>
          </a:p>
        </p:txBody>
      </p:sp>
      <p:sp>
        <p:nvSpPr>
          <p:cNvPr id="1358" name="Google Shape;1358;p33"/>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Attention Is All You Need - The Transformer architecture</a:t>
            </a:r>
            <a:endParaRPr sz="3067">
              <a:solidFill>
                <a:srgbClr val="202124"/>
              </a:solidFill>
              <a:latin typeface="Google Sans"/>
              <a:ea typeface="Google Sans"/>
              <a:cs typeface="Google Sans"/>
              <a:sym typeface="Google Sans"/>
            </a:endParaRPr>
          </a:p>
          <a:p>
            <a:pPr>
              <a:lnSpc>
                <a:spcPct val="120000"/>
              </a:lnSpc>
            </a:pPr>
            <a:r>
              <a:rPr lang="en" sz="1600" b="1">
                <a:solidFill>
                  <a:srgbClr val="202124"/>
                </a:solidFill>
                <a:latin typeface="Google Sans"/>
                <a:ea typeface="Google Sans"/>
                <a:cs typeface="Google Sans"/>
                <a:sym typeface="Google Sans"/>
              </a:rPr>
              <a:t>2017</a:t>
            </a:r>
            <a:r>
              <a:rPr lang="en" sz="160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b="1">
              <a:solidFill>
                <a:srgbClr val="202124"/>
              </a:solidFill>
              <a:latin typeface="Google Sans"/>
              <a:ea typeface="Google Sans"/>
              <a:cs typeface="Google Sans"/>
              <a:sym typeface="Google Sans"/>
            </a:endParaRPr>
          </a:p>
        </p:txBody>
      </p:sp>
      <p:pic>
        <p:nvPicPr>
          <p:cNvPr id="1359" name="Google Shape;1359;p33"/>
          <p:cNvPicPr preferRelativeResize="0"/>
          <p:nvPr/>
        </p:nvPicPr>
        <p:blipFill>
          <a:blip r:embed="rId3">
            <a:alphaModFix/>
          </a:blip>
          <a:stretch>
            <a:fillRect/>
          </a:stretch>
        </p:blipFill>
        <p:spPr>
          <a:xfrm>
            <a:off x="556885" y="1842270"/>
            <a:ext cx="3071700" cy="4284100"/>
          </a:xfrm>
          <a:prstGeom prst="rect">
            <a:avLst/>
          </a:prstGeom>
          <a:noFill/>
          <a:ln>
            <a:noFill/>
          </a:ln>
        </p:spPr>
      </p:pic>
      <p:sp>
        <p:nvSpPr>
          <p:cNvPr id="1360" name="Google Shape;1360;p33"/>
          <p:cNvSpPr/>
          <p:nvPr/>
        </p:nvSpPr>
        <p:spPr>
          <a:xfrm>
            <a:off x="567467" y="3359267"/>
            <a:ext cx="1470400" cy="27140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361" name="Google Shape;1361;p33"/>
          <p:cNvSpPr/>
          <p:nvPr/>
        </p:nvSpPr>
        <p:spPr>
          <a:xfrm>
            <a:off x="2037867" y="3359267"/>
            <a:ext cx="1170000" cy="29156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362" name="Google Shape;1362;p33"/>
          <p:cNvSpPr/>
          <p:nvPr/>
        </p:nvSpPr>
        <p:spPr>
          <a:xfrm>
            <a:off x="2037867" y="1629733"/>
            <a:ext cx="1470400" cy="1098400"/>
          </a:xfrm>
          <a:prstGeom prst="rect">
            <a:avLst/>
          </a:prstGeom>
          <a:solidFill>
            <a:srgbClr val="FFFFFF">
              <a:alpha val="92700"/>
            </a:srgbClr>
          </a:solidFill>
          <a:ln>
            <a:noFill/>
          </a:ln>
        </p:spPr>
        <p:txBody>
          <a:bodyPr spcFirstLastPara="1" wrap="square" lIns="121900" tIns="121900" rIns="121900" bIns="121900" anchor="ctr" anchorCtr="0">
            <a:noAutofit/>
          </a:bodyPr>
          <a:lstStyle/>
          <a:p>
            <a:endParaRPr sz="2400"/>
          </a:p>
        </p:txBody>
      </p:sp>
      <p:sp>
        <p:nvSpPr>
          <p:cNvPr id="1363" name="Google Shape;1363;p33"/>
          <p:cNvSpPr/>
          <p:nvPr/>
        </p:nvSpPr>
        <p:spPr>
          <a:xfrm>
            <a:off x="3207867" y="4756067"/>
            <a:ext cx="420800" cy="8904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364" name="Google Shape;1364;p33"/>
          <p:cNvSpPr txBox="1"/>
          <p:nvPr/>
        </p:nvSpPr>
        <p:spPr>
          <a:xfrm>
            <a:off x="3962400" y="1510833"/>
            <a:ext cx="5445968" cy="558800"/>
          </a:xfrm>
          <a:prstGeom prst="rect">
            <a:avLst/>
          </a:prstGeom>
          <a:noFill/>
          <a:ln>
            <a:noFill/>
          </a:ln>
        </p:spPr>
        <p:txBody>
          <a:bodyPr spcFirstLastPara="1" wrap="square" lIns="121900" tIns="121900" rIns="121900" bIns="121900" anchor="t" anchorCtr="0">
            <a:noAutofit/>
          </a:bodyPr>
          <a:lstStyle/>
          <a:p>
            <a:pPr>
              <a:lnSpc>
                <a:spcPct val="150000"/>
              </a:lnSpc>
            </a:pPr>
            <a:r>
              <a:rPr lang="en" sz="2400" b="1" dirty="0">
                <a:solidFill>
                  <a:srgbClr val="202124"/>
                </a:solidFill>
                <a:latin typeface="Google Sans"/>
                <a:ea typeface="Google Sans"/>
                <a:cs typeface="Google Sans"/>
                <a:sym typeface="Google Sans"/>
              </a:rPr>
              <a:t>Feedforward and stack layers.</a:t>
            </a:r>
            <a:endParaRPr sz="1333" b="1" dirty="0">
              <a:solidFill>
                <a:srgbClr val="202124"/>
              </a:solidFill>
              <a:latin typeface="Courier New"/>
              <a:ea typeface="Courier New"/>
              <a:cs typeface="Courier New"/>
              <a:sym typeface="Courier New"/>
            </a:endParaRPr>
          </a:p>
        </p:txBody>
      </p:sp>
      <p:sp>
        <p:nvSpPr>
          <p:cNvPr id="1365" name="Google Shape;1365;p33"/>
          <p:cNvSpPr txBox="1"/>
          <p:nvPr/>
        </p:nvSpPr>
        <p:spPr>
          <a:xfrm>
            <a:off x="-101600" y="6387633"/>
            <a:ext cx="11890800" cy="890400"/>
          </a:xfrm>
          <a:prstGeom prst="rect">
            <a:avLst/>
          </a:prstGeom>
          <a:noFill/>
          <a:ln>
            <a:noFill/>
          </a:ln>
        </p:spPr>
        <p:txBody>
          <a:bodyPr spcFirstLastPara="1" wrap="square" lIns="121900" tIns="121900" rIns="121900" bIns="121900" anchor="t" anchorCtr="0">
            <a:noAutofit/>
          </a:bodyPr>
          <a:lstStyle/>
          <a:p>
            <a:pPr>
              <a:lnSpc>
                <a:spcPct val="120000"/>
              </a:lnSpc>
            </a:pPr>
            <a:r>
              <a:rPr lang="en" sz="1333">
                <a:solidFill>
                  <a:srgbClr val="202124"/>
                </a:solidFill>
                <a:latin typeface="Google Sans"/>
                <a:ea typeface="Google Sans"/>
                <a:cs typeface="Google Sans"/>
                <a:sym typeface="Google Sans"/>
              </a:rPr>
              <a:t>Thanks to Basil Mustafa for slide inspiration</a:t>
            </a:r>
            <a:endParaRPr sz="1333">
              <a:solidFill>
                <a:srgbClr val="202124"/>
              </a:solidFill>
              <a:latin typeface="Google Sans"/>
              <a:ea typeface="Google Sans"/>
              <a:cs typeface="Google Sans"/>
              <a:sym typeface="Google Sans"/>
            </a:endParaRPr>
          </a:p>
        </p:txBody>
      </p:sp>
      <p:sp>
        <p:nvSpPr>
          <p:cNvPr id="1366" name="Google Shape;1366;p33"/>
          <p:cNvSpPr txBox="1"/>
          <p:nvPr/>
        </p:nvSpPr>
        <p:spPr>
          <a:xfrm>
            <a:off x="-101600" y="6604000"/>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34"/>
          <p:cNvSpPr/>
          <p:nvPr/>
        </p:nvSpPr>
        <p:spPr>
          <a:xfrm>
            <a:off x="3960533" y="-67"/>
            <a:ext cx="8231600" cy="6858000"/>
          </a:xfrm>
          <a:prstGeom prst="rect">
            <a:avLst/>
          </a:prstGeom>
          <a:solidFill>
            <a:srgbClr val="FAFAFA"/>
          </a:solidFill>
          <a:ln>
            <a:noFill/>
          </a:ln>
        </p:spPr>
        <p:txBody>
          <a:bodyPr spcFirstLastPara="1" wrap="square" lIns="121900" tIns="121900" rIns="121900" bIns="121900" anchor="ctr" anchorCtr="0">
            <a:noAutofit/>
          </a:bodyPr>
          <a:lstStyle/>
          <a:p>
            <a:endParaRPr sz="2400"/>
          </a:p>
        </p:txBody>
      </p:sp>
      <p:sp>
        <p:nvSpPr>
          <p:cNvPr id="1372" name="Google Shape;1372;p34"/>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Attention Is All You Need - The Transformer architecture</a:t>
            </a:r>
            <a:endParaRPr sz="3067">
              <a:solidFill>
                <a:srgbClr val="202124"/>
              </a:solidFill>
              <a:latin typeface="Google Sans"/>
              <a:ea typeface="Google Sans"/>
              <a:cs typeface="Google Sans"/>
              <a:sym typeface="Google Sans"/>
            </a:endParaRPr>
          </a:p>
          <a:p>
            <a:pPr>
              <a:lnSpc>
                <a:spcPct val="120000"/>
              </a:lnSpc>
            </a:pPr>
            <a:r>
              <a:rPr lang="en" sz="1600" b="1">
                <a:solidFill>
                  <a:srgbClr val="202124"/>
                </a:solidFill>
                <a:latin typeface="Google Sans"/>
                <a:ea typeface="Google Sans"/>
                <a:cs typeface="Google Sans"/>
                <a:sym typeface="Google Sans"/>
              </a:rPr>
              <a:t>2017</a:t>
            </a:r>
            <a:r>
              <a:rPr lang="en" sz="160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b="1">
              <a:solidFill>
                <a:srgbClr val="202124"/>
              </a:solidFill>
              <a:latin typeface="Google Sans"/>
              <a:ea typeface="Google Sans"/>
              <a:cs typeface="Google Sans"/>
              <a:sym typeface="Google Sans"/>
            </a:endParaRPr>
          </a:p>
        </p:txBody>
      </p:sp>
      <p:pic>
        <p:nvPicPr>
          <p:cNvPr id="1373" name="Google Shape;1373;p34"/>
          <p:cNvPicPr preferRelativeResize="0"/>
          <p:nvPr/>
        </p:nvPicPr>
        <p:blipFill>
          <a:blip r:embed="rId3">
            <a:alphaModFix/>
          </a:blip>
          <a:stretch>
            <a:fillRect/>
          </a:stretch>
        </p:blipFill>
        <p:spPr>
          <a:xfrm>
            <a:off x="556885" y="1842270"/>
            <a:ext cx="3071700" cy="4284100"/>
          </a:xfrm>
          <a:prstGeom prst="rect">
            <a:avLst/>
          </a:prstGeom>
          <a:noFill/>
          <a:ln>
            <a:noFill/>
          </a:ln>
        </p:spPr>
      </p:pic>
      <p:sp>
        <p:nvSpPr>
          <p:cNvPr id="1374" name="Google Shape;1374;p34"/>
          <p:cNvSpPr/>
          <p:nvPr/>
        </p:nvSpPr>
        <p:spPr>
          <a:xfrm>
            <a:off x="567467" y="3359267"/>
            <a:ext cx="1470400" cy="27140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375" name="Google Shape;1375;p34"/>
          <p:cNvSpPr/>
          <p:nvPr/>
        </p:nvSpPr>
        <p:spPr>
          <a:xfrm>
            <a:off x="2037867" y="2728133"/>
            <a:ext cx="1470400" cy="3982800"/>
          </a:xfrm>
          <a:prstGeom prst="rect">
            <a:avLst/>
          </a:prstGeom>
          <a:solidFill>
            <a:srgbClr val="FFFFFF">
              <a:alpha val="66850"/>
            </a:srgbClr>
          </a:solidFill>
          <a:ln>
            <a:noFill/>
          </a:ln>
        </p:spPr>
        <p:txBody>
          <a:bodyPr spcFirstLastPara="1" wrap="square" lIns="121900" tIns="121900" rIns="121900" bIns="121900" anchor="ctr" anchorCtr="0">
            <a:noAutofit/>
          </a:bodyPr>
          <a:lstStyle/>
          <a:p>
            <a:endParaRPr sz="2400"/>
          </a:p>
        </p:txBody>
      </p:sp>
      <p:sp>
        <p:nvSpPr>
          <p:cNvPr id="1376" name="Google Shape;1376;p34"/>
          <p:cNvSpPr txBox="1"/>
          <p:nvPr/>
        </p:nvSpPr>
        <p:spPr>
          <a:xfrm>
            <a:off x="3962400" y="1510833"/>
            <a:ext cx="3796800" cy="558800"/>
          </a:xfrm>
          <a:prstGeom prst="rect">
            <a:avLst/>
          </a:prstGeom>
          <a:noFill/>
          <a:ln>
            <a:noFill/>
          </a:ln>
        </p:spPr>
        <p:txBody>
          <a:bodyPr spcFirstLastPara="1" wrap="square" lIns="121900" tIns="121900" rIns="121900" bIns="121900" anchor="t" anchorCtr="0">
            <a:noAutofit/>
          </a:bodyPr>
          <a:lstStyle/>
          <a:p>
            <a:pPr>
              <a:lnSpc>
                <a:spcPct val="150000"/>
              </a:lnSpc>
            </a:pPr>
            <a:r>
              <a:rPr lang="en" sz="2000" b="1">
                <a:solidFill>
                  <a:srgbClr val="202124"/>
                </a:solidFill>
                <a:latin typeface="Google Sans"/>
                <a:ea typeface="Google Sans"/>
                <a:cs typeface="Google Sans"/>
                <a:sym typeface="Google Sans"/>
              </a:rPr>
              <a:t>Output layer</a:t>
            </a:r>
            <a:endParaRPr sz="1200" b="1">
              <a:solidFill>
                <a:srgbClr val="202124"/>
              </a:solidFill>
              <a:latin typeface="Courier New"/>
              <a:ea typeface="Courier New"/>
              <a:cs typeface="Courier New"/>
              <a:sym typeface="Courier New"/>
            </a:endParaRPr>
          </a:p>
        </p:txBody>
      </p:sp>
      <p:sp>
        <p:nvSpPr>
          <p:cNvPr id="1377" name="Google Shape;1377;p34"/>
          <p:cNvSpPr txBox="1"/>
          <p:nvPr/>
        </p:nvSpPr>
        <p:spPr>
          <a:xfrm>
            <a:off x="4096000" y="2069634"/>
            <a:ext cx="7794800" cy="600124"/>
          </a:xfrm>
          <a:prstGeom prst="rect">
            <a:avLst/>
          </a:prstGeom>
          <a:noFill/>
          <a:ln>
            <a:noFill/>
          </a:ln>
        </p:spPr>
        <p:txBody>
          <a:bodyPr spcFirstLastPara="1" wrap="square" lIns="121900" tIns="121900" rIns="121900" bIns="121900" anchor="t" anchorCtr="0">
            <a:spAutoFit/>
          </a:bodyPr>
          <a:lstStyle/>
          <a:p>
            <a:pPr>
              <a:lnSpc>
                <a:spcPct val="115000"/>
              </a:lnSpc>
            </a:pPr>
            <a:r>
              <a:rPr lang="en" sz="2000">
                <a:solidFill>
                  <a:srgbClr val="202124"/>
                </a:solidFill>
                <a:latin typeface="Google Sans"/>
                <a:ea typeface="Google Sans"/>
                <a:cs typeface="Google Sans"/>
                <a:sym typeface="Google Sans"/>
              </a:rPr>
              <a:t>Assume we have already generated K tokens, generate the next one.</a:t>
            </a:r>
            <a:endParaRPr sz="2000">
              <a:solidFill>
                <a:srgbClr val="202124"/>
              </a:solidFill>
              <a:latin typeface="Google Sans"/>
              <a:ea typeface="Google Sans"/>
              <a:cs typeface="Google Sans"/>
              <a:sym typeface="Google Sans"/>
            </a:endParaRPr>
          </a:p>
        </p:txBody>
      </p:sp>
      <p:sp>
        <p:nvSpPr>
          <p:cNvPr id="1378" name="Google Shape;1378;p34"/>
          <p:cNvSpPr txBox="1"/>
          <p:nvPr/>
        </p:nvSpPr>
        <p:spPr>
          <a:xfrm>
            <a:off x="4096000" y="2577633"/>
            <a:ext cx="7794800" cy="954067"/>
          </a:xfrm>
          <a:prstGeom prst="rect">
            <a:avLst/>
          </a:prstGeom>
          <a:noFill/>
          <a:ln>
            <a:noFill/>
          </a:ln>
        </p:spPr>
        <p:txBody>
          <a:bodyPr spcFirstLastPara="1" wrap="square" lIns="121900" tIns="121900" rIns="121900" bIns="121900" anchor="t" anchorCtr="0">
            <a:spAutoFit/>
          </a:bodyPr>
          <a:lstStyle/>
          <a:p>
            <a:pPr>
              <a:lnSpc>
                <a:spcPct val="115000"/>
              </a:lnSpc>
            </a:pPr>
            <a:r>
              <a:rPr lang="en" sz="2000" dirty="0">
                <a:solidFill>
                  <a:srgbClr val="202124"/>
                </a:solidFill>
                <a:latin typeface="Google Sans"/>
                <a:ea typeface="Google Sans"/>
                <a:cs typeface="Google Sans"/>
                <a:sym typeface="Google Sans"/>
              </a:rPr>
              <a:t>The decoder was used to gather all information necessary to predict a probability distribution for the next token (K), over the whole vocab. </a:t>
            </a:r>
            <a:endParaRPr sz="2000" dirty="0">
              <a:solidFill>
                <a:srgbClr val="202124"/>
              </a:solidFill>
              <a:latin typeface="Google Sans"/>
              <a:ea typeface="Google Sans"/>
              <a:cs typeface="Google Sans"/>
              <a:sym typeface="Google Sans"/>
            </a:endParaRPr>
          </a:p>
        </p:txBody>
      </p:sp>
      <p:sp>
        <p:nvSpPr>
          <p:cNvPr id="1379" name="Google Shape;1379;p34"/>
          <p:cNvSpPr txBox="1"/>
          <p:nvPr/>
        </p:nvSpPr>
        <p:spPr>
          <a:xfrm>
            <a:off x="4096000" y="3492034"/>
            <a:ext cx="7794800" cy="1308010"/>
          </a:xfrm>
          <a:prstGeom prst="rect">
            <a:avLst/>
          </a:prstGeom>
          <a:noFill/>
          <a:ln>
            <a:noFill/>
          </a:ln>
        </p:spPr>
        <p:txBody>
          <a:bodyPr spcFirstLastPara="1" wrap="square" lIns="121900" tIns="121900" rIns="121900" bIns="121900" anchor="t" anchorCtr="0">
            <a:spAutoFit/>
          </a:bodyPr>
          <a:lstStyle/>
          <a:p>
            <a:pPr>
              <a:lnSpc>
                <a:spcPct val="115000"/>
              </a:lnSpc>
            </a:pPr>
            <a:r>
              <a:rPr lang="en" sz="2000" dirty="0">
                <a:solidFill>
                  <a:srgbClr val="202124"/>
                </a:solidFill>
                <a:latin typeface="Google Sans"/>
                <a:ea typeface="Google Sans"/>
                <a:cs typeface="Google Sans"/>
                <a:sym typeface="Google Sans"/>
              </a:rPr>
              <a:t>Simple:</a:t>
            </a:r>
            <a:endParaRPr sz="2000" dirty="0">
              <a:solidFill>
                <a:srgbClr val="202124"/>
              </a:solidFill>
              <a:latin typeface="Google Sans"/>
              <a:ea typeface="Google Sans"/>
              <a:cs typeface="Google Sans"/>
              <a:sym typeface="Google Sans"/>
            </a:endParaRPr>
          </a:p>
          <a:p>
            <a:pPr indent="609585">
              <a:lnSpc>
                <a:spcPct val="115000"/>
              </a:lnSpc>
            </a:pPr>
            <a:r>
              <a:rPr lang="en" sz="2000" dirty="0">
                <a:solidFill>
                  <a:srgbClr val="202124"/>
                </a:solidFill>
                <a:latin typeface="Google Sans"/>
                <a:ea typeface="Google Sans"/>
                <a:cs typeface="Google Sans"/>
                <a:sym typeface="Google Sans"/>
              </a:rPr>
              <a:t>linear projection of token K</a:t>
            </a:r>
            <a:endParaRPr sz="2000" dirty="0">
              <a:solidFill>
                <a:srgbClr val="202124"/>
              </a:solidFill>
              <a:latin typeface="Google Sans"/>
              <a:ea typeface="Google Sans"/>
              <a:cs typeface="Google Sans"/>
              <a:sym typeface="Google Sans"/>
            </a:endParaRPr>
          </a:p>
          <a:p>
            <a:pPr indent="609585">
              <a:lnSpc>
                <a:spcPct val="115000"/>
              </a:lnSpc>
            </a:pPr>
            <a:r>
              <a:rPr lang="en" sz="2000" dirty="0">
                <a:solidFill>
                  <a:srgbClr val="202124"/>
                </a:solidFill>
                <a:latin typeface="Google Sans"/>
                <a:ea typeface="Google Sans"/>
                <a:cs typeface="Google Sans"/>
                <a:sym typeface="Google Sans"/>
              </a:rPr>
              <a:t>SoftMax normalization</a:t>
            </a:r>
            <a:endParaRPr sz="2000" dirty="0">
              <a:solidFill>
                <a:srgbClr val="202124"/>
              </a:solidFill>
              <a:latin typeface="Google Sans"/>
              <a:ea typeface="Google Sans"/>
              <a:cs typeface="Google Sans"/>
              <a:sym typeface="Google Sans"/>
            </a:endParaRPr>
          </a:p>
        </p:txBody>
      </p:sp>
      <p:sp>
        <p:nvSpPr>
          <p:cNvPr id="1380" name="Google Shape;1380;p34"/>
          <p:cNvSpPr txBox="1"/>
          <p:nvPr/>
        </p:nvSpPr>
        <p:spPr>
          <a:xfrm>
            <a:off x="-101600" y="6387633"/>
            <a:ext cx="11890800" cy="890400"/>
          </a:xfrm>
          <a:prstGeom prst="rect">
            <a:avLst/>
          </a:prstGeom>
          <a:noFill/>
          <a:ln>
            <a:noFill/>
          </a:ln>
        </p:spPr>
        <p:txBody>
          <a:bodyPr spcFirstLastPara="1" wrap="square" lIns="121900" tIns="121900" rIns="121900" bIns="121900" anchor="t" anchorCtr="0">
            <a:noAutofit/>
          </a:bodyPr>
          <a:lstStyle/>
          <a:p>
            <a:pPr>
              <a:lnSpc>
                <a:spcPct val="120000"/>
              </a:lnSpc>
            </a:pPr>
            <a:r>
              <a:rPr lang="en" sz="1333">
                <a:solidFill>
                  <a:srgbClr val="202124"/>
                </a:solidFill>
                <a:latin typeface="Google Sans"/>
                <a:ea typeface="Google Sans"/>
                <a:cs typeface="Google Sans"/>
                <a:sym typeface="Google Sans"/>
              </a:rPr>
              <a:t>Thanks to Basil Mustafa for slide inspiration</a:t>
            </a:r>
            <a:endParaRPr sz="1333">
              <a:solidFill>
                <a:srgbClr val="202124"/>
              </a:solidFill>
              <a:latin typeface="Google Sans"/>
              <a:ea typeface="Google Sans"/>
              <a:cs typeface="Google Sans"/>
              <a:sym typeface="Google Sans"/>
            </a:endParaRPr>
          </a:p>
        </p:txBody>
      </p:sp>
      <p:sp>
        <p:nvSpPr>
          <p:cNvPr id="1381" name="Google Shape;1381;p34"/>
          <p:cNvSpPr txBox="1"/>
          <p:nvPr/>
        </p:nvSpPr>
        <p:spPr>
          <a:xfrm>
            <a:off x="-101600" y="6604000"/>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8"/>
                                        </p:tgtEl>
                                        <p:attrNameLst>
                                          <p:attrName>style.visibility</p:attrName>
                                        </p:attrNameLst>
                                      </p:cBhvr>
                                      <p:to>
                                        <p:strVal val="visible"/>
                                      </p:to>
                                    </p:set>
                                    <p:animEffect transition="in" filter="fade">
                                      <p:cBhvr>
                                        <p:cTn id="7" dur="500"/>
                                        <p:tgtEl>
                                          <p:spTgt spid="13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9"/>
                                        </p:tgtEl>
                                        <p:attrNameLst>
                                          <p:attrName>style.visibility</p:attrName>
                                        </p:attrNameLst>
                                      </p:cBhvr>
                                      <p:to>
                                        <p:strVal val="visible"/>
                                      </p:to>
                                    </p:set>
                                    <p:animEffect transition="in" filter="fade">
                                      <p:cBhvr>
                                        <p:cTn id="12" dur="500"/>
                                        <p:tgtEl>
                                          <p:spTgt spid="1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35"/>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Attention Is All You Need - Summary and results</a:t>
            </a:r>
            <a:endParaRPr sz="3067">
              <a:solidFill>
                <a:srgbClr val="202124"/>
              </a:solidFill>
              <a:latin typeface="Google Sans"/>
              <a:ea typeface="Google Sans"/>
              <a:cs typeface="Google Sans"/>
              <a:sym typeface="Google Sans"/>
            </a:endParaRPr>
          </a:p>
          <a:p>
            <a:pPr>
              <a:lnSpc>
                <a:spcPct val="120000"/>
              </a:lnSpc>
            </a:pPr>
            <a:r>
              <a:rPr lang="en" sz="1600" b="1">
                <a:solidFill>
                  <a:srgbClr val="202124"/>
                </a:solidFill>
                <a:latin typeface="Google Sans"/>
                <a:ea typeface="Google Sans"/>
                <a:cs typeface="Google Sans"/>
                <a:sym typeface="Google Sans"/>
              </a:rPr>
              <a:t>2017</a:t>
            </a:r>
            <a:r>
              <a:rPr lang="en" sz="1600">
                <a:solidFill>
                  <a:srgbClr val="202124"/>
                </a:solidFill>
                <a:latin typeface="Google Sans"/>
                <a:ea typeface="Google Sans"/>
                <a:cs typeface="Google Sans"/>
                <a:sym typeface="Google Sans"/>
              </a:rPr>
              <a:t>, Ashish Vaswani, Noam Shazeer, Niki Parmar, Jakob Uszkoreit, Llion Jones, Aidan N. Gomez, Łukasz Kaiser, Illia Polosukhin</a:t>
            </a:r>
            <a:endParaRPr sz="1600">
              <a:solidFill>
                <a:srgbClr val="202124"/>
              </a:solidFill>
              <a:latin typeface="Google Sans"/>
              <a:ea typeface="Google Sans"/>
              <a:cs typeface="Google Sans"/>
              <a:sym typeface="Google Sans"/>
            </a:endParaRPr>
          </a:p>
        </p:txBody>
      </p:sp>
      <p:pic>
        <p:nvPicPr>
          <p:cNvPr id="1387" name="Google Shape;1387;p35"/>
          <p:cNvPicPr preferRelativeResize="0"/>
          <p:nvPr/>
        </p:nvPicPr>
        <p:blipFill>
          <a:blip r:embed="rId3">
            <a:alphaModFix/>
          </a:blip>
          <a:stretch>
            <a:fillRect/>
          </a:stretch>
        </p:blipFill>
        <p:spPr>
          <a:xfrm>
            <a:off x="214548" y="1469601"/>
            <a:ext cx="5723419" cy="5065225"/>
          </a:xfrm>
          <a:prstGeom prst="rect">
            <a:avLst/>
          </a:prstGeom>
          <a:noFill/>
          <a:ln>
            <a:noFill/>
          </a:ln>
        </p:spPr>
      </p:pic>
      <p:pic>
        <p:nvPicPr>
          <p:cNvPr id="1388" name="Google Shape;1388;p35"/>
          <p:cNvPicPr preferRelativeResize="0"/>
          <p:nvPr/>
        </p:nvPicPr>
        <p:blipFill>
          <a:blip r:embed="rId4">
            <a:alphaModFix/>
          </a:blip>
          <a:stretch>
            <a:fillRect/>
          </a:stretch>
        </p:blipFill>
        <p:spPr>
          <a:xfrm>
            <a:off x="6141168" y="2485601"/>
            <a:ext cx="5847633" cy="2589748"/>
          </a:xfrm>
          <a:prstGeom prst="rect">
            <a:avLst/>
          </a:prstGeom>
          <a:noFill/>
          <a:ln>
            <a:noFill/>
          </a:ln>
        </p:spPr>
      </p:pic>
      <p:sp>
        <p:nvSpPr>
          <p:cNvPr id="1389" name="Google Shape;1389;p35"/>
          <p:cNvSpPr txBox="1"/>
          <p:nvPr/>
        </p:nvSpPr>
        <p:spPr>
          <a:xfrm>
            <a:off x="-101600" y="6483637"/>
            <a:ext cx="7334800" cy="492402"/>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Animation source: https://ai.googleblog.com/2017/08/transformer-novel-neural-network.html</a:t>
            </a:r>
            <a:endParaRPr sz="800">
              <a:solidFill>
                <a:srgbClr val="202124"/>
              </a:solidFill>
              <a:latin typeface="Google Sans"/>
              <a:ea typeface="Google Sans"/>
              <a:cs typeface="Google Sans"/>
              <a:sym typeface="Google Sans"/>
            </a:endParaRPr>
          </a:p>
          <a:p>
            <a:r>
              <a:rPr lang="en" sz="800">
                <a:solidFill>
                  <a:srgbClr val="202124"/>
                </a:solidFill>
                <a:latin typeface="Google Sans"/>
                <a:ea typeface="Google Sans"/>
                <a:cs typeface="Google Sans"/>
                <a:sym typeface="Google Sans"/>
              </a:rPr>
              <a:t>Table source: "Attention Is All You Need" paper</a:t>
            </a:r>
            <a:endParaRPr sz="80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8"/>
                                        </p:tgtEl>
                                        <p:attrNameLst>
                                          <p:attrName>style.visibility</p:attrName>
                                        </p:attrNameLst>
                                      </p:cBhvr>
                                      <p:to>
                                        <p:strVal val="visible"/>
                                      </p:to>
                                    </p:set>
                                    <p:animEffect transition="in" filter="fade">
                                      <p:cBhvr>
                                        <p:cTn id="7" dur="500"/>
                                        <p:tgtEl>
                                          <p:spTgt spid="1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43"/>
          <p:cNvSpPr txBox="1">
            <a:spLocks noGrp="1"/>
          </p:cNvSpPr>
          <p:nvPr>
            <p:ph type="title"/>
          </p:nvPr>
        </p:nvSpPr>
        <p:spPr>
          <a:xfrm>
            <a:off x="895000" y="2855000"/>
            <a:ext cx="10469600" cy="1148000"/>
          </a:xfrm>
          <a:prstGeom prst="rect">
            <a:avLst/>
          </a:prstGeom>
          <a:noFill/>
          <a:ln>
            <a:noFill/>
          </a:ln>
        </p:spPr>
        <p:txBody>
          <a:bodyPr spcFirstLastPara="1" vert="horz" wrap="square" lIns="121900" tIns="121900" rIns="121900" bIns="121900" rtlCol="0" anchor="ctr" anchorCtr="0">
            <a:noAutofit/>
          </a:bodyPr>
          <a:lstStyle/>
          <a:p>
            <a:r>
              <a:rPr lang="en-US"/>
              <a:t>Transformers</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44"/>
          <p:cNvPicPr preferRelativeResize="0"/>
          <p:nvPr/>
        </p:nvPicPr>
        <p:blipFill>
          <a:blip r:embed="rId3">
            <a:alphaModFix/>
          </a:blip>
          <a:stretch>
            <a:fillRect/>
          </a:stretch>
        </p:blipFill>
        <p:spPr>
          <a:xfrm>
            <a:off x="203200" y="203200"/>
            <a:ext cx="11823635" cy="6599733"/>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Google Shape;706;p45" descr="Image result for electrical transformer"/>
          <p:cNvPicPr preferRelativeResize="0"/>
          <p:nvPr/>
        </p:nvPicPr>
        <p:blipFill rotWithShape="1">
          <a:blip r:embed="rId3">
            <a:alphaModFix/>
          </a:blip>
          <a:srcRect/>
          <a:stretch/>
        </p:blipFill>
        <p:spPr>
          <a:xfrm>
            <a:off x="2237318" y="0"/>
            <a:ext cx="7717365" cy="68580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46" descr="Image result for optimus prime"/>
          <p:cNvPicPr preferRelativeResize="0"/>
          <p:nvPr/>
        </p:nvPicPr>
        <p:blipFill rotWithShape="1">
          <a:blip r:embed="rId3">
            <a:alphaModFix/>
          </a:blip>
          <a:srcRect/>
          <a:stretch/>
        </p:blipFill>
        <p:spPr>
          <a:xfrm>
            <a:off x="3014134" y="0"/>
            <a:ext cx="6161617"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LSTM forward pass summary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BC513F-4066-3144-BC21-D30ADC72B718}"/>
                  </a:ext>
                </a:extLst>
              </p:cNvPr>
              <p:cNvSpPr>
                <a:spLocks noGrp="1"/>
              </p:cNvSpPr>
              <p:nvPr>
                <p:ph idx="1"/>
              </p:nvPr>
            </p:nvSpPr>
            <p:spPr>
              <a:xfrm>
                <a:off x="6695704" y="2561170"/>
                <a:ext cx="4530436" cy="3054928"/>
              </a:xfrm>
            </p:spPr>
            <p:txBody>
              <a:bodyPr>
                <a:normAutofit/>
              </a:bodyPr>
              <a:lstStyle/>
              <a:p>
                <a:pPr marL="0" indent="0">
                  <a:buNone/>
                </a:pPr>
                <a14:m>
                  <m:oMathPara xmlns:m="http://schemas.openxmlformats.org/officeDocument/2006/math">
                    <m:oMathParaPr>
                      <m:jc m:val="centerGroup"/>
                    </m:oMathParaPr>
                    <m:oMath xmlns:m="http://schemas.openxmlformats.org/officeDocument/2006/math">
                      <m:d>
                        <m:dPr>
                          <m:ctrlPr>
                            <a:rPr lang="en-US" sz="2000" i="1" smtClean="0">
                              <a:solidFill>
                                <a:srgbClr val="9900CC"/>
                              </a:solidFill>
                              <a:latin typeface="Cambria Math" panose="02040503050406030204" pitchFamily="18" charset="0"/>
                            </a:rPr>
                          </m:ctrlPr>
                        </m:dPr>
                        <m:e>
                          <m:m>
                            <m:mPr>
                              <m:mcs>
                                <m:mc>
                                  <m:mcPr>
                                    <m:count m:val="1"/>
                                    <m:mcJc m:val="center"/>
                                  </m:mcPr>
                                </m:mc>
                              </m:mcs>
                              <m:ctrlPr>
                                <a:rPr lang="en-US" sz="2000" i="1">
                                  <a:solidFill>
                                    <a:srgbClr val="9900CC"/>
                                  </a:solidFill>
                                  <a:latin typeface="Cambria Math" panose="02040503050406030204" pitchFamily="18" charset="0"/>
                                </a:rPr>
                              </m:ctrlPr>
                            </m:mP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𝑔</m:t>
                                    </m:r>
                                  </m:e>
                                  <m:sub>
                                    <m:r>
                                      <a:rPr lang="en-US" sz="2000" i="1">
                                        <a:solidFill>
                                          <a:srgbClr val="9900CC"/>
                                        </a:solidFill>
                                        <a:latin typeface="Cambria Math" panose="02040503050406030204" pitchFamily="18" charset="0"/>
                                      </a:rPr>
                                      <m:t>𝑡</m:t>
                                    </m:r>
                                  </m:sub>
                                </m:sSub>
                              </m:e>
                            </m:m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𝑖</m:t>
                                    </m:r>
                                  </m:e>
                                  <m:sub>
                                    <m:r>
                                      <a:rPr lang="en-US" sz="2000" i="1">
                                        <a:solidFill>
                                          <a:srgbClr val="9900CC"/>
                                        </a:solidFill>
                                        <a:latin typeface="Cambria Math" panose="02040503050406030204" pitchFamily="18" charset="0"/>
                                      </a:rPr>
                                      <m:t>𝑡</m:t>
                                    </m:r>
                                  </m:sub>
                                </m:sSub>
                              </m:e>
                            </m:mr>
                            <m:mr>
                              <m:e>
                                <m:eqArr>
                                  <m:eqArrPr>
                                    <m:ctrlPr>
                                      <a:rPr lang="en-US" sz="2000" i="1">
                                        <a:solidFill>
                                          <a:srgbClr val="9900CC"/>
                                        </a:solidFill>
                                        <a:latin typeface="Cambria Math" panose="02040503050406030204" pitchFamily="18" charset="0"/>
                                      </a:rPr>
                                    </m:ctrlPr>
                                  </m:eqArr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𝑓</m:t>
                                        </m:r>
                                      </m:e>
                                      <m:sub>
                                        <m:r>
                                          <a:rPr lang="en-US" sz="2000" i="1">
                                            <a:solidFill>
                                              <a:srgbClr val="9900CC"/>
                                            </a:solidFill>
                                            <a:latin typeface="Cambria Math" panose="02040503050406030204" pitchFamily="18" charset="0"/>
                                          </a:rPr>
                                          <m:t>𝑡</m:t>
                                        </m:r>
                                      </m:sub>
                                    </m:sSub>
                                  </m:e>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𝑜</m:t>
                                        </m:r>
                                      </m:e>
                                      <m:sub>
                                        <m:r>
                                          <a:rPr lang="en-US" sz="2000" i="1">
                                            <a:solidFill>
                                              <a:srgbClr val="9900CC"/>
                                            </a:solidFill>
                                            <a:latin typeface="Cambria Math" panose="02040503050406030204" pitchFamily="18" charset="0"/>
                                          </a:rPr>
                                          <m:t>𝑡</m:t>
                                        </m:r>
                                      </m:sub>
                                    </m:sSub>
                                  </m:e>
                                </m:eqArr>
                              </m:e>
                            </m:mr>
                          </m:m>
                        </m:e>
                      </m:d>
                      <m:r>
                        <a:rPr lang="en-US" sz="2000" i="1">
                          <a:solidFill>
                            <a:srgbClr val="9900CC"/>
                          </a:solidFill>
                          <a:latin typeface="Cambria Math" panose="02040503050406030204" pitchFamily="18" charset="0"/>
                        </a:rPr>
                        <m:t>=</m:t>
                      </m:r>
                      <m:d>
                        <m:dPr>
                          <m:ctrlPr>
                            <a:rPr lang="en-US" sz="2000" i="1">
                              <a:solidFill>
                                <a:srgbClr val="9900CC"/>
                              </a:solidFill>
                              <a:latin typeface="Cambria Math" panose="02040503050406030204" pitchFamily="18" charset="0"/>
                            </a:rPr>
                          </m:ctrlPr>
                        </m:dPr>
                        <m:e>
                          <m:m>
                            <m:mPr>
                              <m:mcs>
                                <m:mc>
                                  <m:mcPr>
                                    <m:count m:val="1"/>
                                    <m:mcJc m:val="center"/>
                                  </m:mcPr>
                                </m:mc>
                              </m:mcs>
                              <m:ctrlPr>
                                <a:rPr lang="en-US" sz="2000" i="1">
                                  <a:solidFill>
                                    <a:srgbClr val="9900CC"/>
                                  </a:solidFill>
                                  <a:latin typeface="Cambria Math" panose="02040503050406030204" pitchFamily="18" charset="0"/>
                                </a:rPr>
                              </m:ctrlPr>
                            </m:mPr>
                            <m:mr>
                              <m:e>
                                <m:r>
                                  <m:rPr>
                                    <m:sty m:val="p"/>
                                  </m:rPr>
                                  <a:rPr lang="en-US" sz="2000">
                                    <a:solidFill>
                                      <a:srgbClr val="9900CC"/>
                                    </a:solidFill>
                                    <a:latin typeface="Cambria Math" panose="02040503050406030204" pitchFamily="18" charset="0"/>
                                  </a:rPr>
                                  <m:t>tanh</m:t>
                                </m:r>
                              </m:e>
                            </m:mr>
                            <m:mr>
                              <m:e>
                                <m:r>
                                  <a:rPr lang="en-US" sz="2000" i="1">
                                    <a:solidFill>
                                      <a:srgbClr val="9900CC"/>
                                    </a:solidFill>
                                    <a:latin typeface="Cambria Math" panose="02040503050406030204" pitchFamily="18" charset="0"/>
                                    <a:ea typeface="Cambria Math" panose="02040503050406030204" pitchFamily="18" charset="0"/>
                                  </a:rPr>
                                  <m:t>𝜎</m:t>
                                </m:r>
                              </m:e>
                            </m:mr>
                            <m:mr>
                              <m:e>
                                <m:eqArr>
                                  <m:eqArrPr>
                                    <m:ctrlPr>
                                      <a:rPr lang="en-US" sz="2000" i="1">
                                        <a:solidFill>
                                          <a:srgbClr val="9900CC"/>
                                        </a:solidFill>
                                        <a:latin typeface="Cambria Math" panose="02040503050406030204" pitchFamily="18" charset="0"/>
                                      </a:rPr>
                                    </m:ctrlPr>
                                  </m:eqArrPr>
                                  <m:e>
                                    <m:r>
                                      <a:rPr lang="en-US" sz="2000" i="1">
                                        <a:solidFill>
                                          <a:srgbClr val="9900CC"/>
                                        </a:solidFill>
                                        <a:latin typeface="Cambria Math" panose="02040503050406030204" pitchFamily="18" charset="0"/>
                                        <a:ea typeface="Cambria Math" panose="02040503050406030204" pitchFamily="18" charset="0"/>
                                      </a:rPr>
                                      <m:t>𝜎</m:t>
                                    </m:r>
                                  </m:e>
                                  <m:e>
                                    <m:r>
                                      <a:rPr lang="en-US" sz="2000" i="1">
                                        <a:solidFill>
                                          <a:srgbClr val="9900CC"/>
                                        </a:solidFill>
                                        <a:latin typeface="Cambria Math" panose="02040503050406030204" pitchFamily="18" charset="0"/>
                                        <a:ea typeface="Cambria Math" panose="02040503050406030204" pitchFamily="18" charset="0"/>
                                      </a:rPr>
                                      <m:t>𝜎</m:t>
                                    </m:r>
                                  </m:e>
                                </m:eqArr>
                              </m:e>
                            </m:mr>
                          </m:m>
                        </m:e>
                      </m:d>
                      <m:d>
                        <m:dPr>
                          <m:ctrlPr>
                            <a:rPr lang="en-US" sz="2000" i="1">
                              <a:solidFill>
                                <a:srgbClr val="9900CC"/>
                              </a:solidFill>
                              <a:latin typeface="Cambria Math" panose="02040503050406030204" pitchFamily="18" charset="0"/>
                            </a:rPr>
                          </m:ctrlPr>
                        </m:dPr>
                        <m:e>
                          <m:m>
                            <m:mPr>
                              <m:mcs>
                                <m:mc>
                                  <m:mcPr>
                                    <m:count m:val="1"/>
                                    <m:mcJc m:val="center"/>
                                  </m:mcPr>
                                </m:mc>
                              </m:mcs>
                              <m:ctrlPr>
                                <a:rPr lang="en-US" sz="2000" i="1">
                                  <a:solidFill>
                                    <a:srgbClr val="9900CC"/>
                                  </a:solidFill>
                                  <a:latin typeface="Cambria Math" panose="02040503050406030204" pitchFamily="18" charset="0"/>
                                </a:rPr>
                              </m:ctrlPr>
                            </m:mP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𝑔</m:t>
                                    </m:r>
                                  </m:sub>
                                </m:sSub>
                              </m:e>
                            </m:m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𝑖</m:t>
                                    </m:r>
                                  </m:sub>
                                </m:sSub>
                              </m:e>
                            </m:mr>
                            <m:mr>
                              <m:e>
                                <m:eqArr>
                                  <m:eqArrPr>
                                    <m:ctrlPr>
                                      <a:rPr lang="en-US" sz="2000" i="1">
                                        <a:solidFill>
                                          <a:srgbClr val="9900CC"/>
                                        </a:solidFill>
                                        <a:latin typeface="Cambria Math" panose="02040503050406030204" pitchFamily="18" charset="0"/>
                                      </a:rPr>
                                    </m:ctrlPr>
                                  </m:eqArr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𝑓</m:t>
                                        </m:r>
                                      </m:sub>
                                    </m:sSub>
                                  </m:e>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𝑜</m:t>
                                        </m:r>
                                      </m:sub>
                                    </m:sSub>
                                  </m:e>
                                </m:eqArr>
                              </m:e>
                            </m:mr>
                          </m:m>
                        </m:e>
                      </m:d>
                      <m:d>
                        <m:dPr>
                          <m:ctrlPr>
                            <a:rPr lang="en-US" sz="2000" i="1">
                              <a:solidFill>
                                <a:srgbClr val="9900CC"/>
                              </a:solidFill>
                              <a:latin typeface="Cambria Math" panose="02040503050406030204" pitchFamily="18" charset="0"/>
                            </a:rPr>
                          </m:ctrlPr>
                        </m:dPr>
                        <m:e>
                          <m:eqArr>
                            <m:eqArrPr>
                              <m:ctrlPr>
                                <a:rPr lang="en-US" sz="2000" i="1">
                                  <a:solidFill>
                                    <a:srgbClr val="9900CC"/>
                                  </a:solidFill>
                                  <a:latin typeface="Cambria Math" panose="02040503050406030204" pitchFamily="18" charset="0"/>
                                </a:rPr>
                              </m:ctrlPr>
                            </m:eqArr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e>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eqArr>
                        </m:e>
                      </m:d>
                    </m:oMath>
                  </m:oMathPara>
                </a14:m>
                <a:endParaRPr lang="en-US" sz="2000" dirty="0">
                  <a:solidFill>
                    <a:srgbClr val="9900CC"/>
                  </a:solidFill>
                </a:endParaRPr>
              </a:p>
              <a:p>
                <a:pPr marL="0" indent="0">
                  <a:buNone/>
                </a:pPr>
                <a:r>
                  <a:rPr lang="en-US" sz="2000" dirty="0">
                    <a:solidFill>
                      <a:srgbClr val="9900CC"/>
                    </a:solidFill>
                  </a:rPr>
                  <a:t>        </a:t>
                </a:r>
                <a14:m>
                  <m:oMath xmlns:m="http://schemas.openxmlformats.org/officeDocument/2006/math">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𝑐</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𝑓</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ea typeface="Cambria Math" panose="02040503050406030204" pitchFamily="18" charset="0"/>
                          </a:rPr>
                          <m:t>⨀</m:t>
                        </m:r>
                        <m:r>
                          <a:rPr lang="en-US" sz="2000" i="1">
                            <a:solidFill>
                              <a:srgbClr val="9900CC"/>
                            </a:solidFill>
                            <a:latin typeface="Cambria Math" panose="02040503050406030204" pitchFamily="18" charset="0"/>
                          </a:rPr>
                          <m:t>𝑐</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𝑖</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ea typeface="Cambria Math" panose="02040503050406030204" pitchFamily="18" charset="0"/>
                      </a:rPr>
                      <m:t>⨀</m:t>
                    </m:r>
                    <m:r>
                      <a:rPr lang="en-US" sz="2000">
                        <a:solidFill>
                          <a:srgbClr val="9900CC"/>
                        </a:solidFill>
                        <a:latin typeface="Cambria Math" panose="02040503050406030204" pitchFamily="18" charset="0"/>
                      </a:rPr>
                      <m:t> </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𝑔</m:t>
                        </m:r>
                      </m:e>
                      <m:sub>
                        <m:r>
                          <a:rPr lang="en-US" sz="2000" i="1">
                            <a:solidFill>
                              <a:srgbClr val="9900CC"/>
                            </a:solidFill>
                            <a:latin typeface="Cambria Math" panose="02040503050406030204" pitchFamily="18" charset="0"/>
                          </a:rPr>
                          <m:t>𝑡</m:t>
                        </m:r>
                      </m:sub>
                    </m:sSub>
                  </m:oMath>
                </a14:m>
                <a:endParaRPr lang="en-US" sz="2000" dirty="0">
                  <a:solidFill>
                    <a:srgbClr val="9900CC"/>
                  </a:solidFill>
                </a:endParaRPr>
              </a:p>
              <a:p>
                <a:pPr marL="0" indent="0">
                  <a:buNone/>
                </a:pPr>
                <a:r>
                  <a:rPr lang="en-US" sz="2000" dirty="0">
                    <a:solidFill>
                      <a:srgbClr val="9900CC"/>
                    </a:solidFill>
                  </a:rPr>
                  <a:t> </a:t>
                </a:r>
                <a14:m>
                  <m:oMath xmlns:m="http://schemas.openxmlformats.org/officeDocument/2006/math">
                    <m:r>
                      <a:rPr lang="en-US" sz="2000">
                        <a:solidFill>
                          <a:srgbClr val="9900CC"/>
                        </a:solidFill>
                        <a:latin typeface="Cambria Math" panose="02040503050406030204" pitchFamily="18" charset="0"/>
                      </a:rPr>
                      <m:t>         </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𝑜</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ea typeface="Cambria Math" panose="02040503050406030204" pitchFamily="18" charset="0"/>
                      </a:rPr>
                      <m:t>⨀</m:t>
                    </m:r>
                    <m:r>
                      <a:rPr lang="en-US" sz="2000">
                        <a:solidFill>
                          <a:srgbClr val="9900CC"/>
                        </a:solidFill>
                        <a:latin typeface="Cambria Math" panose="02040503050406030204" pitchFamily="18" charset="0"/>
                      </a:rPr>
                      <m:t> </m:t>
                    </m:r>
                    <m:r>
                      <m:rPr>
                        <m:sty m:val="p"/>
                      </m:rPr>
                      <a:rPr lang="en-US" sz="2000">
                        <a:solidFill>
                          <a:srgbClr val="9900CC"/>
                        </a:solidFill>
                        <a:latin typeface="Cambria Math" panose="02040503050406030204" pitchFamily="18" charset="0"/>
                      </a:rPr>
                      <m:t>tanh</m:t>
                    </m:r>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𝑐</m:t>
                        </m:r>
                      </m:e>
                      <m:sub>
                        <m:r>
                          <a:rPr lang="en-US" sz="2000" i="1">
                            <a:solidFill>
                              <a:srgbClr val="9900CC"/>
                            </a:solidFill>
                            <a:latin typeface="Cambria Math" panose="02040503050406030204" pitchFamily="18" charset="0"/>
                          </a:rPr>
                          <m:t>𝑡</m:t>
                        </m:r>
                      </m:sub>
                    </m:sSub>
                  </m:oMath>
                </a14:m>
                <a:endParaRPr lang="en-US" sz="2000" dirty="0">
                  <a:solidFill>
                    <a:srgbClr val="9900CC"/>
                  </a:solidFill>
                </a:endParaRPr>
              </a:p>
              <a:p>
                <a:pPr marL="0" indent="0">
                  <a:buNone/>
                </a:pPr>
                <a:endParaRPr lang="en-US" sz="2000" dirty="0"/>
              </a:p>
            </p:txBody>
          </p:sp>
        </mc:Choice>
        <mc:Fallback xmlns="">
          <p:sp>
            <p:nvSpPr>
              <p:cNvPr id="6" name="Content Placeholder 5">
                <a:extLst>
                  <a:ext uri="{FF2B5EF4-FFF2-40B4-BE49-F238E27FC236}">
                    <a16:creationId xmlns:a16="http://schemas.microsoft.com/office/drawing/2014/main" id="{32BC513F-4066-3144-BC21-D30ADC72B718}"/>
                  </a:ext>
                </a:extLst>
              </p:cNvPr>
              <p:cNvSpPr>
                <a:spLocks noGrp="1" noRot="1" noChangeAspect="1" noMove="1" noResize="1" noEditPoints="1" noAdjustHandles="1" noChangeArrowheads="1" noChangeShapeType="1" noTextEdit="1"/>
              </p:cNvSpPr>
              <p:nvPr>
                <p:ph idx="1"/>
              </p:nvPr>
            </p:nvSpPr>
            <p:spPr>
              <a:xfrm>
                <a:off x="6695704" y="2561170"/>
                <a:ext cx="4530436" cy="3054928"/>
              </a:xfrm>
              <a:blipFill>
                <a:blip r:embed="rId2"/>
                <a:stretch>
                  <a:fillRect/>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6B39EA89-59C0-7445-B3ED-31247A223A82}"/>
              </a:ext>
            </a:extLst>
          </p:cNvPr>
          <p:cNvPicPr>
            <a:picLocks noChangeAspect="1"/>
          </p:cNvPicPr>
          <p:nvPr/>
        </p:nvPicPr>
        <p:blipFill>
          <a:blip r:embed="rId3"/>
          <a:stretch>
            <a:fillRect/>
          </a:stretch>
        </p:blipFill>
        <p:spPr>
          <a:xfrm>
            <a:off x="1667796" y="2154441"/>
            <a:ext cx="5295915" cy="3366655"/>
          </a:xfrm>
          <a:prstGeom prst="rect">
            <a:avLst/>
          </a:prstGeom>
        </p:spPr>
      </p:pic>
      <p:sp>
        <p:nvSpPr>
          <p:cNvPr id="9" name="TextBox 8">
            <a:extLst>
              <a:ext uri="{FF2B5EF4-FFF2-40B4-BE49-F238E27FC236}">
                <a16:creationId xmlns:a16="http://schemas.microsoft.com/office/drawing/2014/main" id="{3025CE55-C3B5-C144-AC2A-93ABB4FFAE07}"/>
              </a:ext>
            </a:extLst>
          </p:cNvPr>
          <p:cNvSpPr txBox="1"/>
          <p:nvPr/>
        </p:nvSpPr>
        <p:spPr>
          <a:xfrm>
            <a:off x="10820400" y="6400800"/>
            <a:ext cx="1202380" cy="307777"/>
          </a:xfrm>
          <a:prstGeom prst="rect">
            <a:avLst/>
          </a:prstGeom>
          <a:noFill/>
        </p:spPr>
        <p:txBody>
          <a:bodyPr wrap="none" rtlCol="0">
            <a:spAutoFit/>
          </a:bodyPr>
          <a:lstStyle/>
          <a:p>
            <a:r>
              <a:rPr lang="en-US" sz="1400" b="0" dirty="0">
                <a:latin typeface="CMU Bright Roman"/>
                <a:cs typeface="CMU Bright Roman"/>
                <a:hlinkClick r:id="rId4"/>
              </a:rPr>
              <a:t>Figure source</a:t>
            </a:r>
            <a:r>
              <a:rPr lang="en-US" sz="1400" b="0" dirty="0">
                <a:latin typeface="CMU Bright Roman"/>
                <a:cs typeface="CMU Bright Roman"/>
              </a:rPr>
              <a:t> </a:t>
            </a:r>
          </a:p>
        </p:txBody>
      </p:sp>
    </p:spTree>
    <p:extLst>
      <p:ext uri="{BB962C8B-B14F-4D97-AF65-F5344CB8AC3E}">
        <p14:creationId xmlns:p14="http://schemas.microsoft.com/office/powerpoint/2010/main" val="208701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47"/>
          <p:cNvPicPr preferRelativeResize="0"/>
          <p:nvPr/>
        </p:nvPicPr>
        <p:blipFill>
          <a:blip r:embed="rId3">
            <a:alphaModFix/>
          </a:blip>
          <a:stretch>
            <a:fillRect/>
          </a:stretch>
        </p:blipFill>
        <p:spPr>
          <a:xfrm>
            <a:off x="203200" y="203201"/>
            <a:ext cx="11713467" cy="6164967"/>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48"/>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a:t>What is a transformer?</a:t>
            </a:r>
            <a:endParaRPr/>
          </a:p>
        </p:txBody>
      </p:sp>
      <p:pic>
        <p:nvPicPr>
          <p:cNvPr id="722" name="Google Shape;722;p48"/>
          <p:cNvPicPr preferRelativeResize="0"/>
          <p:nvPr/>
        </p:nvPicPr>
        <p:blipFill rotWithShape="1">
          <a:blip r:embed="rId3">
            <a:alphaModFix/>
          </a:blip>
          <a:srcRect/>
          <a:stretch/>
        </p:blipFill>
        <p:spPr>
          <a:xfrm>
            <a:off x="7446503" y="239347"/>
            <a:ext cx="4318032" cy="6379301"/>
          </a:xfrm>
          <a:prstGeom prst="rect">
            <a:avLst/>
          </a:prstGeom>
          <a:noFill/>
          <a:ln>
            <a:noFill/>
          </a:ln>
        </p:spPr>
      </p:pic>
      <p:sp>
        <p:nvSpPr>
          <p:cNvPr id="723" name="Google Shape;723;p48"/>
          <p:cNvSpPr txBox="1">
            <a:spLocks noGrp="1"/>
          </p:cNvSpPr>
          <p:nvPr>
            <p:ph type="body" idx="1"/>
          </p:nvPr>
        </p:nvSpPr>
        <p:spPr>
          <a:xfrm>
            <a:off x="415600" y="1536633"/>
            <a:ext cx="7030899" cy="4555200"/>
          </a:xfrm>
          <a:prstGeom prst="rect">
            <a:avLst/>
          </a:prstGeom>
          <a:noFill/>
          <a:ln>
            <a:noFill/>
          </a:ln>
        </p:spPr>
        <p:txBody>
          <a:bodyPr spcFirstLastPara="1" vert="horz" wrap="square" lIns="121900" tIns="121900" rIns="121900" bIns="121900" rtlCol="0" anchor="t" anchorCtr="0">
            <a:noAutofit/>
          </a:bodyPr>
          <a:lstStyle/>
          <a:p>
            <a:r>
              <a:rPr lang="en-US"/>
              <a:t>A Google Brain model.</a:t>
            </a:r>
            <a:endParaRPr/>
          </a:p>
          <a:p>
            <a:pPr lvl="1" indent="-457189">
              <a:spcBef>
                <a:spcPts val="0"/>
              </a:spcBef>
              <a:buSzPts val="1800"/>
              <a:buFont typeface="Average"/>
              <a:buChar char="●"/>
            </a:pPr>
            <a:r>
              <a:rPr lang="en-US" sz="2400"/>
              <a:t>Variable-length input</a:t>
            </a:r>
            <a:endParaRPr/>
          </a:p>
          <a:p>
            <a:pPr lvl="1" indent="-457189">
              <a:spcBef>
                <a:spcPts val="0"/>
              </a:spcBef>
              <a:buSzPts val="1800"/>
              <a:buFont typeface="Average"/>
              <a:buChar char="●"/>
            </a:pPr>
            <a:r>
              <a:rPr lang="en-US" sz="2400"/>
              <a:t>Fixed-length output (but typically extended to a variable-length output)</a:t>
            </a:r>
            <a:endParaRPr/>
          </a:p>
          <a:p>
            <a:pPr lvl="1" indent="-457189">
              <a:spcBef>
                <a:spcPts val="0"/>
              </a:spcBef>
              <a:buSzPts val="1800"/>
              <a:buFont typeface="Average"/>
              <a:buChar char="●"/>
            </a:pPr>
            <a:r>
              <a:rPr lang="en-US" sz="2400" b="1"/>
              <a:t>No recurrence</a:t>
            </a:r>
            <a:endParaRPr/>
          </a:p>
          <a:p>
            <a:pPr lvl="1" indent="-457189">
              <a:spcBef>
                <a:spcPts val="0"/>
              </a:spcBef>
              <a:buSzPts val="1800"/>
              <a:buFont typeface="Average"/>
              <a:buChar char="●"/>
            </a:pPr>
            <a:r>
              <a:rPr lang="en-US" sz="2400"/>
              <a:t>Surprisingly not patented.</a:t>
            </a:r>
            <a:endParaRPr/>
          </a:p>
          <a:p>
            <a:r>
              <a:rPr lang="en-US"/>
              <a:t>Uses 3 kinds of attention</a:t>
            </a:r>
            <a:endParaRPr/>
          </a:p>
          <a:p>
            <a:pPr lvl="1" indent="-457189">
              <a:spcBef>
                <a:spcPts val="0"/>
              </a:spcBef>
              <a:buSzPts val="1800"/>
              <a:buFont typeface="Average"/>
              <a:buChar char="●"/>
            </a:pPr>
            <a:r>
              <a:rPr lang="en-US" sz="2400"/>
              <a:t>Encoder self-attention.</a:t>
            </a:r>
            <a:endParaRPr/>
          </a:p>
          <a:p>
            <a:pPr lvl="1" indent="-457189">
              <a:spcBef>
                <a:spcPts val="0"/>
              </a:spcBef>
              <a:buSzPts val="1800"/>
              <a:buFont typeface="Average"/>
              <a:buChar char="●"/>
            </a:pPr>
            <a:r>
              <a:rPr lang="en-US" sz="2400"/>
              <a:t>Decoder self-attention.</a:t>
            </a:r>
            <a:endParaRPr/>
          </a:p>
          <a:p>
            <a:pPr lvl="1" indent="-457189">
              <a:spcBef>
                <a:spcPts val="0"/>
              </a:spcBef>
              <a:buSzPts val="1800"/>
              <a:buFont typeface="Average"/>
              <a:buChar char="●"/>
            </a:pPr>
            <a:r>
              <a:rPr lang="en-US" sz="2400"/>
              <a:t>Encoder-decoder multi-head attention.</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49"/>
          <p:cNvSpPr txBox="1">
            <a:spLocks noGrp="1"/>
          </p:cNvSpPr>
          <p:nvPr>
            <p:ph type="title"/>
          </p:nvPr>
        </p:nvSpPr>
        <p:spPr>
          <a:xfrm>
            <a:off x="895000" y="2855000"/>
            <a:ext cx="10469600" cy="1148000"/>
          </a:xfrm>
          <a:prstGeom prst="rect">
            <a:avLst/>
          </a:prstGeom>
          <a:noFill/>
          <a:ln>
            <a:noFill/>
          </a:ln>
        </p:spPr>
        <p:txBody>
          <a:bodyPr spcFirstLastPara="1" vert="horz" wrap="square" lIns="121900" tIns="121900" rIns="121900" bIns="121900" rtlCol="0" anchor="ctr" anchorCtr="0">
            <a:noAutofit/>
          </a:bodyPr>
          <a:lstStyle/>
          <a:p>
            <a:r>
              <a:rPr lang="en-US"/>
              <a:t>The overall architecture</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50"/>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sz="3733"/>
              <a:t>Let’s blow up a transformer bit-by-bit.</a:t>
            </a:r>
            <a:endParaRPr/>
          </a:p>
        </p:txBody>
      </p:sp>
      <p:pic>
        <p:nvPicPr>
          <p:cNvPr id="734" name="Google Shape;734;p50" descr="http://jalammar.github.io/images/t/the_transformer_3.png"/>
          <p:cNvPicPr preferRelativeResize="0"/>
          <p:nvPr/>
        </p:nvPicPr>
        <p:blipFill rotWithShape="1">
          <a:blip r:embed="rId3">
            <a:alphaModFix/>
          </a:blip>
          <a:srcRect/>
          <a:stretch/>
        </p:blipFill>
        <p:spPr>
          <a:xfrm>
            <a:off x="520505" y="2380881"/>
            <a:ext cx="11150991" cy="2909712"/>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51"/>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sz="3733"/>
              <a:t>There is an encoder and a decoder.</a:t>
            </a:r>
            <a:endParaRPr/>
          </a:p>
        </p:txBody>
      </p:sp>
      <p:pic>
        <p:nvPicPr>
          <p:cNvPr id="740" name="Google Shape;740;p51" descr="http://jalammar.github.io/images/t/the_transformer_3.png"/>
          <p:cNvPicPr preferRelativeResize="0"/>
          <p:nvPr/>
        </p:nvPicPr>
        <p:blipFill rotWithShape="1">
          <a:blip r:embed="rId3">
            <a:alphaModFix/>
          </a:blip>
          <a:srcRect/>
          <a:stretch/>
        </p:blipFill>
        <p:spPr>
          <a:xfrm>
            <a:off x="415600" y="1771282"/>
            <a:ext cx="3277773" cy="855295"/>
          </a:xfrm>
          <a:prstGeom prst="rect">
            <a:avLst/>
          </a:prstGeom>
          <a:noFill/>
          <a:ln>
            <a:noFill/>
          </a:ln>
        </p:spPr>
      </p:pic>
      <p:pic>
        <p:nvPicPr>
          <p:cNvPr id="741" name="Google Shape;741;p51" descr="http://jalammar.github.io/images/t/The_transformer_encoders_decoders.png"/>
          <p:cNvPicPr preferRelativeResize="0"/>
          <p:nvPr/>
        </p:nvPicPr>
        <p:blipFill rotWithShape="1">
          <a:blip r:embed="rId4">
            <a:alphaModFix/>
          </a:blip>
          <a:srcRect/>
          <a:stretch/>
        </p:blipFill>
        <p:spPr>
          <a:xfrm>
            <a:off x="4234926" y="1771281"/>
            <a:ext cx="7166612" cy="4493352"/>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52"/>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sz="3733"/>
              <a:t>There are several encoder and decoder layers.</a:t>
            </a:r>
            <a:endParaRPr/>
          </a:p>
        </p:txBody>
      </p:sp>
      <p:pic>
        <p:nvPicPr>
          <p:cNvPr id="747" name="Google Shape;747;p52" descr="http://jalammar.github.io/images/t/the_transformer_3.png"/>
          <p:cNvPicPr preferRelativeResize="0"/>
          <p:nvPr/>
        </p:nvPicPr>
        <p:blipFill rotWithShape="1">
          <a:blip r:embed="rId3">
            <a:alphaModFix/>
          </a:blip>
          <a:srcRect/>
          <a:stretch/>
        </p:blipFill>
        <p:spPr>
          <a:xfrm>
            <a:off x="415600" y="1771282"/>
            <a:ext cx="3277773" cy="855295"/>
          </a:xfrm>
          <a:prstGeom prst="rect">
            <a:avLst/>
          </a:prstGeom>
          <a:noFill/>
          <a:ln>
            <a:noFill/>
          </a:ln>
        </p:spPr>
      </p:pic>
      <p:pic>
        <p:nvPicPr>
          <p:cNvPr id="748" name="Google Shape;748;p52" descr="http://jalammar.github.io/images/t/The_transformer_encoders_decoders.png"/>
          <p:cNvPicPr preferRelativeResize="0"/>
          <p:nvPr/>
        </p:nvPicPr>
        <p:blipFill rotWithShape="1">
          <a:blip r:embed="rId4">
            <a:alphaModFix/>
          </a:blip>
          <a:srcRect/>
          <a:stretch/>
        </p:blipFill>
        <p:spPr>
          <a:xfrm>
            <a:off x="415602" y="2626576"/>
            <a:ext cx="3277773" cy="2055112"/>
          </a:xfrm>
          <a:prstGeom prst="rect">
            <a:avLst/>
          </a:prstGeom>
          <a:noFill/>
          <a:ln>
            <a:noFill/>
          </a:ln>
        </p:spPr>
      </p:pic>
      <p:pic>
        <p:nvPicPr>
          <p:cNvPr id="749" name="Google Shape;749;p52" descr="http://jalammar.github.io/images/t/The_transformer_encoder_decoder_stack.png"/>
          <p:cNvPicPr preferRelativeResize="0"/>
          <p:nvPr/>
        </p:nvPicPr>
        <p:blipFill rotWithShape="1">
          <a:blip r:embed="rId5">
            <a:alphaModFix/>
          </a:blip>
          <a:srcRect/>
          <a:stretch/>
        </p:blipFill>
        <p:spPr>
          <a:xfrm>
            <a:off x="4023361" y="1771282"/>
            <a:ext cx="7296441" cy="4750897"/>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53"/>
          <p:cNvSpPr txBox="1">
            <a:spLocks noGrp="1"/>
          </p:cNvSpPr>
          <p:nvPr>
            <p:ph type="title"/>
          </p:nvPr>
        </p:nvSpPr>
        <p:spPr>
          <a:xfrm>
            <a:off x="415600" y="321178"/>
            <a:ext cx="11360800" cy="763600"/>
          </a:xfrm>
          <a:prstGeom prst="rect">
            <a:avLst/>
          </a:prstGeom>
          <a:noFill/>
          <a:ln>
            <a:noFill/>
          </a:ln>
        </p:spPr>
        <p:txBody>
          <a:bodyPr spcFirstLastPara="1" vert="horz" wrap="square" lIns="121900" tIns="121900" rIns="121900" bIns="121900" rtlCol="0" anchor="t" anchorCtr="0">
            <a:noAutofit/>
          </a:bodyPr>
          <a:lstStyle/>
          <a:p>
            <a:r>
              <a:rPr lang="en-US" sz="3733" dirty="0"/>
              <a:t>Each encoder / decoder layer has a self-attention layer and a ff.</a:t>
            </a:r>
            <a:endParaRPr dirty="0"/>
          </a:p>
        </p:txBody>
      </p:sp>
      <p:pic>
        <p:nvPicPr>
          <p:cNvPr id="755" name="Google Shape;755;p53" descr="http://jalammar.github.io/images/t/the_transformer_3.png"/>
          <p:cNvPicPr preferRelativeResize="0"/>
          <p:nvPr/>
        </p:nvPicPr>
        <p:blipFill rotWithShape="1">
          <a:blip r:embed="rId3">
            <a:alphaModFix/>
          </a:blip>
          <a:srcRect/>
          <a:stretch/>
        </p:blipFill>
        <p:spPr>
          <a:xfrm>
            <a:off x="415600" y="1771282"/>
            <a:ext cx="3277773" cy="855295"/>
          </a:xfrm>
          <a:prstGeom prst="rect">
            <a:avLst/>
          </a:prstGeom>
          <a:noFill/>
          <a:ln>
            <a:noFill/>
          </a:ln>
        </p:spPr>
      </p:pic>
      <p:pic>
        <p:nvPicPr>
          <p:cNvPr id="756" name="Google Shape;756;p53" descr="http://jalammar.github.io/images/t/The_transformer_encoders_decoders.png"/>
          <p:cNvPicPr preferRelativeResize="0"/>
          <p:nvPr/>
        </p:nvPicPr>
        <p:blipFill rotWithShape="1">
          <a:blip r:embed="rId4">
            <a:alphaModFix/>
          </a:blip>
          <a:srcRect/>
          <a:stretch/>
        </p:blipFill>
        <p:spPr>
          <a:xfrm>
            <a:off x="415602" y="2626576"/>
            <a:ext cx="3277773" cy="2055112"/>
          </a:xfrm>
          <a:prstGeom prst="rect">
            <a:avLst/>
          </a:prstGeom>
          <a:noFill/>
          <a:ln>
            <a:noFill/>
          </a:ln>
        </p:spPr>
      </p:pic>
      <p:pic>
        <p:nvPicPr>
          <p:cNvPr id="757" name="Google Shape;757;p53" descr="http://jalammar.github.io/images/t/The_transformer_encoder_decoder_stack.png"/>
          <p:cNvPicPr preferRelativeResize="0"/>
          <p:nvPr/>
        </p:nvPicPr>
        <p:blipFill rotWithShape="1">
          <a:blip r:embed="rId5">
            <a:alphaModFix/>
          </a:blip>
          <a:srcRect/>
          <a:stretch/>
        </p:blipFill>
        <p:spPr>
          <a:xfrm>
            <a:off x="415602" y="4665748"/>
            <a:ext cx="3277773" cy="2134241"/>
          </a:xfrm>
          <a:prstGeom prst="rect">
            <a:avLst/>
          </a:prstGeom>
          <a:noFill/>
          <a:ln>
            <a:noFill/>
          </a:ln>
        </p:spPr>
      </p:pic>
      <p:pic>
        <p:nvPicPr>
          <p:cNvPr id="758" name="Google Shape;758;p53" descr="http://jalammar.github.io/images/t/Transformer_decoder.png"/>
          <p:cNvPicPr preferRelativeResize="0"/>
          <p:nvPr/>
        </p:nvPicPr>
        <p:blipFill rotWithShape="1">
          <a:blip r:embed="rId6">
            <a:alphaModFix/>
          </a:blip>
          <a:srcRect/>
          <a:stretch/>
        </p:blipFill>
        <p:spPr>
          <a:xfrm>
            <a:off x="3554437" y="2626576"/>
            <a:ext cx="8637563" cy="2741616"/>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54"/>
          <p:cNvSpPr txBox="1">
            <a:spLocks noGrp="1"/>
          </p:cNvSpPr>
          <p:nvPr>
            <p:ph type="title"/>
          </p:nvPr>
        </p:nvSpPr>
        <p:spPr>
          <a:xfrm>
            <a:off x="415600" y="116632"/>
            <a:ext cx="11360800" cy="763600"/>
          </a:xfrm>
          <a:prstGeom prst="rect">
            <a:avLst/>
          </a:prstGeom>
          <a:noFill/>
          <a:ln>
            <a:noFill/>
          </a:ln>
        </p:spPr>
        <p:txBody>
          <a:bodyPr spcFirstLastPara="1" vert="horz" wrap="square" lIns="121900" tIns="121900" rIns="121900" bIns="121900" rtlCol="0" anchor="t" anchorCtr="0">
            <a:noAutofit/>
          </a:bodyPr>
          <a:lstStyle/>
          <a:p>
            <a:r>
              <a:rPr lang="en-US" sz="3733" dirty="0"/>
              <a:t>Transformers use the self-attention in the encoder and decoder to learn better context-sensitive representations of the inputs.</a:t>
            </a:r>
            <a:endParaRPr dirty="0"/>
          </a:p>
        </p:txBody>
      </p:sp>
      <p:pic>
        <p:nvPicPr>
          <p:cNvPr id="764" name="Google Shape;764;p54" descr="http://jalammar.github.io/images/t/transformer_self-attention_visualization.png"/>
          <p:cNvPicPr preferRelativeResize="0"/>
          <p:nvPr/>
        </p:nvPicPr>
        <p:blipFill rotWithShape="1">
          <a:blip r:embed="rId3">
            <a:alphaModFix/>
          </a:blip>
          <a:srcRect/>
          <a:stretch/>
        </p:blipFill>
        <p:spPr>
          <a:xfrm>
            <a:off x="995599" y="2190616"/>
            <a:ext cx="4514645" cy="4266701"/>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55"/>
          <p:cNvSpPr txBox="1">
            <a:spLocks noGrp="1"/>
          </p:cNvSpPr>
          <p:nvPr>
            <p:ph type="title"/>
          </p:nvPr>
        </p:nvSpPr>
        <p:spPr>
          <a:xfrm>
            <a:off x="415600" y="116632"/>
            <a:ext cx="11360800" cy="763600"/>
          </a:xfrm>
          <a:prstGeom prst="rect">
            <a:avLst/>
          </a:prstGeom>
          <a:noFill/>
          <a:ln>
            <a:noFill/>
          </a:ln>
        </p:spPr>
        <p:txBody>
          <a:bodyPr spcFirstLastPara="1" vert="horz" wrap="square" lIns="121900" tIns="121900" rIns="121900" bIns="121900" rtlCol="0" anchor="t" anchorCtr="0">
            <a:noAutofit/>
          </a:bodyPr>
          <a:lstStyle/>
          <a:p>
            <a:r>
              <a:rPr lang="en-US" sz="3733" dirty="0"/>
              <a:t>Transformers use the self-attention in the encoder and decoder to learn better context-sensitive representations of the inputs.</a:t>
            </a:r>
            <a:endParaRPr dirty="0"/>
          </a:p>
        </p:txBody>
      </p:sp>
      <p:pic>
        <p:nvPicPr>
          <p:cNvPr id="770" name="Google Shape;770;p55"/>
          <p:cNvPicPr preferRelativeResize="0"/>
          <p:nvPr/>
        </p:nvPicPr>
        <p:blipFill rotWithShape="1">
          <a:blip r:embed="rId3">
            <a:alphaModFix/>
          </a:blip>
          <a:srcRect/>
          <a:stretch/>
        </p:blipFill>
        <p:spPr>
          <a:xfrm>
            <a:off x="6287863" y="2190616"/>
            <a:ext cx="4824539" cy="4266701"/>
          </a:xfrm>
          <a:prstGeom prst="rect">
            <a:avLst/>
          </a:prstGeom>
          <a:noFill/>
          <a:ln>
            <a:noFill/>
          </a:ln>
        </p:spPr>
      </p:pic>
      <p:pic>
        <p:nvPicPr>
          <p:cNvPr id="771" name="Google Shape;771;p55" descr="http://jalammar.github.io/images/t/transformer_self-attention_visualization.png"/>
          <p:cNvPicPr preferRelativeResize="0"/>
          <p:nvPr/>
        </p:nvPicPr>
        <p:blipFill rotWithShape="1">
          <a:blip r:embed="rId4">
            <a:alphaModFix/>
          </a:blip>
          <a:srcRect/>
          <a:stretch/>
        </p:blipFill>
        <p:spPr>
          <a:xfrm>
            <a:off x="995599" y="2190616"/>
            <a:ext cx="4514645" cy="4266701"/>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56"/>
          <p:cNvSpPr txBox="1">
            <a:spLocks noGrp="1"/>
          </p:cNvSpPr>
          <p:nvPr>
            <p:ph type="title"/>
          </p:nvPr>
        </p:nvSpPr>
        <p:spPr>
          <a:xfrm>
            <a:off x="895000" y="2855000"/>
            <a:ext cx="10469600" cy="1148000"/>
          </a:xfrm>
          <a:prstGeom prst="rect">
            <a:avLst/>
          </a:prstGeom>
          <a:noFill/>
          <a:ln>
            <a:noFill/>
          </a:ln>
        </p:spPr>
        <p:txBody>
          <a:bodyPr spcFirstLastPara="1" vert="horz" wrap="square" lIns="121900" tIns="121900" rIns="121900" bIns="121900" rtlCol="0" anchor="ctr" anchorCtr="0">
            <a:noAutofit/>
          </a:bodyPr>
          <a:lstStyle/>
          <a:p>
            <a:r>
              <a:rPr lang="en-US"/>
              <a:t>Understanding multihead attention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LSTM backward pass</a:t>
            </a:r>
          </a:p>
        </p:txBody>
      </p:sp>
      <p:pic>
        <p:nvPicPr>
          <p:cNvPr id="8" name="Picture 7">
            <a:extLst>
              <a:ext uri="{FF2B5EF4-FFF2-40B4-BE49-F238E27FC236}">
                <a16:creationId xmlns:a16="http://schemas.microsoft.com/office/drawing/2014/main" id="{6B39EA89-59C0-7445-B3ED-31247A223A82}"/>
              </a:ext>
            </a:extLst>
          </p:cNvPr>
          <p:cNvPicPr>
            <a:picLocks noChangeAspect="1"/>
          </p:cNvPicPr>
          <p:nvPr/>
        </p:nvPicPr>
        <p:blipFill>
          <a:blip r:embed="rId2"/>
          <a:stretch>
            <a:fillRect/>
          </a:stretch>
        </p:blipFill>
        <p:spPr>
          <a:xfrm>
            <a:off x="1667796" y="2154441"/>
            <a:ext cx="5295915" cy="3366655"/>
          </a:xfrm>
          <a:prstGeom prst="rect">
            <a:avLst/>
          </a:prstGeom>
        </p:spPr>
      </p:pic>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0FC32B65-D12D-754F-B94A-19243A53C94D}"/>
                  </a:ext>
                </a:extLst>
              </p:cNvPr>
              <p:cNvSpPr>
                <a:spLocks noGrp="1"/>
              </p:cNvSpPr>
              <p:nvPr>
                <p:ph idx="1"/>
              </p:nvPr>
            </p:nvSpPr>
            <p:spPr>
              <a:xfrm>
                <a:off x="6963711" y="2499828"/>
                <a:ext cx="4466289" cy="3291917"/>
              </a:xfrm>
            </p:spPr>
            <p:txBody>
              <a:bodyPr>
                <a:normAutofit/>
              </a:bodyPr>
              <a:lstStyle/>
              <a:p>
                <a:pPr marL="0" indent="0">
                  <a:buNone/>
                </a:pPr>
                <a:r>
                  <a:rPr lang="en-US" sz="2400" dirty="0"/>
                  <a:t>Gradient flow from </a:t>
                </a:r>
                <a14:m>
                  <m:oMath xmlns:m="http://schemas.openxmlformats.org/officeDocument/2006/math">
                    <m:sSub>
                      <m:sSubPr>
                        <m:ctrlPr>
                          <a:rPr lang="en-US" sz="2400" i="1" smtClean="0">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𝑐</m:t>
                        </m:r>
                      </m:e>
                      <m:sub>
                        <m:r>
                          <a:rPr lang="en-US" sz="2400" i="1">
                            <a:solidFill>
                              <a:srgbClr val="9900CC"/>
                            </a:solidFill>
                            <a:latin typeface="Cambria Math" panose="02040503050406030204" pitchFamily="18" charset="0"/>
                          </a:rPr>
                          <m:t>𝑡</m:t>
                        </m:r>
                      </m:sub>
                    </m:sSub>
                  </m:oMath>
                </a14:m>
                <a:r>
                  <a:rPr lang="en-US" sz="2400" dirty="0"/>
                  <a:t> to </a:t>
                </a:r>
                <a14:m>
                  <m:oMath xmlns:m="http://schemas.openxmlformats.org/officeDocument/2006/math">
                    <m:sSub>
                      <m:sSubPr>
                        <m:ctrlPr>
                          <a:rPr lang="en-US" sz="2400" i="1" smtClean="0">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𝑐</m:t>
                        </m:r>
                      </m:e>
                      <m:sub>
                        <m:r>
                          <a:rPr lang="en-US" sz="2400" i="1">
                            <a:solidFill>
                              <a:srgbClr val="9900CC"/>
                            </a:solidFill>
                            <a:latin typeface="Cambria Math" panose="02040503050406030204" pitchFamily="18" charset="0"/>
                          </a:rPr>
                          <m:t>𝑡</m:t>
                        </m:r>
                        <m:r>
                          <a:rPr lang="en-US" sz="2400" i="1">
                            <a:solidFill>
                              <a:srgbClr val="9900CC"/>
                            </a:solidFill>
                            <a:latin typeface="Cambria Math" panose="02040503050406030204" pitchFamily="18" charset="0"/>
                          </a:rPr>
                          <m:t>−1</m:t>
                        </m:r>
                      </m:sub>
                    </m:sSub>
                  </m:oMath>
                </a14:m>
                <a:r>
                  <a:rPr lang="en-US" sz="2400" dirty="0">
                    <a:solidFill>
                      <a:srgbClr val="9900CC"/>
                    </a:solidFill>
                  </a:rPr>
                  <a:t> </a:t>
                </a:r>
                <a:r>
                  <a:rPr lang="en-US" sz="2400" dirty="0"/>
                  <a:t>only involves back-propagating through addition and elementwise multiplication, not matrix multiplication or tanh</a:t>
                </a:r>
              </a:p>
            </p:txBody>
          </p:sp>
        </mc:Choice>
        <mc:Fallback xmlns="">
          <p:sp>
            <p:nvSpPr>
              <p:cNvPr id="4" name="Content Placeholder 3">
                <a:extLst>
                  <a:ext uri="{FF2B5EF4-FFF2-40B4-BE49-F238E27FC236}">
                    <a16:creationId xmlns:a16="http://schemas.microsoft.com/office/drawing/2014/main" id="{0FC32B65-D12D-754F-B94A-19243A53C94D}"/>
                  </a:ext>
                </a:extLst>
              </p:cNvPr>
              <p:cNvSpPr>
                <a:spLocks noGrp="1" noRot="1" noChangeAspect="1" noMove="1" noResize="1" noEditPoints="1" noAdjustHandles="1" noChangeArrowheads="1" noChangeShapeType="1" noTextEdit="1"/>
              </p:cNvSpPr>
              <p:nvPr>
                <p:ph idx="1"/>
              </p:nvPr>
            </p:nvSpPr>
            <p:spPr>
              <a:xfrm>
                <a:off x="6963711" y="2499828"/>
                <a:ext cx="4466289" cy="3291917"/>
              </a:xfrm>
              <a:blipFill>
                <a:blip r:embed="rId3"/>
                <a:stretch>
                  <a:fillRect l="-1983" t="-1538" r="-1700"/>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6D53FB86-5B4E-224E-A773-0EB046EDB6D7}"/>
              </a:ext>
            </a:extLst>
          </p:cNvPr>
          <p:cNvCxnSpPr>
            <a:cxnSpLocks/>
          </p:cNvCxnSpPr>
          <p:nvPr/>
        </p:nvCxnSpPr>
        <p:spPr>
          <a:xfrm flipH="1">
            <a:off x="5609112" y="2838203"/>
            <a:ext cx="1223158"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785A58B-6D42-5643-8CEC-A954E141DF77}"/>
              </a:ext>
            </a:extLst>
          </p:cNvPr>
          <p:cNvCxnSpPr>
            <a:cxnSpLocks/>
          </p:cNvCxnSpPr>
          <p:nvPr/>
        </p:nvCxnSpPr>
        <p:spPr>
          <a:xfrm flipH="1" flipV="1">
            <a:off x="4775861" y="2836225"/>
            <a:ext cx="560119" cy="197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2FC235D-72EB-124E-B885-54F680FE202A}"/>
              </a:ext>
            </a:extLst>
          </p:cNvPr>
          <p:cNvCxnSpPr>
            <a:cxnSpLocks/>
          </p:cNvCxnSpPr>
          <p:nvPr/>
        </p:nvCxnSpPr>
        <p:spPr>
          <a:xfrm flipH="1" flipV="1">
            <a:off x="4120334" y="2834246"/>
            <a:ext cx="464710" cy="197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8BC4733-0ABF-E042-BEC2-5EFD52EEFC72}"/>
              </a:ext>
            </a:extLst>
          </p:cNvPr>
          <p:cNvCxnSpPr>
            <a:cxnSpLocks/>
          </p:cNvCxnSpPr>
          <p:nvPr/>
        </p:nvCxnSpPr>
        <p:spPr>
          <a:xfrm flipH="1">
            <a:off x="2200894" y="2834246"/>
            <a:ext cx="1696192"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B65B1D7-D3F9-7340-A118-066E9D8CE96B}"/>
              </a:ext>
            </a:extLst>
          </p:cNvPr>
          <p:cNvSpPr txBox="1"/>
          <p:nvPr/>
        </p:nvSpPr>
        <p:spPr>
          <a:xfrm>
            <a:off x="1524000" y="5791745"/>
            <a:ext cx="9144000" cy="461665"/>
          </a:xfrm>
          <a:prstGeom prst="rect">
            <a:avLst/>
          </a:prstGeom>
          <a:noFill/>
        </p:spPr>
        <p:txBody>
          <a:bodyPr wrap="square" rtlCol="0">
            <a:spAutoFit/>
          </a:bodyPr>
          <a:lstStyle/>
          <a:p>
            <a:pPr algn="ctr"/>
            <a:r>
              <a:rPr lang="en-US" sz="2400" b="0" dirty="0"/>
              <a:t>For complete details: </a:t>
            </a:r>
            <a:r>
              <a:rPr lang="en-US" sz="2400" b="0" dirty="0">
                <a:latin typeface="CMU Bright Roman"/>
                <a:cs typeface="CMU Bright Roman"/>
                <a:hlinkClick r:id="rId4"/>
              </a:rPr>
              <a:t>Illustrated LSTM Forward and Backward Pass</a:t>
            </a:r>
            <a:endParaRPr lang="en-US" sz="2400" b="0" dirty="0">
              <a:latin typeface="CMU Bright Roman"/>
              <a:cs typeface="CMU Bright Roman"/>
            </a:endParaRPr>
          </a:p>
        </p:txBody>
      </p:sp>
      <p:sp>
        <p:nvSpPr>
          <p:cNvPr id="13" name="TextBox 12">
            <a:extLst>
              <a:ext uri="{FF2B5EF4-FFF2-40B4-BE49-F238E27FC236}">
                <a16:creationId xmlns:a16="http://schemas.microsoft.com/office/drawing/2014/main" id="{9B04E695-5AD6-8542-825B-6F960F7A5555}"/>
              </a:ext>
            </a:extLst>
          </p:cNvPr>
          <p:cNvSpPr txBox="1"/>
          <p:nvPr/>
        </p:nvSpPr>
        <p:spPr>
          <a:xfrm>
            <a:off x="10820400" y="6400800"/>
            <a:ext cx="1202380" cy="307777"/>
          </a:xfrm>
          <a:prstGeom prst="rect">
            <a:avLst/>
          </a:prstGeom>
          <a:noFill/>
        </p:spPr>
        <p:txBody>
          <a:bodyPr wrap="none" rtlCol="0">
            <a:spAutoFit/>
          </a:bodyPr>
          <a:lstStyle/>
          <a:p>
            <a:r>
              <a:rPr lang="en-US" sz="1400" b="0" dirty="0">
                <a:latin typeface="CMU Bright Roman"/>
                <a:cs typeface="CMU Bright Roman"/>
                <a:hlinkClick r:id="rId5"/>
              </a:rPr>
              <a:t>Figure source</a:t>
            </a:r>
            <a:r>
              <a:rPr lang="en-US" sz="1400" b="0" dirty="0">
                <a:latin typeface="CMU Bright Roman"/>
                <a:cs typeface="CMU Bright Roman"/>
              </a:rPr>
              <a:t> </a:t>
            </a:r>
          </a:p>
        </p:txBody>
      </p:sp>
    </p:spTree>
    <p:extLst>
      <p:ext uri="{BB962C8B-B14F-4D97-AF65-F5344CB8AC3E}">
        <p14:creationId xmlns:p14="http://schemas.microsoft.com/office/powerpoint/2010/main" val="372804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p57"/>
          <p:cNvPicPr preferRelativeResize="0"/>
          <p:nvPr/>
        </p:nvPicPr>
        <p:blipFill>
          <a:blip r:embed="rId3">
            <a:alphaModFix/>
          </a:blip>
          <a:stretch>
            <a:fillRect/>
          </a:stretch>
        </p:blipFill>
        <p:spPr>
          <a:xfrm>
            <a:off x="3676651" y="285751"/>
            <a:ext cx="4838700" cy="62865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5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a:t>The inputs: </a:t>
            </a:r>
            <a:r>
              <a:rPr lang="en-US" i="1"/>
              <a:t>K, V, Q</a:t>
            </a:r>
            <a:r>
              <a:rPr lang="en-US"/>
              <a:t>.</a:t>
            </a:r>
            <a:endParaRPr/>
          </a:p>
        </p:txBody>
      </p:sp>
      <p:sp>
        <p:nvSpPr>
          <p:cNvPr id="787" name="Google Shape;787;p58"/>
          <p:cNvSpPr txBox="1">
            <a:spLocks noGrp="1"/>
          </p:cNvSpPr>
          <p:nvPr>
            <p:ph type="body" idx="1"/>
          </p:nvPr>
        </p:nvSpPr>
        <p:spPr>
          <a:xfrm>
            <a:off x="415600" y="1536633"/>
            <a:ext cx="10922400" cy="4555200"/>
          </a:xfrm>
          <a:prstGeom prst="rect">
            <a:avLst/>
          </a:prstGeom>
          <a:solidFill>
            <a:schemeClr val="tx1"/>
          </a:solidFill>
        </p:spPr>
        <p:txBody>
          <a:bodyPr spcFirstLastPara="1" vert="horz" wrap="square" lIns="121900" tIns="121900" rIns="121900" bIns="121900" rtlCol="0" anchor="t" anchorCtr="0">
            <a:noAutofit/>
          </a:bodyPr>
          <a:lstStyle/>
          <a:p>
            <a:r>
              <a:rPr lang="en-US" dirty="0"/>
              <a:t>In seq2seq attention, we used the </a:t>
            </a:r>
            <a:r>
              <a:rPr lang="en-US" i="1" dirty="0"/>
              <a:t>n </a:t>
            </a:r>
            <a:r>
              <a:rPr lang="en-US" dirty="0">
                <a:solidFill>
                  <a:srgbClr val="00FF00"/>
                </a:solidFill>
              </a:rPr>
              <a:t>encoder hidden states </a:t>
            </a:r>
            <a:r>
              <a:rPr lang="en-US" dirty="0"/>
              <a:t>to learn attention weights over </a:t>
            </a:r>
            <a:r>
              <a:rPr lang="en-US" dirty="0">
                <a:solidFill>
                  <a:srgbClr val="FF9900"/>
                </a:solidFill>
              </a:rPr>
              <a:t>themselves (the encoder hidden states)</a:t>
            </a:r>
            <a:r>
              <a:rPr lang="en-US" dirty="0"/>
              <a:t> in order to update the </a:t>
            </a:r>
            <a:r>
              <a:rPr lang="en-US" dirty="0">
                <a:solidFill>
                  <a:srgbClr val="00FFFF"/>
                </a:solidFill>
              </a:rPr>
              <a:t>decoder hidden state</a:t>
            </a:r>
            <a:r>
              <a:rPr lang="en-US" dirty="0"/>
              <a:t>.</a:t>
            </a:r>
            <a:endParaRPr dirty="0"/>
          </a:p>
          <a:p>
            <a:r>
              <a:rPr lang="en-US" dirty="0"/>
              <a:t>Rename these as </a:t>
            </a:r>
            <a:r>
              <a:rPr lang="en-US" dirty="0">
                <a:solidFill>
                  <a:srgbClr val="00FF00"/>
                </a:solidFill>
              </a:rPr>
              <a:t>key</a:t>
            </a:r>
            <a:r>
              <a:rPr lang="en-US" dirty="0"/>
              <a:t>, </a:t>
            </a:r>
            <a:r>
              <a:rPr lang="en-US" dirty="0">
                <a:solidFill>
                  <a:srgbClr val="FF9900"/>
                </a:solidFill>
              </a:rPr>
              <a:t>value</a:t>
            </a:r>
            <a:r>
              <a:rPr lang="en-US" dirty="0"/>
              <a:t>, </a:t>
            </a:r>
            <a:r>
              <a:rPr lang="en-US" dirty="0">
                <a:solidFill>
                  <a:srgbClr val="00FFFF"/>
                </a:solidFill>
              </a:rPr>
              <a:t>query</a:t>
            </a:r>
            <a:r>
              <a:rPr lang="en-US" dirty="0"/>
              <a:t>. </a:t>
            </a:r>
            <a:endParaRPr dirty="0"/>
          </a:p>
          <a:p>
            <a:r>
              <a:rPr lang="en-US" dirty="0">
                <a:solidFill>
                  <a:srgbClr val="00FF00"/>
                </a:solidFill>
              </a:rPr>
              <a:t>Key vectors </a:t>
            </a:r>
            <a:r>
              <a:rPr lang="en-US" dirty="0"/>
              <a:t>determine the attention weights.</a:t>
            </a:r>
            <a:endParaRPr dirty="0"/>
          </a:p>
          <a:p>
            <a:r>
              <a:rPr lang="en-US" dirty="0">
                <a:solidFill>
                  <a:srgbClr val="FF9900"/>
                </a:solidFill>
              </a:rPr>
              <a:t>Value vectors </a:t>
            </a:r>
            <a:r>
              <a:rPr lang="en-US" dirty="0"/>
              <a:t>get multiplied by attention weights.</a:t>
            </a:r>
            <a:endParaRPr dirty="0"/>
          </a:p>
          <a:p>
            <a:r>
              <a:rPr lang="en-US" dirty="0">
                <a:solidFill>
                  <a:srgbClr val="00FFFF"/>
                </a:solidFill>
              </a:rPr>
              <a:t>Query vectors </a:t>
            </a:r>
            <a:r>
              <a:rPr lang="en-US" dirty="0"/>
              <a:t>are what we're trying to learn context for.</a:t>
            </a:r>
            <a:endParaRPr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5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a:t>Scaled dot-product attention</a:t>
            </a:r>
            <a:endParaRPr/>
          </a:p>
        </p:txBody>
      </p:sp>
      <p:pic>
        <p:nvPicPr>
          <p:cNvPr id="793" name="Google Shape;793;p59"/>
          <p:cNvPicPr preferRelativeResize="0"/>
          <p:nvPr/>
        </p:nvPicPr>
        <p:blipFill>
          <a:blip r:embed="rId3">
            <a:alphaModFix/>
          </a:blip>
          <a:stretch>
            <a:fillRect/>
          </a:stretch>
        </p:blipFill>
        <p:spPr>
          <a:xfrm>
            <a:off x="725134" y="2504832"/>
            <a:ext cx="10741733" cy="2178333"/>
          </a:xfrm>
          <a:prstGeom prst="rect">
            <a:avLst/>
          </a:prstGeom>
          <a:noFill/>
          <a:ln>
            <a:noFill/>
          </a:ln>
        </p:spPr>
      </p:pic>
      <p:sp>
        <p:nvSpPr>
          <p:cNvPr id="794" name="Google Shape;794;p59"/>
          <p:cNvSpPr txBox="1">
            <a:spLocks noGrp="1"/>
          </p:cNvSpPr>
          <p:nvPr>
            <p:ph type="body" idx="1"/>
          </p:nvPr>
        </p:nvSpPr>
        <p:spPr>
          <a:xfrm>
            <a:off x="415600" y="4776467"/>
            <a:ext cx="10922400" cy="1847200"/>
          </a:xfrm>
          <a:prstGeom prst="rect">
            <a:avLst/>
          </a:prstGeom>
        </p:spPr>
        <p:txBody>
          <a:bodyPr spcFirstLastPara="1" vert="horz" wrap="square" lIns="121900" tIns="121900" rIns="121900" bIns="121900" rtlCol="0" anchor="t" anchorCtr="0">
            <a:noAutofit/>
          </a:bodyPr>
          <a:lstStyle/>
          <a:p>
            <a:r>
              <a:rPr lang="en-US">
                <a:solidFill>
                  <a:srgbClr val="00FF00"/>
                </a:solidFill>
              </a:rPr>
              <a:t>Key vectors </a:t>
            </a:r>
            <a:r>
              <a:rPr lang="en-US"/>
              <a:t>determine the attention weights.</a:t>
            </a:r>
            <a:endParaRPr/>
          </a:p>
          <a:p>
            <a:r>
              <a:rPr lang="en-US">
                <a:solidFill>
                  <a:srgbClr val="FF9900"/>
                </a:solidFill>
              </a:rPr>
              <a:t>Value vectors </a:t>
            </a:r>
            <a:r>
              <a:rPr lang="en-US"/>
              <a:t>get multiplied by attention weights.</a:t>
            </a:r>
            <a:endParaRPr/>
          </a:p>
          <a:p>
            <a:r>
              <a:rPr lang="en-US">
                <a:solidFill>
                  <a:srgbClr val="00FFFF"/>
                </a:solidFill>
              </a:rPr>
              <a:t>Query vectors </a:t>
            </a:r>
            <a:r>
              <a:rPr lang="en-US"/>
              <a:t>are what we're trying to learn context for.</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6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a:t>Scaled dot-product attention</a:t>
            </a:r>
            <a:endParaRPr/>
          </a:p>
        </p:txBody>
      </p:sp>
      <p:pic>
        <p:nvPicPr>
          <p:cNvPr id="800" name="Google Shape;800;p60"/>
          <p:cNvPicPr preferRelativeResize="0"/>
          <p:nvPr/>
        </p:nvPicPr>
        <p:blipFill>
          <a:blip r:embed="rId3">
            <a:alphaModFix/>
          </a:blip>
          <a:stretch>
            <a:fillRect/>
          </a:stretch>
        </p:blipFill>
        <p:spPr>
          <a:xfrm>
            <a:off x="725134" y="2504832"/>
            <a:ext cx="10741733" cy="2178333"/>
          </a:xfrm>
          <a:prstGeom prst="rect">
            <a:avLst/>
          </a:prstGeom>
          <a:noFill/>
          <a:ln>
            <a:noFill/>
          </a:ln>
        </p:spPr>
      </p:pic>
      <p:sp>
        <p:nvSpPr>
          <p:cNvPr id="801" name="Google Shape;801;p60"/>
          <p:cNvSpPr txBox="1">
            <a:spLocks noGrp="1"/>
          </p:cNvSpPr>
          <p:nvPr>
            <p:ph type="body" idx="1"/>
          </p:nvPr>
        </p:nvSpPr>
        <p:spPr>
          <a:xfrm>
            <a:off x="415600" y="4776467"/>
            <a:ext cx="10922400" cy="1847200"/>
          </a:xfrm>
          <a:prstGeom prst="rect">
            <a:avLst/>
          </a:prstGeom>
        </p:spPr>
        <p:txBody>
          <a:bodyPr spcFirstLastPara="1" vert="horz" wrap="square" lIns="121900" tIns="121900" rIns="121900" bIns="121900" rtlCol="0" anchor="t" anchorCtr="0">
            <a:noAutofit/>
          </a:bodyPr>
          <a:lstStyle/>
          <a:p>
            <a:r>
              <a:rPr lang="en-US">
                <a:solidFill>
                  <a:srgbClr val="00FF00"/>
                </a:solidFill>
              </a:rPr>
              <a:t>Key vectors </a:t>
            </a:r>
            <a:r>
              <a:rPr lang="en-US"/>
              <a:t>determine the attention weights.</a:t>
            </a:r>
            <a:endParaRPr/>
          </a:p>
          <a:p>
            <a:r>
              <a:rPr lang="en-US">
                <a:solidFill>
                  <a:srgbClr val="FF9900"/>
                </a:solidFill>
              </a:rPr>
              <a:t>Value vectors </a:t>
            </a:r>
            <a:r>
              <a:rPr lang="en-US"/>
              <a:t>get multiplied by attention weights.</a:t>
            </a:r>
            <a:endParaRPr/>
          </a:p>
          <a:p>
            <a:r>
              <a:rPr lang="en-US">
                <a:solidFill>
                  <a:srgbClr val="00FFFF"/>
                </a:solidFill>
              </a:rPr>
              <a:t>Query vectors </a:t>
            </a:r>
            <a:r>
              <a:rPr lang="en-US"/>
              <a:t>are what we're trying to learn context for.</a:t>
            </a:r>
            <a:endParaRPr/>
          </a:p>
        </p:txBody>
      </p:sp>
      <p:sp>
        <p:nvSpPr>
          <p:cNvPr id="802" name="Google Shape;802;p60"/>
          <p:cNvSpPr txBox="1">
            <a:spLocks noGrp="1"/>
          </p:cNvSpPr>
          <p:nvPr>
            <p:ph type="body" idx="1"/>
          </p:nvPr>
        </p:nvSpPr>
        <p:spPr>
          <a:xfrm>
            <a:off x="3143672" y="1356967"/>
            <a:ext cx="6127200" cy="977200"/>
          </a:xfrm>
          <a:prstGeom prst="rect">
            <a:avLst/>
          </a:prstGeom>
        </p:spPr>
        <p:txBody>
          <a:bodyPr spcFirstLastPara="1" vert="horz" wrap="square" lIns="121900" tIns="121900" rIns="121900" bIns="121900" rtlCol="0" anchor="t" anchorCtr="0">
            <a:noAutofit/>
          </a:bodyPr>
          <a:lstStyle/>
          <a:p>
            <a:pPr marL="0" indent="0">
              <a:buNone/>
            </a:pPr>
            <a:r>
              <a:rPr lang="en-US" dirty="0"/>
              <a:t>We weight each value vector </a:t>
            </a:r>
            <a:r>
              <a:rPr lang="en-US" i="1" dirty="0"/>
              <a:t>v</a:t>
            </a:r>
            <a:r>
              <a:rPr lang="en-US" dirty="0"/>
              <a:t> based on how similar its corresponding key is to the query.</a:t>
            </a:r>
            <a:endParaRPr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6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a:t>The entire multihead attention module</a:t>
            </a:r>
            <a:endParaRPr/>
          </a:p>
        </p:txBody>
      </p:sp>
      <p:pic>
        <p:nvPicPr>
          <p:cNvPr id="808" name="Google Shape;808;p61"/>
          <p:cNvPicPr preferRelativeResize="0"/>
          <p:nvPr/>
        </p:nvPicPr>
        <p:blipFill>
          <a:blip r:embed="rId3">
            <a:alphaModFix/>
          </a:blip>
          <a:stretch>
            <a:fillRect/>
          </a:stretch>
        </p:blipFill>
        <p:spPr>
          <a:xfrm>
            <a:off x="784217" y="1776568"/>
            <a:ext cx="3368033" cy="4375833"/>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a:t>The entire multihead attention module</a:t>
            </a:r>
            <a:endParaRPr/>
          </a:p>
        </p:txBody>
      </p:sp>
      <p:pic>
        <p:nvPicPr>
          <p:cNvPr id="814" name="Google Shape;814;p62"/>
          <p:cNvPicPr preferRelativeResize="0"/>
          <p:nvPr/>
        </p:nvPicPr>
        <p:blipFill>
          <a:blip r:embed="rId3">
            <a:alphaModFix/>
          </a:blip>
          <a:stretch>
            <a:fillRect/>
          </a:stretch>
        </p:blipFill>
        <p:spPr>
          <a:xfrm>
            <a:off x="784217" y="1776568"/>
            <a:ext cx="3368033" cy="4375833"/>
          </a:xfrm>
          <a:prstGeom prst="rect">
            <a:avLst/>
          </a:prstGeom>
          <a:noFill/>
          <a:ln>
            <a:noFill/>
          </a:ln>
        </p:spPr>
      </p:pic>
      <p:sp>
        <p:nvSpPr>
          <p:cNvPr id="815" name="Google Shape;815;p62"/>
          <p:cNvSpPr txBox="1">
            <a:spLocks noGrp="1"/>
          </p:cNvSpPr>
          <p:nvPr>
            <p:ph type="body" idx="1"/>
          </p:nvPr>
        </p:nvSpPr>
        <p:spPr>
          <a:xfrm>
            <a:off x="4152232" y="4754667"/>
            <a:ext cx="5626400" cy="977200"/>
          </a:xfrm>
          <a:prstGeom prst="rect">
            <a:avLst/>
          </a:prstGeom>
        </p:spPr>
        <p:txBody>
          <a:bodyPr spcFirstLastPara="1" vert="horz" wrap="square" lIns="121900" tIns="121900" rIns="121900" bIns="121900" rtlCol="0" anchor="t" anchorCtr="0">
            <a:noAutofit/>
          </a:bodyPr>
          <a:lstStyle/>
          <a:p>
            <a:pPr marL="0" indent="0">
              <a:buNone/>
            </a:pPr>
            <a:r>
              <a:rPr lang="en-US"/>
              <a:t>Take </a:t>
            </a:r>
            <a:r>
              <a:rPr lang="en-US" i="1"/>
              <a:t>h </a:t>
            </a:r>
            <a:r>
              <a:rPr lang="en-US"/>
              <a:t>different linear transformations of each input (</a:t>
            </a:r>
            <a:r>
              <a:rPr lang="en-US" i="1"/>
              <a:t>h</a:t>
            </a:r>
            <a:r>
              <a:rPr lang="en-US"/>
              <a:t> = 8 in the original paper). </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6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a:t>The entire multihead attention module</a:t>
            </a:r>
            <a:endParaRPr/>
          </a:p>
        </p:txBody>
      </p:sp>
      <p:pic>
        <p:nvPicPr>
          <p:cNvPr id="821" name="Google Shape;821;p63"/>
          <p:cNvPicPr preferRelativeResize="0"/>
          <p:nvPr/>
        </p:nvPicPr>
        <p:blipFill>
          <a:blip r:embed="rId3">
            <a:alphaModFix/>
          </a:blip>
          <a:stretch>
            <a:fillRect/>
          </a:stretch>
        </p:blipFill>
        <p:spPr>
          <a:xfrm>
            <a:off x="784217" y="1776568"/>
            <a:ext cx="3368033" cy="4375833"/>
          </a:xfrm>
          <a:prstGeom prst="rect">
            <a:avLst/>
          </a:prstGeom>
          <a:noFill/>
          <a:ln>
            <a:noFill/>
          </a:ln>
        </p:spPr>
      </p:pic>
      <p:sp>
        <p:nvSpPr>
          <p:cNvPr id="822" name="Google Shape;822;p63"/>
          <p:cNvSpPr txBox="1">
            <a:spLocks noGrp="1"/>
          </p:cNvSpPr>
          <p:nvPr>
            <p:ph type="body" idx="1"/>
          </p:nvPr>
        </p:nvSpPr>
        <p:spPr>
          <a:xfrm>
            <a:off x="4152232" y="4754667"/>
            <a:ext cx="5626400" cy="977200"/>
          </a:xfrm>
          <a:prstGeom prst="rect">
            <a:avLst/>
          </a:prstGeom>
        </p:spPr>
        <p:txBody>
          <a:bodyPr spcFirstLastPara="1" vert="horz" wrap="square" lIns="121900" tIns="121900" rIns="121900" bIns="121900" rtlCol="0" anchor="t" anchorCtr="0">
            <a:noAutofit/>
          </a:bodyPr>
          <a:lstStyle/>
          <a:p>
            <a:pPr marL="0" indent="0">
              <a:buNone/>
            </a:pPr>
            <a:r>
              <a:rPr lang="en-US"/>
              <a:t>Take </a:t>
            </a:r>
            <a:r>
              <a:rPr lang="en-US" i="1"/>
              <a:t>h </a:t>
            </a:r>
            <a:r>
              <a:rPr lang="en-US"/>
              <a:t>different linear transformations of each input (</a:t>
            </a:r>
            <a:r>
              <a:rPr lang="en-US" i="1"/>
              <a:t>h</a:t>
            </a:r>
            <a:r>
              <a:rPr lang="en-US"/>
              <a:t> = 8 in the original paper). </a:t>
            </a:r>
            <a:endParaRPr/>
          </a:p>
        </p:txBody>
      </p:sp>
      <p:sp>
        <p:nvSpPr>
          <p:cNvPr id="823" name="Google Shape;823;p63"/>
          <p:cNvSpPr txBox="1">
            <a:spLocks noGrp="1"/>
          </p:cNvSpPr>
          <p:nvPr>
            <p:ph type="body" idx="1"/>
          </p:nvPr>
        </p:nvSpPr>
        <p:spPr>
          <a:xfrm>
            <a:off x="4152232" y="3079067"/>
            <a:ext cx="6550000" cy="977200"/>
          </a:xfrm>
          <a:prstGeom prst="rect">
            <a:avLst/>
          </a:prstGeom>
        </p:spPr>
        <p:txBody>
          <a:bodyPr spcFirstLastPara="1" vert="horz" wrap="square" lIns="121900" tIns="121900" rIns="121900" bIns="121900" rtlCol="0" anchor="t" anchorCtr="0">
            <a:noAutofit/>
          </a:bodyPr>
          <a:lstStyle/>
          <a:p>
            <a:pPr marL="0" indent="0">
              <a:buNone/>
            </a:pPr>
            <a:r>
              <a:rPr lang="en-US" dirty="0"/>
              <a:t>Run each of the </a:t>
            </a:r>
            <a:r>
              <a:rPr lang="en-US" i="1" dirty="0"/>
              <a:t>h </a:t>
            </a:r>
            <a:r>
              <a:rPr lang="en-US" dirty="0"/>
              <a:t>ordered triples of transformed inputs through the scaled dot-product module.</a:t>
            </a:r>
            <a:endParaRPr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6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a:t>The entire multihead attention module</a:t>
            </a:r>
            <a:endParaRPr/>
          </a:p>
        </p:txBody>
      </p:sp>
      <p:pic>
        <p:nvPicPr>
          <p:cNvPr id="829" name="Google Shape;829;p64"/>
          <p:cNvPicPr preferRelativeResize="0"/>
          <p:nvPr/>
        </p:nvPicPr>
        <p:blipFill>
          <a:blip r:embed="rId3">
            <a:alphaModFix/>
          </a:blip>
          <a:stretch>
            <a:fillRect/>
          </a:stretch>
        </p:blipFill>
        <p:spPr>
          <a:xfrm>
            <a:off x="784217" y="1776568"/>
            <a:ext cx="3368033" cy="4375833"/>
          </a:xfrm>
          <a:prstGeom prst="rect">
            <a:avLst/>
          </a:prstGeom>
          <a:noFill/>
          <a:ln>
            <a:noFill/>
          </a:ln>
        </p:spPr>
      </p:pic>
      <p:sp>
        <p:nvSpPr>
          <p:cNvPr id="830" name="Google Shape;830;p64"/>
          <p:cNvSpPr txBox="1">
            <a:spLocks noGrp="1"/>
          </p:cNvSpPr>
          <p:nvPr>
            <p:ph type="body" idx="1"/>
          </p:nvPr>
        </p:nvSpPr>
        <p:spPr>
          <a:xfrm>
            <a:off x="4152232" y="4754667"/>
            <a:ext cx="5626400" cy="977200"/>
          </a:xfrm>
          <a:prstGeom prst="rect">
            <a:avLst/>
          </a:prstGeom>
        </p:spPr>
        <p:txBody>
          <a:bodyPr spcFirstLastPara="1" vert="horz" wrap="square" lIns="121900" tIns="121900" rIns="121900" bIns="121900" rtlCol="0" anchor="t" anchorCtr="0">
            <a:noAutofit/>
          </a:bodyPr>
          <a:lstStyle/>
          <a:p>
            <a:pPr marL="0" indent="0">
              <a:buNone/>
            </a:pPr>
            <a:r>
              <a:rPr lang="en-US"/>
              <a:t>Take </a:t>
            </a:r>
            <a:r>
              <a:rPr lang="en-US" i="1"/>
              <a:t>h </a:t>
            </a:r>
            <a:r>
              <a:rPr lang="en-US"/>
              <a:t>different linear transformations of each input (</a:t>
            </a:r>
            <a:r>
              <a:rPr lang="en-US" i="1"/>
              <a:t>h</a:t>
            </a:r>
            <a:r>
              <a:rPr lang="en-US"/>
              <a:t> = 8 in the original paper). </a:t>
            </a:r>
            <a:endParaRPr/>
          </a:p>
        </p:txBody>
      </p:sp>
      <p:sp>
        <p:nvSpPr>
          <p:cNvPr id="831" name="Google Shape;831;p64"/>
          <p:cNvSpPr txBox="1">
            <a:spLocks noGrp="1"/>
          </p:cNvSpPr>
          <p:nvPr>
            <p:ph type="body" idx="1"/>
          </p:nvPr>
        </p:nvSpPr>
        <p:spPr>
          <a:xfrm>
            <a:off x="4152233" y="3558300"/>
            <a:ext cx="6550000" cy="977200"/>
          </a:xfrm>
          <a:prstGeom prst="rect">
            <a:avLst/>
          </a:prstGeom>
        </p:spPr>
        <p:txBody>
          <a:bodyPr spcFirstLastPara="1" vert="horz" wrap="square" lIns="121900" tIns="121900" rIns="121900" bIns="121900" rtlCol="0" anchor="t" anchorCtr="0">
            <a:noAutofit/>
          </a:bodyPr>
          <a:lstStyle/>
          <a:p>
            <a:pPr marL="0" indent="0">
              <a:buNone/>
            </a:pPr>
            <a:r>
              <a:rPr lang="en-US"/>
              <a:t>Run each of the </a:t>
            </a:r>
            <a:r>
              <a:rPr lang="en-US" i="1"/>
              <a:t>h </a:t>
            </a:r>
            <a:r>
              <a:rPr lang="en-US"/>
              <a:t>ordered triples of transformed inputs through the scaled dot-product module.</a:t>
            </a:r>
            <a:endParaRPr/>
          </a:p>
        </p:txBody>
      </p:sp>
      <p:sp>
        <p:nvSpPr>
          <p:cNvPr id="832" name="Google Shape;832;p64"/>
          <p:cNvSpPr txBox="1">
            <a:spLocks noGrp="1"/>
          </p:cNvSpPr>
          <p:nvPr>
            <p:ph type="body" idx="1"/>
          </p:nvPr>
        </p:nvSpPr>
        <p:spPr>
          <a:xfrm>
            <a:off x="4136233" y="2337234"/>
            <a:ext cx="6550000" cy="660400"/>
          </a:xfrm>
          <a:prstGeom prst="rect">
            <a:avLst/>
          </a:prstGeom>
        </p:spPr>
        <p:txBody>
          <a:bodyPr spcFirstLastPara="1" vert="horz" wrap="square" lIns="121900" tIns="121900" rIns="121900" bIns="121900" rtlCol="0" anchor="t" anchorCtr="0">
            <a:noAutofit/>
          </a:bodyPr>
          <a:lstStyle/>
          <a:p>
            <a:pPr marL="0" indent="0">
              <a:buNone/>
            </a:pPr>
            <a:r>
              <a:rPr lang="en-US" dirty="0"/>
              <a:t>One more linear transform for good measure.</a:t>
            </a:r>
            <a:endParaRPr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6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a:t>What are </a:t>
            </a:r>
            <a:r>
              <a:rPr lang="en-US" i="1"/>
              <a:t>K, V, Q </a:t>
            </a:r>
            <a:r>
              <a:rPr lang="en-US"/>
              <a:t>in the encoder?</a:t>
            </a:r>
            <a:endParaRPr/>
          </a:p>
        </p:txBody>
      </p:sp>
      <p:pic>
        <p:nvPicPr>
          <p:cNvPr id="838" name="Google Shape;838;p65"/>
          <p:cNvPicPr preferRelativeResize="0"/>
          <p:nvPr/>
        </p:nvPicPr>
        <p:blipFill>
          <a:blip r:embed="rId3">
            <a:alphaModFix/>
          </a:blip>
          <a:stretch>
            <a:fillRect/>
          </a:stretch>
        </p:blipFill>
        <p:spPr>
          <a:xfrm>
            <a:off x="4677234" y="1476167"/>
            <a:ext cx="2837517" cy="509463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6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a:t>What are </a:t>
            </a:r>
            <a:r>
              <a:rPr lang="en-US" i="1"/>
              <a:t>K, V, Q </a:t>
            </a:r>
            <a:r>
              <a:rPr lang="en-US"/>
              <a:t>in the encoder?</a:t>
            </a:r>
            <a:endParaRPr/>
          </a:p>
        </p:txBody>
      </p:sp>
      <p:pic>
        <p:nvPicPr>
          <p:cNvPr id="844" name="Google Shape;844;p66"/>
          <p:cNvPicPr preferRelativeResize="0"/>
          <p:nvPr/>
        </p:nvPicPr>
        <p:blipFill>
          <a:blip r:embed="rId3">
            <a:alphaModFix/>
          </a:blip>
          <a:stretch>
            <a:fillRect/>
          </a:stretch>
        </p:blipFill>
        <p:spPr>
          <a:xfrm>
            <a:off x="4677234" y="1476167"/>
            <a:ext cx="2837517" cy="5094635"/>
          </a:xfrm>
          <a:prstGeom prst="rect">
            <a:avLst/>
          </a:prstGeom>
          <a:noFill/>
          <a:ln>
            <a:noFill/>
          </a:ln>
        </p:spPr>
      </p:pic>
      <p:sp>
        <p:nvSpPr>
          <p:cNvPr id="845" name="Google Shape;845;p66"/>
          <p:cNvSpPr/>
          <p:nvPr/>
        </p:nvSpPr>
        <p:spPr>
          <a:xfrm>
            <a:off x="3639033" y="2109133"/>
            <a:ext cx="2419200" cy="2276800"/>
          </a:xfrm>
          <a:prstGeom prst="donut">
            <a:avLst>
              <a:gd name="adj"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EE1F-F68F-4EEE-BDFF-BA81340EE5C4}"/>
              </a:ext>
            </a:extLst>
          </p:cNvPr>
          <p:cNvSpPr>
            <a:spLocks noGrp="1"/>
          </p:cNvSpPr>
          <p:nvPr>
            <p:ph type="title"/>
          </p:nvPr>
        </p:nvSpPr>
        <p:spPr>
          <a:xfrm>
            <a:off x="1103447" y="116632"/>
            <a:ext cx="8520946" cy="720080"/>
          </a:xfrm>
        </p:spPr>
        <p:txBody>
          <a:bodyPr/>
          <a:lstStyle/>
          <a:p>
            <a:r>
              <a:rPr lang="en-US" dirty="0"/>
              <a:t>Step-by-step LSTM Walk Through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86E876-B2F0-4202-A320-E3BC7611A98F}"/>
                  </a:ext>
                </a:extLst>
              </p:cNvPr>
              <p:cNvSpPr>
                <a:spLocks noGrp="1"/>
              </p:cNvSpPr>
              <p:nvPr>
                <p:ph idx="1"/>
              </p:nvPr>
            </p:nvSpPr>
            <p:spPr>
              <a:xfrm>
                <a:off x="170516" y="1202174"/>
                <a:ext cx="8864138" cy="4351338"/>
              </a:xfrm>
            </p:spPr>
            <p:txBody>
              <a:bodyPr>
                <a:normAutofit/>
              </a:bodyPr>
              <a:lstStyle/>
              <a:p>
                <a:r>
                  <a:rPr lang="en-US" sz="2800" b="1" dirty="0"/>
                  <a:t>Step 1</a:t>
                </a:r>
                <a:r>
                  <a:rPr lang="en-US" sz="2800" dirty="0"/>
                  <a:t>: Decide what information to throw away from the cell state (memory) </a:t>
                </a:r>
                <a:r>
                  <a:rPr lang="en-US" sz="2800" dirty="0">
                    <a:sym typeface="Wingdings" pitchFamily="2" charset="2"/>
                  </a:rPr>
                  <a:t></a:t>
                </a:r>
                <a:endParaRPr lang="en-US" sz="2800" dirty="0"/>
              </a:p>
              <a:p>
                <a:pPr lvl="1"/>
                <a:r>
                  <a:rPr lang="en-US" sz="2400" dirty="0"/>
                  <a:t>The output of the previous state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Sub>
                  </m:oMath>
                </a14:m>
                <a:r>
                  <a:rPr lang="en-US" sz="2400" dirty="0"/>
                  <a:t> and the new information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𝑡</m:t>
                        </m:r>
                      </m:sub>
                    </m:sSub>
                  </m:oMath>
                </a14:m>
                <a:r>
                  <a:rPr lang="en-US" sz="2400" dirty="0"/>
                  <a:t> jointly determine what to forget</a:t>
                </a:r>
              </a:p>
              <a:p>
                <a:pPr lvl="2"/>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h</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oMath>
                </a14:m>
                <a:r>
                  <a:rPr lang="en-US" sz="2000" dirty="0"/>
                  <a:t> contains selected features from the memory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𝐶</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oMath>
                </a14:m>
                <a:endParaRPr lang="en-US" sz="2000" dirty="0"/>
              </a:p>
              <a:p>
                <a:pPr lvl="2"/>
                <a:endParaRPr lang="en-US" sz="2000" dirty="0"/>
              </a:p>
              <a:p>
                <a:pPr lvl="1"/>
                <a:r>
                  <a:rPr lang="en-US" sz="2400" dirty="0"/>
                  <a:t>Forget gate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𝑡</m:t>
                        </m:r>
                      </m:sub>
                    </m:sSub>
                  </m:oMath>
                </a14:m>
                <a:r>
                  <a:rPr lang="en-US" sz="2400" dirty="0"/>
                  <a:t> ranges between </a:t>
                </a:r>
                <a14:m>
                  <m:oMath xmlns:m="http://schemas.openxmlformats.org/officeDocument/2006/math">
                    <m:r>
                      <a:rPr lang="en-US" sz="2400" b="0" i="1" smtClean="0">
                        <a:latin typeface="Cambria Math" panose="02040503050406030204" pitchFamily="18" charset="0"/>
                      </a:rPr>
                      <m:t>[0, 1]</m:t>
                    </m:r>
                  </m:oMath>
                </a14:m>
                <a:endParaRPr lang="en-US" sz="2400" dirty="0"/>
              </a:p>
            </p:txBody>
          </p:sp>
        </mc:Choice>
        <mc:Fallback xmlns="">
          <p:sp>
            <p:nvSpPr>
              <p:cNvPr id="3" name="Content Placeholder 2">
                <a:extLst>
                  <a:ext uri="{FF2B5EF4-FFF2-40B4-BE49-F238E27FC236}">
                    <a16:creationId xmlns:a16="http://schemas.microsoft.com/office/drawing/2014/main" id="{E586E876-B2F0-4202-A320-E3BC7611A98F}"/>
                  </a:ext>
                </a:extLst>
              </p:cNvPr>
              <p:cNvSpPr>
                <a:spLocks noGrp="1" noRot="1" noChangeAspect="1" noMove="1" noResize="1" noEditPoints="1" noAdjustHandles="1" noChangeArrowheads="1" noChangeShapeType="1" noTextEdit="1"/>
              </p:cNvSpPr>
              <p:nvPr>
                <p:ph idx="1"/>
              </p:nvPr>
            </p:nvSpPr>
            <p:spPr>
              <a:xfrm>
                <a:off x="170516" y="1202174"/>
                <a:ext cx="8864138" cy="4351338"/>
              </a:xfrm>
              <a:blipFill>
                <a:blip r:embed="rId2"/>
                <a:stretch>
                  <a:fillRect l="-1238" t="-1261" r="-413"/>
                </a:stretch>
              </a:blipFill>
            </p:spPr>
            <p:txBody>
              <a:bodyPr/>
              <a:lstStyle/>
              <a:p>
                <a:r>
                  <a:rPr lang="en-US">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778" y="4456620"/>
            <a:ext cx="6595404" cy="203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Image result for lstm cel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61" r="48917" b="10906"/>
          <a:stretch/>
        </p:blipFill>
        <p:spPr bwMode="auto">
          <a:xfrm>
            <a:off x="9034654" y="99322"/>
            <a:ext cx="2987420" cy="1857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colah.github.io/posts/2015-08-Understanding-LSTMs/img/LSTM2-notat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4679" y="5786830"/>
            <a:ext cx="2956747" cy="5508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66342" y="4595165"/>
            <a:ext cx="1240340" cy="369332"/>
          </a:xfrm>
          <a:prstGeom prst="rect">
            <a:avLst/>
          </a:prstGeom>
          <a:noFill/>
        </p:spPr>
        <p:txBody>
          <a:bodyPr wrap="none" rtlCol="0">
            <a:spAutoFit/>
          </a:bodyPr>
          <a:lstStyle/>
          <a:p>
            <a:r>
              <a:rPr lang="en-US" dirty="0"/>
              <a:t>Forget gate</a:t>
            </a:r>
          </a:p>
        </p:txBody>
      </p:sp>
      <p:cxnSp>
        <p:nvCxnSpPr>
          <p:cNvPr id="11" name="Straight Arrow Connector 10"/>
          <p:cNvCxnSpPr>
            <a:cxnSpLocks/>
            <a:stCxn id="9" idx="2"/>
          </p:cNvCxnSpPr>
          <p:nvPr/>
        </p:nvCxnSpPr>
        <p:spPr>
          <a:xfrm flipH="1">
            <a:off x="1912554" y="4964497"/>
            <a:ext cx="73958" cy="5938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8E37D07-5194-4B2E-A940-2A8FBD181E52}"/>
                  </a:ext>
                </a:extLst>
              </p:cNvPr>
              <p:cNvSpPr txBox="1"/>
              <p:nvPr/>
            </p:nvSpPr>
            <p:spPr>
              <a:xfrm>
                <a:off x="7608168" y="3815219"/>
                <a:ext cx="4417794" cy="2677656"/>
              </a:xfrm>
              <a:prstGeom prst="rect">
                <a:avLst/>
              </a:prstGeom>
              <a:noFill/>
            </p:spPr>
            <p:txBody>
              <a:bodyPr wrap="square" rtlCol="0">
                <a:spAutoFit/>
              </a:bodyPr>
              <a:lstStyle/>
              <a:p>
                <a:r>
                  <a:rPr lang="en-US" sz="2400" b="1" dirty="0"/>
                  <a:t>Text processing example:</a:t>
                </a:r>
              </a:p>
              <a:p>
                <a:r>
                  <a:rPr lang="en-US" sz="2400" dirty="0"/>
                  <a:t>Cell state may include the </a:t>
                </a:r>
                <a:r>
                  <a:rPr lang="en-US" sz="2400" u="sng" dirty="0"/>
                  <a:t>gender of the current subject</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Sub>
                  </m:oMath>
                </a14:m>
                <a:r>
                  <a:rPr lang="en-US" sz="2400" dirty="0"/>
                  <a:t>).</a:t>
                </a:r>
              </a:p>
              <a:p>
                <a:r>
                  <a:rPr lang="en-US" sz="2400" dirty="0"/>
                  <a:t>When the model observes a </a:t>
                </a:r>
                <a:r>
                  <a:rPr lang="en-US" sz="2400" u="sng" dirty="0"/>
                  <a:t>new subject</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𝑡</m:t>
                        </m:r>
                      </m:sub>
                    </m:sSub>
                  </m:oMath>
                </a14:m>
                <a:r>
                  <a:rPr lang="en-US" sz="2400" dirty="0"/>
                  <a:t>), it may </a:t>
                </a:r>
                <a:r>
                  <a:rPr lang="en-US" sz="2400" u="sng" dirty="0"/>
                  <a:t>want to forget </a:t>
                </a:r>
                <a:r>
                  <a:rPr lang="en-US" sz="2400" dirty="0"/>
                  <a:t>(</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𝑡</m:t>
                        </m:r>
                      </m:sub>
                    </m:sSub>
                    <m:r>
                      <a:rPr lang="en-US" sz="2400" i="1">
                        <a:latin typeface="Cambria Math" panose="02040503050406030204" pitchFamily="18" charset="0"/>
                      </a:rPr>
                      <m:t>→0</m:t>
                    </m:r>
                  </m:oMath>
                </a14:m>
                <a:r>
                  <a:rPr lang="en-US" sz="2400" dirty="0"/>
                  <a:t>) the old subject in the </a:t>
                </a:r>
                <a:r>
                  <a:rPr lang="en-US" sz="2400" u="sng" dirty="0"/>
                  <a:t>memory</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Sub>
                  </m:oMath>
                </a14:m>
                <a:r>
                  <a:rPr lang="en-US" sz="2400" dirty="0"/>
                  <a:t>).</a:t>
                </a:r>
              </a:p>
            </p:txBody>
          </p:sp>
        </mc:Choice>
        <mc:Fallback xmlns="">
          <p:sp>
            <p:nvSpPr>
              <p:cNvPr id="12" name="TextBox 11">
                <a:extLst>
                  <a:ext uri="{FF2B5EF4-FFF2-40B4-BE49-F238E27FC236}">
                    <a16:creationId xmlns:a16="http://schemas.microsoft.com/office/drawing/2014/main" id="{18E37D07-5194-4B2E-A940-2A8FBD181E52}"/>
                  </a:ext>
                </a:extLst>
              </p:cNvPr>
              <p:cNvSpPr txBox="1">
                <a:spLocks noRot="1" noChangeAspect="1" noMove="1" noResize="1" noEditPoints="1" noAdjustHandles="1" noChangeArrowheads="1" noChangeShapeType="1" noTextEdit="1"/>
              </p:cNvSpPr>
              <p:nvPr/>
            </p:nvSpPr>
            <p:spPr>
              <a:xfrm>
                <a:off x="7608168" y="3815219"/>
                <a:ext cx="4417794" cy="2677656"/>
              </a:xfrm>
              <a:prstGeom prst="rect">
                <a:avLst/>
              </a:prstGeom>
              <a:blipFill>
                <a:blip r:embed="rId6"/>
                <a:stretch>
                  <a:fillRect l="-2292" t="-1887" r="-1719" b="-3774"/>
                </a:stretch>
              </a:blipFill>
            </p:spPr>
            <p:txBody>
              <a:bodyPr/>
              <a:lstStyle/>
              <a:p>
                <a:r>
                  <a:rPr lang="en-CY">
                    <a:noFill/>
                  </a:rPr>
                  <a:t> </a:t>
                </a:r>
              </a:p>
            </p:txBody>
          </p:sp>
        </mc:Fallback>
      </mc:AlternateContent>
      <p:pic>
        <p:nvPicPr>
          <p:cNvPr id="6" name="Picture 5">
            <a:extLst>
              <a:ext uri="{FF2B5EF4-FFF2-40B4-BE49-F238E27FC236}">
                <a16:creationId xmlns:a16="http://schemas.microsoft.com/office/drawing/2014/main" id="{9A60841D-BBD3-614F-80E8-601D144BDF2E}"/>
              </a:ext>
            </a:extLst>
          </p:cNvPr>
          <p:cNvPicPr>
            <a:picLocks noChangeAspect="1"/>
          </p:cNvPicPr>
          <p:nvPr/>
        </p:nvPicPr>
        <p:blipFill>
          <a:blip r:embed="rId7"/>
          <a:stretch>
            <a:fillRect/>
          </a:stretch>
        </p:blipFill>
        <p:spPr>
          <a:xfrm>
            <a:off x="4263455" y="5079566"/>
            <a:ext cx="3144805" cy="748069"/>
          </a:xfrm>
          <a:prstGeom prst="rect">
            <a:avLst/>
          </a:prstGeom>
        </p:spPr>
      </p:pic>
      <p:pic>
        <p:nvPicPr>
          <p:cNvPr id="13" name="Picture 12">
            <a:extLst>
              <a:ext uri="{FF2B5EF4-FFF2-40B4-BE49-F238E27FC236}">
                <a16:creationId xmlns:a16="http://schemas.microsoft.com/office/drawing/2014/main" id="{716DEEBE-91BE-D44B-9284-40B702D51871}"/>
              </a:ext>
            </a:extLst>
          </p:cNvPr>
          <p:cNvPicPr>
            <a:picLocks noChangeAspect="1"/>
          </p:cNvPicPr>
          <p:nvPr/>
        </p:nvPicPr>
        <p:blipFill>
          <a:blip r:embed="rId8"/>
          <a:stretch>
            <a:fillRect/>
          </a:stretch>
        </p:blipFill>
        <p:spPr>
          <a:xfrm>
            <a:off x="3844115" y="1628800"/>
            <a:ext cx="1224935" cy="536958"/>
          </a:xfrm>
          <a:prstGeom prst="rect">
            <a:avLst/>
          </a:prstGeom>
        </p:spPr>
      </p:pic>
    </p:spTree>
    <p:extLst>
      <p:ext uri="{BB962C8B-B14F-4D97-AF65-F5344CB8AC3E}">
        <p14:creationId xmlns:p14="http://schemas.microsoft.com/office/powerpoint/2010/main" val="24412349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6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a:t>What are </a:t>
            </a:r>
            <a:r>
              <a:rPr lang="en-US" i="1"/>
              <a:t>K, V, Q </a:t>
            </a:r>
            <a:r>
              <a:rPr lang="en-US"/>
              <a:t>in the encoder?</a:t>
            </a:r>
            <a:endParaRPr/>
          </a:p>
        </p:txBody>
      </p:sp>
      <p:pic>
        <p:nvPicPr>
          <p:cNvPr id="851" name="Google Shape;851;p67"/>
          <p:cNvPicPr preferRelativeResize="0"/>
          <p:nvPr/>
        </p:nvPicPr>
        <p:blipFill>
          <a:blip r:embed="rId3">
            <a:alphaModFix/>
          </a:blip>
          <a:stretch>
            <a:fillRect/>
          </a:stretch>
        </p:blipFill>
        <p:spPr>
          <a:xfrm>
            <a:off x="2998767" y="2099800"/>
            <a:ext cx="2479767" cy="4452333"/>
          </a:xfrm>
          <a:prstGeom prst="rect">
            <a:avLst/>
          </a:prstGeom>
          <a:noFill/>
          <a:ln>
            <a:noFill/>
          </a:ln>
        </p:spPr>
      </p:pic>
      <p:pic>
        <p:nvPicPr>
          <p:cNvPr id="852" name="Google Shape;852;p67"/>
          <p:cNvPicPr preferRelativeResize="0"/>
          <p:nvPr/>
        </p:nvPicPr>
        <p:blipFill rotWithShape="1">
          <a:blip r:embed="rId3">
            <a:alphaModFix/>
          </a:blip>
          <a:srcRect b="37942"/>
          <a:stretch/>
        </p:blipFill>
        <p:spPr>
          <a:xfrm>
            <a:off x="7113567" y="2099801"/>
            <a:ext cx="2479767" cy="2762945"/>
          </a:xfrm>
          <a:prstGeom prst="rect">
            <a:avLst/>
          </a:prstGeom>
          <a:noFill/>
          <a:ln>
            <a:noFill/>
          </a:ln>
        </p:spPr>
      </p:pic>
      <p:sp>
        <p:nvSpPr>
          <p:cNvPr id="853" name="Google Shape;853;p67"/>
          <p:cNvSpPr/>
          <p:nvPr/>
        </p:nvSpPr>
        <p:spPr>
          <a:xfrm>
            <a:off x="5478534" y="3247433"/>
            <a:ext cx="3004245" cy="2453963"/>
          </a:xfrm>
          <a:custGeom>
            <a:avLst/>
            <a:gdLst/>
            <a:ahLst/>
            <a:cxnLst/>
            <a:rect l="l" t="t" r="r" b="b"/>
            <a:pathLst>
              <a:path w="110288" h="85375" extrusionOk="0">
                <a:moveTo>
                  <a:pt x="0" y="0"/>
                </a:moveTo>
                <a:lnTo>
                  <a:pt x="26312" y="0"/>
                </a:lnTo>
                <a:lnTo>
                  <a:pt x="26312" y="85375"/>
                </a:lnTo>
                <a:lnTo>
                  <a:pt x="110288" y="85375"/>
                </a:lnTo>
                <a:lnTo>
                  <a:pt x="110288" y="55704"/>
                </a:lnTo>
              </a:path>
            </a:pathLst>
          </a:custGeom>
          <a:noFill/>
          <a:ln w="9525" cap="flat" cmpd="sng">
            <a:solidFill>
              <a:schemeClr val="dk2"/>
            </a:solidFill>
            <a:prstDash val="solid"/>
            <a:round/>
            <a:headEnd type="none" w="med" len="med"/>
            <a:tailEnd type="none" w="med" len="med"/>
          </a:ln>
        </p:spPr>
        <p:txBody>
          <a:bodyPr/>
          <a:lstStyle/>
          <a:p>
            <a:endParaRPr lang="en-US" sz="2400"/>
          </a:p>
        </p:txBody>
      </p:sp>
      <p:sp>
        <p:nvSpPr>
          <p:cNvPr id="854" name="Google Shape;854;p67"/>
          <p:cNvSpPr txBox="1">
            <a:spLocks noGrp="1"/>
          </p:cNvSpPr>
          <p:nvPr>
            <p:ph type="body" idx="1"/>
          </p:nvPr>
        </p:nvSpPr>
        <p:spPr>
          <a:xfrm>
            <a:off x="2998851" y="1528600"/>
            <a:ext cx="2479600" cy="571200"/>
          </a:xfrm>
          <a:prstGeom prst="rect">
            <a:avLst/>
          </a:prstGeom>
        </p:spPr>
        <p:txBody>
          <a:bodyPr spcFirstLastPara="1" vert="horz" wrap="square" lIns="121900" tIns="121900" rIns="121900" bIns="121900" rtlCol="0" anchor="t" anchorCtr="0">
            <a:noAutofit/>
          </a:bodyPr>
          <a:lstStyle/>
          <a:p>
            <a:pPr marL="0" indent="0">
              <a:buNone/>
            </a:pPr>
            <a:r>
              <a:rPr lang="en-US" sz="2400" dirty="0"/>
              <a:t>Encoder Layer 1</a:t>
            </a:r>
            <a:endParaRPr sz="2400" dirty="0"/>
          </a:p>
        </p:txBody>
      </p:sp>
      <p:sp>
        <p:nvSpPr>
          <p:cNvPr id="855" name="Google Shape;855;p67"/>
          <p:cNvSpPr txBox="1">
            <a:spLocks noGrp="1"/>
          </p:cNvSpPr>
          <p:nvPr>
            <p:ph type="body" idx="1"/>
          </p:nvPr>
        </p:nvSpPr>
        <p:spPr>
          <a:xfrm>
            <a:off x="7113633" y="1528600"/>
            <a:ext cx="2479600" cy="571200"/>
          </a:xfrm>
          <a:prstGeom prst="rect">
            <a:avLst/>
          </a:prstGeom>
        </p:spPr>
        <p:txBody>
          <a:bodyPr spcFirstLastPara="1" vert="horz" wrap="square" lIns="121900" tIns="121900" rIns="121900" bIns="121900" rtlCol="0" anchor="t" anchorCtr="0">
            <a:noAutofit/>
          </a:bodyPr>
          <a:lstStyle/>
          <a:p>
            <a:pPr marL="0" indent="0">
              <a:buNone/>
            </a:pPr>
            <a:r>
              <a:rPr lang="en-US" sz="2400"/>
              <a:t>Encoder Layer 2</a:t>
            </a:r>
            <a:endParaRPr sz="2400"/>
          </a:p>
        </p:txBody>
      </p:sp>
      <p:sp>
        <p:nvSpPr>
          <p:cNvPr id="856" name="Google Shape;856;p67"/>
          <p:cNvSpPr/>
          <p:nvPr/>
        </p:nvSpPr>
        <p:spPr>
          <a:xfrm>
            <a:off x="37467" y="4292500"/>
            <a:ext cx="2715200" cy="14800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nSpc>
                <a:spcPct val="115000"/>
              </a:lnSpc>
            </a:pPr>
            <a:r>
              <a:rPr lang="en-US" sz="2400" b="1">
                <a:solidFill>
                  <a:srgbClr val="00FF00"/>
                </a:solidFill>
                <a:latin typeface="Average"/>
                <a:ea typeface="Average"/>
                <a:cs typeface="Average"/>
                <a:sym typeface="Average"/>
              </a:rPr>
              <a:t>Key</a:t>
            </a:r>
            <a:r>
              <a:rPr lang="en-US" sz="2400" b="1">
                <a:latin typeface="Average"/>
                <a:ea typeface="Average"/>
                <a:cs typeface="Average"/>
                <a:sym typeface="Average"/>
              </a:rPr>
              <a:t>, </a:t>
            </a:r>
            <a:r>
              <a:rPr lang="en-US" sz="2400" b="1">
                <a:solidFill>
                  <a:srgbClr val="FF0000"/>
                </a:solidFill>
                <a:latin typeface="Average"/>
                <a:ea typeface="Average"/>
                <a:cs typeface="Average"/>
                <a:sym typeface="Average"/>
              </a:rPr>
              <a:t>value</a:t>
            </a:r>
            <a:r>
              <a:rPr lang="en-US" sz="2400">
                <a:latin typeface="Average"/>
                <a:ea typeface="Average"/>
                <a:cs typeface="Average"/>
                <a:sym typeface="Average"/>
              </a:rPr>
              <a:t> are both the positionally encoded input.</a:t>
            </a:r>
            <a:endParaRPr sz="2400"/>
          </a:p>
        </p:txBody>
      </p:sp>
      <p:sp>
        <p:nvSpPr>
          <p:cNvPr id="857" name="Google Shape;857;p67"/>
          <p:cNvSpPr/>
          <p:nvPr/>
        </p:nvSpPr>
        <p:spPr>
          <a:xfrm>
            <a:off x="37467" y="2084733"/>
            <a:ext cx="2715200" cy="14800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nSpc>
                <a:spcPct val="115000"/>
              </a:lnSpc>
            </a:pPr>
            <a:r>
              <a:rPr lang="en-US" sz="2400" b="1">
                <a:solidFill>
                  <a:srgbClr val="00FFFF"/>
                </a:solidFill>
                <a:latin typeface="Average"/>
                <a:ea typeface="Average"/>
                <a:cs typeface="Average"/>
                <a:sym typeface="Average"/>
              </a:rPr>
              <a:t>Query</a:t>
            </a:r>
            <a:r>
              <a:rPr lang="en-US" sz="2400">
                <a:latin typeface="Average"/>
                <a:ea typeface="Average"/>
                <a:cs typeface="Average"/>
                <a:sym typeface="Average"/>
              </a:rPr>
              <a:t> is also the positionally encoded input.</a:t>
            </a:r>
            <a:endParaRPr sz="240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6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a:t>What are </a:t>
            </a:r>
            <a:r>
              <a:rPr lang="en-US" i="1"/>
              <a:t>K, V, Q </a:t>
            </a:r>
            <a:r>
              <a:rPr lang="en-US"/>
              <a:t>in the encoder?</a:t>
            </a:r>
            <a:endParaRPr/>
          </a:p>
        </p:txBody>
      </p:sp>
      <p:pic>
        <p:nvPicPr>
          <p:cNvPr id="863" name="Google Shape;863;p68"/>
          <p:cNvPicPr preferRelativeResize="0"/>
          <p:nvPr/>
        </p:nvPicPr>
        <p:blipFill>
          <a:blip r:embed="rId3">
            <a:alphaModFix/>
          </a:blip>
          <a:stretch>
            <a:fillRect/>
          </a:stretch>
        </p:blipFill>
        <p:spPr>
          <a:xfrm>
            <a:off x="2998767" y="2099800"/>
            <a:ext cx="2479767" cy="4452333"/>
          </a:xfrm>
          <a:prstGeom prst="rect">
            <a:avLst/>
          </a:prstGeom>
          <a:noFill/>
          <a:ln>
            <a:noFill/>
          </a:ln>
        </p:spPr>
      </p:pic>
      <p:pic>
        <p:nvPicPr>
          <p:cNvPr id="864" name="Google Shape;864;p68"/>
          <p:cNvPicPr preferRelativeResize="0"/>
          <p:nvPr/>
        </p:nvPicPr>
        <p:blipFill rotWithShape="1">
          <a:blip r:embed="rId3">
            <a:alphaModFix/>
          </a:blip>
          <a:srcRect b="37942"/>
          <a:stretch/>
        </p:blipFill>
        <p:spPr>
          <a:xfrm>
            <a:off x="7113567" y="2099801"/>
            <a:ext cx="2479767" cy="2762945"/>
          </a:xfrm>
          <a:prstGeom prst="rect">
            <a:avLst/>
          </a:prstGeom>
          <a:noFill/>
          <a:ln>
            <a:noFill/>
          </a:ln>
        </p:spPr>
      </p:pic>
      <p:sp>
        <p:nvSpPr>
          <p:cNvPr id="865" name="Google Shape;865;p68"/>
          <p:cNvSpPr/>
          <p:nvPr/>
        </p:nvSpPr>
        <p:spPr>
          <a:xfrm>
            <a:off x="5478534" y="3247433"/>
            <a:ext cx="3004245" cy="2453963"/>
          </a:xfrm>
          <a:custGeom>
            <a:avLst/>
            <a:gdLst/>
            <a:ahLst/>
            <a:cxnLst/>
            <a:rect l="l" t="t" r="r" b="b"/>
            <a:pathLst>
              <a:path w="110288" h="85375" extrusionOk="0">
                <a:moveTo>
                  <a:pt x="0" y="0"/>
                </a:moveTo>
                <a:lnTo>
                  <a:pt x="26312" y="0"/>
                </a:lnTo>
                <a:lnTo>
                  <a:pt x="26312" y="85375"/>
                </a:lnTo>
                <a:lnTo>
                  <a:pt x="110288" y="85375"/>
                </a:lnTo>
                <a:lnTo>
                  <a:pt x="110288" y="55704"/>
                </a:lnTo>
              </a:path>
            </a:pathLst>
          </a:custGeom>
          <a:noFill/>
          <a:ln w="9525" cap="flat" cmpd="sng">
            <a:solidFill>
              <a:schemeClr val="dk2"/>
            </a:solidFill>
            <a:prstDash val="solid"/>
            <a:round/>
            <a:headEnd type="none" w="med" len="med"/>
            <a:tailEnd type="none" w="med" len="med"/>
          </a:ln>
        </p:spPr>
        <p:txBody>
          <a:bodyPr/>
          <a:lstStyle/>
          <a:p>
            <a:endParaRPr lang="en-US" sz="2400"/>
          </a:p>
        </p:txBody>
      </p:sp>
      <p:sp>
        <p:nvSpPr>
          <p:cNvPr id="866" name="Google Shape;866;p68"/>
          <p:cNvSpPr txBox="1">
            <a:spLocks noGrp="1"/>
          </p:cNvSpPr>
          <p:nvPr>
            <p:ph type="body" idx="1"/>
          </p:nvPr>
        </p:nvSpPr>
        <p:spPr>
          <a:xfrm>
            <a:off x="2998851" y="1528600"/>
            <a:ext cx="2479600" cy="571200"/>
          </a:xfrm>
          <a:prstGeom prst="rect">
            <a:avLst/>
          </a:prstGeom>
        </p:spPr>
        <p:txBody>
          <a:bodyPr spcFirstLastPara="1" vert="horz" wrap="square" lIns="121900" tIns="121900" rIns="121900" bIns="121900" rtlCol="0" anchor="t" anchorCtr="0">
            <a:noAutofit/>
          </a:bodyPr>
          <a:lstStyle/>
          <a:p>
            <a:pPr marL="0" indent="0">
              <a:buNone/>
            </a:pPr>
            <a:r>
              <a:rPr lang="en-US" sz="2400" dirty="0"/>
              <a:t>Encoder Layer 1</a:t>
            </a:r>
            <a:endParaRPr sz="2400" dirty="0"/>
          </a:p>
        </p:txBody>
      </p:sp>
      <p:sp>
        <p:nvSpPr>
          <p:cNvPr id="867" name="Google Shape;867;p68"/>
          <p:cNvSpPr txBox="1">
            <a:spLocks noGrp="1"/>
          </p:cNvSpPr>
          <p:nvPr>
            <p:ph type="body" idx="1"/>
          </p:nvPr>
        </p:nvSpPr>
        <p:spPr>
          <a:xfrm>
            <a:off x="7113633" y="1528600"/>
            <a:ext cx="2479600" cy="571200"/>
          </a:xfrm>
          <a:prstGeom prst="rect">
            <a:avLst/>
          </a:prstGeom>
        </p:spPr>
        <p:txBody>
          <a:bodyPr spcFirstLastPara="1" vert="horz" wrap="square" lIns="121900" tIns="121900" rIns="121900" bIns="121900" rtlCol="0" anchor="t" anchorCtr="0">
            <a:noAutofit/>
          </a:bodyPr>
          <a:lstStyle/>
          <a:p>
            <a:pPr marL="0" indent="0">
              <a:buNone/>
            </a:pPr>
            <a:r>
              <a:rPr lang="en-US" sz="2400"/>
              <a:t>Encoder Layer 2</a:t>
            </a:r>
            <a:endParaRPr sz="2400"/>
          </a:p>
        </p:txBody>
      </p:sp>
      <p:sp>
        <p:nvSpPr>
          <p:cNvPr id="868" name="Google Shape;868;p68"/>
          <p:cNvSpPr/>
          <p:nvPr/>
        </p:nvSpPr>
        <p:spPr>
          <a:xfrm>
            <a:off x="37467" y="4292500"/>
            <a:ext cx="2715200" cy="14800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nSpc>
                <a:spcPct val="115000"/>
              </a:lnSpc>
            </a:pPr>
            <a:r>
              <a:rPr lang="en-US" sz="2400">
                <a:solidFill>
                  <a:srgbClr val="00FF00"/>
                </a:solidFill>
                <a:latin typeface="Average"/>
                <a:ea typeface="Average"/>
                <a:cs typeface="Average"/>
                <a:sym typeface="Average"/>
              </a:rPr>
              <a:t>Key</a:t>
            </a:r>
            <a:r>
              <a:rPr lang="en-US" sz="2400">
                <a:latin typeface="Average"/>
                <a:ea typeface="Average"/>
                <a:cs typeface="Average"/>
                <a:sym typeface="Average"/>
              </a:rPr>
              <a:t>, </a:t>
            </a:r>
            <a:r>
              <a:rPr lang="en-US" sz="2400">
                <a:solidFill>
                  <a:srgbClr val="FF0000"/>
                </a:solidFill>
                <a:latin typeface="Average"/>
                <a:ea typeface="Average"/>
                <a:cs typeface="Average"/>
                <a:sym typeface="Average"/>
              </a:rPr>
              <a:t>value</a:t>
            </a:r>
            <a:r>
              <a:rPr lang="en-US" sz="2400">
                <a:latin typeface="Average"/>
                <a:ea typeface="Average"/>
                <a:cs typeface="Average"/>
                <a:sym typeface="Average"/>
              </a:rPr>
              <a:t> are both the positionally encoded input.</a:t>
            </a:r>
            <a:endParaRPr sz="2400"/>
          </a:p>
        </p:txBody>
      </p:sp>
      <p:sp>
        <p:nvSpPr>
          <p:cNvPr id="869" name="Google Shape;869;p68"/>
          <p:cNvSpPr/>
          <p:nvPr/>
        </p:nvSpPr>
        <p:spPr>
          <a:xfrm>
            <a:off x="37467" y="2084733"/>
            <a:ext cx="2715200" cy="14800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nSpc>
                <a:spcPct val="115000"/>
              </a:lnSpc>
            </a:pPr>
            <a:r>
              <a:rPr lang="en-US" sz="2400">
                <a:solidFill>
                  <a:srgbClr val="00FFFF"/>
                </a:solidFill>
                <a:latin typeface="Average"/>
                <a:ea typeface="Average"/>
                <a:cs typeface="Average"/>
                <a:sym typeface="Average"/>
              </a:rPr>
              <a:t>Query</a:t>
            </a:r>
            <a:r>
              <a:rPr lang="en-US" sz="2400">
                <a:latin typeface="Average"/>
                <a:ea typeface="Average"/>
                <a:cs typeface="Average"/>
                <a:sym typeface="Average"/>
              </a:rPr>
              <a:t> is also the positionally encoded input.</a:t>
            </a:r>
            <a:endParaRPr sz="2400"/>
          </a:p>
        </p:txBody>
      </p:sp>
      <p:sp>
        <p:nvSpPr>
          <p:cNvPr id="870" name="Google Shape;870;p68"/>
          <p:cNvSpPr/>
          <p:nvPr/>
        </p:nvSpPr>
        <p:spPr>
          <a:xfrm>
            <a:off x="8482767" y="5159000"/>
            <a:ext cx="2715200" cy="11620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nSpc>
                <a:spcPct val="115000"/>
              </a:lnSpc>
            </a:pPr>
            <a:r>
              <a:rPr lang="en-US" sz="2400">
                <a:latin typeface="Average"/>
                <a:ea typeface="Average"/>
                <a:cs typeface="Average"/>
                <a:sym typeface="Average"/>
              </a:rPr>
              <a:t>Layer 1 outputs a new </a:t>
            </a:r>
            <a:r>
              <a:rPr lang="en-US" sz="2400" b="1">
                <a:solidFill>
                  <a:srgbClr val="00FF00"/>
                </a:solidFill>
                <a:latin typeface="Average"/>
                <a:ea typeface="Average"/>
                <a:cs typeface="Average"/>
                <a:sym typeface="Average"/>
              </a:rPr>
              <a:t>key</a:t>
            </a:r>
            <a:r>
              <a:rPr lang="en-US" sz="2400" b="1">
                <a:latin typeface="Average"/>
                <a:ea typeface="Average"/>
                <a:cs typeface="Average"/>
                <a:sym typeface="Average"/>
              </a:rPr>
              <a:t>, </a:t>
            </a:r>
            <a:r>
              <a:rPr lang="en-US" sz="2400" b="1">
                <a:solidFill>
                  <a:srgbClr val="FF0000"/>
                </a:solidFill>
                <a:latin typeface="Average"/>
                <a:ea typeface="Average"/>
                <a:cs typeface="Average"/>
                <a:sym typeface="Average"/>
              </a:rPr>
              <a:t>value</a:t>
            </a:r>
            <a:r>
              <a:rPr lang="en-US" sz="2400">
                <a:latin typeface="Average"/>
                <a:ea typeface="Average"/>
                <a:cs typeface="Average"/>
                <a:sym typeface="Average"/>
              </a:rPr>
              <a:t> pair</a:t>
            </a:r>
            <a:endParaRPr sz="2400"/>
          </a:p>
        </p:txBody>
      </p:sp>
      <p:sp>
        <p:nvSpPr>
          <p:cNvPr id="871" name="Google Shape;871;p68"/>
          <p:cNvSpPr/>
          <p:nvPr/>
        </p:nvSpPr>
        <p:spPr>
          <a:xfrm>
            <a:off x="9411467" y="3844633"/>
            <a:ext cx="2715200" cy="11620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nSpc>
                <a:spcPct val="115000"/>
              </a:lnSpc>
            </a:pPr>
            <a:r>
              <a:rPr lang="en-US" sz="2400" b="1">
                <a:solidFill>
                  <a:srgbClr val="00FFFF"/>
                </a:solidFill>
                <a:latin typeface="Average"/>
                <a:ea typeface="Average"/>
                <a:cs typeface="Average"/>
                <a:sym typeface="Average"/>
              </a:rPr>
              <a:t>Query</a:t>
            </a:r>
            <a:r>
              <a:rPr lang="en-US" sz="2400">
                <a:latin typeface="Average"/>
                <a:ea typeface="Average"/>
                <a:cs typeface="Average"/>
                <a:sym typeface="Average"/>
              </a:rPr>
              <a:t> is the </a:t>
            </a:r>
            <a:r>
              <a:rPr lang="en-US" sz="2400" b="1">
                <a:solidFill>
                  <a:srgbClr val="FF0000"/>
                </a:solidFill>
                <a:latin typeface="Average"/>
                <a:ea typeface="Average"/>
                <a:cs typeface="Average"/>
                <a:sym typeface="Average"/>
              </a:rPr>
              <a:t>value</a:t>
            </a:r>
            <a:r>
              <a:rPr lang="en-US" sz="2400">
                <a:latin typeface="Average"/>
                <a:ea typeface="Average"/>
                <a:cs typeface="Average"/>
                <a:sym typeface="Average"/>
              </a:rPr>
              <a:t>.  (self-attention)</a:t>
            </a:r>
            <a:endParaRPr sz="240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6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US" sz="3200"/>
              <a:t>The encoder sends its final (K, V) output to each of the decoder layers.</a:t>
            </a:r>
            <a:endParaRPr sz="3200"/>
          </a:p>
        </p:txBody>
      </p:sp>
      <p:pic>
        <p:nvPicPr>
          <p:cNvPr id="877" name="Google Shape;877;p69" descr="http://jalammar.github.io/images/t/The_transformer_encoder_decoder_stack.png"/>
          <p:cNvPicPr preferRelativeResize="0"/>
          <p:nvPr/>
        </p:nvPicPr>
        <p:blipFill rotWithShape="1">
          <a:blip r:embed="rId3">
            <a:alphaModFix/>
          </a:blip>
          <a:srcRect/>
          <a:stretch/>
        </p:blipFill>
        <p:spPr>
          <a:xfrm>
            <a:off x="2447777" y="1715316"/>
            <a:ext cx="7296441" cy="4750897"/>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7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buClr>
                <a:srgbClr val="000000"/>
              </a:buClr>
              <a:buSzPts val="1100"/>
            </a:pPr>
            <a:r>
              <a:rPr lang="en-US"/>
              <a:t>What are </a:t>
            </a:r>
            <a:r>
              <a:rPr lang="en-US" i="1"/>
              <a:t>K, V, Q </a:t>
            </a:r>
            <a:r>
              <a:rPr lang="en-US"/>
              <a:t>in the decoder?</a:t>
            </a:r>
            <a:endParaRPr/>
          </a:p>
          <a:p>
            <a:endParaRPr/>
          </a:p>
        </p:txBody>
      </p:sp>
      <p:pic>
        <p:nvPicPr>
          <p:cNvPr id="883" name="Google Shape;883;p70"/>
          <p:cNvPicPr preferRelativeResize="0"/>
          <p:nvPr/>
        </p:nvPicPr>
        <p:blipFill>
          <a:blip r:embed="rId3">
            <a:alphaModFix/>
          </a:blip>
          <a:stretch>
            <a:fillRect/>
          </a:stretch>
        </p:blipFill>
        <p:spPr>
          <a:xfrm>
            <a:off x="9884267" y="1356967"/>
            <a:ext cx="1892133" cy="5224732"/>
          </a:xfrm>
          <a:prstGeom prst="rect">
            <a:avLst/>
          </a:prstGeom>
          <a:noFill/>
          <a:ln>
            <a:noFill/>
          </a:ln>
        </p:spPr>
      </p:pic>
      <p:sp>
        <p:nvSpPr>
          <p:cNvPr id="884" name="Google Shape;884;p70"/>
          <p:cNvSpPr/>
          <p:nvPr/>
        </p:nvSpPr>
        <p:spPr>
          <a:xfrm>
            <a:off x="289467" y="4255167"/>
            <a:ext cx="9594800" cy="13716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nSpc>
                <a:spcPct val="115000"/>
              </a:lnSpc>
            </a:pPr>
            <a:r>
              <a:rPr lang="en-US" sz="2400" u="sng">
                <a:latin typeface="Average"/>
                <a:ea typeface="Average"/>
                <a:cs typeface="Average"/>
                <a:sym typeface="Average"/>
              </a:rPr>
              <a:t>Decoder self-attention</a:t>
            </a:r>
            <a:endParaRPr sz="2400" u="sng">
              <a:solidFill>
                <a:srgbClr val="00FF00"/>
              </a:solidFill>
              <a:latin typeface="Average"/>
              <a:ea typeface="Average"/>
              <a:cs typeface="Average"/>
              <a:sym typeface="Average"/>
            </a:endParaRPr>
          </a:p>
          <a:p>
            <a:pPr>
              <a:lnSpc>
                <a:spcPct val="115000"/>
              </a:lnSpc>
            </a:pPr>
            <a:r>
              <a:rPr lang="en-US" sz="2400" b="1">
                <a:solidFill>
                  <a:srgbClr val="00FF00"/>
                </a:solidFill>
                <a:latin typeface="Average"/>
                <a:ea typeface="Average"/>
                <a:cs typeface="Average"/>
                <a:sym typeface="Average"/>
              </a:rPr>
              <a:t>Key</a:t>
            </a:r>
            <a:r>
              <a:rPr lang="en-US" sz="2400" b="1">
                <a:latin typeface="Average"/>
                <a:ea typeface="Average"/>
                <a:cs typeface="Average"/>
                <a:sym typeface="Average"/>
              </a:rPr>
              <a:t>, </a:t>
            </a:r>
            <a:r>
              <a:rPr lang="en-US" sz="2400" b="1">
                <a:solidFill>
                  <a:srgbClr val="FF0000"/>
                </a:solidFill>
                <a:latin typeface="Average"/>
                <a:ea typeface="Average"/>
                <a:cs typeface="Average"/>
                <a:sym typeface="Average"/>
              </a:rPr>
              <a:t>value</a:t>
            </a:r>
            <a:r>
              <a:rPr lang="en-US" sz="2400">
                <a:latin typeface="Average"/>
                <a:ea typeface="Average"/>
                <a:cs typeface="Average"/>
                <a:sym typeface="Average"/>
              </a:rPr>
              <a:t> are the the outputs of the previous layer.</a:t>
            </a:r>
            <a:endParaRPr sz="2400">
              <a:latin typeface="Average"/>
              <a:ea typeface="Average"/>
              <a:cs typeface="Average"/>
              <a:sym typeface="Average"/>
            </a:endParaRPr>
          </a:p>
          <a:p>
            <a:pPr>
              <a:lnSpc>
                <a:spcPct val="115000"/>
              </a:lnSpc>
            </a:pPr>
            <a:r>
              <a:rPr lang="en-US" sz="2400" b="1">
                <a:solidFill>
                  <a:srgbClr val="00FFFF"/>
                </a:solidFill>
                <a:latin typeface="Average"/>
                <a:ea typeface="Average"/>
                <a:cs typeface="Average"/>
                <a:sym typeface="Average"/>
              </a:rPr>
              <a:t>Query</a:t>
            </a:r>
            <a:r>
              <a:rPr lang="en-US" sz="2400">
                <a:latin typeface="Average"/>
                <a:ea typeface="Average"/>
                <a:cs typeface="Average"/>
                <a:sym typeface="Average"/>
              </a:rPr>
              <a:t> is the </a:t>
            </a:r>
            <a:r>
              <a:rPr lang="en-US" sz="2400" b="1">
                <a:solidFill>
                  <a:srgbClr val="FF0000"/>
                </a:solidFill>
                <a:latin typeface="Average"/>
                <a:ea typeface="Average"/>
                <a:cs typeface="Average"/>
                <a:sym typeface="Average"/>
              </a:rPr>
              <a:t>value</a:t>
            </a:r>
            <a:r>
              <a:rPr lang="en-US" sz="2400">
                <a:latin typeface="Average"/>
                <a:ea typeface="Average"/>
                <a:cs typeface="Average"/>
                <a:sym typeface="Average"/>
              </a:rPr>
              <a:t> (self-attention).</a:t>
            </a:r>
            <a:endParaRPr sz="2400">
              <a:latin typeface="Average"/>
              <a:ea typeface="Average"/>
              <a:cs typeface="Average"/>
              <a:sym typeface="Average"/>
            </a:endParaRPr>
          </a:p>
        </p:txBody>
      </p:sp>
      <p:sp>
        <p:nvSpPr>
          <p:cNvPr id="885" name="Google Shape;885;p70"/>
          <p:cNvSpPr/>
          <p:nvPr/>
        </p:nvSpPr>
        <p:spPr>
          <a:xfrm>
            <a:off x="289467" y="2407700"/>
            <a:ext cx="9594800" cy="14480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nSpc>
                <a:spcPct val="115000"/>
              </a:lnSpc>
            </a:pPr>
            <a:r>
              <a:rPr lang="en-US" sz="2400" u="sng">
                <a:latin typeface="Average"/>
                <a:ea typeface="Average"/>
                <a:cs typeface="Average"/>
                <a:sym typeface="Average"/>
              </a:rPr>
              <a:t>Encoder-decoder multi-head attention</a:t>
            </a:r>
            <a:endParaRPr sz="2400" u="sng">
              <a:solidFill>
                <a:srgbClr val="00FF00"/>
              </a:solidFill>
              <a:latin typeface="Average"/>
              <a:ea typeface="Average"/>
              <a:cs typeface="Average"/>
              <a:sym typeface="Average"/>
            </a:endParaRPr>
          </a:p>
          <a:p>
            <a:pPr>
              <a:lnSpc>
                <a:spcPct val="115000"/>
              </a:lnSpc>
            </a:pPr>
            <a:r>
              <a:rPr lang="en-US" sz="2400" b="1">
                <a:solidFill>
                  <a:srgbClr val="00FF00"/>
                </a:solidFill>
                <a:latin typeface="Average"/>
                <a:ea typeface="Average"/>
                <a:cs typeface="Average"/>
                <a:sym typeface="Average"/>
              </a:rPr>
              <a:t>Key</a:t>
            </a:r>
            <a:r>
              <a:rPr lang="en-US" sz="2400" b="1">
                <a:latin typeface="Average"/>
                <a:ea typeface="Average"/>
                <a:cs typeface="Average"/>
                <a:sym typeface="Average"/>
              </a:rPr>
              <a:t>, </a:t>
            </a:r>
            <a:r>
              <a:rPr lang="en-US" sz="2400" b="1">
                <a:solidFill>
                  <a:srgbClr val="FF0000"/>
                </a:solidFill>
                <a:latin typeface="Average"/>
                <a:ea typeface="Average"/>
                <a:cs typeface="Average"/>
                <a:sym typeface="Average"/>
              </a:rPr>
              <a:t>value</a:t>
            </a:r>
            <a:r>
              <a:rPr lang="en-US" sz="2400">
                <a:latin typeface="Average"/>
                <a:ea typeface="Average"/>
                <a:cs typeface="Average"/>
                <a:sym typeface="Average"/>
              </a:rPr>
              <a:t> are the final encoding layer's outputs.</a:t>
            </a:r>
            <a:endParaRPr sz="2400">
              <a:latin typeface="Average"/>
              <a:ea typeface="Average"/>
              <a:cs typeface="Average"/>
              <a:sym typeface="Average"/>
            </a:endParaRPr>
          </a:p>
          <a:p>
            <a:pPr>
              <a:lnSpc>
                <a:spcPct val="115000"/>
              </a:lnSpc>
            </a:pPr>
            <a:r>
              <a:rPr lang="en-US" sz="2400" b="1">
                <a:solidFill>
                  <a:srgbClr val="00FFFF"/>
                </a:solidFill>
                <a:latin typeface="Average"/>
                <a:ea typeface="Average"/>
                <a:cs typeface="Average"/>
                <a:sym typeface="Average"/>
              </a:rPr>
              <a:t>Query</a:t>
            </a:r>
            <a:r>
              <a:rPr lang="en-US" sz="2400">
                <a:latin typeface="Average"/>
                <a:ea typeface="Average"/>
                <a:cs typeface="Average"/>
                <a:sym typeface="Average"/>
              </a:rPr>
              <a:t> is the output of the previous decoder layer.</a:t>
            </a:r>
            <a:endParaRPr sz="2400">
              <a:latin typeface="Average"/>
              <a:ea typeface="Average"/>
              <a:cs typeface="Average"/>
              <a:sym typeface="Average"/>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71"/>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a:t>One last look at the whole architecture.</a:t>
            </a:r>
            <a:endParaRPr/>
          </a:p>
        </p:txBody>
      </p:sp>
      <p:pic>
        <p:nvPicPr>
          <p:cNvPr id="891" name="Google Shape;891;p71"/>
          <p:cNvPicPr preferRelativeResize="0"/>
          <p:nvPr/>
        </p:nvPicPr>
        <p:blipFill rotWithShape="1">
          <a:blip r:embed="rId3">
            <a:alphaModFix/>
          </a:blip>
          <a:srcRect/>
          <a:stretch/>
        </p:blipFill>
        <p:spPr>
          <a:xfrm>
            <a:off x="713267" y="1645967"/>
            <a:ext cx="3312200" cy="4893333"/>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72"/>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a:t>One last look at the whole architecture.</a:t>
            </a:r>
            <a:endParaRPr/>
          </a:p>
        </p:txBody>
      </p:sp>
      <p:pic>
        <p:nvPicPr>
          <p:cNvPr id="897" name="Google Shape;897;p72"/>
          <p:cNvPicPr preferRelativeResize="0"/>
          <p:nvPr/>
        </p:nvPicPr>
        <p:blipFill rotWithShape="1">
          <a:blip r:embed="rId3">
            <a:alphaModFix/>
          </a:blip>
          <a:srcRect/>
          <a:stretch/>
        </p:blipFill>
        <p:spPr>
          <a:xfrm>
            <a:off x="713267" y="1645967"/>
            <a:ext cx="3312200" cy="4893333"/>
          </a:xfrm>
          <a:prstGeom prst="rect">
            <a:avLst/>
          </a:prstGeom>
          <a:noFill/>
          <a:ln>
            <a:noFill/>
          </a:ln>
        </p:spPr>
      </p:pic>
      <p:pic>
        <p:nvPicPr>
          <p:cNvPr id="898" name="Google Shape;898;p72"/>
          <p:cNvPicPr preferRelativeResize="0"/>
          <p:nvPr/>
        </p:nvPicPr>
        <p:blipFill rotWithShape="1">
          <a:blip r:embed="rId4">
            <a:alphaModFix/>
          </a:blip>
          <a:srcRect/>
          <a:stretch/>
        </p:blipFill>
        <p:spPr>
          <a:xfrm>
            <a:off x="5570830" y="1905617"/>
            <a:ext cx="4824540" cy="4266703"/>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73"/>
          <p:cNvSpPr txBox="1">
            <a:spLocks noGrp="1"/>
          </p:cNvSpPr>
          <p:nvPr>
            <p:ph type="title"/>
          </p:nvPr>
        </p:nvSpPr>
        <p:spPr>
          <a:xfrm>
            <a:off x="415600" y="30138"/>
            <a:ext cx="11360800" cy="763600"/>
          </a:xfrm>
          <a:prstGeom prst="rect">
            <a:avLst/>
          </a:prstGeom>
          <a:noFill/>
          <a:ln>
            <a:noFill/>
          </a:ln>
        </p:spPr>
        <p:txBody>
          <a:bodyPr spcFirstLastPara="1" vert="horz" wrap="square" lIns="121900" tIns="121900" rIns="121900" bIns="121900" rtlCol="0" anchor="t" anchorCtr="0">
            <a:noAutofit/>
          </a:bodyPr>
          <a:lstStyle/>
          <a:p>
            <a:r>
              <a:rPr lang="en-US" sz="4000" dirty="0"/>
              <a:t>We get the variable-length outputs using beam search.</a:t>
            </a:r>
            <a:endParaRPr sz="4000" dirty="0"/>
          </a:p>
        </p:txBody>
      </p:sp>
      <p:pic>
        <p:nvPicPr>
          <p:cNvPr id="904" name="Google Shape;904;p73"/>
          <p:cNvPicPr preferRelativeResize="0"/>
          <p:nvPr/>
        </p:nvPicPr>
        <p:blipFill>
          <a:blip r:embed="rId3">
            <a:alphaModFix/>
          </a:blip>
          <a:stretch>
            <a:fillRect/>
          </a:stretch>
        </p:blipFill>
        <p:spPr>
          <a:xfrm>
            <a:off x="2807551" y="1597501"/>
            <a:ext cx="6576908" cy="5094633"/>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BD80C-D03A-C49F-89DD-1A5A31F2F8BC}"/>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6A559F2A-AE61-196C-52EC-C0CEC70FF2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420974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36"/>
          <p:cNvSpPr txBox="1"/>
          <p:nvPr/>
        </p:nvSpPr>
        <p:spPr>
          <a:xfrm>
            <a:off x="0" y="0"/>
            <a:ext cx="12192000" cy="6858000"/>
          </a:xfrm>
          <a:prstGeom prst="rect">
            <a:avLst/>
          </a:prstGeom>
          <a:noFill/>
          <a:ln>
            <a:noFill/>
          </a:ln>
        </p:spPr>
        <p:txBody>
          <a:bodyPr spcFirstLastPara="1" wrap="square" lIns="121900" tIns="121900" rIns="121900" bIns="121900" anchor="ctr" anchorCtr="0">
            <a:noAutofit/>
          </a:bodyPr>
          <a:lstStyle/>
          <a:p>
            <a:pPr algn="ctr">
              <a:lnSpc>
                <a:spcPct val="120000"/>
              </a:lnSpc>
            </a:pPr>
            <a:r>
              <a:rPr lang="en" sz="4800" b="1">
                <a:solidFill>
                  <a:srgbClr val="202124"/>
                </a:solidFill>
                <a:latin typeface="Google Sans"/>
                <a:ea typeface="Google Sans"/>
                <a:cs typeface="Google Sans"/>
                <a:sym typeface="Google Sans"/>
              </a:rPr>
              <a:t>The first </a:t>
            </a:r>
            <a:r>
              <a:rPr lang="en" sz="4800" b="1">
                <a:solidFill>
                  <a:srgbClr val="999999"/>
                </a:solidFill>
                <a:latin typeface="Google Sans"/>
                <a:ea typeface="Google Sans"/>
                <a:cs typeface="Google Sans"/>
                <a:sym typeface="Google Sans"/>
              </a:rPr>
              <a:t>(1.5</a:t>
            </a:r>
            <a:r>
              <a:rPr lang="en" sz="4800" b="1" baseline="30000">
                <a:solidFill>
                  <a:srgbClr val="999999"/>
                </a:solidFill>
                <a:latin typeface="Google Sans"/>
                <a:ea typeface="Google Sans"/>
                <a:cs typeface="Google Sans"/>
                <a:sym typeface="Google Sans"/>
              </a:rPr>
              <a:t>th</a:t>
            </a:r>
            <a:r>
              <a:rPr lang="en" sz="4800" b="1">
                <a:solidFill>
                  <a:srgbClr val="999999"/>
                </a:solidFill>
                <a:latin typeface="Google Sans"/>
                <a:ea typeface="Google Sans"/>
                <a:cs typeface="Google Sans"/>
                <a:sym typeface="Google Sans"/>
              </a:rPr>
              <a:t>)</a:t>
            </a:r>
            <a:r>
              <a:rPr lang="en" sz="4800" b="1">
                <a:solidFill>
                  <a:srgbClr val="202124"/>
                </a:solidFill>
                <a:latin typeface="Google Sans"/>
                <a:ea typeface="Google Sans"/>
                <a:cs typeface="Google Sans"/>
                <a:sym typeface="Google Sans"/>
              </a:rPr>
              <a:t> big takeover:</a:t>
            </a:r>
            <a:endParaRPr sz="4800" b="1">
              <a:solidFill>
                <a:srgbClr val="202124"/>
              </a:solidFill>
              <a:latin typeface="Google Sans"/>
              <a:ea typeface="Google Sans"/>
              <a:cs typeface="Google Sans"/>
              <a:sym typeface="Google Sans"/>
            </a:endParaRPr>
          </a:p>
          <a:p>
            <a:pPr algn="ctr">
              <a:lnSpc>
                <a:spcPct val="120000"/>
              </a:lnSpc>
            </a:pPr>
            <a:r>
              <a:rPr lang="en" sz="6400" b="1">
                <a:solidFill>
                  <a:srgbClr val="202124"/>
                </a:solidFill>
                <a:latin typeface="Google Sans"/>
                <a:ea typeface="Google Sans"/>
                <a:cs typeface="Google Sans"/>
                <a:sym typeface="Google Sans"/>
              </a:rPr>
              <a:t>Language Modeling / NLP</a:t>
            </a:r>
            <a:endParaRPr sz="6400" b="1">
              <a:solidFill>
                <a:srgbClr val="202124"/>
              </a:solidFill>
              <a:latin typeface="Google Sans"/>
              <a:ea typeface="Google Sans"/>
              <a:cs typeface="Google Sans"/>
              <a:sym typeface="Google Sans"/>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37"/>
          <p:cNvSpPr txBox="1"/>
          <p:nvPr/>
        </p:nvSpPr>
        <p:spPr>
          <a:xfrm>
            <a:off x="0" y="0"/>
            <a:ext cx="4114800" cy="6858000"/>
          </a:xfrm>
          <a:prstGeom prst="rect">
            <a:avLst/>
          </a:prstGeom>
          <a:noFill/>
          <a:ln>
            <a:noFill/>
          </a:ln>
        </p:spPr>
        <p:txBody>
          <a:bodyPr spcFirstLastPara="1" wrap="square" lIns="121900" tIns="121900" rIns="121900" bIns="121900" anchor="t" anchorCtr="0">
            <a:noAutofit/>
          </a:bodyPr>
          <a:lstStyle/>
          <a:p>
            <a:pPr algn="ctr">
              <a:lnSpc>
                <a:spcPct val="115000"/>
              </a:lnSpc>
            </a:pPr>
            <a:r>
              <a:rPr lang="en" sz="4267" b="1">
                <a:solidFill>
                  <a:srgbClr val="202124"/>
                </a:solidFill>
                <a:latin typeface="Google Sans"/>
                <a:ea typeface="Google Sans"/>
                <a:cs typeface="Google Sans"/>
                <a:sym typeface="Google Sans"/>
              </a:rPr>
              <a:t>Decoder-only</a:t>
            </a:r>
            <a:endParaRPr sz="4267" b="1">
              <a:solidFill>
                <a:srgbClr val="202124"/>
              </a:solidFill>
              <a:latin typeface="Google Sans"/>
              <a:ea typeface="Google Sans"/>
              <a:cs typeface="Google Sans"/>
              <a:sym typeface="Google Sans"/>
            </a:endParaRPr>
          </a:p>
          <a:p>
            <a:pPr algn="ctr">
              <a:lnSpc>
                <a:spcPct val="115000"/>
              </a:lnSpc>
            </a:pPr>
            <a:r>
              <a:rPr lang="en" sz="4267" b="1">
                <a:solidFill>
                  <a:srgbClr val="202124"/>
                </a:solidFill>
                <a:latin typeface="Google Sans"/>
                <a:ea typeface="Google Sans"/>
                <a:cs typeface="Google Sans"/>
                <a:sym typeface="Google Sans"/>
              </a:rPr>
              <a:t>GPT</a:t>
            </a:r>
            <a:endParaRPr sz="4267" b="1">
              <a:solidFill>
                <a:srgbClr val="202124"/>
              </a:solidFill>
              <a:latin typeface="Google Sans"/>
              <a:ea typeface="Google Sans"/>
              <a:cs typeface="Google Sans"/>
              <a:sym typeface="Google Sans"/>
            </a:endParaRPr>
          </a:p>
        </p:txBody>
      </p:sp>
      <p:sp>
        <p:nvSpPr>
          <p:cNvPr id="1400" name="Google Shape;1400;p37"/>
          <p:cNvSpPr txBox="1"/>
          <p:nvPr/>
        </p:nvSpPr>
        <p:spPr>
          <a:xfrm>
            <a:off x="4114800" y="0"/>
            <a:ext cx="3962400" cy="6858000"/>
          </a:xfrm>
          <a:prstGeom prst="rect">
            <a:avLst/>
          </a:prstGeom>
          <a:solidFill>
            <a:srgbClr val="FAFAFA"/>
          </a:solidFill>
          <a:ln>
            <a:noFill/>
          </a:ln>
        </p:spPr>
        <p:txBody>
          <a:bodyPr spcFirstLastPara="1" wrap="square" lIns="121900" tIns="121900" rIns="121900" bIns="121900" anchor="t" anchorCtr="0">
            <a:noAutofit/>
          </a:bodyPr>
          <a:lstStyle/>
          <a:p>
            <a:pPr algn="ctr">
              <a:lnSpc>
                <a:spcPct val="115000"/>
              </a:lnSpc>
            </a:pPr>
            <a:r>
              <a:rPr lang="en" sz="4267" b="1">
                <a:solidFill>
                  <a:srgbClr val="202124"/>
                </a:solidFill>
                <a:latin typeface="Google Sans"/>
                <a:ea typeface="Google Sans"/>
                <a:cs typeface="Google Sans"/>
                <a:sym typeface="Google Sans"/>
              </a:rPr>
              <a:t>Encoder-only</a:t>
            </a:r>
            <a:endParaRPr sz="4267" b="1">
              <a:solidFill>
                <a:srgbClr val="202124"/>
              </a:solidFill>
              <a:latin typeface="Google Sans"/>
              <a:ea typeface="Google Sans"/>
              <a:cs typeface="Google Sans"/>
              <a:sym typeface="Google Sans"/>
            </a:endParaRPr>
          </a:p>
          <a:p>
            <a:pPr algn="ctr">
              <a:lnSpc>
                <a:spcPct val="115000"/>
              </a:lnSpc>
            </a:pPr>
            <a:r>
              <a:rPr lang="en" sz="4267" b="1">
                <a:solidFill>
                  <a:srgbClr val="202124"/>
                </a:solidFill>
                <a:latin typeface="Google Sans"/>
                <a:ea typeface="Google Sans"/>
                <a:cs typeface="Google Sans"/>
                <a:sym typeface="Google Sans"/>
              </a:rPr>
              <a:t>BERT</a:t>
            </a:r>
            <a:endParaRPr sz="4267" b="1">
              <a:solidFill>
                <a:srgbClr val="202124"/>
              </a:solidFill>
              <a:latin typeface="Google Sans"/>
              <a:ea typeface="Google Sans"/>
              <a:cs typeface="Google Sans"/>
              <a:sym typeface="Google Sans"/>
            </a:endParaRPr>
          </a:p>
        </p:txBody>
      </p:sp>
      <p:sp>
        <p:nvSpPr>
          <p:cNvPr id="1401" name="Google Shape;1401;p37"/>
          <p:cNvSpPr txBox="1"/>
          <p:nvPr/>
        </p:nvSpPr>
        <p:spPr>
          <a:xfrm>
            <a:off x="8077200" y="0"/>
            <a:ext cx="4114800" cy="6858000"/>
          </a:xfrm>
          <a:prstGeom prst="rect">
            <a:avLst/>
          </a:prstGeom>
          <a:noFill/>
          <a:ln>
            <a:noFill/>
          </a:ln>
        </p:spPr>
        <p:txBody>
          <a:bodyPr spcFirstLastPara="1" wrap="square" lIns="121900" tIns="121900" rIns="121900" bIns="121900" anchor="t" anchorCtr="0">
            <a:noAutofit/>
          </a:bodyPr>
          <a:lstStyle/>
          <a:p>
            <a:pPr algn="ctr">
              <a:lnSpc>
                <a:spcPct val="115000"/>
              </a:lnSpc>
            </a:pPr>
            <a:r>
              <a:rPr lang="en" sz="4267" b="1">
                <a:solidFill>
                  <a:srgbClr val="202124"/>
                </a:solidFill>
                <a:latin typeface="Google Sans"/>
                <a:ea typeface="Google Sans"/>
                <a:cs typeface="Google Sans"/>
                <a:sym typeface="Google Sans"/>
              </a:rPr>
              <a:t>Enc-Dec</a:t>
            </a:r>
            <a:endParaRPr sz="4267" b="1">
              <a:solidFill>
                <a:srgbClr val="202124"/>
              </a:solidFill>
              <a:latin typeface="Google Sans"/>
              <a:ea typeface="Google Sans"/>
              <a:cs typeface="Google Sans"/>
              <a:sym typeface="Google Sans"/>
            </a:endParaRPr>
          </a:p>
          <a:p>
            <a:pPr algn="ctr">
              <a:lnSpc>
                <a:spcPct val="115000"/>
              </a:lnSpc>
            </a:pPr>
            <a:r>
              <a:rPr lang="en" sz="4267" b="1">
                <a:solidFill>
                  <a:srgbClr val="202124"/>
                </a:solidFill>
                <a:latin typeface="Google Sans"/>
                <a:ea typeface="Google Sans"/>
                <a:cs typeface="Google Sans"/>
                <a:sym typeface="Google Sans"/>
              </a:rPr>
              <a:t>T5</a:t>
            </a:r>
            <a:endParaRPr sz="4267" b="1">
              <a:solidFill>
                <a:srgbClr val="202124"/>
              </a:solidFill>
              <a:latin typeface="Google Sans"/>
              <a:ea typeface="Google Sans"/>
              <a:cs typeface="Google Sans"/>
              <a:sym typeface="Google Sans"/>
            </a:endParaRPr>
          </a:p>
        </p:txBody>
      </p:sp>
      <p:grpSp>
        <p:nvGrpSpPr>
          <p:cNvPr id="1402" name="Google Shape;1402;p37"/>
          <p:cNvGrpSpPr/>
          <p:nvPr/>
        </p:nvGrpSpPr>
        <p:grpSpPr>
          <a:xfrm>
            <a:off x="4096000" y="2835401"/>
            <a:ext cx="3962400" cy="3946930"/>
            <a:chOff x="3072000" y="2126550"/>
            <a:chExt cx="2971800" cy="2960198"/>
          </a:xfrm>
        </p:grpSpPr>
        <p:pic>
          <p:nvPicPr>
            <p:cNvPr id="1403" name="Google Shape;1403;p37"/>
            <p:cNvPicPr preferRelativeResize="0"/>
            <p:nvPr/>
          </p:nvPicPr>
          <p:blipFill rotWithShape="1">
            <a:blip r:embed="rId3">
              <a:alphaModFix/>
            </a:blip>
            <a:srcRect t="36487" r="52662"/>
            <a:stretch/>
          </p:blipFill>
          <p:spPr>
            <a:xfrm>
              <a:off x="3972550" y="2633125"/>
              <a:ext cx="1090525" cy="2040674"/>
            </a:xfrm>
            <a:prstGeom prst="rect">
              <a:avLst/>
            </a:prstGeom>
            <a:noFill/>
            <a:ln>
              <a:noFill/>
            </a:ln>
          </p:spPr>
        </p:pic>
        <p:sp>
          <p:nvSpPr>
            <p:cNvPr id="1404" name="Google Shape;1404;p37"/>
            <p:cNvSpPr txBox="1"/>
            <p:nvPr/>
          </p:nvSpPr>
          <p:spPr>
            <a:xfrm>
              <a:off x="3072000" y="4717350"/>
              <a:ext cx="2971800" cy="369398"/>
            </a:xfrm>
            <a:prstGeom prst="rect">
              <a:avLst/>
            </a:prstGeom>
            <a:noFill/>
            <a:ln>
              <a:noFill/>
            </a:ln>
          </p:spPr>
          <p:txBody>
            <a:bodyPr spcFirstLastPara="1" wrap="square" lIns="121900" tIns="121900" rIns="121900" bIns="121900" anchor="t" anchorCtr="0">
              <a:spAutoFit/>
            </a:bodyPr>
            <a:lstStyle/>
            <a:p>
              <a:pPr algn="ctr">
                <a:lnSpc>
                  <a:spcPct val="150000"/>
                </a:lnSpc>
              </a:pPr>
              <a:r>
                <a:rPr lang="en" sz="1067">
                  <a:solidFill>
                    <a:srgbClr val="202124"/>
                  </a:solidFill>
                  <a:latin typeface="Courier New"/>
                  <a:ea typeface="Courier New"/>
                  <a:cs typeface="Courier New"/>
                  <a:sym typeface="Courier New"/>
                </a:rPr>
                <a:t>[The_] [cat_] </a:t>
              </a:r>
              <a:r>
                <a:rPr lang="en" sz="1067" b="1">
                  <a:solidFill>
                    <a:srgbClr val="202124"/>
                  </a:solidFill>
                  <a:latin typeface="Courier New"/>
                  <a:ea typeface="Courier New"/>
                  <a:cs typeface="Courier New"/>
                  <a:sym typeface="Courier New"/>
                </a:rPr>
                <a:t>[MASK]</a:t>
              </a:r>
              <a:r>
                <a:rPr lang="en" sz="1067">
                  <a:solidFill>
                    <a:srgbClr val="202124"/>
                  </a:solidFill>
                  <a:latin typeface="Courier New"/>
                  <a:ea typeface="Courier New"/>
                  <a:cs typeface="Courier New"/>
                  <a:sym typeface="Courier New"/>
                </a:rPr>
                <a:t> [on_] </a:t>
              </a:r>
              <a:r>
                <a:rPr lang="en" sz="1067" b="1">
                  <a:solidFill>
                    <a:srgbClr val="202124"/>
                  </a:solidFill>
                  <a:latin typeface="Courier New"/>
                  <a:ea typeface="Courier New"/>
                  <a:cs typeface="Courier New"/>
                  <a:sym typeface="Courier New"/>
                </a:rPr>
                <a:t>[MASK]</a:t>
              </a:r>
              <a:r>
                <a:rPr lang="en" sz="1067">
                  <a:solidFill>
                    <a:srgbClr val="202124"/>
                  </a:solidFill>
                  <a:latin typeface="Courier New"/>
                  <a:ea typeface="Courier New"/>
                  <a:cs typeface="Courier New"/>
                  <a:sym typeface="Courier New"/>
                </a:rPr>
                <a:t> [mat_]</a:t>
              </a:r>
              <a:endParaRPr sz="1600"/>
            </a:p>
          </p:txBody>
        </p:sp>
        <p:sp>
          <p:nvSpPr>
            <p:cNvPr id="1405" name="Google Shape;1405;p37"/>
            <p:cNvSpPr txBox="1"/>
            <p:nvPr/>
          </p:nvSpPr>
          <p:spPr>
            <a:xfrm>
              <a:off x="3072000" y="2126550"/>
              <a:ext cx="2971800" cy="369398"/>
            </a:xfrm>
            <a:prstGeom prst="rect">
              <a:avLst/>
            </a:prstGeom>
            <a:noFill/>
            <a:ln>
              <a:noFill/>
            </a:ln>
          </p:spPr>
          <p:txBody>
            <a:bodyPr spcFirstLastPara="1" wrap="square" lIns="121900" tIns="121900" rIns="121900" bIns="121900" anchor="t" anchorCtr="0">
              <a:spAutoFit/>
            </a:bodyPr>
            <a:lstStyle/>
            <a:p>
              <a:pPr algn="ctr">
                <a:lnSpc>
                  <a:spcPct val="150000"/>
                </a:lnSpc>
              </a:pPr>
              <a:r>
                <a:rPr lang="en" sz="1067">
                  <a:solidFill>
                    <a:srgbClr val="202124"/>
                  </a:solidFill>
                  <a:latin typeface="Courier New"/>
                  <a:ea typeface="Courier New"/>
                  <a:cs typeface="Courier New"/>
                  <a:sym typeface="Courier New"/>
                </a:rPr>
                <a:t>[*]    [*]   </a:t>
              </a:r>
              <a:r>
                <a:rPr lang="en" sz="1067" b="1">
                  <a:solidFill>
                    <a:srgbClr val="202124"/>
                  </a:solidFill>
                  <a:latin typeface="Courier New"/>
                  <a:ea typeface="Courier New"/>
                  <a:cs typeface="Courier New"/>
                  <a:sym typeface="Courier New"/>
                </a:rPr>
                <a:t>[sat_]</a:t>
              </a:r>
              <a:r>
                <a:rPr lang="en" sz="1067">
                  <a:solidFill>
                    <a:srgbClr val="202124"/>
                  </a:solidFill>
                  <a:latin typeface="Courier New"/>
                  <a:ea typeface="Courier New"/>
                  <a:cs typeface="Courier New"/>
                  <a:sym typeface="Courier New"/>
                </a:rPr>
                <a:t>  [*]  </a:t>
              </a:r>
              <a:r>
                <a:rPr lang="en" sz="1067" b="1">
                  <a:solidFill>
                    <a:srgbClr val="202124"/>
                  </a:solidFill>
                  <a:latin typeface="Courier New"/>
                  <a:ea typeface="Courier New"/>
                  <a:cs typeface="Courier New"/>
                  <a:sym typeface="Courier New"/>
                </a:rPr>
                <a:t>[the_]</a:t>
              </a:r>
              <a:r>
                <a:rPr lang="en" sz="1067">
                  <a:solidFill>
                    <a:srgbClr val="202124"/>
                  </a:solidFill>
                  <a:latin typeface="Courier New"/>
                  <a:ea typeface="Courier New"/>
                  <a:cs typeface="Courier New"/>
                  <a:sym typeface="Courier New"/>
                </a:rPr>
                <a:t>    [*]</a:t>
              </a:r>
              <a:endParaRPr sz="1600"/>
            </a:p>
          </p:txBody>
        </p:sp>
      </p:grpSp>
      <p:pic>
        <p:nvPicPr>
          <p:cNvPr id="1406" name="Google Shape;1406;p37"/>
          <p:cNvPicPr preferRelativeResize="0"/>
          <p:nvPr/>
        </p:nvPicPr>
        <p:blipFill rotWithShape="1">
          <a:blip r:embed="rId3">
            <a:alphaModFix/>
          </a:blip>
          <a:srcRect l="49859" t="52518"/>
          <a:stretch/>
        </p:blipFill>
        <p:spPr>
          <a:xfrm>
            <a:off x="1287301" y="4001900"/>
            <a:ext cx="1540167" cy="2034165"/>
          </a:xfrm>
          <a:prstGeom prst="rect">
            <a:avLst/>
          </a:prstGeom>
          <a:noFill/>
          <a:ln>
            <a:noFill/>
          </a:ln>
        </p:spPr>
      </p:pic>
      <p:pic>
        <p:nvPicPr>
          <p:cNvPr id="1407" name="Google Shape;1407;p37"/>
          <p:cNvPicPr preferRelativeResize="0"/>
          <p:nvPr/>
        </p:nvPicPr>
        <p:blipFill rotWithShape="1">
          <a:blip r:embed="rId3">
            <a:alphaModFix/>
          </a:blip>
          <a:srcRect l="49859" b="63731"/>
          <a:stretch/>
        </p:blipFill>
        <p:spPr>
          <a:xfrm>
            <a:off x="1287301" y="2448901"/>
            <a:ext cx="1540167" cy="1553801"/>
          </a:xfrm>
          <a:prstGeom prst="rect">
            <a:avLst/>
          </a:prstGeom>
          <a:noFill/>
          <a:ln>
            <a:noFill/>
          </a:ln>
        </p:spPr>
      </p:pic>
      <p:sp>
        <p:nvSpPr>
          <p:cNvPr id="1408" name="Google Shape;1408;p37"/>
          <p:cNvSpPr txBox="1"/>
          <p:nvPr/>
        </p:nvSpPr>
        <p:spPr>
          <a:xfrm>
            <a:off x="0" y="6197601"/>
            <a:ext cx="2175200" cy="492530"/>
          </a:xfrm>
          <a:prstGeom prst="rect">
            <a:avLst/>
          </a:prstGeom>
          <a:noFill/>
          <a:ln>
            <a:noFill/>
          </a:ln>
        </p:spPr>
        <p:txBody>
          <a:bodyPr spcFirstLastPara="1" wrap="square" lIns="121900" tIns="121900" rIns="121900" bIns="121900" anchor="t" anchorCtr="0">
            <a:spAutoFit/>
          </a:bodyPr>
          <a:lstStyle/>
          <a:p>
            <a:pPr algn="ctr">
              <a:lnSpc>
                <a:spcPct val="150000"/>
              </a:lnSpc>
            </a:pPr>
            <a:r>
              <a:rPr lang="en" sz="1067">
                <a:solidFill>
                  <a:srgbClr val="202124"/>
                </a:solidFill>
                <a:latin typeface="Courier New"/>
                <a:ea typeface="Courier New"/>
                <a:cs typeface="Courier New"/>
                <a:sym typeface="Courier New"/>
              </a:rPr>
              <a:t>[START] [The_] [cat_]</a:t>
            </a:r>
            <a:endParaRPr sz="2400"/>
          </a:p>
        </p:txBody>
      </p:sp>
      <p:sp>
        <p:nvSpPr>
          <p:cNvPr id="1409" name="Google Shape;1409;p37"/>
          <p:cNvSpPr txBox="1"/>
          <p:nvPr/>
        </p:nvSpPr>
        <p:spPr>
          <a:xfrm>
            <a:off x="1181567" y="2032001"/>
            <a:ext cx="2517600" cy="492530"/>
          </a:xfrm>
          <a:prstGeom prst="rect">
            <a:avLst/>
          </a:prstGeom>
          <a:noFill/>
          <a:ln>
            <a:noFill/>
          </a:ln>
        </p:spPr>
        <p:txBody>
          <a:bodyPr spcFirstLastPara="1" wrap="square" lIns="121900" tIns="121900" rIns="121900" bIns="121900" anchor="t" anchorCtr="0">
            <a:spAutoFit/>
          </a:bodyPr>
          <a:lstStyle/>
          <a:p>
            <a:pPr algn="ctr">
              <a:lnSpc>
                <a:spcPct val="150000"/>
              </a:lnSpc>
            </a:pPr>
            <a:r>
              <a:rPr lang="en" sz="1067" b="1">
                <a:solidFill>
                  <a:srgbClr val="202124"/>
                </a:solidFill>
                <a:latin typeface="Courier New"/>
                <a:ea typeface="Courier New"/>
                <a:cs typeface="Courier New"/>
                <a:sym typeface="Courier New"/>
              </a:rPr>
              <a:t>[sat_]</a:t>
            </a:r>
            <a:endParaRPr sz="2400" b="1"/>
          </a:p>
        </p:txBody>
      </p:sp>
      <p:grpSp>
        <p:nvGrpSpPr>
          <p:cNvPr id="1410" name="Google Shape;1410;p37"/>
          <p:cNvGrpSpPr/>
          <p:nvPr/>
        </p:nvGrpSpPr>
        <p:grpSpPr>
          <a:xfrm>
            <a:off x="8058400" y="1616201"/>
            <a:ext cx="4165600" cy="5252430"/>
            <a:chOff x="6043800" y="1212150"/>
            <a:chExt cx="3124200" cy="3939322"/>
          </a:xfrm>
        </p:grpSpPr>
        <p:pic>
          <p:nvPicPr>
            <p:cNvPr id="1411" name="Google Shape;1411;p37"/>
            <p:cNvPicPr preferRelativeResize="0"/>
            <p:nvPr/>
          </p:nvPicPr>
          <p:blipFill>
            <a:blip r:embed="rId3">
              <a:alphaModFix/>
            </a:blip>
            <a:stretch>
              <a:fillRect/>
            </a:stretch>
          </p:blipFill>
          <p:spPr>
            <a:xfrm>
              <a:off x="6666075" y="1838675"/>
              <a:ext cx="1812199" cy="2527501"/>
            </a:xfrm>
            <a:prstGeom prst="rect">
              <a:avLst/>
            </a:prstGeom>
            <a:noFill/>
            <a:ln>
              <a:noFill/>
            </a:ln>
          </p:spPr>
        </p:pic>
        <p:sp>
          <p:nvSpPr>
            <p:cNvPr id="1412" name="Google Shape;1412;p37"/>
            <p:cNvSpPr txBox="1"/>
            <p:nvPr/>
          </p:nvSpPr>
          <p:spPr>
            <a:xfrm>
              <a:off x="6043800" y="4412550"/>
              <a:ext cx="2971800" cy="738922"/>
            </a:xfrm>
            <a:prstGeom prst="rect">
              <a:avLst/>
            </a:prstGeom>
            <a:noFill/>
            <a:ln>
              <a:noFill/>
            </a:ln>
          </p:spPr>
          <p:txBody>
            <a:bodyPr spcFirstLastPara="1" wrap="square" lIns="121900" tIns="121900" rIns="121900" bIns="121900" anchor="t" anchorCtr="0">
              <a:spAutoFit/>
            </a:bodyPr>
            <a:lstStyle/>
            <a:p>
              <a:pPr>
                <a:lnSpc>
                  <a:spcPct val="150000"/>
                </a:lnSpc>
              </a:pPr>
              <a:r>
                <a:rPr lang="en" sz="1067">
                  <a:solidFill>
                    <a:srgbClr val="202124"/>
                  </a:solidFill>
                  <a:latin typeface="Courier New"/>
                  <a:ea typeface="Courier New"/>
                  <a:cs typeface="Courier New"/>
                  <a:sym typeface="Courier New"/>
                </a:rPr>
                <a:t>Translate EN-DE: This is good.</a:t>
              </a:r>
              <a:endParaRPr sz="1067">
                <a:solidFill>
                  <a:srgbClr val="202124"/>
                </a:solidFill>
                <a:latin typeface="Courier New"/>
                <a:ea typeface="Courier New"/>
                <a:cs typeface="Courier New"/>
                <a:sym typeface="Courier New"/>
              </a:endParaRPr>
            </a:p>
            <a:p>
              <a:pPr>
                <a:lnSpc>
                  <a:spcPct val="150000"/>
                </a:lnSpc>
              </a:pPr>
              <a:r>
                <a:rPr lang="en" sz="1067">
                  <a:solidFill>
                    <a:srgbClr val="202124"/>
                  </a:solidFill>
                  <a:latin typeface="Courier New"/>
                  <a:ea typeface="Courier New"/>
                  <a:cs typeface="Courier New"/>
                  <a:sym typeface="Courier New"/>
                </a:rPr>
                <a:t>Summarize: state authorities dispatched…</a:t>
              </a:r>
              <a:endParaRPr sz="1067">
                <a:solidFill>
                  <a:srgbClr val="202124"/>
                </a:solidFill>
                <a:latin typeface="Courier New"/>
                <a:ea typeface="Courier New"/>
                <a:cs typeface="Courier New"/>
                <a:sym typeface="Courier New"/>
              </a:endParaRPr>
            </a:p>
            <a:p>
              <a:pPr>
                <a:lnSpc>
                  <a:spcPct val="150000"/>
                </a:lnSpc>
              </a:pPr>
              <a:r>
                <a:rPr lang="en" sz="1067">
                  <a:solidFill>
                    <a:srgbClr val="202124"/>
                  </a:solidFill>
                  <a:latin typeface="Courier New"/>
                  <a:ea typeface="Courier New"/>
                  <a:cs typeface="Courier New"/>
                  <a:sym typeface="Courier New"/>
                </a:rPr>
                <a:t>Is this toxic: You look beautiful today!</a:t>
              </a:r>
              <a:endParaRPr sz="1067">
                <a:solidFill>
                  <a:srgbClr val="202124"/>
                </a:solidFill>
                <a:latin typeface="Courier New"/>
                <a:ea typeface="Courier New"/>
                <a:cs typeface="Courier New"/>
                <a:sym typeface="Courier New"/>
              </a:endParaRPr>
            </a:p>
          </p:txBody>
        </p:sp>
        <p:sp>
          <p:nvSpPr>
            <p:cNvPr id="1413" name="Google Shape;1413;p37"/>
            <p:cNvSpPr txBox="1"/>
            <p:nvPr/>
          </p:nvSpPr>
          <p:spPr>
            <a:xfrm>
              <a:off x="6196200" y="1212150"/>
              <a:ext cx="2971800" cy="738922"/>
            </a:xfrm>
            <a:prstGeom prst="rect">
              <a:avLst/>
            </a:prstGeom>
            <a:noFill/>
            <a:ln>
              <a:noFill/>
            </a:ln>
          </p:spPr>
          <p:txBody>
            <a:bodyPr spcFirstLastPara="1" wrap="square" lIns="121900" tIns="121900" rIns="121900" bIns="121900" anchor="t" anchorCtr="0">
              <a:spAutoFit/>
            </a:bodyPr>
            <a:lstStyle/>
            <a:p>
              <a:pPr>
                <a:lnSpc>
                  <a:spcPct val="150000"/>
                </a:lnSpc>
              </a:pPr>
              <a:r>
                <a:rPr lang="en" sz="1067">
                  <a:solidFill>
                    <a:srgbClr val="202124"/>
                  </a:solidFill>
                  <a:latin typeface="Courier New"/>
                  <a:ea typeface="Courier New"/>
                  <a:cs typeface="Courier New"/>
                  <a:sym typeface="Courier New"/>
                </a:rPr>
                <a:t>Das ist gut.</a:t>
              </a:r>
              <a:endParaRPr sz="1067">
                <a:solidFill>
                  <a:srgbClr val="202124"/>
                </a:solidFill>
                <a:latin typeface="Courier New"/>
                <a:ea typeface="Courier New"/>
                <a:cs typeface="Courier New"/>
                <a:sym typeface="Courier New"/>
              </a:endParaRPr>
            </a:p>
            <a:p>
              <a:pPr>
                <a:lnSpc>
                  <a:spcPct val="150000"/>
                </a:lnSpc>
              </a:pPr>
              <a:r>
                <a:rPr lang="en" sz="1067">
                  <a:solidFill>
                    <a:srgbClr val="202124"/>
                  </a:solidFill>
                  <a:latin typeface="Courier New"/>
                  <a:ea typeface="Courier New"/>
                  <a:cs typeface="Courier New"/>
                  <a:sym typeface="Courier New"/>
                </a:rPr>
                <a:t>A storm in Attala caused 6 victims.</a:t>
              </a:r>
              <a:endParaRPr sz="1067">
                <a:solidFill>
                  <a:srgbClr val="202124"/>
                </a:solidFill>
                <a:latin typeface="Courier New"/>
                <a:ea typeface="Courier New"/>
                <a:cs typeface="Courier New"/>
                <a:sym typeface="Courier New"/>
              </a:endParaRPr>
            </a:p>
            <a:p>
              <a:pPr>
                <a:lnSpc>
                  <a:spcPct val="150000"/>
                </a:lnSpc>
              </a:pPr>
              <a:r>
                <a:rPr lang="en" sz="1067">
                  <a:solidFill>
                    <a:srgbClr val="202124"/>
                  </a:solidFill>
                  <a:latin typeface="Courier New"/>
                  <a:ea typeface="Courier New"/>
                  <a:cs typeface="Courier New"/>
                  <a:sym typeface="Courier New"/>
                </a:rPr>
                <a:t>This is not toxic.</a:t>
              </a:r>
              <a:endParaRPr sz="1067">
                <a:solidFill>
                  <a:srgbClr val="202124"/>
                </a:solidFill>
                <a:latin typeface="Courier New"/>
                <a:ea typeface="Courier New"/>
                <a:cs typeface="Courier New"/>
                <a:sym typeface="Courier New"/>
              </a:endParaRPr>
            </a:p>
          </p:txBody>
        </p:sp>
      </p:grpSp>
      <p:sp>
        <p:nvSpPr>
          <p:cNvPr id="1414" name="Google Shape;1414;p37"/>
          <p:cNvSpPr txBox="1"/>
          <p:nvPr/>
        </p:nvSpPr>
        <p:spPr>
          <a:xfrm>
            <a:off x="-101600" y="6604000"/>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2"/>
                                        </p:tgtEl>
                                        <p:attrNameLst>
                                          <p:attrName>style.visibility</p:attrName>
                                        </p:attrNameLst>
                                      </p:cBhvr>
                                      <p:to>
                                        <p:strVal val="visible"/>
                                      </p:to>
                                    </p:set>
                                    <p:animEffect transition="in" filter="fade">
                                      <p:cBhvr>
                                        <p:cTn id="7" dur="500"/>
                                        <p:tgtEl>
                                          <p:spTgt spid="14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10"/>
                                        </p:tgtEl>
                                        <p:attrNameLst>
                                          <p:attrName>style.visibility</p:attrName>
                                        </p:attrNameLst>
                                      </p:cBhvr>
                                      <p:to>
                                        <p:strVal val="visible"/>
                                      </p:to>
                                    </p:set>
                                    <p:animEffect transition="in" filter="fade">
                                      <p:cBhvr>
                                        <p:cTn id="12" dur="500"/>
                                        <p:tgtEl>
                                          <p:spTgt spid="1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EE1F-F68F-4EEE-BDFF-BA81340EE5C4}"/>
              </a:ext>
            </a:extLst>
          </p:cNvPr>
          <p:cNvSpPr>
            <a:spLocks noGrp="1"/>
          </p:cNvSpPr>
          <p:nvPr>
            <p:ph type="title"/>
          </p:nvPr>
        </p:nvSpPr>
        <p:spPr>
          <a:xfrm>
            <a:off x="1103447" y="116632"/>
            <a:ext cx="8304922" cy="720080"/>
          </a:xfrm>
        </p:spPr>
        <p:txBody>
          <a:bodyPr/>
          <a:lstStyle/>
          <a:p>
            <a:r>
              <a:rPr lang="en-US" dirty="0"/>
              <a:t>Step-by-step LSTM Walk Through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86E876-B2F0-4202-A320-E3BC7611A98F}"/>
                  </a:ext>
                </a:extLst>
              </p:cNvPr>
              <p:cNvSpPr>
                <a:spLocks noGrp="1"/>
              </p:cNvSpPr>
              <p:nvPr>
                <p:ph idx="1"/>
              </p:nvPr>
            </p:nvSpPr>
            <p:spPr/>
            <p:txBody>
              <a:bodyPr>
                <a:normAutofit/>
              </a:bodyPr>
              <a:lstStyle/>
              <a:p>
                <a:r>
                  <a:rPr lang="en-US" sz="2800" b="1" dirty="0"/>
                  <a:t>Step 2</a:t>
                </a:r>
                <a:r>
                  <a:rPr lang="en-US" sz="2800" dirty="0"/>
                  <a:t>: Prepare the updates for the cell state </a:t>
                </a:r>
              </a:p>
              <a:p>
                <a:pPr marL="0" indent="0">
                  <a:buNone/>
                </a:pPr>
                <a:r>
                  <a:rPr lang="en-US" sz="2800" dirty="0"/>
                  <a:t>                 from input </a:t>
                </a:r>
                <a:r>
                  <a:rPr lang="en-US" sz="2800" dirty="0">
                    <a:sym typeface="Wingdings" pitchFamily="2" charset="2"/>
                  </a:rPr>
                  <a:t></a:t>
                </a:r>
                <a:endParaRPr lang="en-US" sz="2800" dirty="0"/>
              </a:p>
              <a:p>
                <a:pPr lvl="1"/>
                <a:r>
                  <a:rPr lang="en-US" sz="2400" dirty="0"/>
                  <a:t>An alternative cell state </a:t>
                </a:r>
                <a14:m>
                  <m:oMath xmlns:m="http://schemas.openxmlformats.org/officeDocument/2006/math">
                    <m:acc>
                      <m:accPr>
                        <m:chr m:val="̃"/>
                        <m:ctrlPr>
                          <a:rPr lang="en-US" sz="2400" i="1" smtClean="0">
                            <a:latin typeface="Cambria Math" panose="02040503050406030204" pitchFamily="18" charset="0"/>
                          </a:rPr>
                        </m:ctrlPr>
                      </m:acc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sub>
                        </m:sSub>
                      </m:e>
                    </m:acc>
                  </m:oMath>
                </a14:m>
                <a:r>
                  <a:rPr lang="en-US" sz="2400" dirty="0"/>
                  <a:t> is created from the new information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𝑡</m:t>
                        </m:r>
                      </m:sub>
                    </m:sSub>
                  </m:oMath>
                </a14:m>
                <a:r>
                  <a:rPr lang="en-US" sz="2400" dirty="0"/>
                  <a:t> with the guidance of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Sub>
                  </m:oMath>
                </a14:m>
                <a:r>
                  <a:rPr lang="en-US" sz="2400" dirty="0"/>
                  <a:t>.</a:t>
                </a:r>
              </a:p>
              <a:p>
                <a:pPr lvl="1"/>
                <a:r>
                  <a:rPr lang="en-US" sz="2400" dirty="0"/>
                  <a:t>Input gate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𝑡</m:t>
                        </m:r>
                      </m:sub>
                    </m:sSub>
                  </m:oMath>
                </a14:m>
                <a:r>
                  <a:rPr lang="en-US" sz="2400" dirty="0"/>
                  <a:t> ranges between </a:t>
                </a:r>
                <a14:m>
                  <m:oMath xmlns:m="http://schemas.openxmlformats.org/officeDocument/2006/math">
                    <m:r>
                      <a:rPr lang="en-US" sz="2400" b="0" i="1" smtClean="0">
                        <a:latin typeface="Cambria Math" panose="02040503050406030204" pitchFamily="18" charset="0"/>
                      </a:rPr>
                      <m:t>[0, 1]</m:t>
                    </m:r>
                  </m:oMath>
                </a14:m>
                <a:endParaRPr lang="en-US" sz="2400" dirty="0"/>
              </a:p>
            </p:txBody>
          </p:sp>
        </mc:Choice>
        <mc:Fallback xmlns="">
          <p:sp>
            <p:nvSpPr>
              <p:cNvPr id="3" name="Content Placeholder 2">
                <a:extLst>
                  <a:ext uri="{FF2B5EF4-FFF2-40B4-BE49-F238E27FC236}">
                    <a16:creationId xmlns:a16="http://schemas.microsoft.com/office/drawing/2014/main" id="{E586E876-B2F0-4202-A320-E3BC7611A98F}"/>
                  </a:ext>
                </a:extLst>
              </p:cNvPr>
              <p:cNvSpPr>
                <a:spLocks noGrp="1" noRot="1" noChangeAspect="1" noMove="1" noResize="1" noEditPoints="1" noAdjustHandles="1" noChangeArrowheads="1" noChangeShapeType="1" noTextEdit="1"/>
              </p:cNvSpPr>
              <p:nvPr>
                <p:ph idx="1"/>
              </p:nvPr>
            </p:nvSpPr>
            <p:spPr>
              <a:blipFill>
                <a:blip r:embed="rId2"/>
                <a:stretch>
                  <a:fillRect l="-866" t="-1144" r="-974"/>
                </a:stretch>
              </a:blipFill>
            </p:spPr>
            <p:txBody>
              <a:bodyPr/>
              <a:lstStyle/>
              <a:p>
                <a:r>
                  <a:rPr lang="en-CY">
                    <a:noFill/>
                  </a:rPr>
                  <a:t> </a:t>
                </a:r>
              </a:p>
            </p:txBody>
          </p:sp>
        </mc:Fallback>
      </mc:AlternateContent>
      <p:pic>
        <p:nvPicPr>
          <p:cNvPr id="7" name="Picture 8" descr="Image result for lstm ce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61" r="48917" b="10906"/>
          <a:stretch/>
        </p:blipFill>
        <p:spPr bwMode="auto">
          <a:xfrm>
            <a:off x="9034654" y="99322"/>
            <a:ext cx="2987420" cy="1857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colah.github.io/posts/2015-08-Understanding-LSTMs/img/LSTM2-nota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5302" y="5594293"/>
            <a:ext cx="2956747" cy="5508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3949352"/>
            <a:ext cx="6528053" cy="201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100593" y="4176406"/>
            <a:ext cx="1140762" cy="369332"/>
          </a:xfrm>
          <a:prstGeom prst="rect">
            <a:avLst/>
          </a:prstGeom>
          <a:noFill/>
        </p:spPr>
        <p:txBody>
          <a:bodyPr wrap="none" rtlCol="0">
            <a:spAutoFit/>
          </a:bodyPr>
          <a:lstStyle/>
          <a:p>
            <a:r>
              <a:rPr lang="en-US" dirty="0"/>
              <a:t>Input gate</a:t>
            </a:r>
          </a:p>
        </p:txBody>
      </p:sp>
      <p:cxnSp>
        <p:nvCxnSpPr>
          <p:cNvPr id="11" name="Straight Arrow Connector 10"/>
          <p:cNvCxnSpPr>
            <a:cxnSpLocks/>
            <a:stCxn id="10" idx="2"/>
          </p:cNvCxnSpPr>
          <p:nvPr/>
        </p:nvCxnSpPr>
        <p:spPr>
          <a:xfrm>
            <a:off x="1670974" y="4545738"/>
            <a:ext cx="205936" cy="3680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3EFA392-A037-4AF5-A0E6-10220C9127CE}"/>
              </a:ext>
            </a:extLst>
          </p:cNvPr>
          <p:cNvSpPr txBox="1"/>
          <p:nvPr/>
        </p:nvSpPr>
        <p:spPr>
          <a:xfrm>
            <a:off x="2416466" y="4267414"/>
            <a:ext cx="1367744" cy="646331"/>
          </a:xfrm>
          <a:prstGeom prst="rect">
            <a:avLst/>
          </a:prstGeom>
          <a:noFill/>
        </p:spPr>
        <p:txBody>
          <a:bodyPr wrap="square" rtlCol="0">
            <a:spAutoFit/>
          </a:bodyPr>
          <a:lstStyle/>
          <a:p>
            <a:r>
              <a:rPr lang="en-US" dirty="0"/>
              <a:t>Alternative cell state</a:t>
            </a:r>
          </a:p>
        </p:txBody>
      </p:sp>
      <p:cxnSp>
        <p:nvCxnSpPr>
          <p:cNvPr id="14" name="Straight Arrow Connector 13">
            <a:extLst>
              <a:ext uri="{FF2B5EF4-FFF2-40B4-BE49-F238E27FC236}">
                <a16:creationId xmlns:a16="http://schemas.microsoft.com/office/drawing/2014/main" id="{5CD65E41-5C98-4B90-91E2-B6BA93602115}"/>
              </a:ext>
            </a:extLst>
          </p:cNvPr>
          <p:cNvCxnSpPr>
            <a:cxnSpLocks/>
            <a:stCxn id="13" idx="2"/>
          </p:cNvCxnSpPr>
          <p:nvPr/>
        </p:nvCxnSpPr>
        <p:spPr>
          <a:xfrm flipH="1">
            <a:off x="2285312" y="4913745"/>
            <a:ext cx="815026" cy="689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0688667-6A55-4D45-891E-ECBCA5602CB7}"/>
                  </a:ext>
                </a:extLst>
              </p:cNvPr>
              <p:cNvSpPr txBox="1"/>
              <p:nvPr/>
            </p:nvSpPr>
            <p:spPr>
              <a:xfrm>
                <a:off x="7572189" y="3857033"/>
                <a:ext cx="4055547" cy="2319930"/>
              </a:xfrm>
              <a:prstGeom prst="rect">
                <a:avLst/>
              </a:prstGeom>
              <a:noFill/>
            </p:spPr>
            <p:txBody>
              <a:bodyPr wrap="square" rtlCol="0">
                <a:spAutoFit/>
              </a:bodyPr>
              <a:lstStyle/>
              <a:p>
                <a:r>
                  <a:rPr lang="en-US" sz="2400" b="1" dirty="0"/>
                  <a:t>Example:</a:t>
                </a:r>
              </a:p>
              <a:p>
                <a:r>
                  <a:rPr lang="en-US" sz="2400" dirty="0"/>
                  <a:t>The model may </a:t>
                </a:r>
                <a:r>
                  <a:rPr lang="en-US" sz="2400" u="sng" dirty="0"/>
                  <a:t>want to add </a:t>
                </a:r>
                <a:r>
                  <a:rPr lang="en-US" sz="2400" dirty="0"/>
                  <a:t>(</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→1</m:t>
                    </m:r>
                  </m:oMath>
                </a14:m>
                <a:r>
                  <a:rPr lang="en-US" sz="2400" dirty="0"/>
                  <a:t>) the </a:t>
                </a:r>
                <a:r>
                  <a:rPr lang="en-US" sz="2400" u="sng" dirty="0"/>
                  <a:t>gender of new subject</a:t>
                </a:r>
                <a:r>
                  <a:rPr lang="en-US" sz="2400" dirty="0"/>
                  <a:t> (</a:t>
                </a:r>
                <a14:m>
                  <m:oMath xmlns:m="http://schemas.openxmlformats.org/officeDocument/2006/math">
                    <m:acc>
                      <m:accPr>
                        <m:chr m:val="̃"/>
                        <m:ctrlPr>
                          <a:rPr lang="en-US" sz="2400" i="1" smtClean="0">
                            <a:latin typeface="Cambria Math" panose="02040503050406030204" pitchFamily="18" charset="0"/>
                          </a:rPr>
                        </m:ctrlPr>
                      </m:acc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sub>
                        </m:sSub>
                      </m:e>
                    </m:acc>
                  </m:oMath>
                </a14:m>
                <a:r>
                  <a:rPr lang="en-US" sz="2400" dirty="0"/>
                  <a:t>) to the cell state to replace the old one it is forgetting.</a:t>
                </a:r>
              </a:p>
            </p:txBody>
          </p:sp>
        </mc:Choice>
        <mc:Fallback xmlns="">
          <p:sp>
            <p:nvSpPr>
              <p:cNvPr id="18" name="TextBox 17">
                <a:extLst>
                  <a:ext uri="{FF2B5EF4-FFF2-40B4-BE49-F238E27FC236}">
                    <a16:creationId xmlns:a16="http://schemas.microsoft.com/office/drawing/2014/main" id="{50688667-6A55-4D45-891E-ECBCA5602CB7}"/>
                  </a:ext>
                </a:extLst>
              </p:cNvPr>
              <p:cNvSpPr txBox="1">
                <a:spLocks noRot="1" noChangeAspect="1" noMove="1" noResize="1" noEditPoints="1" noAdjustHandles="1" noChangeArrowheads="1" noChangeShapeType="1" noTextEdit="1"/>
              </p:cNvSpPr>
              <p:nvPr/>
            </p:nvSpPr>
            <p:spPr>
              <a:xfrm>
                <a:off x="7572189" y="3857033"/>
                <a:ext cx="4055547" cy="2319930"/>
              </a:xfrm>
              <a:prstGeom prst="rect">
                <a:avLst/>
              </a:prstGeom>
              <a:blipFill>
                <a:blip r:embed="rId6"/>
                <a:stretch>
                  <a:fillRect l="-2256" t="-2105" r="-602" b="-526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90A62EA5-8B47-F44D-B380-3727C6F380EB}"/>
              </a:ext>
            </a:extLst>
          </p:cNvPr>
          <p:cNvPicPr>
            <a:picLocks noChangeAspect="1"/>
          </p:cNvPicPr>
          <p:nvPr/>
        </p:nvPicPr>
        <p:blipFill>
          <a:blip r:embed="rId7"/>
          <a:stretch>
            <a:fillRect/>
          </a:stretch>
        </p:blipFill>
        <p:spPr>
          <a:xfrm>
            <a:off x="4114351" y="4336358"/>
            <a:ext cx="3383056" cy="1155383"/>
          </a:xfrm>
          <a:prstGeom prst="rect">
            <a:avLst/>
          </a:prstGeom>
        </p:spPr>
      </p:pic>
      <p:pic>
        <p:nvPicPr>
          <p:cNvPr id="5" name="Picture 4">
            <a:extLst>
              <a:ext uri="{FF2B5EF4-FFF2-40B4-BE49-F238E27FC236}">
                <a16:creationId xmlns:a16="http://schemas.microsoft.com/office/drawing/2014/main" id="{484E6AEF-7CDA-4346-9298-2CEA8BBD260C}"/>
              </a:ext>
            </a:extLst>
          </p:cNvPr>
          <p:cNvPicPr>
            <a:picLocks noChangeAspect="1"/>
          </p:cNvPicPr>
          <p:nvPr/>
        </p:nvPicPr>
        <p:blipFill>
          <a:blip r:embed="rId8"/>
          <a:stretch>
            <a:fillRect/>
          </a:stretch>
        </p:blipFill>
        <p:spPr>
          <a:xfrm>
            <a:off x="3719736" y="1366259"/>
            <a:ext cx="1021959" cy="518361"/>
          </a:xfrm>
          <a:prstGeom prst="rect">
            <a:avLst/>
          </a:prstGeom>
        </p:spPr>
      </p:pic>
    </p:spTree>
    <p:extLst>
      <p:ext uri="{BB962C8B-B14F-4D97-AF65-F5344CB8AC3E}">
        <p14:creationId xmlns:p14="http://schemas.microsoft.com/office/powerpoint/2010/main" val="207828103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38"/>
          <p:cNvSpPr txBox="1"/>
          <p:nvPr/>
        </p:nvSpPr>
        <p:spPr>
          <a:xfrm>
            <a:off x="0" y="0"/>
            <a:ext cx="12192000" cy="6858000"/>
          </a:xfrm>
          <a:prstGeom prst="rect">
            <a:avLst/>
          </a:prstGeom>
          <a:noFill/>
          <a:ln>
            <a:noFill/>
          </a:ln>
        </p:spPr>
        <p:txBody>
          <a:bodyPr spcFirstLastPara="1" wrap="square" lIns="121900" tIns="121900" rIns="121900" bIns="121900" anchor="ctr" anchorCtr="0">
            <a:noAutofit/>
          </a:bodyPr>
          <a:lstStyle/>
          <a:p>
            <a:pPr algn="ctr">
              <a:lnSpc>
                <a:spcPct val="120000"/>
              </a:lnSpc>
            </a:pPr>
            <a:r>
              <a:rPr lang="en" sz="4800" b="1">
                <a:solidFill>
                  <a:srgbClr val="202124"/>
                </a:solidFill>
                <a:latin typeface="Google Sans"/>
                <a:ea typeface="Google Sans"/>
                <a:cs typeface="Google Sans"/>
                <a:sym typeface="Google Sans"/>
              </a:rPr>
              <a:t>The second big takeover:</a:t>
            </a:r>
            <a:endParaRPr sz="4800" b="1">
              <a:solidFill>
                <a:srgbClr val="202124"/>
              </a:solidFill>
              <a:latin typeface="Google Sans"/>
              <a:ea typeface="Google Sans"/>
              <a:cs typeface="Google Sans"/>
              <a:sym typeface="Google Sans"/>
            </a:endParaRPr>
          </a:p>
          <a:p>
            <a:pPr algn="ctr">
              <a:lnSpc>
                <a:spcPct val="120000"/>
              </a:lnSpc>
            </a:pPr>
            <a:r>
              <a:rPr lang="en" sz="6400" b="1">
                <a:solidFill>
                  <a:srgbClr val="202124"/>
                </a:solidFill>
                <a:latin typeface="Google Sans"/>
                <a:ea typeface="Google Sans"/>
                <a:cs typeface="Google Sans"/>
                <a:sym typeface="Google Sans"/>
              </a:rPr>
              <a:t>Computer Vision</a:t>
            </a:r>
            <a:endParaRPr sz="6400" b="1">
              <a:solidFill>
                <a:srgbClr val="202124"/>
              </a:solidFill>
              <a:latin typeface="Google Sans"/>
              <a:ea typeface="Google Sans"/>
              <a:cs typeface="Google Sans"/>
              <a:sym typeface="Google Sans"/>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3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lgn="l">
              <a:buNone/>
            </a:pPr>
            <a:r>
              <a:rPr lang="en">
                <a:latin typeface="Google Sans"/>
                <a:ea typeface="Google Sans"/>
                <a:cs typeface="Google Sans"/>
                <a:sym typeface="Google Sans"/>
              </a:rPr>
              <a:t>Previous approaches</a:t>
            </a:r>
            <a:endParaRPr>
              <a:latin typeface="Google Sans"/>
              <a:ea typeface="Google Sans"/>
              <a:cs typeface="Google Sans"/>
              <a:sym typeface="Google Sans"/>
            </a:endParaRPr>
          </a:p>
        </p:txBody>
      </p:sp>
      <p:sp>
        <p:nvSpPr>
          <p:cNvPr id="1425" name="Google Shape;1425;p39"/>
          <p:cNvSpPr txBox="1">
            <a:spLocks noGrp="1"/>
          </p:cNvSpPr>
          <p:nvPr>
            <p:ph type="body" idx="1"/>
          </p:nvPr>
        </p:nvSpPr>
        <p:spPr>
          <a:xfrm>
            <a:off x="466659" y="1333433"/>
            <a:ext cx="5642800" cy="571200"/>
          </a:xfrm>
          <a:prstGeom prst="rect">
            <a:avLst/>
          </a:prstGeom>
        </p:spPr>
        <p:txBody>
          <a:bodyPr spcFirstLastPara="1" vert="horz" wrap="square" lIns="121900" tIns="121900" rIns="121900" bIns="121900" rtlCol="0" anchor="ctr" anchorCtr="0">
            <a:noAutofit/>
          </a:bodyPr>
          <a:lstStyle/>
          <a:p>
            <a:pPr marL="0" indent="0">
              <a:buNone/>
            </a:pPr>
            <a:r>
              <a:rPr lang="en"/>
              <a:t>1. On pixels, but locally or factorized</a:t>
            </a:r>
            <a:endParaRPr/>
          </a:p>
        </p:txBody>
      </p:sp>
      <p:sp>
        <p:nvSpPr>
          <p:cNvPr id="1426" name="Google Shape;1426;p39"/>
          <p:cNvSpPr txBox="1">
            <a:spLocks noGrp="1"/>
          </p:cNvSpPr>
          <p:nvPr>
            <p:ph type="body" idx="1"/>
          </p:nvPr>
        </p:nvSpPr>
        <p:spPr>
          <a:xfrm>
            <a:off x="2905060" y="1943033"/>
            <a:ext cx="5642800" cy="571200"/>
          </a:xfrm>
          <a:prstGeom prst="rect">
            <a:avLst/>
          </a:prstGeom>
        </p:spPr>
        <p:txBody>
          <a:bodyPr spcFirstLastPara="1" vert="horz" wrap="square" lIns="121900" tIns="121900" rIns="121900" bIns="121900" rtlCol="0" anchor="ctr" anchorCtr="0">
            <a:noAutofit/>
          </a:bodyPr>
          <a:lstStyle/>
          <a:p>
            <a:pPr marL="0" indent="0">
              <a:buNone/>
            </a:pPr>
            <a:r>
              <a:rPr lang="en"/>
              <a:t>Usually replaces 3x3 conv in ResNet:</a:t>
            </a:r>
            <a:endParaRPr/>
          </a:p>
        </p:txBody>
      </p:sp>
      <p:sp>
        <p:nvSpPr>
          <p:cNvPr id="1427" name="Google Shape;1427;p39"/>
          <p:cNvSpPr txBox="1"/>
          <p:nvPr/>
        </p:nvSpPr>
        <p:spPr>
          <a:xfrm>
            <a:off x="-7487" y="6341200"/>
            <a:ext cx="6534400" cy="291600"/>
          </a:xfrm>
          <a:prstGeom prst="rect">
            <a:avLst/>
          </a:prstGeom>
          <a:noFill/>
          <a:ln>
            <a:noFill/>
          </a:ln>
        </p:spPr>
        <p:txBody>
          <a:bodyPr spcFirstLastPara="1" wrap="square" lIns="121900" tIns="121900" rIns="121900" bIns="121900" anchor="t" anchorCtr="0">
            <a:noAutofit/>
          </a:bodyPr>
          <a:lstStyle/>
          <a:p>
            <a:r>
              <a:rPr lang="en" sz="1067">
                <a:solidFill>
                  <a:srgbClr val="666666"/>
                </a:solidFill>
              </a:rPr>
              <a:t>Image credit: Stand-Alone Self-Attention in Vision Models by Ramachandran et.al.</a:t>
            </a:r>
            <a:endParaRPr sz="1067">
              <a:solidFill>
                <a:srgbClr val="666666"/>
              </a:solidFill>
            </a:endParaRPr>
          </a:p>
          <a:p>
            <a:r>
              <a:rPr lang="en" sz="1067">
                <a:solidFill>
                  <a:srgbClr val="666666"/>
                </a:solidFill>
              </a:rPr>
              <a:t>Image credit: Local Relation Networks for Image Recognition by Hu et.al.</a:t>
            </a:r>
            <a:endParaRPr sz="1067">
              <a:solidFill>
                <a:srgbClr val="666666"/>
              </a:solidFill>
            </a:endParaRPr>
          </a:p>
        </p:txBody>
      </p:sp>
      <p:sp>
        <p:nvSpPr>
          <p:cNvPr id="1428" name="Google Shape;1428;p39"/>
          <p:cNvSpPr txBox="1">
            <a:spLocks noGrp="1"/>
          </p:cNvSpPr>
          <p:nvPr>
            <p:ph type="subTitle" idx="1"/>
          </p:nvPr>
        </p:nvSpPr>
        <p:spPr>
          <a:xfrm>
            <a:off x="7313048" y="4526667"/>
            <a:ext cx="4862000" cy="2087200"/>
          </a:xfrm>
          <a:prstGeom prst="rect">
            <a:avLst/>
          </a:prstGeom>
          <a:noFill/>
          <a:ln>
            <a:noFill/>
          </a:ln>
        </p:spPr>
        <p:txBody>
          <a:bodyPr spcFirstLastPara="1" vert="horz" wrap="square" lIns="121900" tIns="121900" rIns="121900" bIns="121900" rtlCol="0" anchor="ctr" anchorCtr="0">
            <a:noAutofit/>
          </a:bodyPr>
          <a:lstStyle/>
          <a:p>
            <a:pPr marL="0" indent="0">
              <a:lnSpc>
                <a:spcPct val="115000"/>
              </a:lnSpc>
              <a:buNone/>
            </a:pPr>
            <a:r>
              <a:rPr lang="en" sz="1333">
                <a:solidFill>
                  <a:srgbClr val="000000"/>
                </a:solidFill>
                <a:latin typeface="Google Sans"/>
                <a:ea typeface="Google Sans"/>
                <a:cs typeface="Google Sans"/>
                <a:sym typeface="Google Sans"/>
              </a:rPr>
              <a:t>Examples:</a:t>
            </a:r>
            <a:endParaRPr sz="1333">
              <a:solidFill>
                <a:srgbClr val="000000"/>
              </a:solidFill>
              <a:latin typeface="Google Sans"/>
              <a:ea typeface="Google Sans"/>
              <a:cs typeface="Google Sans"/>
              <a:sym typeface="Google Sans"/>
            </a:endParaRPr>
          </a:p>
          <a:p>
            <a:pPr marL="0" indent="0">
              <a:lnSpc>
                <a:spcPct val="115000"/>
              </a:lnSpc>
              <a:spcBef>
                <a:spcPts val="667"/>
              </a:spcBef>
              <a:buNone/>
            </a:pPr>
            <a:r>
              <a:rPr lang="en" sz="1333">
                <a:latin typeface="Google Sans"/>
                <a:ea typeface="Google Sans"/>
                <a:cs typeface="Google Sans"/>
                <a:sym typeface="Google Sans"/>
              </a:rPr>
              <a:t>Non-local NN (Wang et.al. 2017)</a:t>
            </a:r>
            <a:endParaRPr sz="1333">
              <a:latin typeface="Google Sans"/>
              <a:ea typeface="Google Sans"/>
              <a:cs typeface="Google Sans"/>
              <a:sym typeface="Google Sans"/>
            </a:endParaRPr>
          </a:p>
          <a:p>
            <a:pPr marL="0" indent="0">
              <a:lnSpc>
                <a:spcPct val="115000"/>
              </a:lnSpc>
              <a:spcBef>
                <a:spcPts val="667"/>
              </a:spcBef>
              <a:buNone/>
            </a:pPr>
            <a:r>
              <a:rPr lang="en" sz="1333">
                <a:solidFill>
                  <a:srgbClr val="000000"/>
                </a:solidFill>
                <a:latin typeface="Google Sans"/>
                <a:ea typeface="Google Sans"/>
                <a:cs typeface="Google Sans"/>
                <a:sym typeface="Google Sans"/>
              </a:rPr>
              <a:t>SASANet (Stand-Alone Self-Attention in Vision Models)</a:t>
            </a:r>
            <a:endParaRPr sz="1333">
              <a:solidFill>
                <a:srgbClr val="000000"/>
              </a:solidFill>
              <a:latin typeface="Google Sans"/>
              <a:ea typeface="Google Sans"/>
              <a:cs typeface="Google Sans"/>
              <a:sym typeface="Google Sans"/>
            </a:endParaRPr>
          </a:p>
          <a:p>
            <a:pPr marL="0" indent="0">
              <a:lnSpc>
                <a:spcPct val="115000"/>
              </a:lnSpc>
              <a:spcBef>
                <a:spcPts val="667"/>
              </a:spcBef>
              <a:buNone/>
            </a:pPr>
            <a:r>
              <a:rPr lang="en" sz="1333">
                <a:solidFill>
                  <a:srgbClr val="000000"/>
                </a:solidFill>
                <a:latin typeface="Google Sans"/>
                <a:ea typeface="Google Sans"/>
                <a:cs typeface="Google Sans"/>
                <a:sym typeface="Google Sans"/>
              </a:rPr>
              <a:t>HaloNet (Scaling Local Self-Attn for Parameter Efficient...)</a:t>
            </a:r>
            <a:endParaRPr sz="1333">
              <a:solidFill>
                <a:srgbClr val="000000"/>
              </a:solidFill>
              <a:latin typeface="Google Sans"/>
              <a:ea typeface="Google Sans"/>
              <a:cs typeface="Google Sans"/>
              <a:sym typeface="Google Sans"/>
            </a:endParaRPr>
          </a:p>
          <a:p>
            <a:pPr marL="0" indent="0">
              <a:lnSpc>
                <a:spcPct val="115000"/>
              </a:lnSpc>
              <a:spcBef>
                <a:spcPts val="667"/>
              </a:spcBef>
              <a:buNone/>
            </a:pPr>
            <a:r>
              <a:rPr lang="en" sz="1333">
                <a:solidFill>
                  <a:srgbClr val="000000"/>
                </a:solidFill>
                <a:latin typeface="Google Sans"/>
                <a:ea typeface="Google Sans"/>
                <a:cs typeface="Google Sans"/>
                <a:sym typeface="Google Sans"/>
              </a:rPr>
              <a:t>LR-Net (Local Relation Networks for Image Recognition)</a:t>
            </a:r>
            <a:endParaRPr sz="1333">
              <a:solidFill>
                <a:srgbClr val="000000"/>
              </a:solidFill>
              <a:latin typeface="Google Sans"/>
              <a:ea typeface="Google Sans"/>
              <a:cs typeface="Google Sans"/>
              <a:sym typeface="Google Sans"/>
            </a:endParaRPr>
          </a:p>
          <a:p>
            <a:pPr marL="0" indent="0">
              <a:lnSpc>
                <a:spcPct val="115000"/>
              </a:lnSpc>
              <a:spcBef>
                <a:spcPts val="667"/>
              </a:spcBef>
              <a:buNone/>
            </a:pPr>
            <a:r>
              <a:rPr lang="en" sz="1333">
                <a:solidFill>
                  <a:srgbClr val="000000"/>
                </a:solidFill>
                <a:latin typeface="Google Sans"/>
                <a:ea typeface="Google Sans"/>
                <a:cs typeface="Google Sans"/>
                <a:sym typeface="Google Sans"/>
              </a:rPr>
              <a:t>SANet (Exploring Self-attention for Image Recognition)</a:t>
            </a:r>
            <a:endParaRPr sz="1333">
              <a:solidFill>
                <a:srgbClr val="000000"/>
              </a:solidFill>
              <a:latin typeface="Google Sans"/>
              <a:ea typeface="Google Sans"/>
              <a:cs typeface="Google Sans"/>
              <a:sym typeface="Google Sans"/>
            </a:endParaRPr>
          </a:p>
          <a:p>
            <a:pPr marL="0" indent="0">
              <a:lnSpc>
                <a:spcPct val="115000"/>
              </a:lnSpc>
              <a:spcBef>
                <a:spcPts val="667"/>
              </a:spcBef>
              <a:spcAft>
                <a:spcPts val="667"/>
              </a:spcAft>
              <a:buNone/>
            </a:pPr>
            <a:r>
              <a:rPr lang="en" sz="1333">
                <a:solidFill>
                  <a:srgbClr val="000000"/>
                </a:solidFill>
                <a:latin typeface="Google Sans"/>
                <a:ea typeface="Google Sans"/>
                <a:cs typeface="Google Sans"/>
                <a:sym typeface="Google Sans"/>
              </a:rPr>
              <a:t>...</a:t>
            </a:r>
            <a:endParaRPr sz="1333">
              <a:solidFill>
                <a:srgbClr val="000000"/>
              </a:solidFill>
              <a:latin typeface="Google Sans"/>
              <a:ea typeface="Google Sans"/>
              <a:cs typeface="Google Sans"/>
              <a:sym typeface="Google Sans"/>
            </a:endParaRPr>
          </a:p>
        </p:txBody>
      </p:sp>
      <p:sp>
        <p:nvSpPr>
          <p:cNvPr id="1429" name="Google Shape;1429;p39"/>
          <p:cNvSpPr txBox="1">
            <a:spLocks noGrp="1"/>
          </p:cNvSpPr>
          <p:nvPr>
            <p:ph type="subTitle" idx="2"/>
          </p:nvPr>
        </p:nvSpPr>
        <p:spPr>
          <a:xfrm>
            <a:off x="7313033" y="2697867"/>
            <a:ext cx="4862000" cy="1497200"/>
          </a:xfrm>
          <a:prstGeom prst="rect">
            <a:avLst/>
          </a:prstGeom>
          <a:noFill/>
          <a:ln>
            <a:noFill/>
          </a:ln>
        </p:spPr>
        <p:txBody>
          <a:bodyPr spcFirstLastPara="1" wrap="square" lIns="121900" tIns="121900" rIns="121900" bIns="121900" anchor="ctr" anchorCtr="0">
            <a:noAutofit/>
          </a:bodyPr>
          <a:lstStyle/>
          <a:p>
            <a:pPr marL="0" indent="0">
              <a:lnSpc>
                <a:spcPct val="115000"/>
              </a:lnSpc>
              <a:spcBef>
                <a:spcPts val="0"/>
              </a:spcBef>
              <a:buNone/>
            </a:pPr>
            <a:r>
              <a:rPr lang="en" sz="1333">
                <a:solidFill>
                  <a:srgbClr val="000000"/>
                </a:solidFill>
                <a:latin typeface="Google Sans"/>
                <a:ea typeface="Google Sans"/>
                <a:cs typeface="Google Sans"/>
                <a:sym typeface="Google Sans"/>
              </a:rPr>
              <a:t>Results:</a:t>
            </a:r>
            <a:endParaRPr sz="1333">
              <a:solidFill>
                <a:srgbClr val="000000"/>
              </a:solidFill>
              <a:latin typeface="Google Sans"/>
              <a:ea typeface="Google Sans"/>
              <a:cs typeface="Google Sans"/>
              <a:sym typeface="Google Sans"/>
            </a:endParaRPr>
          </a:p>
          <a:p>
            <a:pPr marL="0" indent="0">
              <a:lnSpc>
                <a:spcPct val="115000"/>
              </a:lnSpc>
              <a:spcBef>
                <a:spcPts val="667"/>
              </a:spcBef>
              <a:buNone/>
            </a:pPr>
            <a:r>
              <a:rPr lang="en" sz="1333">
                <a:solidFill>
                  <a:srgbClr val="000000"/>
                </a:solidFill>
                <a:latin typeface="Google Sans"/>
                <a:ea typeface="Google Sans"/>
                <a:cs typeface="Google Sans"/>
                <a:sym typeface="Google Sans"/>
              </a:rPr>
              <a:t>Are usually "meh", nothing to call home about</a:t>
            </a:r>
            <a:endParaRPr sz="1333">
              <a:solidFill>
                <a:srgbClr val="000000"/>
              </a:solidFill>
              <a:latin typeface="Google Sans"/>
              <a:ea typeface="Google Sans"/>
              <a:cs typeface="Google Sans"/>
              <a:sym typeface="Google Sans"/>
            </a:endParaRPr>
          </a:p>
          <a:p>
            <a:pPr marL="0" indent="0">
              <a:lnSpc>
                <a:spcPct val="115000"/>
              </a:lnSpc>
              <a:spcBef>
                <a:spcPts val="667"/>
              </a:spcBef>
              <a:buNone/>
            </a:pPr>
            <a:r>
              <a:rPr lang="en" sz="1333">
                <a:solidFill>
                  <a:srgbClr val="000000"/>
                </a:solidFill>
                <a:latin typeface="Google Sans"/>
                <a:ea typeface="Google Sans"/>
                <a:cs typeface="Google Sans"/>
                <a:sym typeface="Google Sans"/>
              </a:rPr>
              <a:t>Do not justify increased complexity</a:t>
            </a:r>
            <a:endParaRPr sz="1333">
              <a:solidFill>
                <a:srgbClr val="000000"/>
              </a:solidFill>
              <a:latin typeface="Google Sans"/>
              <a:ea typeface="Google Sans"/>
              <a:cs typeface="Google Sans"/>
              <a:sym typeface="Google Sans"/>
            </a:endParaRPr>
          </a:p>
          <a:p>
            <a:pPr marL="0" indent="0">
              <a:lnSpc>
                <a:spcPct val="115000"/>
              </a:lnSpc>
              <a:spcBef>
                <a:spcPts val="667"/>
              </a:spcBef>
              <a:spcAft>
                <a:spcPts val="667"/>
              </a:spcAft>
              <a:buNone/>
            </a:pPr>
            <a:r>
              <a:rPr lang="en" sz="1333">
                <a:solidFill>
                  <a:srgbClr val="000000"/>
                </a:solidFill>
                <a:latin typeface="Google Sans"/>
                <a:ea typeface="Google Sans"/>
                <a:cs typeface="Google Sans"/>
                <a:sym typeface="Google Sans"/>
              </a:rPr>
              <a:t>Do not justify slowdown over convolutions</a:t>
            </a:r>
            <a:endParaRPr sz="1333">
              <a:solidFill>
                <a:srgbClr val="000000"/>
              </a:solidFill>
              <a:latin typeface="Google Sans"/>
              <a:ea typeface="Google Sans"/>
              <a:cs typeface="Google Sans"/>
              <a:sym typeface="Google Sans"/>
            </a:endParaRPr>
          </a:p>
        </p:txBody>
      </p:sp>
      <p:grpSp>
        <p:nvGrpSpPr>
          <p:cNvPr id="1430" name="Google Shape;1430;p39"/>
          <p:cNvGrpSpPr/>
          <p:nvPr/>
        </p:nvGrpSpPr>
        <p:grpSpPr>
          <a:xfrm>
            <a:off x="447332" y="2107837"/>
            <a:ext cx="2728499" cy="4180831"/>
            <a:chOff x="335499" y="1580877"/>
            <a:chExt cx="2046374" cy="3135623"/>
          </a:xfrm>
        </p:grpSpPr>
        <p:cxnSp>
          <p:nvCxnSpPr>
            <p:cNvPr id="1431" name="Google Shape;1431;p39"/>
            <p:cNvCxnSpPr>
              <a:stCxn id="1432" idx="2"/>
              <a:endCxn id="1433" idx="0"/>
            </p:cNvCxnSpPr>
            <p:nvPr/>
          </p:nvCxnSpPr>
          <p:spPr>
            <a:xfrm>
              <a:off x="1358688" y="2574051"/>
              <a:ext cx="0" cy="819600"/>
            </a:xfrm>
            <a:prstGeom prst="straightConnector1">
              <a:avLst/>
            </a:prstGeom>
            <a:noFill/>
            <a:ln w="9525" cap="flat" cmpd="sng">
              <a:solidFill>
                <a:schemeClr val="dk2"/>
              </a:solidFill>
              <a:prstDash val="solid"/>
              <a:round/>
              <a:headEnd type="none" w="med" len="med"/>
              <a:tailEnd type="triangle" w="med" len="med"/>
            </a:ln>
          </p:spPr>
        </p:cxnSp>
        <p:pic>
          <p:nvPicPr>
            <p:cNvPr id="1434" name="Google Shape;1434;p39"/>
            <p:cNvPicPr preferRelativeResize="0"/>
            <p:nvPr/>
          </p:nvPicPr>
          <p:blipFill>
            <a:blip r:embed="rId3">
              <a:alphaModFix/>
            </a:blip>
            <a:stretch>
              <a:fillRect/>
            </a:stretch>
          </p:blipFill>
          <p:spPr>
            <a:xfrm>
              <a:off x="838202" y="1580877"/>
              <a:ext cx="1040975" cy="983950"/>
            </a:xfrm>
            <a:prstGeom prst="rect">
              <a:avLst/>
            </a:prstGeom>
            <a:noFill/>
            <a:ln>
              <a:noFill/>
            </a:ln>
          </p:spPr>
        </p:pic>
        <p:pic>
          <p:nvPicPr>
            <p:cNvPr id="1435" name="Google Shape;1435;p39"/>
            <p:cNvPicPr preferRelativeResize="0"/>
            <p:nvPr/>
          </p:nvPicPr>
          <p:blipFill>
            <a:blip r:embed="rId4">
              <a:alphaModFix/>
            </a:blip>
            <a:stretch>
              <a:fillRect/>
            </a:stretch>
          </p:blipFill>
          <p:spPr>
            <a:xfrm>
              <a:off x="335499" y="3439450"/>
              <a:ext cx="2046374" cy="1277050"/>
            </a:xfrm>
            <a:prstGeom prst="rect">
              <a:avLst/>
            </a:prstGeom>
            <a:noFill/>
            <a:ln>
              <a:noFill/>
            </a:ln>
          </p:spPr>
        </p:pic>
      </p:grpSp>
      <p:pic>
        <p:nvPicPr>
          <p:cNvPr id="1436" name="Google Shape;1436;p39"/>
          <p:cNvPicPr preferRelativeResize="0"/>
          <p:nvPr/>
        </p:nvPicPr>
        <p:blipFill>
          <a:blip r:embed="rId5">
            <a:alphaModFix/>
          </a:blip>
          <a:stretch>
            <a:fillRect/>
          </a:stretch>
        </p:blipFill>
        <p:spPr>
          <a:xfrm>
            <a:off x="3379034" y="2485299"/>
            <a:ext cx="3444933" cy="3754300"/>
          </a:xfrm>
          <a:prstGeom prst="rect">
            <a:avLst/>
          </a:prstGeom>
          <a:noFill/>
          <a:ln>
            <a:noFill/>
          </a:ln>
        </p:spPr>
      </p:pic>
      <p:sp>
        <p:nvSpPr>
          <p:cNvPr id="1437" name="Google Shape;1437;p39"/>
          <p:cNvSpPr txBox="1"/>
          <p:nvPr/>
        </p:nvSpPr>
        <p:spPr>
          <a:xfrm>
            <a:off x="6197600" y="101600"/>
            <a:ext cx="4619200" cy="1520376"/>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Google Sans"/>
                <a:ea typeface="Google Sans"/>
                <a:cs typeface="Google Sans"/>
                <a:sym typeface="Google Sans"/>
              </a:rPr>
              <a:t>Many prior works attempted to introduce self-attention at the pixel level.</a:t>
            </a:r>
            <a:endParaRPr sz="2400">
              <a:solidFill>
                <a:srgbClr val="202124"/>
              </a:solidFill>
              <a:latin typeface="Google Sans"/>
              <a:ea typeface="Google Sans"/>
              <a:cs typeface="Google Sans"/>
              <a:sym typeface="Google Sans"/>
            </a:endParaRPr>
          </a:p>
        </p:txBody>
      </p:sp>
      <p:sp>
        <p:nvSpPr>
          <p:cNvPr id="1438" name="Google Shape;1438;p39"/>
          <p:cNvSpPr txBox="1"/>
          <p:nvPr/>
        </p:nvSpPr>
        <p:spPr>
          <a:xfrm>
            <a:off x="6197600" y="914401"/>
            <a:ext cx="5889200" cy="1095644"/>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Google Sans"/>
                <a:ea typeface="Google Sans"/>
                <a:cs typeface="Google Sans"/>
                <a:sym typeface="Google Sans"/>
              </a:rPr>
              <a:t>For 224px², that's 50k sequence length, too much!</a:t>
            </a:r>
            <a:endParaRPr sz="240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0"/>
                                        </p:tgtEl>
                                        <p:attrNameLst>
                                          <p:attrName>style.visibility</p:attrName>
                                        </p:attrNameLst>
                                      </p:cBhvr>
                                      <p:to>
                                        <p:strVal val="visible"/>
                                      </p:to>
                                    </p:set>
                                    <p:animEffect transition="in" filter="fade">
                                      <p:cBhvr>
                                        <p:cTn id="7" dur="500"/>
                                        <p:tgtEl>
                                          <p:spTgt spid="1430"/>
                                        </p:tgtEl>
                                      </p:cBhvr>
                                    </p:animEffect>
                                  </p:childTnLst>
                                </p:cTn>
                              </p:par>
                              <p:par>
                                <p:cTn id="8" presetID="10" presetClass="entr" presetSubtype="0" fill="hold" nodeType="withEffect">
                                  <p:stCondLst>
                                    <p:cond delay="0"/>
                                  </p:stCondLst>
                                  <p:childTnLst>
                                    <p:set>
                                      <p:cBhvr>
                                        <p:cTn id="9" dur="1" fill="hold">
                                          <p:stCondLst>
                                            <p:cond delay="0"/>
                                          </p:stCondLst>
                                        </p:cTn>
                                        <p:tgtEl>
                                          <p:spTgt spid="1425"/>
                                        </p:tgtEl>
                                        <p:attrNameLst>
                                          <p:attrName>style.visibility</p:attrName>
                                        </p:attrNameLst>
                                      </p:cBhvr>
                                      <p:to>
                                        <p:strVal val="visible"/>
                                      </p:to>
                                    </p:set>
                                    <p:animEffect transition="in" filter="fade">
                                      <p:cBhvr>
                                        <p:cTn id="10" dur="500"/>
                                        <p:tgtEl>
                                          <p:spTgt spid="14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26"/>
                                        </p:tgtEl>
                                        <p:attrNameLst>
                                          <p:attrName>style.visibility</p:attrName>
                                        </p:attrNameLst>
                                      </p:cBhvr>
                                      <p:to>
                                        <p:strVal val="visible"/>
                                      </p:to>
                                    </p:set>
                                    <p:animEffect transition="in" filter="fade">
                                      <p:cBhvr>
                                        <p:cTn id="15" dur="500"/>
                                        <p:tgtEl>
                                          <p:spTgt spid="1426"/>
                                        </p:tgtEl>
                                      </p:cBhvr>
                                    </p:animEffect>
                                  </p:childTnLst>
                                </p:cTn>
                              </p:par>
                              <p:par>
                                <p:cTn id="16" presetID="10" presetClass="entr" presetSubtype="0" fill="hold" nodeType="withEffect">
                                  <p:stCondLst>
                                    <p:cond delay="0"/>
                                  </p:stCondLst>
                                  <p:childTnLst>
                                    <p:set>
                                      <p:cBhvr>
                                        <p:cTn id="17" dur="1" fill="hold">
                                          <p:stCondLst>
                                            <p:cond delay="0"/>
                                          </p:stCondLst>
                                        </p:cTn>
                                        <p:tgtEl>
                                          <p:spTgt spid="1436"/>
                                        </p:tgtEl>
                                        <p:attrNameLst>
                                          <p:attrName>style.visibility</p:attrName>
                                        </p:attrNameLst>
                                      </p:cBhvr>
                                      <p:to>
                                        <p:strVal val="visible"/>
                                      </p:to>
                                    </p:set>
                                    <p:animEffect transition="in" filter="fade">
                                      <p:cBhvr>
                                        <p:cTn id="18" dur="500"/>
                                        <p:tgtEl>
                                          <p:spTgt spid="14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29"/>
                                        </p:tgtEl>
                                        <p:attrNameLst>
                                          <p:attrName>style.visibility</p:attrName>
                                        </p:attrNameLst>
                                      </p:cBhvr>
                                      <p:to>
                                        <p:strVal val="visible"/>
                                      </p:to>
                                    </p:set>
                                    <p:animEffect transition="in" filter="fade">
                                      <p:cBhvr>
                                        <p:cTn id="23" dur="500"/>
                                        <p:tgtEl>
                                          <p:spTgt spid="1429"/>
                                        </p:tgtEl>
                                      </p:cBhvr>
                                    </p:animEffect>
                                  </p:childTnLst>
                                </p:cTn>
                              </p:par>
                              <p:par>
                                <p:cTn id="24" presetID="10" presetClass="entr" presetSubtype="0" fill="hold" nodeType="withEffect">
                                  <p:stCondLst>
                                    <p:cond delay="0"/>
                                  </p:stCondLst>
                                  <p:childTnLst>
                                    <p:set>
                                      <p:cBhvr>
                                        <p:cTn id="25" dur="1" fill="hold">
                                          <p:stCondLst>
                                            <p:cond delay="0"/>
                                          </p:stCondLst>
                                        </p:cTn>
                                        <p:tgtEl>
                                          <p:spTgt spid="1428"/>
                                        </p:tgtEl>
                                        <p:attrNameLst>
                                          <p:attrName>style.visibility</p:attrName>
                                        </p:attrNameLst>
                                      </p:cBhvr>
                                      <p:to>
                                        <p:strVal val="visible"/>
                                      </p:to>
                                    </p:set>
                                    <p:animEffect transition="in" filter="fade">
                                      <p:cBhvr>
                                        <p:cTn id="26" dur="500"/>
                                        <p:tgtEl>
                                          <p:spTgt spid="1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4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lgn="l">
              <a:buNone/>
            </a:pPr>
            <a:r>
              <a:rPr lang="en">
                <a:latin typeface="Google Sans"/>
                <a:ea typeface="Google Sans"/>
                <a:cs typeface="Google Sans"/>
                <a:sym typeface="Google Sans"/>
              </a:rPr>
              <a:t>Previous approaches</a:t>
            </a:r>
            <a:endParaRPr>
              <a:latin typeface="Google Sans"/>
              <a:ea typeface="Google Sans"/>
              <a:cs typeface="Google Sans"/>
              <a:sym typeface="Google Sans"/>
            </a:endParaRPr>
          </a:p>
        </p:txBody>
      </p:sp>
      <p:sp>
        <p:nvSpPr>
          <p:cNvPr id="1444" name="Google Shape;1444;p40"/>
          <p:cNvSpPr txBox="1">
            <a:spLocks noGrp="1"/>
          </p:cNvSpPr>
          <p:nvPr>
            <p:ph type="body" idx="1"/>
          </p:nvPr>
        </p:nvSpPr>
        <p:spPr>
          <a:xfrm>
            <a:off x="466667" y="1333433"/>
            <a:ext cx="11637200" cy="571200"/>
          </a:xfrm>
          <a:prstGeom prst="rect">
            <a:avLst/>
          </a:prstGeom>
        </p:spPr>
        <p:txBody>
          <a:bodyPr spcFirstLastPara="1" vert="horz" wrap="square" lIns="121900" tIns="121900" rIns="121900" bIns="121900" rtlCol="0" anchor="ctr" anchorCtr="0">
            <a:noAutofit/>
          </a:bodyPr>
          <a:lstStyle/>
          <a:p>
            <a:pPr marL="0" indent="0">
              <a:buNone/>
            </a:pPr>
            <a:r>
              <a:rPr lang="en"/>
              <a:t>2. Globally, after/inside a full-blown CNN, or even detector/segmenter!</a:t>
            </a:r>
            <a:endParaRPr/>
          </a:p>
        </p:txBody>
      </p:sp>
      <p:sp>
        <p:nvSpPr>
          <p:cNvPr id="1445" name="Google Shape;1445;p40"/>
          <p:cNvSpPr txBox="1">
            <a:spLocks noGrp="1"/>
          </p:cNvSpPr>
          <p:nvPr>
            <p:ph type="subTitle" idx="1"/>
          </p:nvPr>
        </p:nvSpPr>
        <p:spPr>
          <a:xfrm>
            <a:off x="4679833" y="4526667"/>
            <a:ext cx="7512000" cy="2087200"/>
          </a:xfrm>
          <a:prstGeom prst="rect">
            <a:avLst/>
          </a:prstGeom>
          <a:noFill/>
          <a:ln>
            <a:noFill/>
          </a:ln>
        </p:spPr>
        <p:txBody>
          <a:bodyPr spcFirstLastPara="1" vert="horz" wrap="square" lIns="121900" tIns="121900" rIns="121900" bIns="121900" rtlCol="0" anchor="ctr" anchorCtr="0">
            <a:noAutofit/>
          </a:bodyPr>
          <a:lstStyle/>
          <a:p>
            <a:pPr marL="0" indent="0">
              <a:lnSpc>
                <a:spcPct val="115000"/>
              </a:lnSpc>
              <a:buNone/>
            </a:pPr>
            <a:r>
              <a:rPr lang="en" sz="1333">
                <a:solidFill>
                  <a:srgbClr val="000000"/>
                </a:solidFill>
                <a:latin typeface="Google Sans"/>
                <a:ea typeface="Google Sans"/>
                <a:cs typeface="Google Sans"/>
                <a:sym typeface="Google Sans"/>
              </a:rPr>
              <a:t>Cons:</a:t>
            </a:r>
            <a:br>
              <a:rPr lang="en" sz="1333">
                <a:solidFill>
                  <a:srgbClr val="000000"/>
                </a:solidFill>
                <a:latin typeface="Google Sans"/>
                <a:ea typeface="Google Sans"/>
                <a:cs typeface="Google Sans"/>
                <a:sym typeface="Google Sans"/>
              </a:rPr>
            </a:br>
            <a:r>
              <a:rPr lang="en" sz="1333">
                <a:solidFill>
                  <a:srgbClr val="000000"/>
                </a:solidFill>
                <a:latin typeface="Google Sans"/>
                <a:ea typeface="Google Sans"/>
                <a:cs typeface="Google Sans"/>
                <a:sym typeface="Google Sans"/>
              </a:rPr>
              <a:t>result is highly complex, often multi-stage trained architecture.</a:t>
            </a:r>
            <a:br>
              <a:rPr lang="en" sz="1333">
                <a:solidFill>
                  <a:srgbClr val="000000"/>
                </a:solidFill>
                <a:latin typeface="Google Sans"/>
                <a:ea typeface="Google Sans"/>
                <a:cs typeface="Google Sans"/>
                <a:sym typeface="Google Sans"/>
              </a:rPr>
            </a:br>
            <a:r>
              <a:rPr lang="en" sz="1333">
                <a:solidFill>
                  <a:srgbClr val="000000"/>
                </a:solidFill>
                <a:latin typeface="Google Sans"/>
                <a:ea typeface="Google Sans"/>
                <a:cs typeface="Google Sans"/>
                <a:sym typeface="Google Sans"/>
              </a:rPr>
              <a:t>not from pixels, i.e. transformer can't "learn to fix" the (often frozen!) CNN's mistakes.</a:t>
            </a:r>
            <a:endParaRPr sz="1333">
              <a:solidFill>
                <a:srgbClr val="000000"/>
              </a:solidFill>
              <a:latin typeface="Google Sans"/>
              <a:ea typeface="Google Sans"/>
              <a:cs typeface="Google Sans"/>
              <a:sym typeface="Google Sans"/>
            </a:endParaRPr>
          </a:p>
          <a:p>
            <a:pPr marL="0" indent="0">
              <a:lnSpc>
                <a:spcPct val="115000"/>
              </a:lnSpc>
              <a:spcBef>
                <a:spcPts val="667"/>
              </a:spcBef>
              <a:spcAft>
                <a:spcPts val="667"/>
              </a:spcAft>
              <a:buNone/>
            </a:pPr>
            <a:r>
              <a:rPr lang="en" sz="1333">
                <a:solidFill>
                  <a:srgbClr val="000000"/>
                </a:solidFill>
                <a:latin typeface="Google Sans"/>
                <a:ea typeface="Google Sans"/>
                <a:cs typeface="Google Sans"/>
                <a:sym typeface="Google Sans"/>
              </a:rPr>
              <a:t>Examples:</a:t>
            </a:r>
            <a:br>
              <a:rPr lang="en" sz="1333">
                <a:solidFill>
                  <a:srgbClr val="000000"/>
                </a:solidFill>
                <a:latin typeface="Google Sans"/>
                <a:ea typeface="Google Sans"/>
                <a:cs typeface="Google Sans"/>
                <a:sym typeface="Google Sans"/>
              </a:rPr>
            </a:br>
            <a:r>
              <a:rPr lang="en" sz="1333">
                <a:solidFill>
                  <a:srgbClr val="000000"/>
                </a:solidFill>
                <a:latin typeface="Google Sans"/>
                <a:ea typeface="Google Sans"/>
                <a:cs typeface="Google Sans"/>
                <a:sym typeface="Google Sans"/>
              </a:rPr>
              <a:t>DETR (Carion, Massa et.al. 2020)          Visual Transformers (Wu et.al. 2020)</a:t>
            </a:r>
            <a:br>
              <a:rPr lang="en" sz="1333">
                <a:solidFill>
                  <a:srgbClr val="000000"/>
                </a:solidFill>
                <a:latin typeface="Google Sans"/>
                <a:ea typeface="Google Sans"/>
                <a:cs typeface="Google Sans"/>
                <a:sym typeface="Google Sans"/>
              </a:rPr>
            </a:br>
            <a:r>
              <a:rPr lang="en" sz="1333">
                <a:solidFill>
                  <a:srgbClr val="000000"/>
                </a:solidFill>
                <a:latin typeface="Google Sans"/>
                <a:ea typeface="Google Sans"/>
                <a:cs typeface="Google Sans"/>
                <a:sym typeface="Google Sans"/>
              </a:rPr>
              <a:t>UNITER (Chen, Li, Yu et.al. 2019)            ViLBERT (Lu et.al. 2019)                                              etc...</a:t>
            </a:r>
            <a:br>
              <a:rPr lang="en" sz="1333">
                <a:solidFill>
                  <a:srgbClr val="000000"/>
                </a:solidFill>
                <a:latin typeface="Google Sans"/>
                <a:ea typeface="Google Sans"/>
                <a:cs typeface="Google Sans"/>
                <a:sym typeface="Google Sans"/>
              </a:rPr>
            </a:br>
            <a:r>
              <a:rPr lang="en" sz="1333">
                <a:solidFill>
                  <a:srgbClr val="000000"/>
                </a:solidFill>
                <a:latin typeface="Google Sans"/>
                <a:ea typeface="Google Sans"/>
                <a:cs typeface="Google Sans"/>
                <a:sym typeface="Google Sans"/>
              </a:rPr>
              <a:t>VisualBERT (Li et.al. 20190)                      </a:t>
            </a:r>
            <a:endParaRPr sz="1333">
              <a:solidFill>
                <a:srgbClr val="000000"/>
              </a:solidFill>
              <a:latin typeface="Google Sans"/>
              <a:ea typeface="Google Sans"/>
              <a:cs typeface="Google Sans"/>
              <a:sym typeface="Google Sans"/>
            </a:endParaRPr>
          </a:p>
        </p:txBody>
      </p:sp>
      <p:sp>
        <p:nvSpPr>
          <p:cNvPr id="1446" name="Google Shape;1446;p40"/>
          <p:cNvSpPr txBox="1"/>
          <p:nvPr/>
        </p:nvSpPr>
        <p:spPr>
          <a:xfrm>
            <a:off x="-7503" y="6341200"/>
            <a:ext cx="7656800" cy="291600"/>
          </a:xfrm>
          <a:prstGeom prst="rect">
            <a:avLst/>
          </a:prstGeom>
          <a:noFill/>
          <a:ln>
            <a:noFill/>
          </a:ln>
        </p:spPr>
        <p:txBody>
          <a:bodyPr spcFirstLastPara="1" wrap="square" lIns="121900" tIns="121900" rIns="121900" bIns="121900" anchor="t" anchorCtr="0">
            <a:noAutofit/>
          </a:bodyPr>
          <a:lstStyle/>
          <a:p>
            <a:r>
              <a:rPr lang="en" sz="1067">
                <a:solidFill>
                  <a:srgbClr val="666666"/>
                </a:solidFill>
              </a:rPr>
              <a:t>Image credit: UNITER: UNiversal Image-TExt Representation Learning by Chen et.al.</a:t>
            </a:r>
            <a:br>
              <a:rPr lang="en" sz="1067">
                <a:solidFill>
                  <a:srgbClr val="666666"/>
                </a:solidFill>
              </a:rPr>
            </a:br>
            <a:r>
              <a:rPr lang="en" sz="1067">
                <a:solidFill>
                  <a:srgbClr val="666666"/>
                </a:solidFill>
              </a:rPr>
              <a:t>Image credit: Visual Transformers: Token-based Image Representation and Processing for Computer Vision by Wu et.al.</a:t>
            </a:r>
            <a:endParaRPr sz="1067">
              <a:solidFill>
                <a:srgbClr val="666666"/>
              </a:solidFill>
            </a:endParaRPr>
          </a:p>
        </p:txBody>
      </p:sp>
      <p:pic>
        <p:nvPicPr>
          <p:cNvPr id="1447" name="Google Shape;1447;p40"/>
          <p:cNvPicPr preferRelativeResize="0"/>
          <p:nvPr/>
        </p:nvPicPr>
        <p:blipFill>
          <a:blip r:embed="rId3">
            <a:alphaModFix/>
          </a:blip>
          <a:stretch>
            <a:fillRect/>
          </a:stretch>
        </p:blipFill>
        <p:spPr>
          <a:xfrm>
            <a:off x="203200" y="2107833"/>
            <a:ext cx="11121616" cy="2215635"/>
          </a:xfrm>
          <a:prstGeom prst="rect">
            <a:avLst/>
          </a:prstGeom>
          <a:noFill/>
          <a:ln>
            <a:noFill/>
          </a:ln>
        </p:spPr>
      </p:pic>
      <p:pic>
        <p:nvPicPr>
          <p:cNvPr id="1448" name="Google Shape;1448;p40"/>
          <p:cNvPicPr preferRelativeResize="0"/>
          <p:nvPr/>
        </p:nvPicPr>
        <p:blipFill>
          <a:blip r:embed="rId4">
            <a:alphaModFix/>
          </a:blip>
          <a:stretch>
            <a:fillRect/>
          </a:stretch>
        </p:blipFill>
        <p:spPr>
          <a:xfrm>
            <a:off x="203200" y="4584000"/>
            <a:ext cx="4540312" cy="175720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pic>
        <p:nvPicPr>
          <p:cNvPr id="1453" name="Google Shape;1453;p41"/>
          <p:cNvPicPr preferRelativeResize="0"/>
          <p:nvPr/>
        </p:nvPicPr>
        <p:blipFill rotWithShape="1">
          <a:blip r:embed="rId3">
            <a:alphaModFix/>
          </a:blip>
          <a:srcRect r="1273"/>
          <a:stretch/>
        </p:blipFill>
        <p:spPr>
          <a:xfrm>
            <a:off x="5238200" y="2033867"/>
            <a:ext cx="6953797" cy="4743235"/>
          </a:xfrm>
          <a:prstGeom prst="rect">
            <a:avLst/>
          </a:prstGeom>
          <a:noFill/>
          <a:ln>
            <a:noFill/>
          </a:ln>
        </p:spPr>
      </p:pic>
      <p:sp>
        <p:nvSpPr>
          <p:cNvPr id="1454" name="Google Shape;1454;p41"/>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2667">
                <a:solidFill>
                  <a:srgbClr val="202124"/>
                </a:solidFill>
                <a:latin typeface="Google Sans"/>
                <a:ea typeface="Google Sans"/>
                <a:cs typeface="Google Sans"/>
                <a:sym typeface="Google Sans"/>
              </a:rPr>
              <a:t>An Image is Worth 16x16 Words: Transformers for Image Recognition at Scale</a:t>
            </a:r>
            <a:endParaRPr sz="2667">
              <a:solidFill>
                <a:srgbClr val="202124"/>
              </a:solidFill>
              <a:latin typeface="Google Sans"/>
              <a:ea typeface="Google Sans"/>
              <a:cs typeface="Google Sans"/>
              <a:sym typeface="Google Sans"/>
            </a:endParaRPr>
          </a:p>
          <a:p>
            <a:pPr>
              <a:lnSpc>
                <a:spcPct val="120000"/>
              </a:lnSpc>
            </a:pPr>
            <a:r>
              <a:rPr lang="en" sz="1333" b="1">
                <a:solidFill>
                  <a:schemeClr val="dk1"/>
                </a:solidFill>
                <a:latin typeface="Google Sans"/>
                <a:ea typeface="Google Sans"/>
                <a:cs typeface="Google Sans"/>
                <a:sym typeface="Google Sans"/>
              </a:rPr>
              <a:t>2020</a:t>
            </a:r>
            <a:r>
              <a:rPr lang="en" sz="1333">
                <a:solidFill>
                  <a:schemeClr val="dk1"/>
                </a:solidFill>
                <a:latin typeface="Google Sans"/>
                <a:ea typeface="Google Sans"/>
                <a:cs typeface="Google Sans"/>
                <a:sym typeface="Google Sans"/>
              </a:rPr>
              <a:t>, A Dosovitskiy, L Beyer, A Kolesnikov, D Weissenborn, X Zhai, T Unterthiner, M Dehghani, M Minderer, G Heigold, S Gelly, J Uszkoreit, N Houlsby</a:t>
            </a:r>
            <a:endParaRPr sz="1333">
              <a:solidFill>
                <a:schemeClr val="dk1"/>
              </a:solidFill>
              <a:latin typeface="Google Sans"/>
              <a:ea typeface="Google Sans"/>
              <a:cs typeface="Google Sans"/>
              <a:sym typeface="Google Sans"/>
            </a:endParaRPr>
          </a:p>
        </p:txBody>
      </p:sp>
      <p:pic>
        <p:nvPicPr>
          <p:cNvPr id="1455" name="Google Shape;1455;p41"/>
          <p:cNvPicPr preferRelativeResize="0"/>
          <p:nvPr/>
        </p:nvPicPr>
        <p:blipFill rotWithShape="1">
          <a:blip r:embed="rId3">
            <a:alphaModFix/>
          </a:blip>
          <a:srcRect t="64022" r="1273"/>
          <a:stretch/>
        </p:blipFill>
        <p:spPr>
          <a:xfrm>
            <a:off x="5238200" y="5070602"/>
            <a:ext cx="6953797" cy="1706501"/>
          </a:xfrm>
          <a:prstGeom prst="rect">
            <a:avLst/>
          </a:prstGeom>
          <a:noFill/>
          <a:ln>
            <a:noFill/>
          </a:ln>
        </p:spPr>
      </p:pic>
      <p:sp>
        <p:nvSpPr>
          <p:cNvPr id="1456" name="Google Shape;1456;p41"/>
          <p:cNvSpPr txBox="1"/>
          <p:nvPr/>
        </p:nvSpPr>
        <p:spPr>
          <a:xfrm>
            <a:off x="6502400" y="1117600"/>
            <a:ext cx="5992400" cy="1655600"/>
          </a:xfrm>
          <a:prstGeom prst="rect">
            <a:avLst/>
          </a:prstGeom>
          <a:noFill/>
          <a:ln>
            <a:noFill/>
          </a:ln>
        </p:spPr>
        <p:txBody>
          <a:bodyPr spcFirstLastPara="1" wrap="square" lIns="121900" tIns="121900" rIns="121900" bIns="121900" anchor="t" anchorCtr="0">
            <a:noAutofit/>
          </a:bodyPr>
          <a:lstStyle/>
          <a:p>
            <a:pPr algn="ctr">
              <a:lnSpc>
                <a:spcPct val="115000"/>
              </a:lnSpc>
            </a:pPr>
            <a:r>
              <a:rPr lang="en" sz="4267" b="1">
                <a:solidFill>
                  <a:srgbClr val="202124"/>
                </a:solidFill>
                <a:latin typeface="Google Sans"/>
                <a:ea typeface="Google Sans"/>
                <a:cs typeface="Google Sans"/>
                <a:sym typeface="Google Sans"/>
              </a:rPr>
              <a:t>Vision Transformer (ViT)</a:t>
            </a:r>
            <a:endParaRPr sz="4267" b="1">
              <a:solidFill>
                <a:srgbClr val="202124"/>
              </a:solidFill>
              <a:latin typeface="Google Sans"/>
              <a:ea typeface="Google Sans"/>
              <a:cs typeface="Google Sans"/>
              <a:sym typeface="Google Sans"/>
            </a:endParaRPr>
          </a:p>
        </p:txBody>
      </p:sp>
      <p:sp>
        <p:nvSpPr>
          <p:cNvPr id="1457" name="Google Shape;1457;p41"/>
          <p:cNvSpPr txBox="1"/>
          <p:nvPr/>
        </p:nvSpPr>
        <p:spPr>
          <a:xfrm>
            <a:off x="0" y="1524000"/>
            <a:ext cx="4619200" cy="1520376"/>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Google Sans"/>
                <a:ea typeface="Google Sans"/>
                <a:cs typeface="Google Sans"/>
                <a:sym typeface="Google Sans"/>
              </a:rPr>
              <a:t>Many prior works attempted to introduce self-attention at the pixel level.</a:t>
            </a:r>
            <a:endParaRPr sz="2400">
              <a:solidFill>
                <a:srgbClr val="202124"/>
              </a:solidFill>
              <a:latin typeface="Google Sans"/>
              <a:ea typeface="Google Sans"/>
              <a:cs typeface="Google Sans"/>
              <a:sym typeface="Google Sans"/>
            </a:endParaRPr>
          </a:p>
        </p:txBody>
      </p:sp>
      <p:sp>
        <p:nvSpPr>
          <p:cNvPr id="1458" name="Google Shape;1458;p41"/>
          <p:cNvSpPr txBox="1"/>
          <p:nvPr/>
        </p:nvSpPr>
        <p:spPr>
          <a:xfrm>
            <a:off x="0" y="2336801"/>
            <a:ext cx="5889200" cy="1095644"/>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Google Sans"/>
                <a:ea typeface="Google Sans"/>
                <a:cs typeface="Google Sans"/>
                <a:sym typeface="Google Sans"/>
              </a:rPr>
              <a:t>For 224px², that's 50k sequence length, too much!</a:t>
            </a:r>
            <a:endParaRPr sz="2400">
              <a:solidFill>
                <a:srgbClr val="202124"/>
              </a:solidFill>
              <a:latin typeface="Google Sans"/>
              <a:ea typeface="Google Sans"/>
              <a:cs typeface="Google Sans"/>
              <a:sym typeface="Google Sans"/>
            </a:endParaRPr>
          </a:p>
        </p:txBody>
      </p:sp>
      <p:sp>
        <p:nvSpPr>
          <p:cNvPr id="1459" name="Google Shape;1459;p41"/>
          <p:cNvSpPr txBox="1"/>
          <p:nvPr/>
        </p:nvSpPr>
        <p:spPr>
          <a:xfrm>
            <a:off x="0" y="2844800"/>
            <a:ext cx="5437600" cy="1520376"/>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Google Sans"/>
                <a:ea typeface="Google Sans"/>
                <a:cs typeface="Google Sans"/>
                <a:sym typeface="Google Sans"/>
              </a:rPr>
              <a:t>Thus, most works restrict attention to local pixel neighborhoods, or as high-level mechanism on top of detections.</a:t>
            </a:r>
            <a:endParaRPr sz="2400">
              <a:solidFill>
                <a:srgbClr val="202124"/>
              </a:solidFill>
              <a:latin typeface="Google Sans"/>
              <a:ea typeface="Google Sans"/>
              <a:cs typeface="Google Sans"/>
              <a:sym typeface="Google Sans"/>
            </a:endParaRPr>
          </a:p>
        </p:txBody>
      </p:sp>
      <p:sp>
        <p:nvSpPr>
          <p:cNvPr id="1460" name="Google Shape;1460;p41"/>
          <p:cNvSpPr txBox="1"/>
          <p:nvPr/>
        </p:nvSpPr>
        <p:spPr>
          <a:xfrm>
            <a:off x="0" y="4775201"/>
            <a:ext cx="5352800" cy="3219302"/>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Google Sans"/>
                <a:ea typeface="Google Sans"/>
                <a:cs typeface="Google Sans"/>
                <a:sym typeface="Google Sans"/>
              </a:rPr>
              <a:t>The </a:t>
            </a:r>
            <a:r>
              <a:rPr lang="en" sz="2400" b="1">
                <a:solidFill>
                  <a:srgbClr val="202124"/>
                </a:solidFill>
                <a:latin typeface="Google Sans"/>
                <a:ea typeface="Google Sans"/>
                <a:cs typeface="Google Sans"/>
                <a:sym typeface="Google Sans"/>
              </a:rPr>
              <a:t>key breakthrough</a:t>
            </a:r>
            <a:r>
              <a:rPr lang="en" sz="2400">
                <a:solidFill>
                  <a:srgbClr val="202124"/>
                </a:solidFill>
                <a:latin typeface="Google Sans"/>
                <a:ea typeface="Google Sans"/>
                <a:cs typeface="Google Sans"/>
                <a:sym typeface="Google Sans"/>
              </a:rPr>
              <a:t> in using the full Transformer architecture, standalone, was to </a:t>
            </a:r>
            <a:r>
              <a:rPr lang="en" sz="2400" b="1">
                <a:solidFill>
                  <a:srgbClr val="202124"/>
                </a:solidFill>
                <a:latin typeface="Google Sans"/>
                <a:ea typeface="Google Sans"/>
                <a:cs typeface="Google Sans"/>
                <a:sym typeface="Google Sans"/>
              </a:rPr>
              <a:t>"tokenize" the image</a:t>
            </a:r>
            <a:r>
              <a:rPr lang="en" sz="2400">
                <a:solidFill>
                  <a:srgbClr val="202124"/>
                </a:solidFill>
                <a:latin typeface="Google Sans"/>
                <a:ea typeface="Google Sans"/>
                <a:cs typeface="Google Sans"/>
                <a:sym typeface="Google Sans"/>
              </a:rPr>
              <a:t> by </a:t>
            </a:r>
            <a:r>
              <a:rPr lang="en" sz="2400" b="1">
                <a:solidFill>
                  <a:srgbClr val="202124"/>
                </a:solidFill>
                <a:latin typeface="Google Sans"/>
                <a:ea typeface="Google Sans"/>
                <a:cs typeface="Google Sans"/>
                <a:sym typeface="Google Sans"/>
              </a:rPr>
              <a:t>cutting it into patches</a:t>
            </a:r>
            <a:r>
              <a:rPr lang="en" sz="2400">
                <a:solidFill>
                  <a:srgbClr val="202124"/>
                </a:solidFill>
                <a:latin typeface="Google Sans"/>
                <a:ea typeface="Google Sans"/>
                <a:cs typeface="Google Sans"/>
                <a:sym typeface="Google Sans"/>
              </a:rPr>
              <a:t> of 16px², and treating each patch as a token, e.g. embedding it into input space.</a:t>
            </a:r>
            <a:endParaRPr sz="240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0"/>
                                        </p:tgtEl>
                                        <p:attrNameLst>
                                          <p:attrName>style.visibility</p:attrName>
                                        </p:attrNameLst>
                                      </p:cBhvr>
                                      <p:to>
                                        <p:strVal val="visible"/>
                                      </p:to>
                                    </p:set>
                                    <p:animEffect transition="in" filter="fade">
                                      <p:cBhvr>
                                        <p:cTn id="7" dur="500"/>
                                        <p:tgtEl>
                                          <p:spTgt spid="1460"/>
                                        </p:tgtEl>
                                      </p:cBhvr>
                                    </p:animEffect>
                                  </p:childTnLst>
                                </p:cTn>
                              </p:par>
                              <p:par>
                                <p:cTn id="8" presetID="10" presetClass="entr" presetSubtype="0" fill="hold" nodeType="withEffect">
                                  <p:stCondLst>
                                    <p:cond delay="0"/>
                                  </p:stCondLst>
                                  <p:childTnLst>
                                    <p:set>
                                      <p:cBhvr>
                                        <p:cTn id="9" dur="1" fill="hold">
                                          <p:stCondLst>
                                            <p:cond delay="0"/>
                                          </p:stCondLst>
                                        </p:cTn>
                                        <p:tgtEl>
                                          <p:spTgt spid="1455"/>
                                        </p:tgtEl>
                                        <p:attrNameLst>
                                          <p:attrName>style.visibility</p:attrName>
                                        </p:attrNameLst>
                                      </p:cBhvr>
                                      <p:to>
                                        <p:strVal val="visible"/>
                                      </p:to>
                                    </p:set>
                                    <p:animEffect transition="in" filter="fade">
                                      <p:cBhvr>
                                        <p:cTn id="10" dur="500"/>
                                        <p:tgtEl>
                                          <p:spTgt spid="14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53"/>
                                        </p:tgtEl>
                                        <p:attrNameLst>
                                          <p:attrName>style.visibility</p:attrName>
                                        </p:attrNameLst>
                                      </p:cBhvr>
                                      <p:to>
                                        <p:strVal val="visible"/>
                                      </p:to>
                                    </p:set>
                                    <p:animEffect transition="in" filter="fade">
                                      <p:cBhvr>
                                        <p:cTn id="15" dur="500"/>
                                        <p:tgtEl>
                                          <p:spTgt spid="1453"/>
                                        </p:tgtEl>
                                      </p:cBhvr>
                                    </p:animEffect>
                                  </p:childTnLst>
                                </p:cTn>
                              </p:par>
                              <p:par>
                                <p:cTn id="16" presetID="10" presetClass="entr" presetSubtype="0" fill="hold" nodeType="withEffect">
                                  <p:stCondLst>
                                    <p:cond delay="0"/>
                                  </p:stCondLst>
                                  <p:childTnLst>
                                    <p:set>
                                      <p:cBhvr>
                                        <p:cTn id="17" dur="1" fill="hold">
                                          <p:stCondLst>
                                            <p:cond delay="0"/>
                                          </p:stCondLst>
                                        </p:cTn>
                                        <p:tgtEl>
                                          <p:spTgt spid="1456"/>
                                        </p:tgtEl>
                                        <p:attrNameLst>
                                          <p:attrName>style.visibility</p:attrName>
                                        </p:attrNameLst>
                                      </p:cBhvr>
                                      <p:to>
                                        <p:strVal val="visible"/>
                                      </p:to>
                                    </p:set>
                                    <p:animEffect transition="in" filter="fade">
                                      <p:cBhvr>
                                        <p:cTn id="18" dur="500"/>
                                        <p:tgtEl>
                                          <p:spTgt spid="1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spTree>
    <p:extLst>
      <p:ext uri="{BB962C8B-B14F-4D97-AF65-F5344CB8AC3E}">
        <p14:creationId xmlns:p14="http://schemas.microsoft.com/office/powerpoint/2010/main" val="14074606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pic>
        <p:nvPicPr>
          <p:cNvPr id="5" name="Picture 4"/>
          <p:cNvPicPr>
            <a:picLocks noChangeAspect="1"/>
          </p:cNvPicPr>
          <p:nvPr/>
        </p:nvPicPr>
        <p:blipFill>
          <a:blip r:embed="rId4"/>
          <a:stretch>
            <a:fillRect/>
          </a:stretch>
        </p:blipFill>
        <p:spPr>
          <a:xfrm>
            <a:off x="4943061" y="938561"/>
            <a:ext cx="3862122" cy="26398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60163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pic>
        <p:nvPicPr>
          <p:cNvPr id="5" name="Picture 4"/>
          <p:cNvPicPr>
            <a:picLocks noChangeAspect="1"/>
          </p:cNvPicPr>
          <p:nvPr/>
        </p:nvPicPr>
        <p:blipFill>
          <a:blip r:embed="rId4"/>
          <a:stretch>
            <a:fillRect/>
          </a:stretch>
        </p:blipFill>
        <p:spPr>
          <a:xfrm>
            <a:off x="4625367" y="316723"/>
            <a:ext cx="3762900" cy="33532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89822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42"/>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2667">
                <a:solidFill>
                  <a:srgbClr val="202124"/>
                </a:solidFill>
                <a:latin typeface="Google Sans"/>
                <a:ea typeface="Google Sans"/>
                <a:cs typeface="Google Sans"/>
                <a:sym typeface="Google Sans"/>
              </a:rPr>
              <a:t>Side-note: MLP-Mixer</a:t>
            </a:r>
            <a:endParaRPr sz="2667">
              <a:solidFill>
                <a:srgbClr val="202124"/>
              </a:solidFill>
              <a:latin typeface="Google Sans"/>
              <a:ea typeface="Google Sans"/>
              <a:cs typeface="Google Sans"/>
              <a:sym typeface="Google Sans"/>
            </a:endParaRPr>
          </a:p>
          <a:p>
            <a:pPr>
              <a:lnSpc>
                <a:spcPct val="120000"/>
              </a:lnSpc>
            </a:pPr>
            <a:r>
              <a:rPr lang="en" sz="1333" b="1">
                <a:solidFill>
                  <a:schemeClr val="dk1"/>
                </a:solidFill>
                <a:latin typeface="Google Sans"/>
                <a:ea typeface="Google Sans"/>
                <a:cs typeface="Google Sans"/>
                <a:sym typeface="Google Sans"/>
              </a:rPr>
              <a:t>2020</a:t>
            </a:r>
            <a:r>
              <a:rPr lang="en" sz="1333">
                <a:solidFill>
                  <a:schemeClr val="dk1"/>
                </a:solidFill>
                <a:latin typeface="Google Sans"/>
                <a:ea typeface="Google Sans"/>
                <a:cs typeface="Google Sans"/>
                <a:sym typeface="Google Sans"/>
              </a:rPr>
              <a:t>, I Tolstikhin, N Houlsby, A Kolesnikov, L Beyer, X Zhai, T Unterthiner, J Yung, A Steiner, D Keysers, J Uszkoreit, M Lucic, A Dosovitskiy</a:t>
            </a:r>
            <a:endParaRPr sz="1333">
              <a:solidFill>
                <a:schemeClr val="dk1"/>
              </a:solidFill>
              <a:latin typeface="Google Sans"/>
              <a:ea typeface="Google Sans"/>
              <a:cs typeface="Google Sans"/>
              <a:sym typeface="Google Sans"/>
            </a:endParaRPr>
          </a:p>
        </p:txBody>
      </p:sp>
      <p:sp>
        <p:nvSpPr>
          <p:cNvPr id="1466" name="Google Shape;1466;p42"/>
          <p:cNvSpPr txBox="1"/>
          <p:nvPr/>
        </p:nvSpPr>
        <p:spPr>
          <a:xfrm>
            <a:off x="0" y="1117601"/>
            <a:ext cx="12192000" cy="1520376"/>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Google Sans"/>
                <a:ea typeface="Google Sans"/>
                <a:cs typeface="Google Sans"/>
                <a:sym typeface="Google Sans"/>
              </a:rPr>
              <a:t>After ViT answered the question "Are convolutions really needed to process images?" with NO...</a:t>
            </a:r>
            <a:endParaRPr sz="2400">
              <a:solidFill>
                <a:srgbClr val="202124"/>
              </a:solidFill>
              <a:latin typeface="Google Sans"/>
              <a:ea typeface="Google Sans"/>
              <a:cs typeface="Google Sans"/>
              <a:sym typeface="Google Sans"/>
            </a:endParaRPr>
          </a:p>
          <a:p>
            <a:pPr>
              <a:lnSpc>
                <a:spcPct val="115000"/>
              </a:lnSpc>
            </a:pPr>
            <a:r>
              <a:rPr lang="en" sz="2400">
                <a:solidFill>
                  <a:srgbClr val="202124"/>
                </a:solidFill>
                <a:latin typeface="Google Sans"/>
                <a:ea typeface="Google Sans"/>
                <a:cs typeface="Google Sans"/>
                <a:sym typeface="Google Sans"/>
              </a:rPr>
              <a:t>We wondered if self-attention is really needed?</a:t>
            </a:r>
            <a:endParaRPr sz="2400">
              <a:solidFill>
                <a:srgbClr val="202124"/>
              </a:solidFill>
              <a:latin typeface="Google Sans"/>
              <a:ea typeface="Google Sans"/>
              <a:cs typeface="Google Sans"/>
              <a:sym typeface="Google Sans"/>
            </a:endParaRPr>
          </a:p>
        </p:txBody>
      </p:sp>
      <p:sp>
        <p:nvSpPr>
          <p:cNvPr id="1467" name="Google Shape;1467;p42"/>
          <p:cNvSpPr txBox="1"/>
          <p:nvPr/>
        </p:nvSpPr>
        <p:spPr>
          <a:xfrm>
            <a:off x="0" y="1828801"/>
            <a:ext cx="12192000" cy="1520376"/>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Google Sans"/>
                <a:ea typeface="Google Sans"/>
                <a:cs typeface="Google Sans"/>
                <a:sym typeface="Google Sans"/>
              </a:rPr>
              <a:t>The role of self-attention is to "mix" information across tokens.</a:t>
            </a:r>
            <a:endParaRPr sz="2400">
              <a:solidFill>
                <a:srgbClr val="202124"/>
              </a:solidFill>
              <a:latin typeface="Google Sans"/>
              <a:ea typeface="Google Sans"/>
              <a:cs typeface="Google Sans"/>
              <a:sym typeface="Google Sans"/>
            </a:endParaRPr>
          </a:p>
          <a:p>
            <a:pPr>
              <a:lnSpc>
                <a:spcPct val="115000"/>
              </a:lnSpc>
            </a:pPr>
            <a:r>
              <a:rPr lang="en" sz="2400">
                <a:solidFill>
                  <a:srgbClr val="202124"/>
                </a:solidFill>
                <a:latin typeface="Google Sans"/>
                <a:ea typeface="Google Sans"/>
                <a:cs typeface="Google Sans"/>
                <a:sym typeface="Google Sans"/>
              </a:rPr>
              <a:t>Another simple way to achieve this, is to "transpose" tokens and run that through an MLP:</a:t>
            </a:r>
            <a:endParaRPr sz="2400">
              <a:solidFill>
                <a:srgbClr val="202124"/>
              </a:solidFill>
              <a:latin typeface="Google Sans"/>
              <a:ea typeface="Google Sans"/>
              <a:cs typeface="Google Sans"/>
              <a:sym typeface="Google Sans"/>
            </a:endParaRPr>
          </a:p>
        </p:txBody>
      </p:sp>
      <p:pic>
        <p:nvPicPr>
          <p:cNvPr id="1468" name="Google Shape;1468;p42"/>
          <p:cNvPicPr preferRelativeResize="0"/>
          <p:nvPr/>
        </p:nvPicPr>
        <p:blipFill>
          <a:blip r:embed="rId3">
            <a:alphaModFix/>
          </a:blip>
          <a:stretch>
            <a:fillRect/>
          </a:stretch>
        </p:blipFill>
        <p:spPr>
          <a:xfrm>
            <a:off x="1298516" y="2609467"/>
            <a:ext cx="9594969" cy="1939600"/>
          </a:xfrm>
          <a:prstGeom prst="rect">
            <a:avLst/>
          </a:prstGeom>
          <a:noFill/>
          <a:ln>
            <a:noFill/>
          </a:ln>
        </p:spPr>
      </p:pic>
      <p:pic>
        <p:nvPicPr>
          <p:cNvPr id="1469" name="Google Shape;1469;p42"/>
          <p:cNvPicPr preferRelativeResize="0"/>
          <p:nvPr/>
        </p:nvPicPr>
        <p:blipFill rotWithShape="1">
          <a:blip r:embed="rId4">
            <a:alphaModFix/>
          </a:blip>
          <a:srcRect t="4232"/>
          <a:stretch/>
        </p:blipFill>
        <p:spPr>
          <a:xfrm>
            <a:off x="1585451" y="4549067"/>
            <a:ext cx="9021100" cy="23275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7"/>
                                        </p:tgtEl>
                                        <p:attrNameLst>
                                          <p:attrName>style.visibility</p:attrName>
                                        </p:attrNameLst>
                                      </p:cBhvr>
                                      <p:to>
                                        <p:strVal val="visible"/>
                                      </p:to>
                                    </p:set>
                                    <p:animEffect transition="in" filter="fade">
                                      <p:cBhvr>
                                        <p:cTn id="7" dur="500"/>
                                        <p:tgtEl>
                                          <p:spTgt spid="14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8"/>
                                        </p:tgtEl>
                                        <p:attrNameLst>
                                          <p:attrName>style.visibility</p:attrName>
                                        </p:attrNameLst>
                                      </p:cBhvr>
                                      <p:to>
                                        <p:strVal val="visible"/>
                                      </p:to>
                                    </p:set>
                                    <p:animEffect transition="in" filter="fade">
                                      <p:cBhvr>
                                        <p:cTn id="12" dur="500"/>
                                        <p:tgtEl>
                                          <p:spTgt spid="14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9"/>
                                        </p:tgtEl>
                                        <p:attrNameLst>
                                          <p:attrName>style.visibility</p:attrName>
                                        </p:attrNameLst>
                                      </p:cBhvr>
                                      <p:to>
                                        <p:strVal val="visible"/>
                                      </p:to>
                                    </p:set>
                                    <p:animEffect transition="in" filter="fade">
                                      <p:cBhvr>
                                        <p:cTn id="17" dur="500"/>
                                        <p:tgtEl>
                                          <p:spTgt spid="1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F575D-36D0-12E7-C591-7768ECDFB580}"/>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18649986-F685-F4E5-604F-ADDF2209117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183111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C8647-BD80-4E62-AA62-4EFF933E1860}"/>
              </a:ext>
            </a:extLst>
          </p:cNvPr>
          <p:cNvSpPr>
            <a:spLocks noGrp="1"/>
          </p:cNvSpPr>
          <p:nvPr>
            <p:ph type="title"/>
          </p:nvPr>
        </p:nvSpPr>
        <p:spPr/>
        <p:txBody>
          <a:bodyPr/>
          <a:lstStyle/>
          <a:p>
            <a:r>
              <a:rPr lang="en-US">
                <a:cs typeface="Angsana New"/>
              </a:rPr>
              <a:t>Context</a:t>
            </a:r>
            <a:endParaRPr lang="en-US"/>
          </a:p>
        </p:txBody>
      </p:sp>
      <p:sp>
        <p:nvSpPr>
          <p:cNvPr id="3" name="Content Placeholder 2">
            <a:extLst>
              <a:ext uri="{FF2B5EF4-FFF2-40B4-BE49-F238E27FC236}">
                <a16:creationId xmlns:a16="http://schemas.microsoft.com/office/drawing/2014/main" id="{85B0AD89-4CD3-4E3A-92E3-04221E9CFADF}"/>
              </a:ext>
            </a:extLst>
          </p:cNvPr>
          <p:cNvSpPr>
            <a:spLocks noGrp="1"/>
          </p:cNvSpPr>
          <p:nvPr>
            <p:ph idx="1"/>
          </p:nvPr>
        </p:nvSpPr>
        <p:spPr/>
        <p:txBody>
          <a:bodyPr vert="horz" lIns="91440" tIns="45720" rIns="91440" bIns="45720" rtlCol="0" anchor="t">
            <a:normAutofit/>
          </a:bodyPr>
          <a:lstStyle/>
          <a:p>
            <a:r>
              <a:rPr lang="en-US" dirty="0">
                <a:solidFill>
                  <a:srgbClr val="242941"/>
                </a:solidFill>
              </a:rPr>
              <a:t>The </a:t>
            </a:r>
            <a:r>
              <a:rPr lang="en-US" b="1" dirty="0">
                <a:solidFill>
                  <a:srgbClr val="242941"/>
                </a:solidFill>
              </a:rPr>
              <a:t>Vision Transformer (ViT)</a:t>
            </a:r>
            <a:r>
              <a:rPr lang="en-US" dirty="0">
                <a:solidFill>
                  <a:srgbClr val="242941"/>
                </a:solidFill>
              </a:rPr>
              <a:t> [3] is an Artificial Neural Network (ANN) architecture for Computer Vision for category-level recognition.</a:t>
            </a:r>
          </a:p>
          <a:p>
            <a:pPr>
              <a:buClr>
                <a:srgbClr val="E5E7F0"/>
              </a:buClr>
            </a:pPr>
            <a:r>
              <a:rPr lang="en-US" dirty="0">
                <a:solidFill>
                  <a:srgbClr val="242941"/>
                </a:solidFill>
              </a:rPr>
              <a:t>It can be seen as an extension of Convolutional Neural Networks (CNNs) with an arbitrarily large </a:t>
            </a:r>
            <a:r>
              <a:rPr lang="en-US" b="1" dirty="0">
                <a:solidFill>
                  <a:srgbClr val="242941"/>
                </a:solidFill>
              </a:rPr>
              <a:t>receptive field</a:t>
            </a:r>
            <a:r>
              <a:rPr lang="en-US" dirty="0">
                <a:solidFill>
                  <a:srgbClr val="242941"/>
                </a:solidFill>
              </a:rPr>
              <a:t>.</a:t>
            </a:r>
            <a:endParaRPr lang="en-US" dirty="0"/>
          </a:p>
        </p:txBody>
      </p:sp>
    </p:spTree>
    <p:extLst>
      <p:ext uri="{BB962C8B-B14F-4D97-AF65-F5344CB8AC3E}">
        <p14:creationId xmlns:p14="http://schemas.microsoft.com/office/powerpoint/2010/main" val="149894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EE1F-F68F-4EEE-BDFF-BA81340EE5C4}"/>
              </a:ext>
            </a:extLst>
          </p:cNvPr>
          <p:cNvSpPr>
            <a:spLocks noGrp="1"/>
          </p:cNvSpPr>
          <p:nvPr>
            <p:ph type="title"/>
          </p:nvPr>
        </p:nvSpPr>
        <p:spPr>
          <a:xfrm>
            <a:off x="1103447" y="116632"/>
            <a:ext cx="7872874" cy="720080"/>
          </a:xfrm>
        </p:spPr>
        <p:txBody>
          <a:bodyPr/>
          <a:lstStyle/>
          <a:p>
            <a:r>
              <a:rPr lang="en-US" dirty="0"/>
              <a:t>Step-by-step LSTM Walk Through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86E876-B2F0-4202-A320-E3BC7611A98F}"/>
                  </a:ext>
                </a:extLst>
              </p:cNvPr>
              <p:cNvSpPr>
                <a:spLocks noGrp="1"/>
              </p:cNvSpPr>
              <p:nvPr>
                <p:ph idx="1"/>
              </p:nvPr>
            </p:nvSpPr>
            <p:spPr/>
            <p:txBody>
              <a:bodyPr>
                <a:normAutofit/>
              </a:bodyPr>
              <a:lstStyle/>
              <a:p>
                <a:r>
                  <a:rPr lang="en-US" sz="2800" b="1" dirty="0"/>
                  <a:t>Step 3</a:t>
                </a:r>
                <a:r>
                  <a:rPr lang="en-US" sz="2800" dirty="0"/>
                  <a:t>: Update the cell state </a:t>
                </a:r>
                <a:r>
                  <a:rPr lang="en-US" sz="2800" dirty="0">
                    <a:sym typeface="Wingdings" pitchFamily="2" charset="2"/>
                  </a:rPr>
                  <a:t> </a:t>
                </a:r>
                <a:endParaRPr lang="en-US" sz="2800" dirty="0"/>
              </a:p>
              <a:p>
                <a:pPr lvl="1"/>
                <a:r>
                  <a:rPr lang="en-US" sz="2400" dirty="0"/>
                  <a:t>The new cell state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sub>
                    </m:sSub>
                  </m:oMath>
                </a14:m>
                <a:r>
                  <a:rPr lang="en-US" sz="2400" dirty="0"/>
                  <a:t> is comprised of information from the past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Sub>
                  </m:oMath>
                </a14:m>
                <a:r>
                  <a:rPr lang="en-US" sz="2400" dirty="0"/>
                  <a:t> and valuable new information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oMath>
                </a14:m>
                <a:r>
                  <a:rPr lang="en-US" sz="2400" dirty="0"/>
                  <a:t> </a:t>
                </a:r>
                <a14:m>
                  <m:oMath xmlns:m="http://schemas.openxmlformats.org/officeDocument/2006/math">
                    <m:acc>
                      <m:accPr>
                        <m:chr m:val="̃"/>
                        <m:ctrlPr>
                          <a:rPr lang="en-US" sz="2400" i="1">
                            <a:latin typeface="Cambria Math" panose="02040503050406030204" pitchFamily="18" charset="0"/>
                          </a:rPr>
                        </m:ctrlPr>
                      </m:accPr>
                      <m:e>
                        <m:sSub>
                          <m:sSubPr>
                            <m:ctrlPr>
                              <a:rPr lang="en-US" sz="2400" i="1">
                                <a:latin typeface="Cambria Math" panose="02040503050406030204" pitchFamily="18" charset="0"/>
                              </a:rPr>
                            </m:ctrlPr>
                          </m:sSubPr>
                          <m:e>
                            <m:r>
                              <a:rPr lang="en-US" sz="2400" i="1">
                                <a:latin typeface="Cambria Math" panose="02040503050406030204" pitchFamily="18" charset="0"/>
                              </a:rPr>
                              <m:t>𝐶</m:t>
                            </m:r>
                          </m:e>
                          <m:sub>
                            <m:r>
                              <a:rPr lang="en-US" sz="2400" i="1">
                                <a:latin typeface="Cambria Math" panose="02040503050406030204" pitchFamily="18" charset="0"/>
                              </a:rPr>
                              <m:t>𝑡</m:t>
                            </m:r>
                          </m:sub>
                        </m:sSub>
                      </m:e>
                    </m:acc>
                  </m:oMath>
                </a14:m>
                <a:endParaRPr lang="en-US" sz="2400" dirty="0"/>
              </a:p>
              <a:p>
                <a:pPr lvl="2"/>
                <a:endParaRPr lang="en-US" sz="2000" dirty="0"/>
              </a:p>
              <a:p>
                <a:pPr lvl="1"/>
                <a14:m>
                  <m:oMath xmlns:m="http://schemas.openxmlformats.org/officeDocument/2006/math">
                    <m:r>
                      <a:rPr lang="en-US" sz="2400" b="0" i="1" smtClean="0">
                        <a:latin typeface="Cambria Math" panose="02040503050406030204" pitchFamily="18" charset="0"/>
                      </a:rPr>
                      <m:t>∗</m:t>
                    </m:r>
                  </m:oMath>
                </a14:m>
                <a:r>
                  <a:rPr lang="en-US" sz="2400" dirty="0"/>
                  <a:t> denotes elementwise multiplication</a:t>
                </a:r>
              </a:p>
            </p:txBody>
          </p:sp>
        </mc:Choice>
        <mc:Fallback xmlns="">
          <p:sp>
            <p:nvSpPr>
              <p:cNvPr id="3" name="Content Placeholder 2">
                <a:extLst>
                  <a:ext uri="{FF2B5EF4-FFF2-40B4-BE49-F238E27FC236}">
                    <a16:creationId xmlns:a16="http://schemas.microsoft.com/office/drawing/2014/main" id="{E586E876-B2F0-4202-A320-E3BC7611A98F}"/>
                  </a:ext>
                </a:extLst>
              </p:cNvPr>
              <p:cNvSpPr>
                <a:spLocks noGrp="1" noRot="1" noChangeAspect="1" noMove="1" noResize="1" noEditPoints="1" noAdjustHandles="1" noChangeArrowheads="1" noChangeShapeType="1" noTextEdit="1"/>
              </p:cNvSpPr>
              <p:nvPr>
                <p:ph idx="1"/>
              </p:nvPr>
            </p:nvSpPr>
            <p:spPr>
              <a:blipFill>
                <a:blip r:embed="rId2"/>
                <a:stretch>
                  <a:fillRect l="-866" t="-1373"/>
                </a:stretch>
              </a:blipFill>
            </p:spPr>
            <p:txBody>
              <a:bodyPr/>
              <a:lstStyle/>
              <a:p>
                <a:r>
                  <a:rPr lang="en-CY">
                    <a:noFill/>
                  </a:rPr>
                  <a:t> </a:t>
                </a:r>
              </a:p>
            </p:txBody>
          </p:sp>
        </mc:Fallback>
      </mc:AlternateContent>
      <p:pic>
        <p:nvPicPr>
          <p:cNvPr id="7" name="Picture 8" descr="Image result for lstm ce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61" r="48917" b="10906"/>
          <a:stretch/>
        </p:blipFill>
        <p:spPr bwMode="auto">
          <a:xfrm>
            <a:off x="9034654" y="99322"/>
            <a:ext cx="2987420" cy="1857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colah.github.io/posts/2015-08-Understanding-LSTMs/img/LSTM2-nota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3653" y="5216089"/>
            <a:ext cx="2956747" cy="5508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001294"/>
            <a:ext cx="61722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CCAE6B3-CD71-48B1-BCC0-F9F8E9906F72}"/>
              </a:ext>
            </a:extLst>
          </p:cNvPr>
          <p:cNvSpPr txBox="1"/>
          <p:nvPr/>
        </p:nvSpPr>
        <p:spPr>
          <a:xfrm>
            <a:off x="3039285" y="3732213"/>
            <a:ext cx="1569661" cy="369332"/>
          </a:xfrm>
          <a:prstGeom prst="rect">
            <a:avLst/>
          </a:prstGeom>
          <a:noFill/>
        </p:spPr>
        <p:txBody>
          <a:bodyPr wrap="square" rtlCol="0">
            <a:spAutoFit/>
          </a:bodyPr>
          <a:lstStyle/>
          <a:p>
            <a:r>
              <a:rPr lang="en-US" dirty="0"/>
              <a:t>New cell state</a:t>
            </a:r>
          </a:p>
        </p:txBody>
      </p:sp>
      <p:cxnSp>
        <p:nvCxnSpPr>
          <p:cNvPr id="11" name="Straight Arrow Connector 10">
            <a:extLst>
              <a:ext uri="{FF2B5EF4-FFF2-40B4-BE49-F238E27FC236}">
                <a16:creationId xmlns:a16="http://schemas.microsoft.com/office/drawing/2014/main" id="{8249719A-4B37-43BC-A0DE-D4BAA1BF9673}"/>
              </a:ext>
            </a:extLst>
          </p:cNvPr>
          <p:cNvCxnSpPr>
            <a:cxnSpLocks/>
            <a:stCxn id="9" idx="2"/>
          </p:cNvCxnSpPr>
          <p:nvPr/>
        </p:nvCxnSpPr>
        <p:spPr>
          <a:xfrm flipH="1">
            <a:off x="3666836" y="4101545"/>
            <a:ext cx="157280" cy="2690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0A86BE1-03AE-4121-BE4D-CE1EE2E0876B}"/>
                  </a:ext>
                </a:extLst>
              </p:cNvPr>
              <p:cNvSpPr txBox="1"/>
              <p:nvPr/>
            </p:nvSpPr>
            <p:spPr>
              <a:xfrm>
                <a:off x="7246768" y="3957283"/>
                <a:ext cx="4734583" cy="1950599"/>
              </a:xfrm>
              <a:prstGeom prst="rect">
                <a:avLst/>
              </a:prstGeom>
              <a:noFill/>
            </p:spPr>
            <p:txBody>
              <a:bodyPr wrap="square" rtlCol="0">
                <a:spAutoFit/>
              </a:bodyPr>
              <a:lstStyle/>
              <a:p>
                <a:r>
                  <a:rPr lang="en-US" sz="2400" b="1" dirty="0"/>
                  <a:t>Example:</a:t>
                </a:r>
              </a:p>
              <a:p>
                <a:r>
                  <a:rPr lang="en-US" sz="2400" dirty="0"/>
                  <a:t>The model </a:t>
                </a:r>
                <a:r>
                  <a:rPr lang="en-US" sz="2400" u="sng" dirty="0"/>
                  <a:t>drops the old gender information</a:t>
                </a:r>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𝑡</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𝐶</m:t>
                        </m:r>
                      </m:e>
                      <m:sub>
                        <m:r>
                          <a:rPr lang="en-US" sz="2400" i="1">
                            <a:latin typeface="Cambria Math" panose="02040503050406030204" pitchFamily="18" charset="0"/>
                          </a:rPr>
                          <m:t>𝑡</m:t>
                        </m:r>
                        <m:r>
                          <a:rPr lang="en-US" sz="2400" i="1">
                            <a:latin typeface="Cambria Math" panose="02040503050406030204" pitchFamily="18" charset="0"/>
                          </a:rPr>
                          <m:t>−1</m:t>
                        </m:r>
                      </m:sub>
                    </m:sSub>
                  </m:oMath>
                </a14:m>
                <a:r>
                  <a:rPr lang="en-US" sz="2400" dirty="0"/>
                  <a:t>) and </a:t>
                </a:r>
                <a:r>
                  <a:rPr lang="en-US" sz="2400" u="sng" dirty="0"/>
                  <a:t>adds new gender information</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sub>
                        </m:sSub>
                      </m:e>
                    </m:acc>
                  </m:oMath>
                </a14:m>
                <a:r>
                  <a:rPr lang="en-US" sz="2400" dirty="0"/>
                  <a:t>) to form the </a:t>
                </a:r>
                <a:r>
                  <a:rPr lang="en-US" sz="2400" u="sng" dirty="0"/>
                  <a:t>new cell state </a:t>
                </a:r>
                <a:r>
                  <a:rPr lang="en-US" sz="2400" dirty="0"/>
                  <a:t>(</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sub>
                    </m:sSub>
                  </m:oMath>
                </a14:m>
                <a:r>
                  <a:rPr lang="en-US" sz="2400" dirty="0"/>
                  <a:t>).</a:t>
                </a:r>
              </a:p>
            </p:txBody>
          </p:sp>
        </mc:Choice>
        <mc:Fallback xmlns="">
          <p:sp>
            <p:nvSpPr>
              <p:cNvPr id="13" name="TextBox 12">
                <a:extLst>
                  <a:ext uri="{FF2B5EF4-FFF2-40B4-BE49-F238E27FC236}">
                    <a16:creationId xmlns:a16="http://schemas.microsoft.com/office/drawing/2014/main" id="{70A86BE1-03AE-4121-BE4D-CE1EE2E0876B}"/>
                  </a:ext>
                </a:extLst>
              </p:cNvPr>
              <p:cNvSpPr txBox="1">
                <a:spLocks noRot="1" noChangeAspect="1" noMove="1" noResize="1" noEditPoints="1" noAdjustHandles="1" noChangeArrowheads="1" noChangeShapeType="1" noTextEdit="1"/>
              </p:cNvSpPr>
              <p:nvPr/>
            </p:nvSpPr>
            <p:spPr>
              <a:xfrm>
                <a:off x="7246768" y="3957283"/>
                <a:ext cx="4734583" cy="1950599"/>
              </a:xfrm>
              <a:prstGeom prst="rect">
                <a:avLst/>
              </a:prstGeom>
              <a:blipFill>
                <a:blip r:embed="rId6"/>
                <a:stretch>
                  <a:fillRect l="-2062" t="-2500" b="-625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2DBC5F8E-89CC-8041-ABC8-EA74291A039F}"/>
              </a:ext>
            </a:extLst>
          </p:cNvPr>
          <p:cNvPicPr>
            <a:picLocks noChangeAspect="1"/>
          </p:cNvPicPr>
          <p:nvPr/>
        </p:nvPicPr>
        <p:blipFill>
          <a:blip r:embed="rId7"/>
          <a:stretch>
            <a:fillRect/>
          </a:stretch>
        </p:blipFill>
        <p:spPr>
          <a:xfrm>
            <a:off x="4053652" y="4597733"/>
            <a:ext cx="2565565" cy="550888"/>
          </a:xfrm>
          <a:prstGeom prst="rect">
            <a:avLst/>
          </a:prstGeom>
        </p:spPr>
      </p:pic>
      <p:pic>
        <p:nvPicPr>
          <p:cNvPr id="6" name="Picture 5">
            <a:extLst>
              <a:ext uri="{FF2B5EF4-FFF2-40B4-BE49-F238E27FC236}">
                <a16:creationId xmlns:a16="http://schemas.microsoft.com/office/drawing/2014/main" id="{425A6DD8-7786-B544-BC20-00B5FD5FE2CA}"/>
              </a:ext>
            </a:extLst>
          </p:cNvPr>
          <p:cNvPicPr>
            <a:picLocks noChangeAspect="1"/>
          </p:cNvPicPr>
          <p:nvPr/>
        </p:nvPicPr>
        <p:blipFill>
          <a:blip r:embed="rId8"/>
          <a:stretch>
            <a:fillRect/>
          </a:stretch>
        </p:blipFill>
        <p:spPr>
          <a:xfrm>
            <a:off x="5336434" y="919262"/>
            <a:ext cx="2095500" cy="463078"/>
          </a:xfrm>
          <a:prstGeom prst="rect">
            <a:avLst/>
          </a:prstGeom>
        </p:spPr>
      </p:pic>
    </p:spTree>
    <p:extLst>
      <p:ext uri="{BB962C8B-B14F-4D97-AF65-F5344CB8AC3E}">
        <p14:creationId xmlns:p14="http://schemas.microsoft.com/office/powerpoint/2010/main" val="205898450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19CD6-0B88-44F1-A48B-1E7A708C8458}"/>
              </a:ext>
            </a:extLst>
          </p:cNvPr>
          <p:cNvSpPr>
            <a:spLocks noGrp="1"/>
          </p:cNvSpPr>
          <p:nvPr>
            <p:ph type="title"/>
          </p:nvPr>
        </p:nvSpPr>
        <p:spPr/>
        <p:txBody>
          <a:bodyPr/>
          <a:lstStyle/>
          <a:p>
            <a:r>
              <a:rPr lang="en-US">
                <a:cs typeface="Angsana New"/>
              </a:rPr>
              <a:t>Receptive Field</a:t>
            </a:r>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C06BC9B-DE96-439B-B751-4A08D0F8523C}"/>
                  </a:ext>
                </a:extLst>
              </p:cNvPr>
              <p:cNvSpPr/>
              <p:nvPr/>
            </p:nvSpPr>
            <p:spPr>
              <a:xfrm>
                <a:off x="1873101" y="2209800"/>
                <a:ext cx="8585788" cy="1284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Region of layer </a:t>
                </a:r>
                <a14:m>
                  <m:oMath xmlns:m="http://schemas.openxmlformats.org/officeDocument/2006/math">
                    <m:r>
                      <a:rPr lang="en-US" sz="2800" i="1" dirty="0" smtClean="0">
                        <a:latin typeface="Cambria Math" panose="02040503050406030204" pitchFamily="18" charset="0"/>
                      </a:rPr>
                      <m:t>𝑙</m:t>
                    </m:r>
                    <m:r>
                      <a:rPr lang="en-US" sz="2800" i="1" dirty="0" smtClean="0">
                        <a:latin typeface="Cambria Math" panose="02040503050406030204" pitchFamily="18" charset="0"/>
                      </a:rPr>
                      <m:t>−1</m:t>
                    </m:r>
                  </m:oMath>
                </a14:m>
                <a:r>
                  <a:rPr lang="en-US" sz="2800" dirty="0"/>
                  <a:t> that neuron </a:t>
                </a:r>
                <a14:m>
                  <m:oMath xmlns:m="http://schemas.openxmlformats.org/officeDocument/2006/math">
                    <m:r>
                      <a:rPr lang="en-US" sz="2800" i="1" dirty="0" smtClean="0">
                        <a:latin typeface="Cambria Math" panose="02040503050406030204" pitchFamily="18" charset="0"/>
                      </a:rPr>
                      <m:t>𝑗</m:t>
                    </m:r>
                  </m:oMath>
                </a14:m>
                <a:r>
                  <a:rPr lang="en-US" sz="2800" dirty="0"/>
                  <a:t> has access to in order to produce its activation [1]</a:t>
                </a:r>
                <a:endParaRPr lang="en-US" sz="2800" i="1" dirty="0"/>
              </a:p>
            </p:txBody>
          </p:sp>
        </mc:Choice>
        <mc:Fallback xmlns="">
          <p:sp>
            <p:nvSpPr>
              <p:cNvPr id="6" name="Rectangle 5">
                <a:extLst>
                  <a:ext uri="{FF2B5EF4-FFF2-40B4-BE49-F238E27FC236}">
                    <a16:creationId xmlns:a16="http://schemas.microsoft.com/office/drawing/2014/main" id="{EC06BC9B-DE96-439B-B751-4A08D0F8523C}"/>
                  </a:ext>
                </a:extLst>
              </p:cNvPr>
              <p:cNvSpPr>
                <a:spLocks noRot="1" noChangeAspect="1" noMove="1" noResize="1" noEditPoints="1" noAdjustHandles="1" noChangeArrowheads="1" noChangeShapeType="1" noTextEdit="1"/>
              </p:cNvSpPr>
              <p:nvPr/>
            </p:nvSpPr>
            <p:spPr>
              <a:xfrm>
                <a:off x="1873101" y="2209800"/>
                <a:ext cx="8585788" cy="1284766"/>
              </a:xfrm>
              <a:prstGeom prst="rect">
                <a:avLst/>
              </a:prstGeom>
              <a:blipFill>
                <a:blip r:embed="rId2"/>
                <a:stretch>
                  <a:fillRect l="-134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D307F09E-A288-4DB0-B62A-E6AD6021285C}"/>
                  </a:ext>
                </a:extLst>
              </p:cNvPr>
              <p:cNvSpPr/>
              <p:nvPr/>
            </p:nvSpPr>
            <p:spPr>
              <a:xfrm>
                <a:off x="1316000" y="1998255"/>
                <a:ext cx="7400488" cy="4124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Receptive field of neuron </a:t>
                </a:r>
                <a14:m>
                  <m:oMath xmlns:m="http://schemas.openxmlformats.org/officeDocument/2006/math">
                    <m:r>
                      <a:rPr lang="en-US" sz="2400" i="1" dirty="0" smtClean="0">
                        <a:latin typeface="Cambria Math" panose="02040503050406030204" pitchFamily="18" charset="0"/>
                      </a:rPr>
                      <m:t>𝑗</m:t>
                    </m:r>
                  </m:oMath>
                </a14:m>
                <a:r>
                  <a:rPr lang="en-US" sz="2400" dirty="0"/>
                  <a:t> of layer </a:t>
                </a:r>
                <a14:m>
                  <m:oMath xmlns:m="http://schemas.openxmlformats.org/officeDocument/2006/math">
                    <m:r>
                      <a:rPr lang="en-US" sz="2400" i="1" dirty="0" smtClean="0">
                        <a:latin typeface="Cambria Math" panose="02040503050406030204" pitchFamily="18" charset="0"/>
                      </a:rPr>
                      <m:t>𝑙</m:t>
                    </m:r>
                  </m:oMath>
                </a14:m>
                <a:r>
                  <a:rPr lang="en-US" sz="2400" dirty="0"/>
                  <a:t> w.r.t layer </a:t>
                </a:r>
                <a14:m>
                  <m:oMath xmlns:m="http://schemas.openxmlformats.org/officeDocument/2006/math">
                    <m:r>
                      <a:rPr lang="en-US" sz="2400" i="1" dirty="0" smtClean="0">
                        <a:latin typeface="Cambria Math" panose="02040503050406030204" pitchFamily="18" charset="0"/>
                      </a:rPr>
                      <m:t>𝑙</m:t>
                    </m:r>
                    <m:r>
                      <a:rPr lang="en-US" sz="2400" i="1" dirty="0" smtClean="0">
                        <a:latin typeface="Cambria Math" panose="02040503050406030204" pitchFamily="18" charset="0"/>
                      </a:rPr>
                      <m:t>−1</m:t>
                    </m:r>
                  </m:oMath>
                </a14:m>
                <a:endParaRPr lang="en-US" sz="2400" dirty="0"/>
              </a:p>
            </p:txBody>
          </p:sp>
        </mc:Choice>
        <mc:Fallback xmlns="">
          <p:sp>
            <p:nvSpPr>
              <p:cNvPr id="7" name="Rectangle: Rounded Corners 6">
                <a:extLst>
                  <a:ext uri="{FF2B5EF4-FFF2-40B4-BE49-F238E27FC236}">
                    <a16:creationId xmlns:a16="http://schemas.microsoft.com/office/drawing/2014/main" id="{D307F09E-A288-4DB0-B62A-E6AD6021285C}"/>
                  </a:ext>
                </a:extLst>
              </p:cNvPr>
              <p:cNvSpPr>
                <a:spLocks noRot="1" noChangeAspect="1" noMove="1" noResize="1" noEditPoints="1" noAdjustHandles="1" noChangeArrowheads="1" noChangeShapeType="1" noTextEdit="1"/>
              </p:cNvSpPr>
              <p:nvPr/>
            </p:nvSpPr>
            <p:spPr>
              <a:xfrm>
                <a:off x="1316000" y="1998255"/>
                <a:ext cx="7400488" cy="412436"/>
              </a:xfrm>
              <a:prstGeom prst="roundRect">
                <a:avLst/>
              </a:prstGeom>
              <a:blipFill>
                <a:blip r:embed="rId3"/>
                <a:stretch>
                  <a:fillRect l="-329" t="-14493" b="-39130"/>
                </a:stretch>
              </a:blipFill>
            </p:spPr>
            <p:txBody>
              <a:bodyPr/>
              <a:lstStyle/>
              <a:p>
                <a:r>
                  <a:rPr lang="it-IT">
                    <a:noFill/>
                  </a:rPr>
                  <a:t> </a:t>
                </a:r>
              </a:p>
            </p:txBody>
          </p:sp>
        </mc:Fallback>
      </mc:AlternateContent>
      <p:sp>
        <p:nvSpPr>
          <p:cNvPr id="8" name="TextBox 7">
            <a:extLst>
              <a:ext uri="{FF2B5EF4-FFF2-40B4-BE49-F238E27FC236}">
                <a16:creationId xmlns:a16="http://schemas.microsoft.com/office/drawing/2014/main" id="{196F9B87-D7A2-4160-A9EA-5AEAD3E590DB}"/>
              </a:ext>
            </a:extLst>
          </p:cNvPr>
          <p:cNvSpPr txBox="1"/>
          <p:nvPr/>
        </p:nvSpPr>
        <p:spPr>
          <a:xfrm>
            <a:off x="1206795" y="3563679"/>
            <a:ext cx="9920176" cy="1010598"/>
          </a:xfrm>
          <a:prstGeom prst="rect">
            <a:avLst/>
          </a:prstGeom>
        </p:spPr>
        <p:txBody>
          <a:bodyPr vert="horz" lIns="91440" tIns="45720" rIns="91440" bIns="45720" rtlCol="0" anchor="t">
            <a:normAutofit/>
          </a:bodyPr>
          <a:lstStyle/>
          <a:p>
            <a:pPr marL="228600">
              <a:lnSpc>
                <a:spcPct val="110000"/>
              </a:lnSpc>
              <a:spcBef>
                <a:spcPts val="1000"/>
              </a:spcBef>
              <a:buSzPct val="80000"/>
            </a:pPr>
            <a:r>
              <a:rPr lang="en-US" sz="2800" dirty="0">
                <a:solidFill>
                  <a:srgbClr val="242941"/>
                </a:solidFill>
              </a:rPr>
              <a:t>The receptive field of a CNN is strictly dependent upon the </a:t>
            </a:r>
            <a:r>
              <a:rPr lang="en-US" sz="2800" b="1" dirty="0">
                <a:solidFill>
                  <a:srgbClr val="242941"/>
                </a:solidFill>
              </a:rPr>
              <a:t>kernel size</a:t>
            </a:r>
            <a:r>
              <a:rPr lang="en-US" sz="2800" dirty="0">
                <a:solidFill>
                  <a:srgbClr val="242941"/>
                </a:solidFill>
              </a:rPr>
              <a:t> of the given convolutional layer.</a:t>
            </a:r>
            <a:endParaRPr lang="en-US" dirty="0"/>
          </a:p>
        </p:txBody>
      </p:sp>
      <p:pic>
        <p:nvPicPr>
          <p:cNvPr id="10" name="Picture 10" descr="Chart&#10;&#10;Description automatically generated">
            <a:extLst>
              <a:ext uri="{FF2B5EF4-FFF2-40B4-BE49-F238E27FC236}">
                <a16:creationId xmlns:a16="http://schemas.microsoft.com/office/drawing/2014/main" id="{16F1F999-C452-4307-9D8E-842B8132342C}"/>
              </a:ext>
            </a:extLst>
          </p:cNvPr>
          <p:cNvPicPr>
            <a:picLocks noChangeAspect="1"/>
          </p:cNvPicPr>
          <p:nvPr/>
        </p:nvPicPr>
        <p:blipFill>
          <a:blip r:embed="rId4"/>
          <a:stretch>
            <a:fillRect/>
          </a:stretch>
        </p:blipFill>
        <p:spPr>
          <a:xfrm>
            <a:off x="4651698" y="4571520"/>
            <a:ext cx="2294964" cy="1750608"/>
          </a:xfrm>
          <a:prstGeom prst="rect">
            <a:avLst/>
          </a:prstGeom>
        </p:spPr>
      </p:pic>
      <p:sp>
        <p:nvSpPr>
          <p:cNvPr id="11" name="TextBox 10">
            <a:extLst>
              <a:ext uri="{FF2B5EF4-FFF2-40B4-BE49-F238E27FC236}">
                <a16:creationId xmlns:a16="http://schemas.microsoft.com/office/drawing/2014/main" id="{A0756C32-59CE-4226-8046-185E9199FBC9}"/>
              </a:ext>
            </a:extLst>
          </p:cNvPr>
          <p:cNvSpPr txBox="1"/>
          <p:nvPr/>
        </p:nvSpPr>
        <p:spPr>
          <a:xfrm>
            <a:off x="838200" y="6346169"/>
            <a:ext cx="10515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Image source: </a:t>
            </a:r>
            <a:r>
              <a:rPr lang="en-US" sz="1000" dirty="0">
                <a:ea typeface="+mn-lt"/>
                <a:cs typeface="+mn-lt"/>
              </a:rPr>
              <a:t>Lin, </a:t>
            </a:r>
            <a:r>
              <a:rPr lang="en-US" sz="1000" dirty="0" err="1">
                <a:ea typeface="+mn-lt"/>
                <a:cs typeface="+mn-lt"/>
              </a:rPr>
              <a:t>Haoning</a:t>
            </a:r>
            <a:r>
              <a:rPr lang="en-US" sz="1000" dirty="0">
                <a:ea typeface="+mn-lt"/>
                <a:cs typeface="+mn-lt"/>
              </a:rPr>
              <a:t> &amp; Shi, </a:t>
            </a:r>
            <a:r>
              <a:rPr lang="en-US" sz="1000" dirty="0" err="1">
                <a:ea typeface="+mn-lt"/>
                <a:cs typeface="+mn-lt"/>
              </a:rPr>
              <a:t>Zhenwei</a:t>
            </a:r>
            <a:r>
              <a:rPr lang="en-US" sz="1000" dirty="0">
                <a:ea typeface="+mn-lt"/>
                <a:cs typeface="+mn-lt"/>
              </a:rPr>
              <a:t> &amp; Zou, </a:t>
            </a:r>
            <a:r>
              <a:rPr lang="en-US" sz="1000" dirty="0" err="1">
                <a:ea typeface="+mn-lt"/>
                <a:cs typeface="+mn-lt"/>
              </a:rPr>
              <a:t>Zhengxia</a:t>
            </a:r>
            <a:r>
              <a:rPr lang="en-US" sz="1000" dirty="0">
                <a:ea typeface="+mn-lt"/>
                <a:cs typeface="+mn-lt"/>
              </a:rPr>
              <a:t>. (2017). Maritime Semantic Labeling of Optical Remote Sensing Images with Multi-Scale Fully Convolutional Network. Remote Sensing. 9. 480. 10.3390/rs9050480. </a:t>
            </a:r>
          </a:p>
        </p:txBody>
      </p:sp>
    </p:spTree>
    <p:extLst>
      <p:ext uri="{BB962C8B-B14F-4D97-AF65-F5344CB8AC3E}">
        <p14:creationId xmlns:p14="http://schemas.microsoft.com/office/powerpoint/2010/main" val="413418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E21D-0118-4C3A-8321-8184546C4F3A}"/>
              </a:ext>
            </a:extLst>
          </p:cNvPr>
          <p:cNvSpPr>
            <a:spLocks noGrp="1"/>
          </p:cNvSpPr>
          <p:nvPr>
            <p:ph type="title"/>
          </p:nvPr>
        </p:nvSpPr>
        <p:spPr/>
        <p:txBody>
          <a:bodyPr/>
          <a:lstStyle/>
          <a:p>
            <a:r>
              <a:rPr lang="en-US">
                <a:cs typeface="Angsana New"/>
              </a:rPr>
              <a:t>Attention</a:t>
            </a:r>
            <a:endParaRPr lang="en-US"/>
          </a:p>
        </p:txBody>
      </p:sp>
      <p:sp>
        <p:nvSpPr>
          <p:cNvPr id="3" name="Content Placeholder 2">
            <a:extLst>
              <a:ext uri="{FF2B5EF4-FFF2-40B4-BE49-F238E27FC236}">
                <a16:creationId xmlns:a16="http://schemas.microsoft.com/office/drawing/2014/main" id="{7F8FAB77-FB13-41BD-B565-B9EDF7BDAA04}"/>
              </a:ext>
            </a:extLst>
          </p:cNvPr>
          <p:cNvSpPr>
            <a:spLocks noGrp="1"/>
          </p:cNvSpPr>
          <p:nvPr>
            <p:ph idx="1"/>
          </p:nvPr>
        </p:nvSpPr>
        <p:spPr>
          <a:xfrm>
            <a:off x="263352" y="1381042"/>
            <a:ext cx="7077308" cy="1981794"/>
          </a:xfrm>
        </p:spPr>
        <p:txBody>
          <a:bodyPr vert="horz" lIns="91440" tIns="45720" rIns="91440" bIns="45720" rtlCol="0" anchor="t">
            <a:normAutofit lnSpcReduction="10000"/>
          </a:bodyPr>
          <a:lstStyle/>
          <a:p>
            <a:r>
              <a:rPr lang="en-US" dirty="0">
                <a:solidFill>
                  <a:srgbClr val="242941"/>
                </a:solidFill>
              </a:rPr>
              <a:t>Attention is a mechanism for creating arbitrarily long-range weighted dependencies between word tokens in language models</a:t>
            </a:r>
            <a:endParaRPr lang="en-US" dirty="0"/>
          </a:p>
        </p:txBody>
      </p:sp>
      <p:pic>
        <p:nvPicPr>
          <p:cNvPr id="4" name="Picture 4" descr="Diagram&#10;&#10;Description automatically generated">
            <a:extLst>
              <a:ext uri="{FF2B5EF4-FFF2-40B4-BE49-F238E27FC236}">
                <a16:creationId xmlns:a16="http://schemas.microsoft.com/office/drawing/2014/main" id="{EDD3566B-54AA-4F22-A66A-0A07CB1FEA2A}"/>
              </a:ext>
            </a:extLst>
          </p:cNvPr>
          <p:cNvPicPr>
            <a:picLocks noChangeAspect="1"/>
          </p:cNvPicPr>
          <p:nvPr/>
        </p:nvPicPr>
        <p:blipFill>
          <a:blip r:embed="rId2"/>
          <a:stretch>
            <a:fillRect/>
          </a:stretch>
        </p:blipFill>
        <p:spPr>
          <a:xfrm>
            <a:off x="7337187" y="971763"/>
            <a:ext cx="4087405" cy="3617425"/>
          </a:xfrm>
          <a:prstGeom prst="rect">
            <a:avLst/>
          </a:prstGeom>
        </p:spPr>
      </p:pic>
      <p:sp>
        <p:nvSpPr>
          <p:cNvPr id="6" name="Content Placeholder 2">
            <a:extLst>
              <a:ext uri="{FF2B5EF4-FFF2-40B4-BE49-F238E27FC236}">
                <a16:creationId xmlns:a16="http://schemas.microsoft.com/office/drawing/2014/main" id="{6922BF80-3984-46A2-B108-3128EE57CB39}"/>
              </a:ext>
            </a:extLst>
          </p:cNvPr>
          <p:cNvSpPr txBox="1">
            <a:spLocks/>
          </p:cNvSpPr>
          <p:nvPr/>
        </p:nvSpPr>
        <p:spPr>
          <a:xfrm>
            <a:off x="292746" y="4509120"/>
            <a:ext cx="10357624" cy="1610087"/>
          </a:xfrm>
          <a:prstGeom prst="rect">
            <a:avLst/>
          </a:prstGeom>
        </p:spPr>
        <p:txBody>
          <a:bodyPr vert="horz" lIns="91440" tIns="45720" rIns="91440" bIns="45720" rtlCol="0" anchor="t">
            <a:norm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6858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002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42941"/>
                </a:solidFill>
              </a:rPr>
              <a:t>If we can find a way to translate this tool to images, we can effectively find a way to replace/expand convolutions</a:t>
            </a:r>
            <a:endParaRPr lang="en-US" dirty="0"/>
          </a:p>
        </p:txBody>
      </p:sp>
    </p:spTree>
    <p:extLst>
      <p:ext uri="{BB962C8B-B14F-4D97-AF65-F5344CB8AC3E}">
        <p14:creationId xmlns:p14="http://schemas.microsoft.com/office/powerpoint/2010/main" val="244194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70D29-CA37-4F4A-9B48-B69D153CEA32}"/>
              </a:ext>
            </a:extLst>
          </p:cNvPr>
          <p:cNvSpPr>
            <a:spLocks noGrp="1"/>
          </p:cNvSpPr>
          <p:nvPr>
            <p:ph type="title"/>
          </p:nvPr>
        </p:nvSpPr>
        <p:spPr/>
        <p:txBody>
          <a:bodyPr>
            <a:normAutofit/>
          </a:bodyPr>
          <a:lstStyle/>
          <a:p>
            <a:r>
              <a:rPr lang="en-US" dirty="0">
                <a:cs typeface="Angsana New"/>
              </a:rPr>
              <a:t>Self-attention (I)</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12E5E25-CB38-4D1F-8754-5BB66B91C3F7}"/>
                  </a:ext>
                </a:extLst>
              </p:cNvPr>
              <p:cNvSpPr>
                <a:spLocks noGrp="1"/>
              </p:cNvSpPr>
              <p:nvPr>
                <p:ph idx="1"/>
              </p:nvPr>
            </p:nvSpPr>
            <p:spPr>
              <a:xfrm>
                <a:off x="407368" y="1916832"/>
                <a:ext cx="10515600" cy="4141181"/>
              </a:xfrm>
            </p:spPr>
            <p:txBody>
              <a:bodyPr vert="horz" lIns="91440" tIns="45720" rIns="91440" bIns="45720" rtlCol="0" anchor="t">
                <a:normAutofit/>
              </a:bodyPr>
              <a:lstStyle/>
              <a:p>
                <a:pPr marL="228600" indent="0">
                  <a:buNone/>
                </a:pPr>
                <a:r>
                  <a:rPr lang="en-US" dirty="0">
                    <a:solidFill>
                      <a:srgbClr val="242941"/>
                    </a:solidFill>
                  </a:rPr>
                  <a:t>The self-attention mechanism is a tool to relate a pixel in an image to all the pixels inside the same image.</a:t>
                </a:r>
                <a:endParaRPr lang="en-US" dirty="0"/>
              </a:p>
              <a:p>
                <a:pPr marL="228600" indent="0">
                  <a:buClr>
                    <a:srgbClr val="E5E7F0"/>
                  </a:buClr>
                  <a:buNone/>
                </a:pPr>
                <a:r>
                  <a:rPr lang="en-US" dirty="0">
                    <a:solidFill>
                      <a:srgbClr val="242941"/>
                    </a:solidFill>
                  </a:rPr>
                  <a:t>For each pixel </a:t>
                </a:r>
                <a14:m>
                  <m:oMath xmlns:m="http://schemas.openxmlformats.org/officeDocument/2006/math">
                    <m:r>
                      <a:rPr lang="it-IT" b="0" i="1" smtClean="0">
                        <a:solidFill>
                          <a:srgbClr val="242941"/>
                        </a:solidFill>
                        <a:latin typeface="Cambria Math" panose="02040503050406030204" pitchFamily="18" charset="0"/>
                      </a:rPr>
                      <m:t>𝑖</m:t>
                    </m:r>
                  </m:oMath>
                </a14:m>
                <a:r>
                  <a:rPr lang="en-US" dirty="0">
                    <a:solidFill>
                      <a:srgbClr val="242941"/>
                    </a:solidFill>
                  </a:rPr>
                  <a:t>, we create:</a:t>
                </a:r>
              </a:p>
              <a:p>
                <a:pPr marL="685800" indent="-457200">
                  <a:buFont typeface="Arial" panose="05000000000000000000" pitchFamily="2" charset="2"/>
                  <a:buChar char="•"/>
                </a:pPr>
                <a:r>
                  <a:rPr lang="en-US" dirty="0">
                    <a:solidFill>
                      <a:srgbClr val="242941"/>
                    </a:solidFill>
                  </a:rPr>
                  <a:t>A row vector </a:t>
                </a:r>
                <a14:m>
                  <m:oMath xmlns:m="http://schemas.openxmlformats.org/officeDocument/2006/math">
                    <m:sSub>
                      <m:sSubPr>
                        <m:ctrlPr>
                          <a:rPr lang="en-US" i="1" dirty="0" smtClean="0">
                            <a:solidFill>
                              <a:srgbClr val="242941"/>
                            </a:solidFill>
                            <a:latin typeface="Cambria Math" panose="02040503050406030204" pitchFamily="18" charset="0"/>
                          </a:rPr>
                        </m:ctrlPr>
                      </m:sSubPr>
                      <m:e>
                        <m:r>
                          <a:rPr lang="en-US" i="1" dirty="0" smtClean="0">
                            <a:solidFill>
                              <a:srgbClr val="242941"/>
                            </a:solidFill>
                            <a:latin typeface="Cambria Math" panose="02040503050406030204" pitchFamily="18" charset="0"/>
                          </a:rPr>
                          <m:t>𝑞</m:t>
                        </m:r>
                      </m:e>
                      <m:sub>
                        <m:r>
                          <a:rPr lang="it-IT" b="0" i="1" dirty="0" smtClean="0">
                            <a:solidFill>
                              <a:srgbClr val="242941"/>
                            </a:solidFill>
                            <a:latin typeface="Cambria Math" panose="02040503050406030204" pitchFamily="18" charset="0"/>
                          </a:rPr>
                          <m:t>𝑖</m:t>
                        </m:r>
                        <m:r>
                          <a:rPr lang="it-IT" b="0" i="1" dirty="0" smtClean="0">
                            <a:solidFill>
                              <a:srgbClr val="242941"/>
                            </a:solidFill>
                            <a:latin typeface="Cambria Math" panose="02040503050406030204" pitchFamily="18" charset="0"/>
                          </a:rPr>
                          <m:t>,∙</m:t>
                        </m:r>
                      </m:sub>
                    </m:sSub>
                    <m:r>
                      <a:rPr lang="en-US" i="1" dirty="0">
                        <a:solidFill>
                          <a:srgbClr val="242941"/>
                        </a:solidFill>
                        <a:latin typeface="Cambria Math" panose="02040503050406030204" pitchFamily="18" charset="0"/>
                      </a:rPr>
                      <m:t> </m:t>
                    </m:r>
                  </m:oMath>
                </a14:m>
                <a:r>
                  <a:rPr lang="en-US" dirty="0">
                    <a:solidFill>
                      <a:srgbClr val="242941"/>
                    </a:solidFill>
                  </a:rPr>
                  <a:t>called </a:t>
                </a:r>
                <a:r>
                  <a:rPr lang="en-US" b="1" dirty="0">
                    <a:solidFill>
                      <a:srgbClr val="242941"/>
                    </a:solidFill>
                  </a:rPr>
                  <a:t>query</a:t>
                </a:r>
              </a:p>
              <a:p>
                <a:pPr marL="685800" indent="-457200">
                  <a:buClr>
                    <a:srgbClr val="E5E7F0"/>
                  </a:buClr>
                  <a:buFont typeface="Arial" panose="05000000000000000000" pitchFamily="2" charset="2"/>
                  <a:buChar char="•"/>
                </a:pPr>
                <a:r>
                  <a:rPr lang="en-US" dirty="0">
                    <a:solidFill>
                      <a:srgbClr val="242941"/>
                    </a:solidFill>
                  </a:rPr>
                  <a:t>A row vector </a:t>
                </a:r>
                <a14:m>
                  <m:oMath xmlns:m="http://schemas.openxmlformats.org/officeDocument/2006/math">
                    <m:sSub>
                      <m:sSubPr>
                        <m:ctrlPr>
                          <a:rPr lang="it-IT" b="0" i="1" smtClean="0">
                            <a:solidFill>
                              <a:srgbClr val="242941"/>
                            </a:solidFill>
                            <a:latin typeface="Cambria Math" panose="02040503050406030204" pitchFamily="18" charset="0"/>
                          </a:rPr>
                        </m:ctrlPr>
                      </m:sSubPr>
                      <m:e>
                        <m:r>
                          <a:rPr lang="it-IT" b="0" i="1" smtClean="0">
                            <a:solidFill>
                              <a:srgbClr val="242941"/>
                            </a:solidFill>
                            <a:latin typeface="Cambria Math" panose="02040503050406030204" pitchFamily="18" charset="0"/>
                          </a:rPr>
                          <m:t>𝑘</m:t>
                        </m:r>
                      </m:e>
                      <m:sub>
                        <m:r>
                          <a:rPr lang="it-IT" b="0" i="1" smtClean="0">
                            <a:solidFill>
                              <a:srgbClr val="242941"/>
                            </a:solidFill>
                            <a:latin typeface="Cambria Math" panose="02040503050406030204" pitchFamily="18" charset="0"/>
                          </a:rPr>
                          <m:t>𝑖</m:t>
                        </m:r>
                        <m:r>
                          <a:rPr lang="it-IT" b="0" i="1" smtClean="0">
                            <a:solidFill>
                              <a:srgbClr val="242941"/>
                            </a:solidFill>
                            <a:latin typeface="Cambria Math" panose="02040503050406030204" pitchFamily="18" charset="0"/>
                          </a:rPr>
                          <m:t>,∙</m:t>
                        </m:r>
                      </m:sub>
                    </m:sSub>
                  </m:oMath>
                </a14:m>
                <a:r>
                  <a:rPr lang="en-US" dirty="0">
                    <a:solidFill>
                      <a:srgbClr val="242941"/>
                    </a:solidFill>
                  </a:rPr>
                  <a:t> called </a:t>
                </a:r>
                <a:r>
                  <a:rPr lang="en-US" b="1" dirty="0">
                    <a:solidFill>
                      <a:srgbClr val="242941"/>
                    </a:solidFill>
                  </a:rPr>
                  <a:t>key</a:t>
                </a:r>
              </a:p>
              <a:p>
                <a:pPr marL="685800" indent="-457200">
                  <a:buClr>
                    <a:srgbClr val="E5E7F0"/>
                  </a:buClr>
                  <a:buFont typeface="Arial" panose="05000000000000000000" pitchFamily="2" charset="2"/>
                  <a:buChar char="•"/>
                </a:pPr>
                <a:r>
                  <a:rPr lang="en-US" dirty="0">
                    <a:solidFill>
                      <a:srgbClr val="242941"/>
                    </a:solidFill>
                  </a:rPr>
                  <a:t>A row vector </a:t>
                </a:r>
                <a14:m>
                  <m:oMath xmlns:m="http://schemas.openxmlformats.org/officeDocument/2006/math">
                    <m:sSub>
                      <m:sSubPr>
                        <m:ctrlPr>
                          <a:rPr lang="it-IT" b="0" i="1" smtClean="0">
                            <a:solidFill>
                              <a:srgbClr val="242941"/>
                            </a:solidFill>
                            <a:latin typeface="Cambria Math" panose="02040503050406030204" pitchFamily="18" charset="0"/>
                          </a:rPr>
                        </m:ctrlPr>
                      </m:sSubPr>
                      <m:e>
                        <m:r>
                          <a:rPr lang="it-IT" b="0" i="1" smtClean="0">
                            <a:solidFill>
                              <a:srgbClr val="242941"/>
                            </a:solidFill>
                            <a:latin typeface="Cambria Math" panose="02040503050406030204" pitchFamily="18" charset="0"/>
                          </a:rPr>
                          <m:t>𝑣</m:t>
                        </m:r>
                      </m:e>
                      <m:sub>
                        <m:r>
                          <a:rPr lang="it-IT" b="0" i="1" smtClean="0">
                            <a:solidFill>
                              <a:srgbClr val="242941"/>
                            </a:solidFill>
                            <a:latin typeface="Cambria Math" panose="02040503050406030204" pitchFamily="18" charset="0"/>
                          </a:rPr>
                          <m:t>𝑖</m:t>
                        </m:r>
                        <m:r>
                          <a:rPr lang="it-IT" b="0" i="1" smtClean="0">
                            <a:solidFill>
                              <a:srgbClr val="242941"/>
                            </a:solidFill>
                            <a:latin typeface="Cambria Math" panose="02040503050406030204" pitchFamily="18" charset="0"/>
                          </a:rPr>
                          <m:t>,∙</m:t>
                        </m:r>
                      </m:sub>
                    </m:sSub>
                  </m:oMath>
                </a14:m>
                <a:r>
                  <a:rPr lang="en-US" dirty="0">
                    <a:solidFill>
                      <a:srgbClr val="242941"/>
                    </a:solidFill>
                  </a:rPr>
                  <a:t> called </a:t>
                </a:r>
                <a:r>
                  <a:rPr lang="en-US" b="1" dirty="0">
                    <a:solidFill>
                      <a:srgbClr val="242941"/>
                    </a:solidFill>
                  </a:rPr>
                  <a:t>value</a:t>
                </a:r>
              </a:p>
              <a:p>
                <a:pPr marL="228600" indent="0">
                  <a:buClr>
                    <a:srgbClr val="E5E7F0"/>
                  </a:buClr>
                  <a:buNone/>
                </a:pPr>
                <a:r>
                  <a:rPr lang="en-US" dirty="0">
                    <a:solidFill>
                      <a:srgbClr val="242941"/>
                    </a:solidFill>
                  </a:rPr>
                  <a:t>we suppose they share the dimensions </a:t>
                </a:r>
                <a14:m>
                  <m:oMath xmlns:m="http://schemas.openxmlformats.org/officeDocument/2006/math">
                    <m:r>
                      <a:rPr lang="it-IT" b="0" i="1" smtClean="0">
                        <a:solidFill>
                          <a:srgbClr val="242941"/>
                        </a:solidFill>
                        <a:latin typeface="Cambria Math" panose="02040503050406030204" pitchFamily="18" charset="0"/>
                      </a:rPr>
                      <m:t>𝑑</m:t>
                    </m:r>
                  </m:oMath>
                </a14:m>
                <a:r>
                  <a:rPr lang="en-US" dirty="0">
                    <a:solidFill>
                      <a:srgbClr val="242941"/>
                    </a:solidFill>
                  </a:rPr>
                  <a:t>.</a:t>
                </a:r>
              </a:p>
            </p:txBody>
          </p:sp>
        </mc:Choice>
        <mc:Fallback xmlns="">
          <p:sp>
            <p:nvSpPr>
              <p:cNvPr id="3" name="Content Placeholder 2">
                <a:extLst>
                  <a:ext uri="{FF2B5EF4-FFF2-40B4-BE49-F238E27FC236}">
                    <a16:creationId xmlns:a16="http://schemas.microsoft.com/office/drawing/2014/main" id="{912E5E25-CB38-4D1F-8754-5BB66B91C3F7}"/>
                  </a:ext>
                </a:extLst>
              </p:cNvPr>
              <p:cNvSpPr>
                <a:spLocks noGrp="1" noRot="1" noChangeAspect="1" noMove="1" noResize="1" noEditPoints="1" noAdjustHandles="1" noChangeArrowheads="1" noChangeShapeType="1" noTextEdit="1"/>
              </p:cNvSpPr>
              <p:nvPr>
                <p:ph idx="1"/>
              </p:nvPr>
            </p:nvSpPr>
            <p:spPr>
              <a:xfrm>
                <a:off x="407368" y="1916832"/>
                <a:ext cx="10515600" cy="4141181"/>
              </a:xfrm>
              <a:blipFill>
                <a:blip r:embed="rId2"/>
                <a:stretch>
                  <a:fillRect t="-1912" b="-3088"/>
                </a:stretch>
              </a:blipFill>
            </p:spPr>
            <p:txBody>
              <a:bodyPr/>
              <a:lstStyle/>
              <a:p>
                <a:r>
                  <a:rPr lang="en-US">
                    <a:noFill/>
                  </a:rPr>
                  <a:t> </a:t>
                </a:r>
              </a:p>
            </p:txBody>
          </p:sp>
        </mc:Fallback>
      </mc:AlternateContent>
      <p:graphicFrame>
        <p:nvGraphicFramePr>
          <p:cNvPr id="4" name="Table 4">
            <a:extLst>
              <a:ext uri="{FF2B5EF4-FFF2-40B4-BE49-F238E27FC236}">
                <a16:creationId xmlns:a16="http://schemas.microsoft.com/office/drawing/2014/main" id="{510C5C83-F1FE-4B67-AE44-0144688429E4}"/>
              </a:ext>
            </a:extLst>
          </p:cNvPr>
          <p:cNvGraphicFramePr>
            <a:graphicFrameLocks noGrp="1"/>
          </p:cNvGraphicFramePr>
          <p:nvPr>
            <p:extLst>
              <p:ext uri="{D42A27DB-BD31-4B8C-83A1-F6EECF244321}">
                <p14:modId xmlns:p14="http://schemas.microsoft.com/office/powerpoint/2010/main" val="889823769"/>
              </p:ext>
            </p:extLst>
          </p:nvPr>
        </p:nvGraphicFramePr>
        <p:xfrm>
          <a:off x="8779114" y="3373859"/>
          <a:ext cx="1280156" cy="365760"/>
        </p:xfrm>
        <a:graphic>
          <a:graphicData uri="http://schemas.openxmlformats.org/drawingml/2006/table">
            <a:tbl>
              <a:tblPr>
                <a:tableStyleId>{5C22544A-7EE6-4342-B048-85BDC9FD1C3A}</a:tableStyleId>
              </a:tblPr>
              <a:tblGrid>
                <a:gridCol w="320039">
                  <a:extLst>
                    <a:ext uri="{9D8B030D-6E8A-4147-A177-3AD203B41FA5}">
                      <a16:colId xmlns:a16="http://schemas.microsoft.com/office/drawing/2014/main" val="784039028"/>
                    </a:ext>
                  </a:extLst>
                </a:gridCol>
                <a:gridCol w="320039">
                  <a:extLst>
                    <a:ext uri="{9D8B030D-6E8A-4147-A177-3AD203B41FA5}">
                      <a16:colId xmlns:a16="http://schemas.microsoft.com/office/drawing/2014/main" val="2295017853"/>
                    </a:ext>
                  </a:extLst>
                </a:gridCol>
                <a:gridCol w="320039">
                  <a:extLst>
                    <a:ext uri="{9D8B030D-6E8A-4147-A177-3AD203B41FA5}">
                      <a16:colId xmlns:a16="http://schemas.microsoft.com/office/drawing/2014/main" val="3713893967"/>
                    </a:ext>
                  </a:extLst>
                </a:gridCol>
                <a:gridCol w="320039">
                  <a:extLst>
                    <a:ext uri="{9D8B030D-6E8A-4147-A177-3AD203B41FA5}">
                      <a16:colId xmlns:a16="http://schemas.microsoft.com/office/drawing/2014/main" val="2523339241"/>
                    </a:ext>
                  </a:extLst>
                </a:gridCol>
              </a:tblGrid>
              <a:tr h="365760">
                <a:tc>
                  <a:txBody>
                    <a:bodyPr/>
                    <a:lstStyle/>
                    <a:p>
                      <a:endParaRPr lang="en-US"/>
                    </a:p>
                  </a:txBody>
                  <a:tcPr>
                    <a:solidFill>
                      <a:schemeClr val="tx2">
                        <a:lumMod val="50000"/>
                        <a:lumOff val="50000"/>
                      </a:schemeClr>
                    </a:solidFill>
                  </a:tcPr>
                </a:tc>
                <a:tc>
                  <a:txBody>
                    <a:bodyPr/>
                    <a:lstStyle/>
                    <a:p>
                      <a:endParaRPr lang="en-US" dirty="0"/>
                    </a:p>
                  </a:txBody>
                  <a:tcPr>
                    <a:solidFill>
                      <a:schemeClr val="tx2">
                        <a:lumMod val="50000"/>
                        <a:lumOff val="50000"/>
                      </a:schemeClr>
                    </a:solidFill>
                  </a:tcPr>
                </a:tc>
                <a:tc>
                  <a:txBody>
                    <a:bodyPr/>
                    <a:lstStyle/>
                    <a:p>
                      <a:endParaRPr lang="en-US"/>
                    </a:p>
                  </a:txBody>
                  <a:tcPr>
                    <a:solidFill>
                      <a:schemeClr val="tx2">
                        <a:lumMod val="50000"/>
                        <a:lumOff val="50000"/>
                      </a:schemeClr>
                    </a:solidFill>
                  </a:tcPr>
                </a:tc>
                <a:tc>
                  <a:txBody>
                    <a:bodyPr/>
                    <a:lstStyle/>
                    <a:p>
                      <a:endParaRPr lang="en-US" dirty="0"/>
                    </a:p>
                  </a:txBody>
                  <a:tcPr>
                    <a:solidFill>
                      <a:schemeClr val="tx2">
                        <a:lumMod val="50000"/>
                        <a:lumOff val="50000"/>
                      </a:schemeClr>
                    </a:solidFill>
                  </a:tcPr>
                </a:tc>
                <a:extLst>
                  <a:ext uri="{0D108BD9-81ED-4DB2-BD59-A6C34878D82A}">
                    <a16:rowId xmlns:a16="http://schemas.microsoft.com/office/drawing/2014/main" val="2326981018"/>
                  </a:ext>
                </a:extLst>
              </a:tr>
            </a:tbl>
          </a:graphicData>
        </a:graphic>
      </p:graphicFrame>
      <p:graphicFrame>
        <p:nvGraphicFramePr>
          <p:cNvPr id="5" name="Table 4">
            <a:extLst>
              <a:ext uri="{FF2B5EF4-FFF2-40B4-BE49-F238E27FC236}">
                <a16:creationId xmlns:a16="http://schemas.microsoft.com/office/drawing/2014/main" id="{0D8A653A-474A-40B4-B4BF-6EF08624676B}"/>
              </a:ext>
            </a:extLst>
          </p:cNvPr>
          <p:cNvGraphicFramePr>
            <a:graphicFrameLocks noGrp="1"/>
          </p:cNvGraphicFramePr>
          <p:nvPr>
            <p:extLst>
              <p:ext uri="{D42A27DB-BD31-4B8C-83A1-F6EECF244321}">
                <p14:modId xmlns:p14="http://schemas.microsoft.com/office/powerpoint/2010/main" val="496003454"/>
              </p:ext>
            </p:extLst>
          </p:nvPr>
        </p:nvGraphicFramePr>
        <p:xfrm>
          <a:off x="8760296" y="4005064"/>
          <a:ext cx="1280156" cy="365760"/>
        </p:xfrm>
        <a:graphic>
          <a:graphicData uri="http://schemas.openxmlformats.org/drawingml/2006/table">
            <a:tbl>
              <a:tblPr>
                <a:tableStyleId>{5C22544A-7EE6-4342-B048-85BDC9FD1C3A}</a:tableStyleId>
              </a:tblPr>
              <a:tblGrid>
                <a:gridCol w="320039">
                  <a:extLst>
                    <a:ext uri="{9D8B030D-6E8A-4147-A177-3AD203B41FA5}">
                      <a16:colId xmlns:a16="http://schemas.microsoft.com/office/drawing/2014/main" val="784039028"/>
                    </a:ext>
                  </a:extLst>
                </a:gridCol>
                <a:gridCol w="320039">
                  <a:extLst>
                    <a:ext uri="{9D8B030D-6E8A-4147-A177-3AD203B41FA5}">
                      <a16:colId xmlns:a16="http://schemas.microsoft.com/office/drawing/2014/main" val="2295017853"/>
                    </a:ext>
                  </a:extLst>
                </a:gridCol>
                <a:gridCol w="320039">
                  <a:extLst>
                    <a:ext uri="{9D8B030D-6E8A-4147-A177-3AD203B41FA5}">
                      <a16:colId xmlns:a16="http://schemas.microsoft.com/office/drawing/2014/main" val="3713893967"/>
                    </a:ext>
                  </a:extLst>
                </a:gridCol>
                <a:gridCol w="320039">
                  <a:extLst>
                    <a:ext uri="{9D8B030D-6E8A-4147-A177-3AD203B41FA5}">
                      <a16:colId xmlns:a16="http://schemas.microsoft.com/office/drawing/2014/main" val="2523339241"/>
                    </a:ext>
                  </a:extLst>
                </a:gridCol>
              </a:tblGrid>
              <a:tr h="365760">
                <a:tc>
                  <a:txBody>
                    <a:bodyPr/>
                    <a:lstStyle/>
                    <a:p>
                      <a:endParaRPr lang="en-US" dirty="0"/>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tc>
                  <a:txBody>
                    <a:bodyPr/>
                    <a:lstStyle/>
                    <a:p>
                      <a:endParaRPr lang="en-US" dirty="0"/>
                    </a:p>
                  </a:txBody>
                  <a:tcPr>
                    <a:solidFill>
                      <a:schemeClr val="accent4">
                        <a:lumMod val="60000"/>
                        <a:lumOff val="40000"/>
                      </a:schemeClr>
                    </a:solidFill>
                  </a:tcPr>
                </a:tc>
                <a:extLst>
                  <a:ext uri="{0D108BD9-81ED-4DB2-BD59-A6C34878D82A}">
                    <a16:rowId xmlns:a16="http://schemas.microsoft.com/office/drawing/2014/main" val="2326981018"/>
                  </a:ext>
                </a:extLst>
              </a:tr>
            </a:tbl>
          </a:graphicData>
        </a:graphic>
      </p:graphicFrame>
      <p:graphicFrame>
        <p:nvGraphicFramePr>
          <p:cNvPr id="6" name="Table 5">
            <a:extLst>
              <a:ext uri="{FF2B5EF4-FFF2-40B4-BE49-F238E27FC236}">
                <a16:creationId xmlns:a16="http://schemas.microsoft.com/office/drawing/2014/main" id="{6777AB80-0B71-47ED-9D1A-8A05E4ED4F30}"/>
              </a:ext>
            </a:extLst>
          </p:cNvPr>
          <p:cNvGraphicFramePr>
            <a:graphicFrameLocks noGrp="1"/>
          </p:cNvGraphicFramePr>
          <p:nvPr>
            <p:extLst>
              <p:ext uri="{D42A27DB-BD31-4B8C-83A1-F6EECF244321}">
                <p14:modId xmlns:p14="http://schemas.microsoft.com/office/powerpoint/2010/main" val="735094435"/>
              </p:ext>
            </p:extLst>
          </p:nvPr>
        </p:nvGraphicFramePr>
        <p:xfrm>
          <a:off x="8760296" y="4633713"/>
          <a:ext cx="1280156" cy="365760"/>
        </p:xfrm>
        <a:graphic>
          <a:graphicData uri="http://schemas.openxmlformats.org/drawingml/2006/table">
            <a:tbl>
              <a:tblPr>
                <a:tableStyleId>{5C22544A-7EE6-4342-B048-85BDC9FD1C3A}</a:tableStyleId>
              </a:tblPr>
              <a:tblGrid>
                <a:gridCol w="320039">
                  <a:extLst>
                    <a:ext uri="{9D8B030D-6E8A-4147-A177-3AD203B41FA5}">
                      <a16:colId xmlns:a16="http://schemas.microsoft.com/office/drawing/2014/main" val="784039028"/>
                    </a:ext>
                  </a:extLst>
                </a:gridCol>
                <a:gridCol w="320039">
                  <a:extLst>
                    <a:ext uri="{9D8B030D-6E8A-4147-A177-3AD203B41FA5}">
                      <a16:colId xmlns:a16="http://schemas.microsoft.com/office/drawing/2014/main" val="2295017853"/>
                    </a:ext>
                  </a:extLst>
                </a:gridCol>
                <a:gridCol w="320039">
                  <a:extLst>
                    <a:ext uri="{9D8B030D-6E8A-4147-A177-3AD203B41FA5}">
                      <a16:colId xmlns:a16="http://schemas.microsoft.com/office/drawing/2014/main" val="3713893967"/>
                    </a:ext>
                  </a:extLst>
                </a:gridCol>
                <a:gridCol w="320039">
                  <a:extLst>
                    <a:ext uri="{9D8B030D-6E8A-4147-A177-3AD203B41FA5}">
                      <a16:colId xmlns:a16="http://schemas.microsoft.com/office/drawing/2014/main" val="2523339241"/>
                    </a:ext>
                  </a:extLst>
                </a:gridCol>
              </a:tblGrid>
              <a:tr h="365760">
                <a:tc>
                  <a:txBody>
                    <a:bodyPr/>
                    <a:lstStyle/>
                    <a:p>
                      <a:endParaRPr lang="en-US"/>
                    </a:p>
                  </a:txBody>
                  <a:tcPr>
                    <a:solidFill>
                      <a:schemeClr val="accent6">
                        <a:lumMod val="50000"/>
                      </a:schemeClr>
                    </a:solidFill>
                  </a:tcPr>
                </a:tc>
                <a:tc>
                  <a:txBody>
                    <a:bodyPr/>
                    <a:lstStyle/>
                    <a:p>
                      <a:endParaRPr lang="en-US"/>
                    </a:p>
                  </a:txBody>
                  <a:tcPr>
                    <a:solidFill>
                      <a:schemeClr val="accent6">
                        <a:lumMod val="50000"/>
                      </a:schemeClr>
                    </a:solidFill>
                  </a:tcPr>
                </a:tc>
                <a:tc>
                  <a:txBody>
                    <a:bodyPr/>
                    <a:lstStyle/>
                    <a:p>
                      <a:endParaRPr lang="en-US"/>
                    </a:p>
                  </a:txBody>
                  <a:tcPr>
                    <a:solidFill>
                      <a:schemeClr val="accent6">
                        <a:lumMod val="50000"/>
                      </a:schemeClr>
                    </a:solidFill>
                  </a:tcPr>
                </a:tc>
                <a:tc>
                  <a:txBody>
                    <a:bodyPr/>
                    <a:lstStyle/>
                    <a:p>
                      <a:endParaRPr lang="en-US" dirty="0"/>
                    </a:p>
                  </a:txBody>
                  <a:tcPr>
                    <a:solidFill>
                      <a:schemeClr val="accent6">
                        <a:lumMod val="50000"/>
                      </a:schemeClr>
                    </a:solidFill>
                  </a:tcPr>
                </a:tc>
                <a:extLst>
                  <a:ext uri="{0D108BD9-81ED-4DB2-BD59-A6C34878D82A}">
                    <a16:rowId xmlns:a16="http://schemas.microsoft.com/office/drawing/2014/main" val="2326981018"/>
                  </a:ext>
                </a:extLst>
              </a:tr>
            </a:tbl>
          </a:graphicData>
        </a:graphic>
      </p:graphicFrame>
    </p:spTree>
    <p:extLst>
      <p:ext uri="{BB962C8B-B14F-4D97-AF65-F5344CB8AC3E}">
        <p14:creationId xmlns:p14="http://schemas.microsoft.com/office/powerpoint/2010/main" val="27878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9CE7-32EC-4BD7-91AF-A69E1902B161}"/>
              </a:ext>
            </a:extLst>
          </p:cNvPr>
          <p:cNvSpPr>
            <a:spLocks noGrp="1"/>
          </p:cNvSpPr>
          <p:nvPr>
            <p:ph type="title"/>
          </p:nvPr>
        </p:nvSpPr>
        <p:spPr/>
        <p:txBody>
          <a:bodyPr/>
          <a:lstStyle/>
          <a:p>
            <a:r>
              <a:rPr lang="en-US">
                <a:cs typeface="Angsana New"/>
              </a:rPr>
              <a:t>Self-attention (II)</a:t>
            </a:r>
            <a:endParaRPr lang="en-US"/>
          </a:p>
        </p:txBody>
      </p:sp>
      <p:sp>
        <p:nvSpPr>
          <p:cNvPr id="3" name="Content Placeholder 2">
            <a:extLst>
              <a:ext uri="{FF2B5EF4-FFF2-40B4-BE49-F238E27FC236}">
                <a16:creationId xmlns:a16="http://schemas.microsoft.com/office/drawing/2014/main" id="{F8C17280-F191-492A-BA7A-3BD7A67C7DEA}"/>
              </a:ext>
            </a:extLst>
          </p:cNvPr>
          <p:cNvSpPr>
            <a:spLocks noGrp="1"/>
          </p:cNvSpPr>
          <p:nvPr>
            <p:ph idx="1"/>
          </p:nvPr>
        </p:nvSpPr>
        <p:spPr>
          <a:xfrm>
            <a:off x="838200" y="1844824"/>
            <a:ext cx="10515600" cy="1083656"/>
          </a:xfrm>
        </p:spPr>
        <p:txBody>
          <a:bodyPr vert="horz" lIns="91440" tIns="45720" rIns="91440" bIns="45720" rtlCol="0" anchor="t">
            <a:normAutofit/>
          </a:bodyPr>
          <a:lstStyle/>
          <a:p>
            <a:r>
              <a:rPr lang="en-US" dirty="0">
                <a:solidFill>
                  <a:srgbClr val="242941"/>
                </a:solidFill>
              </a:rPr>
              <a:t>We can now view the process of self-attention as a question-making:</a:t>
            </a:r>
            <a:endParaRPr lang="en-US" dirty="0"/>
          </a:p>
        </p:txBody>
      </p:sp>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AFCA5A8E-44CF-466C-803F-5909A38C066B}"/>
                  </a:ext>
                </a:extLst>
              </p:cNvPr>
              <p:cNvSpPr/>
              <p:nvPr/>
            </p:nvSpPr>
            <p:spPr>
              <a:xfrm>
                <a:off x="2095500" y="3238500"/>
                <a:ext cx="3276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r>
                  <a:rPr lang="en-US" sz="2400" i="1" dirty="0"/>
                  <a:t>Pixel </a:t>
                </a:r>
                <a14:m>
                  <m:oMath xmlns:m="http://schemas.openxmlformats.org/officeDocument/2006/math">
                    <m:r>
                      <a:rPr lang="it-IT" sz="2400" b="0" i="1" smtClean="0">
                        <a:latin typeface="Cambria Math" panose="02040503050406030204" pitchFamily="18" charset="0"/>
                      </a:rPr>
                      <m:t>𝑖</m:t>
                    </m:r>
                  </m:oMath>
                </a14:m>
                <a:r>
                  <a:rPr lang="en-US" sz="2400" i="1" dirty="0"/>
                  <a:t>, what are you looking at?</a:t>
                </a:r>
                <a:r>
                  <a:rPr lang="en-US" sz="2400" dirty="0"/>
                  <a:t>»</a:t>
                </a:r>
              </a:p>
            </p:txBody>
          </p:sp>
        </mc:Choice>
        <mc:Fallback xmlns="">
          <p:sp>
            <p:nvSpPr>
              <p:cNvPr id="4" name="Rectangle: Rounded Corners 3">
                <a:extLst>
                  <a:ext uri="{FF2B5EF4-FFF2-40B4-BE49-F238E27FC236}">
                    <a16:creationId xmlns:a16="http://schemas.microsoft.com/office/drawing/2014/main" id="{AFCA5A8E-44CF-466C-803F-5909A38C066B}"/>
                  </a:ext>
                </a:extLst>
              </p:cNvPr>
              <p:cNvSpPr>
                <a:spLocks noRot="1" noChangeAspect="1" noMove="1" noResize="1" noEditPoints="1" noAdjustHandles="1" noChangeArrowheads="1" noChangeShapeType="1" noTextEdit="1"/>
              </p:cNvSpPr>
              <p:nvPr/>
            </p:nvSpPr>
            <p:spPr>
              <a:xfrm>
                <a:off x="2095500" y="3238500"/>
                <a:ext cx="3276600" cy="914400"/>
              </a:xfrm>
              <a:prstGeom prst="roundRect">
                <a:avLst/>
              </a:prstGeom>
              <a:blipFill>
                <a:blip r:embed="rId2"/>
                <a:stretch>
                  <a:fillRect r="-2041" b="-1052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484573D2-2B0C-44DB-8135-CE447DE698A0}"/>
                  </a:ext>
                </a:extLst>
              </p:cNvPr>
              <p:cNvSpPr/>
              <p:nvPr/>
            </p:nvSpPr>
            <p:spPr>
              <a:xfrm>
                <a:off x="6467475" y="3238499"/>
                <a:ext cx="3276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t>«</a:t>
                </a:r>
                <a:r>
                  <a:rPr lang="en-US" sz="2400" i="1" dirty="0"/>
                  <a:t>Pixel </a:t>
                </a:r>
                <a14:m>
                  <m:oMath xmlns:m="http://schemas.openxmlformats.org/officeDocument/2006/math">
                    <m:r>
                      <a:rPr lang="en-US" sz="2400" i="1" dirty="0" smtClean="0">
                        <a:latin typeface="Cambria Math" panose="02040503050406030204" pitchFamily="18" charset="0"/>
                      </a:rPr>
                      <m:t>𝑖</m:t>
                    </m:r>
                  </m:oMath>
                </a14:m>
                <a:r>
                  <a:rPr lang="en-US" sz="2400" i="1" dirty="0"/>
                  <a:t>, where is your attention directed?</a:t>
                </a:r>
                <a:r>
                  <a:rPr lang="en-US" sz="2400" dirty="0"/>
                  <a:t>»</a:t>
                </a:r>
              </a:p>
            </p:txBody>
          </p:sp>
        </mc:Choice>
        <mc:Fallback xmlns="">
          <p:sp>
            <p:nvSpPr>
              <p:cNvPr id="5" name="Rectangle: Rounded Corners 4">
                <a:extLst>
                  <a:ext uri="{FF2B5EF4-FFF2-40B4-BE49-F238E27FC236}">
                    <a16:creationId xmlns:a16="http://schemas.microsoft.com/office/drawing/2014/main" id="{484573D2-2B0C-44DB-8135-CE447DE698A0}"/>
                  </a:ext>
                </a:extLst>
              </p:cNvPr>
              <p:cNvSpPr>
                <a:spLocks noRot="1" noChangeAspect="1" noMove="1" noResize="1" noEditPoints="1" noAdjustHandles="1" noChangeArrowheads="1" noChangeShapeType="1" noTextEdit="1"/>
              </p:cNvSpPr>
              <p:nvPr/>
            </p:nvSpPr>
            <p:spPr>
              <a:xfrm>
                <a:off x="6467475" y="3238499"/>
                <a:ext cx="3276600" cy="914400"/>
              </a:xfrm>
              <a:prstGeom prst="roundRect">
                <a:avLst/>
              </a:prstGeom>
              <a:blipFill>
                <a:blip r:embed="rId3"/>
                <a:stretch>
                  <a:fillRect l="-557" r="-3154" b="-10526"/>
                </a:stretch>
              </a:blipFill>
            </p:spPr>
            <p:txBody>
              <a:bodyPr/>
              <a:lstStyle/>
              <a:p>
                <a:r>
                  <a:rPr lang="it-IT">
                    <a:noFill/>
                  </a:rPr>
                  <a:t> </a:t>
                </a:r>
              </a:p>
            </p:txBody>
          </p:sp>
        </mc:Fallback>
      </mc:AlternateContent>
      <p:sp>
        <p:nvSpPr>
          <p:cNvPr id="7" name="Content Placeholder 2">
            <a:extLst>
              <a:ext uri="{FF2B5EF4-FFF2-40B4-BE49-F238E27FC236}">
                <a16:creationId xmlns:a16="http://schemas.microsoft.com/office/drawing/2014/main" id="{9D8118DA-3FEA-43D9-B94D-0BD5F18BC84C}"/>
              </a:ext>
            </a:extLst>
          </p:cNvPr>
          <p:cNvSpPr txBox="1">
            <a:spLocks/>
          </p:cNvSpPr>
          <p:nvPr/>
        </p:nvSpPr>
        <p:spPr>
          <a:xfrm>
            <a:off x="695400" y="4581128"/>
            <a:ext cx="10515600" cy="1902806"/>
          </a:xfrm>
          <a:prstGeom prst="rect">
            <a:avLst/>
          </a:prstGeom>
        </p:spPr>
        <p:txBody>
          <a:bodyPr vert="horz" lIns="91440" tIns="45720" rIns="91440" bIns="45720" rtlCol="0" anchor="t">
            <a:norm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6858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002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42941"/>
                </a:solidFill>
              </a:rPr>
              <a:t>More fitfully for images, we can view self-attention as a mechanism for </a:t>
            </a:r>
            <a:r>
              <a:rPr lang="en-US" b="1" dirty="0">
                <a:solidFill>
                  <a:srgbClr val="242941"/>
                </a:solidFill>
              </a:rPr>
              <a:t>building (semantic) long-range learnable relationships between pixels in the same image</a:t>
            </a:r>
            <a:r>
              <a:rPr lang="en-US" dirty="0">
                <a:solidFill>
                  <a:srgbClr val="242941"/>
                </a:solidFill>
              </a:rPr>
              <a:t> which are also useful for the task at hand</a:t>
            </a:r>
            <a:endParaRPr lang="en-US" dirty="0"/>
          </a:p>
        </p:txBody>
      </p:sp>
    </p:spTree>
    <p:extLst>
      <p:ext uri="{BB962C8B-B14F-4D97-AF65-F5344CB8AC3E}">
        <p14:creationId xmlns:p14="http://schemas.microsoft.com/office/powerpoint/2010/main" val="26914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0E94E-4951-4D33-AD2B-B4022BE92407}"/>
              </a:ext>
            </a:extLst>
          </p:cNvPr>
          <p:cNvSpPr>
            <a:spLocks noGrp="1"/>
          </p:cNvSpPr>
          <p:nvPr>
            <p:ph type="title"/>
          </p:nvPr>
        </p:nvSpPr>
        <p:spPr/>
        <p:txBody>
          <a:bodyPr/>
          <a:lstStyle/>
          <a:p>
            <a:r>
              <a:rPr lang="en-US" dirty="0">
                <a:cs typeface="Angsana New"/>
              </a:rPr>
              <a:t>Self-attention (III)</a:t>
            </a:r>
            <a:endParaRPr lang="en-US" dirty="0"/>
          </a:p>
        </p:txBody>
      </p:sp>
      <p:sp>
        <p:nvSpPr>
          <p:cNvPr id="3" name="Content Placeholder 2">
            <a:extLst>
              <a:ext uri="{FF2B5EF4-FFF2-40B4-BE49-F238E27FC236}">
                <a16:creationId xmlns:a16="http://schemas.microsoft.com/office/drawing/2014/main" id="{BF68307D-834A-43EB-9D80-B440D4FE3CFB}"/>
              </a:ext>
            </a:extLst>
          </p:cNvPr>
          <p:cNvSpPr>
            <a:spLocks noGrp="1"/>
          </p:cNvSpPr>
          <p:nvPr>
            <p:ph idx="1"/>
          </p:nvPr>
        </p:nvSpPr>
        <p:spPr>
          <a:xfrm>
            <a:off x="838200" y="2178657"/>
            <a:ext cx="8143875" cy="3998306"/>
          </a:xfrm>
        </p:spPr>
        <p:txBody>
          <a:bodyPr vert="horz" lIns="91440" tIns="45720" rIns="91440" bIns="45720" rtlCol="0" anchor="t">
            <a:normAutofit lnSpcReduction="10000"/>
          </a:bodyPr>
          <a:lstStyle/>
          <a:p>
            <a:pPr marL="228600" indent="0">
              <a:buNone/>
            </a:pPr>
            <a:r>
              <a:rPr lang="en-US" dirty="0">
                <a:solidFill>
                  <a:srgbClr val="242941"/>
                </a:solidFill>
              </a:rPr>
              <a:t>The concept is closely related to a </a:t>
            </a:r>
            <a:r>
              <a:rPr lang="en-US" b="1" dirty="0">
                <a:solidFill>
                  <a:srgbClr val="242941"/>
                </a:solidFill>
              </a:rPr>
              <a:t>key-value store</a:t>
            </a:r>
            <a:r>
              <a:rPr lang="en-US" dirty="0">
                <a:solidFill>
                  <a:srgbClr val="242941"/>
                </a:solidFill>
              </a:rPr>
              <a:t>, where we save concepts (</a:t>
            </a:r>
            <a:r>
              <a:rPr lang="en-US" b="1" dirty="0">
                <a:solidFill>
                  <a:srgbClr val="242941"/>
                </a:solidFill>
              </a:rPr>
              <a:t>values</a:t>
            </a:r>
            <a:r>
              <a:rPr lang="en-US" dirty="0">
                <a:solidFill>
                  <a:srgbClr val="242941"/>
                </a:solidFill>
              </a:rPr>
              <a:t>) indexed by a </a:t>
            </a:r>
            <a:r>
              <a:rPr lang="en-US" b="1" dirty="0">
                <a:solidFill>
                  <a:srgbClr val="242941"/>
                </a:solidFill>
              </a:rPr>
              <a:t>key</a:t>
            </a:r>
            <a:r>
              <a:rPr lang="en-US" dirty="0">
                <a:solidFill>
                  <a:srgbClr val="242941"/>
                </a:solidFill>
              </a:rPr>
              <a:t>.</a:t>
            </a:r>
            <a:endParaRPr lang="en-US" dirty="0"/>
          </a:p>
          <a:p>
            <a:pPr marL="228600" indent="0">
              <a:buClr>
                <a:srgbClr val="E5E7F0"/>
              </a:buClr>
              <a:buNone/>
            </a:pPr>
            <a:r>
              <a:rPr lang="en-US" dirty="0">
                <a:solidFill>
                  <a:srgbClr val="242941"/>
                </a:solidFill>
              </a:rPr>
              <a:t>If we wish to retrieve information from this store, we create a </a:t>
            </a:r>
            <a:r>
              <a:rPr lang="en-US" b="1" dirty="0">
                <a:solidFill>
                  <a:srgbClr val="242941"/>
                </a:solidFill>
              </a:rPr>
              <a:t>query</a:t>
            </a:r>
            <a:r>
              <a:rPr lang="en-US" dirty="0">
                <a:solidFill>
                  <a:srgbClr val="242941"/>
                </a:solidFill>
              </a:rPr>
              <a:t> for this task.</a:t>
            </a:r>
          </a:p>
          <a:p>
            <a:pPr marL="228600" indent="0">
              <a:buClr>
                <a:srgbClr val="E5E7F0"/>
              </a:buClr>
              <a:buNone/>
            </a:pPr>
            <a:r>
              <a:rPr lang="en-US" dirty="0">
                <a:solidFill>
                  <a:srgbClr val="242941"/>
                </a:solidFill>
              </a:rPr>
              <a:t>In the attention mechanism, the </a:t>
            </a:r>
            <a:r>
              <a:rPr lang="en-US" b="1" dirty="0">
                <a:solidFill>
                  <a:srgbClr val="242941"/>
                </a:solidFill>
              </a:rPr>
              <a:t>query is matched to the keys in order to "return" the values</a:t>
            </a:r>
            <a:endParaRPr lang="en-US" dirty="0">
              <a:solidFill>
                <a:srgbClr val="242941"/>
              </a:solidFill>
            </a:endParaRPr>
          </a:p>
        </p:txBody>
      </p:sp>
      <p:graphicFrame>
        <p:nvGraphicFramePr>
          <p:cNvPr id="7" name="Table 4">
            <a:extLst>
              <a:ext uri="{FF2B5EF4-FFF2-40B4-BE49-F238E27FC236}">
                <a16:creationId xmlns:a16="http://schemas.microsoft.com/office/drawing/2014/main" id="{CFA5FBE5-4B1F-4699-B46C-913A3601AA27}"/>
              </a:ext>
            </a:extLst>
          </p:cNvPr>
          <p:cNvGraphicFramePr>
            <a:graphicFrameLocks noGrp="1"/>
          </p:cNvGraphicFramePr>
          <p:nvPr/>
        </p:nvGraphicFramePr>
        <p:xfrm>
          <a:off x="8497973" y="1271341"/>
          <a:ext cx="1280156" cy="365760"/>
        </p:xfrm>
        <a:graphic>
          <a:graphicData uri="http://schemas.openxmlformats.org/drawingml/2006/table">
            <a:tbl>
              <a:tblPr>
                <a:tableStyleId>{5C22544A-7EE6-4342-B048-85BDC9FD1C3A}</a:tableStyleId>
              </a:tblPr>
              <a:tblGrid>
                <a:gridCol w="320039">
                  <a:extLst>
                    <a:ext uri="{9D8B030D-6E8A-4147-A177-3AD203B41FA5}">
                      <a16:colId xmlns:a16="http://schemas.microsoft.com/office/drawing/2014/main" val="784039028"/>
                    </a:ext>
                  </a:extLst>
                </a:gridCol>
                <a:gridCol w="320039">
                  <a:extLst>
                    <a:ext uri="{9D8B030D-6E8A-4147-A177-3AD203B41FA5}">
                      <a16:colId xmlns:a16="http://schemas.microsoft.com/office/drawing/2014/main" val="2295017853"/>
                    </a:ext>
                  </a:extLst>
                </a:gridCol>
                <a:gridCol w="320039">
                  <a:extLst>
                    <a:ext uri="{9D8B030D-6E8A-4147-A177-3AD203B41FA5}">
                      <a16:colId xmlns:a16="http://schemas.microsoft.com/office/drawing/2014/main" val="3713893967"/>
                    </a:ext>
                  </a:extLst>
                </a:gridCol>
                <a:gridCol w="320039">
                  <a:extLst>
                    <a:ext uri="{9D8B030D-6E8A-4147-A177-3AD203B41FA5}">
                      <a16:colId xmlns:a16="http://schemas.microsoft.com/office/drawing/2014/main" val="2523339241"/>
                    </a:ext>
                  </a:extLst>
                </a:gridCol>
              </a:tblGrid>
              <a:tr h="365760">
                <a:tc>
                  <a:txBody>
                    <a:bodyPr/>
                    <a:lstStyle/>
                    <a:p>
                      <a:endParaRPr lang="en-US"/>
                    </a:p>
                  </a:txBody>
                  <a:tcPr>
                    <a:solidFill>
                      <a:schemeClr val="tx2">
                        <a:lumMod val="50000"/>
                        <a:lumOff val="50000"/>
                      </a:schemeClr>
                    </a:solidFill>
                  </a:tcPr>
                </a:tc>
                <a:tc>
                  <a:txBody>
                    <a:bodyPr/>
                    <a:lstStyle/>
                    <a:p>
                      <a:endParaRPr lang="en-US"/>
                    </a:p>
                  </a:txBody>
                  <a:tcPr>
                    <a:solidFill>
                      <a:schemeClr val="tx2">
                        <a:lumMod val="50000"/>
                        <a:lumOff val="50000"/>
                      </a:schemeClr>
                    </a:solidFill>
                  </a:tcPr>
                </a:tc>
                <a:tc>
                  <a:txBody>
                    <a:bodyPr/>
                    <a:lstStyle/>
                    <a:p>
                      <a:endParaRPr lang="en-US"/>
                    </a:p>
                  </a:txBody>
                  <a:tcPr>
                    <a:solidFill>
                      <a:schemeClr val="tx2">
                        <a:lumMod val="50000"/>
                        <a:lumOff val="50000"/>
                      </a:schemeClr>
                    </a:solidFill>
                  </a:tcPr>
                </a:tc>
                <a:tc>
                  <a:txBody>
                    <a:bodyPr/>
                    <a:lstStyle/>
                    <a:p>
                      <a:endParaRPr lang="en-US" dirty="0"/>
                    </a:p>
                  </a:txBody>
                  <a:tcPr>
                    <a:solidFill>
                      <a:schemeClr val="tx2">
                        <a:lumMod val="50000"/>
                        <a:lumOff val="50000"/>
                      </a:schemeClr>
                    </a:solidFill>
                  </a:tcPr>
                </a:tc>
                <a:extLst>
                  <a:ext uri="{0D108BD9-81ED-4DB2-BD59-A6C34878D82A}">
                    <a16:rowId xmlns:a16="http://schemas.microsoft.com/office/drawing/2014/main" val="2326981018"/>
                  </a:ext>
                </a:extLst>
              </a:tr>
            </a:tbl>
          </a:graphicData>
        </a:graphic>
      </p:graphicFrame>
      <p:graphicFrame>
        <p:nvGraphicFramePr>
          <p:cNvPr id="9" name="Table 8">
            <a:extLst>
              <a:ext uri="{FF2B5EF4-FFF2-40B4-BE49-F238E27FC236}">
                <a16:creationId xmlns:a16="http://schemas.microsoft.com/office/drawing/2014/main" id="{787ACA26-EB2A-44AF-988D-DEAF438EC0A5}"/>
              </a:ext>
            </a:extLst>
          </p:cNvPr>
          <p:cNvGraphicFramePr>
            <a:graphicFrameLocks noGrp="1"/>
          </p:cNvGraphicFramePr>
          <p:nvPr/>
        </p:nvGraphicFramePr>
        <p:xfrm>
          <a:off x="9745980" y="2045421"/>
          <a:ext cx="1280156" cy="1828800"/>
        </p:xfrm>
        <a:graphic>
          <a:graphicData uri="http://schemas.openxmlformats.org/drawingml/2006/table">
            <a:tbl>
              <a:tblPr>
                <a:tableStyleId>{5C22544A-7EE6-4342-B048-85BDC9FD1C3A}</a:tableStyleId>
              </a:tblPr>
              <a:tblGrid>
                <a:gridCol w="320039">
                  <a:extLst>
                    <a:ext uri="{9D8B030D-6E8A-4147-A177-3AD203B41FA5}">
                      <a16:colId xmlns:a16="http://schemas.microsoft.com/office/drawing/2014/main" val="784039028"/>
                    </a:ext>
                  </a:extLst>
                </a:gridCol>
                <a:gridCol w="320039">
                  <a:extLst>
                    <a:ext uri="{9D8B030D-6E8A-4147-A177-3AD203B41FA5}">
                      <a16:colId xmlns:a16="http://schemas.microsoft.com/office/drawing/2014/main" val="2295017853"/>
                    </a:ext>
                  </a:extLst>
                </a:gridCol>
                <a:gridCol w="320039">
                  <a:extLst>
                    <a:ext uri="{9D8B030D-6E8A-4147-A177-3AD203B41FA5}">
                      <a16:colId xmlns:a16="http://schemas.microsoft.com/office/drawing/2014/main" val="3713893967"/>
                    </a:ext>
                  </a:extLst>
                </a:gridCol>
                <a:gridCol w="320039">
                  <a:extLst>
                    <a:ext uri="{9D8B030D-6E8A-4147-A177-3AD203B41FA5}">
                      <a16:colId xmlns:a16="http://schemas.microsoft.com/office/drawing/2014/main" val="2523339241"/>
                    </a:ext>
                  </a:extLst>
                </a:gridCol>
              </a:tblGrid>
              <a:tr h="365760">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extLst>
                  <a:ext uri="{0D108BD9-81ED-4DB2-BD59-A6C34878D82A}">
                    <a16:rowId xmlns:a16="http://schemas.microsoft.com/office/drawing/2014/main" val="2326981018"/>
                  </a:ext>
                </a:extLst>
              </a:tr>
              <a:tr h="365760">
                <a:tc>
                  <a:txBody>
                    <a:bodyPr/>
                    <a:lstStyle/>
                    <a:p>
                      <a:pPr lvl="0">
                        <a:buNone/>
                      </a:pPr>
                      <a:endParaRPr lang="en-US" dirty="0"/>
                    </a:p>
                  </a:txBody>
                  <a:tcPr>
                    <a:solidFill>
                      <a:schemeClr val="accent4">
                        <a:lumMod val="60000"/>
                        <a:lumOff val="40000"/>
                      </a:schemeClr>
                    </a:solidFill>
                  </a:tcPr>
                </a:tc>
                <a:tc>
                  <a:txBody>
                    <a:bodyPr/>
                    <a:lstStyle/>
                    <a:p>
                      <a:pPr lvl="0">
                        <a:buNone/>
                      </a:pPr>
                      <a:endParaRPr lang="en-US" dirty="0"/>
                    </a:p>
                  </a:txBody>
                  <a:tcPr>
                    <a:solidFill>
                      <a:schemeClr val="accent4">
                        <a:lumMod val="60000"/>
                        <a:lumOff val="40000"/>
                      </a:schemeClr>
                    </a:solidFill>
                  </a:tcPr>
                </a:tc>
                <a:tc>
                  <a:txBody>
                    <a:bodyPr/>
                    <a:lstStyle/>
                    <a:p>
                      <a:pPr lvl="0">
                        <a:buNone/>
                      </a:pPr>
                      <a:endParaRPr lang="en-US" dirty="0"/>
                    </a:p>
                  </a:txBody>
                  <a:tcPr>
                    <a:solidFill>
                      <a:schemeClr val="accent4">
                        <a:lumMod val="60000"/>
                        <a:lumOff val="40000"/>
                      </a:schemeClr>
                    </a:solidFill>
                  </a:tcPr>
                </a:tc>
                <a:tc>
                  <a:txBody>
                    <a:bodyPr/>
                    <a:lstStyle/>
                    <a:p>
                      <a:pPr lvl="0">
                        <a:buNone/>
                      </a:pPr>
                      <a:endParaRPr lang="en-US" dirty="0"/>
                    </a:p>
                  </a:txBody>
                  <a:tcPr>
                    <a:solidFill>
                      <a:schemeClr val="accent4">
                        <a:lumMod val="60000"/>
                        <a:lumOff val="40000"/>
                      </a:schemeClr>
                    </a:solidFill>
                  </a:tcPr>
                </a:tc>
                <a:extLst>
                  <a:ext uri="{0D108BD9-81ED-4DB2-BD59-A6C34878D82A}">
                    <a16:rowId xmlns:a16="http://schemas.microsoft.com/office/drawing/2014/main" val="3487635068"/>
                  </a:ext>
                </a:extLst>
              </a:tr>
              <a:tr h="365760">
                <a:tc>
                  <a:txBody>
                    <a:bodyPr/>
                    <a:lstStyle/>
                    <a:p>
                      <a:pPr lvl="0">
                        <a:buNone/>
                      </a:pPr>
                      <a:endParaRPr lang="en-US" dirty="0"/>
                    </a:p>
                  </a:txBody>
                  <a:tcPr>
                    <a:solidFill>
                      <a:schemeClr val="accent4">
                        <a:lumMod val="60000"/>
                        <a:lumOff val="40000"/>
                      </a:schemeClr>
                    </a:solidFill>
                  </a:tcPr>
                </a:tc>
                <a:tc>
                  <a:txBody>
                    <a:bodyPr/>
                    <a:lstStyle/>
                    <a:p>
                      <a:pPr lvl="0">
                        <a:buNone/>
                      </a:pPr>
                      <a:endParaRPr lang="en-US" dirty="0"/>
                    </a:p>
                  </a:txBody>
                  <a:tcPr>
                    <a:solidFill>
                      <a:schemeClr val="accent4">
                        <a:lumMod val="60000"/>
                        <a:lumOff val="40000"/>
                      </a:schemeClr>
                    </a:solidFill>
                  </a:tcPr>
                </a:tc>
                <a:tc>
                  <a:txBody>
                    <a:bodyPr/>
                    <a:lstStyle/>
                    <a:p>
                      <a:pPr lvl="0">
                        <a:buNone/>
                      </a:pPr>
                      <a:endParaRPr lang="en-US" dirty="0"/>
                    </a:p>
                  </a:txBody>
                  <a:tcPr>
                    <a:solidFill>
                      <a:schemeClr val="accent4">
                        <a:lumMod val="60000"/>
                        <a:lumOff val="40000"/>
                      </a:schemeClr>
                    </a:solidFill>
                  </a:tcPr>
                </a:tc>
                <a:tc>
                  <a:txBody>
                    <a:bodyPr/>
                    <a:lstStyle/>
                    <a:p>
                      <a:pPr lvl="0">
                        <a:buNone/>
                      </a:pPr>
                      <a:endParaRPr lang="en-US" dirty="0"/>
                    </a:p>
                  </a:txBody>
                  <a:tcPr>
                    <a:solidFill>
                      <a:schemeClr val="accent4">
                        <a:lumMod val="60000"/>
                        <a:lumOff val="40000"/>
                      </a:schemeClr>
                    </a:solidFill>
                  </a:tcPr>
                </a:tc>
                <a:extLst>
                  <a:ext uri="{0D108BD9-81ED-4DB2-BD59-A6C34878D82A}">
                    <a16:rowId xmlns:a16="http://schemas.microsoft.com/office/drawing/2014/main" val="3612291201"/>
                  </a:ext>
                </a:extLst>
              </a:tr>
              <a:tr h="365760">
                <a:tc>
                  <a:txBody>
                    <a:bodyPr/>
                    <a:lstStyle/>
                    <a:p>
                      <a:pPr lvl="0">
                        <a:buNone/>
                      </a:pPr>
                      <a:endParaRPr lang="en-US" dirty="0"/>
                    </a:p>
                  </a:txBody>
                  <a:tcPr>
                    <a:solidFill>
                      <a:schemeClr val="accent4">
                        <a:lumMod val="60000"/>
                        <a:lumOff val="40000"/>
                      </a:schemeClr>
                    </a:solidFill>
                  </a:tcPr>
                </a:tc>
                <a:tc>
                  <a:txBody>
                    <a:bodyPr/>
                    <a:lstStyle/>
                    <a:p>
                      <a:pPr lvl="0">
                        <a:buNone/>
                      </a:pPr>
                      <a:endParaRPr lang="en-US" dirty="0"/>
                    </a:p>
                  </a:txBody>
                  <a:tcPr>
                    <a:solidFill>
                      <a:schemeClr val="accent4">
                        <a:lumMod val="60000"/>
                        <a:lumOff val="40000"/>
                      </a:schemeClr>
                    </a:solidFill>
                  </a:tcPr>
                </a:tc>
                <a:tc>
                  <a:txBody>
                    <a:bodyPr/>
                    <a:lstStyle/>
                    <a:p>
                      <a:pPr lvl="0">
                        <a:buNone/>
                      </a:pPr>
                      <a:endParaRPr lang="en-US" dirty="0"/>
                    </a:p>
                  </a:txBody>
                  <a:tcPr>
                    <a:solidFill>
                      <a:schemeClr val="accent4">
                        <a:lumMod val="60000"/>
                        <a:lumOff val="40000"/>
                      </a:schemeClr>
                    </a:solidFill>
                  </a:tcPr>
                </a:tc>
                <a:tc>
                  <a:txBody>
                    <a:bodyPr/>
                    <a:lstStyle/>
                    <a:p>
                      <a:pPr lvl="0">
                        <a:buNone/>
                      </a:pPr>
                      <a:endParaRPr lang="en-US" dirty="0"/>
                    </a:p>
                  </a:txBody>
                  <a:tcPr>
                    <a:solidFill>
                      <a:schemeClr val="accent4">
                        <a:lumMod val="60000"/>
                        <a:lumOff val="40000"/>
                      </a:schemeClr>
                    </a:solidFill>
                  </a:tcPr>
                </a:tc>
                <a:extLst>
                  <a:ext uri="{0D108BD9-81ED-4DB2-BD59-A6C34878D82A}">
                    <a16:rowId xmlns:a16="http://schemas.microsoft.com/office/drawing/2014/main" val="248341759"/>
                  </a:ext>
                </a:extLst>
              </a:tr>
              <a:tr h="365760">
                <a:tc>
                  <a:txBody>
                    <a:bodyPr/>
                    <a:lstStyle/>
                    <a:p>
                      <a:pPr lvl="0">
                        <a:buNone/>
                      </a:pPr>
                      <a:endParaRPr lang="en-US" dirty="0"/>
                    </a:p>
                  </a:txBody>
                  <a:tcPr>
                    <a:solidFill>
                      <a:schemeClr val="accent4">
                        <a:lumMod val="60000"/>
                        <a:lumOff val="40000"/>
                      </a:schemeClr>
                    </a:solidFill>
                  </a:tcPr>
                </a:tc>
                <a:tc>
                  <a:txBody>
                    <a:bodyPr/>
                    <a:lstStyle/>
                    <a:p>
                      <a:pPr lvl="0">
                        <a:buNone/>
                      </a:pPr>
                      <a:endParaRPr lang="en-US" dirty="0"/>
                    </a:p>
                  </a:txBody>
                  <a:tcPr>
                    <a:solidFill>
                      <a:schemeClr val="accent4">
                        <a:lumMod val="60000"/>
                        <a:lumOff val="40000"/>
                      </a:schemeClr>
                    </a:solidFill>
                  </a:tcPr>
                </a:tc>
                <a:tc>
                  <a:txBody>
                    <a:bodyPr/>
                    <a:lstStyle/>
                    <a:p>
                      <a:pPr lvl="0">
                        <a:buNone/>
                      </a:pPr>
                      <a:endParaRPr lang="en-US" dirty="0"/>
                    </a:p>
                  </a:txBody>
                  <a:tcPr>
                    <a:solidFill>
                      <a:schemeClr val="accent4">
                        <a:lumMod val="60000"/>
                        <a:lumOff val="40000"/>
                      </a:schemeClr>
                    </a:solidFill>
                  </a:tcPr>
                </a:tc>
                <a:tc>
                  <a:txBody>
                    <a:bodyPr/>
                    <a:lstStyle/>
                    <a:p>
                      <a:pPr lvl="0">
                        <a:buNone/>
                      </a:pPr>
                      <a:endParaRPr lang="en-US" dirty="0"/>
                    </a:p>
                  </a:txBody>
                  <a:tcPr>
                    <a:solidFill>
                      <a:schemeClr val="accent4">
                        <a:lumMod val="60000"/>
                        <a:lumOff val="40000"/>
                      </a:schemeClr>
                    </a:solidFill>
                  </a:tcPr>
                </a:tc>
                <a:extLst>
                  <a:ext uri="{0D108BD9-81ED-4DB2-BD59-A6C34878D82A}">
                    <a16:rowId xmlns:a16="http://schemas.microsoft.com/office/drawing/2014/main" val="2789343630"/>
                  </a:ext>
                </a:extLst>
              </a:tr>
            </a:tbl>
          </a:graphicData>
        </a:graphic>
      </p:graphicFrame>
      <p:graphicFrame>
        <p:nvGraphicFramePr>
          <p:cNvPr id="10" name="Table 9">
            <a:extLst>
              <a:ext uri="{FF2B5EF4-FFF2-40B4-BE49-F238E27FC236}">
                <a16:creationId xmlns:a16="http://schemas.microsoft.com/office/drawing/2014/main" id="{86FE3DD9-E40D-4452-BE3D-1163A64E4C5C}"/>
              </a:ext>
            </a:extLst>
          </p:cNvPr>
          <p:cNvGraphicFramePr>
            <a:graphicFrameLocks noGrp="1"/>
          </p:cNvGraphicFramePr>
          <p:nvPr/>
        </p:nvGraphicFramePr>
        <p:xfrm>
          <a:off x="9745980" y="4226645"/>
          <a:ext cx="1280156" cy="1828800"/>
        </p:xfrm>
        <a:graphic>
          <a:graphicData uri="http://schemas.openxmlformats.org/drawingml/2006/table">
            <a:tbl>
              <a:tblPr>
                <a:tableStyleId>{5C22544A-7EE6-4342-B048-85BDC9FD1C3A}</a:tableStyleId>
              </a:tblPr>
              <a:tblGrid>
                <a:gridCol w="320039">
                  <a:extLst>
                    <a:ext uri="{9D8B030D-6E8A-4147-A177-3AD203B41FA5}">
                      <a16:colId xmlns:a16="http://schemas.microsoft.com/office/drawing/2014/main" val="784039028"/>
                    </a:ext>
                  </a:extLst>
                </a:gridCol>
                <a:gridCol w="320039">
                  <a:extLst>
                    <a:ext uri="{9D8B030D-6E8A-4147-A177-3AD203B41FA5}">
                      <a16:colId xmlns:a16="http://schemas.microsoft.com/office/drawing/2014/main" val="2295017853"/>
                    </a:ext>
                  </a:extLst>
                </a:gridCol>
                <a:gridCol w="320039">
                  <a:extLst>
                    <a:ext uri="{9D8B030D-6E8A-4147-A177-3AD203B41FA5}">
                      <a16:colId xmlns:a16="http://schemas.microsoft.com/office/drawing/2014/main" val="3713893967"/>
                    </a:ext>
                  </a:extLst>
                </a:gridCol>
                <a:gridCol w="320039">
                  <a:extLst>
                    <a:ext uri="{9D8B030D-6E8A-4147-A177-3AD203B41FA5}">
                      <a16:colId xmlns:a16="http://schemas.microsoft.com/office/drawing/2014/main" val="2523339241"/>
                    </a:ext>
                  </a:extLst>
                </a:gridCol>
              </a:tblGrid>
              <a:tr h="365760">
                <a:tc>
                  <a:txBody>
                    <a:bodyPr/>
                    <a:lstStyle/>
                    <a:p>
                      <a:endParaRPr lang="en-US"/>
                    </a:p>
                  </a:txBody>
                  <a:tcPr>
                    <a:solidFill>
                      <a:schemeClr val="accent6">
                        <a:lumMod val="50000"/>
                      </a:schemeClr>
                    </a:solidFill>
                  </a:tcPr>
                </a:tc>
                <a:tc>
                  <a:txBody>
                    <a:bodyPr/>
                    <a:lstStyle/>
                    <a:p>
                      <a:endParaRPr lang="en-US"/>
                    </a:p>
                  </a:txBody>
                  <a:tcPr>
                    <a:solidFill>
                      <a:schemeClr val="accent6">
                        <a:lumMod val="50000"/>
                      </a:schemeClr>
                    </a:solidFill>
                  </a:tcPr>
                </a:tc>
                <a:tc>
                  <a:txBody>
                    <a:bodyPr/>
                    <a:lstStyle/>
                    <a:p>
                      <a:endParaRPr lang="en-US"/>
                    </a:p>
                  </a:txBody>
                  <a:tcPr>
                    <a:solidFill>
                      <a:schemeClr val="accent6">
                        <a:lumMod val="50000"/>
                      </a:schemeClr>
                    </a:solidFill>
                  </a:tcPr>
                </a:tc>
                <a:tc>
                  <a:txBody>
                    <a:bodyPr/>
                    <a:lstStyle/>
                    <a:p>
                      <a:endParaRPr lang="en-US"/>
                    </a:p>
                  </a:txBody>
                  <a:tcPr>
                    <a:solidFill>
                      <a:schemeClr val="accent6">
                        <a:lumMod val="50000"/>
                      </a:schemeClr>
                    </a:solidFill>
                  </a:tcPr>
                </a:tc>
                <a:extLst>
                  <a:ext uri="{0D108BD9-81ED-4DB2-BD59-A6C34878D82A}">
                    <a16:rowId xmlns:a16="http://schemas.microsoft.com/office/drawing/2014/main" val="2326981018"/>
                  </a:ext>
                </a:extLst>
              </a:tr>
              <a:tr h="365760">
                <a:tc>
                  <a:txBody>
                    <a:bodyPr/>
                    <a:lstStyle/>
                    <a:p>
                      <a:pPr lvl="0">
                        <a:buNone/>
                      </a:pPr>
                      <a:endParaRPr lang="en-US" dirty="0"/>
                    </a:p>
                  </a:txBody>
                  <a:tcPr>
                    <a:solidFill>
                      <a:schemeClr val="accent6">
                        <a:lumMod val="50000"/>
                      </a:schemeClr>
                    </a:solidFill>
                  </a:tcPr>
                </a:tc>
                <a:tc>
                  <a:txBody>
                    <a:bodyPr/>
                    <a:lstStyle/>
                    <a:p>
                      <a:pPr lvl="0">
                        <a:buNone/>
                      </a:pPr>
                      <a:endParaRPr lang="en-US" dirty="0"/>
                    </a:p>
                  </a:txBody>
                  <a:tcPr>
                    <a:solidFill>
                      <a:schemeClr val="accent6">
                        <a:lumMod val="50000"/>
                      </a:schemeClr>
                    </a:solidFill>
                  </a:tcPr>
                </a:tc>
                <a:tc>
                  <a:txBody>
                    <a:bodyPr/>
                    <a:lstStyle/>
                    <a:p>
                      <a:pPr lvl="0">
                        <a:buNone/>
                      </a:pPr>
                      <a:endParaRPr lang="en-US" dirty="0"/>
                    </a:p>
                  </a:txBody>
                  <a:tcPr>
                    <a:solidFill>
                      <a:schemeClr val="accent6">
                        <a:lumMod val="50000"/>
                      </a:schemeClr>
                    </a:solidFill>
                  </a:tcPr>
                </a:tc>
                <a:tc>
                  <a:txBody>
                    <a:bodyPr/>
                    <a:lstStyle/>
                    <a:p>
                      <a:pPr lvl="0">
                        <a:buNone/>
                      </a:pPr>
                      <a:endParaRPr lang="en-US" dirty="0"/>
                    </a:p>
                  </a:txBody>
                  <a:tcPr>
                    <a:solidFill>
                      <a:schemeClr val="accent6">
                        <a:lumMod val="50000"/>
                      </a:schemeClr>
                    </a:solidFill>
                  </a:tcPr>
                </a:tc>
                <a:extLst>
                  <a:ext uri="{0D108BD9-81ED-4DB2-BD59-A6C34878D82A}">
                    <a16:rowId xmlns:a16="http://schemas.microsoft.com/office/drawing/2014/main" val="3487635068"/>
                  </a:ext>
                </a:extLst>
              </a:tr>
              <a:tr h="365760">
                <a:tc>
                  <a:txBody>
                    <a:bodyPr/>
                    <a:lstStyle/>
                    <a:p>
                      <a:pPr lvl="0">
                        <a:buNone/>
                      </a:pPr>
                      <a:endParaRPr lang="en-US" dirty="0"/>
                    </a:p>
                  </a:txBody>
                  <a:tcPr>
                    <a:solidFill>
                      <a:schemeClr val="accent6">
                        <a:lumMod val="50000"/>
                      </a:schemeClr>
                    </a:solidFill>
                  </a:tcPr>
                </a:tc>
                <a:tc>
                  <a:txBody>
                    <a:bodyPr/>
                    <a:lstStyle/>
                    <a:p>
                      <a:pPr lvl="0">
                        <a:buNone/>
                      </a:pPr>
                      <a:endParaRPr lang="en-US" dirty="0"/>
                    </a:p>
                  </a:txBody>
                  <a:tcPr>
                    <a:solidFill>
                      <a:schemeClr val="accent6">
                        <a:lumMod val="50000"/>
                      </a:schemeClr>
                    </a:solidFill>
                  </a:tcPr>
                </a:tc>
                <a:tc>
                  <a:txBody>
                    <a:bodyPr/>
                    <a:lstStyle/>
                    <a:p>
                      <a:pPr lvl="0">
                        <a:buNone/>
                      </a:pPr>
                      <a:endParaRPr lang="en-US" dirty="0"/>
                    </a:p>
                  </a:txBody>
                  <a:tcPr>
                    <a:solidFill>
                      <a:schemeClr val="accent6">
                        <a:lumMod val="50000"/>
                      </a:schemeClr>
                    </a:solidFill>
                  </a:tcPr>
                </a:tc>
                <a:tc>
                  <a:txBody>
                    <a:bodyPr/>
                    <a:lstStyle/>
                    <a:p>
                      <a:pPr lvl="0">
                        <a:buNone/>
                      </a:pPr>
                      <a:endParaRPr lang="en-US" dirty="0"/>
                    </a:p>
                  </a:txBody>
                  <a:tcPr>
                    <a:solidFill>
                      <a:schemeClr val="accent6">
                        <a:lumMod val="50000"/>
                      </a:schemeClr>
                    </a:solidFill>
                  </a:tcPr>
                </a:tc>
                <a:extLst>
                  <a:ext uri="{0D108BD9-81ED-4DB2-BD59-A6C34878D82A}">
                    <a16:rowId xmlns:a16="http://schemas.microsoft.com/office/drawing/2014/main" val="3612291201"/>
                  </a:ext>
                </a:extLst>
              </a:tr>
              <a:tr h="365760">
                <a:tc>
                  <a:txBody>
                    <a:bodyPr/>
                    <a:lstStyle/>
                    <a:p>
                      <a:pPr lvl="0">
                        <a:buNone/>
                      </a:pPr>
                      <a:endParaRPr lang="en-US" dirty="0"/>
                    </a:p>
                  </a:txBody>
                  <a:tcPr>
                    <a:solidFill>
                      <a:schemeClr val="accent6">
                        <a:lumMod val="50000"/>
                      </a:schemeClr>
                    </a:solidFill>
                  </a:tcPr>
                </a:tc>
                <a:tc>
                  <a:txBody>
                    <a:bodyPr/>
                    <a:lstStyle/>
                    <a:p>
                      <a:pPr lvl="0">
                        <a:buNone/>
                      </a:pPr>
                      <a:endParaRPr lang="en-US" dirty="0"/>
                    </a:p>
                  </a:txBody>
                  <a:tcPr>
                    <a:solidFill>
                      <a:schemeClr val="accent6">
                        <a:lumMod val="50000"/>
                      </a:schemeClr>
                    </a:solidFill>
                  </a:tcPr>
                </a:tc>
                <a:tc>
                  <a:txBody>
                    <a:bodyPr/>
                    <a:lstStyle/>
                    <a:p>
                      <a:pPr lvl="0">
                        <a:buNone/>
                      </a:pPr>
                      <a:endParaRPr lang="en-US" dirty="0"/>
                    </a:p>
                  </a:txBody>
                  <a:tcPr>
                    <a:solidFill>
                      <a:schemeClr val="accent6">
                        <a:lumMod val="50000"/>
                      </a:schemeClr>
                    </a:solidFill>
                  </a:tcPr>
                </a:tc>
                <a:tc>
                  <a:txBody>
                    <a:bodyPr/>
                    <a:lstStyle/>
                    <a:p>
                      <a:pPr lvl="0">
                        <a:buNone/>
                      </a:pPr>
                      <a:endParaRPr lang="en-US" dirty="0"/>
                    </a:p>
                  </a:txBody>
                  <a:tcPr>
                    <a:solidFill>
                      <a:schemeClr val="accent6">
                        <a:lumMod val="50000"/>
                      </a:schemeClr>
                    </a:solidFill>
                  </a:tcPr>
                </a:tc>
                <a:extLst>
                  <a:ext uri="{0D108BD9-81ED-4DB2-BD59-A6C34878D82A}">
                    <a16:rowId xmlns:a16="http://schemas.microsoft.com/office/drawing/2014/main" val="248341759"/>
                  </a:ext>
                </a:extLst>
              </a:tr>
              <a:tr h="365760">
                <a:tc>
                  <a:txBody>
                    <a:bodyPr/>
                    <a:lstStyle/>
                    <a:p>
                      <a:pPr lvl="0">
                        <a:buNone/>
                      </a:pPr>
                      <a:endParaRPr lang="en-US" dirty="0"/>
                    </a:p>
                  </a:txBody>
                  <a:tcPr>
                    <a:solidFill>
                      <a:schemeClr val="accent6">
                        <a:lumMod val="50000"/>
                      </a:schemeClr>
                    </a:solidFill>
                  </a:tcPr>
                </a:tc>
                <a:tc>
                  <a:txBody>
                    <a:bodyPr/>
                    <a:lstStyle/>
                    <a:p>
                      <a:pPr lvl="0">
                        <a:buNone/>
                      </a:pPr>
                      <a:endParaRPr lang="en-US" dirty="0"/>
                    </a:p>
                  </a:txBody>
                  <a:tcPr>
                    <a:solidFill>
                      <a:schemeClr val="accent6">
                        <a:lumMod val="50000"/>
                      </a:schemeClr>
                    </a:solidFill>
                  </a:tcPr>
                </a:tc>
                <a:tc>
                  <a:txBody>
                    <a:bodyPr/>
                    <a:lstStyle/>
                    <a:p>
                      <a:pPr lvl="0">
                        <a:buNone/>
                      </a:pPr>
                      <a:endParaRPr lang="en-US" dirty="0"/>
                    </a:p>
                  </a:txBody>
                  <a:tcPr>
                    <a:solidFill>
                      <a:schemeClr val="accent6">
                        <a:lumMod val="50000"/>
                      </a:schemeClr>
                    </a:solidFill>
                  </a:tcPr>
                </a:tc>
                <a:tc>
                  <a:txBody>
                    <a:bodyPr/>
                    <a:lstStyle/>
                    <a:p>
                      <a:pPr lvl="0">
                        <a:buNone/>
                      </a:pPr>
                      <a:endParaRPr lang="en-US" dirty="0"/>
                    </a:p>
                  </a:txBody>
                  <a:tcPr>
                    <a:solidFill>
                      <a:schemeClr val="accent6">
                        <a:lumMod val="50000"/>
                      </a:schemeClr>
                    </a:solidFill>
                  </a:tcPr>
                </a:tc>
                <a:extLst>
                  <a:ext uri="{0D108BD9-81ED-4DB2-BD59-A6C34878D82A}">
                    <a16:rowId xmlns:a16="http://schemas.microsoft.com/office/drawing/2014/main" val="2789343630"/>
                  </a:ext>
                </a:extLst>
              </a:tr>
            </a:tbl>
          </a:graphicData>
        </a:graphic>
      </p:graphicFrame>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72B37F7-548F-4A39-BC89-4C5B68F027FE}"/>
                  </a:ext>
                </a:extLst>
              </p:cNvPr>
              <p:cNvSpPr txBox="1"/>
              <p:nvPr/>
            </p:nvSpPr>
            <p:spPr>
              <a:xfrm>
                <a:off x="8161727" y="1289357"/>
                <a:ext cx="336246"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𝑞</m:t>
                          </m:r>
                        </m:e>
                        <m:sub>
                          <m:r>
                            <a:rPr lang="it-IT" b="0" i="1" smtClean="0">
                              <a:latin typeface="Cambria Math" panose="02040503050406030204" pitchFamily="18" charset="0"/>
                            </a:rPr>
                            <m:t>𝑖</m:t>
                          </m:r>
                          <m:r>
                            <a:rPr lang="it-IT" b="0" i="1" smtClean="0">
                              <a:latin typeface="Cambria Math" panose="02040503050406030204" pitchFamily="18" charset="0"/>
                            </a:rPr>
                            <m:t>,∙</m:t>
                          </m:r>
                        </m:sub>
                      </m:sSub>
                    </m:oMath>
                  </m:oMathPara>
                </a14:m>
                <a:endParaRPr lang="it-IT" dirty="0"/>
              </a:p>
            </p:txBody>
          </p:sp>
        </mc:Choice>
        <mc:Fallback xmlns="">
          <p:sp>
            <p:nvSpPr>
              <p:cNvPr id="4" name="TextBox 3">
                <a:extLst>
                  <a:ext uri="{FF2B5EF4-FFF2-40B4-BE49-F238E27FC236}">
                    <a16:creationId xmlns:a16="http://schemas.microsoft.com/office/drawing/2014/main" id="{D72B37F7-548F-4A39-BC89-4C5B68F027FE}"/>
                  </a:ext>
                </a:extLst>
              </p:cNvPr>
              <p:cNvSpPr txBox="1">
                <a:spLocks noRot="1" noChangeAspect="1" noMove="1" noResize="1" noEditPoints="1" noAdjustHandles="1" noChangeArrowheads="1" noChangeShapeType="1" noTextEdit="1"/>
              </p:cNvSpPr>
              <p:nvPr/>
            </p:nvSpPr>
            <p:spPr>
              <a:xfrm>
                <a:off x="8161727" y="1289357"/>
                <a:ext cx="336246" cy="289182"/>
              </a:xfrm>
              <a:prstGeom prst="rect">
                <a:avLst/>
              </a:prstGeom>
              <a:blipFill>
                <a:blip r:embed="rId2"/>
                <a:stretch>
                  <a:fillRect l="-16364" b="-2340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5C68E79-2A21-42D3-8F7B-76AFCF196832}"/>
                  </a:ext>
                </a:extLst>
              </p:cNvPr>
              <p:cNvSpPr txBox="1"/>
              <p:nvPr/>
            </p:nvSpPr>
            <p:spPr>
              <a:xfrm>
                <a:off x="9337858" y="2684158"/>
                <a:ext cx="2266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𝐾</m:t>
                      </m:r>
                    </m:oMath>
                  </m:oMathPara>
                </a14:m>
                <a:endParaRPr lang="it-IT" dirty="0"/>
              </a:p>
            </p:txBody>
          </p:sp>
        </mc:Choice>
        <mc:Fallback xmlns="">
          <p:sp>
            <p:nvSpPr>
              <p:cNvPr id="8" name="TextBox 7">
                <a:extLst>
                  <a:ext uri="{FF2B5EF4-FFF2-40B4-BE49-F238E27FC236}">
                    <a16:creationId xmlns:a16="http://schemas.microsoft.com/office/drawing/2014/main" id="{05C68E79-2A21-42D3-8F7B-76AFCF196832}"/>
                  </a:ext>
                </a:extLst>
              </p:cNvPr>
              <p:cNvSpPr txBox="1">
                <a:spLocks noRot="1" noChangeAspect="1" noMove="1" noResize="1" noEditPoints="1" noAdjustHandles="1" noChangeArrowheads="1" noChangeShapeType="1" noTextEdit="1"/>
              </p:cNvSpPr>
              <p:nvPr/>
            </p:nvSpPr>
            <p:spPr>
              <a:xfrm>
                <a:off x="9337858" y="2684158"/>
                <a:ext cx="226600" cy="276999"/>
              </a:xfrm>
              <a:prstGeom prst="rect">
                <a:avLst/>
              </a:prstGeom>
              <a:blipFill>
                <a:blip r:embed="rId3"/>
                <a:stretch>
                  <a:fillRect l="-24324" r="-21622" b="-869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882EDC5-7E7F-4335-B8D2-A6AB08041B60}"/>
                  </a:ext>
                </a:extLst>
              </p:cNvPr>
              <p:cNvSpPr txBox="1"/>
              <p:nvPr/>
            </p:nvSpPr>
            <p:spPr>
              <a:xfrm>
                <a:off x="9337858" y="4996454"/>
                <a:ext cx="2092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𝑉</m:t>
                      </m:r>
                    </m:oMath>
                  </m:oMathPara>
                </a14:m>
                <a:endParaRPr lang="it-IT" dirty="0"/>
              </a:p>
            </p:txBody>
          </p:sp>
        </mc:Choice>
        <mc:Fallback xmlns="">
          <p:sp>
            <p:nvSpPr>
              <p:cNvPr id="11" name="TextBox 10">
                <a:extLst>
                  <a:ext uri="{FF2B5EF4-FFF2-40B4-BE49-F238E27FC236}">
                    <a16:creationId xmlns:a16="http://schemas.microsoft.com/office/drawing/2014/main" id="{8882EDC5-7E7F-4335-B8D2-A6AB08041B60}"/>
                  </a:ext>
                </a:extLst>
              </p:cNvPr>
              <p:cNvSpPr txBox="1">
                <a:spLocks noRot="1" noChangeAspect="1" noMove="1" noResize="1" noEditPoints="1" noAdjustHandles="1" noChangeArrowheads="1" noChangeShapeType="1" noTextEdit="1"/>
              </p:cNvSpPr>
              <p:nvPr/>
            </p:nvSpPr>
            <p:spPr>
              <a:xfrm>
                <a:off x="9337858" y="4996454"/>
                <a:ext cx="209288" cy="276999"/>
              </a:xfrm>
              <a:prstGeom prst="rect">
                <a:avLst/>
              </a:prstGeom>
              <a:blipFill>
                <a:blip r:embed="rId4"/>
                <a:stretch>
                  <a:fillRect l="-26471" r="-23529" b="-8889"/>
                </a:stretch>
              </a:blipFill>
            </p:spPr>
            <p:txBody>
              <a:bodyPr/>
              <a:lstStyle/>
              <a:p>
                <a:r>
                  <a:rPr lang="it-IT">
                    <a:noFill/>
                  </a:rPr>
                  <a:t> </a:t>
                </a:r>
              </a:p>
            </p:txBody>
          </p:sp>
        </mc:Fallback>
      </mc:AlternateContent>
      <p:sp>
        <p:nvSpPr>
          <p:cNvPr id="6" name="Arrow: Bent-Up 5">
            <a:extLst>
              <a:ext uri="{FF2B5EF4-FFF2-40B4-BE49-F238E27FC236}">
                <a16:creationId xmlns:a16="http://schemas.microsoft.com/office/drawing/2014/main" id="{FE0DE732-2DE4-4F57-8DAD-D417C4BC8A0E}"/>
              </a:ext>
            </a:extLst>
          </p:cNvPr>
          <p:cNvSpPr/>
          <p:nvPr/>
        </p:nvSpPr>
        <p:spPr>
          <a:xfrm rot="10800000" flipH="1">
            <a:off x="10028583" y="1406119"/>
            <a:ext cx="466806" cy="48498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eform: Shape 17">
            <a:extLst>
              <a:ext uri="{FF2B5EF4-FFF2-40B4-BE49-F238E27FC236}">
                <a16:creationId xmlns:a16="http://schemas.microsoft.com/office/drawing/2014/main" id="{3405BCCC-19D2-419C-A317-E841E627F107}"/>
              </a:ext>
            </a:extLst>
          </p:cNvPr>
          <p:cNvSpPr/>
          <p:nvPr/>
        </p:nvSpPr>
        <p:spPr>
          <a:xfrm>
            <a:off x="11092070" y="2623930"/>
            <a:ext cx="524361" cy="2146853"/>
          </a:xfrm>
          <a:custGeom>
            <a:avLst/>
            <a:gdLst>
              <a:gd name="connsiteX0" fmla="*/ 9939 w 524361"/>
              <a:gd name="connsiteY0" fmla="*/ 0 h 2146853"/>
              <a:gd name="connsiteX1" fmla="*/ 437321 w 524361"/>
              <a:gd name="connsiteY1" fmla="*/ 347870 h 2146853"/>
              <a:gd name="connsiteX2" fmla="*/ 487017 w 524361"/>
              <a:gd name="connsiteY2" fmla="*/ 1749287 h 2146853"/>
              <a:gd name="connsiteX3" fmla="*/ 0 w 524361"/>
              <a:gd name="connsiteY3" fmla="*/ 2146853 h 2146853"/>
            </a:gdLst>
            <a:ahLst/>
            <a:cxnLst>
              <a:cxn ang="0">
                <a:pos x="connsiteX0" y="connsiteY0"/>
              </a:cxn>
              <a:cxn ang="0">
                <a:pos x="connsiteX1" y="connsiteY1"/>
              </a:cxn>
              <a:cxn ang="0">
                <a:pos x="connsiteX2" y="connsiteY2"/>
              </a:cxn>
              <a:cxn ang="0">
                <a:pos x="connsiteX3" y="connsiteY3"/>
              </a:cxn>
            </a:cxnLst>
            <a:rect l="l" t="t" r="r" b="b"/>
            <a:pathLst>
              <a:path w="524361" h="2146853">
                <a:moveTo>
                  <a:pt x="9939" y="0"/>
                </a:moveTo>
                <a:cubicBezTo>
                  <a:pt x="183873" y="28161"/>
                  <a:pt x="357808" y="56322"/>
                  <a:pt x="437321" y="347870"/>
                </a:cubicBezTo>
                <a:cubicBezTo>
                  <a:pt x="516834" y="639418"/>
                  <a:pt x="559904" y="1449457"/>
                  <a:pt x="487017" y="1749287"/>
                </a:cubicBezTo>
                <a:cubicBezTo>
                  <a:pt x="414130" y="2049117"/>
                  <a:pt x="207065" y="2097985"/>
                  <a:pt x="0" y="2146853"/>
                </a:cubicBez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0718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500"/>
                                        <p:tgtEl>
                                          <p:spTgt spid="3">
                                            <p:txEl>
                                              <p:pRg st="2" end="2"/>
                                            </p:txEl>
                                          </p:spTgt>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8" grpId="0"/>
      <p:bldP spid="11" grpId="0"/>
      <p:bldP spid="6" grpId="0" animBg="1"/>
      <p:bldP spid="1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3B0CC-A412-4BEA-B702-EDB5DEB734A9}"/>
              </a:ext>
            </a:extLst>
          </p:cNvPr>
          <p:cNvSpPr>
            <a:spLocks noGrp="1"/>
          </p:cNvSpPr>
          <p:nvPr>
            <p:ph type="title"/>
          </p:nvPr>
        </p:nvSpPr>
        <p:spPr/>
        <p:txBody>
          <a:bodyPr/>
          <a:lstStyle/>
          <a:p>
            <a:r>
              <a:rPr lang="en-US">
                <a:cs typeface="Angsana New"/>
              </a:rPr>
              <a:t>Self-attention (IV)</a:t>
            </a:r>
            <a:endParaRPr lang="en-US"/>
          </a:p>
        </p:txBody>
      </p:sp>
      <p:sp>
        <p:nvSpPr>
          <p:cNvPr id="3" name="Content Placeholder 2">
            <a:extLst>
              <a:ext uri="{FF2B5EF4-FFF2-40B4-BE49-F238E27FC236}">
                <a16:creationId xmlns:a16="http://schemas.microsoft.com/office/drawing/2014/main" id="{8836859F-7283-4EB6-A5F0-C1AF3F8378A1}"/>
              </a:ext>
            </a:extLst>
          </p:cNvPr>
          <p:cNvSpPr>
            <a:spLocks noGrp="1"/>
          </p:cNvSpPr>
          <p:nvPr>
            <p:ph idx="1"/>
          </p:nvPr>
        </p:nvSpPr>
        <p:spPr>
          <a:xfrm>
            <a:off x="838200" y="1586771"/>
            <a:ext cx="10515600" cy="1569431"/>
          </a:xfrm>
        </p:spPr>
        <p:txBody>
          <a:bodyPr vert="horz" lIns="91440" tIns="45720" rIns="91440" bIns="45720" rtlCol="0" anchor="t">
            <a:normAutofit/>
          </a:bodyPr>
          <a:lstStyle/>
          <a:p>
            <a:pPr marL="228600" indent="0">
              <a:buNone/>
            </a:pPr>
            <a:r>
              <a:rPr lang="en-US" dirty="0">
                <a:solidFill>
                  <a:srgbClr val="242941"/>
                </a:solidFill>
              </a:rPr>
              <a:t>The implementation of self-attention, is similar to the ideas expressed before, but we need a mathematical formulation of it that renders it </a:t>
            </a:r>
            <a:r>
              <a:rPr lang="en-US" b="1" dirty="0">
                <a:solidFill>
                  <a:srgbClr val="242941"/>
                </a:solidFill>
              </a:rPr>
              <a:t>differentiable (why?)</a:t>
            </a:r>
            <a:r>
              <a:rPr lang="en-US" dirty="0">
                <a:solidFill>
                  <a:srgbClr val="242941"/>
                </a:solidFill>
              </a:rPr>
              <a:t>.</a:t>
            </a:r>
            <a:endParaRPr lang="en-US" dirty="0">
              <a:solidFill>
                <a:srgbClr val="242941">
                  <a:alpha val="70000"/>
                </a:srgbClr>
              </a:solidFill>
            </a:endParaRPr>
          </a:p>
        </p:txBody>
      </p:sp>
      <p:pic>
        <p:nvPicPr>
          <p:cNvPr id="4" name="Picture 4" descr="Shape, polygon&#10;&#10;Description automatically generated">
            <a:extLst>
              <a:ext uri="{FF2B5EF4-FFF2-40B4-BE49-F238E27FC236}">
                <a16:creationId xmlns:a16="http://schemas.microsoft.com/office/drawing/2014/main" id="{B4BCD6A9-55A5-47E8-9001-C9309ACF883C}"/>
              </a:ext>
            </a:extLst>
          </p:cNvPr>
          <p:cNvPicPr>
            <a:picLocks noChangeAspect="1"/>
          </p:cNvPicPr>
          <p:nvPr/>
        </p:nvPicPr>
        <p:blipFill>
          <a:blip r:embed="rId2"/>
          <a:stretch>
            <a:fillRect/>
          </a:stretch>
        </p:blipFill>
        <p:spPr>
          <a:xfrm>
            <a:off x="1206887" y="3715912"/>
            <a:ext cx="2381250" cy="2381250"/>
          </a:xfrm>
          <a:prstGeom prst="rect">
            <a:avLst/>
          </a:prstGeom>
        </p:spPr>
      </p:pic>
      <p:pic>
        <p:nvPicPr>
          <p:cNvPr id="5" name="Picture 5" descr="Diagram&#10;&#10;Description automatically generated">
            <a:extLst>
              <a:ext uri="{FF2B5EF4-FFF2-40B4-BE49-F238E27FC236}">
                <a16:creationId xmlns:a16="http://schemas.microsoft.com/office/drawing/2014/main" id="{53ADCE30-F55F-4B9C-84FA-2EC808EF00D5}"/>
              </a:ext>
            </a:extLst>
          </p:cNvPr>
          <p:cNvPicPr>
            <a:picLocks noChangeAspect="1"/>
          </p:cNvPicPr>
          <p:nvPr/>
        </p:nvPicPr>
        <p:blipFill>
          <a:blip r:embed="rId3"/>
          <a:stretch>
            <a:fillRect/>
          </a:stretch>
        </p:blipFill>
        <p:spPr>
          <a:xfrm>
            <a:off x="5146812" y="3714750"/>
            <a:ext cx="2381250" cy="2381250"/>
          </a:xfrm>
          <a:prstGeom prst="rect">
            <a:avLst/>
          </a:prstGeom>
        </p:spPr>
      </p:pic>
      <p:sp>
        <p:nvSpPr>
          <p:cNvPr id="8" name="Arrow: Right 7">
            <a:extLst>
              <a:ext uri="{FF2B5EF4-FFF2-40B4-BE49-F238E27FC236}">
                <a16:creationId xmlns:a16="http://schemas.microsoft.com/office/drawing/2014/main" id="{B289C543-0473-4F0B-8D8D-11840FDB9F7E}"/>
              </a:ext>
            </a:extLst>
          </p:cNvPr>
          <p:cNvSpPr/>
          <p:nvPr/>
        </p:nvSpPr>
        <p:spPr>
          <a:xfrm>
            <a:off x="3701795" y="4583957"/>
            <a:ext cx="1333500" cy="644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2E78FEC-026B-4B54-8C10-2C94C9DA3519}"/>
                  </a:ext>
                </a:extLst>
              </p:cNvPr>
              <p:cNvSpPr txBox="1"/>
              <p:nvPr/>
            </p:nvSpPr>
            <p:spPr>
              <a:xfrm>
                <a:off x="3830817" y="4707764"/>
                <a:ext cx="881270" cy="3864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14:m>
                  <m:oMathPara xmlns:m="http://schemas.openxmlformats.org/officeDocument/2006/math">
                    <m:oMathParaPr>
                      <m:jc m:val="centerGroup"/>
                    </m:oMathParaPr>
                    <m:oMath xmlns:m="http://schemas.openxmlformats.org/officeDocument/2006/math">
                      <m:sSub>
                        <m:sSubPr>
                          <m:ctrlPr>
                            <a:rPr lang="it-IT" b="0" i="1" smtClean="0">
                              <a:solidFill>
                                <a:schemeClr val="bg1"/>
                              </a:solidFill>
                              <a:latin typeface="Cambria Math" panose="02040503050406030204" pitchFamily="18" charset="0"/>
                            </a:rPr>
                          </m:ctrlPr>
                        </m:sSubPr>
                        <m:e>
                          <m:r>
                            <a:rPr lang="it-IT" b="0" i="1" smtClean="0">
                              <a:solidFill>
                                <a:schemeClr val="bg1"/>
                              </a:solidFill>
                              <a:latin typeface="Cambria Math" panose="02040503050406030204" pitchFamily="18" charset="0"/>
                            </a:rPr>
                            <m:t>𝑞</m:t>
                          </m:r>
                        </m:e>
                        <m:sub>
                          <m:r>
                            <a:rPr lang="it-IT" b="0" i="1" smtClean="0">
                              <a:solidFill>
                                <a:schemeClr val="bg1"/>
                              </a:solidFill>
                              <a:latin typeface="Cambria Math" panose="02040503050406030204" pitchFamily="18" charset="0"/>
                            </a:rPr>
                            <m:t>𝑖</m:t>
                          </m:r>
                          <m:r>
                            <a:rPr lang="it-IT" b="0" i="1" smtClean="0">
                              <a:solidFill>
                                <a:schemeClr val="bg1"/>
                              </a:solidFill>
                              <a:latin typeface="Cambria Math" panose="02040503050406030204" pitchFamily="18" charset="0"/>
                            </a:rPr>
                            <m:t>,∙</m:t>
                          </m:r>
                        </m:sub>
                      </m:sSub>
                      <m:sSup>
                        <m:sSupPr>
                          <m:ctrlPr>
                            <a:rPr lang="it-IT" b="0" i="1" smtClean="0">
                              <a:solidFill>
                                <a:schemeClr val="bg1"/>
                              </a:solidFill>
                              <a:latin typeface="Cambria Math" panose="02040503050406030204" pitchFamily="18" charset="0"/>
                            </a:rPr>
                          </m:ctrlPr>
                        </m:sSupPr>
                        <m:e>
                          <m:r>
                            <a:rPr lang="it-IT" b="0" i="1" smtClean="0">
                              <a:solidFill>
                                <a:schemeClr val="bg1"/>
                              </a:solidFill>
                              <a:latin typeface="Cambria Math" panose="02040503050406030204" pitchFamily="18" charset="0"/>
                            </a:rPr>
                            <m:t>⋅</m:t>
                          </m:r>
                          <m:r>
                            <a:rPr lang="it-IT" b="0" i="1" smtClean="0">
                              <a:solidFill>
                                <a:schemeClr val="bg1"/>
                              </a:solidFill>
                              <a:latin typeface="Cambria Math" panose="02040503050406030204" pitchFamily="18" charset="0"/>
                            </a:rPr>
                            <m:t>𝐾</m:t>
                          </m:r>
                        </m:e>
                        <m:sup>
                          <m:r>
                            <a:rPr lang="it-IT" b="0" i="1" smtClean="0">
                              <a:solidFill>
                                <a:schemeClr val="bg1"/>
                              </a:solidFill>
                              <a:latin typeface="Cambria Math" panose="02040503050406030204" pitchFamily="18" charset="0"/>
                            </a:rPr>
                            <m:t>⊤</m:t>
                          </m:r>
                        </m:sup>
                      </m:sSup>
                    </m:oMath>
                  </m:oMathPara>
                </a14:m>
                <a:endParaRPr lang="en-US" dirty="0">
                  <a:solidFill>
                    <a:schemeClr val="bg1"/>
                  </a:solidFill>
                </a:endParaRPr>
              </a:p>
            </p:txBody>
          </p:sp>
        </mc:Choice>
        <mc:Fallback xmlns="">
          <p:sp>
            <p:nvSpPr>
              <p:cNvPr id="6" name="TextBox 5">
                <a:extLst>
                  <a:ext uri="{FF2B5EF4-FFF2-40B4-BE49-F238E27FC236}">
                    <a16:creationId xmlns:a16="http://schemas.microsoft.com/office/drawing/2014/main" id="{02E78FEC-026B-4B54-8C10-2C94C9DA3519}"/>
                  </a:ext>
                </a:extLst>
              </p:cNvPr>
              <p:cNvSpPr txBox="1">
                <a:spLocks noRot="1" noChangeAspect="1" noMove="1" noResize="1" noEditPoints="1" noAdjustHandles="1" noChangeArrowheads="1" noChangeShapeType="1" noTextEdit="1"/>
              </p:cNvSpPr>
              <p:nvPr/>
            </p:nvSpPr>
            <p:spPr>
              <a:xfrm>
                <a:off x="3830817" y="4707764"/>
                <a:ext cx="881270" cy="386452"/>
              </a:xfrm>
              <a:prstGeom prst="rect">
                <a:avLst/>
              </a:prstGeom>
              <a:blipFill>
                <a:blip r:embed="rId4"/>
                <a:stretch>
                  <a:fillRect r="-690" b="-3125"/>
                </a:stretch>
              </a:blipFill>
            </p:spPr>
            <p:txBody>
              <a:bodyPr/>
              <a:lstStyle/>
              <a:p>
                <a:r>
                  <a:rPr lang="it-IT">
                    <a:noFill/>
                  </a:rPr>
                  <a:t> </a:t>
                </a:r>
              </a:p>
            </p:txBody>
          </p:sp>
        </mc:Fallback>
      </mc:AlternateContent>
      <p:sp>
        <p:nvSpPr>
          <p:cNvPr id="9" name="Rectangle: Rounded Corners 8">
            <a:extLst>
              <a:ext uri="{FF2B5EF4-FFF2-40B4-BE49-F238E27FC236}">
                <a16:creationId xmlns:a16="http://schemas.microsoft.com/office/drawing/2014/main" id="{2117B308-B7DC-4A47-9DBE-44A295E1E3BC}"/>
              </a:ext>
            </a:extLst>
          </p:cNvPr>
          <p:cNvSpPr/>
          <p:nvPr/>
        </p:nvSpPr>
        <p:spPr>
          <a:xfrm>
            <a:off x="8572500" y="4295775"/>
            <a:ext cx="2209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Dot product as similarity</a:t>
            </a:r>
          </a:p>
        </p:txBody>
      </p:sp>
    </p:spTree>
    <p:extLst>
      <p:ext uri="{BB962C8B-B14F-4D97-AF65-F5344CB8AC3E}">
        <p14:creationId xmlns:p14="http://schemas.microsoft.com/office/powerpoint/2010/main" val="75647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64780-52E9-418C-B5BC-C8685FBB3830}"/>
              </a:ext>
            </a:extLst>
          </p:cNvPr>
          <p:cNvSpPr>
            <a:spLocks noGrp="1"/>
          </p:cNvSpPr>
          <p:nvPr>
            <p:ph type="title"/>
          </p:nvPr>
        </p:nvSpPr>
        <p:spPr/>
        <p:txBody>
          <a:bodyPr/>
          <a:lstStyle/>
          <a:p>
            <a:r>
              <a:rPr lang="en-US">
                <a:cs typeface="Angsana New"/>
              </a:rPr>
              <a:t>Self-attention (V)</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C1F971-5CC5-4840-A665-384E4B4F48D3}"/>
                  </a:ext>
                </a:extLst>
              </p:cNvPr>
              <p:cNvSpPr>
                <a:spLocks noGrp="1"/>
              </p:cNvSpPr>
              <p:nvPr>
                <p:ph idx="1"/>
              </p:nvPr>
            </p:nvSpPr>
            <p:spPr>
              <a:xfrm>
                <a:off x="407368" y="1214381"/>
                <a:ext cx="10515600" cy="4429238"/>
              </a:xfrm>
            </p:spPr>
            <p:txBody>
              <a:bodyPr vert="horz" lIns="91440" tIns="45720" rIns="91440" bIns="45720" rtlCol="0" anchor="t">
                <a:normAutofit fontScale="77500" lnSpcReduction="20000"/>
              </a:bodyPr>
              <a:lstStyle/>
              <a:p>
                <a:r>
                  <a:rPr lang="en-US" dirty="0">
                    <a:solidFill>
                      <a:srgbClr val="242941"/>
                    </a:solidFill>
                  </a:rPr>
                  <a:t>After having obtained the similarity with soft-product, we take the </a:t>
                </a:r>
                <a:r>
                  <a:rPr lang="en-US" b="1" dirty="0" err="1">
                    <a:solidFill>
                      <a:srgbClr val="242941"/>
                    </a:solidFill>
                  </a:rPr>
                  <a:t>softmax</a:t>
                </a:r>
                <a:r>
                  <a:rPr lang="en-US" dirty="0">
                    <a:solidFill>
                      <a:srgbClr val="242941"/>
                    </a:solidFill>
                  </a:rPr>
                  <a:t> of it to get a probability distribution out of it</a:t>
                </a:r>
              </a:p>
              <a:p>
                <a14:m>
                  <m:oMath xmlns:m="http://schemas.openxmlformats.org/officeDocument/2006/math">
                    <m:r>
                      <a:rPr lang="it-IT" b="0" i="1" smtClean="0">
                        <a:solidFill>
                          <a:srgbClr val="242941"/>
                        </a:solidFill>
                        <a:latin typeface="Cambria Math" panose="02040503050406030204" pitchFamily="18" charset="0"/>
                      </a:rPr>
                      <m:t>𝑎</m:t>
                    </m:r>
                    <m:r>
                      <a:rPr lang="it-IT" b="0" i="1" smtClean="0">
                        <a:solidFill>
                          <a:srgbClr val="242941"/>
                        </a:solidFill>
                        <a:latin typeface="Cambria Math" panose="02040503050406030204" pitchFamily="18" charset="0"/>
                      </a:rPr>
                      <m:t>=</m:t>
                    </m:r>
                    <m:r>
                      <m:rPr>
                        <m:sty m:val="p"/>
                      </m:rPr>
                      <a:rPr lang="it-IT" b="0" i="0" smtClean="0">
                        <a:solidFill>
                          <a:srgbClr val="242941"/>
                        </a:solidFill>
                        <a:latin typeface="Cambria Math" panose="02040503050406030204" pitchFamily="18" charset="0"/>
                      </a:rPr>
                      <m:t>softmax</m:t>
                    </m:r>
                    <m:r>
                      <a:rPr lang="it-IT" b="0" i="1" smtClean="0">
                        <a:solidFill>
                          <a:srgbClr val="242941"/>
                        </a:solidFill>
                        <a:latin typeface="Cambria Math" panose="02040503050406030204" pitchFamily="18" charset="0"/>
                      </a:rPr>
                      <m:t>(</m:t>
                    </m:r>
                    <m:sSub>
                      <m:sSubPr>
                        <m:ctrlPr>
                          <a:rPr lang="it-IT" b="0" i="1" smtClean="0">
                            <a:solidFill>
                              <a:srgbClr val="242941"/>
                            </a:solidFill>
                            <a:latin typeface="Cambria Math" panose="02040503050406030204" pitchFamily="18" charset="0"/>
                          </a:rPr>
                        </m:ctrlPr>
                      </m:sSubPr>
                      <m:e>
                        <m:r>
                          <a:rPr lang="it-IT" b="0" i="1" smtClean="0">
                            <a:solidFill>
                              <a:srgbClr val="242941"/>
                            </a:solidFill>
                            <a:latin typeface="Cambria Math" panose="02040503050406030204" pitchFamily="18" charset="0"/>
                          </a:rPr>
                          <m:t>𝑞</m:t>
                        </m:r>
                      </m:e>
                      <m:sub>
                        <m:r>
                          <a:rPr lang="it-IT" b="0" i="1" smtClean="0">
                            <a:solidFill>
                              <a:srgbClr val="242941"/>
                            </a:solidFill>
                            <a:latin typeface="Cambria Math" panose="02040503050406030204" pitchFamily="18" charset="0"/>
                          </a:rPr>
                          <m:t>𝑖</m:t>
                        </m:r>
                        <m:r>
                          <a:rPr lang="it-IT" b="0" i="1" smtClean="0">
                            <a:solidFill>
                              <a:srgbClr val="242941"/>
                            </a:solidFill>
                            <a:latin typeface="Cambria Math" panose="02040503050406030204" pitchFamily="18" charset="0"/>
                          </a:rPr>
                          <m:t>,∙</m:t>
                        </m:r>
                      </m:sub>
                    </m:sSub>
                    <m:r>
                      <a:rPr lang="it-IT" b="0" i="1" smtClean="0">
                        <a:solidFill>
                          <a:srgbClr val="242941"/>
                        </a:solidFill>
                        <a:latin typeface="Cambria Math" panose="02040503050406030204" pitchFamily="18" charset="0"/>
                      </a:rPr>
                      <m:t>⋅</m:t>
                    </m:r>
                    <m:sSup>
                      <m:sSupPr>
                        <m:ctrlPr>
                          <a:rPr lang="it-IT" b="0" i="1" smtClean="0">
                            <a:solidFill>
                              <a:srgbClr val="242941"/>
                            </a:solidFill>
                            <a:latin typeface="Cambria Math" panose="02040503050406030204" pitchFamily="18" charset="0"/>
                          </a:rPr>
                        </m:ctrlPr>
                      </m:sSupPr>
                      <m:e>
                        <m:r>
                          <a:rPr lang="it-IT" b="0" i="1" smtClean="0">
                            <a:solidFill>
                              <a:srgbClr val="242941"/>
                            </a:solidFill>
                            <a:latin typeface="Cambria Math" panose="02040503050406030204" pitchFamily="18" charset="0"/>
                          </a:rPr>
                          <m:t>𝐾</m:t>
                        </m:r>
                      </m:e>
                      <m:sup>
                        <m:r>
                          <a:rPr lang="it-IT" b="0" i="1" smtClean="0">
                            <a:solidFill>
                              <a:srgbClr val="242941"/>
                            </a:solidFill>
                            <a:latin typeface="Cambria Math" panose="02040503050406030204" pitchFamily="18" charset="0"/>
                          </a:rPr>
                          <m:t>⊤</m:t>
                        </m:r>
                      </m:sup>
                    </m:sSup>
                    <m:r>
                      <a:rPr lang="it-IT" b="0" i="1" smtClean="0">
                        <a:solidFill>
                          <a:srgbClr val="242941"/>
                        </a:solidFill>
                        <a:latin typeface="Cambria Math" panose="02040503050406030204" pitchFamily="18" charset="0"/>
                      </a:rPr>
                      <m:t>)  </m:t>
                    </m:r>
                  </m:oMath>
                </a14:m>
                <a:endParaRPr lang="en-US" dirty="0">
                  <a:solidFill>
                    <a:srgbClr val="242941"/>
                  </a:solidFill>
                </a:endParaRPr>
              </a:p>
              <a:p>
                <a:pPr>
                  <a:buClr>
                    <a:srgbClr val="E5E7F0"/>
                  </a:buClr>
                </a:pPr>
                <a:r>
                  <a:rPr lang="en-US" dirty="0">
                    <a:solidFill>
                      <a:srgbClr val="242941"/>
                    </a:solidFill>
                  </a:rPr>
                  <a:t>The process of </a:t>
                </a:r>
                <a:r>
                  <a:rPr lang="en-US" b="1" dirty="0">
                    <a:solidFill>
                      <a:srgbClr val="242941"/>
                    </a:solidFill>
                  </a:rPr>
                  <a:t>retrieval </a:t>
                </a:r>
                <a:r>
                  <a:rPr lang="en-US" dirty="0">
                    <a:solidFill>
                      <a:srgbClr val="242941"/>
                    </a:solidFill>
                  </a:rPr>
                  <a:t>is completed by obtaining the dot-product of </a:t>
                </a:r>
                <a14:m>
                  <m:oMath xmlns:m="http://schemas.openxmlformats.org/officeDocument/2006/math">
                    <m:r>
                      <a:rPr lang="it-IT" b="0" i="1" dirty="0" smtClean="0">
                        <a:solidFill>
                          <a:srgbClr val="242941"/>
                        </a:solidFill>
                        <a:latin typeface="Cambria Math" panose="02040503050406030204" pitchFamily="18" charset="0"/>
                      </a:rPr>
                      <m:t>𝑎</m:t>
                    </m:r>
                  </m:oMath>
                </a14:m>
                <a:r>
                  <a:rPr lang="en-US" dirty="0">
                    <a:solidFill>
                      <a:srgbClr val="242941"/>
                    </a:solidFill>
                  </a:rPr>
                  <a:t> with </a:t>
                </a:r>
                <a14:m>
                  <m:oMath xmlns:m="http://schemas.openxmlformats.org/officeDocument/2006/math">
                    <m:r>
                      <a:rPr lang="en-US" i="1" dirty="0" smtClean="0">
                        <a:solidFill>
                          <a:srgbClr val="242941"/>
                        </a:solidFill>
                        <a:latin typeface="Cambria Math" panose="02040503050406030204" pitchFamily="18" charset="0"/>
                      </a:rPr>
                      <m:t>𝑉</m:t>
                    </m:r>
                  </m:oMath>
                </a14:m>
                <a:r>
                  <a:rPr lang="en-US" dirty="0">
                    <a:solidFill>
                      <a:srgbClr val="242941"/>
                    </a:solidFill>
                  </a:rPr>
                  <a:t>, the matrix storing the values</a:t>
                </a:r>
              </a:p>
              <a:p>
                <a:pPr>
                  <a:buClr>
                    <a:srgbClr val="E5E7F0"/>
                  </a:buClr>
                </a:pPr>
                <a14:m>
                  <m:oMath xmlns:m="http://schemas.openxmlformats.org/officeDocument/2006/math">
                    <m:r>
                      <a:rPr lang="it-IT" b="0" i="1" smtClean="0">
                        <a:solidFill>
                          <a:srgbClr val="242941"/>
                        </a:solidFill>
                        <a:latin typeface="Cambria Math" panose="02040503050406030204" pitchFamily="18" charset="0"/>
                      </a:rPr>
                      <m:t>𝑠</m:t>
                    </m:r>
                    <m:r>
                      <a:rPr lang="it-IT" b="0" i="1" smtClean="0">
                        <a:solidFill>
                          <a:srgbClr val="242941"/>
                        </a:solidFill>
                        <a:latin typeface="Cambria Math" panose="02040503050406030204" pitchFamily="18" charset="0"/>
                      </a:rPr>
                      <m:t>=</m:t>
                    </m:r>
                    <m:r>
                      <a:rPr lang="it-IT" b="0" i="1" smtClean="0">
                        <a:solidFill>
                          <a:srgbClr val="242941"/>
                        </a:solidFill>
                        <a:latin typeface="Cambria Math" panose="02040503050406030204" pitchFamily="18" charset="0"/>
                      </a:rPr>
                      <m:t>𝑎𝑉</m:t>
                    </m:r>
                  </m:oMath>
                </a14:m>
                <a:endParaRPr lang="en-US" dirty="0">
                  <a:solidFill>
                    <a:srgbClr val="242941"/>
                  </a:solidFill>
                </a:endParaRPr>
              </a:p>
              <a:p>
                <a:pPr>
                  <a:buClr>
                    <a:srgbClr val="E5E7F0"/>
                  </a:buClr>
                </a:pPr>
                <a:r>
                  <a:rPr lang="en-US" dirty="0">
                    <a:solidFill>
                      <a:srgbClr val="242941"/>
                    </a:solidFill>
                  </a:rPr>
                  <a:t>This is repeated for each query vector: we have then</a:t>
                </a:r>
              </a:p>
              <a:p>
                <a:pPr>
                  <a:buClr>
                    <a:srgbClr val="E5E7F0"/>
                  </a:buClr>
                </a:pPr>
                <a14:m>
                  <m:oMath xmlns:m="http://schemas.openxmlformats.org/officeDocument/2006/math">
                    <m:r>
                      <a:rPr lang="it-IT" b="0" i="1" smtClean="0">
                        <a:solidFill>
                          <a:srgbClr val="242941"/>
                        </a:solidFill>
                        <a:latin typeface="Cambria Math" panose="02040503050406030204" pitchFamily="18" charset="0"/>
                        <a:ea typeface="+mn-lt"/>
                        <a:cs typeface="+mn-lt"/>
                      </a:rPr>
                      <m:t>𝑆</m:t>
                    </m:r>
                    <m:r>
                      <a:rPr lang="it-IT" b="0" i="1" smtClean="0">
                        <a:solidFill>
                          <a:srgbClr val="242941"/>
                        </a:solidFill>
                        <a:latin typeface="Cambria Math" panose="02040503050406030204" pitchFamily="18" charset="0"/>
                        <a:ea typeface="+mn-lt"/>
                        <a:cs typeface="+mn-lt"/>
                      </a:rPr>
                      <m:t>=</m:t>
                    </m:r>
                    <m:r>
                      <m:rPr>
                        <m:sty m:val="p"/>
                      </m:rPr>
                      <a:rPr lang="it-IT" b="0" i="0" smtClean="0">
                        <a:solidFill>
                          <a:srgbClr val="242941"/>
                        </a:solidFill>
                        <a:latin typeface="Cambria Math" panose="02040503050406030204" pitchFamily="18" charset="0"/>
                        <a:ea typeface="+mn-lt"/>
                        <a:cs typeface="+mn-lt"/>
                      </a:rPr>
                      <m:t>softmax</m:t>
                    </m:r>
                    <m:d>
                      <m:dPr>
                        <m:ctrlPr>
                          <a:rPr lang="it-IT" b="0" i="1" smtClean="0">
                            <a:solidFill>
                              <a:srgbClr val="242941"/>
                            </a:solidFill>
                            <a:latin typeface="Cambria Math" panose="02040503050406030204" pitchFamily="18" charset="0"/>
                            <a:ea typeface="+mn-lt"/>
                            <a:cs typeface="+mn-lt"/>
                          </a:rPr>
                        </m:ctrlPr>
                      </m:dPr>
                      <m:e>
                        <m:f>
                          <m:fPr>
                            <m:ctrlPr>
                              <a:rPr lang="it-IT" b="0" i="1" smtClean="0">
                                <a:solidFill>
                                  <a:srgbClr val="242941"/>
                                </a:solidFill>
                                <a:latin typeface="Cambria Math" panose="02040503050406030204" pitchFamily="18" charset="0"/>
                                <a:ea typeface="+mn-lt"/>
                                <a:cs typeface="+mn-lt"/>
                              </a:rPr>
                            </m:ctrlPr>
                          </m:fPr>
                          <m:num>
                            <m:r>
                              <a:rPr lang="it-IT" b="0" i="1" smtClean="0">
                                <a:solidFill>
                                  <a:srgbClr val="242941"/>
                                </a:solidFill>
                                <a:latin typeface="Cambria Math" panose="02040503050406030204" pitchFamily="18" charset="0"/>
                                <a:ea typeface="+mn-lt"/>
                                <a:cs typeface="+mn-lt"/>
                              </a:rPr>
                              <m:t>𝑄</m:t>
                            </m:r>
                            <m:sSup>
                              <m:sSupPr>
                                <m:ctrlPr>
                                  <a:rPr lang="it-IT" b="0" i="1" smtClean="0">
                                    <a:solidFill>
                                      <a:srgbClr val="242941"/>
                                    </a:solidFill>
                                    <a:latin typeface="Cambria Math" panose="02040503050406030204" pitchFamily="18" charset="0"/>
                                    <a:ea typeface="+mn-lt"/>
                                    <a:cs typeface="+mn-lt"/>
                                  </a:rPr>
                                </m:ctrlPr>
                              </m:sSupPr>
                              <m:e>
                                <m:r>
                                  <a:rPr lang="it-IT" b="0" i="1" smtClean="0">
                                    <a:solidFill>
                                      <a:srgbClr val="242941"/>
                                    </a:solidFill>
                                    <a:latin typeface="Cambria Math" panose="02040503050406030204" pitchFamily="18" charset="0"/>
                                    <a:ea typeface="+mn-lt"/>
                                    <a:cs typeface="+mn-lt"/>
                                  </a:rPr>
                                  <m:t>𝐾</m:t>
                                </m:r>
                              </m:e>
                              <m:sup>
                                <m:r>
                                  <a:rPr lang="it-IT" b="0" i="1" smtClean="0">
                                    <a:solidFill>
                                      <a:srgbClr val="242941"/>
                                    </a:solidFill>
                                    <a:latin typeface="Cambria Math" panose="02040503050406030204" pitchFamily="18" charset="0"/>
                                    <a:ea typeface="+mn-lt"/>
                                    <a:cs typeface="+mn-lt"/>
                                  </a:rPr>
                                  <m:t>⊤</m:t>
                                </m:r>
                              </m:sup>
                            </m:sSup>
                          </m:num>
                          <m:den>
                            <m:rad>
                              <m:radPr>
                                <m:degHide m:val="on"/>
                                <m:ctrlPr>
                                  <a:rPr lang="it-IT" b="0" i="1" smtClean="0">
                                    <a:solidFill>
                                      <a:srgbClr val="242941"/>
                                    </a:solidFill>
                                    <a:latin typeface="Cambria Math" panose="02040503050406030204" pitchFamily="18" charset="0"/>
                                    <a:ea typeface="+mn-lt"/>
                                    <a:cs typeface="+mn-lt"/>
                                  </a:rPr>
                                </m:ctrlPr>
                              </m:radPr>
                              <m:deg/>
                              <m:e>
                                <m:r>
                                  <a:rPr lang="it-IT" b="0" i="1" smtClean="0">
                                    <a:solidFill>
                                      <a:srgbClr val="242941"/>
                                    </a:solidFill>
                                    <a:latin typeface="Cambria Math" panose="02040503050406030204" pitchFamily="18" charset="0"/>
                                    <a:ea typeface="+mn-lt"/>
                                    <a:cs typeface="+mn-lt"/>
                                  </a:rPr>
                                  <m:t>𝑑</m:t>
                                </m:r>
                              </m:e>
                            </m:rad>
                          </m:den>
                        </m:f>
                      </m:e>
                    </m:d>
                    <m:r>
                      <a:rPr lang="it-IT" b="0" i="1" smtClean="0">
                        <a:solidFill>
                          <a:srgbClr val="242941"/>
                        </a:solidFill>
                        <a:latin typeface="Cambria Math" panose="02040503050406030204" pitchFamily="18" charset="0"/>
                        <a:ea typeface="+mn-lt"/>
                        <a:cs typeface="+mn-lt"/>
                      </a:rPr>
                      <m:t>𝑉</m:t>
                    </m:r>
                  </m:oMath>
                </a14:m>
                <a:endParaRPr lang="en-US" dirty="0">
                  <a:ea typeface="+mn-lt"/>
                  <a:cs typeface="+mn-lt"/>
                </a:endParaRPr>
              </a:p>
              <a:p>
                <a:pPr>
                  <a:buClr>
                    <a:srgbClr val="E5E7F0"/>
                  </a:buClr>
                </a:pPr>
                <a14:m>
                  <m:oMath xmlns:m="http://schemas.openxmlformats.org/officeDocument/2006/math">
                    <m:rad>
                      <m:radPr>
                        <m:degHide m:val="on"/>
                        <m:ctrlPr>
                          <a:rPr lang="it-IT" b="0" i="1" smtClean="0">
                            <a:latin typeface="Cambria Math" panose="02040503050406030204" pitchFamily="18" charset="0"/>
                            <a:ea typeface="+mn-lt"/>
                            <a:cs typeface="+mn-lt"/>
                          </a:rPr>
                        </m:ctrlPr>
                      </m:radPr>
                      <m:deg/>
                      <m:e>
                        <m:r>
                          <a:rPr lang="it-IT" b="0" i="1" smtClean="0">
                            <a:latin typeface="Cambria Math" panose="02040503050406030204" pitchFamily="18" charset="0"/>
                            <a:ea typeface="+mn-lt"/>
                            <a:cs typeface="+mn-lt"/>
                          </a:rPr>
                          <m:t>𝑑</m:t>
                        </m:r>
                      </m:e>
                    </m:rad>
                  </m:oMath>
                </a14:m>
                <a:r>
                  <a:rPr lang="en-US" dirty="0">
                    <a:ea typeface="+mn-lt"/>
                    <a:cs typeface="+mn-lt"/>
                  </a:rPr>
                  <a:t> (square root of dimension) is </a:t>
                </a:r>
                <a:r>
                  <a:rPr lang="en-US" dirty="0">
                    <a:solidFill>
                      <a:srgbClr val="242941"/>
                    </a:solidFill>
                    <a:ea typeface="+mn-lt"/>
                    <a:cs typeface="+mn-lt"/>
                  </a:rPr>
                  <a:t>used as a rescaling factor to avoid large values of the dot product when </a:t>
                </a:r>
                <a14:m>
                  <m:oMath xmlns:m="http://schemas.openxmlformats.org/officeDocument/2006/math">
                    <m:r>
                      <a:rPr lang="it-IT" b="0" i="1" smtClean="0">
                        <a:solidFill>
                          <a:srgbClr val="242941"/>
                        </a:solidFill>
                        <a:latin typeface="Cambria Math" panose="02040503050406030204" pitchFamily="18" charset="0"/>
                        <a:ea typeface="+mn-lt"/>
                        <a:cs typeface="+mn-lt"/>
                      </a:rPr>
                      <m:t>𝑑</m:t>
                    </m:r>
                  </m:oMath>
                </a14:m>
                <a:r>
                  <a:rPr lang="en-US" dirty="0">
                    <a:ea typeface="+mn-lt"/>
                    <a:cs typeface="+mn-lt"/>
                  </a:rPr>
                  <a:t> is large</a:t>
                </a:r>
              </a:p>
            </p:txBody>
          </p:sp>
        </mc:Choice>
        <mc:Fallback xmlns="">
          <p:sp>
            <p:nvSpPr>
              <p:cNvPr id="3" name="Content Placeholder 2">
                <a:extLst>
                  <a:ext uri="{FF2B5EF4-FFF2-40B4-BE49-F238E27FC236}">
                    <a16:creationId xmlns:a16="http://schemas.microsoft.com/office/drawing/2014/main" id="{C3C1F971-5CC5-4840-A665-384E4B4F48D3}"/>
                  </a:ext>
                </a:extLst>
              </p:cNvPr>
              <p:cNvSpPr>
                <a:spLocks noGrp="1" noRot="1" noChangeAspect="1" noMove="1" noResize="1" noEditPoints="1" noAdjustHandles="1" noChangeArrowheads="1" noChangeShapeType="1" noTextEdit="1"/>
              </p:cNvSpPr>
              <p:nvPr>
                <p:ph idx="1"/>
              </p:nvPr>
            </p:nvSpPr>
            <p:spPr>
              <a:xfrm>
                <a:off x="407368" y="1214381"/>
                <a:ext cx="10515600" cy="4429238"/>
              </a:xfrm>
              <a:blipFill>
                <a:blip r:embed="rId2"/>
                <a:stretch>
                  <a:fillRect l="-870" t="-247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B55E463-825B-49CA-8A68-61F8CC346F5C}"/>
              </a:ext>
            </a:extLst>
          </p:cNvPr>
          <p:cNvSpPr txBox="1"/>
          <p:nvPr/>
        </p:nvSpPr>
        <p:spPr>
          <a:xfrm>
            <a:off x="191344" y="6418203"/>
            <a:ext cx="958215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7F7F7F"/>
                </a:solidFill>
              </a:rPr>
              <a:t>Biological connections may be viewed here </a:t>
            </a:r>
            <a:r>
              <a:rPr lang="en-US" sz="1500" dirty="0">
                <a:solidFill>
                  <a:srgbClr val="7F7F7F"/>
                </a:solidFill>
                <a:ea typeface="+mn-lt"/>
                <a:cs typeface="+mn-lt"/>
                <a:hlinkClick r:id="rId3">
                  <a:extLst>
                    <a:ext uri="{A12FA001-AC4F-418D-AE19-62706E023703}">
                      <ahyp:hlinkClr xmlns:ahyp="http://schemas.microsoft.com/office/drawing/2018/hyperlinkcolor" val="tx"/>
                    </a:ext>
                  </a:extLst>
                </a:hlinkClick>
              </a:rPr>
              <a:t>http://d2l.ai/chapter_attention-mechanisms/attention-cues.html</a:t>
            </a:r>
            <a:endParaRPr lang="en-US" sz="1500" dirty="0">
              <a:solidFill>
                <a:srgbClr val="7F7F7F"/>
              </a:solidFill>
            </a:endParaRPr>
          </a:p>
        </p:txBody>
      </p:sp>
    </p:spTree>
    <p:extLst>
      <p:ext uri="{BB962C8B-B14F-4D97-AF65-F5344CB8AC3E}">
        <p14:creationId xmlns:p14="http://schemas.microsoft.com/office/powerpoint/2010/main" val="422855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102B-ADE4-4446-B61E-5FC386528E94}"/>
              </a:ext>
            </a:extLst>
          </p:cNvPr>
          <p:cNvSpPr>
            <a:spLocks noGrp="1"/>
          </p:cNvSpPr>
          <p:nvPr>
            <p:ph type="title"/>
          </p:nvPr>
        </p:nvSpPr>
        <p:spPr/>
        <p:txBody>
          <a:bodyPr/>
          <a:lstStyle/>
          <a:p>
            <a:r>
              <a:rPr lang="en-US">
                <a:cs typeface="Angsana New"/>
              </a:rPr>
              <a:t>Self-attention (VI)</a:t>
            </a:r>
            <a:endParaRPr lang="en-US"/>
          </a:p>
        </p:txBody>
      </p:sp>
      <p:sp>
        <p:nvSpPr>
          <p:cNvPr id="3" name="Content Placeholder 2">
            <a:extLst>
              <a:ext uri="{FF2B5EF4-FFF2-40B4-BE49-F238E27FC236}">
                <a16:creationId xmlns:a16="http://schemas.microsoft.com/office/drawing/2014/main" id="{A436C00F-6335-4E1E-8951-C02E1B10FF56}"/>
              </a:ext>
            </a:extLst>
          </p:cNvPr>
          <p:cNvSpPr>
            <a:spLocks noGrp="1"/>
          </p:cNvSpPr>
          <p:nvPr>
            <p:ph idx="1"/>
          </p:nvPr>
        </p:nvSpPr>
        <p:spPr>
          <a:xfrm>
            <a:off x="838200" y="1533117"/>
            <a:ext cx="10515600" cy="626456"/>
          </a:xfrm>
        </p:spPr>
        <p:txBody>
          <a:bodyPr vert="horz" lIns="91440" tIns="45720" rIns="91440" bIns="45720" rtlCol="0" anchor="t">
            <a:normAutofit fontScale="92500"/>
          </a:bodyPr>
          <a:lstStyle/>
          <a:p>
            <a:r>
              <a:rPr lang="en-US" dirty="0">
                <a:solidFill>
                  <a:srgbClr val="242941"/>
                </a:solidFill>
              </a:rPr>
              <a:t>How does this process relate to the key-value store example?</a:t>
            </a:r>
            <a:endParaRPr lang="en-US" dirty="0"/>
          </a:p>
        </p:txBody>
      </p:sp>
      <p:sp>
        <p:nvSpPr>
          <p:cNvPr id="4" name="Rectangle 3">
            <a:extLst>
              <a:ext uri="{FF2B5EF4-FFF2-40B4-BE49-F238E27FC236}">
                <a16:creationId xmlns:a16="http://schemas.microsoft.com/office/drawing/2014/main" id="{CC4E46E6-7D1C-4713-85B6-835FD42B961C}"/>
              </a:ext>
            </a:extLst>
          </p:cNvPr>
          <p:cNvSpPr/>
          <p:nvPr/>
        </p:nvSpPr>
        <p:spPr>
          <a:xfrm>
            <a:off x="1028700" y="2390775"/>
            <a:ext cx="9639300" cy="6286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In the key-value store, we're applying a so-called </a:t>
            </a:r>
            <a:r>
              <a:rPr lang="en-US" sz="2400" b="1" dirty="0"/>
              <a:t>hard attention</a:t>
            </a:r>
            <a:endParaRPr lang="en-US" sz="2400" dirty="0"/>
          </a:p>
        </p:txBody>
      </p:sp>
      <p:sp>
        <p:nvSpPr>
          <p:cNvPr id="5" name="Rectangle 4">
            <a:extLst>
              <a:ext uri="{FF2B5EF4-FFF2-40B4-BE49-F238E27FC236}">
                <a16:creationId xmlns:a16="http://schemas.microsoft.com/office/drawing/2014/main" id="{A1AD804F-1926-4AA2-9ABC-D88F494BC2E7}"/>
              </a:ext>
            </a:extLst>
          </p:cNvPr>
          <p:cNvSpPr/>
          <p:nvPr/>
        </p:nvSpPr>
        <p:spPr>
          <a:xfrm>
            <a:off x="1266825" y="3105149"/>
            <a:ext cx="4857750"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200" dirty="0"/>
              <a:t>We formulate a query</a:t>
            </a:r>
            <a:endParaRPr lang="en-US" dirty="0"/>
          </a:p>
        </p:txBody>
      </p:sp>
      <p:sp>
        <p:nvSpPr>
          <p:cNvPr id="7" name="Rectangle 6">
            <a:extLst>
              <a:ext uri="{FF2B5EF4-FFF2-40B4-BE49-F238E27FC236}">
                <a16:creationId xmlns:a16="http://schemas.microsoft.com/office/drawing/2014/main" id="{71D44765-609F-416B-BEC1-E0F9B0E0FA8E}"/>
              </a:ext>
            </a:extLst>
          </p:cNvPr>
          <p:cNvSpPr/>
          <p:nvPr/>
        </p:nvSpPr>
        <p:spPr>
          <a:xfrm>
            <a:off x="1266825" y="3638549"/>
            <a:ext cx="4857750"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200" dirty="0"/>
              <a:t>We pick the best-matching key</a:t>
            </a:r>
            <a:endParaRPr lang="en-US" dirty="0"/>
          </a:p>
        </p:txBody>
      </p:sp>
      <p:sp>
        <p:nvSpPr>
          <p:cNvPr id="8" name="Rectangle 7">
            <a:extLst>
              <a:ext uri="{FF2B5EF4-FFF2-40B4-BE49-F238E27FC236}">
                <a16:creationId xmlns:a16="http://schemas.microsoft.com/office/drawing/2014/main" id="{25464065-AED5-4B78-A380-92DC97A7E1AD}"/>
              </a:ext>
            </a:extLst>
          </p:cNvPr>
          <p:cNvSpPr/>
          <p:nvPr/>
        </p:nvSpPr>
        <p:spPr>
          <a:xfrm>
            <a:off x="1266825" y="4162424"/>
            <a:ext cx="4857750"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200" dirty="0"/>
              <a:t>We retrieve the corresponding value</a:t>
            </a:r>
            <a:endParaRPr lang="en-US" dirty="0"/>
          </a:p>
        </p:txBody>
      </p:sp>
      <p:sp>
        <p:nvSpPr>
          <p:cNvPr id="9" name="Rectangle 8">
            <a:extLst>
              <a:ext uri="{FF2B5EF4-FFF2-40B4-BE49-F238E27FC236}">
                <a16:creationId xmlns:a16="http://schemas.microsoft.com/office/drawing/2014/main" id="{C13F97A3-FE1A-4136-96D0-3F996FBEEB52}"/>
              </a:ext>
            </a:extLst>
          </p:cNvPr>
          <p:cNvSpPr/>
          <p:nvPr/>
        </p:nvSpPr>
        <p:spPr>
          <a:xfrm>
            <a:off x="1028700" y="4726081"/>
            <a:ext cx="9639300" cy="6286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2400" dirty="0"/>
              <a:t>In the attention mechanism, we apply </a:t>
            </a:r>
            <a:r>
              <a:rPr lang="en-US" sz="2400" b="1" dirty="0"/>
              <a:t>soft attention</a:t>
            </a:r>
            <a:endParaRPr lang="en-US" sz="2400" dirty="0"/>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29CD9EA0-F052-42BE-8490-8B4527692CC1}"/>
                  </a:ext>
                </a:extLst>
              </p:cNvPr>
              <p:cNvSpPr txBox="1">
                <a:spLocks/>
              </p:cNvSpPr>
              <p:nvPr/>
            </p:nvSpPr>
            <p:spPr>
              <a:xfrm>
                <a:off x="780776" y="5364654"/>
                <a:ext cx="10515600" cy="1095598"/>
              </a:xfrm>
              <a:prstGeom prst="rect">
                <a:avLst/>
              </a:prstGeom>
            </p:spPr>
            <p:txBody>
              <a:bodyPr vert="horz" lIns="91440" tIns="45720" rIns="91440" bIns="45720" rtlCol="0" anchor="t">
                <a:normAutofit fontScale="70000" lnSpcReduction="20000"/>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6858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002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5E7F0"/>
                  </a:buClr>
                </a:pPr>
                <a:r>
                  <a:rPr lang="en-US" dirty="0">
                    <a:solidFill>
                      <a:srgbClr val="242941"/>
                    </a:solidFill>
                  </a:rPr>
                  <a:t>Soft attention is </a:t>
                </a:r>
                <a:r>
                  <a:rPr lang="en-US" b="1" dirty="0">
                    <a:solidFill>
                      <a:srgbClr val="242941"/>
                    </a:solidFill>
                  </a:rPr>
                  <a:t>differentiable</a:t>
                </a:r>
                <a:r>
                  <a:rPr lang="en-US" dirty="0">
                    <a:solidFill>
                      <a:srgbClr val="242941"/>
                    </a:solidFill>
                  </a:rPr>
                  <a:t>, hence we can use it in ANNs</a:t>
                </a:r>
              </a:p>
              <a:p>
                <a:pPr>
                  <a:buClr>
                    <a:srgbClr val="E5E7F0"/>
                  </a:buClr>
                </a:pPr>
                <a14:m>
                  <m:oMath xmlns:m="http://schemas.openxmlformats.org/officeDocument/2006/math">
                    <m:r>
                      <a:rPr lang="it-IT" b="0" i="1" smtClean="0">
                        <a:latin typeface="Cambria Math" panose="02040503050406030204" pitchFamily="18" charset="0"/>
                      </a:rPr>
                      <m:t>𝐴</m:t>
                    </m:r>
                    <m:r>
                      <a:rPr lang="it-IT" b="0" i="1" smtClean="0">
                        <a:latin typeface="Cambria Math" panose="02040503050406030204" pitchFamily="18" charset="0"/>
                      </a:rPr>
                      <m:t> </m:t>
                    </m:r>
                  </m:oMath>
                </a14:m>
                <a:r>
                  <a:rPr lang="en-US" dirty="0"/>
                  <a:t>measures the </a:t>
                </a:r>
                <a:r>
                  <a:rPr lang="en-US" b="1" dirty="0"/>
                  <a:t>extent to which a given pixel attends to all the other pixels in the image</a:t>
                </a:r>
                <a:r>
                  <a:rPr lang="en-US" dirty="0"/>
                  <a:t>.</a:t>
                </a:r>
              </a:p>
            </p:txBody>
          </p:sp>
        </mc:Choice>
        <mc:Fallback xmlns="">
          <p:sp>
            <p:nvSpPr>
              <p:cNvPr id="18" name="Content Placeholder 2">
                <a:extLst>
                  <a:ext uri="{FF2B5EF4-FFF2-40B4-BE49-F238E27FC236}">
                    <a16:creationId xmlns:a16="http://schemas.microsoft.com/office/drawing/2014/main" id="{29CD9EA0-F052-42BE-8490-8B4527692CC1}"/>
                  </a:ext>
                </a:extLst>
              </p:cNvPr>
              <p:cNvSpPr txBox="1">
                <a:spLocks noRot="1" noChangeAspect="1" noMove="1" noResize="1" noEditPoints="1" noAdjustHandles="1" noChangeArrowheads="1" noChangeShapeType="1" noTextEdit="1"/>
              </p:cNvSpPr>
              <p:nvPr/>
            </p:nvSpPr>
            <p:spPr>
              <a:xfrm>
                <a:off x="780776" y="5364654"/>
                <a:ext cx="10515600" cy="1095598"/>
              </a:xfrm>
              <a:prstGeom prst="rect">
                <a:avLst/>
              </a:prstGeom>
              <a:blipFill>
                <a:blip r:embed="rId2"/>
                <a:stretch>
                  <a:fillRect t="-5000" r="-522" b="-555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9DB4C15-13A3-4F42-928C-1299CDEFE3CF}"/>
                  </a:ext>
                </a:extLst>
              </p:cNvPr>
              <p:cNvSpPr txBox="1"/>
              <p:nvPr/>
            </p:nvSpPr>
            <p:spPr>
              <a:xfrm>
                <a:off x="5766767" y="3479650"/>
                <a:ext cx="3469340" cy="404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14:m>
                  <m:oMathPara xmlns:m="http://schemas.openxmlformats.org/officeDocument/2006/math">
                    <m:oMathParaPr>
                      <m:jc m:val="centerGroup"/>
                    </m:oMathParaPr>
                    <m:oMath xmlns:m="http://schemas.openxmlformats.org/officeDocument/2006/math">
                      <m:r>
                        <m:rPr>
                          <m:sty m:val="p"/>
                        </m:rPr>
                        <a:rPr lang="it-IT" b="0" i="0" smtClean="0">
                          <a:latin typeface="Cambria Math" panose="02040503050406030204" pitchFamily="18" charset="0"/>
                        </a:rPr>
                        <m:t>argmax</m:t>
                      </m:r>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𝑞</m:t>
                              </m:r>
                            </m:e>
                            <m:sub>
                              <m:r>
                                <a:rPr lang="it-IT" b="0" i="1" smtClean="0">
                                  <a:latin typeface="Cambria Math" panose="02040503050406030204" pitchFamily="18" charset="0"/>
                                </a:rPr>
                                <m:t>𝑖</m:t>
                              </m:r>
                              <m:r>
                                <a:rPr lang="it-IT" b="0" i="1" smtClean="0">
                                  <a:latin typeface="Cambria Math" panose="02040503050406030204" pitchFamily="18" charset="0"/>
                                </a:rPr>
                                <m:t>,∙</m:t>
                              </m:r>
                            </m:sub>
                          </m:sSub>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𝐾</m:t>
                              </m:r>
                            </m:e>
                            <m:sup>
                              <m:r>
                                <a:rPr lang="it-IT" b="0" i="1" smtClean="0">
                                  <a:latin typeface="Cambria Math" panose="02040503050406030204" pitchFamily="18" charset="0"/>
                                </a:rPr>
                                <m:t>⊤</m:t>
                              </m:r>
                            </m:sup>
                          </m:sSup>
                        </m:e>
                      </m:d>
                      <m:r>
                        <a:rPr lang="it-IT" b="0" i="1" smtClean="0">
                          <a:latin typeface="Cambria Math" panose="02040503050406030204" pitchFamily="18" charset="0"/>
                        </a:rPr>
                        <m:t>𝑉</m:t>
                      </m:r>
                    </m:oMath>
                  </m:oMathPara>
                </a14:m>
                <a:endParaRPr lang="en-US" dirty="0"/>
              </a:p>
            </p:txBody>
          </p:sp>
        </mc:Choice>
        <mc:Fallback xmlns="">
          <p:sp>
            <p:nvSpPr>
              <p:cNvPr id="12" name="TextBox 11">
                <a:extLst>
                  <a:ext uri="{FF2B5EF4-FFF2-40B4-BE49-F238E27FC236}">
                    <a16:creationId xmlns:a16="http://schemas.microsoft.com/office/drawing/2014/main" id="{F9DB4C15-13A3-4F42-928C-1299CDEFE3CF}"/>
                  </a:ext>
                </a:extLst>
              </p:cNvPr>
              <p:cNvSpPr txBox="1">
                <a:spLocks noRot="1" noChangeAspect="1" noMove="1" noResize="1" noEditPoints="1" noAdjustHandles="1" noChangeArrowheads="1" noChangeShapeType="1" noTextEdit="1"/>
              </p:cNvSpPr>
              <p:nvPr/>
            </p:nvSpPr>
            <p:spPr>
              <a:xfrm>
                <a:off x="5766767" y="3479650"/>
                <a:ext cx="3469340" cy="404983"/>
              </a:xfrm>
              <a:prstGeom prst="rect">
                <a:avLst/>
              </a:prstGeom>
              <a:blipFill>
                <a:blip r:embed="rId3"/>
                <a:stretch>
                  <a:fillRect b="-303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547CD9-8069-4AD2-80A0-65FB2E708601}"/>
                  </a:ext>
                </a:extLst>
              </p:cNvPr>
              <p:cNvSpPr txBox="1"/>
              <p:nvPr/>
            </p:nvSpPr>
            <p:spPr>
              <a:xfrm>
                <a:off x="5766767" y="3885937"/>
                <a:ext cx="3469340" cy="404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14:m>
                  <m:oMathPara xmlns:m="http://schemas.openxmlformats.org/officeDocument/2006/math">
                    <m:oMathParaPr>
                      <m:jc m:val="centerGroup"/>
                    </m:oMathParaPr>
                    <m:oMath xmlns:m="http://schemas.openxmlformats.org/officeDocument/2006/math">
                      <m:r>
                        <m:rPr>
                          <m:sty m:val="p"/>
                        </m:rPr>
                        <a:rPr lang="it-IT" b="0" i="0" smtClean="0">
                          <a:latin typeface="Cambria Math" panose="02040503050406030204" pitchFamily="18" charset="0"/>
                        </a:rPr>
                        <m:t>softmax</m:t>
                      </m:r>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𝑞</m:t>
                              </m:r>
                            </m:e>
                            <m:sub>
                              <m:r>
                                <a:rPr lang="it-IT" b="0" i="1" smtClean="0">
                                  <a:latin typeface="Cambria Math" panose="02040503050406030204" pitchFamily="18" charset="0"/>
                                </a:rPr>
                                <m:t>𝑖</m:t>
                              </m:r>
                              <m:r>
                                <a:rPr lang="it-IT" b="0" i="1" smtClean="0">
                                  <a:latin typeface="Cambria Math" panose="02040503050406030204" pitchFamily="18" charset="0"/>
                                </a:rPr>
                                <m:t>,∙</m:t>
                              </m:r>
                            </m:sub>
                          </m:sSub>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𝐾</m:t>
                              </m:r>
                            </m:e>
                            <m:sup>
                              <m:r>
                                <a:rPr lang="it-IT" b="0" i="1" smtClean="0">
                                  <a:latin typeface="Cambria Math" panose="02040503050406030204" pitchFamily="18" charset="0"/>
                                </a:rPr>
                                <m:t>⊤</m:t>
                              </m:r>
                            </m:sup>
                          </m:sSup>
                        </m:e>
                      </m:d>
                      <m:r>
                        <a:rPr lang="it-IT" b="0" i="1" smtClean="0">
                          <a:latin typeface="Cambria Math" panose="02040503050406030204" pitchFamily="18" charset="0"/>
                        </a:rPr>
                        <m:t>𝑉</m:t>
                      </m:r>
                    </m:oMath>
                  </m:oMathPara>
                </a14:m>
                <a:endParaRPr lang="en-US" dirty="0"/>
              </a:p>
            </p:txBody>
          </p:sp>
        </mc:Choice>
        <mc:Fallback xmlns="">
          <p:sp>
            <p:nvSpPr>
              <p:cNvPr id="15" name="TextBox 14">
                <a:extLst>
                  <a:ext uri="{FF2B5EF4-FFF2-40B4-BE49-F238E27FC236}">
                    <a16:creationId xmlns:a16="http://schemas.microsoft.com/office/drawing/2014/main" id="{28547CD9-8069-4AD2-80A0-65FB2E708601}"/>
                  </a:ext>
                </a:extLst>
              </p:cNvPr>
              <p:cNvSpPr txBox="1">
                <a:spLocks noRot="1" noChangeAspect="1" noMove="1" noResize="1" noEditPoints="1" noAdjustHandles="1" noChangeArrowheads="1" noChangeShapeType="1" noTextEdit="1"/>
              </p:cNvSpPr>
              <p:nvPr/>
            </p:nvSpPr>
            <p:spPr>
              <a:xfrm>
                <a:off x="5766767" y="3885937"/>
                <a:ext cx="3469340" cy="404983"/>
              </a:xfrm>
              <a:prstGeom prst="rect">
                <a:avLst/>
              </a:prstGeom>
              <a:blipFill>
                <a:blip r:embed="rId4"/>
                <a:stretch>
                  <a:fillRect b="-2985"/>
                </a:stretch>
              </a:blipFill>
            </p:spPr>
            <p:txBody>
              <a:bodyPr/>
              <a:lstStyle/>
              <a:p>
                <a:r>
                  <a:rPr lang="it-IT">
                    <a:noFill/>
                  </a:rPr>
                  <a:t> </a:t>
                </a:r>
              </a:p>
            </p:txBody>
          </p:sp>
        </mc:Fallback>
      </mc:AlternateContent>
      <p:sp>
        <p:nvSpPr>
          <p:cNvPr id="6" name="Left Brace 5">
            <a:extLst>
              <a:ext uri="{FF2B5EF4-FFF2-40B4-BE49-F238E27FC236}">
                <a16:creationId xmlns:a16="http://schemas.microsoft.com/office/drawing/2014/main" id="{66D0208D-4685-4BB9-912A-2E35DEDA80DC}"/>
              </a:ext>
            </a:extLst>
          </p:cNvPr>
          <p:cNvSpPr/>
          <p:nvPr/>
        </p:nvSpPr>
        <p:spPr>
          <a:xfrm>
            <a:off x="6331228" y="3552824"/>
            <a:ext cx="139148" cy="706310"/>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a:p>
        </p:txBody>
      </p:sp>
      <p:sp>
        <p:nvSpPr>
          <p:cNvPr id="11" name="Arrow: Right 10">
            <a:extLst>
              <a:ext uri="{FF2B5EF4-FFF2-40B4-BE49-F238E27FC236}">
                <a16:creationId xmlns:a16="http://schemas.microsoft.com/office/drawing/2014/main" id="{6DEA093F-EEF8-4030-9C2C-A22D1AAD3919}"/>
              </a:ext>
            </a:extLst>
          </p:cNvPr>
          <p:cNvSpPr/>
          <p:nvPr/>
        </p:nvSpPr>
        <p:spPr>
          <a:xfrm rot="18266476">
            <a:off x="7799071" y="3081068"/>
            <a:ext cx="730094" cy="234210"/>
          </a:xfrm>
          <a:prstGeom prst="rightArrow">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Arrow: Right 15">
            <a:extLst>
              <a:ext uri="{FF2B5EF4-FFF2-40B4-BE49-F238E27FC236}">
                <a16:creationId xmlns:a16="http://schemas.microsoft.com/office/drawing/2014/main" id="{A28749C2-4E46-489A-BBE9-EFB759856851}"/>
              </a:ext>
            </a:extLst>
          </p:cNvPr>
          <p:cNvSpPr/>
          <p:nvPr/>
        </p:nvSpPr>
        <p:spPr>
          <a:xfrm rot="3769659">
            <a:off x="7142393" y="4486113"/>
            <a:ext cx="730094" cy="234210"/>
          </a:xfrm>
          <a:prstGeom prst="rightArrow">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354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xEl>
                                              <p:pRg st="0" end="0"/>
                                            </p:txEl>
                                          </p:spTgt>
                                        </p:tgtEl>
                                        <p:attrNameLst>
                                          <p:attrName>style.visibility</p:attrName>
                                        </p:attrNameLst>
                                      </p:cBhvr>
                                      <p:to>
                                        <p:strVal val="visible"/>
                                      </p:to>
                                    </p:set>
                                    <p:animEffect transition="in" filter="fade">
                                      <p:cBhvr>
                                        <p:cTn id="50" dur="500"/>
                                        <p:tgtEl>
                                          <p:spTgt spid="1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xEl>
                                              <p:pRg st="1" end="1"/>
                                            </p:txEl>
                                          </p:spTgt>
                                        </p:tgtEl>
                                        <p:attrNameLst>
                                          <p:attrName>style.visibility</p:attrName>
                                        </p:attrNameLst>
                                      </p:cBhvr>
                                      <p:to>
                                        <p:strVal val="visible"/>
                                      </p:to>
                                    </p:set>
                                    <p:animEffect transition="in" filter="fade">
                                      <p:cBhvr>
                                        <p:cTn id="5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7" grpId="0" animBg="1"/>
      <p:bldP spid="8" grpId="0" animBg="1"/>
      <p:bldP spid="9" grpId="0" animBg="1"/>
      <p:bldP spid="18" grpId="0" build="p"/>
      <p:bldP spid="12" grpId="0"/>
      <p:bldP spid="15" grpId="0"/>
      <p:bldP spid="6"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75AC-B221-4ABC-801A-0126929297CD}"/>
              </a:ext>
            </a:extLst>
          </p:cNvPr>
          <p:cNvSpPr>
            <a:spLocks noGrp="1"/>
          </p:cNvSpPr>
          <p:nvPr>
            <p:ph type="title"/>
          </p:nvPr>
        </p:nvSpPr>
        <p:spPr/>
        <p:txBody>
          <a:bodyPr>
            <a:normAutofit/>
          </a:bodyPr>
          <a:lstStyle/>
          <a:p>
            <a:r>
              <a:rPr lang="en-US" dirty="0">
                <a:cs typeface="Angsana New"/>
              </a:rPr>
              <a:t>The Multi-headed Self-Attention layer</a:t>
            </a:r>
            <a:endParaRPr lang="en-US" dirty="0"/>
          </a:p>
        </p:txBody>
      </p:sp>
      <p:sp>
        <p:nvSpPr>
          <p:cNvPr id="3" name="Content Placeholder 2">
            <a:extLst>
              <a:ext uri="{FF2B5EF4-FFF2-40B4-BE49-F238E27FC236}">
                <a16:creationId xmlns:a16="http://schemas.microsoft.com/office/drawing/2014/main" id="{5D0ED2A4-282D-4E5A-A71A-122FB19D4141}"/>
              </a:ext>
            </a:extLst>
          </p:cNvPr>
          <p:cNvSpPr>
            <a:spLocks noGrp="1"/>
          </p:cNvSpPr>
          <p:nvPr>
            <p:ph idx="1"/>
          </p:nvPr>
        </p:nvSpPr>
        <p:spPr>
          <a:xfrm>
            <a:off x="4872318" y="2178657"/>
            <a:ext cx="6472518" cy="3998306"/>
          </a:xfrm>
        </p:spPr>
        <p:txBody>
          <a:bodyPr vert="horz" lIns="91440" tIns="45720" rIns="91440" bIns="45720" rtlCol="0" anchor="t">
            <a:normAutofit fontScale="92500"/>
          </a:bodyPr>
          <a:lstStyle/>
          <a:p>
            <a:r>
              <a:rPr lang="en-US" dirty="0">
                <a:solidFill>
                  <a:srgbClr val="242941"/>
                </a:solidFill>
              </a:rPr>
              <a:t>As we can see from the scheme on the left, the Self-Attention layer is composed of an MSA part + a regular MLP with nonlinearity</a:t>
            </a:r>
          </a:p>
          <a:p>
            <a:pPr>
              <a:buClr>
                <a:srgbClr val="E5E7F0"/>
              </a:buClr>
            </a:pPr>
            <a:r>
              <a:rPr lang="en-US" dirty="0">
                <a:solidFill>
                  <a:srgbClr val="242941"/>
                </a:solidFill>
              </a:rPr>
              <a:t>The "layer norm." refer to layer normalization, a variant of </a:t>
            </a:r>
            <a:r>
              <a:rPr lang="en-US" i="1" dirty="0" err="1">
                <a:solidFill>
                  <a:srgbClr val="242941"/>
                </a:solidFill>
              </a:rPr>
              <a:t>batchnorm</a:t>
            </a:r>
            <a:endParaRPr lang="en-US" i="1" dirty="0">
              <a:solidFill>
                <a:srgbClr val="242941">
                  <a:alpha val="70000"/>
                </a:srgbClr>
              </a:solidFill>
            </a:endParaRPr>
          </a:p>
          <a:p>
            <a:pPr>
              <a:buClr>
                <a:srgbClr val="E5E7F0"/>
              </a:buClr>
            </a:pPr>
            <a:r>
              <a:rPr lang="en-US" dirty="0">
                <a:solidFill>
                  <a:srgbClr val="242941"/>
                </a:solidFill>
              </a:rPr>
              <a:t>There are </a:t>
            </a:r>
            <a:r>
              <a:rPr lang="en-US" i="1" dirty="0" err="1">
                <a:solidFill>
                  <a:srgbClr val="242941"/>
                </a:solidFill>
              </a:rPr>
              <a:t>ResNet</a:t>
            </a:r>
            <a:r>
              <a:rPr lang="en-US" dirty="0">
                <a:solidFill>
                  <a:srgbClr val="242941"/>
                </a:solidFill>
              </a:rPr>
              <a:t>-like skip connections to avoid vanishing gradient</a:t>
            </a:r>
            <a:endParaRPr lang="en-US" dirty="0"/>
          </a:p>
        </p:txBody>
      </p:sp>
      <p:sp>
        <p:nvSpPr>
          <p:cNvPr id="4" name="Rectangle: Rounded Corners 3">
            <a:extLst>
              <a:ext uri="{FF2B5EF4-FFF2-40B4-BE49-F238E27FC236}">
                <a16:creationId xmlns:a16="http://schemas.microsoft.com/office/drawing/2014/main" id="{ECCEDC4A-99A4-451A-99BA-4200F5774B39}"/>
              </a:ext>
            </a:extLst>
          </p:cNvPr>
          <p:cNvSpPr/>
          <p:nvPr/>
        </p:nvSpPr>
        <p:spPr>
          <a:xfrm>
            <a:off x="1366119" y="1779104"/>
            <a:ext cx="2706780" cy="429011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5ABC2F3-5062-4B59-A320-1365EF815C51}"/>
              </a:ext>
            </a:extLst>
          </p:cNvPr>
          <p:cNvGrpSpPr/>
          <p:nvPr/>
        </p:nvGrpSpPr>
        <p:grpSpPr>
          <a:xfrm>
            <a:off x="1811430" y="4412994"/>
            <a:ext cx="2079811" cy="1048309"/>
            <a:chOff x="1811430" y="4240305"/>
            <a:chExt cx="2079811" cy="1048309"/>
          </a:xfrm>
        </p:grpSpPr>
        <p:sp>
          <p:nvSpPr>
            <p:cNvPr id="45" name="Rectangle: Rounded Corners 44">
              <a:extLst>
                <a:ext uri="{FF2B5EF4-FFF2-40B4-BE49-F238E27FC236}">
                  <a16:creationId xmlns:a16="http://schemas.microsoft.com/office/drawing/2014/main" id="{C9BC2D80-C554-485E-A594-71B090041811}"/>
                </a:ext>
              </a:extLst>
            </p:cNvPr>
            <p:cNvSpPr/>
            <p:nvPr/>
          </p:nvSpPr>
          <p:spPr>
            <a:xfrm>
              <a:off x="1811430" y="4240305"/>
              <a:ext cx="2079811" cy="564777"/>
            </a:xfrm>
            <a:prstGeom prst="roundRect">
              <a:avLst/>
            </a:prstGeom>
            <a:solidFill>
              <a:srgbClr val="BB9B8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cxnSp>
          <p:nvCxnSpPr>
            <p:cNvPr id="46" name="Straight Arrow Connector 45">
              <a:extLst>
                <a:ext uri="{FF2B5EF4-FFF2-40B4-BE49-F238E27FC236}">
                  <a16:creationId xmlns:a16="http://schemas.microsoft.com/office/drawing/2014/main" id="{8245AEF6-0A6D-4FA6-B4B0-1A8E9A7F0B4E}"/>
                </a:ext>
              </a:extLst>
            </p:cNvPr>
            <p:cNvCxnSpPr>
              <a:cxnSpLocks/>
            </p:cNvCxnSpPr>
            <p:nvPr/>
          </p:nvCxnSpPr>
          <p:spPr>
            <a:xfrm flipV="1">
              <a:off x="2868705" y="4813485"/>
              <a:ext cx="0" cy="475129"/>
            </a:xfrm>
            <a:prstGeom prst="straightConnector1">
              <a:avLst/>
            </a:prstGeom>
            <a:ln w="28575">
              <a:headEnd type="none"/>
              <a:tailEnd type="arrow"/>
            </a:ln>
          </p:spPr>
          <p:style>
            <a:lnRef idx="3">
              <a:schemeClr val="accent1"/>
            </a:lnRef>
            <a:fillRef idx="0">
              <a:schemeClr val="accent1"/>
            </a:fillRef>
            <a:effectRef idx="2">
              <a:schemeClr val="accent1"/>
            </a:effectRef>
            <a:fontRef idx="minor">
              <a:schemeClr val="tx1"/>
            </a:fontRef>
          </p:style>
        </p:cxnSp>
        <p:cxnSp>
          <p:nvCxnSpPr>
            <p:cNvPr id="47" name="Straight Arrow Connector 46">
              <a:extLst>
                <a:ext uri="{FF2B5EF4-FFF2-40B4-BE49-F238E27FC236}">
                  <a16:creationId xmlns:a16="http://schemas.microsoft.com/office/drawing/2014/main" id="{86815E79-53E6-497B-BDB9-EE98ED286E7F}"/>
                </a:ext>
              </a:extLst>
            </p:cNvPr>
            <p:cNvCxnSpPr>
              <a:cxnSpLocks/>
            </p:cNvCxnSpPr>
            <p:nvPr/>
          </p:nvCxnSpPr>
          <p:spPr>
            <a:xfrm flipH="1" flipV="1">
              <a:off x="2124636" y="5055531"/>
              <a:ext cx="1506069" cy="1"/>
            </a:xfrm>
            <a:prstGeom prst="straightConnector1">
              <a:avLst/>
            </a:prstGeom>
            <a:ln w="28575"/>
          </p:spPr>
          <p:style>
            <a:lnRef idx="3">
              <a:schemeClr val="accent1"/>
            </a:lnRef>
            <a:fillRef idx="0">
              <a:schemeClr val="accent1"/>
            </a:fillRef>
            <a:effectRef idx="2">
              <a:schemeClr val="accent1"/>
            </a:effectRef>
            <a:fontRef idx="minor">
              <a:schemeClr val="tx1"/>
            </a:fontRef>
          </p:style>
        </p:cxnSp>
        <p:cxnSp>
          <p:nvCxnSpPr>
            <p:cNvPr id="48" name="Straight Arrow Connector 47">
              <a:extLst>
                <a:ext uri="{FF2B5EF4-FFF2-40B4-BE49-F238E27FC236}">
                  <a16:creationId xmlns:a16="http://schemas.microsoft.com/office/drawing/2014/main" id="{BDF96ECC-6B91-4A2D-8643-3A4E1099E0A2}"/>
                </a:ext>
              </a:extLst>
            </p:cNvPr>
            <p:cNvCxnSpPr>
              <a:cxnSpLocks/>
            </p:cNvCxnSpPr>
            <p:nvPr/>
          </p:nvCxnSpPr>
          <p:spPr>
            <a:xfrm flipV="1">
              <a:off x="2133597" y="4822447"/>
              <a:ext cx="0" cy="224119"/>
            </a:xfrm>
            <a:prstGeom prst="straightConnector1">
              <a:avLst/>
            </a:prstGeom>
            <a:ln w="28575">
              <a:headEnd type="none"/>
              <a:tailEnd type="arrow"/>
            </a:ln>
          </p:spPr>
          <p:style>
            <a:lnRef idx="3">
              <a:schemeClr val="accent1"/>
            </a:lnRef>
            <a:fillRef idx="0">
              <a:schemeClr val="accent1"/>
            </a:fillRef>
            <a:effectRef idx="2">
              <a:schemeClr val="accent1"/>
            </a:effectRef>
            <a:fontRef idx="minor">
              <a:schemeClr val="tx1"/>
            </a:fontRef>
          </p:style>
        </p:cxnSp>
        <p:cxnSp>
          <p:nvCxnSpPr>
            <p:cNvPr id="49" name="Straight Arrow Connector 48">
              <a:extLst>
                <a:ext uri="{FF2B5EF4-FFF2-40B4-BE49-F238E27FC236}">
                  <a16:creationId xmlns:a16="http://schemas.microsoft.com/office/drawing/2014/main" id="{3D5A08FF-149C-400D-92AD-EAE12D4A763A}"/>
                </a:ext>
              </a:extLst>
            </p:cNvPr>
            <p:cNvCxnSpPr>
              <a:cxnSpLocks/>
            </p:cNvCxnSpPr>
            <p:nvPr/>
          </p:nvCxnSpPr>
          <p:spPr>
            <a:xfrm flipV="1">
              <a:off x="3630703" y="4831412"/>
              <a:ext cx="0" cy="224119"/>
            </a:xfrm>
            <a:prstGeom prst="straightConnector1">
              <a:avLst/>
            </a:prstGeom>
            <a:ln w="28575">
              <a:headEnd type="none"/>
              <a:tailEnd type="arrow"/>
            </a:ln>
          </p:spPr>
          <p:style>
            <a:lnRef idx="3">
              <a:schemeClr val="accent1"/>
            </a:lnRef>
            <a:fillRef idx="0">
              <a:schemeClr val="accent1"/>
            </a:fillRef>
            <a:effectRef idx="2">
              <a:schemeClr val="accent1"/>
            </a:effectRef>
            <a:fontRef idx="minor">
              <a:schemeClr val="tx1"/>
            </a:fontRef>
          </p:style>
        </p:cxnSp>
      </p:grpSp>
      <p:grpSp>
        <p:nvGrpSpPr>
          <p:cNvPr id="18" name="Group 17">
            <a:extLst>
              <a:ext uri="{FF2B5EF4-FFF2-40B4-BE49-F238E27FC236}">
                <a16:creationId xmlns:a16="http://schemas.microsoft.com/office/drawing/2014/main" id="{2B58A85D-EC01-4415-A6BF-80C38CE3679F}"/>
              </a:ext>
            </a:extLst>
          </p:cNvPr>
          <p:cNvGrpSpPr/>
          <p:nvPr/>
        </p:nvGrpSpPr>
        <p:grpSpPr>
          <a:xfrm>
            <a:off x="1735230" y="4470144"/>
            <a:ext cx="2079811" cy="1048309"/>
            <a:chOff x="1811430" y="4240305"/>
            <a:chExt cx="2079811" cy="1048309"/>
          </a:xfrm>
        </p:grpSpPr>
        <p:sp>
          <p:nvSpPr>
            <p:cNvPr id="36" name="Rectangle: Rounded Corners 35">
              <a:extLst>
                <a:ext uri="{FF2B5EF4-FFF2-40B4-BE49-F238E27FC236}">
                  <a16:creationId xmlns:a16="http://schemas.microsoft.com/office/drawing/2014/main" id="{A69F4383-E2CD-409B-8F1F-6A9B21E99494}"/>
                </a:ext>
              </a:extLst>
            </p:cNvPr>
            <p:cNvSpPr/>
            <p:nvPr/>
          </p:nvSpPr>
          <p:spPr>
            <a:xfrm>
              <a:off x="1811430" y="4240305"/>
              <a:ext cx="2079811" cy="564777"/>
            </a:xfrm>
            <a:prstGeom prst="roundRect">
              <a:avLst/>
            </a:prstGeom>
            <a:solidFill>
              <a:srgbClr val="BB9B8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cxnSp>
          <p:nvCxnSpPr>
            <p:cNvPr id="37" name="Straight Arrow Connector 36">
              <a:extLst>
                <a:ext uri="{FF2B5EF4-FFF2-40B4-BE49-F238E27FC236}">
                  <a16:creationId xmlns:a16="http://schemas.microsoft.com/office/drawing/2014/main" id="{351AF0B8-CDFE-4AAA-9033-9A7E14FAE270}"/>
                </a:ext>
              </a:extLst>
            </p:cNvPr>
            <p:cNvCxnSpPr>
              <a:cxnSpLocks/>
            </p:cNvCxnSpPr>
            <p:nvPr/>
          </p:nvCxnSpPr>
          <p:spPr>
            <a:xfrm flipV="1">
              <a:off x="2868705" y="4813485"/>
              <a:ext cx="0" cy="475129"/>
            </a:xfrm>
            <a:prstGeom prst="straightConnector1">
              <a:avLst/>
            </a:prstGeom>
            <a:ln w="28575">
              <a:headEnd type="none"/>
              <a:tailEnd type="arrow"/>
            </a:ln>
          </p:spPr>
          <p:style>
            <a:lnRef idx="3">
              <a:schemeClr val="accent1"/>
            </a:lnRef>
            <a:fillRef idx="0">
              <a:schemeClr val="accent1"/>
            </a:fillRef>
            <a:effectRef idx="2">
              <a:schemeClr val="accent1"/>
            </a:effectRef>
            <a:fontRef idx="minor">
              <a:schemeClr val="tx1"/>
            </a:fontRef>
          </p:style>
        </p:cxnSp>
        <p:cxnSp>
          <p:nvCxnSpPr>
            <p:cNvPr id="38" name="Straight Arrow Connector 37">
              <a:extLst>
                <a:ext uri="{FF2B5EF4-FFF2-40B4-BE49-F238E27FC236}">
                  <a16:creationId xmlns:a16="http://schemas.microsoft.com/office/drawing/2014/main" id="{26B636B8-E98B-4F74-BDF9-DB1D406729A7}"/>
                </a:ext>
              </a:extLst>
            </p:cNvPr>
            <p:cNvCxnSpPr>
              <a:cxnSpLocks/>
            </p:cNvCxnSpPr>
            <p:nvPr/>
          </p:nvCxnSpPr>
          <p:spPr>
            <a:xfrm flipH="1" flipV="1">
              <a:off x="2124636" y="5055531"/>
              <a:ext cx="1506069" cy="1"/>
            </a:xfrm>
            <a:prstGeom prst="straightConnector1">
              <a:avLst/>
            </a:prstGeom>
            <a:ln w="28575"/>
          </p:spPr>
          <p:style>
            <a:lnRef idx="3">
              <a:schemeClr val="accent1"/>
            </a:lnRef>
            <a:fillRef idx="0">
              <a:schemeClr val="accent1"/>
            </a:fillRef>
            <a:effectRef idx="2">
              <a:schemeClr val="accent1"/>
            </a:effectRef>
            <a:fontRef idx="minor">
              <a:schemeClr val="tx1"/>
            </a:fontRef>
          </p:style>
        </p:cxnSp>
        <p:cxnSp>
          <p:nvCxnSpPr>
            <p:cNvPr id="39" name="Straight Arrow Connector 38">
              <a:extLst>
                <a:ext uri="{FF2B5EF4-FFF2-40B4-BE49-F238E27FC236}">
                  <a16:creationId xmlns:a16="http://schemas.microsoft.com/office/drawing/2014/main" id="{363BA835-6F1B-4D09-9283-8D5C7959E5A1}"/>
                </a:ext>
              </a:extLst>
            </p:cNvPr>
            <p:cNvCxnSpPr>
              <a:cxnSpLocks/>
            </p:cNvCxnSpPr>
            <p:nvPr/>
          </p:nvCxnSpPr>
          <p:spPr>
            <a:xfrm flipV="1">
              <a:off x="2133597" y="4822447"/>
              <a:ext cx="0" cy="224119"/>
            </a:xfrm>
            <a:prstGeom prst="straightConnector1">
              <a:avLst/>
            </a:prstGeom>
            <a:ln w="28575">
              <a:headEnd type="none"/>
              <a:tailEnd type="arrow"/>
            </a:ln>
          </p:spPr>
          <p:style>
            <a:lnRef idx="3">
              <a:schemeClr val="accent1"/>
            </a:lnRef>
            <a:fillRef idx="0">
              <a:schemeClr val="accent1"/>
            </a:fillRef>
            <a:effectRef idx="2">
              <a:schemeClr val="accent1"/>
            </a:effectRef>
            <a:fontRef idx="minor">
              <a:schemeClr val="tx1"/>
            </a:fontRef>
          </p:style>
        </p:cxnSp>
        <p:cxnSp>
          <p:nvCxnSpPr>
            <p:cNvPr id="40" name="Straight Arrow Connector 39">
              <a:extLst>
                <a:ext uri="{FF2B5EF4-FFF2-40B4-BE49-F238E27FC236}">
                  <a16:creationId xmlns:a16="http://schemas.microsoft.com/office/drawing/2014/main" id="{347CD2DF-1D18-4756-9427-EACD5BFEFBE0}"/>
                </a:ext>
              </a:extLst>
            </p:cNvPr>
            <p:cNvCxnSpPr>
              <a:cxnSpLocks/>
            </p:cNvCxnSpPr>
            <p:nvPr/>
          </p:nvCxnSpPr>
          <p:spPr>
            <a:xfrm flipV="1">
              <a:off x="3630703" y="4831412"/>
              <a:ext cx="0" cy="224119"/>
            </a:xfrm>
            <a:prstGeom prst="straightConnector1">
              <a:avLst/>
            </a:prstGeom>
            <a:ln w="28575">
              <a:headEnd type="none"/>
              <a:tailEnd type="arrow"/>
            </a:ln>
          </p:spPr>
          <p:style>
            <a:lnRef idx="3">
              <a:schemeClr val="accent1"/>
            </a:lnRef>
            <a:fillRef idx="0">
              <a:schemeClr val="accent1"/>
            </a:fillRef>
            <a:effectRef idx="2">
              <a:schemeClr val="accent1"/>
            </a:effectRef>
            <a:fontRef idx="minor">
              <a:schemeClr val="tx1"/>
            </a:fontRef>
          </p:style>
        </p:cxnSp>
      </p:grpSp>
      <p:sp>
        <p:nvSpPr>
          <p:cNvPr id="5" name="Rectangle 4">
            <a:extLst>
              <a:ext uri="{FF2B5EF4-FFF2-40B4-BE49-F238E27FC236}">
                <a16:creationId xmlns:a16="http://schemas.microsoft.com/office/drawing/2014/main" id="{D9FEC3A1-7DDC-4EAF-BA4B-665C7FCC8462}"/>
              </a:ext>
            </a:extLst>
          </p:cNvPr>
          <p:cNvSpPr/>
          <p:nvPr/>
        </p:nvSpPr>
        <p:spPr>
          <a:xfrm>
            <a:off x="1678349" y="6140381"/>
            <a:ext cx="2079812" cy="349624"/>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a:t>
            </a:r>
          </a:p>
        </p:txBody>
      </p:sp>
      <p:sp>
        <p:nvSpPr>
          <p:cNvPr id="7" name="Rectangle: Rounded Corners 6">
            <a:extLst>
              <a:ext uri="{FF2B5EF4-FFF2-40B4-BE49-F238E27FC236}">
                <a16:creationId xmlns:a16="http://schemas.microsoft.com/office/drawing/2014/main" id="{7A375C10-1164-4DCA-B927-034200C6B8B5}"/>
              </a:ext>
            </a:extLst>
          </p:cNvPr>
          <p:cNvSpPr/>
          <p:nvPr/>
        </p:nvSpPr>
        <p:spPr>
          <a:xfrm>
            <a:off x="1659031" y="4527295"/>
            <a:ext cx="2079811" cy="564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MSA</a:t>
            </a:r>
          </a:p>
        </p:txBody>
      </p:sp>
      <p:cxnSp>
        <p:nvCxnSpPr>
          <p:cNvPr id="8" name="Straight Arrow Connector 7">
            <a:extLst>
              <a:ext uri="{FF2B5EF4-FFF2-40B4-BE49-F238E27FC236}">
                <a16:creationId xmlns:a16="http://schemas.microsoft.com/office/drawing/2014/main" id="{F44BE20D-C157-40F9-A181-30CDC01CE3E8}"/>
              </a:ext>
            </a:extLst>
          </p:cNvPr>
          <p:cNvCxnSpPr/>
          <p:nvPr/>
        </p:nvCxnSpPr>
        <p:spPr>
          <a:xfrm flipV="1">
            <a:off x="2716306" y="5100474"/>
            <a:ext cx="0" cy="475129"/>
          </a:xfrm>
          <a:prstGeom prst="straightConnector1">
            <a:avLst/>
          </a:prstGeom>
          <a:ln w="28575">
            <a:headEnd type="none"/>
            <a:tailEnd type="arrow"/>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3AAAE5DF-5C70-4454-AC99-90DE93281984}"/>
              </a:ext>
            </a:extLst>
          </p:cNvPr>
          <p:cNvCxnSpPr>
            <a:cxnSpLocks/>
          </p:cNvCxnSpPr>
          <p:nvPr/>
        </p:nvCxnSpPr>
        <p:spPr>
          <a:xfrm flipH="1" flipV="1">
            <a:off x="1972236" y="5342520"/>
            <a:ext cx="1506069" cy="1"/>
          </a:xfrm>
          <a:prstGeom prst="straightConnector1">
            <a:avLst/>
          </a:prstGeom>
          <a:ln w="28575"/>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5A685487-E8E0-4095-BFD9-F82FABC19715}"/>
              </a:ext>
            </a:extLst>
          </p:cNvPr>
          <p:cNvCxnSpPr>
            <a:cxnSpLocks/>
          </p:cNvCxnSpPr>
          <p:nvPr/>
        </p:nvCxnSpPr>
        <p:spPr>
          <a:xfrm flipV="1">
            <a:off x="1981198" y="5109437"/>
            <a:ext cx="0" cy="224119"/>
          </a:xfrm>
          <a:prstGeom prst="straightConnector1">
            <a:avLst/>
          </a:prstGeom>
          <a:ln w="28575">
            <a:headEnd type="none"/>
            <a:tailEnd type="arrow"/>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E69ACD27-A0E9-470E-9FB0-F7EF0284E13D}"/>
              </a:ext>
            </a:extLst>
          </p:cNvPr>
          <p:cNvCxnSpPr>
            <a:cxnSpLocks/>
          </p:cNvCxnSpPr>
          <p:nvPr/>
        </p:nvCxnSpPr>
        <p:spPr>
          <a:xfrm flipV="1">
            <a:off x="3478304" y="5118401"/>
            <a:ext cx="0" cy="224119"/>
          </a:xfrm>
          <a:prstGeom prst="straightConnector1">
            <a:avLst/>
          </a:prstGeom>
          <a:ln w="28575">
            <a:headEnd type="none"/>
            <a:tailEnd type="arrow"/>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BA8B569B-DDE9-4EFC-97A6-2CB7B820E34A}"/>
              </a:ext>
            </a:extLst>
          </p:cNvPr>
          <p:cNvSpPr txBox="1"/>
          <p:nvPr/>
        </p:nvSpPr>
        <p:spPr>
          <a:xfrm>
            <a:off x="1980639" y="5095433"/>
            <a:ext cx="3496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t>Q</a:t>
            </a:r>
          </a:p>
        </p:txBody>
      </p:sp>
      <p:sp>
        <p:nvSpPr>
          <p:cNvPr id="13" name="TextBox 12">
            <a:extLst>
              <a:ext uri="{FF2B5EF4-FFF2-40B4-BE49-F238E27FC236}">
                <a16:creationId xmlns:a16="http://schemas.microsoft.com/office/drawing/2014/main" id="{28CAB60E-1DCC-46E6-801C-8E2BC6C38EA2}"/>
              </a:ext>
            </a:extLst>
          </p:cNvPr>
          <p:cNvSpPr txBox="1"/>
          <p:nvPr/>
        </p:nvSpPr>
        <p:spPr>
          <a:xfrm>
            <a:off x="2464733" y="5095433"/>
            <a:ext cx="3496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t>K</a:t>
            </a:r>
          </a:p>
        </p:txBody>
      </p:sp>
      <p:sp>
        <p:nvSpPr>
          <p:cNvPr id="14" name="TextBox 13">
            <a:extLst>
              <a:ext uri="{FF2B5EF4-FFF2-40B4-BE49-F238E27FC236}">
                <a16:creationId xmlns:a16="http://schemas.microsoft.com/office/drawing/2014/main" id="{6989AD4C-0023-4CA7-AFC5-E54BE837EF4D}"/>
              </a:ext>
            </a:extLst>
          </p:cNvPr>
          <p:cNvSpPr txBox="1"/>
          <p:nvPr/>
        </p:nvSpPr>
        <p:spPr>
          <a:xfrm>
            <a:off x="3208803" y="5095432"/>
            <a:ext cx="3496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t>V</a:t>
            </a:r>
          </a:p>
        </p:txBody>
      </p:sp>
      <p:sp>
        <p:nvSpPr>
          <p:cNvPr id="15" name="Oval 14">
            <a:extLst>
              <a:ext uri="{FF2B5EF4-FFF2-40B4-BE49-F238E27FC236}">
                <a16:creationId xmlns:a16="http://schemas.microsoft.com/office/drawing/2014/main" id="{BC753E49-36DE-4C14-AE0A-887DEF0EE2E3}"/>
              </a:ext>
            </a:extLst>
          </p:cNvPr>
          <p:cNvSpPr/>
          <p:nvPr/>
        </p:nvSpPr>
        <p:spPr>
          <a:xfrm>
            <a:off x="2592674" y="3289374"/>
            <a:ext cx="367553" cy="367553"/>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17" name="Straight Arrow Connector 16">
            <a:extLst>
              <a:ext uri="{FF2B5EF4-FFF2-40B4-BE49-F238E27FC236}">
                <a16:creationId xmlns:a16="http://schemas.microsoft.com/office/drawing/2014/main" id="{323B6480-B585-4FB3-8490-056C99597C54}"/>
              </a:ext>
            </a:extLst>
          </p:cNvPr>
          <p:cNvCxnSpPr>
            <a:cxnSpLocks/>
            <a:stCxn id="5" idx="0"/>
            <a:endCxn id="6" idx="2"/>
          </p:cNvCxnSpPr>
          <p:nvPr/>
        </p:nvCxnSpPr>
        <p:spPr>
          <a:xfrm flipV="1">
            <a:off x="2718255" y="5821745"/>
            <a:ext cx="0" cy="318636"/>
          </a:xfrm>
          <a:prstGeom prst="straightConnector1">
            <a:avLst/>
          </a:prstGeom>
          <a:ln w="285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9" name="Rectangle 18">
            <a:extLst>
              <a:ext uri="{FF2B5EF4-FFF2-40B4-BE49-F238E27FC236}">
                <a16:creationId xmlns:a16="http://schemas.microsoft.com/office/drawing/2014/main" id="{6A1A8C00-F9AB-43DF-8295-C6F05060176C}"/>
              </a:ext>
            </a:extLst>
          </p:cNvPr>
          <p:cNvSpPr/>
          <p:nvPr/>
        </p:nvSpPr>
        <p:spPr>
          <a:xfrm>
            <a:off x="1736327" y="2874719"/>
            <a:ext cx="2079812" cy="34962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layer norm.</a:t>
            </a:r>
            <a:endParaRPr lang="en-US"/>
          </a:p>
        </p:txBody>
      </p:sp>
      <p:sp>
        <p:nvSpPr>
          <p:cNvPr id="20" name="Rectangle: Rounded Corners 19">
            <a:extLst>
              <a:ext uri="{FF2B5EF4-FFF2-40B4-BE49-F238E27FC236}">
                <a16:creationId xmlns:a16="http://schemas.microsoft.com/office/drawing/2014/main" id="{65370728-4270-4471-8D4C-630575B778DC}"/>
              </a:ext>
            </a:extLst>
          </p:cNvPr>
          <p:cNvSpPr/>
          <p:nvPr/>
        </p:nvSpPr>
        <p:spPr>
          <a:xfrm>
            <a:off x="1736887" y="2294523"/>
            <a:ext cx="2079811" cy="412377"/>
          </a:xfrm>
          <a:prstGeom prst="round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a:t>MLP</a:t>
            </a:r>
          </a:p>
        </p:txBody>
      </p:sp>
      <p:sp>
        <p:nvSpPr>
          <p:cNvPr id="50" name="Right Brace 49">
            <a:extLst>
              <a:ext uri="{FF2B5EF4-FFF2-40B4-BE49-F238E27FC236}">
                <a16:creationId xmlns:a16="http://schemas.microsoft.com/office/drawing/2014/main" id="{B39F4EE1-4FCF-4397-8D8B-9C65BF5A857B}"/>
              </a:ext>
            </a:extLst>
          </p:cNvPr>
          <p:cNvSpPr/>
          <p:nvPr/>
        </p:nvSpPr>
        <p:spPr>
          <a:xfrm rot="2580000">
            <a:off x="3791696" y="4897155"/>
            <a:ext cx="142423" cy="36788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a:extLst>
              <a:ext uri="{FF2B5EF4-FFF2-40B4-BE49-F238E27FC236}">
                <a16:creationId xmlns:a16="http://schemas.microsoft.com/office/drawing/2014/main" id="{F0539880-48F3-4D9D-B0F2-1C6B5C96B735}"/>
              </a:ext>
            </a:extLst>
          </p:cNvPr>
          <p:cNvSpPr txBox="1"/>
          <p:nvPr/>
        </p:nvSpPr>
        <p:spPr>
          <a:xfrm>
            <a:off x="3875782" y="5150811"/>
            <a:ext cx="3496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t>H</a:t>
            </a:r>
          </a:p>
        </p:txBody>
      </p:sp>
      <p:sp>
        <p:nvSpPr>
          <p:cNvPr id="52" name="Oval 51">
            <a:extLst>
              <a:ext uri="{FF2B5EF4-FFF2-40B4-BE49-F238E27FC236}">
                <a16:creationId xmlns:a16="http://schemas.microsoft.com/office/drawing/2014/main" id="{0F66C4AA-7E9C-46DB-A2E2-2FEA3C2A7FEA}"/>
              </a:ext>
            </a:extLst>
          </p:cNvPr>
          <p:cNvSpPr/>
          <p:nvPr/>
        </p:nvSpPr>
        <p:spPr>
          <a:xfrm>
            <a:off x="3531589" y="3826996"/>
            <a:ext cx="468106" cy="468106"/>
          </a:xfrm>
          <a:prstGeom prst="ellipse">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lstStyle/>
          <a:p>
            <a:pPr algn="ctr"/>
            <a:r>
              <a:rPr lang="en-US" sz="1400" dirty="0" err="1"/>
              <a:t>U</a:t>
            </a:r>
            <a:r>
              <a:rPr lang="en-US" sz="1400" baseline="-25000" dirty="0" err="1"/>
              <a:t>msa</a:t>
            </a:r>
            <a:endParaRPr lang="en-US" sz="1400" baseline="-25000" dirty="0"/>
          </a:p>
        </p:txBody>
      </p:sp>
      <p:sp>
        <p:nvSpPr>
          <p:cNvPr id="53" name="Oval 52">
            <a:extLst>
              <a:ext uri="{FF2B5EF4-FFF2-40B4-BE49-F238E27FC236}">
                <a16:creationId xmlns:a16="http://schemas.microsoft.com/office/drawing/2014/main" id="{0F624F9F-3079-4C8D-8DE7-B9D11758596F}"/>
              </a:ext>
            </a:extLst>
          </p:cNvPr>
          <p:cNvSpPr/>
          <p:nvPr/>
        </p:nvSpPr>
        <p:spPr>
          <a:xfrm>
            <a:off x="2592674" y="3787571"/>
            <a:ext cx="367553" cy="367553"/>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a:t>
            </a:r>
            <a:endParaRPr lang="en-US" dirty="0"/>
          </a:p>
        </p:txBody>
      </p:sp>
      <p:sp>
        <p:nvSpPr>
          <p:cNvPr id="54" name="Rectangle 53">
            <a:extLst>
              <a:ext uri="{FF2B5EF4-FFF2-40B4-BE49-F238E27FC236}">
                <a16:creationId xmlns:a16="http://schemas.microsoft.com/office/drawing/2014/main" id="{B8221393-0B52-40B3-844F-0211F98DD735}"/>
              </a:ext>
            </a:extLst>
          </p:cNvPr>
          <p:cNvSpPr/>
          <p:nvPr/>
        </p:nvSpPr>
        <p:spPr>
          <a:xfrm rot="-2940000">
            <a:off x="2554234" y="4342397"/>
            <a:ext cx="574862" cy="17817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ea typeface="+mn-lt"/>
                <a:cs typeface="+mn-lt"/>
              </a:rPr>
              <a:t>concat</a:t>
            </a:r>
            <a:endParaRPr lang="en-US" sz="1000"/>
          </a:p>
        </p:txBody>
      </p:sp>
      <p:sp>
        <p:nvSpPr>
          <p:cNvPr id="6" name="Rectangle 5">
            <a:extLst>
              <a:ext uri="{FF2B5EF4-FFF2-40B4-BE49-F238E27FC236}">
                <a16:creationId xmlns:a16="http://schemas.microsoft.com/office/drawing/2014/main" id="{6D93E6E5-2160-454E-8879-520153420C59}"/>
              </a:ext>
            </a:extLst>
          </p:cNvPr>
          <p:cNvSpPr/>
          <p:nvPr/>
        </p:nvSpPr>
        <p:spPr>
          <a:xfrm>
            <a:off x="1678349" y="5472121"/>
            <a:ext cx="2079812" cy="34962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layer norm.</a:t>
            </a:r>
            <a:endParaRPr lang="en-US" dirty="0"/>
          </a:p>
        </p:txBody>
      </p:sp>
      <p:cxnSp>
        <p:nvCxnSpPr>
          <p:cNvPr id="41" name="Straight Arrow Connector 40">
            <a:extLst>
              <a:ext uri="{FF2B5EF4-FFF2-40B4-BE49-F238E27FC236}">
                <a16:creationId xmlns:a16="http://schemas.microsoft.com/office/drawing/2014/main" id="{A03C0012-7548-4856-BF8C-ED5D04AFAD41}"/>
              </a:ext>
            </a:extLst>
          </p:cNvPr>
          <p:cNvCxnSpPr>
            <a:cxnSpLocks/>
            <a:stCxn id="54" idx="0"/>
            <a:endCxn id="53" idx="4"/>
          </p:cNvCxnSpPr>
          <p:nvPr/>
        </p:nvCxnSpPr>
        <p:spPr>
          <a:xfrm flipV="1">
            <a:off x="2774430" y="4155124"/>
            <a:ext cx="2021" cy="217914"/>
          </a:xfrm>
          <a:prstGeom prst="straightConnector1">
            <a:avLst/>
          </a:prstGeom>
          <a:ln w="28575">
            <a:headEnd type="none"/>
            <a:tailEnd type="arrow"/>
          </a:ln>
        </p:spPr>
        <p:style>
          <a:lnRef idx="3">
            <a:schemeClr val="accent1"/>
          </a:lnRef>
          <a:fillRef idx="0">
            <a:schemeClr val="accent1"/>
          </a:fillRef>
          <a:effectRef idx="2">
            <a:schemeClr val="accent1"/>
          </a:effectRef>
          <a:fontRef idx="minor">
            <a:schemeClr val="tx1"/>
          </a:fontRef>
        </p:style>
      </p:cxnSp>
      <p:cxnSp>
        <p:nvCxnSpPr>
          <p:cNvPr id="42" name="Straight Arrow Connector 41">
            <a:extLst>
              <a:ext uri="{FF2B5EF4-FFF2-40B4-BE49-F238E27FC236}">
                <a16:creationId xmlns:a16="http://schemas.microsoft.com/office/drawing/2014/main" id="{10B75088-63D0-42BB-878A-B05125C4365C}"/>
              </a:ext>
            </a:extLst>
          </p:cNvPr>
          <p:cNvCxnSpPr>
            <a:cxnSpLocks/>
            <a:stCxn id="53" idx="0"/>
            <a:endCxn id="15" idx="4"/>
          </p:cNvCxnSpPr>
          <p:nvPr/>
        </p:nvCxnSpPr>
        <p:spPr>
          <a:xfrm flipV="1">
            <a:off x="2776451" y="3656927"/>
            <a:ext cx="0" cy="130644"/>
          </a:xfrm>
          <a:prstGeom prst="straightConnector1">
            <a:avLst/>
          </a:prstGeom>
          <a:ln w="28575">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30" name="Connector: Elbow 29">
            <a:extLst>
              <a:ext uri="{FF2B5EF4-FFF2-40B4-BE49-F238E27FC236}">
                <a16:creationId xmlns:a16="http://schemas.microsoft.com/office/drawing/2014/main" id="{24E25A18-9BA8-4DDE-A30B-F18F6BC29F46}"/>
              </a:ext>
            </a:extLst>
          </p:cNvPr>
          <p:cNvCxnSpPr>
            <a:cxnSpLocks/>
            <a:stCxn id="52" idx="2"/>
            <a:endCxn id="53" idx="6"/>
          </p:cNvCxnSpPr>
          <p:nvPr/>
        </p:nvCxnSpPr>
        <p:spPr>
          <a:xfrm rot="10800000">
            <a:off x="2960227" y="3971349"/>
            <a:ext cx="571362" cy="89701"/>
          </a:xfrm>
          <a:prstGeom prst="bentConnector3">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6A92831C-27B5-495B-8B7C-1F47C4AE90B1}"/>
              </a:ext>
            </a:extLst>
          </p:cNvPr>
          <p:cNvCxnSpPr>
            <a:cxnSpLocks/>
            <a:stCxn id="4" idx="2"/>
            <a:endCxn id="15" idx="2"/>
          </p:cNvCxnSpPr>
          <p:nvPr/>
        </p:nvCxnSpPr>
        <p:spPr>
          <a:xfrm rot="5400000" flipH="1">
            <a:off x="1358056" y="4707770"/>
            <a:ext cx="2596072" cy="126835"/>
          </a:xfrm>
          <a:prstGeom prst="bentConnector4">
            <a:avLst>
              <a:gd name="adj1" fmla="val 6125"/>
              <a:gd name="adj2" fmla="val 957338"/>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960DEB0-75B5-4928-A63C-B29404E34C08}"/>
              </a:ext>
            </a:extLst>
          </p:cNvPr>
          <p:cNvCxnSpPr>
            <a:cxnSpLocks/>
            <a:stCxn id="19" idx="0"/>
            <a:endCxn id="20" idx="2"/>
          </p:cNvCxnSpPr>
          <p:nvPr/>
        </p:nvCxnSpPr>
        <p:spPr>
          <a:xfrm flipV="1">
            <a:off x="2776233" y="2706900"/>
            <a:ext cx="560" cy="167819"/>
          </a:xfrm>
          <a:prstGeom prst="straightConnector1">
            <a:avLst/>
          </a:prstGeom>
          <a:ln w="28575">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65" name="Straight Arrow Connector 64">
            <a:extLst>
              <a:ext uri="{FF2B5EF4-FFF2-40B4-BE49-F238E27FC236}">
                <a16:creationId xmlns:a16="http://schemas.microsoft.com/office/drawing/2014/main" id="{B16D8294-46BE-48A0-91D6-7D762BEE8C9D}"/>
              </a:ext>
            </a:extLst>
          </p:cNvPr>
          <p:cNvCxnSpPr>
            <a:cxnSpLocks/>
            <a:stCxn id="15" idx="0"/>
            <a:endCxn id="19" idx="2"/>
          </p:cNvCxnSpPr>
          <p:nvPr/>
        </p:nvCxnSpPr>
        <p:spPr>
          <a:xfrm flipH="1" flipV="1">
            <a:off x="2776233" y="3224343"/>
            <a:ext cx="218" cy="65031"/>
          </a:xfrm>
          <a:prstGeom prst="straightConnector1">
            <a:avLst/>
          </a:prstGeom>
          <a:ln w="285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9" name="Oval 68">
            <a:extLst>
              <a:ext uri="{FF2B5EF4-FFF2-40B4-BE49-F238E27FC236}">
                <a16:creationId xmlns:a16="http://schemas.microsoft.com/office/drawing/2014/main" id="{D71AC966-C4FD-47B0-B3C9-A58193B0B49C}"/>
              </a:ext>
            </a:extLst>
          </p:cNvPr>
          <p:cNvSpPr/>
          <p:nvPr/>
        </p:nvSpPr>
        <p:spPr>
          <a:xfrm>
            <a:off x="2592674" y="1850965"/>
            <a:ext cx="367553" cy="367553"/>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71" name="Straight Arrow Connector 70">
            <a:extLst>
              <a:ext uri="{FF2B5EF4-FFF2-40B4-BE49-F238E27FC236}">
                <a16:creationId xmlns:a16="http://schemas.microsoft.com/office/drawing/2014/main" id="{02335080-B614-43A8-A58F-E834825F01B3}"/>
              </a:ext>
            </a:extLst>
          </p:cNvPr>
          <p:cNvCxnSpPr>
            <a:cxnSpLocks/>
            <a:stCxn id="20" idx="0"/>
            <a:endCxn id="69" idx="4"/>
          </p:cNvCxnSpPr>
          <p:nvPr/>
        </p:nvCxnSpPr>
        <p:spPr>
          <a:xfrm flipH="1" flipV="1">
            <a:off x="2776451" y="2218518"/>
            <a:ext cx="342" cy="76005"/>
          </a:xfrm>
          <a:prstGeom prst="straightConnector1">
            <a:avLst/>
          </a:prstGeom>
          <a:ln w="28575">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78" name="Connector: Elbow 77">
            <a:extLst>
              <a:ext uri="{FF2B5EF4-FFF2-40B4-BE49-F238E27FC236}">
                <a16:creationId xmlns:a16="http://schemas.microsoft.com/office/drawing/2014/main" id="{F387685B-2D9A-4321-9B1D-0145EAC5B37D}"/>
              </a:ext>
            </a:extLst>
          </p:cNvPr>
          <p:cNvCxnSpPr>
            <a:cxnSpLocks/>
            <a:endCxn id="69" idx="6"/>
          </p:cNvCxnSpPr>
          <p:nvPr/>
        </p:nvCxnSpPr>
        <p:spPr>
          <a:xfrm rot="5400000" flipH="1" flipV="1">
            <a:off x="2240012" y="2569160"/>
            <a:ext cx="1254633" cy="185798"/>
          </a:xfrm>
          <a:prstGeom prst="bentConnector4">
            <a:avLst>
              <a:gd name="adj1" fmla="val 2274"/>
              <a:gd name="adj2" fmla="val 618895"/>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8FDD1D64-B22D-428F-AC7A-C2422BE728B4}"/>
              </a:ext>
            </a:extLst>
          </p:cNvPr>
          <p:cNvSpPr txBox="1"/>
          <p:nvPr/>
        </p:nvSpPr>
        <p:spPr>
          <a:xfrm rot="5400000">
            <a:off x="3407165" y="2658460"/>
            <a:ext cx="1205826" cy="246221"/>
          </a:xfrm>
          <a:prstGeom prst="rect">
            <a:avLst/>
          </a:prstGeom>
          <a:noFill/>
        </p:spPr>
        <p:txBody>
          <a:bodyPr wrap="square">
            <a:spAutoFit/>
          </a:bodyPr>
          <a:lstStyle/>
          <a:p>
            <a:pPr algn="ctr"/>
            <a:r>
              <a:rPr lang="en-US" sz="1000" dirty="0"/>
              <a:t>Skip connection</a:t>
            </a:r>
            <a:endParaRPr lang="en-US" sz="1000" baseline="-25000" dirty="0"/>
          </a:p>
        </p:txBody>
      </p:sp>
      <p:sp>
        <p:nvSpPr>
          <p:cNvPr id="86" name="TextBox 85">
            <a:extLst>
              <a:ext uri="{FF2B5EF4-FFF2-40B4-BE49-F238E27FC236}">
                <a16:creationId xmlns:a16="http://schemas.microsoft.com/office/drawing/2014/main" id="{C8CF3924-8D90-4D06-AC11-9239F09A76ED}"/>
              </a:ext>
            </a:extLst>
          </p:cNvPr>
          <p:cNvSpPr txBox="1"/>
          <p:nvPr/>
        </p:nvSpPr>
        <p:spPr>
          <a:xfrm rot="16200000">
            <a:off x="826027" y="4528552"/>
            <a:ext cx="1205826" cy="246221"/>
          </a:xfrm>
          <a:prstGeom prst="rect">
            <a:avLst/>
          </a:prstGeom>
          <a:noFill/>
        </p:spPr>
        <p:txBody>
          <a:bodyPr wrap="square">
            <a:spAutoFit/>
          </a:bodyPr>
          <a:lstStyle/>
          <a:p>
            <a:pPr algn="ctr"/>
            <a:r>
              <a:rPr lang="en-US" sz="1000" dirty="0"/>
              <a:t>Skip connection</a:t>
            </a:r>
            <a:endParaRPr lang="en-US" sz="1000" baseline="-25000" dirty="0"/>
          </a:p>
        </p:txBody>
      </p:sp>
    </p:spTree>
    <p:extLst>
      <p:ext uri="{BB962C8B-B14F-4D97-AF65-F5344CB8AC3E}">
        <p14:creationId xmlns:p14="http://schemas.microsoft.com/office/powerpoint/2010/main" val="32353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500"/>
                                        <p:tgtEl>
                                          <p:spTgt spid="5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fade">
                                      <p:cBhvr>
                                        <p:cTn id="67" dur="500"/>
                                        <p:tgtEl>
                                          <p:spTgt spid="5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par>
                                <p:cTn id="71" presetID="10"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par>
                                <p:cTn id="74" presetID="10" presetClass="entr" presetSubtype="0" fill="hold"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par>
                                <p:cTn id="77" presetID="10" presetClass="entr" presetSubtype="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10" presetClass="entr" presetSubtype="0"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10" presetClass="entr" presetSubtype="0" fill="hold" nodeType="with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fade">
                                      <p:cBhvr>
                                        <p:cTn id="85" dur="500"/>
                                        <p:tgtEl>
                                          <p:spTgt spid="59"/>
                                        </p:tgtEl>
                                      </p:cBhvr>
                                    </p:animEffect>
                                  </p:childTnLst>
                                </p:cTn>
                              </p:par>
                              <p:par>
                                <p:cTn id="86" presetID="10" presetClass="entr" presetSubtype="0" fill="hold"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500"/>
                                        <p:tgtEl>
                                          <p:spTgt spid="6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nodeType="with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fade">
                                      <p:cBhvr>
                                        <p:cTn id="94" dur="500"/>
                                        <p:tgtEl>
                                          <p:spTgt spid="71"/>
                                        </p:tgtEl>
                                      </p:cBhvr>
                                    </p:animEffect>
                                  </p:childTnLst>
                                </p:cTn>
                              </p:par>
                              <p:par>
                                <p:cTn id="95" presetID="10" presetClass="entr" presetSubtype="0" fill="hold" nodeType="with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4"/>
                                        </p:tgtEl>
                                        <p:attrNameLst>
                                          <p:attrName>style.visibility</p:attrName>
                                        </p:attrNameLst>
                                      </p:cBhvr>
                                      <p:to>
                                        <p:strVal val="visible"/>
                                      </p:to>
                                    </p:set>
                                    <p:animEffect transition="in" filter="fade">
                                      <p:cBhvr>
                                        <p:cTn id="100" dur="500"/>
                                        <p:tgtEl>
                                          <p:spTgt spid="84"/>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86"/>
                                        </p:tgtEl>
                                        <p:attrNameLst>
                                          <p:attrName>style.visibility</p:attrName>
                                        </p:attrNameLst>
                                      </p:cBhvr>
                                      <p:to>
                                        <p:strVal val="visible"/>
                                      </p:to>
                                    </p:set>
                                    <p:animEffect transition="in" filter="fade">
                                      <p:cBhvr>
                                        <p:cTn id="103" dur="500"/>
                                        <p:tgtEl>
                                          <p:spTgt spid="8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
                                            <p:txEl>
                                              <p:pRg st="0" end="0"/>
                                            </p:txEl>
                                          </p:spTgt>
                                        </p:tgtEl>
                                        <p:attrNameLst>
                                          <p:attrName>style.visibility</p:attrName>
                                        </p:attrNameLst>
                                      </p:cBhvr>
                                      <p:to>
                                        <p:strVal val="visible"/>
                                      </p:to>
                                    </p:set>
                                    <p:animEffect transition="in" filter="fade">
                                      <p:cBhvr>
                                        <p:cTn id="108" dur="500"/>
                                        <p:tgtEl>
                                          <p:spTgt spid="3">
                                            <p:txEl>
                                              <p:pRg st="0" end="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
                                            <p:txEl>
                                              <p:pRg st="1" end="1"/>
                                            </p:txEl>
                                          </p:spTgt>
                                        </p:tgtEl>
                                        <p:attrNameLst>
                                          <p:attrName>style.visibility</p:attrName>
                                        </p:attrNameLst>
                                      </p:cBhvr>
                                      <p:to>
                                        <p:strVal val="visible"/>
                                      </p:to>
                                    </p:set>
                                    <p:animEffect transition="in" filter="fade">
                                      <p:cBhvr>
                                        <p:cTn id="113" dur="500"/>
                                        <p:tgtEl>
                                          <p:spTgt spid="3">
                                            <p:txEl>
                                              <p:pRg st="1" end="1"/>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
                                            <p:txEl>
                                              <p:pRg st="2" end="2"/>
                                            </p:txEl>
                                          </p:spTgt>
                                        </p:tgtEl>
                                        <p:attrNameLst>
                                          <p:attrName>style.visibility</p:attrName>
                                        </p:attrNameLst>
                                      </p:cBhvr>
                                      <p:to>
                                        <p:strVal val="visible"/>
                                      </p:to>
                                    </p:set>
                                    <p:animEffect transition="in" filter="fade">
                                      <p:cBhvr>
                                        <p:cTn id="1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7" grpId="0" animBg="1"/>
      <p:bldP spid="12" grpId="0"/>
      <p:bldP spid="13" grpId="0"/>
      <p:bldP spid="14" grpId="0"/>
      <p:bldP spid="15" grpId="0" animBg="1"/>
      <p:bldP spid="19" grpId="0" animBg="1"/>
      <p:bldP spid="20" grpId="0" animBg="1"/>
      <p:bldP spid="50" grpId="0" animBg="1"/>
      <p:bldP spid="51" grpId="0"/>
      <p:bldP spid="52" grpId="0" animBg="1"/>
      <p:bldP spid="53" grpId="0" animBg="1"/>
      <p:bldP spid="54" grpId="0" animBg="1"/>
      <p:bldP spid="6" grpId="0" animBg="1"/>
      <p:bldP spid="69" grpId="0" animBg="1"/>
      <p:bldP spid="84" grpId="0"/>
      <p:bldP spid="86"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8CB4-F589-49F1-9731-F6014DCC7203}"/>
              </a:ext>
            </a:extLst>
          </p:cNvPr>
          <p:cNvSpPr>
            <a:spLocks noGrp="1"/>
          </p:cNvSpPr>
          <p:nvPr>
            <p:ph type="title"/>
          </p:nvPr>
        </p:nvSpPr>
        <p:spPr/>
        <p:txBody>
          <a:bodyPr/>
          <a:lstStyle/>
          <a:p>
            <a:r>
              <a:rPr lang="en-US">
                <a:cs typeface="Angsana New"/>
              </a:rPr>
              <a:t>Embedding the input</a:t>
            </a:r>
            <a:endParaRPr lang="en-US"/>
          </a:p>
        </p:txBody>
      </p:sp>
      <p:sp>
        <p:nvSpPr>
          <p:cNvPr id="3" name="Content Placeholder 2">
            <a:extLst>
              <a:ext uri="{FF2B5EF4-FFF2-40B4-BE49-F238E27FC236}">
                <a16:creationId xmlns:a16="http://schemas.microsoft.com/office/drawing/2014/main" id="{8A47A81E-3447-4EE1-80AD-0D0E3CB45E48}"/>
              </a:ext>
            </a:extLst>
          </p:cNvPr>
          <p:cNvSpPr>
            <a:spLocks noGrp="1"/>
          </p:cNvSpPr>
          <p:nvPr>
            <p:ph idx="1"/>
          </p:nvPr>
        </p:nvSpPr>
        <p:spPr>
          <a:xfrm>
            <a:off x="396601" y="1136314"/>
            <a:ext cx="10515600" cy="3415600"/>
          </a:xfrm>
        </p:spPr>
        <p:txBody>
          <a:bodyPr vert="horz" lIns="91440" tIns="45720" rIns="91440" bIns="45720" rtlCol="0" anchor="t">
            <a:normAutofit fontScale="92500" lnSpcReduction="10000"/>
          </a:bodyPr>
          <a:lstStyle/>
          <a:p>
            <a:r>
              <a:rPr lang="en-US" dirty="0" err="1">
                <a:solidFill>
                  <a:srgbClr val="242941"/>
                </a:solidFill>
              </a:rPr>
              <a:t>ViT</a:t>
            </a:r>
            <a:r>
              <a:rPr lang="en-US" dirty="0">
                <a:solidFill>
                  <a:srgbClr val="242941"/>
                </a:solidFill>
              </a:rPr>
              <a:t> draws heavily from the </a:t>
            </a:r>
            <a:r>
              <a:rPr lang="en-US" b="1" dirty="0">
                <a:solidFill>
                  <a:srgbClr val="242941"/>
                </a:solidFill>
              </a:rPr>
              <a:t>transformer</a:t>
            </a:r>
            <a:r>
              <a:rPr lang="en-US" dirty="0">
                <a:solidFill>
                  <a:srgbClr val="242941"/>
                </a:solidFill>
              </a:rPr>
              <a:t>, which is an ANN architecture used in language modelling</a:t>
            </a:r>
            <a:endParaRPr lang="en-US" dirty="0">
              <a:solidFill>
                <a:srgbClr val="242941">
                  <a:alpha val="70000"/>
                </a:srgbClr>
              </a:solidFill>
            </a:endParaRPr>
          </a:p>
          <a:p>
            <a:pPr>
              <a:buClr>
                <a:srgbClr val="E5E7F0"/>
              </a:buClr>
            </a:pPr>
            <a:r>
              <a:rPr lang="en-US" dirty="0">
                <a:solidFill>
                  <a:srgbClr val="242941"/>
                </a:solidFill>
              </a:rPr>
              <a:t>Transformers make heavy use of attention tools</a:t>
            </a:r>
            <a:endParaRPr lang="en-US" dirty="0">
              <a:solidFill>
                <a:srgbClr val="242941">
                  <a:alpha val="70000"/>
                </a:srgbClr>
              </a:solidFill>
            </a:endParaRPr>
          </a:p>
          <a:p>
            <a:pPr>
              <a:buClr>
                <a:srgbClr val="E5E7F0"/>
              </a:buClr>
            </a:pPr>
            <a:r>
              <a:rPr lang="en-US" dirty="0">
                <a:solidFill>
                  <a:srgbClr val="242941"/>
                </a:solidFill>
              </a:rPr>
              <a:t>One of the staples of transformers is the </a:t>
            </a:r>
            <a:r>
              <a:rPr lang="en-US" b="1" dirty="0">
                <a:solidFill>
                  <a:srgbClr val="242941"/>
                </a:solidFill>
              </a:rPr>
              <a:t>embedding of the input in a lower dimension</a:t>
            </a:r>
            <a:r>
              <a:rPr lang="en-US" dirty="0">
                <a:solidFill>
                  <a:srgbClr val="242941"/>
                </a:solidFill>
              </a:rPr>
              <a:t> to reduce complexity</a:t>
            </a:r>
            <a:endParaRPr lang="en-US" dirty="0">
              <a:solidFill>
                <a:srgbClr val="242941">
                  <a:alpha val="70000"/>
                </a:srgbClr>
              </a:solidFill>
            </a:endParaRPr>
          </a:p>
          <a:p>
            <a:pPr>
              <a:buClr>
                <a:srgbClr val="E5E7F0"/>
              </a:buClr>
            </a:pPr>
            <a:r>
              <a:rPr lang="en-US" dirty="0">
                <a:solidFill>
                  <a:srgbClr val="242941"/>
                </a:solidFill>
              </a:rPr>
              <a:t>Moreover, the transformer attaches an additional learnable embedding called </a:t>
            </a:r>
            <a:r>
              <a:rPr lang="en-US" dirty="0">
                <a:solidFill>
                  <a:srgbClr val="242941"/>
                </a:solidFill>
                <a:latin typeface="Courier New"/>
                <a:cs typeface="Courier New"/>
              </a:rPr>
              <a:t>[class]</a:t>
            </a:r>
            <a:r>
              <a:rPr lang="en-US" dirty="0">
                <a:solidFill>
                  <a:srgbClr val="242941"/>
                </a:solidFill>
                <a:ea typeface="+mn-lt"/>
                <a:cs typeface="+mn-lt"/>
              </a:rPr>
              <a:t>, a </a:t>
            </a:r>
            <a:r>
              <a:rPr lang="en-US" i="1" dirty="0">
                <a:solidFill>
                  <a:srgbClr val="242941"/>
                </a:solidFill>
                <a:ea typeface="+mn-lt"/>
                <a:cs typeface="+mn-lt"/>
              </a:rPr>
              <a:t>learnable initial context</a:t>
            </a:r>
            <a:endParaRPr lang="en-US" dirty="0">
              <a:ea typeface="+mn-lt"/>
              <a:cs typeface="+mn-lt"/>
            </a:endParaRPr>
          </a:p>
          <a:p>
            <a:pPr>
              <a:buClr>
                <a:srgbClr val="E5E7F0"/>
              </a:buClr>
            </a:pPr>
            <a:endParaRPr lang="en-US" dirty="0">
              <a:solidFill>
                <a:srgbClr val="242941">
                  <a:alpha val="70000"/>
                </a:srgbClr>
              </a:solidFill>
            </a:endParaRPr>
          </a:p>
        </p:txBody>
      </p:sp>
      <p:sp>
        <p:nvSpPr>
          <p:cNvPr id="4" name="Rectangle: Rounded Corners 3">
            <a:extLst>
              <a:ext uri="{FF2B5EF4-FFF2-40B4-BE49-F238E27FC236}">
                <a16:creationId xmlns:a16="http://schemas.microsoft.com/office/drawing/2014/main" id="{AE1B8D49-F2C7-441E-BD77-C157490EE22C}"/>
              </a:ext>
            </a:extLst>
          </p:cNvPr>
          <p:cNvSpPr/>
          <p:nvPr/>
        </p:nvSpPr>
        <p:spPr>
          <a:xfrm>
            <a:off x="5656729" y="5481918"/>
            <a:ext cx="349624" cy="502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a:t>
            </a:r>
          </a:p>
        </p:txBody>
      </p:sp>
      <p:sp>
        <p:nvSpPr>
          <p:cNvPr id="5" name="Rectangle: Rounded Corners 4">
            <a:extLst>
              <a:ext uri="{FF2B5EF4-FFF2-40B4-BE49-F238E27FC236}">
                <a16:creationId xmlns:a16="http://schemas.microsoft.com/office/drawing/2014/main" id="{AC0A112E-1716-47C9-B24E-F7B8C4773847}"/>
              </a:ext>
            </a:extLst>
          </p:cNvPr>
          <p:cNvSpPr/>
          <p:nvPr/>
        </p:nvSpPr>
        <p:spPr>
          <a:xfrm>
            <a:off x="6221505" y="5481918"/>
            <a:ext cx="349624" cy="502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1</a:t>
            </a:r>
          </a:p>
        </p:txBody>
      </p:sp>
      <p:sp>
        <p:nvSpPr>
          <p:cNvPr id="6" name="Rectangle: Rounded Corners 5">
            <a:extLst>
              <a:ext uri="{FF2B5EF4-FFF2-40B4-BE49-F238E27FC236}">
                <a16:creationId xmlns:a16="http://schemas.microsoft.com/office/drawing/2014/main" id="{020B489B-88DF-4BDE-99E5-0FCA53501BD3}"/>
              </a:ext>
            </a:extLst>
          </p:cNvPr>
          <p:cNvSpPr/>
          <p:nvPr/>
        </p:nvSpPr>
        <p:spPr>
          <a:xfrm>
            <a:off x="6768352" y="5472953"/>
            <a:ext cx="349624" cy="502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2</a:t>
            </a:r>
          </a:p>
        </p:txBody>
      </p:sp>
      <p:sp>
        <p:nvSpPr>
          <p:cNvPr id="7" name="Rectangle: Rounded Corners 6">
            <a:extLst>
              <a:ext uri="{FF2B5EF4-FFF2-40B4-BE49-F238E27FC236}">
                <a16:creationId xmlns:a16="http://schemas.microsoft.com/office/drawing/2014/main" id="{85E3BBB1-9974-4E33-AD77-ED99194263F3}"/>
              </a:ext>
            </a:extLst>
          </p:cNvPr>
          <p:cNvSpPr/>
          <p:nvPr/>
        </p:nvSpPr>
        <p:spPr>
          <a:xfrm>
            <a:off x="7691717" y="5472952"/>
            <a:ext cx="349624" cy="502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N</a:t>
            </a:r>
            <a:endParaRPr lang="en-US" dirty="0"/>
          </a:p>
        </p:txBody>
      </p:sp>
      <p:sp>
        <p:nvSpPr>
          <p:cNvPr id="8" name="TextBox 7">
            <a:extLst>
              <a:ext uri="{FF2B5EF4-FFF2-40B4-BE49-F238E27FC236}">
                <a16:creationId xmlns:a16="http://schemas.microsoft.com/office/drawing/2014/main" id="{B95F6A84-5CF0-4645-99D1-79184A27D413}"/>
              </a:ext>
            </a:extLst>
          </p:cNvPr>
          <p:cNvSpPr txBox="1"/>
          <p:nvPr/>
        </p:nvSpPr>
        <p:spPr>
          <a:xfrm>
            <a:off x="7269816" y="5530662"/>
            <a:ext cx="448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t>
            </a:r>
          </a:p>
        </p:txBody>
      </p:sp>
      <p:sp>
        <p:nvSpPr>
          <p:cNvPr id="9" name="Flowchart: Internal Storage 8">
            <a:extLst>
              <a:ext uri="{FF2B5EF4-FFF2-40B4-BE49-F238E27FC236}">
                <a16:creationId xmlns:a16="http://schemas.microsoft.com/office/drawing/2014/main" id="{B2F2C867-A506-4BFC-8C4A-365A8AE4833F}"/>
              </a:ext>
            </a:extLst>
          </p:cNvPr>
          <p:cNvSpPr/>
          <p:nvPr/>
        </p:nvSpPr>
        <p:spPr>
          <a:xfrm>
            <a:off x="1933732" y="5398590"/>
            <a:ext cx="609600" cy="609600"/>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Internal Storage 9">
            <a:extLst>
              <a:ext uri="{FF2B5EF4-FFF2-40B4-BE49-F238E27FC236}">
                <a16:creationId xmlns:a16="http://schemas.microsoft.com/office/drawing/2014/main" id="{C9E73A9E-C456-416B-ABA8-A26175FEA31C}"/>
              </a:ext>
            </a:extLst>
          </p:cNvPr>
          <p:cNvSpPr/>
          <p:nvPr/>
        </p:nvSpPr>
        <p:spPr>
          <a:xfrm>
            <a:off x="2077167" y="5542025"/>
            <a:ext cx="609600" cy="609600"/>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Internal Storage 10">
            <a:extLst>
              <a:ext uri="{FF2B5EF4-FFF2-40B4-BE49-F238E27FC236}">
                <a16:creationId xmlns:a16="http://schemas.microsoft.com/office/drawing/2014/main" id="{43D9D83F-F4B0-4FF8-BA02-AF0D910090C8}"/>
              </a:ext>
            </a:extLst>
          </p:cNvPr>
          <p:cNvSpPr/>
          <p:nvPr/>
        </p:nvSpPr>
        <p:spPr>
          <a:xfrm>
            <a:off x="2220602" y="5685460"/>
            <a:ext cx="609600" cy="609600"/>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5365D47-5D6A-41D7-AC2F-13485AEC3F18}"/>
                  </a:ext>
                </a:extLst>
              </p:cNvPr>
              <p:cNvSpPr txBox="1"/>
              <p:nvPr/>
            </p:nvSpPr>
            <p:spPr>
              <a:xfrm>
                <a:off x="423588" y="5447664"/>
                <a:ext cx="1443318" cy="669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Input image</a:t>
                </a:r>
              </a:p>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ℝ</m:t>
                          </m:r>
                        </m:e>
                        <m:sup>
                          <m:r>
                            <a:rPr lang="it-IT" b="0" i="1" smtClean="0">
                              <a:latin typeface="Cambria Math" panose="02040503050406030204" pitchFamily="18" charset="0"/>
                            </a:rPr>
                            <m:t>h</m:t>
                          </m:r>
                          <m:r>
                            <a:rPr lang="it-IT" b="0" i="1" smtClean="0">
                              <a:latin typeface="Cambria Math" panose="02040503050406030204" pitchFamily="18" charset="0"/>
                            </a:rPr>
                            <m:t>×</m:t>
                          </m:r>
                          <m:r>
                            <a:rPr lang="it-IT" b="0" i="1" smtClean="0">
                              <a:latin typeface="Cambria Math" panose="02040503050406030204" pitchFamily="18" charset="0"/>
                            </a:rPr>
                            <m:t>𝑤</m:t>
                          </m:r>
                          <m:r>
                            <a:rPr lang="it-IT" b="0" i="1" smtClean="0">
                              <a:latin typeface="Cambria Math" panose="02040503050406030204" pitchFamily="18" charset="0"/>
                            </a:rPr>
                            <m:t>×</m:t>
                          </m:r>
                          <m:r>
                            <a:rPr lang="it-IT" b="0" i="1" smtClean="0">
                              <a:latin typeface="Cambria Math" panose="02040503050406030204" pitchFamily="18" charset="0"/>
                            </a:rPr>
                            <m:t>𝐶</m:t>
                          </m:r>
                        </m:sup>
                      </m:sSup>
                    </m:oMath>
                  </m:oMathPara>
                </a14:m>
                <a:endParaRPr lang="en-US" dirty="0"/>
              </a:p>
            </p:txBody>
          </p:sp>
        </mc:Choice>
        <mc:Fallback xmlns="">
          <p:sp>
            <p:nvSpPr>
              <p:cNvPr id="12" name="TextBox 11">
                <a:extLst>
                  <a:ext uri="{FF2B5EF4-FFF2-40B4-BE49-F238E27FC236}">
                    <a16:creationId xmlns:a16="http://schemas.microsoft.com/office/drawing/2014/main" id="{B5365D47-5D6A-41D7-AC2F-13485AEC3F18}"/>
                  </a:ext>
                </a:extLst>
              </p:cNvPr>
              <p:cNvSpPr txBox="1">
                <a:spLocks noRot="1" noChangeAspect="1" noMove="1" noResize="1" noEditPoints="1" noAdjustHandles="1" noChangeArrowheads="1" noChangeShapeType="1" noTextEdit="1"/>
              </p:cNvSpPr>
              <p:nvPr/>
            </p:nvSpPr>
            <p:spPr>
              <a:xfrm>
                <a:off x="423588" y="5447664"/>
                <a:ext cx="1443318" cy="669992"/>
              </a:xfrm>
              <a:prstGeom prst="rect">
                <a:avLst/>
              </a:prstGeom>
              <a:blipFill>
                <a:blip r:embed="rId2"/>
                <a:stretch>
                  <a:fillRect l="-3376" t="-4545" r="-3797"/>
                </a:stretch>
              </a:blipFill>
            </p:spPr>
            <p:txBody>
              <a:bodyPr/>
              <a:lstStyle/>
              <a:p>
                <a:r>
                  <a:rPr lang="it-IT">
                    <a:noFill/>
                  </a:rPr>
                  <a:t> </a:t>
                </a:r>
              </a:p>
            </p:txBody>
          </p:sp>
        </mc:Fallback>
      </mc:AlternateContent>
      <p:sp>
        <p:nvSpPr>
          <p:cNvPr id="13" name="Rectangle: Rounded Corners 12">
            <a:extLst>
              <a:ext uri="{FF2B5EF4-FFF2-40B4-BE49-F238E27FC236}">
                <a16:creationId xmlns:a16="http://schemas.microsoft.com/office/drawing/2014/main" id="{C734FB6B-29F5-4828-ABB3-D764B917ED58}"/>
              </a:ext>
            </a:extLst>
          </p:cNvPr>
          <p:cNvSpPr/>
          <p:nvPr/>
        </p:nvSpPr>
        <p:spPr>
          <a:xfrm rot="2820000">
            <a:off x="1813934" y="5480031"/>
            <a:ext cx="627531" cy="233081"/>
          </a:xfrm>
          <a:prstGeom prst="roundRect">
            <a:avLst/>
          </a:prstGeom>
          <a:solidFill>
            <a:srgbClr val="8095BA">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4">
            <a:extLst>
              <a:ext uri="{FF2B5EF4-FFF2-40B4-BE49-F238E27FC236}">
                <a16:creationId xmlns:a16="http://schemas.microsoft.com/office/drawing/2014/main" id="{05386BA4-5290-44D3-B0C6-1C626896A58A}"/>
              </a:ext>
            </a:extLst>
          </p:cNvPr>
          <p:cNvGraphicFramePr>
            <a:graphicFrameLocks noGrp="1"/>
          </p:cNvGraphicFramePr>
          <p:nvPr/>
        </p:nvGraphicFramePr>
        <p:xfrm>
          <a:off x="3813505" y="5298757"/>
          <a:ext cx="548640" cy="822960"/>
        </p:xfrm>
        <a:graphic>
          <a:graphicData uri="http://schemas.openxmlformats.org/drawingml/2006/table">
            <a:tbl>
              <a:tblPr>
                <a:tableStyleId>{5C22544A-7EE6-4342-B048-85BDC9FD1C3A}</a:tableStyleId>
              </a:tblPr>
              <a:tblGrid>
                <a:gridCol w="274320">
                  <a:extLst>
                    <a:ext uri="{9D8B030D-6E8A-4147-A177-3AD203B41FA5}">
                      <a16:colId xmlns:a16="http://schemas.microsoft.com/office/drawing/2014/main" val="897538851"/>
                    </a:ext>
                  </a:extLst>
                </a:gridCol>
                <a:gridCol w="274320">
                  <a:extLst>
                    <a:ext uri="{9D8B030D-6E8A-4147-A177-3AD203B41FA5}">
                      <a16:colId xmlns:a16="http://schemas.microsoft.com/office/drawing/2014/main" val="517797465"/>
                    </a:ext>
                  </a:extLst>
                </a:gridCol>
              </a:tblGrid>
              <a:tr h="274320">
                <a:tc>
                  <a:txBody>
                    <a:bodyPr/>
                    <a:lstStyle/>
                    <a:p>
                      <a:endParaRPr lang="en-US" sz="1000" dirty="0"/>
                    </a:p>
                  </a:txBody>
                  <a:tcPr>
                    <a:solidFill>
                      <a:srgbClr val="FF0000"/>
                    </a:solidFill>
                  </a:tcPr>
                </a:tc>
                <a:tc>
                  <a:txBody>
                    <a:bodyPr/>
                    <a:lstStyle/>
                    <a:p>
                      <a:endParaRPr lang="en-US" sz="1000" dirty="0"/>
                    </a:p>
                  </a:txBody>
                  <a:tcPr>
                    <a:solidFill>
                      <a:srgbClr val="FF0000"/>
                    </a:solidFill>
                  </a:tcPr>
                </a:tc>
                <a:extLst>
                  <a:ext uri="{0D108BD9-81ED-4DB2-BD59-A6C34878D82A}">
                    <a16:rowId xmlns:a16="http://schemas.microsoft.com/office/drawing/2014/main" val="3320610618"/>
                  </a:ext>
                </a:extLst>
              </a:tr>
              <a:tr h="274320">
                <a:tc>
                  <a:txBody>
                    <a:bodyPr/>
                    <a:lstStyle/>
                    <a:p>
                      <a:endParaRPr lang="en-US" sz="1000" dirty="0"/>
                    </a:p>
                  </a:txBody>
                  <a:tcPr>
                    <a:solidFill>
                      <a:srgbClr val="FF0000"/>
                    </a:solidFill>
                  </a:tcPr>
                </a:tc>
                <a:tc>
                  <a:txBody>
                    <a:bodyPr/>
                    <a:lstStyle/>
                    <a:p>
                      <a:endParaRPr lang="en-US" sz="1000" dirty="0"/>
                    </a:p>
                  </a:txBody>
                  <a:tcPr>
                    <a:solidFill>
                      <a:srgbClr val="FF0000"/>
                    </a:solidFill>
                  </a:tcPr>
                </a:tc>
                <a:extLst>
                  <a:ext uri="{0D108BD9-81ED-4DB2-BD59-A6C34878D82A}">
                    <a16:rowId xmlns:a16="http://schemas.microsoft.com/office/drawing/2014/main" val="1154754557"/>
                  </a:ext>
                </a:extLst>
              </a:tr>
              <a:tr h="274320">
                <a:tc>
                  <a:txBody>
                    <a:bodyPr/>
                    <a:lstStyle/>
                    <a:p>
                      <a:endParaRPr lang="en-US" sz="1000" dirty="0"/>
                    </a:p>
                  </a:txBody>
                  <a:tcPr>
                    <a:solidFill>
                      <a:srgbClr val="FF0000"/>
                    </a:solidFill>
                  </a:tcPr>
                </a:tc>
                <a:tc>
                  <a:txBody>
                    <a:bodyPr/>
                    <a:lstStyle/>
                    <a:p>
                      <a:endParaRPr lang="en-US" sz="1000" dirty="0"/>
                    </a:p>
                  </a:txBody>
                  <a:tcPr>
                    <a:solidFill>
                      <a:srgbClr val="FF0000"/>
                    </a:solidFill>
                  </a:tcPr>
                </a:tc>
                <a:extLst>
                  <a:ext uri="{0D108BD9-81ED-4DB2-BD59-A6C34878D82A}">
                    <a16:rowId xmlns:a16="http://schemas.microsoft.com/office/drawing/2014/main" val="2362090912"/>
                  </a:ext>
                </a:extLst>
              </a:tr>
            </a:tbl>
          </a:graphicData>
        </a:graphic>
      </p:graphicFrame>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E1548E5-1D17-481B-BD15-F66883882D32}"/>
                  </a:ext>
                </a:extLst>
              </p:cNvPr>
              <p:cNvSpPr txBox="1"/>
              <p:nvPr/>
            </p:nvSpPr>
            <p:spPr>
              <a:xfrm>
                <a:off x="3543301" y="6079481"/>
                <a:ext cx="1154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𝐸</m:t>
                      </m:r>
                      <m:r>
                        <a:rPr lang="it-IT" b="0" i="1" dirty="0" smtClean="0">
                          <a:latin typeface="Cambria Math" panose="02040503050406030204" pitchFamily="18" charset="0"/>
                        </a:rPr>
                        <m:t>∈</m:t>
                      </m:r>
                      <m:sSup>
                        <m:sSupPr>
                          <m:ctrlPr>
                            <a:rPr lang="it-IT" b="0" i="1" dirty="0" smtClean="0">
                              <a:latin typeface="Cambria Math" panose="02040503050406030204" pitchFamily="18" charset="0"/>
                            </a:rPr>
                          </m:ctrlPr>
                        </m:sSupPr>
                        <m:e>
                          <m:r>
                            <a:rPr lang="it-IT" b="0" i="1" dirty="0" smtClean="0">
                              <a:latin typeface="Cambria Math" panose="02040503050406030204" pitchFamily="18" charset="0"/>
                            </a:rPr>
                            <m:t>ℝ</m:t>
                          </m:r>
                        </m:e>
                        <m:sup>
                          <m:r>
                            <a:rPr lang="it-IT" b="0" i="1" dirty="0" smtClean="0">
                              <a:latin typeface="Cambria Math" panose="02040503050406030204" pitchFamily="18" charset="0"/>
                            </a:rPr>
                            <m:t>𝐶</m:t>
                          </m:r>
                          <m:r>
                            <a:rPr lang="it-IT" b="0" i="1" dirty="0" smtClean="0">
                              <a:latin typeface="Cambria Math" panose="02040503050406030204" pitchFamily="18" charset="0"/>
                            </a:rPr>
                            <m:t>×</m:t>
                          </m:r>
                          <m:r>
                            <a:rPr lang="it-IT" b="0" i="1" dirty="0" smtClean="0">
                              <a:latin typeface="Cambria Math" panose="02040503050406030204" pitchFamily="18" charset="0"/>
                            </a:rPr>
                            <m:t>𝐷</m:t>
                          </m:r>
                        </m:sup>
                      </m:sSup>
                    </m:oMath>
                  </m:oMathPara>
                </a14:m>
                <a:endParaRPr lang="en-US" dirty="0"/>
              </a:p>
            </p:txBody>
          </p:sp>
        </mc:Choice>
        <mc:Fallback xmlns="">
          <p:sp>
            <p:nvSpPr>
              <p:cNvPr id="15" name="TextBox 14">
                <a:extLst>
                  <a:ext uri="{FF2B5EF4-FFF2-40B4-BE49-F238E27FC236}">
                    <a16:creationId xmlns:a16="http://schemas.microsoft.com/office/drawing/2014/main" id="{CE1548E5-1D17-481B-BD15-F66883882D32}"/>
                  </a:ext>
                </a:extLst>
              </p:cNvPr>
              <p:cNvSpPr txBox="1">
                <a:spLocks noRot="1" noChangeAspect="1" noMove="1" noResize="1" noEditPoints="1" noAdjustHandles="1" noChangeArrowheads="1" noChangeShapeType="1" noTextEdit="1"/>
              </p:cNvSpPr>
              <p:nvPr/>
            </p:nvSpPr>
            <p:spPr>
              <a:xfrm>
                <a:off x="3543301" y="6079481"/>
                <a:ext cx="1154363" cy="369332"/>
              </a:xfrm>
              <a:prstGeom prst="rect">
                <a:avLst/>
              </a:prstGeom>
              <a:blipFill>
                <a:blip r:embed="rId3"/>
                <a:stretch>
                  <a:fillRect/>
                </a:stretch>
              </a:blipFill>
            </p:spPr>
            <p:txBody>
              <a:bodyPr/>
              <a:lstStyle/>
              <a:p>
                <a:r>
                  <a:rPr lang="it-IT">
                    <a:noFill/>
                  </a:rPr>
                  <a:t> </a:t>
                </a:r>
              </a:p>
            </p:txBody>
          </p:sp>
        </mc:Fallback>
      </mc:AlternateContent>
      <p:cxnSp>
        <p:nvCxnSpPr>
          <p:cNvPr id="16" name="Connector: Curved 15">
            <a:extLst>
              <a:ext uri="{FF2B5EF4-FFF2-40B4-BE49-F238E27FC236}">
                <a16:creationId xmlns:a16="http://schemas.microsoft.com/office/drawing/2014/main" id="{D64B792B-A52E-4083-8A95-FA52E5E2864B}"/>
              </a:ext>
            </a:extLst>
          </p:cNvPr>
          <p:cNvCxnSpPr>
            <a:cxnSpLocks/>
          </p:cNvCxnSpPr>
          <p:nvPr/>
        </p:nvCxnSpPr>
        <p:spPr>
          <a:xfrm flipV="1">
            <a:off x="2381250" y="5596571"/>
            <a:ext cx="1354375" cy="213680"/>
          </a:xfrm>
          <a:prstGeom prst="curved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17" name="Connector: Curved 16">
            <a:extLst>
              <a:ext uri="{FF2B5EF4-FFF2-40B4-BE49-F238E27FC236}">
                <a16:creationId xmlns:a16="http://schemas.microsoft.com/office/drawing/2014/main" id="{F848CE21-6FE9-43F9-9D91-CEFD830D0B82}"/>
              </a:ext>
            </a:extLst>
          </p:cNvPr>
          <p:cNvCxnSpPr>
            <a:cxnSpLocks/>
          </p:cNvCxnSpPr>
          <p:nvPr/>
        </p:nvCxnSpPr>
        <p:spPr>
          <a:xfrm>
            <a:off x="4440025" y="5573105"/>
            <a:ext cx="1751224" cy="360969"/>
          </a:xfrm>
          <a:prstGeom prst="curvedConnector3">
            <a:avLst/>
          </a:prstGeom>
          <a:ln>
            <a:tailEnd type="triangle"/>
          </a:ln>
        </p:spPr>
        <p:style>
          <a:lnRef idx="2">
            <a:schemeClr val="dk1"/>
          </a:lnRef>
          <a:fillRef idx="0">
            <a:schemeClr val="dk1"/>
          </a:fillRef>
          <a:effectRef idx="1">
            <a:schemeClr val="dk1"/>
          </a:effectRef>
          <a:fontRef idx="minor">
            <a:schemeClr val="tx1"/>
          </a:fontRef>
        </p:style>
      </p:cxnSp>
      <p:sp>
        <p:nvSpPr>
          <p:cNvPr id="18" name="Oval 17">
            <a:extLst>
              <a:ext uri="{FF2B5EF4-FFF2-40B4-BE49-F238E27FC236}">
                <a16:creationId xmlns:a16="http://schemas.microsoft.com/office/drawing/2014/main" id="{EC6DDF28-D9AE-44F2-9CA2-11246C43B2F7}"/>
              </a:ext>
            </a:extLst>
          </p:cNvPr>
          <p:cNvSpPr/>
          <p:nvPr/>
        </p:nvSpPr>
        <p:spPr>
          <a:xfrm>
            <a:off x="5505450" y="5353050"/>
            <a:ext cx="638175" cy="742950"/>
          </a:xfrm>
          <a:prstGeom prst="ellipse">
            <a:avLst/>
          </a:prstGeom>
          <a:solidFill>
            <a:srgbClr val="8095BA">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7988D12-38FE-47A0-811C-3C29227DE4E7}"/>
              </a:ext>
            </a:extLst>
          </p:cNvPr>
          <p:cNvSpPr/>
          <p:nvPr/>
        </p:nvSpPr>
        <p:spPr>
          <a:xfrm>
            <a:off x="8672391" y="5740677"/>
            <a:ext cx="1914525" cy="5715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Learnable [class] embedding</a:t>
            </a:r>
          </a:p>
        </p:txBody>
      </p:sp>
      <p:cxnSp>
        <p:nvCxnSpPr>
          <p:cNvPr id="23" name="Connector: Elbow 22">
            <a:extLst>
              <a:ext uri="{FF2B5EF4-FFF2-40B4-BE49-F238E27FC236}">
                <a16:creationId xmlns:a16="http://schemas.microsoft.com/office/drawing/2014/main" id="{9435A5E1-DA87-4D14-B95D-7F8878FBA3FC}"/>
              </a:ext>
            </a:extLst>
          </p:cNvPr>
          <p:cNvCxnSpPr>
            <a:stCxn id="18" idx="4"/>
            <a:endCxn id="19" idx="1"/>
          </p:cNvCxnSpPr>
          <p:nvPr/>
        </p:nvCxnSpPr>
        <p:spPr>
          <a:xfrm rot="5400000" flipH="1" flipV="1">
            <a:off x="7213677" y="4637287"/>
            <a:ext cx="69573" cy="2847853"/>
          </a:xfrm>
          <a:prstGeom prst="bentConnector4">
            <a:avLst>
              <a:gd name="adj1" fmla="val -328576"/>
              <a:gd name="adj2" fmla="val 55602"/>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Callout: Line 20">
            <a:extLst>
              <a:ext uri="{FF2B5EF4-FFF2-40B4-BE49-F238E27FC236}">
                <a16:creationId xmlns:a16="http://schemas.microsoft.com/office/drawing/2014/main" id="{1FB8ABD4-D99C-4610-9D41-816FAB91ADE9}"/>
              </a:ext>
            </a:extLst>
          </p:cNvPr>
          <p:cNvSpPr/>
          <p:nvPr/>
        </p:nvSpPr>
        <p:spPr>
          <a:xfrm>
            <a:off x="10706389" y="3970868"/>
            <a:ext cx="1272138" cy="1202266"/>
          </a:xfrm>
          <a:prstGeom prst="borderCallout1">
            <a:avLst>
              <a:gd name="adj1" fmla="val 78219"/>
              <a:gd name="adj2" fmla="val -11550"/>
              <a:gd name="adj3" fmla="val 21927"/>
              <a:gd name="adj4" fmla="val -108943"/>
            </a:avLst>
          </a:prstGeom>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a:r>
              <a:rPr lang="it-IT" dirty="0" err="1"/>
              <a:t>Equivalent</a:t>
            </a:r>
            <a:r>
              <a:rPr lang="it-IT" dirty="0"/>
              <a:t> to RNN «</a:t>
            </a:r>
            <a:r>
              <a:rPr lang="it-IT" dirty="0" err="1"/>
              <a:t>context</a:t>
            </a:r>
            <a:r>
              <a:rPr lang="it-IT" dirty="0"/>
              <a:t> token»</a:t>
            </a:r>
          </a:p>
        </p:txBody>
      </p:sp>
      <p:sp>
        <p:nvSpPr>
          <p:cNvPr id="22" name="Oval 21">
            <a:extLst>
              <a:ext uri="{FF2B5EF4-FFF2-40B4-BE49-F238E27FC236}">
                <a16:creationId xmlns:a16="http://schemas.microsoft.com/office/drawing/2014/main" id="{35FD3969-4A53-45AE-B03D-CA2410F7AE13}"/>
              </a:ext>
            </a:extLst>
          </p:cNvPr>
          <p:cNvSpPr/>
          <p:nvPr/>
        </p:nvSpPr>
        <p:spPr>
          <a:xfrm>
            <a:off x="3081909" y="5508452"/>
            <a:ext cx="237528" cy="237528"/>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a:t>
            </a:r>
          </a:p>
        </p:txBody>
      </p:sp>
    </p:spTree>
    <p:extLst>
      <p:ext uri="{BB962C8B-B14F-4D97-AF65-F5344CB8AC3E}">
        <p14:creationId xmlns:p14="http://schemas.microsoft.com/office/powerpoint/2010/main" val="287926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500"/>
                                        <p:tgtEl>
                                          <p:spTgt spid="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500"/>
                                        <p:tgtEl>
                                          <p:spTgt spid="19"/>
                                        </p:tgtEl>
                                      </p:cBhvr>
                                    </p:animEffect>
                                  </p:childTnLst>
                                </p:cTn>
                              </p:par>
                              <p:par>
                                <p:cTn id="95" presetID="10" presetClass="entr" presetSubtype="0" fill="hold" nodeType="with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p:bldP spid="9" grpId="0" animBg="1"/>
      <p:bldP spid="10" grpId="0" animBg="1"/>
      <p:bldP spid="11" grpId="0" animBg="1"/>
      <p:bldP spid="12" grpId="0"/>
      <p:bldP spid="13" grpId="0" animBg="1"/>
      <p:bldP spid="15" grpId="0"/>
      <p:bldP spid="18" grpId="0" animBg="1"/>
      <p:bldP spid="19"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EE1F-F68F-4EEE-BDFF-BA81340EE5C4}"/>
              </a:ext>
            </a:extLst>
          </p:cNvPr>
          <p:cNvSpPr>
            <a:spLocks noGrp="1"/>
          </p:cNvSpPr>
          <p:nvPr>
            <p:ph type="title"/>
          </p:nvPr>
        </p:nvSpPr>
        <p:spPr>
          <a:xfrm>
            <a:off x="1103447" y="116632"/>
            <a:ext cx="7931208" cy="720080"/>
          </a:xfrm>
        </p:spPr>
        <p:txBody>
          <a:bodyPr/>
          <a:lstStyle/>
          <a:p>
            <a:r>
              <a:rPr lang="en-US" dirty="0"/>
              <a:t>Step-by-step LSTM Walk Through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86E876-B2F0-4202-A320-E3BC7611A98F}"/>
                  </a:ext>
                </a:extLst>
              </p:cNvPr>
              <p:cNvSpPr>
                <a:spLocks noGrp="1"/>
              </p:cNvSpPr>
              <p:nvPr>
                <p:ph idx="1"/>
              </p:nvPr>
            </p:nvSpPr>
            <p:spPr>
              <a:xfrm>
                <a:off x="511809" y="1112355"/>
                <a:ext cx="10515600" cy="2803731"/>
              </a:xfrm>
            </p:spPr>
            <p:txBody>
              <a:bodyPr>
                <a:normAutofit fontScale="77500" lnSpcReduction="20000"/>
              </a:bodyPr>
              <a:lstStyle/>
              <a:p>
                <a:r>
                  <a:rPr lang="en-US" b="1" dirty="0"/>
                  <a:t>Step 4</a:t>
                </a:r>
                <a:r>
                  <a:rPr lang="en-US" dirty="0"/>
                  <a:t>: Decide the filtered output from the </a:t>
                </a:r>
              </a:p>
              <a:p>
                <a:pPr marL="0" indent="0">
                  <a:buNone/>
                </a:pPr>
                <a:r>
                  <a:rPr lang="en-US" dirty="0"/>
                  <a:t>                 new cell state </a:t>
                </a:r>
                <a:r>
                  <a:rPr lang="en-US" dirty="0">
                    <a:sym typeface="Wingdings" pitchFamily="2" charset="2"/>
                  </a:rPr>
                  <a:t> </a:t>
                </a:r>
                <a:endParaRPr lang="en-US" dirty="0"/>
              </a:p>
              <a:p>
                <a:pPr lvl="1"/>
                <a:r>
                  <a:rPr lang="en-US" dirty="0" err="1">
                    <a:latin typeface="Cambria Math" panose="02040503050406030204" pitchFamily="18" charset="0"/>
                    <a:ea typeface="Cambria Math" panose="02040503050406030204" pitchFamily="18" charset="0"/>
                  </a:rPr>
                  <a:t>tanh</a:t>
                </a:r>
                <a:r>
                  <a:rPr lang="en-US" dirty="0"/>
                  <a:t> function filters the new cell state to characterize stored information</a:t>
                </a:r>
              </a:p>
              <a:p>
                <a:pPr lvl="2"/>
                <a:r>
                  <a:rPr lang="en-US" dirty="0"/>
                  <a:t>Significant information 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𝑡</m:t>
                        </m:r>
                      </m:sub>
                    </m:sSub>
                  </m:oMath>
                </a14:m>
                <a:r>
                  <a:rPr lang="en-US" dirty="0"/>
                  <a:t> </a:t>
                </a:r>
                <a:r>
                  <a:rPr lang="en-US" dirty="0">
                    <a:sym typeface="Wingdings" panose="05000000000000000000" pitchFamily="2" charset="2"/>
                  </a:rPr>
                  <a:t> </a:t>
                </a:r>
                <a14:m>
                  <m:oMath xmlns:m="http://schemas.openxmlformats.org/officeDocument/2006/math">
                    <m:r>
                      <a:rPr lang="en-US" b="0" i="1" smtClean="0">
                        <a:latin typeface="Cambria Math" panose="02040503050406030204" pitchFamily="18" charset="0"/>
                        <a:sym typeface="Wingdings" panose="05000000000000000000" pitchFamily="2" charset="2"/>
                      </a:rPr>
                      <m:t>±1</m:t>
                    </m:r>
                  </m:oMath>
                </a14:m>
                <a:endParaRPr lang="en-US" dirty="0">
                  <a:sym typeface="Wingdings" panose="05000000000000000000" pitchFamily="2" charset="2"/>
                </a:endParaRPr>
              </a:p>
              <a:p>
                <a:pPr lvl="2"/>
                <a:r>
                  <a:rPr lang="en-US" dirty="0">
                    <a:sym typeface="Wingdings" panose="05000000000000000000" pitchFamily="2" charset="2"/>
                  </a:rPr>
                  <a:t>Minor details  0</a:t>
                </a:r>
                <a:endParaRPr lang="en-US" dirty="0"/>
              </a:p>
              <a:p>
                <a:pPr lvl="1"/>
                <a:r>
                  <a:rPr lang="en-US" dirty="0"/>
                  <a:t>Output gate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𝑡</m:t>
                        </m:r>
                      </m:sub>
                    </m:sSub>
                  </m:oMath>
                </a14:m>
                <a:r>
                  <a:rPr lang="en-US" dirty="0"/>
                  <a:t> ranges between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0, 1</m:t>
                        </m:r>
                      </m:e>
                    </m:d>
                  </m:oMath>
                </a14:m>
                <a:endParaRPr lang="en-US" dirty="0"/>
              </a:p>
              <a:p>
                <a:pPr lvl="2"/>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m:t>
                        </m:r>
                      </m:sub>
                    </m:sSub>
                  </m:oMath>
                </a14:m>
                <a:r>
                  <a:rPr lang="en-US" dirty="0"/>
                  <a:t> serves as a control signal for the next time step</a:t>
                </a:r>
              </a:p>
            </p:txBody>
          </p:sp>
        </mc:Choice>
        <mc:Fallback xmlns="">
          <p:sp>
            <p:nvSpPr>
              <p:cNvPr id="3" name="Content Placeholder 2">
                <a:extLst>
                  <a:ext uri="{FF2B5EF4-FFF2-40B4-BE49-F238E27FC236}">
                    <a16:creationId xmlns:a16="http://schemas.microsoft.com/office/drawing/2014/main" id="{E586E876-B2F0-4202-A320-E3BC7611A98F}"/>
                  </a:ext>
                </a:extLst>
              </p:cNvPr>
              <p:cNvSpPr>
                <a:spLocks noGrp="1" noRot="1" noChangeAspect="1" noMove="1" noResize="1" noEditPoints="1" noAdjustHandles="1" noChangeArrowheads="1" noChangeShapeType="1" noTextEdit="1"/>
              </p:cNvSpPr>
              <p:nvPr>
                <p:ph idx="1"/>
              </p:nvPr>
            </p:nvSpPr>
            <p:spPr>
              <a:xfrm>
                <a:off x="511809" y="1112355"/>
                <a:ext cx="10515600" cy="2803731"/>
              </a:xfrm>
              <a:blipFill>
                <a:blip r:embed="rId2"/>
                <a:stretch>
                  <a:fillRect l="-844" t="-4054"/>
                </a:stretch>
              </a:blipFill>
            </p:spPr>
            <p:txBody>
              <a:bodyPr/>
              <a:lstStyle/>
              <a:p>
                <a:r>
                  <a:rPr lang="en-CY">
                    <a:noFill/>
                  </a:rPr>
                  <a:t> </a:t>
                </a:r>
              </a:p>
            </p:txBody>
          </p:sp>
        </mc:Fallback>
      </mc:AlternateContent>
      <p:pic>
        <p:nvPicPr>
          <p:cNvPr id="7" name="Picture 8" descr="Image result for lstm ce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61" r="48917" b="10906"/>
          <a:stretch/>
        </p:blipFill>
        <p:spPr bwMode="auto">
          <a:xfrm>
            <a:off x="9034654" y="99322"/>
            <a:ext cx="2987420" cy="1857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colah.github.io/posts/2015-08-Understanding-LSTMs/img/LSTM2-nota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7626" y="6036455"/>
            <a:ext cx="2956747" cy="5508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3391" y="4735512"/>
            <a:ext cx="6430963"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980625" y="5230368"/>
            <a:ext cx="1312282" cy="369332"/>
          </a:xfrm>
          <a:prstGeom prst="rect">
            <a:avLst/>
          </a:prstGeom>
          <a:noFill/>
        </p:spPr>
        <p:txBody>
          <a:bodyPr wrap="none" rtlCol="0">
            <a:spAutoFit/>
          </a:bodyPr>
          <a:lstStyle/>
          <a:p>
            <a:r>
              <a:rPr lang="en-US" dirty="0"/>
              <a:t>Output gate</a:t>
            </a:r>
          </a:p>
        </p:txBody>
      </p:sp>
      <p:cxnSp>
        <p:nvCxnSpPr>
          <p:cNvPr id="12" name="Straight Arrow Connector 11"/>
          <p:cNvCxnSpPr>
            <a:stCxn id="11" idx="3"/>
          </p:cNvCxnSpPr>
          <p:nvPr/>
        </p:nvCxnSpPr>
        <p:spPr>
          <a:xfrm>
            <a:off x="2292907" y="5415034"/>
            <a:ext cx="708542" cy="2908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F0D9137-498D-47C7-9D09-8F6A5ED5B6EE}"/>
                  </a:ext>
                </a:extLst>
              </p:cNvPr>
              <p:cNvSpPr txBox="1"/>
              <p:nvPr/>
            </p:nvSpPr>
            <p:spPr>
              <a:xfrm>
                <a:off x="7926215" y="3495464"/>
                <a:ext cx="3720351" cy="3046988"/>
              </a:xfrm>
              <a:prstGeom prst="rect">
                <a:avLst/>
              </a:prstGeom>
              <a:noFill/>
            </p:spPr>
            <p:txBody>
              <a:bodyPr wrap="square" rtlCol="0">
                <a:spAutoFit/>
              </a:bodyPr>
              <a:lstStyle/>
              <a:p>
                <a:r>
                  <a:rPr lang="en-US" sz="2400" b="1" dirty="0"/>
                  <a:t>Example:</a:t>
                </a:r>
              </a:p>
              <a:p>
                <a:r>
                  <a:rPr lang="en-US" sz="2400" dirty="0"/>
                  <a:t>Since the model just saw a new subject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𝑡</m:t>
                        </m:r>
                      </m:sub>
                    </m:sSub>
                  </m:oMath>
                </a14:m>
                <a:r>
                  <a:rPr lang="en-US" sz="2400" dirty="0"/>
                  <a:t>), it might </a:t>
                </a:r>
                <a:r>
                  <a:rPr lang="en-US" sz="2400" u="sng" dirty="0"/>
                  <a:t>want to output</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𝑜</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→1</m:t>
                    </m:r>
                  </m:oMath>
                </a14:m>
                <a:r>
                  <a:rPr lang="en-US" sz="2400" dirty="0"/>
                  <a:t>) information relevant to a verb (</a:t>
                </a:r>
                <a14:m>
                  <m:oMath xmlns:m="http://schemas.openxmlformats.org/officeDocument/2006/math">
                    <m:r>
                      <m:rPr>
                        <m:sty m:val="p"/>
                      </m:rPr>
                      <a:rPr lang="en-US" sz="2400" b="0" i="0" smtClean="0">
                        <a:latin typeface="Cambria Math" panose="02040503050406030204" pitchFamily="18" charset="0"/>
                      </a:rPr>
                      <m:t>tanh</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oMath>
                </a14:m>
                <a:r>
                  <a:rPr lang="en-US" sz="2400" dirty="0"/>
                  <a:t>), e.g., singular/plural, in case a verb comes next.</a:t>
                </a:r>
              </a:p>
            </p:txBody>
          </p:sp>
        </mc:Choice>
        <mc:Fallback xmlns="">
          <p:sp>
            <p:nvSpPr>
              <p:cNvPr id="10" name="TextBox 9">
                <a:extLst>
                  <a:ext uri="{FF2B5EF4-FFF2-40B4-BE49-F238E27FC236}">
                    <a16:creationId xmlns:a16="http://schemas.microsoft.com/office/drawing/2014/main" id="{3F0D9137-498D-47C7-9D09-8F6A5ED5B6EE}"/>
                  </a:ext>
                </a:extLst>
              </p:cNvPr>
              <p:cNvSpPr txBox="1">
                <a:spLocks noRot="1" noChangeAspect="1" noMove="1" noResize="1" noEditPoints="1" noAdjustHandles="1" noChangeArrowheads="1" noChangeShapeType="1" noTextEdit="1"/>
              </p:cNvSpPr>
              <p:nvPr/>
            </p:nvSpPr>
            <p:spPr>
              <a:xfrm>
                <a:off x="7926215" y="3495464"/>
                <a:ext cx="3720351" cy="3046988"/>
              </a:xfrm>
              <a:prstGeom prst="rect">
                <a:avLst/>
              </a:prstGeom>
              <a:blipFill>
                <a:blip r:embed="rId6"/>
                <a:stretch>
                  <a:fillRect l="-2455" t="-1600" b="-360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95231C8-409D-1348-B63E-2C76556AEAC9}"/>
              </a:ext>
            </a:extLst>
          </p:cNvPr>
          <p:cNvPicPr>
            <a:picLocks noChangeAspect="1"/>
          </p:cNvPicPr>
          <p:nvPr/>
        </p:nvPicPr>
        <p:blipFill>
          <a:blip r:embed="rId7"/>
          <a:stretch>
            <a:fillRect/>
          </a:stretch>
        </p:blipFill>
        <p:spPr>
          <a:xfrm>
            <a:off x="4405861" y="5130665"/>
            <a:ext cx="3380276" cy="1015830"/>
          </a:xfrm>
          <a:prstGeom prst="rect">
            <a:avLst/>
          </a:prstGeom>
        </p:spPr>
      </p:pic>
      <p:pic>
        <p:nvPicPr>
          <p:cNvPr id="5" name="Picture 4">
            <a:extLst>
              <a:ext uri="{FF2B5EF4-FFF2-40B4-BE49-F238E27FC236}">
                <a16:creationId xmlns:a16="http://schemas.microsoft.com/office/drawing/2014/main" id="{5A8A72C8-F735-3146-81C8-DF0438B7DED7}"/>
              </a:ext>
            </a:extLst>
          </p:cNvPr>
          <p:cNvPicPr>
            <a:picLocks noChangeAspect="1"/>
          </p:cNvPicPr>
          <p:nvPr/>
        </p:nvPicPr>
        <p:blipFill>
          <a:blip r:embed="rId8"/>
          <a:stretch>
            <a:fillRect/>
          </a:stretch>
        </p:blipFill>
        <p:spPr>
          <a:xfrm>
            <a:off x="4086168" y="1448316"/>
            <a:ext cx="1965766" cy="415644"/>
          </a:xfrm>
          <a:prstGeom prst="rect">
            <a:avLst/>
          </a:prstGeom>
        </p:spPr>
      </p:pic>
    </p:spTree>
    <p:extLst>
      <p:ext uri="{BB962C8B-B14F-4D97-AF65-F5344CB8AC3E}">
        <p14:creationId xmlns:p14="http://schemas.microsoft.com/office/powerpoint/2010/main" val="21934338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4B04C-D632-4C05-821E-F3B49664C948}"/>
              </a:ext>
            </a:extLst>
          </p:cNvPr>
          <p:cNvSpPr>
            <a:spLocks noGrp="1"/>
          </p:cNvSpPr>
          <p:nvPr>
            <p:ph type="title"/>
          </p:nvPr>
        </p:nvSpPr>
        <p:spPr/>
        <p:txBody>
          <a:bodyPr/>
          <a:lstStyle/>
          <a:p>
            <a:r>
              <a:rPr lang="en-US">
                <a:cs typeface="Angsana New"/>
              </a:rPr>
              <a:t>Embedding the imput as patches</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6C15B9-4239-44C0-BA2E-87589EAEB991}"/>
                  </a:ext>
                </a:extLst>
              </p:cNvPr>
              <p:cNvSpPr>
                <a:spLocks noGrp="1"/>
              </p:cNvSpPr>
              <p:nvPr>
                <p:ph idx="1"/>
              </p:nvPr>
            </p:nvSpPr>
            <p:spPr>
              <a:xfrm>
                <a:off x="838200" y="2178657"/>
                <a:ext cx="10515600" cy="3998306"/>
              </a:xfrm>
            </p:spPr>
            <p:txBody>
              <a:bodyPr vert="horz" lIns="91440" tIns="45720" rIns="91440" bIns="45720" rtlCol="0" anchor="t">
                <a:normAutofit fontScale="85000" lnSpcReduction="20000"/>
              </a:bodyPr>
              <a:lstStyle/>
              <a:p>
                <a:r>
                  <a:rPr lang="en-US" dirty="0">
                    <a:solidFill>
                      <a:srgbClr val="242941"/>
                    </a:solidFill>
                  </a:rPr>
                  <a:t>By operating this embedding, though, the issue is that the model is still too complex</a:t>
                </a:r>
                <a:endParaRPr lang="en-US" dirty="0">
                  <a:solidFill>
                    <a:srgbClr val="242941">
                      <a:alpha val="70000"/>
                    </a:srgbClr>
                  </a:solidFill>
                </a:endParaRPr>
              </a:p>
              <a:p>
                <a:pPr>
                  <a:buClr>
                    <a:srgbClr val="E5E7F0"/>
                  </a:buClr>
                </a:pPr>
                <a:r>
                  <a:rPr lang="en-US" dirty="0">
                    <a:solidFill>
                      <a:srgbClr val="242941"/>
                    </a:solidFill>
                  </a:rPr>
                  <a:t>Self-attention is </a:t>
                </a:r>
                <a14:m>
                  <m:oMath xmlns:m="http://schemas.openxmlformats.org/officeDocument/2006/math">
                    <m:r>
                      <a:rPr lang="en-US" i="1" dirty="0" smtClean="0">
                        <a:solidFill>
                          <a:srgbClr val="242941"/>
                        </a:solidFill>
                        <a:latin typeface="Cambria Math" panose="02040503050406030204" pitchFamily="18" charset="0"/>
                        <a:ea typeface="Cambria Math" panose="02040503050406030204" pitchFamily="18" charset="0"/>
                      </a:rPr>
                      <m:t>𝒪</m:t>
                    </m:r>
                    <m:r>
                      <a:rPr lang="en-US" i="1" dirty="0" smtClean="0">
                        <a:solidFill>
                          <a:srgbClr val="242941"/>
                        </a:solidFill>
                        <a:latin typeface="Cambria Math" panose="02040503050406030204" pitchFamily="18" charset="0"/>
                      </a:rPr>
                      <m:t>(</m:t>
                    </m:r>
                    <m:sSup>
                      <m:sSupPr>
                        <m:ctrlPr>
                          <a:rPr lang="en-US" i="1" dirty="0" smtClean="0">
                            <a:solidFill>
                              <a:srgbClr val="242941"/>
                            </a:solidFill>
                            <a:latin typeface="Cambria Math" panose="02040503050406030204" pitchFamily="18" charset="0"/>
                            <a:ea typeface="Cambria Math" panose="02040503050406030204" pitchFamily="18" charset="0"/>
                          </a:rPr>
                        </m:ctrlPr>
                      </m:sSupPr>
                      <m:e>
                        <m:r>
                          <a:rPr lang="en-US" i="1" dirty="0" smtClean="0">
                            <a:solidFill>
                              <a:srgbClr val="242941"/>
                            </a:solidFill>
                            <a:latin typeface="Cambria Math" panose="02040503050406030204" pitchFamily="18" charset="0"/>
                          </a:rPr>
                          <m:t>𝑛</m:t>
                        </m:r>
                      </m:e>
                      <m:sup>
                        <m:r>
                          <a:rPr lang="en-US" i="1" dirty="0" smtClean="0">
                            <a:solidFill>
                              <a:srgbClr val="242941"/>
                            </a:solidFill>
                            <a:latin typeface="Cambria Math" panose="02040503050406030204" pitchFamily="18" charset="0"/>
                          </a:rPr>
                          <m:t>2</m:t>
                        </m:r>
                      </m:sup>
                    </m:sSup>
                    <m:r>
                      <a:rPr lang="en-US" i="1" dirty="0" smtClean="0">
                        <a:solidFill>
                          <a:srgbClr val="242941"/>
                        </a:solidFill>
                        <a:latin typeface="Cambria Math" panose="02040503050406030204" pitchFamily="18" charset="0"/>
                      </a:rPr>
                      <m:t>)</m:t>
                    </m:r>
                  </m:oMath>
                </a14:m>
                <a:r>
                  <a:rPr lang="en-US" dirty="0">
                    <a:solidFill>
                      <a:srgbClr val="242941"/>
                    </a:solidFill>
                  </a:rPr>
                  <a:t>, which is still huge if we have, e.g., images of size </a:t>
                </a:r>
                <a14:m>
                  <m:oMath xmlns:m="http://schemas.openxmlformats.org/officeDocument/2006/math">
                    <m:r>
                      <a:rPr lang="en-US" i="1" dirty="0" smtClean="0">
                        <a:solidFill>
                          <a:srgbClr val="242941"/>
                        </a:solidFill>
                        <a:latin typeface="Cambria Math" panose="02040503050406030204" pitchFamily="18" charset="0"/>
                      </a:rPr>
                      <m:t>224</m:t>
                    </m:r>
                    <m:r>
                      <a:rPr lang="it-IT" b="0" i="1" dirty="0" smtClean="0">
                        <a:solidFill>
                          <a:srgbClr val="242941"/>
                        </a:solidFill>
                        <a:latin typeface="Cambria Math" panose="02040503050406030204" pitchFamily="18" charset="0"/>
                      </a:rPr>
                      <m:t>×</m:t>
                    </m:r>
                    <m:r>
                      <a:rPr lang="en-US" i="1" dirty="0" smtClean="0">
                        <a:solidFill>
                          <a:srgbClr val="242941"/>
                        </a:solidFill>
                        <a:latin typeface="Cambria Math" panose="02040503050406030204" pitchFamily="18" charset="0"/>
                      </a:rPr>
                      <m:t> 224</m:t>
                    </m:r>
                  </m:oMath>
                </a14:m>
                <a:endParaRPr lang="en-US" dirty="0">
                  <a:solidFill>
                    <a:srgbClr val="242941">
                      <a:alpha val="70000"/>
                    </a:srgbClr>
                  </a:solidFill>
                </a:endParaRPr>
              </a:p>
              <a:p>
                <a:pPr>
                  <a:buClr>
                    <a:srgbClr val="E5E7F0"/>
                  </a:buClr>
                </a:pPr>
                <a:r>
                  <a:rPr lang="en-US" dirty="0">
                    <a:solidFill>
                      <a:srgbClr val="242941"/>
                    </a:solidFill>
                    <a:sym typeface="Wingdings" panose="05000000000000000000" pitchFamily="2" charset="2"/>
                  </a:rPr>
                  <a:t> </a:t>
                </a:r>
                <a:r>
                  <a:rPr lang="en-US" dirty="0">
                    <a:solidFill>
                      <a:srgbClr val="242941"/>
                    </a:solidFill>
                  </a:rPr>
                  <a:t>solves this issue by applying the embedding to </a:t>
                </a:r>
                <a:r>
                  <a:rPr lang="en-US" b="1" dirty="0">
                    <a:solidFill>
                      <a:srgbClr val="242941"/>
                    </a:solidFill>
                  </a:rPr>
                  <a:t>image patches</a:t>
                </a:r>
                <a:r>
                  <a:rPr lang="en-US" dirty="0">
                    <a:solidFill>
                      <a:srgbClr val="242941"/>
                    </a:solidFill>
                  </a:rPr>
                  <a:t> instead of pixels</a:t>
                </a:r>
              </a:p>
              <a:p>
                <a:pPr>
                  <a:buClr>
                    <a:srgbClr val="E5E7F0"/>
                  </a:buClr>
                </a:pPr>
                <a:r>
                  <a:rPr lang="en-US" dirty="0">
                    <a:solidFill>
                      <a:srgbClr val="242941"/>
                    </a:solidFill>
                  </a:rPr>
                  <a:t>For an RBG image, we have </a:t>
                </a:r>
                <a14:m>
                  <m:oMath xmlns:m="http://schemas.openxmlformats.org/officeDocument/2006/math">
                    <m:r>
                      <a:rPr lang="en-US" i="1" dirty="0" smtClean="0">
                        <a:solidFill>
                          <a:srgbClr val="242941"/>
                        </a:solidFill>
                        <a:latin typeface="Cambria Math" panose="02040503050406030204" pitchFamily="18" charset="0"/>
                      </a:rPr>
                      <m:t>𝑁</m:t>
                    </m:r>
                  </m:oMath>
                </a14:m>
                <a:r>
                  <a:rPr lang="en-US" dirty="0">
                    <a:solidFill>
                      <a:srgbClr val="242941"/>
                    </a:solidFill>
                  </a:rPr>
                  <a:t> patches </a:t>
                </a:r>
                <a14:m>
                  <m:oMath xmlns:m="http://schemas.openxmlformats.org/officeDocument/2006/math">
                    <m:sSub>
                      <m:sSubPr>
                        <m:ctrlPr>
                          <a:rPr lang="en-US" i="1" dirty="0" smtClean="0">
                            <a:solidFill>
                              <a:srgbClr val="242941"/>
                            </a:solidFill>
                            <a:latin typeface="Cambria Math" panose="02040503050406030204" pitchFamily="18" charset="0"/>
                          </a:rPr>
                        </m:ctrlPr>
                      </m:sSubPr>
                      <m:e>
                        <m:r>
                          <a:rPr lang="en-US" i="1" dirty="0" smtClean="0">
                            <a:solidFill>
                              <a:srgbClr val="242941"/>
                            </a:solidFill>
                            <a:latin typeface="Cambria Math" panose="02040503050406030204" pitchFamily="18" charset="0"/>
                          </a:rPr>
                          <m:t>𝑥</m:t>
                        </m:r>
                      </m:e>
                      <m:sub>
                        <m:r>
                          <a:rPr lang="en-US" i="1" dirty="0" smtClean="0">
                            <a:solidFill>
                              <a:srgbClr val="242941"/>
                            </a:solidFill>
                            <a:latin typeface="Cambria Math" panose="02040503050406030204" pitchFamily="18" charset="0"/>
                          </a:rPr>
                          <m:t>𝑝</m:t>
                        </m:r>
                      </m:sub>
                    </m:sSub>
                  </m:oMath>
                </a14:m>
                <a:r>
                  <a:rPr lang="en-US" dirty="0">
                    <a:solidFill>
                      <a:srgbClr val="242941"/>
                    </a:solidFill>
                  </a:rPr>
                  <a:t> of shape </a:t>
                </a:r>
                <a14:m>
                  <m:oMath xmlns:m="http://schemas.openxmlformats.org/officeDocument/2006/math">
                    <m:r>
                      <a:rPr lang="en-US" i="1" dirty="0" smtClean="0">
                        <a:solidFill>
                          <a:srgbClr val="242941"/>
                        </a:solidFill>
                        <a:latin typeface="Cambria Math" panose="02040503050406030204" pitchFamily="18" charset="0"/>
                      </a:rPr>
                      <m:t>𝑃</m:t>
                    </m:r>
                    <m:r>
                      <a:rPr lang="it-IT" b="0" i="1" dirty="0" smtClean="0">
                        <a:solidFill>
                          <a:srgbClr val="242941"/>
                        </a:solidFill>
                        <a:latin typeface="Cambria Math" panose="02040503050406030204" pitchFamily="18" charset="0"/>
                      </a:rPr>
                      <m:t>×</m:t>
                    </m:r>
                    <m:r>
                      <a:rPr lang="en-US" i="1" dirty="0" smtClean="0">
                        <a:solidFill>
                          <a:srgbClr val="242941"/>
                        </a:solidFill>
                        <a:latin typeface="Cambria Math" panose="02040503050406030204" pitchFamily="18" charset="0"/>
                      </a:rPr>
                      <m:t> </m:t>
                    </m:r>
                    <m:r>
                      <a:rPr lang="en-US" i="1" dirty="0" smtClean="0">
                        <a:solidFill>
                          <a:srgbClr val="242941"/>
                        </a:solidFill>
                        <a:latin typeface="Cambria Math" panose="02040503050406030204" pitchFamily="18" charset="0"/>
                      </a:rPr>
                      <m:t>𝑃</m:t>
                    </m:r>
                    <m:r>
                      <a:rPr lang="it-IT" b="0" i="1" dirty="0" smtClean="0">
                        <a:solidFill>
                          <a:srgbClr val="242941"/>
                        </a:solidFill>
                        <a:latin typeface="Cambria Math" panose="02040503050406030204" pitchFamily="18" charset="0"/>
                      </a:rPr>
                      <m:t>×</m:t>
                    </m:r>
                    <m:r>
                      <a:rPr lang="it-IT" b="0" i="1" dirty="0" smtClean="0">
                        <a:solidFill>
                          <a:srgbClr val="242941"/>
                        </a:solidFill>
                        <a:latin typeface="Cambria Math" panose="02040503050406030204" pitchFamily="18" charset="0"/>
                      </a:rPr>
                      <m:t>𝐶</m:t>
                    </m:r>
                  </m:oMath>
                </a14:m>
                <a:endParaRPr lang="en-US" dirty="0">
                  <a:solidFill>
                    <a:srgbClr val="242941"/>
                  </a:solidFill>
                </a:endParaRPr>
              </a:p>
              <a:p>
                <a:pPr>
                  <a:buClr>
                    <a:srgbClr val="E5E7F0"/>
                  </a:buClr>
                </a:pPr>
                <a14:m>
                  <m:oMath xmlns:m="http://schemas.openxmlformats.org/officeDocument/2006/math">
                    <m:r>
                      <a:rPr lang="en-US" b="1" i="1" dirty="0" smtClean="0">
                        <a:solidFill>
                          <a:srgbClr val="C00000"/>
                        </a:solidFill>
                        <a:latin typeface="Cambria Math" panose="02040503050406030204" pitchFamily="18" charset="0"/>
                      </a:rPr>
                      <m:t>𝑬</m:t>
                    </m:r>
                    <m:r>
                      <a:rPr lang="en-US" i="1" dirty="0" smtClean="0">
                        <a:solidFill>
                          <a:srgbClr val="242941"/>
                        </a:solidFill>
                        <a:latin typeface="Cambria Math" panose="02040503050406030204" pitchFamily="18" charset="0"/>
                      </a:rPr>
                      <m:t>∈</m:t>
                    </m:r>
                    <m:sSup>
                      <m:sSupPr>
                        <m:ctrlPr>
                          <a:rPr lang="en-US" i="1" dirty="0">
                            <a:solidFill>
                              <a:srgbClr val="242941"/>
                            </a:solidFill>
                            <a:latin typeface="Cambria Math" panose="02040503050406030204" pitchFamily="18" charset="0"/>
                          </a:rPr>
                        </m:ctrlPr>
                      </m:sSupPr>
                      <m:e>
                        <m:r>
                          <a:rPr lang="en-US" i="1" dirty="0" smtClean="0">
                            <a:solidFill>
                              <a:srgbClr val="242941"/>
                            </a:solidFill>
                            <a:latin typeface="Cambria Math" panose="02040503050406030204" pitchFamily="18" charset="0"/>
                          </a:rPr>
                          <m:t>ℝ</m:t>
                        </m:r>
                      </m:e>
                      <m:sup>
                        <m:sSup>
                          <m:sSupPr>
                            <m:ctrlPr>
                              <a:rPr lang="en-US" i="1" dirty="0">
                                <a:solidFill>
                                  <a:srgbClr val="242941"/>
                                </a:solidFill>
                                <a:latin typeface="Cambria Math" panose="02040503050406030204" pitchFamily="18" charset="0"/>
                              </a:rPr>
                            </m:ctrlPr>
                          </m:sSupPr>
                          <m:e>
                            <m:r>
                              <a:rPr lang="it-IT" b="0" i="1" dirty="0" smtClean="0">
                                <a:solidFill>
                                  <a:srgbClr val="242941"/>
                                </a:solidFill>
                                <a:latin typeface="Cambria Math" panose="02040503050406030204" pitchFamily="18" charset="0"/>
                              </a:rPr>
                              <m:t> (</m:t>
                            </m:r>
                            <m:r>
                              <a:rPr lang="en-US" i="1" dirty="0">
                                <a:solidFill>
                                  <a:srgbClr val="242941"/>
                                </a:solidFill>
                                <a:latin typeface="Cambria Math" panose="02040503050406030204" pitchFamily="18" charset="0"/>
                              </a:rPr>
                              <m:t>𝑃</m:t>
                            </m:r>
                          </m:e>
                          <m:sup>
                            <m:r>
                              <a:rPr lang="en-US" i="1" dirty="0">
                                <a:solidFill>
                                  <a:srgbClr val="242941"/>
                                </a:solidFill>
                                <a:latin typeface="Cambria Math" panose="02040503050406030204" pitchFamily="18" charset="0"/>
                              </a:rPr>
                              <m:t>2</m:t>
                            </m:r>
                          </m:sup>
                        </m:sSup>
                        <m:r>
                          <a:rPr lang="en-US" i="1" dirty="0" smtClean="0">
                            <a:solidFill>
                              <a:srgbClr val="242941"/>
                            </a:solidFill>
                            <a:latin typeface="Cambria Math" panose="02040503050406030204" pitchFamily="18" charset="0"/>
                          </a:rPr>
                          <m:t>⋅</m:t>
                        </m:r>
                        <m:r>
                          <a:rPr lang="it-IT" b="0" i="1" dirty="0" smtClean="0">
                            <a:solidFill>
                              <a:srgbClr val="242941"/>
                            </a:solidFill>
                            <a:latin typeface="Cambria Math" panose="02040503050406030204" pitchFamily="18" charset="0"/>
                          </a:rPr>
                          <m:t>𝐶</m:t>
                        </m:r>
                        <m:r>
                          <a:rPr lang="it-IT" b="0" i="1" dirty="0" smtClean="0">
                            <a:solidFill>
                              <a:srgbClr val="242941"/>
                            </a:solidFill>
                            <a:latin typeface="Cambria Math" panose="02040503050406030204" pitchFamily="18" charset="0"/>
                          </a:rPr>
                          <m:t>)×</m:t>
                        </m:r>
                        <m:r>
                          <a:rPr lang="en-US" i="1" dirty="0">
                            <a:solidFill>
                              <a:srgbClr val="242941"/>
                            </a:solidFill>
                            <a:latin typeface="Cambria Math" panose="02040503050406030204" pitchFamily="18" charset="0"/>
                          </a:rPr>
                          <m:t>𝐷</m:t>
                        </m:r>
                      </m:sup>
                    </m:sSup>
                    <m:r>
                      <a:rPr lang="en-US" i="1" dirty="0" smtClean="0">
                        <a:solidFill>
                          <a:srgbClr val="242941"/>
                        </a:solidFill>
                        <a:latin typeface="Cambria Math" panose="02040503050406030204" pitchFamily="18" charset="0"/>
                      </a:rPr>
                      <m:t>⇒</m:t>
                    </m:r>
                    <m:r>
                      <a:rPr lang="en-US" i="1" dirty="0">
                        <a:solidFill>
                          <a:srgbClr val="242941"/>
                        </a:solidFill>
                        <a:latin typeface="Cambria Math" panose="02040503050406030204" pitchFamily="18" charset="0"/>
                      </a:rPr>
                      <m:t> </m:t>
                    </m:r>
                    <m:r>
                      <m:rPr>
                        <m:sty m:val="p"/>
                      </m:rPr>
                      <a:rPr lang="en-US" i="0" dirty="0" err="1">
                        <a:solidFill>
                          <a:srgbClr val="242941"/>
                        </a:solidFill>
                        <a:latin typeface="Cambria Math" panose="02040503050406030204" pitchFamily="18" charset="0"/>
                      </a:rPr>
                      <m:t>vec</m:t>
                    </m:r>
                    <m:d>
                      <m:dPr>
                        <m:ctrlPr>
                          <a:rPr lang="en-US" i="1" dirty="0">
                            <a:solidFill>
                              <a:srgbClr val="242941"/>
                            </a:solidFill>
                            <a:latin typeface="Cambria Math" panose="02040503050406030204" pitchFamily="18" charset="0"/>
                          </a:rPr>
                        </m:ctrlPr>
                      </m:dPr>
                      <m:e>
                        <m:sSubSup>
                          <m:sSubSupPr>
                            <m:ctrlPr>
                              <a:rPr lang="en-US" i="1" dirty="0">
                                <a:solidFill>
                                  <a:srgbClr val="242941"/>
                                </a:solidFill>
                                <a:latin typeface="Cambria Math" panose="02040503050406030204" pitchFamily="18" charset="0"/>
                              </a:rPr>
                            </m:ctrlPr>
                          </m:sSubSupPr>
                          <m:e>
                            <m:r>
                              <a:rPr lang="en-US" i="1" dirty="0" err="1">
                                <a:solidFill>
                                  <a:srgbClr val="242941"/>
                                </a:solidFill>
                                <a:latin typeface="Cambria Math" panose="02040503050406030204" pitchFamily="18" charset="0"/>
                              </a:rPr>
                              <m:t>𝑥</m:t>
                            </m:r>
                          </m:e>
                          <m:sub>
                            <m:r>
                              <a:rPr lang="en-US" i="1" dirty="0" err="1">
                                <a:solidFill>
                                  <a:srgbClr val="242941"/>
                                </a:solidFill>
                                <a:latin typeface="Cambria Math" panose="02040503050406030204" pitchFamily="18" charset="0"/>
                              </a:rPr>
                              <m:t>𝑝</m:t>
                            </m:r>
                          </m:sub>
                          <m:sup>
                            <m:d>
                              <m:dPr>
                                <m:ctrlPr>
                                  <a:rPr lang="it-IT" b="0" i="1" dirty="0" smtClean="0">
                                    <a:solidFill>
                                      <a:srgbClr val="242941"/>
                                    </a:solidFill>
                                    <a:latin typeface="Cambria Math" panose="02040503050406030204" pitchFamily="18" charset="0"/>
                                  </a:rPr>
                                </m:ctrlPr>
                              </m:dPr>
                              <m:e>
                                <m:r>
                                  <a:rPr lang="it-IT" b="0" i="1" dirty="0" smtClean="0">
                                    <a:solidFill>
                                      <a:srgbClr val="242941"/>
                                    </a:solidFill>
                                    <a:latin typeface="Cambria Math" panose="02040503050406030204" pitchFamily="18" charset="0"/>
                                  </a:rPr>
                                  <m:t>𝑖</m:t>
                                </m:r>
                              </m:e>
                            </m:d>
                          </m:sup>
                        </m:sSubSup>
                      </m:e>
                    </m:d>
                    <m:r>
                      <a:rPr lang="it-IT" b="0" i="1" dirty="0" smtClean="0">
                        <a:solidFill>
                          <a:srgbClr val="242941"/>
                        </a:solidFill>
                        <a:latin typeface="Cambria Math" panose="02040503050406030204" pitchFamily="18" charset="0"/>
                      </a:rPr>
                      <m:t>⋅</m:t>
                    </m:r>
                    <m:r>
                      <a:rPr lang="en-US" i="1" dirty="0">
                        <a:solidFill>
                          <a:srgbClr val="242941"/>
                        </a:solidFill>
                        <a:latin typeface="Cambria Math" panose="02040503050406030204" pitchFamily="18" charset="0"/>
                      </a:rPr>
                      <m:t>𝐸</m:t>
                    </m:r>
                    <m:r>
                      <a:rPr lang="en-US" i="1" dirty="0">
                        <a:solidFill>
                          <a:srgbClr val="242941"/>
                        </a:solidFill>
                        <a:latin typeface="Cambria Math" panose="02040503050406030204" pitchFamily="18" charset="0"/>
                      </a:rPr>
                      <m:t> ∈</m:t>
                    </m:r>
                    <m:sSup>
                      <m:sSupPr>
                        <m:ctrlPr>
                          <a:rPr lang="it-IT" b="0" i="1" dirty="0" smtClean="0">
                            <a:solidFill>
                              <a:srgbClr val="242941"/>
                            </a:solidFill>
                            <a:latin typeface="Cambria Math" panose="02040503050406030204" pitchFamily="18" charset="0"/>
                          </a:rPr>
                        </m:ctrlPr>
                      </m:sSupPr>
                      <m:e>
                        <m:r>
                          <a:rPr lang="en-US" i="1" dirty="0" smtClean="0">
                            <a:solidFill>
                              <a:srgbClr val="242941"/>
                            </a:solidFill>
                            <a:latin typeface="Cambria Math" panose="02040503050406030204" pitchFamily="18" charset="0"/>
                          </a:rPr>
                          <m:t>ℝ</m:t>
                        </m:r>
                      </m:e>
                      <m:sup>
                        <m:r>
                          <a:rPr lang="it-IT" b="0" i="1" dirty="0" smtClean="0">
                            <a:solidFill>
                              <a:srgbClr val="242941"/>
                            </a:solidFill>
                            <a:latin typeface="Cambria Math" panose="02040503050406030204" pitchFamily="18" charset="0"/>
                          </a:rPr>
                          <m:t>𝐷</m:t>
                        </m:r>
                      </m:sup>
                    </m:sSup>
                  </m:oMath>
                </a14:m>
                <a:endParaRPr lang="en-US" dirty="0">
                  <a:solidFill>
                    <a:srgbClr val="242941"/>
                  </a:solidFill>
                </a:endParaRPr>
              </a:p>
              <a:p>
                <a:pPr>
                  <a:buClr>
                    <a:srgbClr val="E5E7F0"/>
                  </a:buClr>
                </a:pPr>
                <a:r>
                  <a:rPr lang="en-US" dirty="0">
                    <a:solidFill>
                      <a:srgbClr val="242941"/>
                    </a:solidFill>
                  </a:rPr>
                  <a:t>We add params </a:t>
                </a:r>
                <a14:m>
                  <m:oMath xmlns:m="http://schemas.openxmlformats.org/officeDocument/2006/math">
                    <m:r>
                      <a:rPr lang="it-IT" b="0" i="1" smtClean="0">
                        <a:solidFill>
                          <a:srgbClr val="242941"/>
                        </a:solidFill>
                        <a:latin typeface="Cambria Math" panose="02040503050406030204" pitchFamily="18" charset="0"/>
                      </a:rPr>
                      <m:t>𝐸</m:t>
                    </m:r>
                    <m:r>
                      <a:rPr lang="it-IT" b="0" i="1" smtClean="0">
                        <a:solidFill>
                          <a:srgbClr val="242941"/>
                        </a:solidFill>
                        <a:latin typeface="Cambria Math" panose="02040503050406030204" pitchFamily="18" charset="0"/>
                      </a:rPr>
                      <m:t>, </m:t>
                    </m:r>
                    <m:sSub>
                      <m:sSubPr>
                        <m:ctrlPr>
                          <a:rPr lang="it-IT" b="0" i="1" smtClean="0">
                            <a:solidFill>
                              <a:srgbClr val="242941"/>
                            </a:solidFill>
                            <a:latin typeface="Cambria Math" panose="02040503050406030204" pitchFamily="18" charset="0"/>
                          </a:rPr>
                        </m:ctrlPr>
                      </m:sSubPr>
                      <m:e>
                        <m:r>
                          <a:rPr lang="it-IT" b="0" i="1" smtClean="0">
                            <a:solidFill>
                              <a:srgbClr val="242941"/>
                            </a:solidFill>
                            <a:latin typeface="Cambria Math" panose="02040503050406030204" pitchFamily="18" charset="0"/>
                          </a:rPr>
                          <m:t>𝑥</m:t>
                        </m:r>
                      </m:e>
                      <m:sub>
                        <m:r>
                          <a:rPr lang="it-IT" b="0" i="1" smtClean="0">
                            <a:solidFill>
                              <a:srgbClr val="242941"/>
                            </a:solidFill>
                            <a:latin typeface="Cambria Math" panose="02040503050406030204" pitchFamily="18" charset="0"/>
                          </a:rPr>
                          <m:t>𝑐𝑙𝑎𝑠𝑠</m:t>
                        </m:r>
                      </m:sub>
                    </m:sSub>
                  </m:oMath>
                </a14:m>
                <a:endParaRPr lang="en-US" dirty="0">
                  <a:solidFill>
                    <a:srgbClr val="242941"/>
                  </a:solidFill>
                </a:endParaRPr>
              </a:p>
            </p:txBody>
          </p:sp>
        </mc:Choice>
        <mc:Fallback xmlns="">
          <p:sp>
            <p:nvSpPr>
              <p:cNvPr id="3" name="Content Placeholder 2">
                <a:extLst>
                  <a:ext uri="{FF2B5EF4-FFF2-40B4-BE49-F238E27FC236}">
                    <a16:creationId xmlns:a16="http://schemas.microsoft.com/office/drawing/2014/main" id="{AC6C15B9-4239-44C0-BA2E-87589EAEB991}"/>
                  </a:ext>
                </a:extLst>
              </p:cNvPr>
              <p:cNvSpPr>
                <a:spLocks noGrp="1" noRot="1" noChangeAspect="1" noMove="1" noResize="1" noEditPoints="1" noAdjustHandles="1" noChangeArrowheads="1" noChangeShapeType="1" noTextEdit="1"/>
              </p:cNvSpPr>
              <p:nvPr>
                <p:ph idx="1"/>
              </p:nvPr>
            </p:nvSpPr>
            <p:spPr>
              <a:xfrm>
                <a:off x="838200" y="2178657"/>
                <a:ext cx="10515600" cy="3998306"/>
              </a:xfrm>
              <a:blipFill>
                <a:blip r:embed="rId2"/>
                <a:stretch>
                  <a:fillRect l="-986" t="-3049" r="-348"/>
                </a:stretch>
              </a:blipFill>
            </p:spPr>
            <p:txBody>
              <a:bodyPr/>
              <a:lstStyle/>
              <a:p>
                <a:r>
                  <a:rPr lang="en-US">
                    <a:noFill/>
                  </a:rPr>
                  <a:t> </a:t>
                </a:r>
              </a:p>
            </p:txBody>
          </p:sp>
        </mc:Fallback>
      </mc:AlternateContent>
      <p:pic>
        <p:nvPicPr>
          <p:cNvPr id="4" name="Picture 4" descr="Diagram&#10;&#10;Description automatically generated">
            <a:extLst>
              <a:ext uri="{FF2B5EF4-FFF2-40B4-BE49-F238E27FC236}">
                <a16:creationId xmlns:a16="http://schemas.microsoft.com/office/drawing/2014/main" id="{C66DD441-D692-47CC-9CE9-68B12F1D91C5}"/>
              </a:ext>
            </a:extLst>
          </p:cNvPr>
          <p:cNvPicPr>
            <a:picLocks noChangeAspect="1"/>
          </p:cNvPicPr>
          <p:nvPr/>
        </p:nvPicPr>
        <p:blipFill>
          <a:blip r:embed="rId3"/>
          <a:stretch>
            <a:fillRect/>
          </a:stretch>
        </p:blipFill>
        <p:spPr>
          <a:xfrm>
            <a:off x="7185212" y="4961276"/>
            <a:ext cx="4476750" cy="1378212"/>
          </a:xfrm>
          <a:prstGeom prst="rect">
            <a:avLst/>
          </a:prstGeom>
        </p:spPr>
      </p:pic>
      <p:sp>
        <p:nvSpPr>
          <p:cNvPr id="6" name="TextBox 5">
            <a:extLst>
              <a:ext uri="{FF2B5EF4-FFF2-40B4-BE49-F238E27FC236}">
                <a16:creationId xmlns:a16="http://schemas.microsoft.com/office/drawing/2014/main" id="{BC0C201C-7431-4EE0-A317-56E7E1FF093C}"/>
              </a:ext>
            </a:extLst>
          </p:cNvPr>
          <p:cNvSpPr txBox="1"/>
          <p:nvPr/>
        </p:nvSpPr>
        <p:spPr>
          <a:xfrm>
            <a:off x="7185212" y="6339488"/>
            <a:ext cx="18097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Image source: [3]</a:t>
            </a:r>
            <a:endParaRPr lang="en-US" sz="1000" dirty="0">
              <a:ea typeface="+mn-lt"/>
              <a:cs typeface="+mn-lt"/>
            </a:endParaRPr>
          </a:p>
        </p:txBody>
      </p:sp>
    </p:spTree>
    <p:extLst>
      <p:ext uri="{BB962C8B-B14F-4D97-AF65-F5344CB8AC3E}">
        <p14:creationId xmlns:p14="http://schemas.microsoft.com/office/powerpoint/2010/main" val="297132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EE35-C64A-4B01-87BB-1531786F9FA3}"/>
              </a:ext>
            </a:extLst>
          </p:cNvPr>
          <p:cNvSpPr>
            <a:spLocks noGrp="1"/>
          </p:cNvSpPr>
          <p:nvPr>
            <p:ph type="title"/>
          </p:nvPr>
        </p:nvSpPr>
        <p:spPr/>
        <p:txBody>
          <a:bodyPr/>
          <a:lstStyle/>
          <a:p>
            <a:r>
              <a:rPr lang="en-US">
                <a:cs typeface="Angsana New"/>
              </a:rPr>
              <a:t>Permutation Invariance</a:t>
            </a:r>
            <a:endParaRPr lang="en-US"/>
          </a:p>
        </p:txBody>
      </p:sp>
      <p:sp>
        <p:nvSpPr>
          <p:cNvPr id="3" name="Content Placeholder 2">
            <a:extLst>
              <a:ext uri="{FF2B5EF4-FFF2-40B4-BE49-F238E27FC236}">
                <a16:creationId xmlns:a16="http://schemas.microsoft.com/office/drawing/2014/main" id="{733D739E-E24D-44E0-B9BB-85ED73DA507E}"/>
              </a:ext>
            </a:extLst>
          </p:cNvPr>
          <p:cNvSpPr>
            <a:spLocks noGrp="1"/>
          </p:cNvSpPr>
          <p:nvPr>
            <p:ph idx="1"/>
          </p:nvPr>
        </p:nvSpPr>
        <p:spPr>
          <a:xfrm>
            <a:off x="551384" y="1147915"/>
            <a:ext cx="11233248" cy="3998306"/>
          </a:xfrm>
        </p:spPr>
        <p:txBody>
          <a:bodyPr vert="horz" lIns="91440" tIns="45720" rIns="91440" bIns="45720" rtlCol="0" anchor="t">
            <a:normAutofit/>
          </a:bodyPr>
          <a:lstStyle/>
          <a:p>
            <a:r>
              <a:rPr lang="en-US" dirty="0">
                <a:solidFill>
                  <a:srgbClr val="242941"/>
                </a:solidFill>
              </a:rPr>
              <a:t>We still have one issue to solve: attention works on (non-ordered) </a:t>
            </a:r>
            <a:r>
              <a:rPr lang="en-US" b="1" dirty="0">
                <a:solidFill>
                  <a:srgbClr val="242941"/>
                </a:solidFill>
              </a:rPr>
              <a:t>sets</a:t>
            </a:r>
            <a:r>
              <a:rPr lang="en-US" dirty="0">
                <a:solidFill>
                  <a:srgbClr val="242941"/>
                </a:solidFill>
              </a:rPr>
              <a:t>, which means that the attention mechanism has </a:t>
            </a:r>
            <a:r>
              <a:rPr lang="en-US" b="1" dirty="0">
                <a:solidFill>
                  <a:srgbClr val="242941"/>
                </a:solidFill>
              </a:rPr>
              <a:t>no way to determine which is the position of any one of the N embeddings</a:t>
            </a:r>
            <a:r>
              <a:rPr lang="en-US" dirty="0">
                <a:solidFill>
                  <a:srgbClr val="242941"/>
                </a:solidFill>
              </a:rPr>
              <a:t>.</a:t>
            </a:r>
          </a:p>
          <a:p>
            <a:pPr>
              <a:buClr>
                <a:srgbClr val="E5E7F0"/>
              </a:buClr>
            </a:pPr>
            <a:r>
              <a:rPr lang="en-US" dirty="0">
                <a:solidFill>
                  <a:srgbClr val="242941"/>
                </a:solidFill>
              </a:rPr>
              <a:t>The effect of this is that we may induce </a:t>
            </a:r>
            <a:r>
              <a:rPr lang="en-US" b="1" dirty="0">
                <a:solidFill>
                  <a:srgbClr val="242941"/>
                </a:solidFill>
              </a:rPr>
              <a:t>permutation invariance</a:t>
            </a:r>
            <a:r>
              <a:rPr lang="en-US" dirty="0">
                <a:solidFill>
                  <a:srgbClr val="242941"/>
                </a:solidFill>
              </a:rPr>
              <a:t> in our </a:t>
            </a:r>
            <a:r>
              <a:rPr lang="en-US" dirty="0" err="1">
                <a:solidFill>
                  <a:srgbClr val="242941"/>
                </a:solidFill>
              </a:rPr>
              <a:t>ViT</a:t>
            </a:r>
            <a:r>
              <a:rPr lang="en-US" dirty="0">
                <a:solidFill>
                  <a:srgbClr val="242941"/>
                </a:solidFill>
              </a:rPr>
              <a:t>, which is a property we don't really want.</a:t>
            </a:r>
          </a:p>
        </p:txBody>
      </p:sp>
      <p:pic>
        <p:nvPicPr>
          <p:cNvPr id="6" name="Picture 6">
            <a:extLst>
              <a:ext uri="{FF2B5EF4-FFF2-40B4-BE49-F238E27FC236}">
                <a16:creationId xmlns:a16="http://schemas.microsoft.com/office/drawing/2014/main" id="{3B2613FE-C19A-4119-AA83-406C14FA7872}"/>
              </a:ext>
            </a:extLst>
          </p:cNvPr>
          <p:cNvPicPr>
            <a:picLocks noChangeAspect="1"/>
          </p:cNvPicPr>
          <p:nvPr/>
        </p:nvPicPr>
        <p:blipFill>
          <a:blip r:embed="rId2"/>
          <a:stretch>
            <a:fillRect/>
          </a:stretch>
        </p:blipFill>
        <p:spPr>
          <a:xfrm>
            <a:off x="3629025" y="5146526"/>
            <a:ext cx="2743200" cy="1194099"/>
          </a:xfrm>
          <a:prstGeom prst="rect">
            <a:avLst/>
          </a:prstGeom>
        </p:spPr>
      </p:pic>
      <p:pic>
        <p:nvPicPr>
          <p:cNvPr id="8" name="Picture 8" descr="A picture containing text&#10;&#10;Description automatically generated">
            <a:extLst>
              <a:ext uri="{FF2B5EF4-FFF2-40B4-BE49-F238E27FC236}">
                <a16:creationId xmlns:a16="http://schemas.microsoft.com/office/drawing/2014/main" id="{8B53E0B3-217C-4EE9-BE92-CF73C89FFC57}"/>
              </a:ext>
            </a:extLst>
          </p:cNvPr>
          <p:cNvPicPr>
            <a:picLocks noChangeAspect="1"/>
          </p:cNvPicPr>
          <p:nvPr/>
        </p:nvPicPr>
        <p:blipFill>
          <a:blip r:embed="rId3"/>
          <a:stretch>
            <a:fillRect/>
          </a:stretch>
        </p:blipFill>
        <p:spPr>
          <a:xfrm>
            <a:off x="6848475" y="5146221"/>
            <a:ext cx="2743200" cy="1175657"/>
          </a:xfrm>
          <a:prstGeom prst="rect">
            <a:avLst/>
          </a:prstGeom>
        </p:spPr>
      </p:pic>
    </p:spTree>
    <p:extLst>
      <p:ext uri="{BB962C8B-B14F-4D97-AF65-F5344CB8AC3E}">
        <p14:creationId xmlns:p14="http://schemas.microsoft.com/office/powerpoint/2010/main" val="99192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09FDC-C7EB-4D84-9259-8ED880783270}"/>
              </a:ext>
            </a:extLst>
          </p:cNvPr>
          <p:cNvSpPr>
            <a:spLocks noGrp="1"/>
          </p:cNvSpPr>
          <p:nvPr>
            <p:ph type="title"/>
          </p:nvPr>
        </p:nvSpPr>
        <p:spPr/>
        <p:txBody>
          <a:bodyPr/>
          <a:lstStyle/>
          <a:p>
            <a:r>
              <a:rPr lang="en-US" dirty="0">
                <a:cs typeface="Angsana New"/>
              </a:rPr>
              <a:t>Positional embedding</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0471C36-43B5-46B9-B0EC-60F0C243E3C6}"/>
                  </a:ext>
                </a:extLst>
              </p:cNvPr>
              <p:cNvSpPr>
                <a:spLocks noGrp="1"/>
              </p:cNvSpPr>
              <p:nvPr>
                <p:ph idx="1"/>
              </p:nvPr>
            </p:nvSpPr>
            <p:spPr>
              <a:xfrm>
                <a:off x="278675" y="1260158"/>
                <a:ext cx="6886575" cy="4369781"/>
              </a:xfrm>
            </p:spPr>
            <p:txBody>
              <a:bodyPr vert="horz" lIns="91440" tIns="45720" rIns="91440" bIns="45720" rtlCol="0" anchor="t">
                <a:normAutofit fontScale="77500" lnSpcReduction="20000"/>
              </a:bodyPr>
              <a:lstStyle/>
              <a:p>
                <a:r>
                  <a:rPr lang="en-US" dirty="0">
                    <a:solidFill>
                      <a:srgbClr val="242941"/>
                    </a:solidFill>
                  </a:rPr>
                  <a:t>We solve this issue by attaching positional embeddings to each embedding.</a:t>
                </a:r>
              </a:p>
              <a:p>
                <a:pPr>
                  <a:buClr>
                    <a:srgbClr val="E5E7F0"/>
                  </a:buClr>
                </a:pPr>
                <a:r>
                  <a:rPr lang="en-US" dirty="0">
                    <a:solidFill>
                      <a:srgbClr val="242941"/>
                    </a:solidFill>
                  </a:rPr>
                  <a:t>The best solution found in [3] is to let the positional embedding be a </a:t>
                </a:r>
                <a:r>
                  <a:rPr lang="en-US" b="1" dirty="0">
                    <a:solidFill>
                      <a:srgbClr val="242941"/>
                    </a:solidFill>
                  </a:rPr>
                  <a:t>learnable matrix </a:t>
                </a:r>
                <a14:m>
                  <m:oMath xmlns:m="http://schemas.openxmlformats.org/officeDocument/2006/math">
                    <m:sSub>
                      <m:sSubPr>
                        <m:ctrlPr>
                          <a:rPr lang="en-US" i="1" dirty="0" smtClean="0">
                            <a:solidFill>
                              <a:srgbClr val="242941"/>
                            </a:solidFill>
                            <a:latin typeface="Cambria Math" panose="02040503050406030204" pitchFamily="18" charset="0"/>
                          </a:rPr>
                        </m:ctrlPr>
                      </m:sSubPr>
                      <m:e>
                        <m:r>
                          <a:rPr lang="en-US" i="1" dirty="0" smtClean="0">
                            <a:solidFill>
                              <a:srgbClr val="242941"/>
                            </a:solidFill>
                            <a:latin typeface="Cambria Math" panose="02040503050406030204" pitchFamily="18" charset="0"/>
                          </a:rPr>
                          <m:t>𝐸</m:t>
                        </m:r>
                      </m:e>
                      <m:sub>
                        <m:r>
                          <a:rPr lang="en-US" i="1" dirty="0" smtClean="0">
                            <a:solidFill>
                              <a:srgbClr val="242941"/>
                            </a:solidFill>
                            <a:latin typeface="Cambria Math" panose="02040503050406030204" pitchFamily="18" charset="0"/>
                          </a:rPr>
                          <m:t>𝑝𝑜𝑠</m:t>
                        </m:r>
                      </m:sub>
                    </m:sSub>
                    <m:r>
                      <a:rPr lang="en-US" i="1" dirty="0" smtClean="0">
                        <a:solidFill>
                          <a:srgbClr val="242941"/>
                        </a:solidFill>
                        <a:latin typeface="Cambria Math" panose="02040503050406030204" pitchFamily="18" charset="0"/>
                      </a:rPr>
                      <m:t>∈</m:t>
                    </m:r>
                    <m:sSup>
                      <m:sSupPr>
                        <m:ctrlPr>
                          <a:rPr lang="en-US" i="1" dirty="0">
                            <a:solidFill>
                              <a:srgbClr val="242941"/>
                            </a:solidFill>
                            <a:latin typeface="Cambria Math" panose="02040503050406030204" pitchFamily="18" charset="0"/>
                          </a:rPr>
                        </m:ctrlPr>
                      </m:sSupPr>
                      <m:e>
                        <m:r>
                          <a:rPr lang="en-US" i="1" dirty="0" smtClean="0">
                            <a:solidFill>
                              <a:srgbClr val="242941"/>
                            </a:solidFill>
                            <a:latin typeface="Cambria Math" panose="02040503050406030204" pitchFamily="18" charset="0"/>
                          </a:rPr>
                          <m:t>ℝ</m:t>
                        </m:r>
                      </m:e>
                      <m:sup>
                        <m:r>
                          <a:rPr lang="it-IT" b="0" i="1" dirty="0" smtClean="0">
                            <a:solidFill>
                              <a:srgbClr val="242941"/>
                            </a:solidFill>
                            <a:latin typeface="Cambria Math" panose="02040503050406030204" pitchFamily="18" charset="0"/>
                          </a:rPr>
                          <m:t>(</m:t>
                        </m:r>
                        <m:r>
                          <a:rPr lang="en-US" i="1" dirty="0">
                            <a:solidFill>
                              <a:srgbClr val="242941"/>
                            </a:solidFill>
                            <a:latin typeface="Cambria Math" panose="02040503050406030204" pitchFamily="18" charset="0"/>
                          </a:rPr>
                          <m:t>𝑁</m:t>
                        </m:r>
                        <m:r>
                          <a:rPr lang="en-US" i="1" dirty="0">
                            <a:solidFill>
                              <a:srgbClr val="242941"/>
                            </a:solidFill>
                            <a:latin typeface="Cambria Math" panose="02040503050406030204" pitchFamily="18" charset="0"/>
                          </a:rPr>
                          <m:t>+1)×</m:t>
                        </m:r>
                        <m:r>
                          <a:rPr lang="it-IT" b="0" i="1" dirty="0" smtClean="0">
                            <a:solidFill>
                              <a:srgbClr val="242941"/>
                            </a:solidFill>
                            <a:latin typeface="Cambria Math" panose="02040503050406030204" pitchFamily="18" charset="0"/>
                          </a:rPr>
                          <m:t>𝐷</m:t>
                        </m:r>
                      </m:sup>
                    </m:sSup>
                  </m:oMath>
                </a14:m>
                <a:r>
                  <a:rPr lang="en-US" dirty="0">
                    <a:solidFill>
                      <a:srgbClr val="242941"/>
                    </a:solidFill>
                  </a:rPr>
                  <a:t> (i.e., we </a:t>
                </a:r>
                <a:r>
                  <a:rPr lang="en-US" i="1" dirty="0">
                    <a:solidFill>
                      <a:srgbClr val="242941"/>
                    </a:solidFill>
                  </a:rPr>
                  <a:t>learn</a:t>
                </a:r>
                <a:r>
                  <a:rPr lang="en-US" dirty="0">
                    <a:solidFill>
                      <a:srgbClr val="242941"/>
                    </a:solidFill>
                  </a:rPr>
                  <a:t> the positions)</a:t>
                </a:r>
              </a:p>
              <a:p>
                <a:pPr>
                  <a:buClr>
                    <a:srgbClr val="E5E7F0"/>
                  </a:buClr>
                </a:pPr>
                <a:r>
                  <a:rPr lang="en-US" dirty="0">
                    <a:solidFill>
                      <a:srgbClr val="242941"/>
                    </a:solidFill>
                  </a:rPr>
                  <a:t>We just sum it to the input embedding from before.</a:t>
                </a:r>
              </a:p>
              <a:p>
                <a:pPr>
                  <a:buClr>
                    <a:srgbClr val="E5E7F0"/>
                  </a:buClr>
                </a:pPr>
                <a14:m>
                  <m:oMath xmlns:m="http://schemas.openxmlformats.org/officeDocument/2006/math">
                    <m:sSub>
                      <m:sSubPr>
                        <m:ctrlPr>
                          <a:rPr lang="it-IT" b="0" i="1" smtClean="0">
                            <a:solidFill>
                              <a:srgbClr val="242941"/>
                            </a:solidFill>
                            <a:latin typeface="Cambria Math" panose="02040503050406030204" pitchFamily="18" charset="0"/>
                          </a:rPr>
                        </m:ctrlPr>
                      </m:sSubPr>
                      <m:e>
                        <m:r>
                          <a:rPr lang="it-IT" b="0" i="1" smtClean="0">
                            <a:solidFill>
                              <a:srgbClr val="242941"/>
                            </a:solidFill>
                            <a:latin typeface="Cambria Math" panose="02040503050406030204" pitchFamily="18" charset="0"/>
                          </a:rPr>
                          <m:t>𝑧</m:t>
                        </m:r>
                      </m:e>
                      <m:sub>
                        <m:r>
                          <a:rPr lang="it-IT" b="0" i="1" smtClean="0">
                            <a:solidFill>
                              <a:srgbClr val="242941"/>
                            </a:solidFill>
                            <a:latin typeface="Cambria Math" panose="02040503050406030204" pitchFamily="18" charset="0"/>
                          </a:rPr>
                          <m:t>0</m:t>
                        </m:r>
                      </m:sub>
                    </m:sSub>
                    <m:r>
                      <a:rPr lang="it-IT" b="0" i="1" smtClean="0">
                        <a:solidFill>
                          <a:srgbClr val="242941"/>
                        </a:solidFill>
                        <a:latin typeface="Cambria Math" panose="02040503050406030204" pitchFamily="18" charset="0"/>
                      </a:rPr>
                      <m:t>=</m:t>
                    </m:r>
                    <m:d>
                      <m:dPr>
                        <m:begChr m:val="["/>
                        <m:endChr m:val="]"/>
                        <m:ctrlPr>
                          <a:rPr lang="it-IT" b="0" i="1" smtClean="0">
                            <a:solidFill>
                              <a:srgbClr val="242941"/>
                            </a:solidFill>
                            <a:latin typeface="Cambria Math" panose="02040503050406030204" pitchFamily="18" charset="0"/>
                          </a:rPr>
                        </m:ctrlPr>
                      </m:dPr>
                      <m:e>
                        <m:sSub>
                          <m:sSubPr>
                            <m:ctrlPr>
                              <a:rPr lang="it-IT" b="0" i="1" smtClean="0">
                                <a:solidFill>
                                  <a:srgbClr val="242941"/>
                                </a:solidFill>
                                <a:latin typeface="Cambria Math" panose="02040503050406030204" pitchFamily="18" charset="0"/>
                              </a:rPr>
                            </m:ctrlPr>
                          </m:sSubPr>
                          <m:e>
                            <m:r>
                              <a:rPr lang="it-IT" b="0" i="1" smtClean="0">
                                <a:solidFill>
                                  <a:srgbClr val="242941"/>
                                </a:solidFill>
                                <a:latin typeface="Cambria Math" panose="02040503050406030204" pitchFamily="18" charset="0"/>
                              </a:rPr>
                              <m:t>𝑥</m:t>
                            </m:r>
                          </m:e>
                          <m:sub>
                            <m:r>
                              <a:rPr lang="it-IT" b="0" i="1" smtClean="0">
                                <a:solidFill>
                                  <a:srgbClr val="242941"/>
                                </a:solidFill>
                                <a:latin typeface="Cambria Math" panose="02040503050406030204" pitchFamily="18" charset="0"/>
                              </a:rPr>
                              <m:t>𝑐𝑙𝑎𝑠𝑠</m:t>
                            </m:r>
                          </m:sub>
                        </m:sSub>
                        <m:r>
                          <a:rPr lang="it-IT" b="0" i="1" smtClean="0">
                            <a:solidFill>
                              <a:srgbClr val="242941"/>
                            </a:solidFill>
                            <a:latin typeface="Cambria Math" panose="02040503050406030204" pitchFamily="18" charset="0"/>
                          </a:rPr>
                          <m:t>;</m:t>
                        </m:r>
                        <m:sSubSup>
                          <m:sSubSupPr>
                            <m:ctrlPr>
                              <a:rPr lang="it-IT" b="0" i="1" smtClean="0">
                                <a:solidFill>
                                  <a:srgbClr val="242941"/>
                                </a:solidFill>
                                <a:latin typeface="Cambria Math" panose="02040503050406030204" pitchFamily="18" charset="0"/>
                              </a:rPr>
                            </m:ctrlPr>
                          </m:sSubSupPr>
                          <m:e>
                            <m:r>
                              <a:rPr lang="it-IT" b="0" i="1" smtClean="0">
                                <a:solidFill>
                                  <a:srgbClr val="242941"/>
                                </a:solidFill>
                                <a:latin typeface="Cambria Math" panose="02040503050406030204" pitchFamily="18" charset="0"/>
                              </a:rPr>
                              <m:t>𝑥</m:t>
                            </m:r>
                          </m:e>
                          <m:sub>
                            <m:r>
                              <a:rPr lang="it-IT" b="0" i="1" smtClean="0">
                                <a:solidFill>
                                  <a:srgbClr val="242941"/>
                                </a:solidFill>
                                <a:latin typeface="Cambria Math" panose="02040503050406030204" pitchFamily="18" charset="0"/>
                              </a:rPr>
                              <m:t>𝑝</m:t>
                            </m:r>
                          </m:sub>
                          <m:sup>
                            <m:d>
                              <m:dPr>
                                <m:ctrlPr>
                                  <a:rPr lang="it-IT" b="0" i="1" smtClean="0">
                                    <a:solidFill>
                                      <a:srgbClr val="242941"/>
                                    </a:solidFill>
                                    <a:latin typeface="Cambria Math" panose="02040503050406030204" pitchFamily="18" charset="0"/>
                                  </a:rPr>
                                </m:ctrlPr>
                              </m:dPr>
                              <m:e>
                                <m:r>
                                  <a:rPr lang="it-IT" b="0" i="1" smtClean="0">
                                    <a:solidFill>
                                      <a:srgbClr val="242941"/>
                                    </a:solidFill>
                                    <a:latin typeface="Cambria Math" panose="02040503050406030204" pitchFamily="18" charset="0"/>
                                  </a:rPr>
                                  <m:t>1</m:t>
                                </m:r>
                              </m:e>
                            </m:d>
                          </m:sup>
                        </m:sSubSup>
                        <m:r>
                          <a:rPr lang="it-IT" b="0" i="1" smtClean="0">
                            <a:solidFill>
                              <a:srgbClr val="242941"/>
                            </a:solidFill>
                            <a:latin typeface="Cambria Math" panose="02040503050406030204" pitchFamily="18" charset="0"/>
                          </a:rPr>
                          <m:t>𝐸</m:t>
                        </m:r>
                        <m:r>
                          <a:rPr lang="it-IT" b="0" i="1" smtClean="0">
                            <a:solidFill>
                              <a:srgbClr val="242941"/>
                            </a:solidFill>
                            <a:latin typeface="Cambria Math" panose="02040503050406030204" pitchFamily="18" charset="0"/>
                          </a:rPr>
                          <m:t>;…;</m:t>
                        </m:r>
                        <m:sSubSup>
                          <m:sSubSupPr>
                            <m:ctrlPr>
                              <a:rPr lang="it-IT" i="1">
                                <a:solidFill>
                                  <a:srgbClr val="242941"/>
                                </a:solidFill>
                                <a:latin typeface="Cambria Math" panose="02040503050406030204" pitchFamily="18" charset="0"/>
                              </a:rPr>
                            </m:ctrlPr>
                          </m:sSubSupPr>
                          <m:e>
                            <m:r>
                              <a:rPr lang="it-IT" i="1">
                                <a:solidFill>
                                  <a:srgbClr val="242941"/>
                                </a:solidFill>
                                <a:latin typeface="Cambria Math" panose="02040503050406030204" pitchFamily="18" charset="0"/>
                              </a:rPr>
                              <m:t>𝑥</m:t>
                            </m:r>
                          </m:e>
                          <m:sub>
                            <m:r>
                              <a:rPr lang="it-IT" i="1">
                                <a:solidFill>
                                  <a:srgbClr val="242941"/>
                                </a:solidFill>
                                <a:latin typeface="Cambria Math" panose="02040503050406030204" pitchFamily="18" charset="0"/>
                              </a:rPr>
                              <m:t>𝑝</m:t>
                            </m:r>
                          </m:sub>
                          <m:sup>
                            <m:d>
                              <m:dPr>
                                <m:ctrlPr>
                                  <a:rPr lang="it-IT" i="1">
                                    <a:solidFill>
                                      <a:srgbClr val="242941"/>
                                    </a:solidFill>
                                    <a:latin typeface="Cambria Math" panose="02040503050406030204" pitchFamily="18" charset="0"/>
                                  </a:rPr>
                                </m:ctrlPr>
                              </m:dPr>
                              <m:e>
                                <m:r>
                                  <a:rPr lang="it-IT" b="0" i="1" smtClean="0">
                                    <a:solidFill>
                                      <a:srgbClr val="242941"/>
                                    </a:solidFill>
                                    <a:latin typeface="Cambria Math" panose="02040503050406030204" pitchFamily="18" charset="0"/>
                                  </a:rPr>
                                  <m:t>𝑁</m:t>
                                </m:r>
                              </m:e>
                            </m:d>
                          </m:sup>
                        </m:sSubSup>
                        <m:r>
                          <a:rPr lang="it-IT" i="1">
                            <a:solidFill>
                              <a:srgbClr val="242941"/>
                            </a:solidFill>
                            <a:latin typeface="Cambria Math" panose="02040503050406030204" pitchFamily="18" charset="0"/>
                          </a:rPr>
                          <m:t>𝐸</m:t>
                        </m:r>
                      </m:e>
                    </m:d>
                    <m:r>
                      <a:rPr lang="it-IT" b="0" i="1" smtClean="0">
                        <a:solidFill>
                          <a:srgbClr val="242941"/>
                        </a:solidFill>
                        <a:latin typeface="Cambria Math" panose="02040503050406030204" pitchFamily="18" charset="0"/>
                      </a:rPr>
                      <m:t>+</m:t>
                    </m:r>
                    <m:sSub>
                      <m:sSubPr>
                        <m:ctrlPr>
                          <a:rPr lang="it-IT" b="0" i="1" smtClean="0">
                            <a:solidFill>
                              <a:srgbClr val="242941"/>
                            </a:solidFill>
                            <a:latin typeface="Cambria Math" panose="02040503050406030204" pitchFamily="18" charset="0"/>
                          </a:rPr>
                        </m:ctrlPr>
                      </m:sSubPr>
                      <m:e>
                        <m:r>
                          <a:rPr lang="it-IT" b="0" i="1" smtClean="0">
                            <a:solidFill>
                              <a:srgbClr val="242941"/>
                            </a:solidFill>
                            <a:latin typeface="Cambria Math" panose="02040503050406030204" pitchFamily="18" charset="0"/>
                          </a:rPr>
                          <m:t>𝐸</m:t>
                        </m:r>
                      </m:e>
                      <m:sub>
                        <m:r>
                          <a:rPr lang="it-IT" b="0" i="1" smtClean="0">
                            <a:solidFill>
                              <a:srgbClr val="242941"/>
                            </a:solidFill>
                            <a:latin typeface="Cambria Math" panose="02040503050406030204" pitchFamily="18" charset="0"/>
                          </a:rPr>
                          <m:t>𝑝𝑜𝑠</m:t>
                        </m:r>
                      </m:sub>
                    </m:sSub>
                    <m:r>
                      <a:rPr lang="it-IT" b="0" i="1" smtClean="0">
                        <a:solidFill>
                          <a:srgbClr val="242941"/>
                        </a:solidFill>
                        <a:latin typeface="Cambria Math" panose="02040503050406030204" pitchFamily="18" charset="0"/>
                      </a:rPr>
                      <m:t> </m:t>
                    </m:r>
                  </m:oMath>
                </a14:m>
                <a:endParaRPr lang="en-US" dirty="0">
                  <a:solidFill>
                    <a:srgbClr val="242941"/>
                  </a:solidFill>
                </a:endParaRPr>
              </a:p>
              <a:p>
                <a:pPr>
                  <a:buClr>
                    <a:srgbClr val="E5E7F0"/>
                  </a:buClr>
                </a:pPr>
                <a14:m>
                  <m:oMath xmlns:m="http://schemas.openxmlformats.org/officeDocument/2006/math">
                    <m:sSub>
                      <m:sSubPr>
                        <m:ctrlPr>
                          <a:rPr lang="it-IT" b="0" i="1" smtClean="0">
                            <a:solidFill>
                              <a:srgbClr val="242941"/>
                            </a:solidFill>
                            <a:latin typeface="Cambria Math" panose="02040503050406030204" pitchFamily="18" charset="0"/>
                          </a:rPr>
                        </m:ctrlPr>
                      </m:sSubPr>
                      <m:e>
                        <m:r>
                          <a:rPr lang="it-IT" b="0" i="1" smtClean="0">
                            <a:solidFill>
                              <a:srgbClr val="242941"/>
                            </a:solidFill>
                            <a:latin typeface="Cambria Math" panose="02040503050406030204" pitchFamily="18" charset="0"/>
                          </a:rPr>
                          <m:t>𝑧</m:t>
                        </m:r>
                      </m:e>
                      <m:sub>
                        <m:r>
                          <a:rPr lang="it-IT" b="0" i="1" smtClean="0">
                            <a:solidFill>
                              <a:srgbClr val="242941"/>
                            </a:solidFill>
                            <a:latin typeface="Cambria Math" panose="02040503050406030204" pitchFamily="18" charset="0"/>
                          </a:rPr>
                          <m:t>0</m:t>
                        </m:r>
                      </m:sub>
                    </m:sSub>
                    <m:r>
                      <a:rPr lang="it-IT" b="0" i="1" smtClean="0">
                        <a:solidFill>
                          <a:srgbClr val="242941"/>
                        </a:solidFill>
                        <a:latin typeface="Cambria Math" panose="02040503050406030204" pitchFamily="18" charset="0"/>
                      </a:rPr>
                      <m:t>∈</m:t>
                    </m:r>
                    <m:sSup>
                      <m:sSupPr>
                        <m:ctrlPr>
                          <a:rPr lang="it-IT" b="0" i="1" smtClean="0">
                            <a:solidFill>
                              <a:srgbClr val="242941"/>
                            </a:solidFill>
                            <a:latin typeface="Cambria Math" panose="02040503050406030204" pitchFamily="18" charset="0"/>
                          </a:rPr>
                        </m:ctrlPr>
                      </m:sSupPr>
                      <m:e>
                        <m:r>
                          <a:rPr lang="it-IT" b="0" i="1" smtClean="0">
                            <a:solidFill>
                              <a:srgbClr val="242941"/>
                            </a:solidFill>
                            <a:latin typeface="Cambria Math" panose="02040503050406030204" pitchFamily="18" charset="0"/>
                          </a:rPr>
                          <m:t>ℝ</m:t>
                        </m:r>
                      </m:e>
                      <m:sup>
                        <m:d>
                          <m:dPr>
                            <m:ctrlPr>
                              <a:rPr lang="it-IT" b="0" i="1" smtClean="0">
                                <a:solidFill>
                                  <a:srgbClr val="242941"/>
                                </a:solidFill>
                                <a:latin typeface="Cambria Math" panose="02040503050406030204" pitchFamily="18" charset="0"/>
                              </a:rPr>
                            </m:ctrlPr>
                          </m:dPr>
                          <m:e>
                            <m:r>
                              <a:rPr lang="it-IT" b="0" i="1" smtClean="0">
                                <a:solidFill>
                                  <a:srgbClr val="242941"/>
                                </a:solidFill>
                                <a:latin typeface="Cambria Math" panose="02040503050406030204" pitchFamily="18" charset="0"/>
                              </a:rPr>
                              <m:t>𝑁</m:t>
                            </m:r>
                            <m:r>
                              <a:rPr lang="it-IT" b="0" i="1" smtClean="0">
                                <a:solidFill>
                                  <a:srgbClr val="242941"/>
                                </a:solidFill>
                                <a:latin typeface="Cambria Math" panose="02040503050406030204" pitchFamily="18" charset="0"/>
                              </a:rPr>
                              <m:t>+1</m:t>
                            </m:r>
                          </m:e>
                        </m:d>
                        <m:r>
                          <a:rPr lang="it-IT" b="0" i="1" smtClean="0">
                            <a:solidFill>
                              <a:srgbClr val="242941"/>
                            </a:solidFill>
                            <a:latin typeface="Cambria Math" panose="02040503050406030204" pitchFamily="18" charset="0"/>
                          </a:rPr>
                          <m:t>×</m:t>
                        </m:r>
                        <m:r>
                          <a:rPr lang="it-IT" b="0" i="1" smtClean="0">
                            <a:solidFill>
                              <a:srgbClr val="242941"/>
                            </a:solidFill>
                            <a:latin typeface="Cambria Math" panose="02040503050406030204" pitchFamily="18" charset="0"/>
                          </a:rPr>
                          <m:t>𝐷</m:t>
                        </m:r>
                      </m:sup>
                    </m:sSup>
                  </m:oMath>
                </a14:m>
                <a:endParaRPr lang="en-US" dirty="0">
                  <a:solidFill>
                    <a:srgbClr val="242941"/>
                  </a:solidFill>
                </a:endParaRPr>
              </a:p>
              <a:p>
                <a:pPr>
                  <a:buClr>
                    <a:srgbClr val="E5E7F0"/>
                  </a:buClr>
                </a:pPr>
                <a:r>
                  <a:rPr lang="en-US" dirty="0">
                    <a:solidFill>
                      <a:srgbClr val="242941"/>
                    </a:solidFill>
                  </a:rPr>
                  <a:t>We add parameter </a:t>
                </a:r>
                <a14:m>
                  <m:oMath xmlns:m="http://schemas.openxmlformats.org/officeDocument/2006/math">
                    <m:sSub>
                      <m:sSubPr>
                        <m:ctrlPr>
                          <a:rPr lang="it-IT" b="0" i="1" smtClean="0">
                            <a:solidFill>
                              <a:srgbClr val="242941"/>
                            </a:solidFill>
                            <a:latin typeface="Cambria Math" panose="02040503050406030204" pitchFamily="18" charset="0"/>
                          </a:rPr>
                        </m:ctrlPr>
                      </m:sSubPr>
                      <m:e>
                        <m:r>
                          <a:rPr lang="it-IT" b="0" i="1" smtClean="0">
                            <a:solidFill>
                              <a:srgbClr val="242941"/>
                            </a:solidFill>
                            <a:latin typeface="Cambria Math" panose="02040503050406030204" pitchFamily="18" charset="0"/>
                          </a:rPr>
                          <m:t>𝐸</m:t>
                        </m:r>
                      </m:e>
                      <m:sub>
                        <m:r>
                          <a:rPr lang="it-IT" b="0" i="1" smtClean="0">
                            <a:solidFill>
                              <a:srgbClr val="242941"/>
                            </a:solidFill>
                            <a:latin typeface="Cambria Math" panose="02040503050406030204" pitchFamily="18" charset="0"/>
                          </a:rPr>
                          <m:t>𝑝𝑜𝑠</m:t>
                        </m:r>
                      </m:sub>
                    </m:sSub>
                    <m:r>
                      <a:rPr lang="it-IT" b="0" i="1" smtClean="0">
                        <a:solidFill>
                          <a:srgbClr val="242941"/>
                        </a:solidFill>
                        <a:latin typeface="Cambria Math" panose="02040503050406030204" pitchFamily="18" charset="0"/>
                      </a:rPr>
                      <m:t> </m:t>
                    </m:r>
                  </m:oMath>
                </a14:m>
                <a:r>
                  <a:rPr lang="en-US" dirty="0">
                    <a:solidFill>
                      <a:srgbClr val="242941"/>
                    </a:solidFill>
                  </a:rPr>
                  <a:t> </a:t>
                </a:r>
              </a:p>
            </p:txBody>
          </p:sp>
        </mc:Choice>
        <mc:Fallback xmlns="">
          <p:sp>
            <p:nvSpPr>
              <p:cNvPr id="3" name="Content Placeholder 2">
                <a:extLst>
                  <a:ext uri="{FF2B5EF4-FFF2-40B4-BE49-F238E27FC236}">
                    <a16:creationId xmlns:a16="http://schemas.microsoft.com/office/drawing/2014/main" id="{40471C36-43B5-46B9-B0EC-60F0C243E3C6}"/>
                  </a:ext>
                </a:extLst>
              </p:cNvPr>
              <p:cNvSpPr>
                <a:spLocks noGrp="1" noRot="1" noChangeAspect="1" noMove="1" noResize="1" noEditPoints="1" noAdjustHandles="1" noChangeArrowheads="1" noChangeShapeType="1" noTextEdit="1"/>
              </p:cNvSpPr>
              <p:nvPr>
                <p:ph idx="1"/>
              </p:nvPr>
            </p:nvSpPr>
            <p:spPr>
              <a:xfrm>
                <a:off x="278675" y="1260158"/>
                <a:ext cx="6886575" cy="4369781"/>
              </a:xfrm>
              <a:blipFill>
                <a:blip r:embed="rId2"/>
                <a:stretch>
                  <a:fillRect l="-1329" t="-2650"/>
                </a:stretch>
              </a:blipFill>
            </p:spPr>
            <p:txBody>
              <a:bodyPr/>
              <a:lstStyle/>
              <a:p>
                <a:r>
                  <a:rPr lang="en-US">
                    <a:noFill/>
                  </a:rPr>
                  <a:t> </a:t>
                </a:r>
              </a:p>
            </p:txBody>
          </p:sp>
        </mc:Fallback>
      </mc:AlternateContent>
      <p:graphicFrame>
        <p:nvGraphicFramePr>
          <p:cNvPr id="19" name="Table 18">
            <a:extLst>
              <a:ext uri="{FF2B5EF4-FFF2-40B4-BE49-F238E27FC236}">
                <a16:creationId xmlns:a16="http://schemas.microsoft.com/office/drawing/2014/main" id="{A0CA147D-965E-4F76-820D-6D173D2C2F4E}"/>
              </a:ext>
            </a:extLst>
          </p:cNvPr>
          <p:cNvGraphicFramePr>
            <a:graphicFrameLocks noGrp="1"/>
          </p:cNvGraphicFramePr>
          <p:nvPr/>
        </p:nvGraphicFramePr>
        <p:xfrm>
          <a:off x="8029575" y="3910965"/>
          <a:ext cx="3540760" cy="548640"/>
        </p:xfrm>
        <a:graphic>
          <a:graphicData uri="http://schemas.openxmlformats.org/drawingml/2006/table">
            <a:tbl>
              <a:tblPr bandCol="1">
                <a:tableStyleId>{073A0DAA-6AF3-43AB-8588-CEC1D06C72B9}</a:tableStyleId>
              </a:tblPr>
              <a:tblGrid>
                <a:gridCol w="208280">
                  <a:extLst>
                    <a:ext uri="{9D8B030D-6E8A-4147-A177-3AD203B41FA5}">
                      <a16:colId xmlns:a16="http://schemas.microsoft.com/office/drawing/2014/main" val="1126106127"/>
                    </a:ext>
                  </a:extLst>
                </a:gridCol>
                <a:gridCol w="208280">
                  <a:extLst>
                    <a:ext uri="{9D8B030D-6E8A-4147-A177-3AD203B41FA5}">
                      <a16:colId xmlns:a16="http://schemas.microsoft.com/office/drawing/2014/main" val="2883398827"/>
                    </a:ext>
                  </a:extLst>
                </a:gridCol>
                <a:gridCol w="208280">
                  <a:extLst>
                    <a:ext uri="{9D8B030D-6E8A-4147-A177-3AD203B41FA5}">
                      <a16:colId xmlns:a16="http://schemas.microsoft.com/office/drawing/2014/main" val="1622270121"/>
                    </a:ext>
                  </a:extLst>
                </a:gridCol>
                <a:gridCol w="208280">
                  <a:extLst>
                    <a:ext uri="{9D8B030D-6E8A-4147-A177-3AD203B41FA5}">
                      <a16:colId xmlns:a16="http://schemas.microsoft.com/office/drawing/2014/main" val="2164578188"/>
                    </a:ext>
                  </a:extLst>
                </a:gridCol>
                <a:gridCol w="208280">
                  <a:extLst>
                    <a:ext uri="{9D8B030D-6E8A-4147-A177-3AD203B41FA5}">
                      <a16:colId xmlns:a16="http://schemas.microsoft.com/office/drawing/2014/main" val="892563263"/>
                    </a:ext>
                  </a:extLst>
                </a:gridCol>
                <a:gridCol w="208280">
                  <a:extLst>
                    <a:ext uri="{9D8B030D-6E8A-4147-A177-3AD203B41FA5}">
                      <a16:colId xmlns:a16="http://schemas.microsoft.com/office/drawing/2014/main" val="2805630502"/>
                    </a:ext>
                  </a:extLst>
                </a:gridCol>
                <a:gridCol w="208280">
                  <a:extLst>
                    <a:ext uri="{9D8B030D-6E8A-4147-A177-3AD203B41FA5}">
                      <a16:colId xmlns:a16="http://schemas.microsoft.com/office/drawing/2014/main" val="2048304461"/>
                    </a:ext>
                  </a:extLst>
                </a:gridCol>
                <a:gridCol w="208280">
                  <a:extLst>
                    <a:ext uri="{9D8B030D-6E8A-4147-A177-3AD203B41FA5}">
                      <a16:colId xmlns:a16="http://schemas.microsoft.com/office/drawing/2014/main" val="3993757325"/>
                    </a:ext>
                  </a:extLst>
                </a:gridCol>
                <a:gridCol w="208280">
                  <a:extLst>
                    <a:ext uri="{9D8B030D-6E8A-4147-A177-3AD203B41FA5}">
                      <a16:colId xmlns:a16="http://schemas.microsoft.com/office/drawing/2014/main" val="3243324850"/>
                    </a:ext>
                  </a:extLst>
                </a:gridCol>
                <a:gridCol w="208280">
                  <a:extLst>
                    <a:ext uri="{9D8B030D-6E8A-4147-A177-3AD203B41FA5}">
                      <a16:colId xmlns:a16="http://schemas.microsoft.com/office/drawing/2014/main" val="1667734476"/>
                    </a:ext>
                  </a:extLst>
                </a:gridCol>
                <a:gridCol w="208280">
                  <a:extLst>
                    <a:ext uri="{9D8B030D-6E8A-4147-A177-3AD203B41FA5}">
                      <a16:colId xmlns:a16="http://schemas.microsoft.com/office/drawing/2014/main" val="2964573414"/>
                    </a:ext>
                  </a:extLst>
                </a:gridCol>
                <a:gridCol w="208280">
                  <a:extLst>
                    <a:ext uri="{9D8B030D-6E8A-4147-A177-3AD203B41FA5}">
                      <a16:colId xmlns:a16="http://schemas.microsoft.com/office/drawing/2014/main" val="3494225720"/>
                    </a:ext>
                  </a:extLst>
                </a:gridCol>
                <a:gridCol w="208280">
                  <a:extLst>
                    <a:ext uri="{9D8B030D-6E8A-4147-A177-3AD203B41FA5}">
                      <a16:colId xmlns:a16="http://schemas.microsoft.com/office/drawing/2014/main" val="3597490567"/>
                    </a:ext>
                  </a:extLst>
                </a:gridCol>
                <a:gridCol w="208280">
                  <a:extLst>
                    <a:ext uri="{9D8B030D-6E8A-4147-A177-3AD203B41FA5}">
                      <a16:colId xmlns:a16="http://schemas.microsoft.com/office/drawing/2014/main" val="3538505837"/>
                    </a:ext>
                  </a:extLst>
                </a:gridCol>
                <a:gridCol w="208280">
                  <a:extLst>
                    <a:ext uri="{9D8B030D-6E8A-4147-A177-3AD203B41FA5}">
                      <a16:colId xmlns:a16="http://schemas.microsoft.com/office/drawing/2014/main" val="3689822305"/>
                    </a:ext>
                  </a:extLst>
                </a:gridCol>
                <a:gridCol w="208280">
                  <a:extLst>
                    <a:ext uri="{9D8B030D-6E8A-4147-A177-3AD203B41FA5}">
                      <a16:colId xmlns:a16="http://schemas.microsoft.com/office/drawing/2014/main" val="2638260836"/>
                    </a:ext>
                  </a:extLst>
                </a:gridCol>
                <a:gridCol w="208280">
                  <a:extLst>
                    <a:ext uri="{9D8B030D-6E8A-4147-A177-3AD203B41FA5}">
                      <a16:colId xmlns:a16="http://schemas.microsoft.com/office/drawing/2014/main" val="3594292986"/>
                    </a:ext>
                  </a:extLst>
                </a:gridCol>
              </a:tblGrid>
              <a:tr h="120122">
                <a:tc>
                  <a:txBody>
                    <a:bodyPr/>
                    <a:lstStyle/>
                    <a:p>
                      <a:pPr algn="l" rtl="0" fontAlgn="auto"/>
                      <a:r>
                        <a:rPr lang="en-US" sz="600">
                          <a:effectLst/>
                        </a:rPr>
                        <a:t>​</a:t>
                      </a:r>
                    </a:p>
                  </a:txBody>
                  <a:tcPr/>
                </a:tc>
                <a:tc>
                  <a:txBody>
                    <a:bodyPr/>
                    <a:lstStyle/>
                    <a:p>
                      <a:pPr algn="l" rtl="0" fontAlgn="auto"/>
                      <a:r>
                        <a:rPr lang="en-US" sz="600">
                          <a:effectLst/>
                        </a:rPr>
                        <a:t>​</a:t>
                      </a:r>
                    </a:p>
                  </a:txBody>
                  <a:tcPr>
                    <a:noFill/>
                  </a:tcPr>
                </a:tc>
                <a:tc>
                  <a:txBody>
                    <a:bodyPr/>
                    <a:lstStyle/>
                    <a:p>
                      <a:pPr algn="l" rtl="0" fontAlgn="auto"/>
                      <a:r>
                        <a:rPr lang="en-US" sz="600">
                          <a:effectLst/>
                        </a:rPr>
                        <a:t>​</a:t>
                      </a:r>
                    </a:p>
                  </a:txBody>
                  <a:tcPr/>
                </a:tc>
                <a:tc>
                  <a:txBody>
                    <a:bodyPr/>
                    <a:lstStyle/>
                    <a:p>
                      <a:pPr algn="l" rtl="0" fontAlgn="auto"/>
                      <a:r>
                        <a:rPr lang="en-US" sz="600">
                          <a:effectLst/>
                        </a:rPr>
                        <a:t>​</a:t>
                      </a: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extLst>
                  <a:ext uri="{0D108BD9-81ED-4DB2-BD59-A6C34878D82A}">
                    <a16:rowId xmlns:a16="http://schemas.microsoft.com/office/drawing/2014/main" val="2900612889"/>
                  </a:ext>
                </a:extLst>
              </a:tr>
              <a:tr h="120122">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extLst>
                  <a:ext uri="{0D108BD9-81ED-4DB2-BD59-A6C34878D82A}">
                    <a16:rowId xmlns:a16="http://schemas.microsoft.com/office/drawing/2014/main" val="2523199924"/>
                  </a:ext>
                </a:extLst>
              </a:tr>
              <a:tr h="120122">
                <a:tc>
                  <a:txBody>
                    <a:bodyPr/>
                    <a:lstStyle/>
                    <a:p>
                      <a:pPr algn="l" rtl="0" fontAlgn="auto"/>
                      <a:r>
                        <a:rPr lang="en-US" sz="600">
                          <a:effectLst/>
                        </a:rPr>
                        <a:t>​</a:t>
                      </a:r>
                    </a:p>
                  </a:txBody>
                  <a:tcPr/>
                </a:tc>
                <a:tc>
                  <a:txBody>
                    <a:bodyPr/>
                    <a:lstStyle/>
                    <a:p>
                      <a:pPr algn="l" rtl="0" fontAlgn="auto"/>
                      <a:r>
                        <a:rPr lang="en-US" sz="600">
                          <a:effectLst/>
                        </a:rPr>
                        <a:t>​</a:t>
                      </a:r>
                    </a:p>
                  </a:txBody>
                  <a:tcPr>
                    <a:noFill/>
                  </a:tcPr>
                </a:tc>
                <a:tc>
                  <a:txBody>
                    <a:bodyPr/>
                    <a:lstStyle/>
                    <a:p>
                      <a:pPr algn="l" rtl="0" fontAlgn="auto"/>
                      <a:r>
                        <a:rPr lang="en-US" sz="600">
                          <a:effectLst/>
                        </a:rPr>
                        <a:t>​</a:t>
                      </a:r>
                    </a:p>
                  </a:txBody>
                  <a:tcPr/>
                </a:tc>
                <a:tc>
                  <a:txBody>
                    <a:bodyPr/>
                    <a:lstStyle/>
                    <a:p>
                      <a:pPr algn="l" rtl="0" fontAlgn="auto"/>
                      <a:r>
                        <a:rPr lang="en-US" sz="600">
                          <a:effectLst/>
                        </a:rPr>
                        <a:t>​</a:t>
                      </a: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tc>
                <a:extLst>
                  <a:ext uri="{0D108BD9-81ED-4DB2-BD59-A6C34878D82A}">
                    <a16:rowId xmlns:a16="http://schemas.microsoft.com/office/drawing/2014/main" val="518187168"/>
                  </a:ext>
                </a:extLst>
              </a:tr>
            </a:tbl>
          </a:graphicData>
        </a:graphic>
      </p:graphicFrame>
      <p:graphicFrame>
        <p:nvGraphicFramePr>
          <p:cNvPr id="20" name="Table 19">
            <a:extLst>
              <a:ext uri="{FF2B5EF4-FFF2-40B4-BE49-F238E27FC236}">
                <a16:creationId xmlns:a16="http://schemas.microsoft.com/office/drawing/2014/main" id="{750FDE8C-DCE2-476F-A76B-11C789F49933}"/>
              </a:ext>
            </a:extLst>
          </p:cNvPr>
          <p:cNvGraphicFramePr>
            <a:graphicFrameLocks noGrp="1"/>
          </p:cNvGraphicFramePr>
          <p:nvPr/>
        </p:nvGraphicFramePr>
        <p:xfrm>
          <a:off x="8029574" y="3053714"/>
          <a:ext cx="3540760" cy="577575"/>
        </p:xfrm>
        <a:graphic>
          <a:graphicData uri="http://schemas.openxmlformats.org/drawingml/2006/table">
            <a:tbl>
              <a:tblPr bandCol="1">
                <a:tableStyleId>{5C22544A-7EE6-4342-B048-85BDC9FD1C3A}</a:tableStyleId>
              </a:tblPr>
              <a:tblGrid>
                <a:gridCol w="208280">
                  <a:extLst>
                    <a:ext uri="{9D8B030D-6E8A-4147-A177-3AD203B41FA5}">
                      <a16:colId xmlns:a16="http://schemas.microsoft.com/office/drawing/2014/main" val="1126106127"/>
                    </a:ext>
                  </a:extLst>
                </a:gridCol>
                <a:gridCol w="208280">
                  <a:extLst>
                    <a:ext uri="{9D8B030D-6E8A-4147-A177-3AD203B41FA5}">
                      <a16:colId xmlns:a16="http://schemas.microsoft.com/office/drawing/2014/main" val="2883398827"/>
                    </a:ext>
                  </a:extLst>
                </a:gridCol>
                <a:gridCol w="208280">
                  <a:extLst>
                    <a:ext uri="{9D8B030D-6E8A-4147-A177-3AD203B41FA5}">
                      <a16:colId xmlns:a16="http://schemas.microsoft.com/office/drawing/2014/main" val="1622270121"/>
                    </a:ext>
                  </a:extLst>
                </a:gridCol>
                <a:gridCol w="208280">
                  <a:extLst>
                    <a:ext uri="{9D8B030D-6E8A-4147-A177-3AD203B41FA5}">
                      <a16:colId xmlns:a16="http://schemas.microsoft.com/office/drawing/2014/main" val="2164578188"/>
                    </a:ext>
                  </a:extLst>
                </a:gridCol>
                <a:gridCol w="208280">
                  <a:extLst>
                    <a:ext uri="{9D8B030D-6E8A-4147-A177-3AD203B41FA5}">
                      <a16:colId xmlns:a16="http://schemas.microsoft.com/office/drawing/2014/main" val="892563263"/>
                    </a:ext>
                  </a:extLst>
                </a:gridCol>
                <a:gridCol w="208280">
                  <a:extLst>
                    <a:ext uri="{9D8B030D-6E8A-4147-A177-3AD203B41FA5}">
                      <a16:colId xmlns:a16="http://schemas.microsoft.com/office/drawing/2014/main" val="2805630502"/>
                    </a:ext>
                  </a:extLst>
                </a:gridCol>
                <a:gridCol w="208280">
                  <a:extLst>
                    <a:ext uri="{9D8B030D-6E8A-4147-A177-3AD203B41FA5}">
                      <a16:colId xmlns:a16="http://schemas.microsoft.com/office/drawing/2014/main" val="2048304461"/>
                    </a:ext>
                  </a:extLst>
                </a:gridCol>
                <a:gridCol w="208280">
                  <a:extLst>
                    <a:ext uri="{9D8B030D-6E8A-4147-A177-3AD203B41FA5}">
                      <a16:colId xmlns:a16="http://schemas.microsoft.com/office/drawing/2014/main" val="3993757325"/>
                    </a:ext>
                  </a:extLst>
                </a:gridCol>
                <a:gridCol w="208280">
                  <a:extLst>
                    <a:ext uri="{9D8B030D-6E8A-4147-A177-3AD203B41FA5}">
                      <a16:colId xmlns:a16="http://schemas.microsoft.com/office/drawing/2014/main" val="3243324850"/>
                    </a:ext>
                  </a:extLst>
                </a:gridCol>
                <a:gridCol w="208280">
                  <a:extLst>
                    <a:ext uri="{9D8B030D-6E8A-4147-A177-3AD203B41FA5}">
                      <a16:colId xmlns:a16="http://schemas.microsoft.com/office/drawing/2014/main" val="1667734476"/>
                    </a:ext>
                  </a:extLst>
                </a:gridCol>
                <a:gridCol w="208280">
                  <a:extLst>
                    <a:ext uri="{9D8B030D-6E8A-4147-A177-3AD203B41FA5}">
                      <a16:colId xmlns:a16="http://schemas.microsoft.com/office/drawing/2014/main" val="2964573414"/>
                    </a:ext>
                  </a:extLst>
                </a:gridCol>
                <a:gridCol w="208280">
                  <a:extLst>
                    <a:ext uri="{9D8B030D-6E8A-4147-A177-3AD203B41FA5}">
                      <a16:colId xmlns:a16="http://schemas.microsoft.com/office/drawing/2014/main" val="3494225720"/>
                    </a:ext>
                  </a:extLst>
                </a:gridCol>
                <a:gridCol w="208280">
                  <a:extLst>
                    <a:ext uri="{9D8B030D-6E8A-4147-A177-3AD203B41FA5}">
                      <a16:colId xmlns:a16="http://schemas.microsoft.com/office/drawing/2014/main" val="3597490567"/>
                    </a:ext>
                  </a:extLst>
                </a:gridCol>
                <a:gridCol w="208280">
                  <a:extLst>
                    <a:ext uri="{9D8B030D-6E8A-4147-A177-3AD203B41FA5}">
                      <a16:colId xmlns:a16="http://schemas.microsoft.com/office/drawing/2014/main" val="3538505837"/>
                    </a:ext>
                  </a:extLst>
                </a:gridCol>
                <a:gridCol w="208280">
                  <a:extLst>
                    <a:ext uri="{9D8B030D-6E8A-4147-A177-3AD203B41FA5}">
                      <a16:colId xmlns:a16="http://schemas.microsoft.com/office/drawing/2014/main" val="3689822305"/>
                    </a:ext>
                  </a:extLst>
                </a:gridCol>
                <a:gridCol w="208280">
                  <a:extLst>
                    <a:ext uri="{9D8B030D-6E8A-4147-A177-3AD203B41FA5}">
                      <a16:colId xmlns:a16="http://schemas.microsoft.com/office/drawing/2014/main" val="2638260836"/>
                    </a:ext>
                  </a:extLst>
                </a:gridCol>
                <a:gridCol w="208280">
                  <a:extLst>
                    <a:ext uri="{9D8B030D-6E8A-4147-A177-3AD203B41FA5}">
                      <a16:colId xmlns:a16="http://schemas.microsoft.com/office/drawing/2014/main" val="3977068748"/>
                    </a:ext>
                  </a:extLst>
                </a:gridCol>
              </a:tblGrid>
              <a:tr h="192525">
                <a:tc>
                  <a:txBody>
                    <a:bodyPr/>
                    <a:lstStyle/>
                    <a:p>
                      <a:pPr lvl="0" algn="ctr">
                        <a:buNone/>
                      </a:pPr>
                      <a:r>
                        <a:rPr lang="en-US" sz="1000">
                          <a:effectLst/>
                        </a:rPr>
                        <a:t>0</a:t>
                      </a:r>
                      <a:endParaRPr lang="en-US"/>
                    </a:p>
                  </a:txBody>
                  <a:tcPr marL="0" marR="0" marT="0" marB="0"/>
                </a:tc>
                <a:tc>
                  <a:txBody>
                    <a:bodyPr/>
                    <a:lstStyle/>
                    <a:p>
                      <a:pPr algn="ctr" rtl="0" fontAlgn="auto"/>
                      <a:r>
                        <a:rPr lang="en-US" sz="1000">
                          <a:effectLst/>
                        </a:rPr>
                        <a:t>​</a:t>
                      </a:r>
                      <a:endParaRPr lang="en-US" sz="1000" dirty="0">
                        <a:effectLst/>
                      </a:endParaRPr>
                    </a:p>
                  </a:txBody>
                  <a:tcPr marL="0" marR="0" marT="0" marB="0">
                    <a:noFill/>
                  </a:tcPr>
                </a:tc>
                <a:tc>
                  <a:txBody>
                    <a:bodyPr/>
                    <a:lstStyle/>
                    <a:p>
                      <a:pPr lvl="0" algn="ctr">
                        <a:buNone/>
                      </a:pPr>
                      <a:r>
                        <a:rPr lang="en-US" sz="1000">
                          <a:effectLst/>
                        </a:rPr>
                        <a:t>1</a:t>
                      </a:r>
                      <a:endParaRPr lang="en-US"/>
                    </a:p>
                  </a:txBody>
                  <a:tcPr marL="0" marR="0" marT="0" marB="0"/>
                </a:tc>
                <a:tc>
                  <a:txBody>
                    <a:bodyPr/>
                    <a:lstStyle/>
                    <a:p>
                      <a:pPr algn="ctr" rtl="0" fontAlgn="auto"/>
                      <a:r>
                        <a:rPr lang="en-US" sz="1000">
                          <a:effectLst/>
                        </a:rPr>
                        <a:t>​</a:t>
                      </a:r>
                      <a:endParaRPr lang="en-US" sz="1000" dirty="0">
                        <a:effectLst/>
                      </a:endParaRPr>
                    </a:p>
                  </a:txBody>
                  <a:tcPr marL="0" marR="0" marT="0" marB="0">
                    <a:noFill/>
                  </a:tcPr>
                </a:tc>
                <a:tc>
                  <a:txBody>
                    <a:bodyPr/>
                    <a:lstStyle/>
                    <a:p>
                      <a:pPr lvl="0" algn="ctr">
                        <a:buNone/>
                      </a:pPr>
                      <a:r>
                        <a:rPr lang="en-US" sz="1000">
                          <a:effectLst/>
                        </a:rPr>
                        <a:t>2</a:t>
                      </a:r>
                      <a:endParaRPr lang="en-US"/>
                    </a:p>
                  </a:txBody>
                  <a:tcPr marL="0" marR="0" marT="0" marB="0"/>
                </a:tc>
                <a:tc>
                  <a:txBody>
                    <a:bodyPr/>
                    <a:lstStyle/>
                    <a:p>
                      <a:pPr lvl="0" algn="ctr">
                        <a:buNone/>
                      </a:pPr>
                      <a:endParaRPr lang="en-US" sz="1000" dirty="0">
                        <a:effectLst/>
                      </a:endParaRPr>
                    </a:p>
                  </a:txBody>
                  <a:tcPr marL="0" marR="0" marT="0" marB="0">
                    <a:noFill/>
                  </a:tcPr>
                </a:tc>
                <a:tc>
                  <a:txBody>
                    <a:bodyPr/>
                    <a:lstStyle/>
                    <a:p>
                      <a:pPr lvl="0" algn="ctr">
                        <a:buNone/>
                      </a:pPr>
                      <a:r>
                        <a:rPr lang="en-US" sz="1000">
                          <a:effectLst/>
                        </a:rPr>
                        <a:t>3</a:t>
                      </a:r>
                      <a:endParaRPr lang="en-US"/>
                    </a:p>
                  </a:txBody>
                  <a:tcPr marL="0" marR="0" marT="0" marB="0"/>
                </a:tc>
                <a:tc>
                  <a:txBody>
                    <a:bodyPr/>
                    <a:lstStyle/>
                    <a:p>
                      <a:pPr lvl="0" algn="ctr">
                        <a:buNone/>
                      </a:pPr>
                      <a:endParaRPr lang="en-US" sz="1000" dirty="0">
                        <a:effectLst/>
                      </a:endParaRPr>
                    </a:p>
                  </a:txBody>
                  <a:tcPr marL="0" marR="0" marT="0" marB="0">
                    <a:noFill/>
                  </a:tcPr>
                </a:tc>
                <a:tc>
                  <a:txBody>
                    <a:bodyPr/>
                    <a:lstStyle/>
                    <a:p>
                      <a:pPr lvl="0" algn="ctr">
                        <a:buNone/>
                      </a:pPr>
                      <a:r>
                        <a:rPr lang="en-US" sz="1000">
                          <a:effectLst/>
                        </a:rPr>
                        <a:t>4</a:t>
                      </a:r>
                      <a:endParaRPr lang="en-US"/>
                    </a:p>
                  </a:txBody>
                  <a:tcPr marL="0" marR="0" marT="0" marB="0"/>
                </a:tc>
                <a:tc>
                  <a:txBody>
                    <a:bodyPr/>
                    <a:lstStyle/>
                    <a:p>
                      <a:pPr lvl="0" algn="ctr">
                        <a:buNone/>
                      </a:pPr>
                      <a:endParaRPr lang="en-US" sz="1000" dirty="0">
                        <a:effectLst/>
                      </a:endParaRPr>
                    </a:p>
                  </a:txBody>
                  <a:tcPr marL="0" marR="0" marT="0" marB="0">
                    <a:noFill/>
                  </a:tcPr>
                </a:tc>
                <a:tc>
                  <a:txBody>
                    <a:bodyPr/>
                    <a:lstStyle/>
                    <a:p>
                      <a:pPr lvl="0" algn="ctr">
                        <a:buNone/>
                      </a:pPr>
                      <a:r>
                        <a:rPr lang="en-US" sz="1000">
                          <a:effectLst/>
                        </a:rPr>
                        <a:t>5</a:t>
                      </a:r>
                      <a:endParaRPr lang="en-US"/>
                    </a:p>
                  </a:txBody>
                  <a:tcPr marL="0" marR="0" marT="0" marB="0"/>
                </a:tc>
                <a:tc>
                  <a:txBody>
                    <a:bodyPr/>
                    <a:lstStyle/>
                    <a:p>
                      <a:pPr lvl="0" algn="ctr">
                        <a:buNone/>
                      </a:pPr>
                      <a:endParaRPr lang="en-US" sz="1000" dirty="0">
                        <a:effectLst/>
                      </a:endParaRPr>
                    </a:p>
                  </a:txBody>
                  <a:tcPr marL="0" marR="0" marT="0" marB="0">
                    <a:noFill/>
                  </a:tcPr>
                </a:tc>
                <a:tc>
                  <a:txBody>
                    <a:bodyPr/>
                    <a:lstStyle/>
                    <a:p>
                      <a:pPr lvl="0" algn="ctr">
                        <a:buNone/>
                      </a:pPr>
                      <a:r>
                        <a:rPr lang="en-US" sz="1000">
                          <a:effectLst/>
                        </a:rPr>
                        <a:t>6</a:t>
                      </a:r>
                      <a:endParaRPr lang="en-US"/>
                    </a:p>
                  </a:txBody>
                  <a:tcPr marL="0" marR="0" marT="0" marB="0"/>
                </a:tc>
                <a:tc>
                  <a:txBody>
                    <a:bodyPr/>
                    <a:lstStyle/>
                    <a:p>
                      <a:pPr lvl="0" algn="ctr">
                        <a:buNone/>
                      </a:pPr>
                      <a:endParaRPr lang="en-US" sz="1000" dirty="0">
                        <a:effectLst/>
                      </a:endParaRPr>
                    </a:p>
                  </a:txBody>
                  <a:tcPr marL="0" marR="0" marT="0" marB="0">
                    <a:noFill/>
                  </a:tcPr>
                </a:tc>
                <a:tc>
                  <a:txBody>
                    <a:bodyPr/>
                    <a:lstStyle/>
                    <a:p>
                      <a:pPr lvl="0" algn="ctr">
                        <a:buNone/>
                      </a:pPr>
                      <a:r>
                        <a:rPr lang="en-US" sz="1000">
                          <a:effectLst/>
                        </a:rPr>
                        <a:t>7</a:t>
                      </a:r>
                      <a:endParaRPr lang="en-US" sz="1000" dirty="0">
                        <a:effectLst/>
                      </a:endParaRPr>
                    </a:p>
                  </a:txBody>
                  <a:tcPr marL="0" marR="0" marT="0" marB="0"/>
                </a:tc>
                <a:tc>
                  <a:txBody>
                    <a:bodyPr/>
                    <a:lstStyle/>
                    <a:p>
                      <a:pPr lvl="0" algn="ctr">
                        <a:buNone/>
                      </a:pPr>
                      <a:endParaRPr lang="en-US" sz="1000" dirty="0">
                        <a:effectLst/>
                      </a:endParaRPr>
                    </a:p>
                  </a:txBody>
                  <a:tcPr marL="0" marR="0" marT="0" marB="0">
                    <a:noFill/>
                  </a:tcPr>
                </a:tc>
                <a:tc>
                  <a:txBody>
                    <a:bodyPr/>
                    <a:lstStyle/>
                    <a:p>
                      <a:pPr lvl="0" algn="ctr">
                        <a:buNone/>
                      </a:pPr>
                      <a:r>
                        <a:rPr lang="en-US" sz="1000">
                          <a:effectLst/>
                        </a:rPr>
                        <a:t>8</a:t>
                      </a:r>
                      <a:endParaRPr lang="en-US" sz="1000" dirty="0">
                        <a:effectLst/>
                      </a:endParaRPr>
                    </a:p>
                  </a:txBody>
                  <a:tcPr marL="0" marR="0" marT="0" marB="0"/>
                </a:tc>
                <a:extLst>
                  <a:ext uri="{0D108BD9-81ED-4DB2-BD59-A6C34878D82A}">
                    <a16:rowId xmlns:a16="http://schemas.microsoft.com/office/drawing/2014/main" val="2900612889"/>
                  </a:ext>
                </a:extLst>
              </a:tr>
              <a:tr h="192525">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extLst>
                  <a:ext uri="{0D108BD9-81ED-4DB2-BD59-A6C34878D82A}">
                    <a16:rowId xmlns:a16="http://schemas.microsoft.com/office/drawing/2014/main" val="2523199924"/>
                  </a:ext>
                </a:extLst>
              </a:tr>
              <a:tr h="192525">
                <a:tc>
                  <a:txBody>
                    <a:bodyPr/>
                    <a:lstStyle/>
                    <a:p>
                      <a:pPr algn="l" rtl="0" fontAlgn="auto"/>
                      <a:r>
                        <a:rPr lang="en-US" sz="600">
                          <a:effectLst/>
                        </a:rPr>
                        <a:t>​</a:t>
                      </a:r>
                    </a:p>
                  </a:txBody>
                  <a:tcPr marL="0" marR="0" marT="0" marB="0"/>
                </a:tc>
                <a:tc>
                  <a:txBody>
                    <a:bodyPr/>
                    <a:lstStyle/>
                    <a:p>
                      <a:pPr algn="l" rtl="0" fontAlgn="auto"/>
                      <a:r>
                        <a:rPr lang="en-US" sz="600">
                          <a:effectLst/>
                        </a:rPr>
                        <a:t>​</a:t>
                      </a:r>
                    </a:p>
                  </a:txBody>
                  <a:tcPr marL="0" marR="0" marT="0" marB="0">
                    <a:noFill/>
                  </a:tcPr>
                </a:tc>
                <a:tc>
                  <a:txBody>
                    <a:bodyPr/>
                    <a:lstStyle/>
                    <a:p>
                      <a:pPr algn="l" rtl="0" fontAlgn="auto"/>
                      <a:r>
                        <a:rPr lang="en-US" sz="600">
                          <a:effectLst/>
                        </a:rPr>
                        <a:t>​</a:t>
                      </a:r>
                    </a:p>
                  </a:txBody>
                  <a:tcPr marL="0" marR="0" marT="0" marB="0"/>
                </a:tc>
                <a:tc>
                  <a:txBody>
                    <a:bodyPr/>
                    <a:lstStyle/>
                    <a:p>
                      <a:pPr algn="l" rtl="0" fontAlgn="auto"/>
                      <a:r>
                        <a:rPr lang="en-US" sz="600">
                          <a:effectLst/>
                        </a:rPr>
                        <a:t>​</a:t>
                      </a:r>
                    </a:p>
                  </a:txBody>
                  <a:tcPr marL="0" marR="0" marT="0" marB="0">
                    <a:noFill/>
                  </a:tcPr>
                </a:tc>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tc>
                  <a:txBody>
                    <a:bodyPr/>
                    <a:lstStyle/>
                    <a:p>
                      <a:pPr lvl="0" algn="l">
                        <a:buNone/>
                      </a:pPr>
                      <a:endParaRPr lang="en-US" sz="600" dirty="0">
                        <a:effectLst/>
                      </a:endParaRPr>
                    </a:p>
                  </a:txBody>
                  <a:tcPr marL="0" marR="0" marT="0" marB="0">
                    <a:noFill/>
                  </a:tcPr>
                </a:tc>
                <a:tc>
                  <a:txBody>
                    <a:bodyPr/>
                    <a:lstStyle/>
                    <a:p>
                      <a:pPr lvl="0" algn="l">
                        <a:buNone/>
                      </a:pPr>
                      <a:endParaRPr lang="en-US" sz="600" dirty="0">
                        <a:effectLst/>
                      </a:endParaRPr>
                    </a:p>
                  </a:txBody>
                  <a:tcPr marL="0" marR="0" marT="0" marB="0"/>
                </a:tc>
                <a:extLst>
                  <a:ext uri="{0D108BD9-81ED-4DB2-BD59-A6C34878D82A}">
                    <a16:rowId xmlns:a16="http://schemas.microsoft.com/office/drawing/2014/main" val="518187168"/>
                  </a:ext>
                </a:extLst>
              </a:tr>
            </a:tbl>
          </a:graphicData>
        </a:graphic>
      </p:graphicFrame>
      <p:sp>
        <p:nvSpPr>
          <p:cNvPr id="21" name="Right Brace 20">
            <a:extLst>
              <a:ext uri="{FF2B5EF4-FFF2-40B4-BE49-F238E27FC236}">
                <a16:creationId xmlns:a16="http://schemas.microsoft.com/office/drawing/2014/main" id="{F9BC8251-9715-444A-A5F0-F6A58CD4D339}"/>
              </a:ext>
            </a:extLst>
          </p:cNvPr>
          <p:cNvSpPr/>
          <p:nvPr/>
        </p:nvSpPr>
        <p:spPr>
          <a:xfrm rot="-5400000">
            <a:off x="9533001" y="1066800"/>
            <a:ext cx="495300" cy="36957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403AF443-F629-434B-8711-2068C059991A}"/>
              </a:ext>
            </a:extLst>
          </p:cNvPr>
          <p:cNvSpPr txBox="1"/>
          <p:nvPr/>
        </p:nvSpPr>
        <p:spPr>
          <a:xfrm>
            <a:off x="9477375" y="2228850"/>
            <a:ext cx="771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N+1</a:t>
            </a:r>
          </a:p>
        </p:txBody>
      </p:sp>
      <p:sp>
        <p:nvSpPr>
          <p:cNvPr id="23" name="TextBox 22">
            <a:extLst>
              <a:ext uri="{FF2B5EF4-FFF2-40B4-BE49-F238E27FC236}">
                <a16:creationId xmlns:a16="http://schemas.microsoft.com/office/drawing/2014/main" id="{B320F82E-5B9A-4F23-BAD5-C7801B91F1DB}"/>
              </a:ext>
            </a:extLst>
          </p:cNvPr>
          <p:cNvSpPr txBox="1"/>
          <p:nvPr/>
        </p:nvSpPr>
        <p:spPr>
          <a:xfrm>
            <a:off x="7648575" y="3209925"/>
            <a:ext cx="3238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a:t>
            </a:r>
          </a:p>
        </p:txBody>
      </p:sp>
      <p:sp>
        <p:nvSpPr>
          <p:cNvPr id="24" name="TextBox 23">
            <a:extLst>
              <a:ext uri="{FF2B5EF4-FFF2-40B4-BE49-F238E27FC236}">
                <a16:creationId xmlns:a16="http://schemas.microsoft.com/office/drawing/2014/main" id="{3DDD4F69-AC99-4EEF-8A92-7BBA7939EA96}"/>
              </a:ext>
            </a:extLst>
          </p:cNvPr>
          <p:cNvSpPr txBox="1"/>
          <p:nvPr/>
        </p:nvSpPr>
        <p:spPr>
          <a:xfrm>
            <a:off x="7677150" y="3990974"/>
            <a:ext cx="3238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a:t>
            </a:r>
          </a:p>
        </p:txBody>
      </p:sp>
      <p:graphicFrame>
        <p:nvGraphicFramePr>
          <p:cNvPr id="25" name="Table 24">
            <a:extLst>
              <a:ext uri="{FF2B5EF4-FFF2-40B4-BE49-F238E27FC236}">
                <a16:creationId xmlns:a16="http://schemas.microsoft.com/office/drawing/2014/main" id="{FF2F266B-D479-4E4C-9D84-558D9BDAB6A5}"/>
              </a:ext>
            </a:extLst>
          </p:cNvPr>
          <p:cNvGraphicFramePr>
            <a:graphicFrameLocks noGrp="1"/>
          </p:cNvGraphicFramePr>
          <p:nvPr/>
        </p:nvGraphicFramePr>
        <p:xfrm>
          <a:off x="8029575" y="4825365"/>
          <a:ext cx="3540760" cy="548640"/>
        </p:xfrm>
        <a:graphic>
          <a:graphicData uri="http://schemas.openxmlformats.org/drawingml/2006/table">
            <a:tbl>
              <a:tblPr bandCol="1">
                <a:tableStyleId>{93296810-A885-4BE3-A3E7-6D5BEEA58F35}</a:tableStyleId>
              </a:tblPr>
              <a:tblGrid>
                <a:gridCol w="208280">
                  <a:extLst>
                    <a:ext uri="{9D8B030D-6E8A-4147-A177-3AD203B41FA5}">
                      <a16:colId xmlns:a16="http://schemas.microsoft.com/office/drawing/2014/main" val="1126106127"/>
                    </a:ext>
                  </a:extLst>
                </a:gridCol>
                <a:gridCol w="208280">
                  <a:extLst>
                    <a:ext uri="{9D8B030D-6E8A-4147-A177-3AD203B41FA5}">
                      <a16:colId xmlns:a16="http://schemas.microsoft.com/office/drawing/2014/main" val="2883398827"/>
                    </a:ext>
                  </a:extLst>
                </a:gridCol>
                <a:gridCol w="208280">
                  <a:extLst>
                    <a:ext uri="{9D8B030D-6E8A-4147-A177-3AD203B41FA5}">
                      <a16:colId xmlns:a16="http://schemas.microsoft.com/office/drawing/2014/main" val="1622270121"/>
                    </a:ext>
                  </a:extLst>
                </a:gridCol>
                <a:gridCol w="208280">
                  <a:extLst>
                    <a:ext uri="{9D8B030D-6E8A-4147-A177-3AD203B41FA5}">
                      <a16:colId xmlns:a16="http://schemas.microsoft.com/office/drawing/2014/main" val="2164578188"/>
                    </a:ext>
                  </a:extLst>
                </a:gridCol>
                <a:gridCol w="208280">
                  <a:extLst>
                    <a:ext uri="{9D8B030D-6E8A-4147-A177-3AD203B41FA5}">
                      <a16:colId xmlns:a16="http://schemas.microsoft.com/office/drawing/2014/main" val="892563263"/>
                    </a:ext>
                  </a:extLst>
                </a:gridCol>
                <a:gridCol w="208280">
                  <a:extLst>
                    <a:ext uri="{9D8B030D-6E8A-4147-A177-3AD203B41FA5}">
                      <a16:colId xmlns:a16="http://schemas.microsoft.com/office/drawing/2014/main" val="2805630502"/>
                    </a:ext>
                  </a:extLst>
                </a:gridCol>
                <a:gridCol w="208280">
                  <a:extLst>
                    <a:ext uri="{9D8B030D-6E8A-4147-A177-3AD203B41FA5}">
                      <a16:colId xmlns:a16="http://schemas.microsoft.com/office/drawing/2014/main" val="2048304461"/>
                    </a:ext>
                  </a:extLst>
                </a:gridCol>
                <a:gridCol w="208280">
                  <a:extLst>
                    <a:ext uri="{9D8B030D-6E8A-4147-A177-3AD203B41FA5}">
                      <a16:colId xmlns:a16="http://schemas.microsoft.com/office/drawing/2014/main" val="3993757325"/>
                    </a:ext>
                  </a:extLst>
                </a:gridCol>
                <a:gridCol w="208280">
                  <a:extLst>
                    <a:ext uri="{9D8B030D-6E8A-4147-A177-3AD203B41FA5}">
                      <a16:colId xmlns:a16="http://schemas.microsoft.com/office/drawing/2014/main" val="3243324850"/>
                    </a:ext>
                  </a:extLst>
                </a:gridCol>
                <a:gridCol w="208280">
                  <a:extLst>
                    <a:ext uri="{9D8B030D-6E8A-4147-A177-3AD203B41FA5}">
                      <a16:colId xmlns:a16="http://schemas.microsoft.com/office/drawing/2014/main" val="1667734476"/>
                    </a:ext>
                  </a:extLst>
                </a:gridCol>
                <a:gridCol w="208280">
                  <a:extLst>
                    <a:ext uri="{9D8B030D-6E8A-4147-A177-3AD203B41FA5}">
                      <a16:colId xmlns:a16="http://schemas.microsoft.com/office/drawing/2014/main" val="2964573414"/>
                    </a:ext>
                  </a:extLst>
                </a:gridCol>
                <a:gridCol w="208280">
                  <a:extLst>
                    <a:ext uri="{9D8B030D-6E8A-4147-A177-3AD203B41FA5}">
                      <a16:colId xmlns:a16="http://schemas.microsoft.com/office/drawing/2014/main" val="3494225720"/>
                    </a:ext>
                  </a:extLst>
                </a:gridCol>
                <a:gridCol w="208280">
                  <a:extLst>
                    <a:ext uri="{9D8B030D-6E8A-4147-A177-3AD203B41FA5}">
                      <a16:colId xmlns:a16="http://schemas.microsoft.com/office/drawing/2014/main" val="3597490567"/>
                    </a:ext>
                  </a:extLst>
                </a:gridCol>
                <a:gridCol w="208280">
                  <a:extLst>
                    <a:ext uri="{9D8B030D-6E8A-4147-A177-3AD203B41FA5}">
                      <a16:colId xmlns:a16="http://schemas.microsoft.com/office/drawing/2014/main" val="3538505837"/>
                    </a:ext>
                  </a:extLst>
                </a:gridCol>
                <a:gridCol w="208280">
                  <a:extLst>
                    <a:ext uri="{9D8B030D-6E8A-4147-A177-3AD203B41FA5}">
                      <a16:colId xmlns:a16="http://schemas.microsoft.com/office/drawing/2014/main" val="3689822305"/>
                    </a:ext>
                  </a:extLst>
                </a:gridCol>
                <a:gridCol w="208280">
                  <a:extLst>
                    <a:ext uri="{9D8B030D-6E8A-4147-A177-3AD203B41FA5}">
                      <a16:colId xmlns:a16="http://schemas.microsoft.com/office/drawing/2014/main" val="2638260836"/>
                    </a:ext>
                  </a:extLst>
                </a:gridCol>
                <a:gridCol w="208280">
                  <a:extLst>
                    <a:ext uri="{9D8B030D-6E8A-4147-A177-3AD203B41FA5}">
                      <a16:colId xmlns:a16="http://schemas.microsoft.com/office/drawing/2014/main" val="3594292986"/>
                    </a:ext>
                  </a:extLst>
                </a:gridCol>
              </a:tblGrid>
              <a:tr h="120122">
                <a:tc>
                  <a:txBody>
                    <a:bodyPr/>
                    <a:lstStyle/>
                    <a:p>
                      <a:pPr algn="l" rtl="0" fontAlgn="auto"/>
                      <a:r>
                        <a:rPr lang="en-US" sz="600">
                          <a:effectLst/>
                        </a:rPr>
                        <a:t>​</a:t>
                      </a:r>
                    </a:p>
                  </a:txBody>
                  <a:tcPr>
                    <a:solidFill>
                      <a:schemeClr val="tx2">
                        <a:lumMod val="25000"/>
                        <a:lumOff val="75000"/>
                      </a:schemeClr>
                    </a:solidFill>
                  </a:tcPr>
                </a:tc>
                <a:tc>
                  <a:txBody>
                    <a:bodyPr/>
                    <a:lstStyle/>
                    <a:p>
                      <a:pPr algn="l" rtl="0" fontAlgn="auto"/>
                      <a:r>
                        <a:rPr lang="en-US" sz="600">
                          <a:effectLst/>
                        </a:rPr>
                        <a:t>​</a:t>
                      </a:r>
                    </a:p>
                  </a:txBody>
                  <a:tcPr>
                    <a:noFill/>
                  </a:tcPr>
                </a:tc>
                <a:tc>
                  <a:txBody>
                    <a:bodyPr/>
                    <a:lstStyle/>
                    <a:p>
                      <a:pPr algn="l" rtl="0" fontAlgn="auto"/>
                      <a:r>
                        <a:rPr lang="en-US" sz="600">
                          <a:effectLst/>
                        </a:rPr>
                        <a:t>​</a:t>
                      </a:r>
                    </a:p>
                  </a:txBody>
                  <a:tcPr>
                    <a:solidFill>
                      <a:schemeClr val="tx2">
                        <a:lumMod val="25000"/>
                        <a:lumOff val="75000"/>
                      </a:schemeClr>
                    </a:solidFill>
                  </a:tcPr>
                </a:tc>
                <a:tc>
                  <a:txBody>
                    <a:bodyPr/>
                    <a:lstStyle/>
                    <a:p>
                      <a:pPr algn="l" rtl="0" fontAlgn="auto"/>
                      <a:r>
                        <a:rPr lang="en-US" sz="600">
                          <a:effectLst/>
                        </a:rPr>
                        <a:t>​</a:t>
                      </a: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extLst>
                  <a:ext uri="{0D108BD9-81ED-4DB2-BD59-A6C34878D82A}">
                    <a16:rowId xmlns:a16="http://schemas.microsoft.com/office/drawing/2014/main" val="2900612889"/>
                  </a:ext>
                </a:extLst>
              </a:tr>
              <a:tr h="120122">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extLst>
                  <a:ext uri="{0D108BD9-81ED-4DB2-BD59-A6C34878D82A}">
                    <a16:rowId xmlns:a16="http://schemas.microsoft.com/office/drawing/2014/main" val="2523199924"/>
                  </a:ext>
                </a:extLst>
              </a:tr>
              <a:tr h="120122">
                <a:tc>
                  <a:txBody>
                    <a:bodyPr/>
                    <a:lstStyle/>
                    <a:p>
                      <a:pPr algn="l" rtl="0" fontAlgn="auto"/>
                      <a:r>
                        <a:rPr lang="en-US" sz="600">
                          <a:effectLst/>
                        </a:rPr>
                        <a:t>​</a:t>
                      </a:r>
                    </a:p>
                  </a:txBody>
                  <a:tcPr>
                    <a:solidFill>
                      <a:schemeClr val="tx2">
                        <a:lumMod val="25000"/>
                        <a:lumOff val="75000"/>
                      </a:schemeClr>
                    </a:solidFill>
                  </a:tcPr>
                </a:tc>
                <a:tc>
                  <a:txBody>
                    <a:bodyPr/>
                    <a:lstStyle/>
                    <a:p>
                      <a:pPr algn="l" rtl="0" fontAlgn="auto"/>
                      <a:r>
                        <a:rPr lang="en-US" sz="600">
                          <a:effectLst/>
                        </a:rPr>
                        <a:t>​</a:t>
                      </a:r>
                    </a:p>
                  </a:txBody>
                  <a:tcPr>
                    <a:noFill/>
                  </a:tcPr>
                </a:tc>
                <a:tc>
                  <a:txBody>
                    <a:bodyPr/>
                    <a:lstStyle/>
                    <a:p>
                      <a:pPr algn="l" rtl="0" fontAlgn="auto"/>
                      <a:r>
                        <a:rPr lang="en-US" sz="600">
                          <a:effectLst/>
                        </a:rPr>
                        <a:t>​</a:t>
                      </a:r>
                    </a:p>
                  </a:txBody>
                  <a:tcPr>
                    <a:solidFill>
                      <a:schemeClr val="tx2">
                        <a:lumMod val="25000"/>
                        <a:lumOff val="75000"/>
                      </a:schemeClr>
                    </a:solidFill>
                  </a:tcPr>
                </a:tc>
                <a:tc>
                  <a:txBody>
                    <a:bodyPr/>
                    <a:lstStyle/>
                    <a:p>
                      <a:pPr algn="l" rtl="0" fontAlgn="auto"/>
                      <a:r>
                        <a:rPr lang="en-US" sz="600">
                          <a:effectLst/>
                        </a:rPr>
                        <a:t>​</a:t>
                      </a: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tc>
                  <a:txBody>
                    <a:bodyPr/>
                    <a:lstStyle/>
                    <a:p>
                      <a:pPr lvl="0" algn="l">
                        <a:buNone/>
                      </a:pPr>
                      <a:endParaRPr lang="en-US" sz="600" dirty="0">
                        <a:effectLst/>
                      </a:endParaRPr>
                    </a:p>
                  </a:txBody>
                  <a:tcPr>
                    <a:noFill/>
                  </a:tcPr>
                </a:tc>
                <a:tc>
                  <a:txBody>
                    <a:bodyPr/>
                    <a:lstStyle/>
                    <a:p>
                      <a:pPr lvl="0" algn="l">
                        <a:buNone/>
                      </a:pPr>
                      <a:endParaRPr lang="en-US" sz="600" dirty="0">
                        <a:effectLst/>
                      </a:endParaRPr>
                    </a:p>
                  </a:txBody>
                  <a:tcPr>
                    <a:solidFill>
                      <a:schemeClr val="tx2">
                        <a:lumMod val="25000"/>
                        <a:lumOff val="75000"/>
                      </a:schemeClr>
                    </a:solidFill>
                  </a:tcPr>
                </a:tc>
                <a:extLst>
                  <a:ext uri="{0D108BD9-81ED-4DB2-BD59-A6C34878D82A}">
                    <a16:rowId xmlns:a16="http://schemas.microsoft.com/office/drawing/2014/main" val="518187168"/>
                  </a:ext>
                </a:extLst>
              </a:tr>
            </a:tbl>
          </a:graphicData>
        </a:graphic>
      </p:graphicFrame>
      <p:sp>
        <p:nvSpPr>
          <p:cNvPr id="27" name="TextBox 26">
            <a:extLst>
              <a:ext uri="{FF2B5EF4-FFF2-40B4-BE49-F238E27FC236}">
                <a16:creationId xmlns:a16="http://schemas.microsoft.com/office/drawing/2014/main" id="{FD8181C1-D3FB-4C23-BFF3-B14DCE52A05F}"/>
              </a:ext>
            </a:extLst>
          </p:cNvPr>
          <p:cNvSpPr txBox="1"/>
          <p:nvPr/>
        </p:nvSpPr>
        <p:spPr>
          <a:xfrm>
            <a:off x="9629775" y="3552825"/>
            <a:ext cx="2952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t>
            </a:r>
          </a:p>
        </p:txBody>
      </p:sp>
      <p:sp>
        <p:nvSpPr>
          <p:cNvPr id="28" name="TextBox 27">
            <a:extLst>
              <a:ext uri="{FF2B5EF4-FFF2-40B4-BE49-F238E27FC236}">
                <a16:creationId xmlns:a16="http://schemas.microsoft.com/office/drawing/2014/main" id="{E8C41770-1AA9-459B-B36B-5F7D6CEEBD16}"/>
              </a:ext>
            </a:extLst>
          </p:cNvPr>
          <p:cNvSpPr txBox="1"/>
          <p:nvPr/>
        </p:nvSpPr>
        <p:spPr>
          <a:xfrm>
            <a:off x="9629775" y="4457699"/>
            <a:ext cx="2952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t>
            </a:r>
          </a:p>
        </p:txBody>
      </p:sp>
      <p:sp>
        <p:nvSpPr>
          <p:cNvPr id="29" name="TextBox 28">
            <a:extLst>
              <a:ext uri="{FF2B5EF4-FFF2-40B4-BE49-F238E27FC236}">
                <a16:creationId xmlns:a16="http://schemas.microsoft.com/office/drawing/2014/main" id="{5151C4B6-D9E8-476A-AA83-D6E17E26481A}"/>
              </a:ext>
            </a:extLst>
          </p:cNvPr>
          <p:cNvSpPr txBox="1"/>
          <p:nvPr/>
        </p:nvSpPr>
        <p:spPr>
          <a:xfrm>
            <a:off x="8991600" y="5410199"/>
            <a:ext cx="15716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Embeddings</a:t>
            </a:r>
          </a:p>
        </p:txBody>
      </p:sp>
      <p:sp>
        <p:nvSpPr>
          <p:cNvPr id="30" name="TextBox 29">
            <a:extLst>
              <a:ext uri="{FF2B5EF4-FFF2-40B4-BE49-F238E27FC236}">
                <a16:creationId xmlns:a16="http://schemas.microsoft.com/office/drawing/2014/main" id="{8B32273C-B457-4DAD-9E59-AC53D67633D6}"/>
              </a:ext>
            </a:extLst>
          </p:cNvPr>
          <p:cNvSpPr txBox="1"/>
          <p:nvPr/>
        </p:nvSpPr>
        <p:spPr>
          <a:xfrm>
            <a:off x="7677150" y="4933949"/>
            <a:ext cx="3238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a:t>
            </a:r>
          </a:p>
        </p:txBody>
      </p:sp>
    </p:spTree>
    <p:extLst>
      <p:ext uri="{BB962C8B-B14F-4D97-AF65-F5344CB8AC3E}">
        <p14:creationId xmlns:p14="http://schemas.microsoft.com/office/powerpoint/2010/main" val="393276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1" grpId="0" animBg="1"/>
      <p:bldP spid="22" grpId="0"/>
      <p:bldP spid="23" grpId="0"/>
      <p:bldP spid="24" grpId="0"/>
      <p:bldP spid="27" grpId="0"/>
      <p:bldP spid="28" grpId="0"/>
      <p:bldP spid="29" grpId="0"/>
      <p:bldP spid="30"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a:extLst>
              <a:ext uri="{FF2B5EF4-FFF2-40B4-BE49-F238E27FC236}">
                <a16:creationId xmlns:a16="http://schemas.microsoft.com/office/drawing/2014/main" id="{8C44B619-583D-4101-9187-1AC3A1B353C3}"/>
              </a:ext>
            </a:extLst>
          </p:cNvPr>
          <p:cNvGrpSpPr/>
          <p:nvPr/>
        </p:nvGrpSpPr>
        <p:grpSpPr>
          <a:xfrm>
            <a:off x="5500042" y="4078435"/>
            <a:ext cx="198785" cy="1437862"/>
            <a:chOff x="4541699" y="4069968"/>
            <a:chExt cx="198785" cy="1437862"/>
          </a:xfrm>
          <a:solidFill>
            <a:schemeClr val="accent1">
              <a:lumMod val="20000"/>
              <a:lumOff val="80000"/>
            </a:schemeClr>
          </a:solidFill>
        </p:grpSpPr>
        <p:sp>
          <p:nvSpPr>
            <p:cNvPr id="183" name="Oval 182">
              <a:extLst>
                <a:ext uri="{FF2B5EF4-FFF2-40B4-BE49-F238E27FC236}">
                  <a16:creationId xmlns:a16="http://schemas.microsoft.com/office/drawing/2014/main" id="{A7EDE245-C7E7-452C-9F2D-15804BDFFD92}"/>
                </a:ext>
              </a:extLst>
            </p:cNvPr>
            <p:cNvSpPr/>
            <p:nvPr/>
          </p:nvSpPr>
          <p:spPr>
            <a:xfrm>
              <a:off x="4541701" y="4069968"/>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4" name="Oval 183">
              <a:extLst>
                <a:ext uri="{FF2B5EF4-FFF2-40B4-BE49-F238E27FC236}">
                  <a16:creationId xmlns:a16="http://schemas.microsoft.com/office/drawing/2014/main" id="{296ED037-9D1A-45D1-99BE-334D605242B9}"/>
                </a:ext>
              </a:extLst>
            </p:cNvPr>
            <p:cNvSpPr/>
            <p:nvPr/>
          </p:nvSpPr>
          <p:spPr>
            <a:xfrm>
              <a:off x="4541699" y="4384213"/>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5" name="Oval 184">
              <a:extLst>
                <a:ext uri="{FF2B5EF4-FFF2-40B4-BE49-F238E27FC236}">
                  <a16:creationId xmlns:a16="http://schemas.microsoft.com/office/drawing/2014/main" id="{4E10A804-73D5-41C2-9AA3-332EADAE9795}"/>
                </a:ext>
              </a:extLst>
            </p:cNvPr>
            <p:cNvSpPr/>
            <p:nvPr/>
          </p:nvSpPr>
          <p:spPr>
            <a:xfrm>
              <a:off x="4541700" y="4994802"/>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6" name="Oval 185">
              <a:extLst>
                <a:ext uri="{FF2B5EF4-FFF2-40B4-BE49-F238E27FC236}">
                  <a16:creationId xmlns:a16="http://schemas.microsoft.com/office/drawing/2014/main" id="{DBEE80E2-8C02-44EE-A748-375AA359E145}"/>
                </a:ext>
              </a:extLst>
            </p:cNvPr>
            <p:cNvSpPr/>
            <p:nvPr/>
          </p:nvSpPr>
          <p:spPr>
            <a:xfrm>
              <a:off x="4541699" y="5309047"/>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87" name="Group 186">
            <a:extLst>
              <a:ext uri="{FF2B5EF4-FFF2-40B4-BE49-F238E27FC236}">
                <a16:creationId xmlns:a16="http://schemas.microsoft.com/office/drawing/2014/main" id="{A94E667F-5806-4B60-8881-014F72D97A2A}"/>
              </a:ext>
            </a:extLst>
          </p:cNvPr>
          <p:cNvGrpSpPr/>
          <p:nvPr/>
        </p:nvGrpSpPr>
        <p:grpSpPr>
          <a:xfrm>
            <a:off x="5415711" y="4128774"/>
            <a:ext cx="198785" cy="1437862"/>
            <a:chOff x="4541699" y="4069968"/>
            <a:chExt cx="198785" cy="1437862"/>
          </a:xfrm>
          <a:solidFill>
            <a:schemeClr val="accent1">
              <a:lumMod val="20000"/>
              <a:lumOff val="80000"/>
            </a:schemeClr>
          </a:solidFill>
        </p:grpSpPr>
        <p:sp>
          <p:nvSpPr>
            <p:cNvPr id="188" name="Oval 187">
              <a:extLst>
                <a:ext uri="{FF2B5EF4-FFF2-40B4-BE49-F238E27FC236}">
                  <a16:creationId xmlns:a16="http://schemas.microsoft.com/office/drawing/2014/main" id="{7F6D8D75-EEF6-4D6A-BB0F-682870FB7CE0}"/>
                </a:ext>
              </a:extLst>
            </p:cNvPr>
            <p:cNvSpPr/>
            <p:nvPr/>
          </p:nvSpPr>
          <p:spPr>
            <a:xfrm>
              <a:off x="4541701" y="4069968"/>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9" name="Oval 188">
              <a:extLst>
                <a:ext uri="{FF2B5EF4-FFF2-40B4-BE49-F238E27FC236}">
                  <a16:creationId xmlns:a16="http://schemas.microsoft.com/office/drawing/2014/main" id="{E6999794-02A1-47F6-B3B6-36F44FBFF1F0}"/>
                </a:ext>
              </a:extLst>
            </p:cNvPr>
            <p:cNvSpPr/>
            <p:nvPr/>
          </p:nvSpPr>
          <p:spPr>
            <a:xfrm>
              <a:off x="4541699" y="4384213"/>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0" name="Oval 189">
              <a:extLst>
                <a:ext uri="{FF2B5EF4-FFF2-40B4-BE49-F238E27FC236}">
                  <a16:creationId xmlns:a16="http://schemas.microsoft.com/office/drawing/2014/main" id="{F5F3D827-EF78-4E5D-9C3C-9BA069C5C967}"/>
                </a:ext>
              </a:extLst>
            </p:cNvPr>
            <p:cNvSpPr/>
            <p:nvPr/>
          </p:nvSpPr>
          <p:spPr>
            <a:xfrm>
              <a:off x="4541700" y="4994802"/>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1" name="Oval 190">
              <a:extLst>
                <a:ext uri="{FF2B5EF4-FFF2-40B4-BE49-F238E27FC236}">
                  <a16:creationId xmlns:a16="http://schemas.microsoft.com/office/drawing/2014/main" id="{FE6A794F-766B-4C5A-B2A6-BA9ECD641322}"/>
                </a:ext>
              </a:extLst>
            </p:cNvPr>
            <p:cNvSpPr/>
            <p:nvPr/>
          </p:nvSpPr>
          <p:spPr>
            <a:xfrm>
              <a:off x="4541699" y="5309047"/>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92" name="Group 191">
            <a:extLst>
              <a:ext uri="{FF2B5EF4-FFF2-40B4-BE49-F238E27FC236}">
                <a16:creationId xmlns:a16="http://schemas.microsoft.com/office/drawing/2014/main" id="{E81E84DD-DB2D-4E73-AD45-8A6FDA2432DE}"/>
              </a:ext>
            </a:extLst>
          </p:cNvPr>
          <p:cNvGrpSpPr/>
          <p:nvPr/>
        </p:nvGrpSpPr>
        <p:grpSpPr>
          <a:xfrm>
            <a:off x="5312725" y="4193023"/>
            <a:ext cx="198785" cy="1437862"/>
            <a:chOff x="4541699" y="4069968"/>
            <a:chExt cx="198785" cy="1437862"/>
          </a:xfrm>
          <a:solidFill>
            <a:schemeClr val="accent1">
              <a:lumMod val="20000"/>
              <a:lumOff val="80000"/>
            </a:schemeClr>
          </a:solidFill>
        </p:grpSpPr>
        <p:sp>
          <p:nvSpPr>
            <p:cNvPr id="193" name="Oval 192">
              <a:extLst>
                <a:ext uri="{FF2B5EF4-FFF2-40B4-BE49-F238E27FC236}">
                  <a16:creationId xmlns:a16="http://schemas.microsoft.com/office/drawing/2014/main" id="{7555DA30-0F40-418C-896B-B0C5C0554134}"/>
                </a:ext>
              </a:extLst>
            </p:cNvPr>
            <p:cNvSpPr/>
            <p:nvPr/>
          </p:nvSpPr>
          <p:spPr>
            <a:xfrm>
              <a:off x="4541701" y="4069968"/>
              <a:ext cx="198783" cy="198783"/>
            </a:xfrm>
            <a:prstGeom prst="ellipse">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94" name="Oval 193">
              <a:extLst>
                <a:ext uri="{FF2B5EF4-FFF2-40B4-BE49-F238E27FC236}">
                  <a16:creationId xmlns:a16="http://schemas.microsoft.com/office/drawing/2014/main" id="{809CB5CD-DD40-4FD4-A6B0-6E3910E7F6D6}"/>
                </a:ext>
              </a:extLst>
            </p:cNvPr>
            <p:cNvSpPr/>
            <p:nvPr/>
          </p:nvSpPr>
          <p:spPr>
            <a:xfrm>
              <a:off x="4541699" y="4384213"/>
              <a:ext cx="198783" cy="198783"/>
            </a:xfrm>
            <a:prstGeom prst="ellipse">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95" name="Oval 194">
              <a:extLst>
                <a:ext uri="{FF2B5EF4-FFF2-40B4-BE49-F238E27FC236}">
                  <a16:creationId xmlns:a16="http://schemas.microsoft.com/office/drawing/2014/main" id="{8418F4F8-8099-4DBA-9628-2A8C72598E08}"/>
                </a:ext>
              </a:extLst>
            </p:cNvPr>
            <p:cNvSpPr/>
            <p:nvPr/>
          </p:nvSpPr>
          <p:spPr>
            <a:xfrm>
              <a:off x="4541700" y="4994802"/>
              <a:ext cx="198783" cy="198783"/>
            </a:xfrm>
            <a:prstGeom prst="ellipse">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96" name="Oval 195">
              <a:extLst>
                <a:ext uri="{FF2B5EF4-FFF2-40B4-BE49-F238E27FC236}">
                  <a16:creationId xmlns:a16="http://schemas.microsoft.com/office/drawing/2014/main" id="{1F9A35A8-3FCB-47E9-A2BE-B7FE2D7A2FED}"/>
                </a:ext>
              </a:extLst>
            </p:cNvPr>
            <p:cNvSpPr/>
            <p:nvPr/>
          </p:nvSpPr>
          <p:spPr>
            <a:xfrm>
              <a:off x="4541699" y="5309047"/>
              <a:ext cx="198783" cy="198783"/>
            </a:xfrm>
            <a:prstGeom prst="ellipse">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grpSp>
        <p:nvGrpSpPr>
          <p:cNvPr id="177" name="Group 176">
            <a:extLst>
              <a:ext uri="{FF2B5EF4-FFF2-40B4-BE49-F238E27FC236}">
                <a16:creationId xmlns:a16="http://schemas.microsoft.com/office/drawing/2014/main" id="{1A2550CE-E33D-4564-B7A6-A5BE66D75CBA}"/>
              </a:ext>
            </a:extLst>
          </p:cNvPr>
          <p:cNvGrpSpPr/>
          <p:nvPr/>
        </p:nvGrpSpPr>
        <p:grpSpPr>
          <a:xfrm>
            <a:off x="4711897" y="4065168"/>
            <a:ext cx="198785" cy="1437862"/>
            <a:chOff x="4541699" y="4069968"/>
            <a:chExt cx="198785" cy="1437862"/>
          </a:xfrm>
          <a:solidFill>
            <a:schemeClr val="accent1">
              <a:lumMod val="20000"/>
              <a:lumOff val="80000"/>
            </a:schemeClr>
          </a:solidFill>
        </p:grpSpPr>
        <p:sp>
          <p:nvSpPr>
            <p:cNvPr id="178" name="Oval 177">
              <a:extLst>
                <a:ext uri="{FF2B5EF4-FFF2-40B4-BE49-F238E27FC236}">
                  <a16:creationId xmlns:a16="http://schemas.microsoft.com/office/drawing/2014/main" id="{50135501-4DD8-4C27-A501-28D9E519579D}"/>
                </a:ext>
              </a:extLst>
            </p:cNvPr>
            <p:cNvSpPr/>
            <p:nvPr/>
          </p:nvSpPr>
          <p:spPr>
            <a:xfrm>
              <a:off x="4541701" y="4069968"/>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9" name="Oval 178">
              <a:extLst>
                <a:ext uri="{FF2B5EF4-FFF2-40B4-BE49-F238E27FC236}">
                  <a16:creationId xmlns:a16="http://schemas.microsoft.com/office/drawing/2014/main" id="{BFBCDC30-B827-4DD4-9B67-18EF373B2B1F}"/>
                </a:ext>
              </a:extLst>
            </p:cNvPr>
            <p:cNvSpPr/>
            <p:nvPr/>
          </p:nvSpPr>
          <p:spPr>
            <a:xfrm>
              <a:off x="4541699" y="4384213"/>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0" name="Oval 179">
              <a:extLst>
                <a:ext uri="{FF2B5EF4-FFF2-40B4-BE49-F238E27FC236}">
                  <a16:creationId xmlns:a16="http://schemas.microsoft.com/office/drawing/2014/main" id="{E78B36CF-D9C0-41BD-A070-64C9363D127E}"/>
                </a:ext>
              </a:extLst>
            </p:cNvPr>
            <p:cNvSpPr/>
            <p:nvPr/>
          </p:nvSpPr>
          <p:spPr>
            <a:xfrm>
              <a:off x="4541700" y="4994802"/>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1" name="Oval 180">
              <a:extLst>
                <a:ext uri="{FF2B5EF4-FFF2-40B4-BE49-F238E27FC236}">
                  <a16:creationId xmlns:a16="http://schemas.microsoft.com/office/drawing/2014/main" id="{0143D784-8588-409E-AA5A-DC3CD3CE7603}"/>
                </a:ext>
              </a:extLst>
            </p:cNvPr>
            <p:cNvSpPr/>
            <p:nvPr/>
          </p:nvSpPr>
          <p:spPr>
            <a:xfrm>
              <a:off x="4541699" y="5309047"/>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2" name="Group 171">
            <a:extLst>
              <a:ext uri="{FF2B5EF4-FFF2-40B4-BE49-F238E27FC236}">
                <a16:creationId xmlns:a16="http://schemas.microsoft.com/office/drawing/2014/main" id="{CDE487B2-A9C4-4338-9BB4-21DE3097E82C}"/>
              </a:ext>
            </a:extLst>
          </p:cNvPr>
          <p:cNvGrpSpPr/>
          <p:nvPr/>
        </p:nvGrpSpPr>
        <p:grpSpPr>
          <a:xfrm>
            <a:off x="4627566" y="4115507"/>
            <a:ext cx="198785" cy="1437862"/>
            <a:chOff x="4541699" y="4069968"/>
            <a:chExt cx="198785" cy="1437862"/>
          </a:xfrm>
          <a:solidFill>
            <a:schemeClr val="accent1">
              <a:lumMod val="20000"/>
              <a:lumOff val="80000"/>
            </a:schemeClr>
          </a:solidFill>
        </p:grpSpPr>
        <p:sp>
          <p:nvSpPr>
            <p:cNvPr id="173" name="Oval 172">
              <a:extLst>
                <a:ext uri="{FF2B5EF4-FFF2-40B4-BE49-F238E27FC236}">
                  <a16:creationId xmlns:a16="http://schemas.microsoft.com/office/drawing/2014/main" id="{151157D6-8EA7-4240-A1A0-8174CCBC7A0A}"/>
                </a:ext>
              </a:extLst>
            </p:cNvPr>
            <p:cNvSpPr/>
            <p:nvPr/>
          </p:nvSpPr>
          <p:spPr>
            <a:xfrm>
              <a:off x="4541701" y="4069968"/>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4" name="Oval 173">
              <a:extLst>
                <a:ext uri="{FF2B5EF4-FFF2-40B4-BE49-F238E27FC236}">
                  <a16:creationId xmlns:a16="http://schemas.microsoft.com/office/drawing/2014/main" id="{9271E5B5-81D4-4E70-863F-403E5240CE5E}"/>
                </a:ext>
              </a:extLst>
            </p:cNvPr>
            <p:cNvSpPr/>
            <p:nvPr/>
          </p:nvSpPr>
          <p:spPr>
            <a:xfrm>
              <a:off x="4541699" y="4384213"/>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5" name="Oval 174">
              <a:extLst>
                <a:ext uri="{FF2B5EF4-FFF2-40B4-BE49-F238E27FC236}">
                  <a16:creationId xmlns:a16="http://schemas.microsoft.com/office/drawing/2014/main" id="{D2EE4401-FB80-420A-AF50-66144308C624}"/>
                </a:ext>
              </a:extLst>
            </p:cNvPr>
            <p:cNvSpPr/>
            <p:nvPr/>
          </p:nvSpPr>
          <p:spPr>
            <a:xfrm>
              <a:off x="4541700" y="4994802"/>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6" name="Oval 175">
              <a:extLst>
                <a:ext uri="{FF2B5EF4-FFF2-40B4-BE49-F238E27FC236}">
                  <a16:creationId xmlns:a16="http://schemas.microsoft.com/office/drawing/2014/main" id="{6CDB7B0D-BD50-479D-91BC-4C3842EE5165}"/>
                </a:ext>
              </a:extLst>
            </p:cNvPr>
            <p:cNvSpPr/>
            <p:nvPr/>
          </p:nvSpPr>
          <p:spPr>
            <a:xfrm>
              <a:off x="4541699" y="5309047"/>
              <a:ext cx="198783" cy="1987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7" name="Group 166">
            <a:extLst>
              <a:ext uri="{FF2B5EF4-FFF2-40B4-BE49-F238E27FC236}">
                <a16:creationId xmlns:a16="http://schemas.microsoft.com/office/drawing/2014/main" id="{31194BF7-D321-438D-AE7D-31B051009B11}"/>
              </a:ext>
            </a:extLst>
          </p:cNvPr>
          <p:cNvGrpSpPr/>
          <p:nvPr/>
        </p:nvGrpSpPr>
        <p:grpSpPr>
          <a:xfrm>
            <a:off x="4524580" y="4179756"/>
            <a:ext cx="198785" cy="1437862"/>
            <a:chOff x="4541699" y="4069968"/>
            <a:chExt cx="198785" cy="1437862"/>
          </a:xfrm>
          <a:solidFill>
            <a:schemeClr val="accent1">
              <a:lumMod val="20000"/>
              <a:lumOff val="80000"/>
            </a:schemeClr>
          </a:solidFill>
        </p:grpSpPr>
        <p:sp>
          <p:nvSpPr>
            <p:cNvPr id="163" name="Oval 162">
              <a:extLst>
                <a:ext uri="{FF2B5EF4-FFF2-40B4-BE49-F238E27FC236}">
                  <a16:creationId xmlns:a16="http://schemas.microsoft.com/office/drawing/2014/main" id="{9A84A3C8-6D5C-42F8-A473-620382F24C31}"/>
                </a:ext>
              </a:extLst>
            </p:cNvPr>
            <p:cNvSpPr/>
            <p:nvPr/>
          </p:nvSpPr>
          <p:spPr>
            <a:xfrm>
              <a:off x="4541701" y="4069968"/>
              <a:ext cx="198783" cy="198783"/>
            </a:xfrm>
            <a:prstGeom prst="ellipse">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64" name="Oval 163">
              <a:extLst>
                <a:ext uri="{FF2B5EF4-FFF2-40B4-BE49-F238E27FC236}">
                  <a16:creationId xmlns:a16="http://schemas.microsoft.com/office/drawing/2014/main" id="{55773473-3550-489A-8A89-525AED988E14}"/>
                </a:ext>
              </a:extLst>
            </p:cNvPr>
            <p:cNvSpPr/>
            <p:nvPr/>
          </p:nvSpPr>
          <p:spPr>
            <a:xfrm>
              <a:off x="4541699" y="4384213"/>
              <a:ext cx="198783" cy="198783"/>
            </a:xfrm>
            <a:prstGeom prst="ellipse">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65" name="Oval 164">
              <a:extLst>
                <a:ext uri="{FF2B5EF4-FFF2-40B4-BE49-F238E27FC236}">
                  <a16:creationId xmlns:a16="http://schemas.microsoft.com/office/drawing/2014/main" id="{BFFC5D30-C7B5-4F2F-BB22-A76CAA8AA077}"/>
                </a:ext>
              </a:extLst>
            </p:cNvPr>
            <p:cNvSpPr/>
            <p:nvPr/>
          </p:nvSpPr>
          <p:spPr>
            <a:xfrm>
              <a:off x="4541700" y="4994802"/>
              <a:ext cx="198783" cy="198783"/>
            </a:xfrm>
            <a:prstGeom prst="ellipse">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66" name="Oval 165">
              <a:extLst>
                <a:ext uri="{FF2B5EF4-FFF2-40B4-BE49-F238E27FC236}">
                  <a16:creationId xmlns:a16="http://schemas.microsoft.com/office/drawing/2014/main" id="{7694071D-BE14-4092-B6EC-8CC8377B88A3}"/>
                </a:ext>
              </a:extLst>
            </p:cNvPr>
            <p:cNvSpPr/>
            <p:nvPr/>
          </p:nvSpPr>
          <p:spPr>
            <a:xfrm>
              <a:off x="4541699" y="5309047"/>
              <a:ext cx="198783" cy="198783"/>
            </a:xfrm>
            <a:prstGeom prst="ellipse">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sp>
        <p:nvSpPr>
          <p:cNvPr id="2" name="Title 1">
            <a:extLst>
              <a:ext uri="{FF2B5EF4-FFF2-40B4-BE49-F238E27FC236}">
                <a16:creationId xmlns:a16="http://schemas.microsoft.com/office/drawing/2014/main" id="{3F058F07-4C31-454C-A3DC-079AB7FA2E7C}"/>
              </a:ext>
            </a:extLst>
          </p:cNvPr>
          <p:cNvSpPr>
            <a:spLocks noGrp="1"/>
          </p:cNvSpPr>
          <p:nvPr>
            <p:ph type="title"/>
          </p:nvPr>
        </p:nvSpPr>
        <p:spPr/>
        <p:txBody>
          <a:bodyPr/>
          <a:lstStyle/>
          <a:p>
            <a:r>
              <a:rPr lang="it-IT" dirty="0"/>
              <a:t>The </a:t>
            </a:r>
            <a:r>
              <a:rPr lang="it-IT" dirty="0" err="1"/>
              <a:t>MultiLayer</a:t>
            </a:r>
            <a:r>
              <a:rPr lang="it-IT" dirty="0"/>
              <a:t> </a:t>
            </a:r>
            <a:r>
              <a:rPr lang="it-IT" dirty="0" err="1"/>
              <a:t>Perceptron</a:t>
            </a:r>
            <a:endParaRPr lang="it-IT"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FBCB63-62F1-4E68-93C0-C763BB475AA1}"/>
                  </a:ext>
                </a:extLst>
              </p:cNvPr>
              <p:cNvSpPr>
                <a:spLocks noGrp="1"/>
              </p:cNvSpPr>
              <p:nvPr>
                <p:ph idx="1"/>
              </p:nvPr>
            </p:nvSpPr>
            <p:spPr>
              <a:xfrm>
                <a:off x="195715" y="845452"/>
                <a:ext cx="8451112" cy="1767178"/>
              </a:xfrm>
            </p:spPr>
            <p:txBody>
              <a:bodyPr>
                <a:normAutofit/>
              </a:bodyPr>
              <a:lstStyle/>
              <a:p>
                <a:r>
                  <a:rPr lang="it-IT" sz="2800" dirty="0"/>
                  <a:t>The MLP inside the MSA </a:t>
                </a:r>
                <a:r>
                  <a:rPr lang="it-IT" sz="2800" dirty="0" err="1"/>
                  <a:t>layer</a:t>
                </a:r>
                <a:r>
                  <a:rPr lang="it-IT" sz="2800" dirty="0"/>
                  <a:t> </a:t>
                </a:r>
                <a:r>
                  <a:rPr lang="it-IT" sz="2800" dirty="0" err="1"/>
                  <a:t>is</a:t>
                </a:r>
                <a:r>
                  <a:rPr lang="it-IT" sz="2800" dirty="0"/>
                  <a:t> </a:t>
                </a:r>
                <a:r>
                  <a:rPr lang="it-IT" sz="2800" dirty="0" err="1"/>
                  <a:t>composed</a:t>
                </a:r>
                <a:r>
                  <a:rPr lang="it-IT" sz="2800" dirty="0"/>
                  <a:t> of 2 </a:t>
                </a:r>
                <a:r>
                  <a:rPr lang="it-IT" sz="2800" dirty="0" err="1"/>
                  <a:t>hidden</a:t>
                </a:r>
                <a:r>
                  <a:rPr lang="it-IT" sz="2800" dirty="0"/>
                  <a:t> </a:t>
                </a:r>
                <a:r>
                  <a:rPr lang="it-IT" sz="2800" dirty="0" err="1"/>
                  <a:t>layers</a:t>
                </a:r>
                <a:r>
                  <a:rPr lang="it-IT" sz="2800" dirty="0"/>
                  <a:t> with GELU </a:t>
                </a:r>
                <a:r>
                  <a:rPr lang="it-IT" sz="2800" dirty="0" err="1"/>
                  <a:t>activation</a:t>
                </a:r>
                <a:r>
                  <a:rPr lang="it-IT" sz="2800" dirty="0"/>
                  <a:t> </a:t>
                </a:r>
                <a:r>
                  <a:rPr lang="it-IT" sz="2800" dirty="0" err="1"/>
                  <a:t>function</a:t>
                </a:r>
                <a:endParaRPr lang="it-IT" sz="2800" dirty="0"/>
              </a:p>
              <a:p>
                <a:pPr lvl="1"/>
                <a14:m>
                  <m:oMath xmlns:m="http://schemas.openxmlformats.org/officeDocument/2006/math">
                    <m:r>
                      <m:rPr>
                        <m:sty m:val="p"/>
                      </m:rPr>
                      <a:rPr lang="it-IT" sz="2400" b="0" i="0" smtClean="0">
                        <a:latin typeface="Cambria Math" panose="02040503050406030204" pitchFamily="18" charset="0"/>
                      </a:rPr>
                      <m:t>GELU</m:t>
                    </m:r>
                    <m:d>
                      <m:dPr>
                        <m:ctrlPr>
                          <a:rPr lang="it-IT" sz="2400" b="0" i="1" smtClean="0">
                            <a:latin typeface="Cambria Math" panose="02040503050406030204" pitchFamily="18" charset="0"/>
                          </a:rPr>
                        </m:ctrlPr>
                      </m:dPr>
                      <m:e>
                        <m:r>
                          <a:rPr lang="it-IT" sz="2400" b="0" i="1" smtClean="0">
                            <a:latin typeface="Cambria Math" panose="02040503050406030204" pitchFamily="18" charset="0"/>
                          </a:rPr>
                          <m:t>𝑥</m:t>
                        </m:r>
                      </m:e>
                    </m:d>
                    <m:r>
                      <a:rPr lang="it-IT" sz="2400" b="0" i="1" smtClean="0">
                        <a:latin typeface="Cambria Math" panose="02040503050406030204" pitchFamily="18" charset="0"/>
                      </a:rPr>
                      <m:t>=</m:t>
                    </m:r>
                    <m:r>
                      <a:rPr lang="it-IT" sz="2400" b="0" i="1" smtClean="0">
                        <a:latin typeface="Cambria Math" panose="02040503050406030204" pitchFamily="18" charset="0"/>
                      </a:rPr>
                      <m:t>𝑥</m:t>
                    </m:r>
                    <m:r>
                      <a:rPr lang="it-IT" sz="2400" b="0" i="1" smtClean="0">
                        <a:latin typeface="Cambria Math" panose="02040503050406030204" pitchFamily="18" charset="0"/>
                      </a:rPr>
                      <m:t>⋅</m:t>
                    </m:r>
                    <m:r>
                      <m:rPr>
                        <m:sty m:val="p"/>
                      </m:rPr>
                      <a:rPr lang="it-IT" sz="2400" b="0" i="0" smtClean="0">
                        <a:latin typeface="Cambria Math" panose="02040503050406030204" pitchFamily="18" charset="0"/>
                      </a:rPr>
                      <m:t>Φ</m:t>
                    </m:r>
                    <m:d>
                      <m:dPr>
                        <m:ctrlPr>
                          <a:rPr lang="it-IT" sz="2400" b="0" i="1" smtClean="0">
                            <a:latin typeface="Cambria Math" panose="02040503050406030204" pitchFamily="18" charset="0"/>
                          </a:rPr>
                        </m:ctrlPr>
                      </m:dPr>
                      <m:e>
                        <m:r>
                          <a:rPr lang="it-IT" sz="2400" b="0" i="1" smtClean="0">
                            <a:latin typeface="Cambria Math" panose="02040503050406030204" pitchFamily="18" charset="0"/>
                          </a:rPr>
                          <m:t>𝑥</m:t>
                        </m:r>
                      </m:e>
                    </m:d>
                    <m:r>
                      <a:rPr lang="it-IT" sz="2400" b="0" i="1" smtClean="0">
                        <a:latin typeface="Cambria Math" panose="02040503050406030204" pitchFamily="18" charset="0"/>
                      </a:rPr>
                      <m:t>,   </m:t>
                    </m:r>
                    <m:r>
                      <m:rPr>
                        <m:sty m:val="p"/>
                      </m:rPr>
                      <a:rPr lang="it-IT" sz="2400" b="0" i="0" smtClean="0">
                        <a:latin typeface="Cambria Math" panose="02040503050406030204" pitchFamily="18" charset="0"/>
                      </a:rPr>
                      <m:t>Φ</m:t>
                    </m:r>
                    <m:d>
                      <m:dPr>
                        <m:ctrlPr>
                          <a:rPr lang="it-IT" sz="2400" b="0" i="1" smtClean="0">
                            <a:latin typeface="Cambria Math" panose="02040503050406030204" pitchFamily="18" charset="0"/>
                          </a:rPr>
                        </m:ctrlPr>
                      </m:dPr>
                      <m:e>
                        <m:r>
                          <a:rPr lang="it-IT" sz="2400" b="0" i="1" smtClean="0">
                            <a:latin typeface="Cambria Math" panose="02040503050406030204" pitchFamily="18" charset="0"/>
                          </a:rPr>
                          <m:t>𝑥</m:t>
                        </m:r>
                      </m:e>
                    </m:d>
                  </m:oMath>
                </a14:m>
                <a:r>
                  <a:rPr lang="it-IT" sz="2400" dirty="0"/>
                  <a:t> </a:t>
                </a:r>
                <a:r>
                  <a:rPr lang="it-IT" sz="2400" dirty="0" err="1"/>
                  <a:t>is</a:t>
                </a:r>
                <a:r>
                  <a:rPr lang="it-IT" sz="2400" dirty="0"/>
                  <a:t> the </a:t>
                </a:r>
                <a:r>
                  <a:rPr lang="it-IT" sz="2400" dirty="0" err="1"/>
                  <a:t>normal</a:t>
                </a:r>
                <a:r>
                  <a:rPr lang="it-IT" sz="2400" dirty="0"/>
                  <a:t> CDF</a:t>
                </a:r>
              </a:p>
            </p:txBody>
          </p:sp>
        </mc:Choice>
        <mc:Fallback xmlns="">
          <p:sp>
            <p:nvSpPr>
              <p:cNvPr id="3" name="Content Placeholder 2">
                <a:extLst>
                  <a:ext uri="{FF2B5EF4-FFF2-40B4-BE49-F238E27FC236}">
                    <a16:creationId xmlns:a16="http://schemas.microsoft.com/office/drawing/2014/main" id="{CBFBCB63-62F1-4E68-93C0-C763BB475AA1}"/>
                  </a:ext>
                </a:extLst>
              </p:cNvPr>
              <p:cNvSpPr>
                <a:spLocks noGrp="1" noRot="1" noChangeAspect="1" noMove="1" noResize="1" noEditPoints="1" noAdjustHandles="1" noChangeArrowheads="1" noChangeShapeType="1" noTextEdit="1"/>
              </p:cNvSpPr>
              <p:nvPr>
                <p:ph idx="1"/>
              </p:nvPr>
            </p:nvSpPr>
            <p:spPr>
              <a:xfrm>
                <a:off x="195715" y="845452"/>
                <a:ext cx="8451112" cy="1767178"/>
              </a:xfrm>
              <a:blipFill>
                <a:blip r:embed="rId2"/>
                <a:stretch>
                  <a:fillRect l="-1299" t="-3448" r="-93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96C821B-4FDE-4B4B-A04D-93D89B18FB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9136" y="2780044"/>
            <a:ext cx="1605246" cy="1126180"/>
          </a:xfrm>
          <a:prstGeom prst="rect">
            <a:avLst/>
          </a:prstGeom>
        </p:spPr>
      </p:pic>
      <p:sp>
        <p:nvSpPr>
          <p:cNvPr id="7" name="TextBox 6">
            <a:extLst>
              <a:ext uri="{FF2B5EF4-FFF2-40B4-BE49-F238E27FC236}">
                <a16:creationId xmlns:a16="http://schemas.microsoft.com/office/drawing/2014/main" id="{4E7F0528-1F2F-4AE6-B8B3-8207E083BDE4}"/>
              </a:ext>
            </a:extLst>
          </p:cNvPr>
          <p:cNvSpPr txBox="1"/>
          <p:nvPr/>
        </p:nvSpPr>
        <p:spPr>
          <a:xfrm>
            <a:off x="1359885" y="6392163"/>
            <a:ext cx="11124373" cy="400110"/>
          </a:xfrm>
          <a:prstGeom prst="rect">
            <a:avLst/>
          </a:prstGeom>
          <a:noFill/>
        </p:spPr>
        <p:txBody>
          <a:bodyPr wrap="square">
            <a:spAutoFit/>
          </a:bodyPr>
          <a:lstStyle/>
          <a:p>
            <a:r>
              <a:rPr lang="it-IT" sz="1000" dirty="0"/>
              <a:t>Image sources: CDF: Mikael </a:t>
            </a:r>
            <a:r>
              <a:rPr lang="it-IT" sz="1000" dirty="0" err="1"/>
              <a:t>Häggström</a:t>
            </a:r>
            <a:r>
              <a:rPr lang="it-IT" sz="1000" dirty="0"/>
              <a:t> - File:Normal Distribution </a:t>
            </a:r>
            <a:r>
              <a:rPr lang="it-IT" sz="1000" dirty="0" err="1"/>
              <a:t>CDF.svg</a:t>
            </a:r>
            <a:r>
              <a:rPr lang="it-IT" sz="1000" dirty="0"/>
              <a:t>, CC0, </a:t>
            </a:r>
            <a:r>
              <a:rPr lang="it-IT" sz="1000" dirty="0">
                <a:hlinkClick r:id="rId4"/>
              </a:rPr>
              <a:t>https://commons.wikimedia.org/w/index.php?curid=17162130</a:t>
            </a:r>
            <a:endParaRPr lang="it-IT" sz="1000" dirty="0"/>
          </a:p>
          <a:p>
            <a:r>
              <a:rPr lang="it-IT" sz="1000" dirty="0"/>
              <a:t>	 GELU vs </a:t>
            </a:r>
            <a:r>
              <a:rPr lang="it-IT" sz="1000" dirty="0" err="1"/>
              <a:t>ReLU</a:t>
            </a:r>
            <a:r>
              <a:rPr lang="it-IT" sz="1000" dirty="0"/>
              <a:t>: </a:t>
            </a:r>
            <a:r>
              <a:rPr lang="en-US" sz="1000" dirty="0"/>
              <a:t>By </a:t>
            </a:r>
            <a:r>
              <a:rPr lang="en-US" sz="1000" dirty="0" err="1"/>
              <a:t>Ringdongdang</a:t>
            </a:r>
            <a:r>
              <a:rPr lang="en-US" sz="1000" dirty="0"/>
              <a:t> - Own work, CC BY-SA 4.0, </a:t>
            </a:r>
            <a:r>
              <a:rPr lang="en-US" sz="1000" dirty="0">
                <a:hlinkClick r:id="rId5"/>
              </a:rPr>
              <a:t>https://commons.wikimedia.org/w/index.php?curid=95947821</a:t>
            </a:r>
            <a:r>
              <a:rPr lang="en-US" sz="1000" dirty="0"/>
              <a:t> </a:t>
            </a:r>
            <a:endParaRPr lang="it-IT" sz="1000" dirty="0"/>
          </a:p>
        </p:txBody>
      </p:sp>
      <p:graphicFrame>
        <p:nvGraphicFramePr>
          <p:cNvPr id="8" name="Table 8">
            <a:extLst>
              <a:ext uri="{FF2B5EF4-FFF2-40B4-BE49-F238E27FC236}">
                <a16:creationId xmlns:a16="http://schemas.microsoft.com/office/drawing/2014/main" id="{DA041B8D-D8E9-420D-A50D-75B51751C1D0}"/>
              </a:ext>
            </a:extLst>
          </p:cNvPr>
          <p:cNvGraphicFramePr>
            <a:graphicFrameLocks noGrp="1"/>
          </p:cNvGraphicFramePr>
          <p:nvPr/>
        </p:nvGraphicFramePr>
        <p:xfrm>
          <a:off x="1091539" y="4807486"/>
          <a:ext cx="1666240" cy="54864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690915103"/>
                    </a:ext>
                  </a:extLst>
                </a:gridCol>
                <a:gridCol w="208280">
                  <a:extLst>
                    <a:ext uri="{9D8B030D-6E8A-4147-A177-3AD203B41FA5}">
                      <a16:colId xmlns:a16="http://schemas.microsoft.com/office/drawing/2014/main" val="1226355648"/>
                    </a:ext>
                  </a:extLst>
                </a:gridCol>
                <a:gridCol w="208280">
                  <a:extLst>
                    <a:ext uri="{9D8B030D-6E8A-4147-A177-3AD203B41FA5}">
                      <a16:colId xmlns:a16="http://schemas.microsoft.com/office/drawing/2014/main" val="2314385620"/>
                    </a:ext>
                  </a:extLst>
                </a:gridCol>
                <a:gridCol w="208280">
                  <a:extLst>
                    <a:ext uri="{9D8B030D-6E8A-4147-A177-3AD203B41FA5}">
                      <a16:colId xmlns:a16="http://schemas.microsoft.com/office/drawing/2014/main" val="1873622909"/>
                    </a:ext>
                  </a:extLst>
                </a:gridCol>
                <a:gridCol w="208280">
                  <a:extLst>
                    <a:ext uri="{9D8B030D-6E8A-4147-A177-3AD203B41FA5}">
                      <a16:colId xmlns:a16="http://schemas.microsoft.com/office/drawing/2014/main" val="2837332205"/>
                    </a:ext>
                  </a:extLst>
                </a:gridCol>
                <a:gridCol w="208280">
                  <a:extLst>
                    <a:ext uri="{9D8B030D-6E8A-4147-A177-3AD203B41FA5}">
                      <a16:colId xmlns:a16="http://schemas.microsoft.com/office/drawing/2014/main" val="105708120"/>
                    </a:ext>
                  </a:extLst>
                </a:gridCol>
                <a:gridCol w="208280">
                  <a:extLst>
                    <a:ext uri="{9D8B030D-6E8A-4147-A177-3AD203B41FA5}">
                      <a16:colId xmlns:a16="http://schemas.microsoft.com/office/drawing/2014/main" val="2289143684"/>
                    </a:ext>
                  </a:extLst>
                </a:gridCol>
                <a:gridCol w="208280">
                  <a:extLst>
                    <a:ext uri="{9D8B030D-6E8A-4147-A177-3AD203B41FA5}">
                      <a16:colId xmlns:a16="http://schemas.microsoft.com/office/drawing/2014/main" val="953764087"/>
                    </a:ext>
                  </a:extLst>
                </a:gridCol>
              </a:tblGrid>
              <a:tr h="182880">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extLst>
                  <a:ext uri="{0D108BD9-81ED-4DB2-BD59-A6C34878D82A}">
                    <a16:rowId xmlns:a16="http://schemas.microsoft.com/office/drawing/2014/main" val="2376750701"/>
                  </a:ext>
                </a:extLst>
              </a:tr>
              <a:tr h="182880">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extLst>
                  <a:ext uri="{0D108BD9-81ED-4DB2-BD59-A6C34878D82A}">
                    <a16:rowId xmlns:a16="http://schemas.microsoft.com/office/drawing/2014/main" val="3685368479"/>
                  </a:ext>
                </a:extLst>
              </a:tr>
              <a:tr h="182880">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tc>
                  <a:txBody>
                    <a:bodyPr/>
                    <a:lstStyle/>
                    <a:p>
                      <a:endParaRPr lang="it-IT" sz="500" dirty="0"/>
                    </a:p>
                  </a:txBody>
                  <a:tcPr>
                    <a:solidFill>
                      <a:schemeClr val="tx2">
                        <a:lumMod val="50000"/>
                        <a:lumOff val="50000"/>
                      </a:schemeClr>
                    </a:solidFill>
                  </a:tcPr>
                </a:tc>
                <a:extLst>
                  <a:ext uri="{0D108BD9-81ED-4DB2-BD59-A6C34878D82A}">
                    <a16:rowId xmlns:a16="http://schemas.microsoft.com/office/drawing/2014/main" val="1456688057"/>
                  </a:ext>
                </a:extLst>
              </a:tr>
            </a:tbl>
          </a:graphicData>
        </a:graphic>
      </p:graphicFrame>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BC46626-A930-4BEF-8C48-2044E2278C2D}"/>
                  </a:ext>
                </a:extLst>
              </p:cNvPr>
              <p:cNvSpPr txBox="1"/>
              <p:nvPr/>
            </p:nvSpPr>
            <p:spPr>
              <a:xfrm>
                <a:off x="592668" y="4175147"/>
                <a:ext cx="2389210" cy="6995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b="1" i="1" smtClean="0">
                              <a:solidFill>
                                <a:srgbClr val="242941"/>
                              </a:solidFill>
                              <a:latin typeface="Cambria Math" panose="02040503050406030204" pitchFamily="18" charset="0"/>
                              <a:ea typeface="+mn-lt"/>
                              <a:cs typeface="+mn-lt"/>
                            </a:rPr>
                          </m:ctrlPr>
                        </m:sSupPr>
                        <m:e>
                          <m:sSup>
                            <m:sSupPr>
                              <m:ctrlPr>
                                <a:rPr lang="it-IT" b="1" i="1" smtClean="0">
                                  <a:solidFill>
                                    <a:srgbClr val="242941"/>
                                  </a:solidFill>
                                  <a:latin typeface="Cambria Math" panose="02040503050406030204" pitchFamily="18" charset="0"/>
                                  <a:ea typeface="+mn-lt"/>
                                  <a:cs typeface="+mn-lt"/>
                                </a:rPr>
                              </m:ctrlPr>
                            </m:sSupPr>
                            <m:e>
                              <m:r>
                                <a:rPr lang="it-IT" b="1" i="1" smtClean="0">
                                  <a:solidFill>
                                    <a:srgbClr val="242941"/>
                                  </a:solidFill>
                                  <a:latin typeface="Cambria Math" panose="02040503050406030204" pitchFamily="18" charset="0"/>
                                  <a:ea typeface="+mn-lt"/>
                                  <a:cs typeface="+mn-lt"/>
                                </a:rPr>
                                <m:t>𝒛</m:t>
                              </m:r>
                            </m:e>
                            <m:sup>
                              <m:sSup>
                                <m:sSupPr>
                                  <m:ctrlPr>
                                    <a:rPr lang="it-IT" b="1" i="1" smtClean="0">
                                      <a:solidFill>
                                        <a:srgbClr val="242941"/>
                                      </a:solidFill>
                                      <a:latin typeface="Cambria Math" panose="02040503050406030204" pitchFamily="18" charset="0"/>
                                      <a:ea typeface="+mn-lt"/>
                                      <a:cs typeface="+mn-lt"/>
                                    </a:rPr>
                                  </m:ctrlPr>
                                </m:sSupPr>
                                <m:e>
                                  <m:r>
                                    <a:rPr lang="it-IT" b="1" i="1" smtClean="0">
                                      <a:solidFill>
                                        <a:srgbClr val="242941"/>
                                      </a:solidFill>
                                      <a:latin typeface="Cambria Math" panose="02040503050406030204" pitchFamily="18" charset="0"/>
                                      <a:ea typeface="+mn-lt"/>
                                      <a:cs typeface="+mn-lt"/>
                                    </a:rPr>
                                    <m:t>′</m:t>
                                  </m:r>
                                </m:e>
                                <m:sup>
                                  <m:r>
                                    <a:rPr lang="it-IT" b="1" i="1" smtClean="0">
                                      <a:solidFill>
                                        <a:srgbClr val="242941"/>
                                      </a:solidFill>
                                      <a:latin typeface="Cambria Math" panose="02040503050406030204" pitchFamily="18" charset="0"/>
                                      <a:ea typeface="+mn-lt"/>
                                      <a:cs typeface="+mn-lt"/>
                                    </a:rPr>
                                    <m:t>⊤</m:t>
                                  </m:r>
                                </m:sup>
                              </m:sSup>
                            </m:sup>
                          </m:sSup>
                          <m:r>
                            <a:rPr lang="it-IT" b="1" i="1" smtClean="0">
                              <a:solidFill>
                                <a:srgbClr val="242941"/>
                              </a:solidFill>
                              <a:latin typeface="Cambria Math" panose="02040503050406030204" pitchFamily="18" charset="0"/>
                              <a:ea typeface="+mn-lt"/>
                              <a:cs typeface="+mn-lt"/>
                            </a:rPr>
                            <m:t>= </m:t>
                          </m:r>
                          <m:d>
                            <m:dPr>
                              <m:ctrlPr>
                                <a:rPr lang="it-IT" b="1" i="1" smtClean="0">
                                  <a:solidFill>
                                    <a:srgbClr val="242941"/>
                                  </a:solidFill>
                                  <a:latin typeface="Cambria Math" panose="02040503050406030204" pitchFamily="18" charset="0"/>
                                  <a:ea typeface="+mn-lt"/>
                                  <a:cs typeface="+mn-lt"/>
                                </a:rPr>
                              </m:ctrlPr>
                            </m:dPr>
                            <m:e>
                              <m:r>
                                <a:rPr lang="it-IT" b="1" i="1" smtClean="0">
                                  <a:solidFill>
                                    <a:srgbClr val="242941"/>
                                  </a:solidFill>
                                  <a:latin typeface="Cambria Math" panose="02040503050406030204" pitchFamily="18" charset="0"/>
                                  <a:ea typeface="+mn-lt"/>
                                  <a:cs typeface="+mn-lt"/>
                                </a:rPr>
                                <m:t>𝑴𝑺𝑨</m:t>
                              </m:r>
                              <m:d>
                                <m:dPr>
                                  <m:ctrlPr>
                                    <a:rPr lang="it-IT" b="1" i="1" smtClean="0">
                                      <a:solidFill>
                                        <a:srgbClr val="242941"/>
                                      </a:solidFill>
                                      <a:latin typeface="Cambria Math" panose="02040503050406030204" pitchFamily="18" charset="0"/>
                                      <a:ea typeface="+mn-lt"/>
                                      <a:cs typeface="+mn-lt"/>
                                    </a:rPr>
                                  </m:ctrlPr>
                                </m:dPr>
                                <m:e>
                                  <m:r>
                                    <a:rPr lang="it-IT" b="1" i="1" smtClean="0">
                                      <a:solidFill>
                                        <a:srgbClr val="242941"/>
                                      </a:solidFill>
                                      <a:latin typeface="Cambria Math" panose="02040503050406030204" pitchFamily="18" charset="0"/>
                                      <a:ea typeface="+mn-lt"/>
                                      <a:cs typeface="+mn-lt"/>
                                    </a:rPr>
                                    <m:t>𝒛</m:t>
                                  </m:r>
                                </m:e>
                              </m:d>
                              <m:r>
                                <a:rPr lang="it-IT" b="1" i="1" smtClean="0">
                                  <a:solidFill>
                                    <a:srgbClr val="242941"/>
                                  </a:solidFill>
                                  <a:latin typeface="Cambria Math" panose="02040503050406030204" pitchFamily="18" charset="0"/>
                                  <a:ea typeface="+mn-lt"/>
                                  <a:cs typeface="+mn-lt"/>
                                </a:rPr>
                                <m:t>+</m:t>
                              </m:r>
                              <m:r>
                                <a:rPr lang="it-IT" b="1" i="1" smtClean="0">
                                  <a:solidFill>
                                    <a:srgbClr val="242941"/>
                                  </a:solidFill>
                                  <a:latin typeface="Cambria Math" panose="02040503050406030204" pitchFamily="18" charset="0"/>
                                  <a:ea typeface="+mn-lt"/>
                                  <a:cs typeface="+mn-lt"/>
                                </a:rPr>
                                <m:t>𝒛</m:t>
                              </m:r>
                            </m:e>
                          </m:d>
                        </m:e>
                        <m:sup>
                          <m:r>
                            <a:rPr lang="it-IT" b="1" i="1" smtClean="0">
                              <a:solidFill>
                                <a:srgbClr val="242941"/>
                              </a:solidFill>
                              <a:latin typeface="Cambria Math" panose="02040503050406030204" pitchFamily="18" charset="0"/>
                              <a:ea typeface="+mn-lt"/>
                              <a:cs typeface="+mn-lt"/>
                            </a:rPr>
                            <m:t>⊤</m:t>
                          </m:r>
                        </m:sup>
                      </m:sSup>
                    </m:oMath>
                  </m:oMathPara>
                </a14:m>
                <a:endParaRPr lang="it-IT" b="1" dirty="0">
                  <a:solidFill>
                    <a:srgbClr val="242941"/>
                  </a:solidFill>
                  <a:ea typeface="+mn-lt"/>
                  <a:cs typeface="+mn-lt"/>
                </a:endParaRPr>
              </a:p>
              <a:p>
                <a:pPr/>
                <a14:m>
                  <m:oMathPara xmlns:m="http://schemas.openxmlformats.org/officeDocument/2006/math">
                    <m:oMathParaPr>
                      <m:jc m:val="centerGroup"/>
                    </m:oMathParaPr>
                    <m:oMath xmlns:m="http://schemas.openxmlformats.org/officeDocument/2006/math">
                      <m:r>
                        <a:rPr lang="it-IT" b="0" i="1" smtClean="0">
                          <a:solidFill>
                            <a:srgbClr val="242941"/>
                          </a:solidFill>
                          <a:latin typeface="Cambria Math" panose="02040503050406030204" pitchFamily="18" charset="0"/>
                          <a:ea typeface="+mn-lt"/>
                          <a:cs typeface="+mn-lt"/>
                        </a:rPr>
                        <m:t>∈</m:t>
                      </m:r>
                      <m:sSup>
                        <m:sSupPr>
                          <m:ctrlPr>
                            <a:rPr lang="it-IT" b="0" i="1" smtClean="0">
                              <a:solidFill>
                                <a:srgbClr val="242941"/>
                              </a:solidFill>
                              <a:latin typeface="Cambria Math" panose="02040503050406030204" pitchFamily="18" charset="0"/>
                              <a:ea typeface="+mn-lt"/>
                              <a:cs typeface="+mn-lt"/>
                            </a:rPr>
                          </m:ctrlPr>
                        </m:sSupPr>
                        <m:e>
                          <m:r>
                            <a:rPr lang="it-IT" b="0" i="1" smtClean="0">
                              <a:solidFill>
                                <a:srgbClr val="242941"/>
                              </a:solidFill>
                              <a:latin typeface="Cambria Math" panose="02040503050406030204" pitchFamily="18" charset="0"/>
                              <a:ea typeface="+mn-lt"/>
                              <a:cs typeface="+mn-lt"/>
                            </a:rPr>
                            <m:t>ℝ</m:t>
                          </m:r>
                        </m:e>
                        <m:sup>
                          <m:r>
                            <a:rPr lang="it-IT" b="0" i="1" smtClean="0">
                              <a:solidFill>
                                <a:srgbClr val="242941"/>
                              </a:solidFill>
                              <a:latin typeface="Cambria Math" panose="02040503050406030204" pitchFamily="18" charset="0"/>
                              <a:ea typeface="+mn-lt"/>
                              <a:cs typeface="+mn-lt"/>
                            </a:rPr>
                            <m:t>𝐷</m:t>
                          </m:r>
                          <m:r>
                            <a:rPr lang="it-IT" b="0" i="1" smtClean="0">
                              <a:solidFill>
                                <a:srgbClr val="242941"/>
                              </a:solidFill>
                              <a:latin typeface="Cambria Math" panose="02040503050406030204" pitchFamily="18" charset="0"/>
                              <a:ea typeface="+mn-lt"/>
                              <a:cs typeface="+mn-lt"/>
                            </a:rPr>
                            <m:t>×(</m:t>
                          </m:r>
                          <m:r>
                            <a:rPr lang="it-IT" b="0" i="1" smtClean="0">
                              <a:solidFill>
                                <a:srgbClr val="242941"/>
                              </a:solidFill>
                              <a:latin typeface="Cambria Math" panose="02040503050406030204" pitchFamily="18" charset="0"/>
                              <a:ea typeface="+mn-lt"/>
                              <a:cs typeface="+mn-lt"/>
                            </a:rPr>
                            <m:t>𝑁</m:t>
                          </m:r>
                          <m:r>
                            <a:rPr lang="it-IT" b="0" i="1" smtClean="0">
                              <a:solidFill>
                                <a:srgbClr val="242941"/>
                              </a:solidFill>
                              <a:latin typeface="Cambria Math" panose="02040503050406030204" pitchFamily="18" charset="0"/>
                              <a:ea typeface="+mn-lt"/>
                              <a:cs typeface="+mn-lt"/>
                            </a:rPr>
                            <m:t>+1)</m:t>
                          </m:r>
                        </m:sup>
                      </m:sSup>
                    </m:oMath>
                  </m:oMathPara>
                </a14:m>
                <a:endParaRPr lang="it-IT" b="0" dirty="0">
                  <a:solidFill>
                    <a:srgbClr val="242941"/>
                  </a:solidFill>
                  <a:ea typeface="+mn-lt"/>
                  <a:cs typeface="+mn-lt"/>
                </a:endParaRPr>
              </a:p>
            </p:txBody>
          </p:sp>
        </mc:Choice>
        <mc:Fallback xmlns="">
          <p:sp>
            <p:nvSpPr>
              <p:cNvPr id="10" name="TextBox 9">
                <a:extLst>
                  <a:ext uri="{FF2B5EF4-FFF2-40B4-BE49-F238E27FC236}">
                    <a16:creationId xmlns:a16="http://schemas.microsoft.com/office/drawing/2014/main" id="{1BC46626-A930-4BEF-8C48-2044E2278C2D}"/>
                  </a:ext>
                </a:extLst>
              </p:cNvPr>
              <p:cNvSpPr txBox="1">
                <a:spLocks noRot="1" noChangeAspect="1" noMove="1" noResize="1" noEditPoints="1" noAdjustHandles="1" noChangeArrowheads="1" noChangeShapeType="1" noTextEdit="1"/>
              </p:cNvSpPr>
              <p:nvPr/>
            </p:nvSpPr>
            <p:spPr>
              <a:xfrm>
                <a:off x="592668" y="4175147"/>
                <a:ext cx="2389210" cy="699550"/>
              </a:xfrm>
              <a:prstGeom prst="rect">
                <a:avLst/>
              </a:prstGeom>
              <a:blipFill>
                <a:blip r:embed="rId6"/>
                <a:stretch>
                  <a:fillRect/>
                </a:stretch>
              </a:blipFill>
            </p:spPr>
            <p:txBody>
              <a:bodyPr/>
              <a:lstStyle/>
              <a:p>
                <a:r>
                  <a:rPr lang="it-IT">
                    <a:noFill/>
                  </a:rPr>
                  <a:t> </a:t>
                </a:r>
              </a:p>
            </p:txBody>
          </p:sp>
        </mc:Fallback>
      </mc:AlternateContent>
      <p:sp>
        <p:nvSpPr>
          <p:cNvPr id="6" name="TextBox 5">
            <a:extLst>
              <a:ext uri="{FF2B5EF4-FFF2-40B4-BE49-F238E27FC236}">
                <a16:creationId xmlns:a16="http://schemas.microsoft.com/office/drawing/2014/main" id="{8978DF32-4725-4497-ACF1-E4483026B819}"/>
              </a:ext>
            </a:extLst>
          </p:cNvPr>
          <p:cNvSpPr txBox="1"/>
          <p:nvPr/>
        </p:nvSpPr>
        <p:spPr>
          <a:xfrm rot="5400000">
            <a:off x="4405047" y="4811982"/>
            <a:ext cx="415498" cy="369332"/>
          </a:xfrm>
          <a:prstGeom prst="rect">
            <a:avLst/>
          </a:prstGeom>
          <a:noFill/>
        </p:spPr>
        <p:txBody>
          <a:bodyPr wrap="square" rtlCol="0">
            <a:spAutoFit/>
          </a:bodyPr>
          <a:lstStyle/>
          <a:p>
            <a:r>
              <a:rPr lang="it-IT" dirty="0"/>
              <a:t>…</a:t>
            </a:r>
          </a:p>
        </p:txBody>
      </p:sp>
      <p:sp>
        <p:nvSpPr>
          <p:cNvPr id="13" name="Oval 12">
            <a:extLst>
              <a:ext uri="{FF2B5EF4-FFF2-40B4-BE49-F238E27FC236}">
                <a16:creationId xmlns:a16="http://schemas.microsoft.com/office/drawing/2014/main" id="{59FA1973-19E4-4297-B683-FA503B451820}"/>
              </a:ext>
            </a:extLst>
          </p:cNvPr>
          <p:cNvSpPr/>
          <p:nvPr/>
        </p:nvSpPr>
        <p:spPr>
          <a:xfrm>
            <a:off x="5236515" y="4257471"/>
            <a:ext cx="198783" cy="198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 13">
            <a:extLst>
              <a:ext uri="{FF2B5EF4-FFF2-40B4-BE49-F238E27FC236}">
                <a16:creationId xmlns:a16="http://schemas.microsoft.com/office/drawing/2014/main" id="{4C6C0401-F70F-44CB-A93E-88A805D224F0}"/>
              </a:ext>
            </a:extLst>
          </p:cNvPr>
          <p:cNvSpPr/>
          <p:nvPr/>
        </p:nvSpPr>
        <p:spPr>
          <a:xfrm>
            <a:off x="5236513" y="4571716"/>
            <a:ext cx="198783" cy="198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 14">
            <a:extLst>
              <a:ext uri="{FF2B5EF4-FFF2-40B4-BE49-F238E27FC236}">
                <a16:creationId xmlns:a16="http://schemas.microsoft.com/office/drawing/2014/main" id="{0231D18F-344C-4259-AF9C-D5D2EDAF6F3F}"/>
              </a:ext>
            </a:extLst>
          </p:cNvPr>
          <p:cNvSpPr/>
          <p:nvPr/>
        </p:nvSpPr>
        <p:spPr>
          <a:xfrm>
            <a:off x="5236514" y="5182305"/>
            <a:ext cx="198783" cy="198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 15">
            <a:extLst>
              <a:ext uri="{FF2B5EF4-FFF2-40B4-BE49-F238E27FC236}">
                <a16:creationId xmlns:a16="http://schemas.microsoft.com/office/drawing/2014/main" id="{11FF54E8-D053-4108-BA54-BC9CD3718241}"/>
              </a:ext>
            </a:extLst>
          </p:cNvPr>
          <p:cNvSpPr/>
          <p:nvPr/>
        </p:nvSpPr>
        <p:spPr>
          <a:xfrm>
            <a:off x="5236513" y="5496550"/>
            <a:ext cx="198783" cy="198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extBox 16">
            <a:extLst>
              <a:ext uri="{FF2B5EF4-FFF2-40B4-BE49-F238E27FC236}">
                <a16:creationId xmlns:a16="http://schemas.microsoft.com/office/drawing/2014/main" id="{A20EB38C-DEDF-4F87-B2F7-83675D6B4F85}"/>
              </a:ext>
            </a:extLst>
          </p:cNvPr>
          <p:cNvSpPr txBox="1"/>
          <p:nvPr/>
        </p:nvSpPr>
        <p:spPr>
          <a:xfrm rot="5400000">
            <a:off x="5213430" y="4811982"/>
            <a:ext cx="415498" cy="369332"/>
          </a:xfrm>
          <a:prstGeom prst="rect">
            <a:avLst/>
          </a:prstGeom>
          <a:noFill/>
        </p:spPr>
        <p:txBody>
          <a:bodyPr wrap="square" rtlCol="0">
            <a:spAutoFit/>
          </a:bodyPr>
          <a:lstStyle/>
          <a:p>
            <a:r>
              <a:rPr lang="it-IT" dirty="0"/>
              <a:t>…</a:t>
            </a:r>
          </a:p>
        </p:txBody>
      </p:sp>
      <p:cxnSp>
        <p:nvCxnSpPr>
          <p:cNvPr id="62" name="Straight Arrow Connector 61">
            <a:extLst>
              <a:ext uri="{FF2B5EF4-FFF2-40B4-BE49-F238E27FC236}">
                <a16:creationId xmlns:a16="http://schemas.microsoft.com/office/drawing/2014/main" id="{FB723E25-5A33-4EFA-891E-9FAA2437BECB}"/>
              </a:ext>
            </a:extLst>
          </p:cNvPr>
          <p:cNvCxnSpPr>
            <a:stCxn id="4" idx="6"/>
            <a:endCxn id="13" idx="2"/>
          </p:cNvCxnSpPr>
          <p:nvPr/>
        </p:nvCxnSpPr>
        <p:spPr>
          <a:xfrm>
            <a:off x="4626915" y="4356863"/>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4CF992D-7322-4D09-BFAB-76143C303875}"/>
              </a:ext>
            </a:extLst>
          </p:cNvPr>
          <p:cNvCxnSpPr>
            <a:stCxn id="4" idx="6"/>
            <a:endCxn id="14" idx="3"/>
          </p:cNvCxnSpPr>
          <p:nvPr/>
        </p:nvCxnSpPr>
        <p:spPr>
          <a:xfrm>
            <a:off x="4626915" y="4356863"/>
            <a:ext cx="638709" cy="384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E486E19-3884-45C9-BBF7-C6D9BD8C3E52}"/>
              </a:ext>
            </a:extLst>
          </p:cNvPr>
          <p:cNvCxnSpPr>
            <a:stCxn id="4" idx="6"/>
            <a:endCxn id="15" idx="2"/>
          </p:cNvCxnSpPr>
          <p:nvPr/>
        </p:nvCxnSpPr>
        <p:spPr>
          <a:xfrm>
            <a:off x="4626915" y="4356863"/>
            <a:ext cx="609599" cy="924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80679DDA-0D75-47A7-92B4-5D20DA75E41B}"/>
              </a:ext>
            </a:extLst>
          </p:cNvPr>
          <p:cNvCxnSpPr>
            <a:stCxn id="4" idx="6"/>
            <a:endCxn id="16" idx="2"/>
          </p:cNvCxnSpPr>
          <p:nvPr/>
        </p:nvCxnSpPr>
        <p:spPr>
          <a:xfrm>
            <a:off x="4626915" y="4356863"/>
            <a:ext cx="609598" cy="1239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C9393AC-1133-4DC3-91A8-518DC545EA9E}"/>
              </a:ext>
            </a:extLst>
          </p:cNvPr>
          <p:cNvCxnSpPr>
            <a:stCxn id="9" idx="5"/>
            <a:endCxn id="13" idx="2"/>
          </p:cNvCxnSpPr>
          <p:nvPr/>
        </p:nvCxnSpPr>
        <p:spPr>
          <a:xfrm flipV="1">
            <a:off x="4597802" y="4356863"/>
            <a:ext cx="638713" cy="384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117F044-FF77-47AB-AA7C-D945C0F1E216}"/>
              </a:ext>
            </a:extLst>
          </p:cNvPr>
          <p:cNvCxnSpPr>
            <a:stCxn id="11" idx="6"/>
            <a:endCxn id="14" idx="2"/>
          </p:cNvCxnSpPr>
          <p:nvPr/>
        </p:nvCxnSpPr>
        <p:spPr>
          <a:xfrm flipV="1">
            <a:off x="4626914" y="4671108"/>
            <a:ext cx="609599" cy="610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E4375EF-878D-4975-A757-23F8FF35D186}"/>
              </a:ext>
            </a:extLst>
          </p:cNvPr>
          <p:cNvCxnSpPr>
            <a:cxnSpLocks/>
            <a:stCxn id="9" idx="5"/>
          </p:cNvCxnSpPr>
          <p:nvPr/>
        </p:nvCxnSpPr>
        <p:spPr>
          <a:xfrm>
            <a:off x="4597802" y="4741388"/>
            <a:ext cx="609602" cy="540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3104829-D9E9-4045-B3CE-700B7C4EC333}"/>
              </a:ext>
            </a:extLst>
          </p:cNvPr>
          <p:cNvCxnSpPr>
            <a:stCxn id="12" idx="6"/>
            <a:endCxn id="14" idx="3"/>
          </p:cNvCxnSpPr>
          <p:nvPr/>
        </p:nvCxnSpPr>
        <p:spPr>
          <a:xfrm flipV="1">
            <a:off x="4626913" y="4741388"/>
            <a:ext cx="638711" cy="854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1F27F50-4E45-4BF7-BEE7-475269EAD6E5}"/>
              </a:ext>
            </a:extLst>
          </p:cNvPr>
          <p:cNvCxnSpPr>
            <a:stCxn id="11" idx="6"/>
            <a:endCxn id="15" idx="2"/>
          </p:cNvCxnSpPr>
          <p:nvPr/>
        </p:nvCxnSpPr>
        <p:spPr>
          <a:xfrm>
            <a:off x="4626914" y="5281697"/>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C0F7335F-8680-4075-AD9B-32ECB275B189}"/>
              </a:ext>
            </a:extLst>
          </p:cNvPr>
          <p:cNvCxnSpPr>
            <a:stCxn id="11" idx="6"/>
            <a:endCxn id="16" idx="2"/>
          </p:cNvCxnSpPr>
          <p:nvPr/>
        </p:nvCxnSpPr>
        <p:spPr>
          <a:xfrm>
            <a:off x="4626914" y="5281697"/>
            <a:ext cx="609599" cy="314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9AA2963-4DB0-49B4-A748-3B918150882B}"/>
              </a:ext>
            </a:extLst>
          </p:cNvPr>
          <p:cNvCxnSpPr>
            <a:stCxn id="12" idx="6"/>
            <a:endCxn id="16" idx="2"/>
          </p:cNvCxnSpPr>
          <p:nvPr/>
        </p:nvCxnSpPr>
        <p:spPr>
          <a:xfrm>
            <a:off x="4626913" y="5595942"/>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CFC8E21-6DB9-4136-B125-219DEC441EB1}"/>
              </a:ext>
            </a:extLst>
          </p:cNvPr>
          <p:cNvCxnSpPr>
            <a:endCxn id="4" idx="2"/>
          </p:cNvCxnSpPr>
          <p:nvPr/>
        </p:nvCxnSpPr>
        <p:spPr>
          <a:xfrm flipV="1">
            <a:off x="2757779" y="4356863"/>
            <a:ext cx="1670353" cy="483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6B79B5-5A23-461E-9D6F-5B6E8A7114EC}"/>
              </a:ext>
            </a:extLst>
          </p:cNvPr>
          <p:cNvCxnSpPr>
            <a:endCxn id="4" idx="2"/>
          </p:cNvCxnSpPr>
          <p:nvPr/>
        </p:nvCxnSpPr>
        <p:spPr>
          <a:xfrm flipV="1">
            <a:off x="2740484" y="4356863"/>
            <a:ext cx="1687648" cy="748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4A8FBCA-EE82-479B-9E08-9D3C2E3FE6D3}"/>
              </a:ext>
            </a:extLst>
          </p:cNvPr>
          <p:cNvCxnSpPr>
            <a:endCxn id="4" idx="2"/>
          </p:cNvCxnSpPr>
          <p:nvPr/>
        </p:nvCxnSpPr>
        <p:spPr>
          <a:xfrm flipV="1">
            <a:off x="2757779" y="4356863"/>
            <a:ext cx="1670353" cy="962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4475228E-8BD6-4A43-9EBB-0314866DDE22}"/>
              </a:ext>
            </a:extLst>
          </p:cNvPr>
          <p:cNvCxnSpPr>
            <a:endCxn id="9" idx="2"/>
          </p:cNvCxnSpPr>
          <p:nvPr/>
        </p:nvCxnSpPr>
        <p:spPr>
          <a:xfrm flipV="1">
            <a:off x="2740482" y="4671108"/>
            <a:ext cx="1687648" cy="246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3EE935F-75BE-4366-A3E7-2213A2063A67}"/>
              </a:ext>
            </a:extLst>
          </p:cNvPr>
          <p:cNvCxnSpPr>
            <a:endCxn id="9" idx="2"/>
          </p:cNvCxnSpPr>
          <p:nvPr/>
        </p:nvCxnSpPr>
        <p:spPr>
          <a:xfrm flipV="1">
            <a:off x="2766424" y="4671108"/>
            <a:ext cx="1661706" cy="440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6CA6B027-4255-4A8B-9B0C-D910308FCBC4}"/>
              </a:ext>
            </a:extLst>
          </p:cNvPr>
          <p:cNvCxnSpPr/>
          <p:nvPr/>
        </p:nvCxnSpPr>
        <p:spPr>
          <a:xfrm flipV="1">
            <a:off x="2775074" y="4687178"/>
            <a:ext cx="1601478" cy="616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DC6FB32A-06BB-4FCC-9182-9C4A6E3103A5}"/>
              </a:ext>
            </a:extLst>
          </p:cNvPr>
          <p:cNvCxnSpPr>
            <a:endCxn id="11" idx="2"/>
          </p:cNvCxnSpPr>
          <p:nvPr/>
        </p:nvCxnSpPr>
        <p:spPr>
          <a:xfrm>
            <a:off x="2757777" y="4885046"/>
            <a:ext cx="1670354" cy="396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F374DC2D-584B-498A-B0F4-58D54195350D}"/>
              </a:ext>
            </a:extLst>
          </p:cNvPr>
          <p:cNvCxnSpPr>
            <a:endCxn id="11" idx="2"/>
          </p:cNvCxnSpPr>
          <p:nvPr/>
        </p:nvCxnSpPr>
        <p:spPr>
          <a:xfrm>
            <a:off x="2786892" y="5144113"/>
            <a:ext cx="1641239" cy="137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D5B5276A-D7F9-4370-9EC5-71D44EAE62B8}"/>
              </a:ext>
            </a:extLst>
          </p:cNvPr>
          <p:cNvCxnSpPr>
            <a:endCxn id="11" idx="2"/>
          </p:cNvCxnSpPr>
          <p:nvPr/>
        </p:nvCxnSpPr>
        <p:spPr>
          <a:xfrm flipV="1">
            <a:off x="2786892" y="5281697"/>
            <a:ext cx="1641239" cy="69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72BD440-E2CB-437D-A606-CA805126AB67}"/>
              </a:ext>
            </a:extLst>
          </p:cNvPr>
          <p:cNvCxnSpPr>
            <a:endCxn id="12" idx="1"/>
          </p:cNvCxnSpPr>
          <p:nvPr/>
        </p:nvCxnSpPr>
        <p:spPr>
          <a:xfrm>
            <a:off x="2766424" y="4898687"/>
            <a:ext cx="1690817" cy="626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4DCDCE34-D959-469C-84F8-B0C46810E46B}"/>
              </a:ext>
            </a:extLst>
          </p:cNvPr>
          <p:cNvCxnSpPr>
            <a:endCxn id="12" idx="2"/>
          </p:cNvCxnSpPr>
          <p:nvPr/>
        </p:nvCxnSpPr>
        <p:spPr>
          <a:xfrm>
            <a:off x="2740480" y="5091281"/>
            <a:ext cx="1687650" cy="504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E630DA95-2D05-480E-9213-87172112BF17}"/>
              </a:ext>
            </a:extLst>
          </p:cNvPr>
          <p:cNvCxnSpPr>
            <a:endCxn id="12" idx="3"/>
          </p:cNvCxnSpPr>
          <p:nvPr/>
        </p:nvCxnSpPr>
        <p:spPr>
          <a:xfrm>
            <a:off x="2766423" y="5303789"/>
            <a:ext cx="1690818" cy="362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C478179E-AB68-4B43-A69E-BDDCDF31E1F3}"/>
              </a:ext>
            </a:extLst>
          </p:cNvPr>
          <p:cNvCxnSpPr>
            <a:stCxn id="9" idx="5"/>
            <a:endCxn id="14" idx="2"/>
          </p:cNvCxnSpPr>
          <p:nvPr/>
        </p:nvCxnSpPr>
        <p:spPr>
          <a:xfrm flipV="1">
            <a:off x="4597802" y="4671108"/>
            <a:ext cx="638711" cy="70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D2B4CAC9-4AFF-4659-A1C7-5F632138424B}"/>
              </a:ext>
            </a:extLst>
          </p:cNvPr>
          <p:cNvCxnSpPr>
            <a:stCxn id="6" idx="1"/>
            <a:endCxn id="16" idx="2"/>
          </p:cNvCxnSpPr>
          <p:nvPr/>
        </p:nvCxnSpPr>
        <p:spPr>
          <a:xfrm>
            <a:off x="4612796" y="4788899"/>
            <a:ext cx="623717" cy="807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9DEE11C1-367C-482F-81F1-85C66162784F}"/>
              </a:ext>
            </a:extLst>
          </p:cNvPr>
          <p:cNvCxnSpPr>
            <a:stCxn id="11" idx="6"/>
            <a:endCxn id="13" idx="2"/>
          </p:cNvCxnSpPr>
          <p:nvPr/>
        </p:nvCxnSpPr>
        <p:spPr>
          <a:xfrm flipV="1">
            <a:off x="4626914" y="4356863"/>
            <a:ext cx="609601" cy="924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E19FAD65-CC6C-475F-A39A-D18AA161F9BC}"/>
              </a:ext>
            </a:extLst>
          </p:cNvPr>
          <p:cNvCxnSpPr>
            <a:stCxn id="12" idx="6"/>
            <a:endCxn id="15" idx="2"/>
          </p:cNvCxnSpPr>
          <p:nvPr/>
        </p:nvCxnSpPr>
        <p:spPr>
          <a:xfrm flipV="1">
            <a:off x="4626913" y="5281697"/>
            <a:ext cx="609601" cy="314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AF500F1B-4120-4DD6-84E7-1C67051C3818}"/>
              </a:ext>
            </a:extLst>
          </p:cNvPr>
          <p:cNvCxnSpPr>
            <a:stCxn id="12" idx="6"/>
            <a:endCxn id="13" idx="3"/>
          </p:cNvCxnSpPr>
          <p:nvPr/>
        </p:nvCxnSpPr>
        <p:spPr>
          <a:xfrm flipV="1">
            <a:off x="4626913" y="4427143"/>
            <a:ext cx="638713" cy="1168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18" name="Table 8">
            <a:extLst>
              <a:ext uri="{FF2B5EF4-FFF2-40B4-BE49-F238E27FC236}">
                <a16:creationId xmlns:a16="http://schemas.microsoft.com/office/drawing/2014/main" id="{B726C482-E37A-4C68-AC8F-A274B7428727}"/>
              </a:ext>
            </a:extLst>
          </p:cNvPr>
          <p:cNvGraphicFramePr>
            <a:graphicFrameLocks noGrp="1"/>
          </p:cNvGraphicFramePr>
          <p:nvPr/>
        </p:nvGraphicFramePr>
        <p:xfrm>
          <a:off x="6787020" y="4750231"/>
          <a:ext cx="1666240" cy="54864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690915103"/>
                    </a:ext>
                  </a:extLst>
                </a:gridCol>
                <a:gridCol w="208280">
                  <a:extLst>
                    <a:ext uri="{9D8B030D-6E8A-4147-A177-3AD203B41FA5}">
                      <a16:colId xmlns:a16="http://schemas.microsoft.com/office/drawing/2014/main" val="1226355648"/>
                    </a:ext>
                  </a:extLst>
                </a:gridCol>
                <a:gridCol w="208280">
                  <a:extLst>
                    <a:ext uri="{9D8B030D-6E8A-4147-A177-3AD203B41FA5}">
                      <a16:colId xmlns:a16="http://schemas.microsoft.com/office/drawing/2014/main" val="2314385620"/>
                    </a:ext>
                  </a:extLst>
                </a:gridCol>
                <a:gridCol w="208280">
                  <a:extLst>
                    <a:ext uri="{9D8B030D-6E8A-4147-A177-3AD203B41FA5}">
                      <a16:colId xmlns:a16="http://schemas.microsoft.com/office/drawing/2014/main" val="1873622909"/>
                    </a:ext>
                  </a:extLst>
                </a:gridCol>
                <a:gridCol w="208280">
                  <a:extLst>
                    <a:ext uri="{9D8B030D-6E8A-4147-A177-3AD203B41FA5}">
                      <a16:colId xmlns:a16="http://schemas.microsoft.com/office/drawing/2014/main" val="2837332205"/>
                    </a:ext>
                  </a:extLst>
                </a:gridCol>
                <a:gridCol w="208280">
                  <a:extLst>
                    <a:ext uri="{9D8B030D-6E8A-4147-A177-3AD203B41FA5}">
                      <a16:colId xmlns:a16="http://schemas.microsoft.com/office/drawing/2014/main" val="105708120"/>
                    </a:ext>
                  </a:extLst>
                </a:gridCol>
                <a:gridCol w="208280">
                  <a:extLst>
                    <a:ext uri="{9D8B030D-6E8A-4147-A177-3AD203B41FA5}">
                      <a16:colId xmlns:a16="http://schemas.microsoft.com/office/drawing/2014/main" val="2289143684"/>
                    </a:ext>
                  </a:extLst>
                </a:gridCol>
                <a:gridCol w="208280">
                  <a:extLst>
                    <a:ext uri="{9D8B030D-6E8A-4147-A177-3AD203B41FA5}">
                      <a16:colId xmlns:a16="http://schemas.microsoft.com/office/drawing/2014/main" val="953764087"/>
                    </a:ext>
                  </a:extLst>
                </a:gridCol>
              </a:tblGrid>
              <a:tr h="182880">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extLst>
                  <a:ext uri="{0D108BD9-81ED-4DB2-BD59-A6C34878D82A}">
                    <a16:rowId xmlns:a16="http://schemas.microsoft.com/office/drawing/2014/main" val="2376750701"/>
                  </a:ext>
                </a:extLst>
              </a:tr>
              <a:tr h="182880">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extLst>
                  <a:ext uri="{0D108BD9-81ED-4DB2-BD59-A6C34878D82A}">
                    <a16:rowId xmlns:a16="http://schemas.microsoft.com/office/drawing/2014/main" val="3685368479"/>
                  </a:ext>
                </a:extLst>
              </a:tr>
              <a:tr h="182880">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tc>
                  <a:txBody>
                    <a:bodyPr/>
                    <a:lstStyle/>
                    <a:p>
                      <a:endParaRPr lang="it-IT" sz="500" dirty="0"/>
                    </a:p>
                  </a:txBody>
                  <a:tcPr>
                    <a:solidFill>
                      <a:schemeClr val="accent2">
                        <a:lumMod val="75000"/>
                      </a:schemeClr>
                    </a:solidFill>
                  </a:tcPr>
                </a:tc>
                <a:extLst>
                  <a:ext uri="{0D108BD9-81ED-4DB2-BD59-A6C34878D82A}">
                    <a16:rowId xmlns:a16="http://schemas.microsoft.com/office/drawing/2014/main" val="1456688057"/>
                  </a:ext>
                </a:extLst>
              </a:tr>
            </a:tbl>
          </a:graphicData>
        </a:graphic>
      </p:graphicFrame>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EB96C027-25AB-49CC-BF73-D5AEC9392803}"/>
                  </a:ext>
                </a:extLst>
              </p:cNvPr>
              <p:cNvSpPr txBox="1"/>
              <p:nvPr/>
            </p:nvSpPr>
            <p:spPr>
              <a:xfrm>
                <a:off x="6533681" y="4117892"/>
                <a:ext cx="2143677" cy="6649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b="1" i="1" smtClean="0">
                              <a:solidFill>
                                <a:srgbClr val="242941"/>
                              </a:solidFill>
                              <a:latin typeface="Cambria Math" panose="02040503050406030204" pitchFamily="18" charset="0"/>
                              <a:ea typeface="+mn-lt"/>
                              <a:cs typeface="+mn-lt"/>
                            </a:rPr>
                          </m:ctrlPr>
                        </m:sSupPr>
                        <m:e>
                          <m:r>
                            <a:rPr lang="it-IT" b="1" i="1" smtClean="0">
                              <a:solidFill>
                                <a:srgbClr val="242941"/>
                              </a:solidFill>
                              <a:latin typeface="Cambria Math" panose="02040503050406030204" pitchFamily="18" charset="0"/>
                              <a:ea typeface="+mn-lt"/>
                              <a:cs typeface="+mn-lt"/>
                            </a:rPr>
                            <m:t>𝒚</m:t>
                          </m:r>
                        </m:e>
                        <m:sup>
                          <m:r>
                            <a:rPr lang="it-IT" b="1" i="1" smtClean="0">
                              <a:solidFill>
                                <a:srgbClr val="242941"/>
                              </a:solidFill>
                              <a:latin typeface="Cambria Math" panose="02040503050406030204" pitchFamily="18" charset="0"/>
                              <a:ea typeface="+mn-lt"/>
                              <a:cs typeface="+mn-lt"/>
                            </a:rPr>
                            <m:t>⊤</m:t>
                          </m:r>
                        </m:sup>
                      </m:sSup>
                    </m:oMath>
                  </m:oMathPara>
                </a14:m>
                <a:endParaRPr lang="it-IT" b="1" dirty="0">
                  <a:solidFill>
                    <a:srgbClr val="242941"/>
                  </a:solidFill>
                  <a:ea typeface="+mn-lt"/>
                  <a:cs typeface="+mn-lt"/>
                </a:endParaRPr>
              </a:p>
              <a:p>
                <a:pPr/>
                <a14:m>
                  <m:oMathPara xmlns:m="http://schemas.openxmlformats.org/officeDocument/2006/math">
                    <m:oMathParaPr>
                      <m:jc m:val="centerGroup"/>
                    </m:oMathParaPr>
                    <m:oMath xmlns:m="http://schemas.openxmlformats.org/officeDocument/2006/math">
                      <m:r>
                        <a:rPr lang="it-IT" b="0" i="1" smtClean="0">
                          <a:solidFill>
                            <a:srgbClr val="242941"/>
                          </a:solidFill>
                          <a:latin typeface="Cambria Math" panose="02040503050406030204" pitchFamily="18" charset="0"/>
                          <a:ea typeface="+mn-lt"/>
                          <a:cs typeface="+mn-lt"/>
                        </a:rPr>
                        <m:t>∈</m:t>
                      </m:r>
                      <m:sSup>
                        <m:sSupPr>
                          <m:ctrlPr>
                            <a:rPr lang="it-IT" b="0" i="1" smtClean="0">
                              <a:solidFill>
                                <a:srgbClr val="242941"/>
                              </a:solidFill>
                              <a:latin typeface="Cambria Math" panose="02040503050406030204" pitchFamily="18" charset="0"/>
                              <a:ea typeface="+mn-lt"/>
                              <a:cs typeface="+mn-lt"/>
                            </a:rPr>
                          </m:ctrlPr>
                        </m:sSupPr>
                        <m:e>
                          <m:r>
                            <a:rPr lang="it-IT" b="0" i="1" smtClean="0">
                              <a:solidFill>
                                <a:srgbClr val="242941"/>
                              </a:solidFill>
                              <a:latin typeface="Cambria Math" panose="02040503050406030204" pitchFamily="18" charset="0"/>
                              <a:ea typeface="+mn-lt"/>
                              <a:cs typeface="+mn-lt"/>
                            </a:rPr>
                            <m:t>ℝ</m:t>
                          </m:r>
                        </m:e>
                        <m:sup>
                          <m:d>
                            <m:dPr>
                              <m:ctrlPr>
                                <a:rPr lang="it-IT" b="0" i="1" smtClean="0">
                                  <a:solidFill>
                                    <a:srgbClr val="242941"/>
                                  </a:solidFill>
                                  <a:latin typeface="Cambria Math" panose="02040503050406030204" pitchFamily="18" charset="0"/>
                                  <a:ea typeface="+mn-lt"/>
                                  <a:cs typeface="+mn-lt"/>
                                </a:rPr>
                              </m:ctrlPr>
                            </m:dPr>
                            <m:e>
                              <m:r>
                                <a:rPr lang="it-IT" b="0" i="1" smtClean="0">
                                  <a:solidFill>
                                    <a:srgbClr val="242941"/>
                                  </a:solidFill>
                                  <a:latin typeface="Cambria Math" panose="02040503050406030204" pitchFamily="18" charset="0"/>
                                  <a:ea typeface="+mn-lt"/>
                                  <a:cs typeface="+mn-lt"/>
                                </a:rPr>
                                <m:t>𝑁</m:t>
                              </m:r>
                              <m:r>
                                <a:rPr lang="it-IT" b="0" i="1" smtClean="0">
                                  <a:solidFill>
                                    <a:srgbClr val="242941"/>
                                  </a:solidFill>
                                  <a:latin typeface="Cambria Math" panose="02040503050406030204" pitchFamily="18" charset="0"/>
                                  <a:ea typeface="+mn-lt"/>
                                  <a:cs typeface="+mn-lt"/>
                                </a:rPr>
                                <m:t>+1</m:t>
                              </m:r>
                            </m:e>
                          </m:d>
                          <m:r>
                            <a:rPr lang="it-IT" b="0" i="1" smtClean="0">
                              <a:solidFill>
                                <a:srgbClr val="242941"/>
                              </a:solidFill>
                              <a:latin typeface="Cambria Math" panose="02040503050406030204" pitchFamily="18" charset="0"/>
                              <a:ea typeface="+mn-lt"/>
                              <a:cs typeface="+mn-lt"/>
                            </a:rPr>
                            <m:t>×</m:t>
                          </m:r>
                          <m:r>
                            <a:rPr lang="it-IT" b="0" i="1" smtClean="0">
                              <a:solidFill>
                                <a:srgbClr val="242941"/>
                              </a:solidFill>
                              <a:latin typeface="Cambria Math" panose="02040503050406030204" pitchFamily="18" charset="0"/>
                              <a:ea typeface="+mn-lt"/>
                              <a:cs typeface="+mn-lt"/>
                            </a:rPr>
                            <m:t>𝐷</m:t>
                          </m:r>
                        </m:sup>
                      </m:sSup>
                    </m:oMath>
                  </m:oMathPara>
                </a14:m>
                <a:endParaRPr lang="it-IT" b="0" dirty="0">
                  <a:solidFill>
                    <a:srgbClr val="242941"/>
                  </a:solidFill>
                  <a:ea typeface="+mn-lt"/>
                  <a:cs typeface="+mn-lt"/>
                </a:endParaRPr>
              </a:p>
            </p:txBody>
          </p:sp>
        </mc:Choice>
        <mc:Fallback xmlns="">
          <p:sp>
            <p:nvSpPr>
              <p:cNvPr id="119" name="TextBox 118">
                <a:extLst>
                  <a:ext uri="{FF2B5EF4-FFF2-40B4-BE49-F238E27FC236}">
                    <a16:creationId xmlns:a16="http://schemas.microsoft.com/office/drawing/2014/main" id="{EB96C027-25AB-49CC-BF73-D5AEC9392803}"/>
                  </a:ext>
                </a:extLst>
              </p:cNvPr>
              <p:cNvSpPr txBox="1">
                <a:spLocks noRot="1" noChangeAspect="1" noMove="1" noResize="1" noEditPoints="1" noAdjustHandles="1" noChangeArrowheads="1" noChangeShapeType="1" noTextEdit="1"/>
              </p:cNvSpPr>
              <p:nvPr/>
            </p:nvSpPr>
            <p:spPr>
              <a:xfrm>
                <a:off x="6533681" y="4117892"/>
                <a:ext cx="2143677" cy="664926"/>
              </a:xfrm>
              <a:prstGeom prst="rect">
                <a:avLst/>
              </a:prstGeom>
              <a:blipFill>
                <a:blip r:embed="rId7"/>
                <a:stretch>
                  <a:fillRect/>
                </a:stretch>
              </a:blipFill>
            </p:spPr>
            <p:txBody>
              <a:bodyPr/>
              <a:lstStyle/>
              <a:p>
                <a:r>
                  <a:rPr lang="it-IT">
                    <a:noFill/>
                  </a:rPr>
                  <a:t> </a:t>
                </a:r>
              </a:p>
            </p:txBody>
          </p:sp>
        </mc:Fallback>
      </mc:AlternateContent>
      <p:cxnSp>
        <p:nvCxnSpPr>
          <p:cNvPr id="121" name="Straight Arrow Connector 120">
            <a:extLst>
              <a:ext uri="{FF2B5EF4-FFF2-40B4-BE49-F238E27FC236}">
                <a16:creationId xmlns:a16="http://schemas.microsoft.com/office/drawing/2014/main" id="{16CDC255-91F1-4FA6-B101-7012522250AF}"/>
              </a:ext>
            </a:extLst>
          </p:cNvPr>
          <p:cNvCxnSpPr>
            <a:stCxn id="13" idx="6"/>
          </p:cNvCxnSpPr>
          <p:nvPr/>
        </p:nvCxnSpPr>
        <p:spPr>
          <a:xfrm>
            <a:off x="5435298" y="4356863"/>
            <a:ext cx="1351722" cy="483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1EDD824-1078-4A96-89E6-DE9FCC2A261E}"/>
              </a:ext>
            </a:extLst>
          </p:cNvPr>
          <p:cNvCxnSpPr>
            <a:stCxn id="14" idx="6"/>
          </p:cNvCxnSpPr>
          <p:nvPr/>
        </p:nvCxnSpPr>
        <p:spPr>
          <a:xfrm>
            <a:off x="5435296" y="4671108"/>
            <a:ext cx="1351724" cy="164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8FE3A5EE-C996-4794-AE84-963617D937AE}"/>
              </a:ext>
            </a:extLst>
          </p:cNvPr>
          <p:cNvCxnSpPr>
            <a:stCxn id="15" idx="6"/>
          </p:cNvCxnSpPr>
          <p:nvPr/>
        </p:nvCxnSpPr>
        <p:spPr>
          <a:xfrm flipV="1">
            <a:off x="5435297" y="4858473"/>
            <a:ext cx="1351723" cy="423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7A2AF8CA-DBA8-4C2F-9535-F690677747B5}"/>
              </a:ext>
            </a:extLst>
          </p:cNvPr>
          <p:cNvCxnSpPr>
            <a:stCxn id="16" idx="6"/>
          </p:cNvCxnSpPr>
          <p:nvPr/>
        </p:nvCxnSpPr>
        <p:spPr>
          <a:xfrm flipV="1">
            <a:off x="5435296" y="4835704"/>
            <a:ext cx="1351724" cy="760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BE199F28-DA34-4D62-ACFB-677598A20A42}"/>
              </a:ext>
            </a:extLst>
          </p:cNvPr>
          <p:cNvCxnSpPr>
            <a:cxnSpLocks/>
            <a:stCxn id="13" idx="6"/>
            <a:endCxn id="118" idx="1"/>
          </p:cNvCxnSpPr>
          <p:nvPr/>
        </p:nvCxnSpPr>
        <p:spPr>
          <a:xfrm>
            <a:off x="5435298" y="4356863"/>
            <a:ext cx="1351722" cy="667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D683CA68-AEDC-419D-94D7-383402D99D68}"/>
              </a:ext>
            </a:extLst>
          </p:cNvPr>
          <p:cNvCxnSpPr>
            <a:cxnSpLocks/>
            <a:stCxn id="14" idx="6"/>
            <a:endCxn id="118" idx="1"/>
          </p:cNvCxnSpPr>
          <p:nvPr/>
        </p:nvCxnSpPr>
        <p:spPr>
          <a:xfrm>
            <a:off x="5435296" y="4671108"/>
            <a:ext cx="1351724" cy="353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7F5F42E4-1306-417B-B501-C4B3C76F10A8}"/>
              </a:ext>
            </a:extLst>
          </p:cNvPr>
          <p:cNvCxnSpPr>
            <a:cxnSpLocks/>
            <a:stCxn id="15" idx="6"/>
            <a:endCxn id="118" idx="1"/>
          </p:cNvCxnSpPr>
          <p:nvPr/>
        </p:nvCxnSpPr>
        <p:spPr>
          <a:xfrm flipV="1">
            <a:off x="5435297" y="5024551"/>
            <a:ext cx="1351723" cy="257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DB3684FF-897E-49AE-AF69-7D57B89DABDA}"/>
              </a:ext>
            </a:extLst>
          </p:cNvPr>
          <p:cNvCxnSpPr>
            <a:cxnSpLocks/>
            <a:stCxn id="15" idx="6"/>
          </p:cNvCxnSpPr>
          <p:nvPr/>
        </p:nvCxnSpPr>
        <p:spPr>
          <a:xfrm flipV="1">
            <a:off x="5435297" y="5190525"/>
            <a:ext cx="1351722" cy="91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E3D27919-7BB4-417D-A8A8-5035874CE155}"/>
              </a:ext>
            </a:extLst>
          </p:cNvPr>
          <p:cNvCxnSpPr>
            <a:cxnSpLocks/>
            <a:stCxn id="14" idx="6"/>
          </p:cNvCxnSpPr>
          <p:nvPr/>
        </p:nvCxnSpPr>
        <p:spPr>
          <a:xfrm>
            <a:off x="5435296" y="4671108"/>
            <a:ext cx="1351723" cy="533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FC17A061-96F0-41A8-943C-7D353BAB87BA}"/>
              </a:ext>
            </a:extLst>
          </p:cNvPr>
          <p:cNvCxnSpPr>
            <a:cxnSpLocks/>
            <a:stCxn id="16" idx="6"/>
          </p:cNvCxnSpPr>
          <p:nvPr/>
        </p:nvCxnSpPr>
        <p:spPr>
          <a:xfrm flipV="1">
            <a:off x="5435296" y="5236112"/>
            <a:ext cx="1351723" cy="359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29D0994B-43E6-4ACD-83FB-DB940FE4DC92}"/>
              </a:ext>
            </a:extLst>
          </p:cNvPr>
          <p:cNvCxnSpPr>
            <a:stCxn id="16" idx="6"/>
            <a:endCxn id="118" idx="1"/>
          </p:cNvCxnSpPr>
          <p:nvPr/>
        </p:nvCxnSpPr>
        <p:spPr>
          <a:xfrm flipV="1">
            <a:off x="5435296" y="5024551"/>
            <a:ext cx="1351724" cy="571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4641E313-3598-4EC3-8AE1-3E38CB470FEC}"/>
              </a:ext>
            </a:extLst>
          </p:cNvPr>
          <p:cNvCxnSpPr>
            <a:stCxn id="13" idx="6"/>
          </p:cNvCxnSpPr>
          <p:nvPr/>
        </p:nvCxnSpPr>
        <p:spPr>
          <a:xfrm>
            <a:off x="5435298" y="4356863"/>
            <a:ext cx="1351721" cy="879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5" name="Left Brace 154">
            <a:extLst>
              <a:ext uri="{FF2B5EF4-FFF2-40B4-BE49-F238E27FC236}">
                <a16:creationId xmlns:a16="http://schemas.microsoft.com/office/drawing/2014/main" id="{CB5796FC-3A57-4517-B366-7600C04518F5}"/>
              </a:ext>
            </a:extLst>
          </p:cNvPr>
          <p:cNvSpPr/>
          <p:nvPr/>
        </p:nvSpPr>
        <p:spPr>
          <a:xfrm>
            <a:off x="4007221" y="4117892"/>
            <a:ext cx="369332" cy="1767178"/>
          </a:xfrm>
          <a:prstGeom prst="leftBrace">
            <a:avLst>
              <a:gd name="adj1" fmla="val 8333"/>
              <a:gd name="adj2" fmla="val 9216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FE3F53A0-C8A7-4A88-85A4-A080DF4EE36F}"/>
                  </a:ext>
                </a:extLst>
              </p:cNvPr>
              <p:cNvSpPr txBox="1"/>
              <p:nvPr/>
            </p:nvSpPr>
            <p:spPr>
              <a:xfrm>
                <a:off x="2960673" y="5564750"/>
                <a:ext cx="973866" cy="650306"/>
              </a:xfrm>
              <a:prstGeom prst="rect">
                <a:avLst/>
              </a:prstGeom>
              <a:noFill/>
            </p:spPr>
            <p:txBody>
              <a:bodyPr wrap="square">
                <a:spAutoFit/>
              </a:bodyPr>
              <a:lstStyle/>
              <a:p>
                <a:pPr/>
                <a14:m>
                  <m:oMathPara xmlns:m="http://schemas.openxmlformats.org/officeDocument/2006/math">
                    <m:oMathParaPr>
                      <m:jc m:val="right"/>
                    </m:oMathParaPr>
                    <m:oMath xmlns:m="http://schemas.openxmlformats.org/officeDocument/2006/math">
                      <m:sSub>
                        <m:sSubPr>
                          <m:ctrlPr>
                            <a:rPr lang="it-IT" b="0" i="1" smtClean="0">
                              <a:solidFill>
                                <a:srgbClr val="242941"/>
                              </a:solidFill>
                              <a:latin typeface="Cambria Math" panose="02040503050406030204" pitchFamily="18" charset="0"/>
                              <a:ea typeface="+mn-lt"/>
                              <a:cs typeface="+mn-lt"/>
                            </a:rPr>
                          </m:ctrlPr>
                        </m:sSubPr>
                        <m:e>
                          <m:r>
                            <a:rPr lang="it-IT" b="0" i="1" smtClean="0">
                              <a:solidFill>
                                <a:srgbClr val="242941"/>
                              </a:solidFill>
                              <a:latin typeface="Cambria Math" panose="02040503050406030204" pitchFamily="18" charset="0"/>
                              <a:ea typeface="+mn-lt"/>
                              <a:cs typeface="+mn-lt"/>
                            </a:rPr>
                            <m:t>𝑙</m:t>
                          </m:r>
                        </m:e>
                        <m:sub>
                          <m:r>
                            <a:rPr lang="it-IT" b="0" i="1" smtClean="0">
                              <a:solidFill>
                                <a:srgbClr val="242941"/>
                              </a:solidFill>
                              <a:latin typeface="Cambria Math" panose="02040503050406030204" pitchFamily="18" charset="0"/>
                              <a:ea typeface="+mn-lt"/>
                              <a:cs typeface="+mn-lt"/>
                            </a:rPr>
                            <m:t>1</m:t>
                          </m:r>
                        </m:sub>
                      </m:sSub>
                      <m:r>
                        <a:rPr lang="it-IT" b="0" i="1" smtClean="0">
                          <a:solidFill>
                            <a:srgbClr val="242941"/>
                          </a:solidFill>
                          <a:latin typeface="Cambria Math" panose="02040503050406030204" pitchFamily="18" charset="0"/>
                          <a:ea typeface="+mn-lt"/>
                          <a:cs typeface="+mn-lt"/>
                        </a:rPr>
                        <m:t>∈</m:t>
                      </m:r>
                      <m:sSup>
                        <m:sSupPr>
                          <m:ctrlPr>
                            <a:rPr lang="it-IT" b="0" i="1" smtClean="0">
                              <a:solidFill>
                                <a:srgbClr val="242941"/>
                              </a:solidFill>
                              <a:latin typeface="Cambria Math" panose="02040503050406030204" pitchFamily="18" charset="0"/>
                              <a:ea typeface="+mn-lt"/>
                              <a:cs typeface="+mn-lt"/>
                            </a:rPr>
                          </m:ctrlPr>
                        </m:sSupPr>
                        <m:e>
                          <m:r>
                            <a:rPr lang="it-IT" b="0" i="1" smtClean="0">
                              <a:solidFill>
                                <a:srgbClr val="242941"/>
                              </a:solidFill>
                              <a:latin typeface="Cambria Math" panose="02040503050406030204" pitchFamily="18" charset="0"/>
                              <a:ea typeface="+mn-lt"/>
                              <a:cs typeface="+mn-lt"/>
                            </a:rPr>
                            <m:t>ℝ</m:t>
                          </m:r>
                        </m:e>
                        <m:sup>
                          <m:r>
                            <a:rPr lang="it-IT" b="0" i="1" smtClean="0">
                              <a:solidFill>
                                <a:srgbClr val="242941"/>
                              </a:solidFill>
                              <a:latin typeface="Cambria Math" panose="02040503050406030204" pitchFamily="18" charset="0"/>
                              <a:ea typeface="+mn-lt"/>
                              <a:cs typeface="+mn-lt"/>
                            </a:rPr>
                            <m:t>𝑚</m:t>
                          </m:r>
                          <m:r>
                            <a:rPr lang="it-IT" b="0" i="1" smtClean="0">
                              <a:solidFill>
                                <a:srgbClr val="242941"/>
                              </a:solidFill>
                              <a:latin typeface="Cambria Math" panose="02040503050406030204" pitchFamily="18" charset="0"/>
                              <a:ea typeface="+mn-lt"/>
                              <a:cs typeface="+mn-lt"/>
                            </a:rPr>
                            <m:t>×(</m:t>
                          </m:r>
                          <m:r>
                            <a:rPr lang="it-IT" b="0" i="1" smtClean="0">
                              <a:solidFill>
                                <a:srgbClr val="242941"/>
                              </a:solidFill>
                              <a:latin typeface="Cambria Math" panose="02040503050406030204" pitchFamily="18" charset="0"/>
                              <a:ea typeface="+mn-lt"/>
                              <a:cs typeface="+mn-lt"/>
                            </a:rPr>
                            <m:t>𝑁</m:t>
                          </m:r>
                          <m:r>
                            <a:rPr lang="it-IT" b="0" i="1" smtClean="0">
                              <a:solidFill>
                                <a:srgbClr val="242941"/>
                              </a:solidFill>
                              <a:latin typeface="Cambria Math" panose="02040503050406030204" pitchFamily="18" charset="0"/>
                              <a:ea typeface="+mn-lt"/>
                              <a:cs typeface="+mn-lt"/>
                            </a:rPr>
                            <m:t>+1)</m:t>
                          </m:r>
                        </m:sup>
                      </m:sSup>
                    </m:oMath>
                  </m:oMathPara>
                </a14:m>
                <a:endParaRPr lang="it-IT" b="0" dirty="0">
                  <a:solidFill>
                    <a:srgbClr val="242941"/>
                  </a:solidFill>
                  <a:ea typeface="+mn-lt"/>
                  <a:cs typeface="+mn-lt"/>
                </a:endParaRPr>
              </a:p>
            </p:txBody>
          </p:sp>
        </mc:Choice>
        <mc:Fallback xmlns="">
          <p:sp>
            <p:nvSpPr>
              <p:cNvPr id="156" name="TextBox 155">
                <a:extLst>
                  <a:ext uri="{FF2B5EF4-FFF2-40B4-BE49-F238E27FC236}">
                    <a16:creationId xmlns:a16="http://schemas.microsoft.com/office/drawing/2014/main" id="{FE3F53A0-C8A7-4A88-85A4-A080DF4EE36F}"/>
                  </a:ext>
                </a:extLst>
              </p:cNvPr>
              <p:cNvSpPr txBox="1">
                <a:spLocks noRot="1" noChangeAspect="1" noMove="1" noResize="1" noEditPoints="1" noAdjustHandles="1" noChangeArrowheads="1" noChangeShapeType="1" noTextEdit="1"/>
              </p:cNvSpPr>
              <p:nvPr/>
            </p:nvSpPr>
            <p:spPr>
              <a:xfrm>
                <a:off x="2960673" y="5564750"/>
                <a:ext cx="973866" cy="650306"/>
              </a:xfrm>
              <a:prstGeom prst="rect">
                <a:avLst/>
              </a:prstGeom>
              <a:blipFill>
                <a:blip r:embed="rId8"/>
                <a:stretch>
                  <a:fillRect r="-35849"/>
                </a:stretch>
              </a:blipFill>
            </p:spPr>
            <p:txBody>
              <a:bodyPr/>
              <a:lstStyle/>
              <a:p>
                <a:r>
                  <a:rPr lang="it-IT">
                    <a:noFill/>
                  </a:rPr>
                  <a:t> </a:t>
                </a:r>
              </a:p>
            </p:txBody>
          </p:sp>
        </mc:Fallback>
      </mc:AlternateContent>
      <p:pic>
        <p:nvPicPr>
          <p:cNvPr id="160" name="Picture 159">
            <a:extLst>
              <a:ext uri="{FF2B5EF4-FFF2-40B4-BE49-F238E27FC236}">
                <a16:creationId xmlns:a16="http://schemas.microsoft.com/office/drawing/2014/main" id="{AC532A84-CA8D-4545-9DA4-B927CE3FF9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59925" y="2789736"/>
            <a:ext cx="2321252" cy="1929087"/>
          </a:xfrm>
          <a:prstGeom prst="rect">
            <a:avLst/>
          </a:prstGeom>
        </p:spPr>
      </p:pic>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842D0C7D-B798-45AC-8ADE-3CC963B9A1D0}"/>
                  </a:ext>
                </a:extLst>
              </p:cNvPr>
              <p:cNvSpPr txBox="1"/>
              <p:nvPr/>
            </p:nvSpPr>
            <p:spPr>
              <a:xfrm>
                <a:off x="3042602" y="4094977"/>
                <a:ext cx="574289" cy="6578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b="0" i="1" smtClean="0">
                              <a:solidFill>
                                <a:srgbClr val="242941"/>
                              </a:solidFill>
                              <a:latin typeface="Cambria Math" panose="02040503050406030204" pitchFamily="18" charset="0"/>
                              <a:ea typeface="+mn-lt"/>
                              <a:cs typeface="+mn-lt"/>
                            </a:rPr>
                          </m:ctrlPr>
                        </m:sSupPr>
                        <m:e>
                          <m:r>
                            <m:rPr>
                              <m:sty m:val="p"/>
                            </m:rPr>
                            <a:rPr lang="it-IT" b="0" i="0" smtClean="0">
                              <a:solidFill>
                                <a:srgbClr val="242941"/>
                              </a:solidFill>
                              <a:latin typeface="Cambria Math" panose="02040503050406030204" pitchFamily="18" charset="0"/>
                              <a:ea typeface="+mn-lt"/>
                              <a:cs typeface="+mn-lt"/>
                            </a:rPr>
                            <m:t>Π</m:t>
                          </m:r>
                        </m:e>
                        <m:sup>
                          <m:r>
                            <a:rPr lang="it-IT" b="0" i="1" smtClean="0">
                              <a:solidFill>
                                <a:srgbClr val="242941"/>
                              </a:solidFill>
                              <a:latin typeface="Cambria Math" panose="02040503050406030204" pitchFamily="18" charset="0"/>
                              <a:ea typeface="+mn-lt"/>
                              <a:cs typeface="+mn-lt"/>
                            </a:rPr>
                            <m:t>(1)</m:t>
                          </m:r>
                        </m:sup>
                      </m:sSup>
                      <m:r>
                        <a:rPr lang="it-IT" b="0" i="1" smtClean="0">
                          <a:solidFill>
                            <a:srgbClr val="242941"/>
                          </a:solidFill>
                          <a:latin typeface="Cambria Math" panose="02040503050406030204" pitchFamily="18" charset="0"/>
                          <a:ea typeface="+mn-lt"/>
                          <a:cs typeface="+mn-lt"/>
                        </a:rPr>
                        <m:t>∈</m:t>
                      </m:r>
                      <m:sSup>
                        <m:sSupPr>
                          <m:ctrlPr>
                            <a:rPr lang="it-IT" b="0" i="1" smtClean="0">
                              <a:solidFill>
                                <a:srgbClr val="242941"/>
                              </a:solidFill>
                              <a:latin typeface="Cambria Math" panose="02040503050406030204" pitchFamily="18" charset="0"/>
                              <a:ea typeface="+mn-lt"/>
                              <a:cs typeface="+mn-lt"/>
                            </a:rPr>
                          </m:ctrlPr>
                        </m:sSupPr>
                        <m:e>
                          <m:r>
                            <a:rPr lang="it-IT" b="0" i="1" smtClean="0">
                              <a:solidFill>
                                <a:srgbClr val="242941"/>
                              </a:solidFill>
                              <a:latin typeface="Cambria Math" panose="02040503050406030204" pitchFamily="18" charset="0"/>
                              <a:ea typeface="+mn-lt"/>
                              <a:cs typeface="+mn-lt"/>
                            </a:rPr>
                            <m:t>ℝ</m:t>
                          </m:r>
                        </m:e>
                        <m:sup>
                          <m:r>
                            <a:rPr lang="it-IT" b="0" i="1" smtClean="0">
                              <a:solidFill>
                                <a:srgbClr val="242941"/>
                              </a:solidFill>
                              <a:latin typeface="Cambria Math" panose="02040503050406030204" pitchFamily="18" charset="0"/>
                              <a:ea typeface="+mn-lt"/>
                              <a:cs typeface="+mn-lt"/>
                            </a:rPr>
                            <m:t>𝑚</m:t>
                          </m:r>
                          <m:r>
                            <a:rPr lang="it-IT" b="0" i="1" smtClean="0">
                              <a:solidFill>
                                <a:srgbClr val="242941"/>
                              </a:solidFill>
                              <a:latin typeface="Cambria Math" panose="02040503050406030204" pitchFamily="18" charset="0"/>
                              <a:ea typeface="+mn-lt"/>
                              <a:cs typeface="+mn-lt"/>
                            </a:rPr>
                            <m:t>×</m:t>
                          </m:r>
                          <m:r>
                            <a:rPr lang="it-IT" b="0" i="1" smtClean="0">
                              <a:solidFill>
                                <a:srgbClr val="242941"/>
                              </a:solidFill>
                              <a:latin typeface="Cambria Math" panose="02040503050406030204" pitchFamily="18" charset="0"/>
                              <a:ea typeface="+mn-lt"/>
                              <a:cs typeface="+mn-lt"/>
                            </a:rPr>
                            <m:t>𝐷</m:t>
                          </m:r>
                        </m:sup>
                      </m:sSup>
                      <m:r>
                        <a:rPr lang="it-IT" b="0" i="1" smtClean="0">
                          <a:solidFill>
                            <a:srgbClr val="242941"/>
                          </a:solidFill>
                          <a:latin typeface="Cambria Math" panose="02040503050406030204" pitchFamily="18" charset="0"/>
                          <a:ea typeface="+mn-lt"/>
                          <a:cs typeface="+mn-lt"/>
                        </a:rPr>
                        <m:t> </m:t>
                      </m:r>
                    </m:oMath>
                  </m:oMathPara>
                </a14:m>
                <a:endParaRPr lang="it-IT" b="0" dirty="0">
                  <a:solidFill>
                    <a:srgbClr val="242941"/>
                  </a:solidFill>
                  <a:ea typeface="+mn-lt"/>
                  <a:cs typeface="+mn-lt"/>
                </a:endParaRPr>
              </a:p>
            </p:txBody>
          </p:sp>
        </mc:Choice>
        <mc:Fallback xmlns="">
          <p:sp>
            <p:nvSpPr>
              <p:cNvPr id="162" name="TextBox 161">
                <a:extLst>
                  <a:ext uri="{FF2B5EF4-FFF2-40B4-BE49-F238E27FC236}">
                    <a16:creationId xmlns:a16="http://schemas.microsoft.com/office/drawing/2014/main" id="{842D0C7D-B798-45AC-8ADE-3CC963B9A1D0}"/>
                  </a:ext>
                </a:extLst>
              </p:cNvPr>
              <p:cNvSpPr txBox="1">
                <a:spLocks noRot="1" noChangeAspect="1" noMove="1" noResize="1" noEditPoints="1" noAdjustHandles="1" noChangeArrowheads="1" noChangeShapeType="1" noTextEdit="1"/>
              </p:cNvSpPr>
              <p:nvPr/>
            </p:nvSpPr>
            <p:spPr>
              <a:xfrm>
                <a:off x="3042602" y="4094977"/>
                <a:ext cx="574289" cy="657809"/>
              </a:xfrm>
              <a:prstGeom prst="rect">
                <a:avLst/>
              </a:prstGeom>
              <a:blipFill>
                <a:blip r:embed="rId11"/>
                <a:stretch>
                  <a:fillRect r="-63830"/>
                </a:stretch>
              </a:blipFill>
            </p:spPr>
            <p:txBody>
              <a:bodyPr/>
              <a:lstStyle/>
              <a:p>
                <a:r>
                  <a:rPr lang="it-IT">
                    <a:noFill/>
                  </a:rPr>
                  <a:t> </a:t>
                </a:r>
              </a:p>
            </p:txBody>
          </p:sp>
        </mc:Fallback>
      </mc:AlternateContent>
      <p:sp>
        <p:nvSpPr>
          <p:cNvPr id="4" name="Oval 3">
            <a:extLst>
              <a:ext uri="{FF2B5EF4-FFF2-40B4-BE49-F238E27FC236}">
                <a16:creationId xmlns:a16="http://schemas.microsoft.com/office/drawing/2014/main" id="{C6B0AE4D-D9F4-4B39-8787-F6FAA4D2A5E5}"/>
              </a:ext>
            </a:extLst>
          </p:cNvPr>
          <p:cNvSpPr/>
          <p:nvPr/>
        </p:nvSpPr>
        <p:spPr>
          <a:xfrm>
            <a:off x="4428132" y="4257471"/>
            <a:ext cx="198783" cy="198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 8">
            <a:extLst>
              <a:ext uri="{FF2B5EF4-FFF2-40B4-BE49-F238E27FC236}">
                <a16:creationId xmlns:a16="http://schemas.microsoft.com/office/drawing/2014/main" id="{488F8255-C78D-4200-8073-224BD886DE67}"/>
              </a:ext>
            </a:extLst>
          </p:cNvPr>
          <p:cNvSpPr/>
          <p:nvPr/>
        </p:nvSpPr>
        <p:spPr>
          <a:xfrm>
            <a:off x="4428130" y="4571716"/>
            <a:ext cx="198783" cy="198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 10">
            <a:extLst>
              <a:ext uri="{FF2B5EF4-FFF2-40B4-BE49-F238E27FC236}">
                <a16:creationId xmlns:a16="http://schemas.microsoft.com/office/drawing/2014/main" id="{859329CB-9147-4297-86BD-7517A565B2B3}"/>
              </a:ext>
            </a:extLst>
          </p:cNvPr>
          <p:cNvSpPr/>
          <p:nvPr/>
        </p:nvSpPr>
        <p:spPr>
          <a:xfrm>
            <a:off x="4428131" y="5182305"/>
            <a:ext cx="198783" cy="198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 11">
            <a:extLst>
              <a:ext uri="{FF2B5EF4-FFF2-40B4-BE49-F238E27FC236}">
                <a16:creationId xmlns:a16="http://schemas.microsoft.com/office/drawing/2014/main" id="{7B363046-12DC-4350-925D-1513C51707D3}"/>
              </a:ext>
            </a:extLst>
          </p:cNvPr>
          <p:cNvSpPr/>
          <p:nvPr/>
        </p:nvSpPr>
        <p:spPr>
          <a:xfrm>
            <a:off x="4428130" y="5496550"/>
            <a:ext cx="198783" cy="198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7" name="Left Brace 196">
            <a:extLst>
              <a:ext uri="{FF2B5EF4-FFF2-40B4-BE49-F238E27FC236}">
                <a16:creationId xmlns:a16="http://schemas.microsoft.com/office/drawing/2014/main" id="{B47D282A-4EBE-42E2-A8B6-8C92FD358C75}"/>
              </a:ext>
            </a:extLst>
          </p:cNvPr>
          <p:cNvSpPr/>
          <p:nvPr/>
        </p:nvSpPr>
        <p:spPr>
          <a:xfrm rot="3194439">
            <a:off x="5248086" y="3815128"/>
            <a:ext cx="172589" cy="506483"/>
          </a:xfrm>
          <a:prstGeom prst="leftBrace">
            <a:avLst>
              <a:gd name="adj1" fmla="val 8333"/>
              <a:gd name="adj2" fmla="val 52598"/>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D216C636-3881-4510-97D6-380C47FDE3B8}"/>
                  </a:ext>
                </a:extLst>
              </p:cNvPr>
              <p:cNvSpPr txBox="1"/>
              <p:nvPr/>
            </p:nvSpPr>
            <p:spPr>
              <a:xfrm>
                <a:off x="4750091" y="3708692"/>
                <a:ext cx="545552"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100" b="0" i="1" smtClean="0">
                          <a:solidFill>
                            <a:srgbClr val="242941"/>
                          </a:solidFill>
                          <a:latin typeface="Cambria Math" panose="02040503050406030204" pitchFamily="18" charset="0"/>
                          <a:ea typeface="+mn-lt"/>
                          <a:cs typeface="+mn-lt"/>
                        </a:rPr>
                        <m:t>𝑁</m:t>
                      </m:r>
                      <m:r>
                        <a:rPr lang="it-IT" sz="1100" b="0" i="1" smtClean="0">
                          <a:solidFill>
                            <a:srgbClr val="242941"/>
                          </a:solidFill>
                          <a:latin typeface="Cambria Math" panose="02040503050406030204" pitchFamily="18" charset="0"/>
                          <a:ea typeface="+mn-lt"/>
                          <a:cs typeface="+mn-lt"/>
                        </a:rPr>
                        <m:t>+1</m:t>
                      </m:r>
                    </m:oMath>
                  </m:oMathPara>
                </a14:m>
                <a:endParaRPr lang="it-IT" sz="1100" b="0" dirty="0">
                  <a:solidFill>
                    <a:srgbClr val="242941"/>
                  </a:solidFill>
                  <a:ea typeface="+mn-lt"/>
                  <a:cs typeface="+mn-lt"/>
                </a:endParaRPr>
              </a:p>
            </p:txBody>
          </p:sp>
        </mc:Choice>
        <mc:Fallback xmlns="">
          <p:sp>
            <p:nvSpPr>
              <p:cNvPr id="198" name="TextBox 197">
                <a:extLst>
                  <a:ext uri="{FF2B5EF4-FFF2-40B4-BE49-F238E27FC236}">
                    <a16:creationId xmlns:a16="http://schemas.microsoft.com/office/drawing/2014/main" id="{D216C636-3881-4510-97D6-380C47FDE3B8}"/>
                  </a:ext>
                </a:extLst>
              </p:cNvPr>
              <p:cNvSpPr txBox="1">
                <a:spLocks noRot="1" noChangeAspect="1" noMove="1" noResize="1" noEditPoints="1" noAdjustHandles="1" noChangeArrowheads="1" noChangeShapeType="1" noTextEdit="1"/>
              </p:cNvSpPr>
              <p:nvPr/>
            </p:nvSpPr>
            <p:spPr>
              <a:xfrm>
                <a:off x="4750091" y="3708692"/>
                <a:ext cx="545552" cy="261610"/>
              </a:xfrm>
              <a:prstGeom prst="rect">
                <a:avLst/>
              </a:prstGeom>
              <a:blipFill>
                <a:blip r:embed="rId1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6BAF5720-B80E-4A83-8E0E-4CC0B3A0021E}"/>
                  </a:ext>
                </a:extLst>
              </p:cNvPr>
              <p:cNvSpPr txBox="1"/>
              <p:nvPr/>
            </p:nvSpPr>
            <p:spPr>
              <a:xfrm>
                <a:off x="5890309" y="4033728"/>
                <a:ext cx="574289" cy="6578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b="0" i="1" smtClean="0">
                              <a:solidFill>
                                <a:srgbClr val="242941"/>
                              </a:solidFill>
                              <a:latin typeface="Cambria Math" panose="02040503050406030204" pitchFamily="18" charset="0"/>
                              <a:ea typeface="+mn-lt"/>
                              <a:cs typeface="+mn-lt"/>
                            </a:rPr>
                          </m:ctrlPr>
                        </m:sSupPr>
                        <m:e>
                          <m:r>
                            <m:rPr>
                              <m:sty m:val="p"/>
                            </m:rPr>
                            <a:rPr lang="it-IT" b="0" i="0" smtClean="0">
                              <a:solidFill>
                                <a:srgbClr val="242941"/>
                              </a:solidFill>
                              <a:latin typeface="Cambria Math" panose="02040503050406030204" pitchFamily="18" charset="0"/>
                              <a:ea typeface="+mn-lt"/>
                              <a:cs typeface="+mn-lt"/>
                            </a:rPr>
                            <m:t>Π</m:t>
                          </m:r>
                        </m:e>
                        <m:sup>
                          <m:r>
                            <a:rPr lang="it-IT" b="0" i="1" smtClean="0">
                              <a:solidFill>
                                <a:srgbClr val="242941"/>
                              </a:solidFill>
                              <a:latin typeface="Cambria Math" panose="02040503050406030204" pitchFamily="18" charset="0"/>
                              <a:ea typeface="+mn-lt"/>
                              <a:cs typeface="+mn-lt"/>
                            </a:rPr>
                            <m:t>(3)</m:t>
                          </m:r>
                        </m:sup>
                      </m:sSup>
                      <m:r>
                        <a:rPr lang="it-IT" b="0" i="1" smtClean="0">
                          <a:solidFill>
                            <a:srgbClr val="242941"/>
                          </a:solidFill>
                          <a:latin typeface="Cambria Math" panose="02040503050406030204" pitchFamily="18" charset="0"/>
                          <a:ea typeface="+mn-lt"/>
                          <a:cs typeface="+mn-lt"/>
                        </a:rPr>
                        <m:t>∈</m:t>
                      </m:r>
                      <m:sSup>
                        <m:sSupPr>
                          <m:ctrlPr>
                            <a:rPr lang="it-IT" b="0" i="1" smtClean="0">
                              <a:solidFill>
                                <a:srgbClr val="242941"/>
                              </a:solidFill>
                              <a:latin typeface="Cambria Math" panose="02040503050406030204" pitchFamily="18" charset="0"/>
                              <a:ea typeface="+mn-lt"/>
                              <a:cs typeface="+mn-lt"/>
                            </a:rPr>
                          </m:ctrlPr>
                        </m:sSupPr>
                        <m:e>
                          <m:r>
                            <a:rPr lang="it-IT" b="0" i="1" smtClean="0">
                              <a:solidFill>
                                <a:srgbClr val="242941"/>
                              </a:solidFill>
                              <a:latin typeface="Cambria Math" panose="02040503050406030204" pitchFamily="18" charset="0"/>
                              <a:ea typeface="+mn-lt"/>
                              <a:cs typeface="+mn-lt"/>
                            </a:rPr>
                            <m:t>ℝ</m:t>
                          </m:r>
                        </m:e>
                        <m:sup>
                          <m:r>
                            <a:rPr lang="it-IT" b="0" i="1" smtClean="0">
                              <a:solidFill>
                                <a:srgbClr val="242941"/>
                              </a:solidFill>
                              <a:latin typeface="Cambria Math" panose="02040503050406030204" pitchFamily="18" charset="0"/>
                              <a:ea typeface="+mn-lt"/>
                              <a:cs typeface="+mn-lt"/>
                            </a:rPr>
                            <m:t>𝐷</m:t>
                          </m:r>
                          <m:r>
                            <a:rPr lang="it-IT" b="0" i="1" smtClean="0">
                              <a:solidFill>
                                <a:srgbClr val="242941"/>
                              </a:solidFill>
                              <a:latin typeface="Cambria Math" panose="02040503050406030204" pitchFamily="18" charset="0"/>
                              <a:ea typeface="+mn-lt"/>
                              <a:cs typeface="+mn-lt"/>
                            </a:rPr>
                            <m:t>×</m:t>
                          </m:r>
                          <m:r>
                            <a:rPr lang="it-IT" b="0" i="1" smtClean="0">
                              <a:solidFill>
                                <a:srgbClr val="242941"/>
                              </a:solidFill>
                              <a:latin typeface="Cambria Math" panose="02040503050406030204" pitchFamily="18" charset="0"/>
                              <a:ea typeface="+mn-lt"/>
                              <a:cs typeface="+mn-lt"/>
                            </a:rPr>
                            <m:t>𝑚</m:t>
                          </m:r>
                        </m:sup>
                      </m:sSup>
                      <m:r>
                        <a:rPr lang="it-IT" b="0" i="1" smtClean="0">
                          <a:solidFill>
                            <a:srgbClr val="242941"/>
                          </a:solidFill>
                          <a:latin typeface="Cambria Math" panose="02040503050406030204" pitchFamily="18" charset="0"/>
                          <a:ea typeface="+mn-lt"/>
                          <a:cs typeface="+mn-lt"/>
                        </a:rPr>
                        <m:t> </m:t>
                      </m:r>
                    </m:oMath>
                  </m:oMathPara>
                </a14:m>
                <a:endParaRPr lang="it-IT" b="0" dirty="0">
                  <a:solidFill>
                    <a:srgbClr val="242941"/>
                  </a:solidFill>
                  <a:ea typeface="+mn-lt"/>
                  <a:cs typeface="+mn-lt"/>
                </a:endParaRPr>
              </a:p>
            </p:txBody>
          </p:sp>
        </mc:Choice>
        <mc:Fallback xmlns="">
          <p:sp>
            <p:nvSpPr>
              <p:cNvPr id="199" name="TextBox 198">
                <a:extLst>
                  <a:ext uri="{FF2B5EF4-FFF2-40B4-BE49-F238E27FC236}">
                    <a16:creationId xmlns:a16="http://schemas.microsoft.com/office/drawing/2014/main" id="{6BAF5720-B80E-4A83-8E0E-4CC0B3A0021E}"/>
                  </a:ext>
                </a:extLst>
              </p:cNvPr>
              <p:cNvSpPr txBox="1">
                <a:spLocks noRot="1" noChangeAspect="1" noMove="1" noResize="1" noEditPoints="1" noAdjustHandles="1" noChangeArrowheads="1" noChangeShapeType="1" noTextEdit="1"/>
              </p:cNvSpPr>
              <p:nvPr/>
            </p:nvSpPr>
            <p:spPr>
              <a:xfrm>
                <a:off x="5890309" y="4033728"/>
                <a:ext cx="574289" cy="657809"/>
              </a:xfrm>
              <a:prstGeom prst="rect">
                <a:avLst/>
              </a:prstGeom>
              <a:blipFill>
                <a:blip r:embed="rId13"/>
                <a:stretch>
                  <a:fillRect r="-6383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7B99335-3427-40A7-BB3B-FBDC1C064431}"/>
                  </a:ext>
                </a:extLst>
              </p:cNvPr>
              <p:cNvSpPr txBox="1"/>
              <p:nvPr/>
            </p:nvSpPr>
            <p:spPr>
              <a:xfrm>
                <a:off x="4711897" y="5743743"/>
                <a:ext cx="6782178" cy="580672"/>
              </a:xfrm>
              <a:prstGeom prst="rect">
                <a:avLst/>
              </a:prstGeom>
              <a:noFill/>
            </p:spPr>
            <p:txBody>
              <a:bodyPr wrap="none" rtlCol="0">
                <a:spAutoFit/>
              </a:bodyPr>
              <a:lstStyle/>
              <a:p>
                <a:r>
                  <a:rPr lang="it-IT" dirty="0"/>
                  <a:t>«(N+1)-</a:t>
                </a:r>
                <a:r>
                  <a:rPr lang="it-IT" dirty="0" err="1"/>
                  <a:t>dimensional</a:t>
                </a:r>
                <a:r>
                  <a:rPr lang="it-IT" dirty="0"/>
                  <a:t>» F-C </a:t>
                </a:r>
                <a:r>
                  <a:rPr lang="it-IT" dirty="0" err="1"/>
                  <a:t>layer</a:t>
                </a:r>
                <a:r>
                  <a:rPr lang="it-IT" dirty="0"/>
                  <a:t>: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𝑙</m:t>
                        </m:r>
                      </m:e>
                      <m:sub>
                        <m:r>
                          <a:rPr lang="it-IT" b="0" i="1" smtClean="0">
                            <a:latin typeface="Cambria Math" panose="02040503050406030204" pitchFamily="18" charset="0"/>
                          </a:rPr>
                          <m:t>1</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d>
                          <m:dPr>
                            <m:begChr m:val="["/>
                            <m:endChr m:val="]"/>
                            <m:ctrlPr>
                              <a:rPr lang="it-IT" b="0" i="1" smtClean="0">
                                <a:latin typeface="Cambria Math" panose="02040503050406030204" pitchFamily="18" charset="0"/>
                              </a:rPr>
                            </m:ctrlPr>
                          </m:dPr>
                          <m:e>
                            <m:r>
                              <m:rPr>
                                <m:sty m:val="p"/>
                              </m:rPr>
                              <a:rPr lang="it-IT" b="0" i="0" smtClean="0">
                                <a:latin typeface="Cambria Math" panose="02040503050406030204" pitchFamily="18" charset="0"/>
                              </a:rPr>
                              <m:t>GELU</m:t>
                            </m:r>
                            <m:d>
                              <m:dPr>
                                <m:ctrlPr>
                                  <a:rPr lang="it-IT" b="0" i="1" smtClean="0">
                                    <a:latin typeface="Cambria Math" panose="02040503050406030204" pitchFamily="18" charset="0"/>
                                  </a:rPr>
                                </m:ctrlPr>
                              </m:dPr>
                              <m:e>
                                <m:sSup>
                                  <m:sSupPr>
                                    <m:ctrlPr>
                                      <a:rPr lang="it-IT" b="0" i="1" smtClean="0">
                                        <a:latin typeface="Cambria Math" panose="02040503050406030204" pitchFamily="18" charset="0"/>
                                      </a:rPr>
                                    </m:ctrlPr>
                                  </m:sSupPr>
                                  <m:e>
                                    <m:r>
                                      <m:rPr>
                                        <m:sty m:val="p"/>
                                      </m:rPr>
                                      <a:rPr lang="it-IT" b="0" i="0" smtClean="0">
                                        <a:latin typeface="Cambria Math" panose="02040503050406030204" pitchFamily="18" charset="0"/>
                                      </a:rPr>
                                      <m:t>Π</m:t>
                                    </m:r>
                                  </m:e>
                                  <m:sup>
                                    <m:d>
                                      <m:dPr>
                                        <m:ctrlPr>
                                          <a:rPr lang="it-IT" b="0" i="1" smtClean="0">
                                            <a:latin typeface="Cambria Math" panose="02040503050406030204" pitchFamily="18" charset="0"/>
                                          </a:rPr>
                                        </m:ctrlPr>
                                      </m:dPr>
                                      <m:e>
                                        <m:r>
                                          <a:rPr lang="it-IT" b="0" i="1" smtClean="0">
                                            <a:latin typeface="Cambria Math" panose="02040503050406030204" pitchFamily="18" charset="0"/>
                                          </a:rPr>
                                          <m:t>1</m:t>
                                        </m:r>
                                      </m:e>
                                    </m:d>
                                  </m:sup>
                                </m:sSup>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𝑧</m:t>
                                    </m:r>
                                  </m:e>
                                  <m:sub>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 </m:t>
                                        </m:r>
                                        <m:r>
                                          <a:rPr lang="it-IT" b="0" i="1" smtClean="0">
                                            <a:latin typeface="Cambria Math" panose="02040503050406030204" pitchFamily="18" charset="0"/>
                                          </a:rPr>
                                          <m:t>𝑗</m:t>
                                        </m:r>
                                      </m:e>
                                    </m:d>
                                  </m:sub>
                                  <m:sup>
                                    <m:sSup>
                                      <m:sSupPr>
                                        <m:ctrlPr>
                                          <a:rPr lang="it-IT" b="0" i="1" smtClean="0">
                                            <a:latin typeface="Cambria Math" panose="02040503050406030204" pitchFamily="18" charset="0"/>
                                          </a:rPr>
                                        </m:ctrlPr>
                                      </m:sSupPr>
                                      <m:e>
                                        <m:r>
                                          <a:rPr lang="it-IT" b="0" i="1" smtClean="0">
                                            <a:latin typeface="Cambria Math" panose="02040503050406030204" pitchFamily="18" charset="0"/>
                                          </a:rPr>
                                          <m:t>′</m:t>
                                        </m:r>
                                      </m:e>
                                      <m:sup>
                                        <m:r>
                                          <a:rPr lang="it-IT" b="0" i="1" smtClean="0">
                                            <a:latin typeface="Cambria Math" panose="02040503050406030204" pitchFamily="18" charset="0"/>
                                          </a:rPr>
                                          <m:t>⊤</m:t>
                                        </m:r>
                                      </m:sup>
                                    </m:sSup>
                                  </m:sup>
                                </m:sSubSup>
                                <m:r>
                                  <a:rPr lang="it-IT" b="0" i="1" smtClean="0">
                                    <a:latin typeface="Cambria Math" panose="02040503050406030204" pitchFamily="18" charset="0"/>
                                  </a:rPr>
                                  <m:t> </m:t>
                                </m:r>
                              </m:e>
                            </m:d>
                          </m:e>
                        </m:d>
                      </m:e>
                      <m:sub>
                        <m:r>
                          <a:rPr lang="it-IT" b="0" i="1" smtClean="0">
                            <a:latin typeface="Cambria Math" panose="02040503050406030204" pitchFamily="18" charset="0"/>
                          </a:rPr>
                          <m:t>𝑗</m:t>
                        </m:r>
                        <m:r>
                          <a:rPr lang="it-IT" b="0" i="1" smtClean="0">
                            <a:latin typeface="Cambria Math" panose="02040503050406030204" pitchFamily="18" charset="0"/>
                          </a:rPr>
                          <m:t>={1,…,</m:t>
                        </m:r>
                        <m:r>
                          <a:rPr lang="it-IT" b="0" i="1" smtClean="0">
                            <a:latin typeface="Cambria Math" panose="02040503050406030204" pitchFamily="18" charset="0"/>
                          </a:rPr>
                          <m:t>𝑁</m:t>
                        </m:r>
                        <m:r>
                          <a:rPr lang="it-IT" b="0" i="1" smtClean="0">
                            <a:latin typeface="Cambria Math" panose="02040503050406030204" pitchFamily="18" charset="0"/>
                          </a:rPr>
                          <m:t>+1}</m:t>
                        </m:r>
                      </m:sub>
                    </m:sSub>
                  </m:oMath>
                </a14:m>
                <a:endParaRPr lang="it-IT" dirty="0"/>
              </a:p>
            </p:txBody>
          </p:sp>
        </mc:Choice>
        <mc:Fallback xmlns="">
          <p:sp>
            <p:nvSpPr>
              <p:cNvPr id="18" name="TextBox 17">
                <a:extLst>
                  <a:ext uri="{FF2B5EF4-FFF2-40B4-BE49-F238E27FC236}">
                    <a16:creationId xmlns:a16="http://schemas.microsoft.com/office/drawing/2014/main" id="{67B99335-3427-40A7-BB3B-FBDC1C064431}"/>
                  </a:ext>
                </a:extLst>
              </p:cNvPr>
              <p:cNvSpPr txBox="1">
                <a:spLocks noRot="1" noChangeAspect="1" noMove="1" noResize="1" noEditPoints="1" noAdjustHandles="1" noChangeArrowheads="1" noChangeShapeType="1" noTextEdit="1"/>
              </p:cNvSpPr>
              <p:nvPr/>
            </p:nvSpPr>
            <p:spPr>
              <a:xfrm>
                <a:off x="4711897" y="5743743"/>
                <a:ext cx="6782178" cy="580672"/>
              </a:xfrm>
              <a:prstGeom prst="rect">
                <a:avLst/>
              </a:prstGeom>
              <a:blipFill>
                <a:blip r:embed="rId14"/>
                <a:stretch>
                  <a:fillRect l="-809" b="-6316"/>
                </a:stretch>
              </a:blipFill>
            </p:spPr>
            <p:txBody>
              <a:bodyPr/>
              <a:lstStyle/>
              <a:p>
                <a:r>
                  <a:rPr lang="it-IT">
                    <a:noFill/>
                  </a:rPr>
                  <a:t> </a:t>
                </a:r>
              </a:p>
            </p:txBody>
          </p:sp>
        </mc:Fallback>
      </mc:AlternateContent>
      <p:cxnSp>
        <p:nvCxnSpPr>
          <p:cNvPr id="99" name="Straight Arrow Connector 98">
            <a:extLst>
              <a:ext uri="{FF2B5EF4-FFF2-40B4-BE49-F238E27FC236}">
                <a16:creationId xmlns:a16="http://schemas.microsoft.com/office/drawing/2014/main" id="{5331E9CE-9598-49B5-BBAF-52DF0079C9A9}"/>
              </a:ext>
            </a:extLst>
          </p:cNvPr>
          <p:cNvCxnSpPr/>
          <p:nvPr/>
        </p:nvCxnSpPr>
        <p:spPr>
          <a:xfrm flipV="1">
            <a:off x="2757392" y="4354308"/>
            <a:ext cx="1670353" cy="483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2FB8ED22-EED2-4DDF-8477-A703D2B87FC5}"/>
              </a:ext>
            </a:extLst>
          </p:cNvPr>
          <p:cNvCxnSpPr/>
          <p:nvPr/>
        </p:nvCxnSpPr>
        <p:spPr>
          <a:xfrm flipV="1">
            <a:off x="2757392" y="4354308"/>
            <a:ext cx="1670353" cy="962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307C6694-4C17-43E0-93A4-371217C8BF1C}"/>
              </a:ext>
            </a:extLst>
          </p:cNvPr>
          <p:cNvCxnSpPr/>
          <p:nvPr/>
        </p:nvCxnSpPr>
        <p:spPr>
          <a:xfrm flipV="1">
            <a:off x="2766037" y="4668553"/>
            <a:ext cx="1661706" cy="440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E4D404C-6E5B-4BB6-B5D9-BD81B978206E}"/>
              </a:ext>
            </a:extLst>
          </p:cNvPr>
          <p:cNvCxnSpPr/>
          <p:nvPr/>
        </p:nvCxnSpPr>
        <p:spPr>
          <a:xfrm flipV="1">
            <a:off x="2774687" y="4684623"/>
            <a:ext cx="1601478" cy="616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19C2FF7-7154-4C65-A7D7-AB61D54A27C3}"/>
              </a:ext>
            </a:extLst>
          </p:cNvPr>
          <p:cNvCxnSpPr/>
          <p:nvPr/>
        </p:nvCxnSpPr>
        <p:spPr>
          <a:xfrm>
            <a:off x="2757390" y="4882491"/>
            <a:ext cx="1670354" cy="396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1EF2CFA-303B-4D24-A7E7-BDC1603F204C}"/>
              </a:ext>
            </a:extLst>
          </p:cNvPr>
          <p:cNvCxnSpPr/>
          <p:nvPr/>
        </p:nvCxnSpPr>
        <p:spPr>
          <a:xfrm>
            <a:off x="2786505" y="5141558"/>
            <a:ext cx="1641239" cy="137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2D88068C-5C3F-487B-924A-DBF4AC4D16B9}"/>
              </a:ext>
            </a:extLst>
          </p:cNvPr>
          <p:cNvCxnSpPr/>
          <p:nvPr/>
        </p:nvCxnSpPr>
        <p:spPr>
          <a:xfrm flipV="1">
            <a:off x="2786505" y="5279142"/>
            <a:ext cx="1641239" cy="69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A218CE87-DAB7-482D-AACE-77C9ECC85349}"/>
              </a:ext>
            </a:extLst>
          </p:cNvPr>
          <p:cNvCxnSpPr/>
          <p:nvPr/>
        </p:nvCxnSpPr>
        <p:spPr>
          <a:xfrm>
            <a:off x="2766037" y="4896132"/>
            <a:ext cx="1690817" cy="626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7441D566-757B-4DD8-B238-DD235B5D3A2A}"/>
              </a:ext>
            </a:extLst>
          </p:cNvPr>
          <p:cNvCxnSpPr/>
          <p:nvPr/>
        </p:nvCxnSpPr>
        <p:spPr>
          <a:xfrm>
            <a:off x="2766036" y="5301234"/>
            <a:ext cx="1690818" cy="362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9" name="Callout: Bent Line 168">
            <a:extLst>
              <a:ext uri="{FF2B5EF4-FFF2-40B4-BE49-F238E27FC236}">
                <a16:creationId xmlns:a16="http://schemas.microsoft.com/office/drawing/2014/main" id="{C419AB42-9B00-4459-8E30-055984AAC920}"/>
              </a:ext>
            </a:extLst>
          </p:cNvPr>
          <p:cNvSpPr/>
          <p:nvPr/>
        </p:nvSpPr>
        <p:spPr>
          <a:xfrm>
            <a:off x="31308" y="2754873"/>
            <a:ext cx="1122720" cy="843689"/>
          </a:xfrm>
          <a:prstGeom prst="borderCallout2">
            <a:avLst>
              <a:gd name="adj1" fmla="val 107061"/>
              <a:gd name="adj2" fmla="val 51997"/>
              <a:gd name="adj3" fmla="val 137167"/>
              <a:gd name="adj4" fmla="val 53466"/>
              <a:gd name="adj5" fmla="val 169701"/>
              <a:gd name="adj6" fmla="val 656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Output of MSA</a:t>
            </a:r>
          </a:p>
        </p:txBody>
      </p:sp>
      <p:sp>
        <p:nvSpPr>
          <p:cNvPr id="170" name="Rectangle: Rounded Corners 169">
            <a:extLst>
              <a:ext uri="{FF2B5EF4-FFF2-40B4-BE49-F238E27FC236}">
                <a16:creationId xmlns:a16="http://schemas.microsoft.com/office/drawing/2014/main" id="{D1ED53DC-B9D2-4E33-A877-2A7EBD242E34}"/>
              </a:ext>
            </a:extLst>
          </p:cNvPr>
          <p:cNvSpPr/>
          <p:nvPr/>
        </p:nvSpPr>
        <p:spPr>
          <a:xfrm>
            <a:off x="9986404" y="681195"/>
            <a:ext cx="1810285" cy="14193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04" name="Straight Arrow Connector 203">
            <a:extLst>
              <a:ext uri="{FF2B5EF4-FFF2-40B4-BE49-F238E27FC236}">
                <a16:creationId xmlns:a16="http://schemas.microsoft.com/office/drawing/2014/main" id="{C2932441-32D8-47EC-A7E5-E1E48109006D}"/>
              </a:ext>
            </a:extLst>
          </p:cNvPr>
          <p:cNvCxnSpPr/>
          <p:nvPr/>
        </p:nvCxnSpPr>
        <p:spPr>
          <a:xfrm flipV="1">
            <a:off x="10891545" y="432607"/>
            <a:ext cx="0" cy="17722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1" name="Rectangle 170">
            <a:extLst>
              <a:ext uri="{FF2B5EF4-FFF2-40B4-BE49-F238E27FC236}">
                <a16:creationId xmlns:a16="http://schemas.microsoft.com/office/drawing/2014/main" id="{8B1B0E8C-9919-48C4-8CB7-2864C4F6EA6A}"/>
              </a:ext>
            </a:extLst>
          </p:cNvPr>
          <p:cNvSpPr/>
          <p:nvPr/>
        </p:nvSpPr>
        <p:spPr>
          <a:xfrm>
            <a:off x="10171879" y="1462974"/>
            <a:ext cx="1439333" cy="449437"/>
          </a:xfrm>
          <a:prstGeom prst="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MSA</a:t>
            </a:r>
          </a:p>
        </p:txBody>
      </p:sp>
      <p:sp>
        <p:nvSpPr>
          <p:cNvPr id="202" name="Rectangle 201">
            <a:extLst>
              <a:ext uri="{FF2B5EF4-FFF2-40B4-BE49-F238E27FC236}">
                <a16:creationId xmlns:a16="http://schemas.microsoft.com/office/drawing/2014/main" id="{7C23E50E-1D90-4D2F-9FE5-AB214D493305}"/>
              </a:ext>
            </a:extLst>
          </p:cNvPr>
          <p:cNvSpPr/>
          <p:nvPr/>
        </p:nvSpPr>
        <p:spPr>
          <a:xfrm>
            <a:off x="10171879" y="866814"/>
            <a:ext cx="1439333" cy="449437"/>
          </a:xfrm>
          <a:prstGeom prst="rect">
            <a:avLst/>
          </a:prstGeom>
          <a:solidFill>
            <a:schemeClr val="tx2">
              <a:lumMod val="75000"/>
              <a:lumOff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dirty="0"/>
              <a:t>MLP</a:t>
            </a:r>
          </a:p>
        </p:txBody>
      </p:sp>
      <p:cxnSp>
        <p:nvCxnSpPr>
          <p:cNvPr id="210" name="Straight Arrow Connector 209">
            <a:extLst>
              <a:ext uri="{FF2B5EF4-FFF2-40B4-BE49-F238E27FC236}">
                <a16:creationId xmlns:a16="http://schemas.microsoft.com/office/drawing/2014/main" id="{38DD2939-D4DE-4BBC-A3DD-EC04A65D6A12}"/>
              </a:ext>
            </a:extLst>
          </p:cNvPr>
          <p:cNvCxnSpPr>
            <a:cxnSpLocks/>
          </p:cNvCxnSpPr>
          <p:nvPr/>
        </p:nvCxnSpPr>
        <p:spPr>
          <a:xfrm>
            <a:off x="10137229" y="1405682"/>
            <a:ext cx="75431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7" name="Straight Connector 216">
            <a:extLst>
              <a:ext uri="{FF2B5EF4-FFF2-40B4-BE49-F238E27FC236}">
                <a16:creationId xmlns:a16="http://schemas.microsoft.com/office/drawing/2014/main" id="{A4F13401-6975-46ED-9384-0F0D3103962E}"/>
              </a:ext>
            </a:extLst>
          </p:cNvPr>
          <p:cNvCxnSpPr>
            <a:cxnSpLocks/>
          </p:cNvCxnSpPr>
          <p:nvPr/>
        </p:nvCxnSpPr>
        <p:spPr>
          <a:xfrm>
            <a:off x="10137229" y="1405682"/>
            <a:ext cx="0" cy="538611"/>
          </a:xfrm>
          <a:prstGeom prst="line">
            <a:avLst/>
          </a:prstGeom>
        </p:spPr>
        <p:style>
          <a:lnRef idx="3">
            <a:schemeClr val="dk1"/>
          </a:lnRef>
          <a:fillRef idx="0">
            <a:schemeClr val="dk1"/>
          </a:fillRef>
          <a:effectRef idx="2">
            <a:schemeClr val="dk1"/>
          </a:effectRef>
          <a:fontRef idx="minor">
            <a:schemeClr val="tx1"/>
          </a:fontRef>
        </p:style>
      </p:cxnSp>
      <p:cxnSp>
        <p:nvCxnSpPr>
          <p:cNvPr id="223" name="Straight Connector 222">
            <a:extLst>
              <a:ext uri="{FF2B5EF4-FFF2-40B4-BE49-F238E27FC236}">
                <a16:creationId xmlns:a16="http://schemas.microsoft.com/office/drawing/2014/main" id="{570D9857-CB08-4BDD-9FB1-DE9E64102759}"/>
              </a:ext>
            </a:extLst>
          </p:cNvPr>
          <p:cNvCxnSpPr>
            <a:cxnSpLocks/>
          </p:cNvCxnSpPr>
          <p:nvPr/>
        </p:nvCxnSpPr>
        <p:spPr>
          <a:xfrm>
            <a:off x="10137229" y="1944293"/>
            <a:ext cx="754316" cy="1"/>
          </a:xfrm>
          <a:prstGeom prst="line">
            <a:avLst/>
          </a:prstGeom>
        </p:spPr>
        <p:style>
          <a:lnRef idx="3">
            <a:schemeClr val="dk1"/>
          </a:lnRef>
          <a:fillRef idx="0">
            <a:schemeClr val="dk1"/>
          </a:fillRef>
          <a:effectRef idx="2">
            <a:schemeClr val="dk1"/>
          </a:effectRef>
          <a:fontRef idx="minor">
            <a:schemeClr val="tx1"/>
          </a:fontRef>
        </p:style>
      </p:cxnSp>
      <p:cxnSp>
        <p:nvCxnSpPr>
          <p:cNvPr id="228" name="Straight Arrow Connector 227">
            <a:extLst>
              <a:ext uri="{FF2B5EF4-FFF2-40B4-BE49-F238E27FC236}">
                <a16:creationId xmlns:a16="http://schemas.microsoft.com/office/drawing/2014/main" id="{AC3CBC54-BD7B-4130-965B-B948A1CD1860}"/>
              </a:ext>
            </a:extLst>
          </p:cNvPr>
          <p:cNvCxnSpPr>
            <a:cxnSpLocks/>
          </p:cNvCxnSpPr>
          <p:nvPr/>
        </p:nvCxnSpPr>
        <p:spPr>
          <a:xfrm>
            <a:off x="10132605" y="814658"/>
            <a:ext cx="75431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9" name="Straight Connector 228">
            <a:extLst>
              <a:ext uri="{FF2B5EF4-FFF2-40B4-BE49-F238E27FC236}">
                <a16:creationId xmlns:a16="http://schemas.microsoft.com/office/drawing/2014/main" id="{8BA9AA27-66A6-445A-B471-B960FC8FE1F0}"/>
              </a:ext>
            </a:extLst>
          </p:cNvPr>
          <p:cNvCxnSpPr>
            <a:cxnSpLocks/>
          </p:cNvCxnSpPr>
          <p:nvPr/>
        </p:nvCxnSpPr>
        <p:spPr>
          <a:xfrm>
            <a:off x="10132605" y="814658"/>
            <a:ext cx="0" cy="538611"/>
          </a:xfrm>
          <a:prstGeom prst="line">
            <a:avLst/>
          </a:prstGeom>
        </p:spPr>
        <p:style>
          <a:lnRef idx="3">
            <a:schemeClr val="dk1"/>
          </a:lnRef>
          <a:fillRef idx="0">
            <a:schemeClr val="dk1"/>
          </a:fillRef>
          <a:effectRef idx="2">
            <a:schemeClr val="dk1"/>
          </a:effectRef>
          <a:fontRef idx="minor">
            <a:schemeClr val="tx1"/>
          </a:fontRef>
        </p:style>
      </p:cxnSp>
      <p:cxnSp>
        <p:nvCxnSpPr>
          <p:cNvPr id="230" name="Straight Connector 229">
            <a:extLst>
              <a:ext uri="{FF2B5EF4-FFF2-40B4-BE49-F238E27FC236}">
                <a16:creationId xmlns:a16="http://schemas.microsoft.com/office/drawing/2014/main" id="{BDA2927A-5D1D-4DCF-BE1F-EA96B57C1863}"/>
              </a:ext>
            </a:extLst>
          </p:cNvPr>
          <p:cNvCxnSpPr>
            <a:cxnSpLocks/>
          </p:cNvCxnSpPr>
          <p:nvPr/>
        </p:nvCxnSpPr>
        <p:spPr>
          <a:xfrm>
            <a:off x="10132605" y="1353269"/>
            <a:ext cx="754316" cy="1"/>
          </a:xfrm>
          <a:prstGeom prst="line">
            <a:avLst/>
          </a:prstGeom>
        </p:spPr>
        <p:style>
          <a:lnRef idx="3">
            <a:schemeClr val="dk1"/>
          </a:lnRef>
          <a:fillRef idx="0">
            <a:schemeClr val="dk1"/>
          </a:fillRef>
          <a:effectRef idx="2">
            <a:schemeClr val="dk1"/>
          </a:effectRef>
          <a:fontRef idx="minor">
            <a:schemeClr val="tx1"/>
          </a:fontRef>
        </p:style>
      </p:cxnSp>
      <p:sp>
        <p:nvSpPr>
          <p:cNvPr id="231" name="TextBox 230">
            <a:extLst>
              <a:ext uri="{FF2B5EF4-FFF2-40B4-BE49-F238E27FC236}">
                <a16:creationId xmlns:a16="http://schemas.microsoft.com/office/drawing/2014/main" id="{E93668A1-6576-4C32-990F-DC422057E4CB}"/>
              </a:ext>
            </a:extLst>
          </p:cNvPr>
          <p:cNvSpPr txBox="1"/>
          <p:nvPr/>
        </p:nvSpPr>
        <p:spPr>
          <a:xfrm>
            <a:off x="10161073" y="1921675"/>
            <a:ext cx="671979" cy="215444"/>
          </a:xfrm>
          <a:prstGeom prst="rect">
            <a:avLst/>
          </a:prstGeom>
          <a:noFill/>
        </p:spPr>
        <p:txBody>
          <a:bodyPr wrap="none" rtlCol="0">
            <a:spAutoFit/>
          </a:bodyPr>
          <a:lstStyle/>
          <a:p>
            <a:r>
              <a:rPr lang="it-IT" sz="800" dirty="0"/>
              <a:t>Skip </a:t>
            </a:r>
            <a:r>
              <a:rPr lang="it-IT" sz="800" dirty="0" err="1"/>
              <a:t>conn</a:t>
            </a:r>
            <a:r>
              <a:rPr lang="it-IT" sz="800" dirty="0"/>
              <a:t>.</a:t>
            </a:r>
          </a:p>
        </p:txBody>
      </p:sp>
      <p:sp>
        <p:nvSpPr>
          <p:cNvPr id="232" name="TextBox 231">
            <a:extLst>
              <a:ext uri="{FF2B5EF4-FFF2-40B4-BE49-F238E27FC236}">
                <a16:creationId xmlns:a16="http://schemas.microsoft.com/office/drawing/2014/main" id="{515E9C41-D8AA-411E-8EB7-978D940F4DB6}"/>
              </a:ext>
            </a:extLst>
          </p:cNvPr>
          <p:cNvSpPr txBox="1"/>
          <p:nvPr/>
        </p:nvSpPr>
        <p:spPr>
          <a:xfrm>
            <a:off x="10166259" y="634277"/>
            <a:ext cx="671979" cy="215444"/>
          </a:xfrm>
          <a:prstGeom prst="rect">
            <a:avLst/>
          </a:prstGeom>
          <a:noFill/>
        </p:spPr>
        <p:txBody>
          <a:bodyPr wrap="none" rtlCol="0">
            <a:spAutoFit/>
          </a:bodyPr>
          <a:lstStyle/>
          <a:p>
            <a:r>
              <a:rPr lang="it-IT" sz="800" dirty="0"/>
              <a:t>Skip </a:t>
            </a:r>
            <a:r>
              <a:rPr lang="it-IT" sz="800" dirty="0" err="1"/>
              <a:t>conn</a:t>
            </a:r>
            <a:r>
              <a:rPr lang="it-IT" sz="800" dirty="0"/>
              <a:t>.</a:t>
            </a:r>
          </a:p>
        </p:txBody>
      </p:sp>
      <p:sp>
        <p:nvSpPr>
          <p:cNvPr id="233" name="Rectangle: Rounded Corners 232">
            <a:extLst>
              <a:ext uri="{FF2B5EF4-FFF2-40B4-BE49-F238E27FC236}">
                <a16:creationId xmlns:a16="http://schemas.microsoft.com/office/drawing/2014/main" id="{45E83138-EFE2-487D-BA04-0B1C7BE0E1E8}"/>
              </a:ext>
            </a:extLst>
          </p:cNvPr>
          <p:cNvSpPr/>
          <p:nvPr/>
        </p:nvSpPr>
        <p:spPr>
          <a:xfrm>
            <a:off x="9857828" y="672737"/>
            <a:ext cx="2070095" cy="753553"/>
          </a:xfrm>
          <a:prstGeom prst="roundRect">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cxnSp>
        <p:nvCxnSpPr>
          <p:cNvPr id="235" name="Straight Arrow Connector 234">
            <a:extLst>
              <a:ext uri="{FF2B5EF4-FFF2-40B4-BE49-F238E27FC236}">
                <a16:creationId xmlns:a16="http://schemas.microsoft.com/office/drawing/2014/main" id="{96845ADF-1B60-4F24-9C7F-EAD671C3B40F}"/>
              </a:ext>
            </a:extLst>
          </p:cNvPr>
          <p:cNvCxnSpPr>
            <a:stCxn id="233" idx="1"/>
          </p:cNvCxnSpPr>
          <p:nvPr/>
        </p:nvCxnSpPr>
        <p:spPr>
          <a:xfrm flipH="1">
            <a:off x="8832304" y="1049514"/>
            <a:ext cx="1025524" cy="2601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6" name="Callout: Bent Line 235">
            <a:extLst>
              <a:ext uri="{FF2B5EF4-FFF2-40B4-BE49-F238E27FC236}">
                <a16:creationId xmlns:a16="http://schemas.microsoft.com/office/drawing/2014/main" id="{79009BFC-583E-4CA6-A860-9DA79ACB99E8}"/>
              </a:ext>
            </a:extLst>
          </p:cNvPr>
          <p:cNvSpPr/>
          <p:nvPr/>
        </p:nvSpPr>
        <p:spPr>
          <a:xfrm>
            <a:off x="195715" y="5413308"/>
            <a:ext cx="2389210" cy="965318"/>
          </a:xfrm>
          <a:prstGeom prst="borderCallout2">
            <a:avLst>
              <a:gd name="adj1" fmla="val 34040"/>
              <a:gd name="adj2" fmla="val 103195"/>
              <a:gd name="adj3" fmla="val 23744"/>
              <a:gd name="adj4" fmla="val 108277"/>
              <a:gd name="adj5" fmla="val -1294"/>
              <a:gd name="adj6" fmla="val 1061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t>We</a:t>
            </a:r>
            <a:r>
              <a:rPr lang="it-IT" sz="1600" dirty="0"/>
              <a:t> </a:t>
            </a:r>
            <a:r>
              <a:rPr lang="it-IT" sz="1600" dirty="0" err="1"/>
              <a:t>forward</a:t>
            </a:r>
            <a:r>
              <a:rPr lang="it-IT" sz="1600" dirty="0"/>
              <a:t>-propagate </a:t>
            </a:r>
            <a:r>
              <a:rPr lang="it-IT" sz="1600" dirty="0" err="1"/>
              <a:t>through</a:t>
            </a:r>
            <a:r>
              <a:rPr lang="it-IT" sz="1600" dirty="0"/>
              <a:t> the NN </a:t>
            </a:r>
            <a:r>
              <a:rPr lang="it-IT" sz="1600" dirty="0" err="1"/>
              <a:t>column</a:t>
            </a:r>
            <a:r>
              <a:rPr lang="it-IT" sz="1600" dirty="0"/>
              <a:t>-by-</a:t>
            </a:r>
            <a:r>
              <a:rPr lang="it-IT" sz="1600" dirty="0" err="1"/>
              <a:t>column</a:t>
            </a:r>
            <a:endParaRPr lang="it-IT" sz="1600" dirty="0"/>
          </a:p>
        </p:txBody>
      </p:sp>
    </p:spTree>
    <p:extLst>
      <p:ext uri="{BB962C8B-B14F-4D97-AF65-F5344CB8AC3E}">
        <p14:creationId xmlns:p14="http://schemas.microsoft.com/office/powerpoint/2010/main" val="42674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par>
                                <p:cTn id="8" presetID="10" presetClass="entr" presetSubtype="0" fill="hold" nodeType="withEffect">
                                  <p:stCondLst>
                                    <p:cond delay="0"/>
                                  </p:stCondLst>
                                  <p:childTnLst>
                                    <p:set>
                                      <p:cBhvr>
                                        <p:cTn id="9" dur="1" fill="hold">
                                          <p:stCondLst>
                                            <p:cond delay="0"/>
                                          </p:stCondLst>
                                        </p:cTn>
                                        <p:tgtEl>
                                          <p:spTgt spid="204"/>
                                        </p:tgtEl>
                                        <p:attrNameLst>
                                          <p:attrName>style.visibility</p:attrName>
                                        </p:attrNameLst>
                                      </p:cBhvr>
                                      <p:to>
                                        <p:strVal val="visible"/>
                                      </p:to>
                                    </p:set>
                                    <p:animEffect transition="in" filter="fade">
                                      <p:cBhvr>
                                        <p:cTn id="10" dur="500"/>
                                        <p:tgtEl>
                                          <p:spTgt spid="20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1"/>
                                        </p:tgtEl>
                                        <p:attrNameLst>
                                          <p:attrName>style.visibility</p:attrName>
                                        </p:attrNameLst>
                                      </p:cBhvr>
                                      <p:to>
                                        <p:strVal val="visible"/>
                                      </p:to>
                                    </p:set>
                                    <p:animEffect transition="in" filter="fade">
                                      <p:cBhvr>
                                        <p:cTn id="13" dur="500"/>
                                        <p:tgtEl>
                                          <p:spTgt spid="17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2"/>
                                        </p:tgtEl>
                                        <p:attrNameLst>
                                          <p:attrName>style.visibility</p:attrName>
                                        </p:attrNameLst>
                                      </p:cBhvr>
                                      <p:to>
                                        <p:strVal val="visible"/>
                                      </p:to>
                                    </p:set>
                                    <p:animEffect transition="in" filter="fade">
                                      <p:cBhvr>
                                        <p:cTn id="16" dur="500"/>
                                        <p:tgtEl>
                                          <p:spTgt spid="202"/>
                                        </p:tgtEl>
                                      </p:cBhvr>
                                    </p:animEffect>
                                  </p:childTnLst>
                                </p:cTn>
                              </p:par>
                              <p:par>
                                <p:cTn id="17" presetID="10" presetClass="entr" presetSubtype="0" fill="hold" nodeType="withEffect">
                                  <p:stCondLst>
                                    <p:cond delay="0"/>
                                  </p:stCondLst>
                                  <p:childTnLst>
                                    <p:set>
                                      <p:cBhvr>
                                        <p:cTn id="18" dur="1" fill="hold">
                                          <p:stCondLst>
                                            <p:cond delay="0"/>
                                          </p:stCondLst>
                                        </p:cTn>
                                        <p:tgtEl>
                                          <p:spTgt spid="210"/>
                                        </p:tgtEl>
                                        <p:attrNameLst>
                                          <p:attrName>style.visibility</p:attrName>
                                        </p:attrNameLst>
                                      </p:cBhvr>
                                      <p:to>
                                        <p:strVal val="visible"/>
                                      </p:to>
                                    </p:set>
                                    <p:animEffect transition="in" filter="fade">
                                      <p:cBhvr>
                                        <p:cTn id="19" dur="500"/>
                                        <p:tgtEl>
                                          <p:spTgt spid="210"/>
                                        </p:tgtEl>
                                      </p:cBhvr>
                                    </p:animEffect>
                                  </p:childTnLst>
                                </p:cTn>
                              </p:par>
                              <p:par>
                                <p:cTn id="20" presetID="10" presetClass="entr" presetSubtype="0" fill="hold" nodeType="withEffect">
                                  <p:stCondLst>
                                    <p:cond delay="0"/>
                                  </p:stCondLst>
                                  <p:childTnLst>
                                    <p:set>
                                      <p:cBhvr>
                                        <p:cTn id="21" dur="1" fill="hold">
                                          <p:stCondLst>
                                            <p:cond delay="0"/>
                                          </p:stCondLst>
                                        </p:cTn>
                                        <p:tgtEl>
                                          <p:spTgt spid="217"/>
                                        </p:tgtEl>
                                        <p:attrNameLst>
                                          <p:attrName>style.visibility</p:attrName>
                                        </p:attrNameLst>
                                      </p:cBhvr>
                                      <p:to>
                                        <p:strVal val="visible"/>
                                      </p:to>
                                    </p:set>
                                    <p:animEffect transition="in" filter="fade">
                                      <p:cBhvr>
                                        <p:cTn id="22" dur="500"/>
                                        <p:tgtEl>
                                          <p:spTgt spid="217"/>
                                        </p:tgtEl>
                                      </p:cBhvr>
                                    </p:animEffect>
                                  </p:childTnLst>
                                </p:cTn>
                              </p:par>
                              <p:par>
                                <p:cTn id="23" presetID="10" presetClass="entr" presetSubtype="0" fill="hold" nodeType="withEffect">
                                  <p:stCondLst>
                                    <p:cond delay="0"/>
                                  </p:stCondLst>
                                  <p:childTnLst>
                                    <p:set>
                                      <p:cBhvr>
                                        <p:cTn id="24" dur="1" fill="hold">
                                          <p:stCondLst>
                                            <p:cond delay="0"/>
                                          </p:stCondLst>
                                        </p:cTn>
                                        <p:tgtEl>
                                          <p:spTgt spid="223"/>
                                        </p:tgtEl>
                                        <p:attrNameLst>
                                          <p:attrName>style.visibility</p:attrName>
                                        </p:attrNameLst>
                                      </p:cBhvr>
                                      <p:to>
                                        <p:strVal val="visible"/>
                                      </p:to>
                                    </p:set>
                                    <p:animEffect transition="in" filter="fade">
                                      <p:cBhvr>
                                        <p:cTn id="25" dur="500"/>
                                        <p:tgtEl>
                                          <p:spTgt spid="223"/>
                                        </p:tgtEl>
                                      </p:cBhvr>
                                    </p:animEffect>
                                  </p:childTnLst>
                                </p:cTn>
                              </p:par>
                              <p:par>
                                <p:cTn id="26" presetID="10" presetClass="entr" presetSubtype="0" fill="hold" nodeType="withEffect">
                                  <p:stCondLst>
                                    <p:cond delay="0"/>
                                  </p:stCondLst>
                                  <p:childTnLst>
                                    <p:set>
                                      <p:cBhvr>
                                        <p:cTn id="27" dur="1" fill="hold">
                                          <p:stCondLst>
                                            <p:cond delay="0"/>
                                          </p:stCondLst>
                                        </p:cTn>
                                        <p:tgtEl>
                                          <p:spTgt spid="228"/>
                                        </p:tgtEl>
                                        <p:attrNameLst>
                                          <p:attrName>style.visibility</p:attrName>
                                        </p:attrNameLst>
                                      </p:cBhvr>
                                      <p:to>
                                        <p:strVal val="visible"/>
                                      </p:to>
                                    </p:set>
                                    <p:animEffect transition="in" filter="fade">
                                      <p:cBhvr>
                                        <p:cTn id="28" dur="500"/>
                                        <p:tgtEl>
                                          <p:spTgt spid="228"/>
                                        </p:tgtEl>
                                      </p:cBhvr>
                                    </p:animEffect>
                                  </p:childTnLst>
                                </p:cTn>
                              </p:par>
                              <p:par>
                                <p:cTn id="29" presetID="10" presetClass="entr" presetSubtype="0" fill="hold" nodeType="withEffect">
                                  <p:stCondLst>
                                    <p:cond delay="0"/>
                                  </p:stCondLst>
                                  <p:childTnLst>
                                    <p:set>
                                      <p:cBhvr>
                                        <p:cTn id="30" dur="1" fill="hold">
                                          <p:stCondLst>
                                            <p:cond delay="0"/>
                                          </p:stCondLst>
                                        </p:cTn>
                                        <p:tgtEl>
                                          <p:spTgt spid="229"/>
                                        </p:tgtEl>
                                        <p:attrNameLst>
                                          <p:attrName>style.visibility</p:attrName>
                                        </p:attrNameLst>
                                      </p:cBhvr>
                                      <p:to>
                                        <p:strVal val="visible"/>
                                      </p:to>
                                    </p:set>
                                    <p:animEffect transition="in" filter="fade">
                                      <p:cBhvr>
                                        <p:cTn id="31" dur="500"/>
                                        <p:tgtEl>
                                          <p:spTgt spid="229"/>
                                        </p:tgtEl>
                                      </p:cBhvr>
                                    </p:animEffect>
                                  </p:childTnLst>
                                </p:cTn>
                              </p:par>
                              <p:par>
                                <p:cTn id="32" presetID="10" presetClass="entr" presetSubtype="0" fill="hold" nodeType="withEffect">
                                  <p:stCondLst>
                                    <p:cond delay="0"/>
                                  </p:stCondLst>
                                  <p:childTnLst>
                                    <p:set>
                                      <p:cBhvr>
                                        <p:cTn id="33" dur="1" fill="hold">
                                          <p:stCondLst>
                                            <p:cond delay="0"/>
                                          </p:stCondLst>
                                        </p:cTn>
                                        <p:tgtEl>
                                          <p:spTgt spid="230"/>
                                        </p:tgtEl>
                                        <p:attrNameLst>
                                          <p:attrName>style.visibility</p:attrName>
                                        </p:attrNameLst>
                                      </p:cBhvr>
                                      <p:to>
                                        <p:strVal val="visible"/>
                                      </p:to>
                                    </p:set>
                                    <p:animEffect transition="in" filter="fade">
                                      <p:cBhvr>
                                        <p:cTn id="34" dur="500"/>
                                        <p:tgtEl>
                                          <p:spTgt spid="2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1"/>
                                        </p:tgtEl>
                                        <p:attrNameLst>
                                          <p:attrName>style.visibility</p:attrName>
                                        </p:attrNameLst>
                                      </p:cBhvr>
                                      <p:to>
                                        <p:strVal val="visible"/>
                                      </p:to>
                                    </p:set>
                                    <p:animEffect transition="in" filter="fade">
                                      <p:cBhvr>
                                        <p:cTn id="37" dur="500"/>
                                        <p:tgtEl>
                                          <p:spTgt spid="2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2"/>
                                        </p:tgtEl>
                                        <p:attrNameLst>
                                          <p:attrName>style.visibility</p:attrName>
                                        </p:attrNameLst>
                                      </p:cBhvr>
                                      <p:to>
                                        <p:strVal val="visible"/>
                                      </p:to>
                                    </p:set>
                                    <p:animEffect transition="in" filter="fade">
                                      <p:cBhvr>
                                        <p:cTn id="40" dur="500"/>
                                        <p:tgtEl>
                                          <p:spTgt spid="2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3"/>
                                        </p:tgtEl>
                                        <p:attrNameLst>
                                          <p:attrName>style.visibility</p:attrName>
                                        </p:attrNameLst>
                                      </p:cBhvr>
                                      <p:to>
                                        <p:strVal val="visible"/>
                                      </p:to>
                                    </p:set>
                                    <p:animEffect transition="in" filter="fade">
                                      <p:cBhvr>
                                        <p:cTn id="43" dur="500"/>
                                        <p:tgtEl>
                                          <p:spTgt spid="233"/>
                                        </p:tgtEl>
                                      </p:cBhvr>
                                    </p:animEffect>
                                  </p:childTnLst>
                                </p:cTn>
                              </p:par>
                              <p:par>
                                <p:cTn id="44" presetID="10" presetClass="entr" presetSubtype="0" fill="hold" nodeType="withEffect">
                                  <p:stCondLst>
                                    <p:cond delay="0"/>
                                  </p:stCondLst>
                                  <p:childTnLst>
                                    <p:set>
                                      <p:cBhvr>
                                        <p:cTn id="45" dur="1" fill="hold">
                                          <p:stCondLst>
                                            <p:cond delay="0"/>
                                          </p:stCondLst>
                                        </p:cTn>
                                        <p:tgtEl>
                                          <p:spTgt spid="235"/>
                                        </p:tgtEl>
                                        <p:attrNameLst>
                                          <p:attrName>style.visibility</p:attrName>
                                        </p:attrNameLst>
                                      </p:cBhvr>
                                      <p:to>
                                        <p:strVal val="visible"/>
                                      </p:to>
                                    </p:set>
                                    <p:animEffect transition="in" filter="fade">
                                      <p:cBhvr>
                                        <p:cTn id="46" dur="500"/>
                                        <p:tgtEl>
                                          <p:spTgt spid="2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fade">
                                      <p:cBhvr>
                                        <p:cTn id="51" dur="500"/>
                                        <p:tgtEl>
                                          <p:spTgt spid="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animEffect transition="in" filter="fade">
                                      <p:cBhvr>
                                        <p:cTn id="56" dur="500"/>
                                        <p:tgtEl>
                                          <p:spTgt spid="3">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0"/>
                                        </p:tgtEl>
                                        <p:attrNameLst>
                                          <p:attrName>style.visibility</p:attrName>
                                        </p:attrNameLst>
                                      </p:cBhvr>
                                      <p:to>
                                        <p:strVal val="visible"/>
                                      </p:to>
                                    </p:set>
                                    <p:animEffect transition="in" filter="fade">
                                      <p:cBhvr>
                                        <p:cTn id="66" dur="500"/>
                                        <p:tgtEl>
                                          <p:spTgt spid="16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84"/>
                                        </p:tgtEl>
                                        <p:attrNameLst>
                                          <p:attrName>style.visibility</p:attrName>
                                        </p:attrNameLst>
                                      </p:cBhvr>
                                      <p:to>
                                        <p:strVal val="visible"/>
                                      </p:to>
                                    </p:set>
                                    <p:animEffect transition="in" filter="fade">
                                      <p:cBhvr>
                                        <p:cTn id="79" dur="500"/>
                                        <p:tgtEl>
                                          <p:spTgt spid="84"/>
                                        </p:tgtEl>
                                      </p:cBhvr>
                                    </p:animEffect>
                                  </p:childTnLst>
                                </p:cTn>
                              </p:par>
                              <p:par>
                                <p:cTn id="80" presetID="10" presetClass="entr" presetSubtype="0" fill="hold" nodeType="with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fade">
                                      <p:cBhvr>
                                        <p:cTn id="82" dur="500"/>
                                        <p:tgtEl>
                                          <p:spTgt spid="86"/>
                                        </p:tgtEl>
                                      </p:cBhvr>
                                    </p:animEffect>
                                  </p:childTnLst>
                                </p:cTn>
                              </p:par>
                              <p:par>
                                <p:cTn id="83" presetID="10" presetClass="entr" presetSubtype="0" fill="hold" nodeType="withEffect">
                                  <p:stCondLst>
                                    <p:cond delay="0"/>
                                  </p:stCondLst>
                                  <p:childTnLst>
                                    <p:set>
                                      <p:cBhvr>
                                        <p:cTn id="84" dur="1" fill="hold">
                                          <p:stCondLst>
                                            <p:cond delay="0"/>
                                          </p:stCondLst>
                                        </p:cTn>
                                        <p:tgtEl>
                                          <p:spTgt spid="88"/>
                                        </p:tgtEl>
                                        <p:attrNameLst>
                                          <p:attrName>style.visibility</p:attrName>
                                        </p:attrNameLst>
                                      </p:cBhvr>
                                      <p:to>
                                        <p:strVal val="visible"/>
                                      </p:to>
                                    </p:set>
                                    <p:animEffect transition="in" filter="fade">
                                      <p:cBhvr>
                                        <p:cTn id="85" dur="500"/>
                                        <p:tgtEl>
                                          <p:spTgt spid="88"/>
                                        </p:tgtEl>
                                      </p:cBhvr>
                                    </p:animEffect>
                                  </p:childTnLst>
                                </p:cTn>
                              </p:par>
                              <p:par>
                                <p:cTn id="86" presetID="10" presetClass="entr" presetSubtype="0" fill="hold" nodeType="with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fade">
                                      <p:cBhvr>
                                        <p:cTn id="88" dur="500"/>
                                        <p:tgtEl>
                                          <p:spTgt spid="90"/>
                                        </p:tgtEl>
                                      </p:cBhvr>
                                    </p:animEffect>
                                  </p:childTnLst>
                                </p:cTn>
                              </p:par>
                              <p:par>
                                <p:cTn id="89" presetID="10" presetClass="entr" presetSubtype="0" fill="hold" nodeType="withEffect">
                                  <p:stCondLst>
                                    <p:cond delay="0"/>
                                  </p:stCondLst>
                                  <p:childTnLst>
                                    <p:set>
                                      <p:cBhvr>
                                        <p:cTn id="90" dur="1" fill="hold">
                                          <p:stCondLst>
                                            <p:cond delay="0"/>
                                          </p:stCondLst>
                                        </p:cTn>
                                        <p:tgtEl>
                                          <p:spTgt spid="92"/>
                                        </p:tgtEl>
                                        <p:attrNameLst>
                                          <p:attrName>style.visibility</p:attrName>
                                        </p:attrNameLst>
                                      </p:cBhvr>
                                      <p:to>
                                        <p:strVal val="visible"/>
                                      </p:to>
                                    </p:set>
                                    <p:animEffect transition="in" filter="fade">
                                      <p:cBhvr>
                                        <p:cTn id="91" dur="500"/>
                                        <p:tgtEl>
                                          <p:spTgt spid="92"/>
                                        </p:tgtEl>
                                      </p:cBhvr>
                                    </p:animEffect>
                                  </p:childTnLst>
                                </p:cTn>
                              </p:par>
                              <p:par>
                                <p:cTn id="92" presetID="10" presetClass="entr" presetSubtype="0" fill="hold" nodeType="withEffect">
                                  <p:stCondLst>
                                    <p:cond delay="0"/>
                                  </p:stCondLst>
                                  <p:childTnLst>
                                    <p:set>
                                      <p:cBhvr>
                                        <p:cTn id="93" dur="1" fill="hold">
                                          <p:stCondLst>
                                            <p:cond delay="0"/>
                                          </p:stCondLst>
                                        </p:cTn>
                                        <p:tgtEl>
                                          <p:spTgt spid="94"/>
                                        </p:tgtEl>
                                        <p:attrNameLst>
                                          <p:attrName>style.visibility</p:attrName>
                                        </p:attrNameLst>
                                      </p:cBhvr>
                                      <p:to>
                                        <p:strVal val="visible"/>
                                      </p:to>
                                    </p:set>
                                    <p:animEffect transition="in" filter="fade">
                                      <p:cBhvr>
                                        <p:cTn id="94" dur="500"/>
                                        <p:tgtEl>
                                          <p:spTgt spid="94"/>
                                        </p:tgtEl>
                                      </p:cBhvr>
                                    </p:animEffect>
                                  </p:childTnLst>
                                </p:cTn>
                              </p:par>
                              <p:par>
                                <p:cTn id="95" presetID="10" presetClass="entr" presetSubtype="0" fill="hold" nodeType="with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fade">
                                      <p:cBhvr>
                                        <p:cTn id="97" dur="500"/>
                                        <p:tgtEl>
                                          <p:spTgt spid="96"/>
                                        </p:tgtEl>
                                      </p:cBhvr>
                                    </p:animEffect>
                                  </p:childTnLst>
                                </p:cTn>
                              </p:par>
                              <p:par>
                                <p:cTn id="98" presetID="10" presetClass="entr" presetSubtype="0" fill="hold" nodeType="withEffect">
                                  <p:stCondLst>
                                    <p:cond delay="0"/>
                                  </p:stCondLst>
                                  <p:childTnLst>
                                    <p:set>
                                      <p:cBhvr>
                                        <p:cTn id="99" dur="1" fill="hold">
                                          <p:stCondLst>
                                            <p:cond delay="0"/>
                                          </p:stCondLst>
                                        </p:cTn>
                                        <p:tgtEl>
                                          <p:spTgt spid="98"/>
                                        </p:tgtEl>
                                        <p:attrNameLst>
                                          <p:attrName>style.visibility</p:attrName>
                                        </p:attrNameLst>
                                      </p:cBhvr>
                                      <p:to>
                                        <p:strVal val="visible"/>
                                      </p:to>
                                    </p:set>
                                    <p:animEffect transition="in" filter="fade">
                                      <p:cBhvr>
                                        <p:cTn id="100" dur="500"/>
                                        <p:tgtEl>
                                          <p:spTgt spid="98"/>
                                        </p:tgtEl>
                                      </p:cBhvr>
                                    </p:animEffect>
                                  </p:childTnLst>
                                </p:cTn>
                              </p:par>
                              <p:par>
                                <p:cTn id="101" presetID="10" presetClass="entr" presetSubtype="0" fill="hold" nodeType="withEffect">
                                  <p:stCondLst>
                                    <p:cond delay="0"/>
                                  </p:stCondLst>
                                  <p:childTnLst>
                                    <p:set>
                                      <p:cBhvr>
                                        <p:cTn id="102" dur="1" fill="hold">
                                          <p:stCondLst>
                                            <p:cond delay="0"/>
                                          </p:stCondLst>
                                        </p:cTn>
                                        <p:tgtEl>
                                          <p:spTgt spid="100"/>
                                        </p:tgtEl>
                                        <p:attrNameLst>
                                          <p:attrName>style.visibility</p:attrName>
                                        </p:attrNameLst>
                                      </p:cBhvr>
                                      <p:to>
                                        <p:strVal val="visible"/>
                                      </p:to>
                                    </p:set>
                                    <p:animEffect transition="in" filter="fade">
                                      <p:cBhvr>
                                        <p:cTn id="103" dur="500"/>
                                        <p:tgtEl>
                                          <p:spTgt spid="100"/>
                                        </p:tgtEl>
                                      </p:cBhvr>
                                    </p:animEffect>
                                  </p:childTnLst>
                                </p:cTn>
                              </p:par>
                              <p:par>
                                <p:cTn id="104" presetID="10" presetClass="entr" presetSubtype="0" fill="hold" nodeType="withEffect">
                                  <p:stCondLst>
                                    <p:cond delay="0"/>
                                  </p:stCondLst>
                                  <p:childTnLst>
                                    <p:set>
                                      <p:cBhvr>
                                        <p:cTn id="105" dur="1" fill="hold">
                                          <p:stCondLst>
                                            <p:cond delay="0"/>
                                          </p:stCondLst>
                                        </p:cTn>
                                        <p:tgtEl>
                                          <p:spTgt spid="102"/>
                                        </p:tgtEl>
                                        <p:attrNameLst>
                                          <p:attrName>style.visibility</p:attrName>
                                        </p:attrNameLst>
                                      </p:cBhvr>
                                      <p:to>
                                        <p:strVal val="visible"/>
                                      </p:to>
                                    </p:set>
                                    <p:animEffect transition="in" filter="fade">
                                      <p:cBhvr>
                                        <p:cTn id="106" dur="500"/>
                                        <p:tgtEl>
                                          <p:spTgt spid="102"/>
                                        </p:tgtEl>
                                      </p:cBhvr>
                                    </p:animEffect>
                                  </p:childTnLst>
                                </p:cTn>
                              </p:par>
                              <p:par>
                                <p:cTn id="107" presetID="10" presetClass="entr" presetSubtype="0" fill="hold" nodeType="withEffect">
                                  <p:stCondLst>
                                    <p:cond delay="0"/>
                                  </p:stCondLst>
                                  <p:childTnLst>
                                    <p:set>
                                      <p:cBhvr>
                                        <p:cTn id="108" dur="1" fill="hold">
                                          <p:stCondLst>
                                            <p:cond delay="0"/>
                                          </p:stCondLst>
                                        </p:cTn>
                                        <p:tgtEl>
                                          <p:spTgt spid="104"/>
                                        </p:tgtEl>
                                        <p:attrNameLst>
                                          <p:attrName>style.visibility</p:attrName>
                                        </p:attrNameLst>
                                      </p:cBhvr>
                                      <p:to>
                                        <p:strVal val="visible"/>
                                      </p:to>
                                    </p:set>
                                    <p:animEffect transition="in" filter="fade">
                                      <p:cBhvr>
                                        <p:cTn id="109" dur="500"/>
                                        <p:tgtEl>
                                          <p:spTgt spid="104"/>
                                        </p:tgtEl>
                                      </p:cBhvr>
                                    </p:animEffect>
                                  </p:childTnLst>
                                </p:cTn>
                              </p:par>
                              <p:par>
                                <p:cTn id="110" presetID="10" presetClass="entr" presetSubtype="0" fill="hold" nodeType="withEffect">
                                  <p:stCondLst>
                                    <p:cond delay="0"/>
                                  </p:stCondLst>
                                  <p:childTnLst>
                                    <p:set>
                                      <p:cBhvr>
                                        <p:cTn id="111" dur="1" fill="hold">
                                          <p:stCondLst>
                                            <p:cond delay="0"/>
                                          </p:stCondLst>
                                        </p:cTn>
                                        <p:tgtEl>
                                          <p:spTgt spid="106"/>
                                        </p:tgtEl>
                                        <p:attrNameLst>
                                          <p:attrName>style.visibility</p:attrName>
                                        </p:attrNameLst>
                                      </p:cBhvr>
                                      <p:to>
                                        <p:strVal val="visible"/>
                                      </p:to>
                                    </p:set>
                                    <p:animEffect transition="in" filter="fade">
                                      <p:cBhvr>
                                        <p:cTn id="112" dur="500"/>
                                        <p:tgtEl>
                                          <p:spTgt spid="106"/>
                                        </p:tgtEl>
                                      </p:cBhvr>
                                    </p:animEffect>
                                  </p:childTnLst>
                                </p:cTn>
                              </p:par>
                              <p:par>
                                <p:cTn id="113" presetID="10" presetClass="entr" presetSubtype="0" fill="hold" nodeType="withEffect">
                                  <p:stCondLst>
                                    <p:cond delay="0"/>
                                  </p:stCondLst>
                                  <p:childTnLst>
                                    <p:set>
                                      <p:cBhvr>
                                        <p:cTn id="114" dur="1" fill="hold">
                                          <p:stCondLst>
                                            <p:cond delay="0"/>
                                          </p:stCondLst>
                                        </p:cTn>
                                        <p:tgtEl>
                                          <p:spTgt spid="99"/>
                                        </p:tgtEl>
                                        <p:attrNameLst>
                                          <p:attrName>style.visibility</p:attrName>
                                        </p:attrNameLst>
                                      </p:cBhvr>
                                      <p:to>
                                        <p:strVal val="visible"/>
                                      </p:to>
                                    </p:set>
                                    <p:animEffect transition="in" filter="fade">
                                      <p:cBhvr>
                                        <p:cTn id="115" dur="500"/>
                                        <p:tgtEl>
                                          <p:spTgt spid="99"/>
                                        </p:tgtEl>
                                      </p:cBhvr>
                                    </p:animEffect>
                                  </p:childTnLst>
                                </p:cTn>
                              </p:par>
                              <p:par>
                                <p:cTn id="116" presetID="10" presetClass="entr" presetSubtype="0" fill="hold" nodeType="withEffect">
                                  <p:stCondLst>
                                    <p:cond delay="0"/>
                                  </p:stCondLst>
                                  <p:childTnLst>
                                    <p:set>
                                      <p:cBhvr>
                                        <p:cTn id="117" dur="1" fill="hold">
                                          <p:stCondLst>
                                            <p:cond delay="0"/>
                                          </p:stCondLst>
                                        </p:cTn>
                                        <p:tgtEl>
                                          <p:spTgt spid="101"/>
                                        </p:tgtEl>
                                        <p:attrNameLst>
                                          <p:attrName>style.visibility</p:attrName>
                                        </p:attrNameLst>
                                      </p:cBhvr>
                                      <p:to>
                                        <p:strVal val="visible"/>
                                      </p:to>
                                    </p:set>
                                    <p:animEffect transition="in" filter="fade">
                                      <p:cBhvr>
                                        <p:cTn id="118" dur="500"/>
                                        <p:tgtEl>
                                          <p:spTgt spid="101"/>
                                        </p:tgtEl>
                                      </p:cBhvr>
                                    </p:animEffect>
                                  </p:childTnLst>
                                </p:cTn>
                              </p:par>
                              <p:par>
                                <p:cTn id="119" presetID="10" presetClass="entr" presetSubtype="0" fill="hold" nodeType="withEffect">
                                  <p:stCondLst>
                                    <p:cond delay="0"/>
                                  </p:stCondLst>
                                  <p:childTnLst>
                                    <p:set>
                                      <p:cBhvr>
                                        <p:cTn id="120" dur="1" fill="hold">
                                          <p:stCondLst>
                                            <p:cond delay="0"/>
                                          </p:stCondLst>
                                        </p:cTn>
                                        <p:tgtEl>
                                          <p:spTgt spid="103"/>
                                        </p:tgtEl>
                                        <p:attrNameLst>
                                          <p:attrName>style.visibility</p:attrName>
                                        </p:attrNameLst>
                                      </p:cBhvr>
                                      <p:to>
                                        <p:strVal val="visible"/>
                                      </p:to>
                                    </p:set>
                                    <p:animEffect transition="in" filter="fade">
                                      <p:cBhvr>
                                        <p:cTn id="121" dur="500"/>
                                        <p:tgtEl>
                                          <p:spTgt spid="103"/>
                                        </p:tgtEl>
                                      </p:cBhvr>
                                    </p:animEffect>
                                  </p:childTnLst>
                                </p:cTn>
                              </p:par>
                              <p:par>
                                <p:cTn id="122" presetID="10" presetClass="entr" presetSubtype="0" fill="hold" nodeType="withEffect">
                                  <p:stCondLst>
                                    <p:cond delay="0"/>
                                  </p:stCondLst>
                                  <p:childTnLst>
                                    <p:set>
                                      <p:cBhvr>
                                        <p:cTn id="123" dur="1" fill="hold">
                                          <p:stCondLst>
                                            <p:cond delay="0"/>
                                          </p:stCondLst>
                                        </p:cTn>
                                        <p:tgtEl>
                                          <p:spTgt spid="105"/>
                                        </p:tgtEl>
                                        <p:attrNameLst>
                                          <p:attrName>style.visibility</p:attrName>
                                        </p:attrNameLst>
                                      </p:cBhvr>
                                      <p:to>
                                        <p:strVal val="visible"/>
                                      </p:to>
                                    </p:set>
                                    <p:animEffect transition="in" filter="fade">
                                      <p:cBhvr>
                                        <p:cTn id="124" dur="500"/>
                                        <p:tgtEl>
                                          <p:spTgt spid="105"/>
                                        </p:tgtEl>
                                      </p:cBhvr>
                                    </p:animEffect>
                                  </p:childTnLst>
                                </p:cTn>
                              </p:par>
                              <p:par>
                                <p:cTn id="125" presetID="10" presetClass="entr" presetSubtype="0" fill="hold" nodeType="withEffect">
                                  <p:stCondLst>
                                    <p:cond delay="0"/>
                                  </p:stCondLst>
                                  <p:childTnLst>
                                    <p:set>
                                      <p:cBhvr>
                                        <p:cTn id="126" dur="1" fill="hold">
                                          <p:stCondLst>
                                            <p:cond delay="0"/>
                                          </p:stCondLst>
                                        </p:cTn>
                                        <p:tgtEl>
                                          <p:spTgt spid="107"/>
                                        </p:tgtEl>
                                        <p:attrNameLst>
                                          <p:attrName>style.visibility</p:attrName>
                                        </p:attrNameLst>
                                      </p:cBhvr>
                                      <p:to>
                                        <p:strVal val="visible"/>
                                      </p:to>
                                    </p:set>
                                    <p:animEffect transition="in" filter="fade">
                                      <p:cBhvr>
                                        <p:cTn id="127" dur="500"/>
                                        <p:tgtEl>
                                          <p:spTgt spid="107"/>
                                        </p:tgtEl>
                                      </p:cBhvr>
                                    </p:animEffect>
                                  </p:childTnLst>
                                </p:cTn>
                              </p:par>
                              <p:par>
                                <p:cTn id="128" presetID="10" presetClass="entr" presetSubtype="0" fill="hold" nodeType="withEffect">
                                  <p:stCondLst>
                                    <p:cond delay="0"/>
                                  </p:stCondLst>
                                  <p:childTnLst>
                                    <p:set>
                                      <p:cBhvr>
                                        <p:cTn id="129" dur="1" fill="hold">
                                          <p:stCondLst>
                                            <p:cond delay="0"/>
                                          </p:stCondLst>
                                        </p:cTn>
                                        <p:tgtEl>
                                          <p:spTgt spid="108"/>
                                        </p:tgtEl>
                                        <p:attrNameLst>
                                          <p:attrName>style.visibility</p:attrName>
                                        </p:attrNameLst>
                                      </p:cBhvr>
                                      <p:to>
                                        <p:strVal val="visible"/>
                                      </p:to>
                                    </p:set>
                                    <p:animEffect transition="in" filter="fade">
                                      <p:cBhvr>
                                        <p:cTn id="130" dur="500"/>
                                        <p:tgtEl>
                                          <p:spTgt spid="108"/>
                                        </p:tgtEl>
                                      </p:cBhvr>
                                    </p:animEffect>
                                  </p:childTnLst>
                                </p:cTn>
                              </p:par>
                              <p:par>
                                <p:cTn id="131" presetID="10" presetClass="entr" presetSubtype="0" fill="hold" nodeType="withEffect">
                                  <p:stCondLst>
                                    <p:cond delay="0"/>
                                  </p:stCondLst>
                                  <p:childTnLst>
                                    <p:set>
                                      <p:cBhvr>
                                        <p:cTn id="132" dur="1" fill="hold">
                                          <p:stCondLst>
                                            <p:cond delay="0"/>
                                          </p:stCondLst>
                                        </p:cTn>
                                        <p:tgtEl>
                                          <p:spTgt spid="110"/>
                                        </p:tgtEl>
                                        <p:attrNameLst>
                                          <p:attrName>style.visibility</p:attrName>
                                        </p:attrNameLst>
                                      </p:cBhvr>
                                      <p:to>
                                        <p:strVal val="visible"/>
                                      </p:to>
                                    </p:set>
                                    <p:animEffect transition="in" filter="fade">
                                      <p:cBhvr>
                                        <p:cTn id="133" dur="500"/>
                                        <p:tgtEl>
                                          <p:spTgt spid="110"/>
                                        </p:tgtEl>
                                      </p:cBhvr>
                                    </p:animEffect>
                                  </p:childTnLst>
                                </p:cTn>
                              </p:par>
                              <p:par>
                                <p:cTn id="134" presetID="10" presetClass="entr" presetSubtype="0" fill="hold" nodeType="withEffect">
                                  <p:stCondLst>
                                    <p:cond delay="0"/>
                                  </p:stCondLst>
                                  <p:childTnLst>
                                    <p:set>
                                      <p:cBhvr>
                                        <p:cTn id="135" dur="1" fill="hold">
                                          <p:stCondLst>
                                            <p:cond delay="0"/>
                                          </p:stCondLst>
                                        </p:cTn>
                                        <p:tgtEl>
                                          <p:spTgt spid="112"/>
                                        </p:tgtEl>
                                        <p:attrNameLst>
                                          <p:attrName>style.visibility</p:attrName>
                                        </p:attrNameLst>
                                      </p:cBhvr>
                                      <p:to>
                                        <p:strVal val="visible"/>
                                      </p:to>
                                    </p:set>
                                    <p:animEffect transition="in" filter="fade">
                                      <p:cBhvr>
                                        <p:cTn id="136" dur="500"/>
                                        <p:tgtEl>
                                          <p:spTgt spid="112"/>
                                        </p:tgtEl>
                                      </p:cBhvr>
                                    </p:animEffect>
                                  </p:childTnLst>
                                </p:cTn>
                              </p:par>
                              <p:par>
                                <p:cTn id="137" presetID="10" presetClass="entr" presetSubtype="0" fill="hold" nodeType="withEffect">
                                  <p:stCondLst>
                                    <p:cond delay="0"/>
                                  </p:stCondLst>
                                  <p:childTnLst>
                                    <p:set>
                                      <p:cBhvr>
                                        <p:cTn id="138" dur="1" fill="hold">
                                          <p:stCondLst>
                                            <p:cond delay="0"/>
                                          </p:stCondLst>
                                        </p:cTn>
                                        <p:tgtEl>
                                          <p:spTgt spid="114"/>
                                        </p:tgtEl>
                                        <p:attrNameLst>
                                          <p:attrName>style.visibility</p:attrName>
                                        </p:attrNameLst>
                                      </p:cBhvr>
                                      <p:to>
                                        <p:strVal val="visible"/>
                                      </p:to>
                                    </p:set>
                                    <p:animEffect transition="in" filter="fade">
                                      <p:cBhvr>
                                        <p:cTn id="139" dur="500"/>
                                        <p:tgtEl>
                                          <p:spTgt spid="114"/>
                                        </p:tgtEl>
                                      </p:cBhvr>
                                    </p:animEffect>
                                  </p:childTnLst>
                                </p:cTn>
                              </p:par>
                            </p:childTnLst>
                          </p:cTn>
                        </p:par>
                        <p:par>
                          <p:cTn id="140" fill="hold">
                            <p:stCondLst>
                              <p:cond delay="500"/>
                            </p:stCondLst>
                            <p:childTnLst>
                              <p:par>
                                <p:cTn id="141" presetID="10" presetClass="entr" presetSubtype="0" fill="hold" grpId="0" nodeType="afterEffect">
                                  <p:stCondLst>
                                    <p:cond delay="0"/>
                                  </p:stCondLst>
                                  <p:childTnLst>
                                    <p:set>
                                      <p:cBhvr>
                                        <p:cTn id="142" dur="1" fill="hold">
                                          <p:stCondLst>
                                            <p:cond delay="0"/>
                                          </p:stCondLst>
                                        </p:cTn>
                                        <p:tgtEl>
                                          <p:spTgt spid="162"/>
                                        </p:tgtEl>
                                        <p:attrNameLst>
                                          <p:attrName>style.visibility</p:attrName>
                                        </p:attrNameLst>
                                      </p:cBhvr>
                                      <p:to>
                                        <p:strVal val="visible"/>
                                      </p:to>
                                    </p:set>
                                    <p:animEffect transition="in" filter="fade">
                                      <p:cBhvr>
                                        <p:cTn id="143" dur="500"/>
                                        <p:tgtEl>
                                          <p:spTgt spid="162"/>
                                        </p:tgtEl>
                                      </p:cBhvr>
                                    </p:animEffect>
                                  </p:childTnLst>
                                </p:cTn>
                              </p:par>
                            </p:childTnLst>
                          </p:cTn>
                        </p:par>
                        <p:par>
                          <p:cTn id="144" fill="hold">
                            <p:stCondLst>
                              <p:cond delay="1000"/>
                            </p:stCondLst>
                            <p:childTnLst>
                              <p:par>
                                <p:cTn id="145" presetID="10" presetClass="entr" presetSubtype="0" fill="hold" grpId="0" nodeType="afterEffect">
                                  <p:stCondLst>
                                    <p:cond delay="0"/>
                                  </p:stCondLst>
                                  <p:childTnLst>
                                    <p:set>
                                      <p:cBhvr>
                                        <p:cTn id="146" dur="1" fill="hold">
                                          <p:stCondLst>
                                            <p:cond delay="0"/>
                                          </p:stCondLst>
                                        </p:cTn>
                                        <p:tgtEl>
                                          <p:spTgt spid="6"/>
                                        </p:tgtEl>
                                        <p:attrNameLst>
                                          <p:attrName>style.visibility</p:attrName>
                                        </p:attrNameLst>
                                      </p:cBhvr>
                                      <p:to>
                                        <p:strVal val="visible"/>
                                      </p:to>
                                    </p:set>
                                    <p:animEffect transition="in" filter="fade">
                                      <p:cBhvr>
                                        <p:cTn id="147" dur="500"/>
                                        <p:tgtEl>
                                          <p:spTgt spid="6"/>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3"/>
                                        </p:tgtEl>
                                        <p:attrNameLst>
                                          <p:attrName>style.visibility</p:attrName>
                                        </p:attrNameLst>
                                      </p:cBhvr>
                                      <p:to>
                                        <p:strVal val="visible"/>
                                      </p:to>
                                    </p:set>
                                    <p:animEffect transition="in" filter="fade">
                                      <p:cBhvr>
                                        <p:cTn id="150" dur="500"/>
                                        <p:tgtEl>
                                          <p:spTgt spid="13"/>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14"/>
                                        </p:tgtEl>
                                        <p:attrNameLst>
                                          <p:attrName>style.visibility</p:attrName>
                                        </p:attrNameLst>
                                      </p:cBhvr>
                                      <p:to>
                                        <p:strVal val="visible"/>
                                      </p:to>
                                    </p:set>
                                    <p:animEffect transition="in" filter="fade">
                                      <p:cBhvr>
                                        <p:cTn id="153" dur="500"/>
                                        <p:tgtEl>
                                          <p:spTgt spid="14"/>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15"/>
                                        </p:tgtEl>
                                        <p:attrNameLst>
                                          <p:attrName>style.visibility</p:attrName>
                                        </p:attrNameLst>
                                      </p:cBhvr>
                                      <p:to>
                                        <p:strVal val="visible"/>
                                      </p:to>
                                    </p:set>
                                    <p:animEffect transition="in" filter="fade">
                                      <p:cBhvr>
                                        <p:cTn id="156" dur="500"/>
                                        <p:tgtEl>
                                          <p:spTgt spid="15"/>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16"/>
                                        </p:tgtEl>
                                        <p:attrNameLst>
                                          <p:attrName>style.visibility</p:attrName>
                                        </p:attrNameLst>
                                      </p:cBhvr>
                                      <p:to>
                                        <p:strVal val="visible"/>
                                      </p:to>
                                    </p:set>
                                    <p:animEffect transition="in" filter="fade">
                                      <p:cBhvr>
                                        <p:cTn id="159" dur="500"/>
                                        <p:tgtEl>
                                          <p:spTgt spid="16"/>
                                        </p:tgtEl>
                                      </p:cBhvr>
                                    </p:animEffect>
                                  </p:childTnLst>
                                </p:cTn>
                              </p:par>
                              <p:par>
                                <p:cTn id="160" presetID="10" presetClass="entr" presetSubtype="0" fill="hold" nodeType="withEffect">
                                  <p:stCondLst>
                                    <p:cond delay="0"/>
                                  </p:stCondLst>
                                  <p:childTnLst>
                                    <p:set>
                                      <p:cBhvr>
                                        <p:cTn id="161" dur="1" fill="hold">
                                          <p:stCondLst>
                                            <p:cond delay="0"/>
                                          </p:stCondLst>
                                        </p:cTn>
                                        <p:tgtEl>
                                          <p:spTgt spid="62"/>
                                        </p:tgtEl>
                                        <p:attrNameLst>
                                          <p:attrName>style.visibility</p:attrName>
                                        </p:attrNameLst>
                                      </p:cBhvr>
                                      <p:to>
                                        <p:strVal val="visible"/>
                                      </p:to>
                                    </p:set>
                                    <p:animEffect transition="in" filter="fade">
                                      <p:cBhvr>
                                        <p:cTn id="162" dur="500"/>
                                        <p:tgtEl>
                                          <p:spTgt spid="62"/>
                                        </p:tgtEl>
                                      </p:cBhvr>
                                    </p:animEffect>
                                  </p:childTnLst>
                                </p:cTn>
                              </p:par>
                              <p:par>
                                <p:cTn id="163" presetID="10" presetClass="entr" presetSubtype="0" fill="hold" nodeType="withEffect">
                                  <p:stCondLst>
                                    <p:cond delay="0"/>
                                  </p:stCondLst>
                                  <p:childTnLst>
                                    <p:set>
                                      <p:cBhvr>
                                        <p:cTn id="164" dur="1" fill="hold">
                                          <p:stCondLst>
                                            <p:cond delay="0"/>
                                          </p:stCondLst>
                                        </p:cTn>
                                        <p:tgtEl>
                                          <p:spTgt spid="64"/>
                                        </p:tgtEl>
                                        <p:attrNameLst>
                                          <p:attrName>style.visibility</p:attrName>
                                        </p:attrNameLst>
                                      </p:cBhvr>
                                      <p:to>
                                        <p:strVal val="visible"/>
                                      </p:to>
                                    </p:set>
                                    <p:animEffect transition="in" filter="fade">
                                      <p:cBhvr>
                                        <p:cTn id="165" dur="500"/>
                                        <p:tgtEl>
                                          <p:spTgt spid="64"/>
                                        </p:tgtEl>
                                      </p:cBhvr>
                                    </p:animEffect>
                                  </p:childTnLst>
                                </p:cTn>
                              </p:par>
                              <p:par>
                                <p:cTn id="166" presetID="10" presetClass="entr" presetSubtype="0" fill="hold" nodeType="withEffect">
                                  <p:stCondLst>
                                    <p:cond delay="0"/>
                                  </p:stCondLst>
                                  <p:childTnLst>
                                    <p:set>
                                      <p:cBhvr>
                                        <p:cTn id="167" dur="1" fill="hold">
                                          <p:stCondLst>
                                            <p:cond delay="0"/>
                                          </p:stCondLst>
                                        </p:cTn>
                                        <p:tgtEl>
                                          <p:spTgt spid="66"/>
                                        </p:tgtEl>
                                        <p:attrNameLst>
                                          <p:attrName>style.visibility</p:attrName>
                                        </p:attrNameLst>
                                      </p:cBhvr>
                                      <p:to>
                                        <p:strVal val="visible"/>
                                      </p:to>
                                    </p:set>
                                    <p:animEffect transition="in" filter="fade">
                                      <p:cBhvr>
                                        <p:cTn id="168" dur="500"/>
                                        <p:tgtEl>
                                          <p:spTgt spid="66"/>
                                        </p:tgtEl>
                                      </p:cBhvr>
                                    </p:animEffect>
                                  </p:childTnLst>
                                </p:cTn>
                              </p:par>
                              <p:par>
                                <p:cTn id="169" presetID="10" presetClass="entr" presetSubtype="0" fill="hold" nodeType="withEffect">
                                  <p:stCondLst>
                                    <p:cond delay="0"/>
                                  </p:stCondLst>
                                  <p:childTnLst>
                                    <p:set>
                                      <p:cBhvr>
                                        <p:cTn id="170" dur="1" fill="hold">
                                          <p:stCondLst>
                                            <p:cond delay="0"/>
                                          </p:stCondLst>
                                        </p:cTn>
                                        <p:tgtEl>
                                          <p:spTgt spid="68"/>
                                        </p:tgtEl>
                                        <p:attrNameLst>
                                          <p:attrName>style.visibility</p:attrName>
                                        </p:attrNameLst>
                                      </p:cBhvr>
                                      <p:to>
                                        <p:strVal val="visible"/>
                                      </p:to>
                                    </p:set>
                                    <p:animEffect transition="in" filter="fade">
                                      <p:cBhvr>
                                        <p:cTn id="171" dur="500"/>
                                        <p:tgtEl>
                                          <p:spTgt spid="68"/>
                                        </p:tgtEl>
                                      </p:cBhvr>
                                    </p:animEffect>
                                  </p:childTnLst>
                                </p:cTn>
                              </p:par>
                              <p:par>
                                <p:cTn id="172" presetID="10" presetClass="entr" presetSubtype="0" fill="hold" nodeType="withEffect">
                                  <p:stCondLst>
                                    <p:cond delay="0"/>
                                  </p:stCondLst>
                                  <p:childTnLst>
                                    <p:set>
                                      <p:cBhvr>
                                        <p:cTn id="173" dur="1" fill="hold">
                                          <p:stCondLst>
                                            <p:cond delay="0"/>
                                          </p:stCondLst>
                                        </p:cTn>
                                        <p:tgtEl>
                                          <p:spTgt spid="70"/>
                                        </p:tgtEl>
                                        <p:attrNameLst>
                                          <p:attrName>style.visibility</p:attrName>
                                        </p:attrNameLst>
                                      </p:cBhvr>
                                      <p:to>
                                        <p:strVal val="visible"/>
                                      </p:to>
                                    </p:set>
                                    <p:animEffect transition="in" filter="fade">
                                      <p:cBhvr>
                                        <p:cTn id="174" dur="500"/>
                                        <p:tgtEl>
                                          <p:spTgt spid="70"/>
                                        </p:tgtEl>
                                      </p:cBhvr>
                                    </p:animEffect>
                                  </p:childTnLst>
                                </p:cTn>
                              </p:par>
                              <p:par>
                                <p:cTn id="175" presetID="10" presetClass="entr" presetSubtype="0" fill="hold" nodeType="withEffect">
                                  <p:stCondLst>
                                    <p:cond delay="0"/>
                                  </p:stCondLst>
                                  <p:childTnLst>
                                    <p:set>
                                      <p:cBhvr>
                                        <p:cTn id="176" dur="1" fill="hold">
                                          <p:stCondLst>
                                            <p:cond delay="0"/>
                                          </p:stCondLst>
                                        </p:cTn>
                                        <p:tgtEl>
                                          <p:spTgt spid="72"/>
                                        </p:tgtEl>
                                        <p:attrNameLst>
                                          <p:attrName>style.visibility</p:attrName>
                                        </p:attrNameLst>
                                      </p:cBhvr>
                                      <p:to>
                                        <p:strVal val="visible"/>
                                      </p:to>
                                    </p:set>
                                    <p:animEffect transition="in" filter="fade">
                                      <p:cBhvr>
                                        <p:cTn id="177" dur="500"/>
                                        <p:tgtEl>
                                          <p:spTgt spid="72"/>
                                        </p:tgtEl>
                                      </p:cBhvr>
                                    </p:animEffect>
                                  </p:childTnLst>
                                </p:cTn>
                              </p:par>
                              <p:par>
                                <p:cTn id="178" presetID="10" presetClass="entr" presetSubtype="0" fill="hold" nodeType="withEffect">
                                  <p:stCondLst>
                                    <p:cond delay="0"/>
                                  </p:stCondLst>
                                  <p:childTnLst>
                                    <p:set>
                                      <p:cBhvr>
                                        <p:cTn id="179" dur="1" fill="hold">
                                          <p:stCondLst>
                                            <p:cond delay="0"/>
                                          </p:stCondLst>
                                        </p:cTn>
                                        <p:tgtEl>
                                          <p:spTgt spid="74"/>
                                        </p:tgtEl>
                                        <p:attrNameLst>
                                          <p:attrName>style.visibility</p:attrName>
                                        </p:attrNameLst>
                                      </p:cBhvr>
                                      <p:to>
                                        <p:strVal val="visible"/>
                                      </p:to>
                                    </p:set>
                                    <p:animEffect transition="in" filter="fade">
                                      <p:cBhvr>
                                        <p:cTn id="180" dur="500"/>
                                        <p:tgtEl>
                                          <p:spTgt spid="74"/>
                                        </p:tgtEl>
                                      </p:cBhvr>
                                    </p:animEffect>
                                  </p:childTnLst>
                                </p:cTn>
                              </p:par>
                              <p:par>
                                <p:cTn id="181" presetID="10" presetClass="entr" presetSubtype="0" fill="hold" nodeType="withEffect">
                                  <p:stCondLst>
                                    <p:cond delay="0"/>
                                  </p:stCondLst>
                                  <p:childTnLst>
                                    <p:set>
                                      <p:cBhvr>
                                        <p:cTn id="182" dur="1" fill="hold">
                                          <p:stCondLst>
                                            <p:cond delay="0"/>
                                          </p:stCondLst>
                                        </p:cTn>
                                        <p:tgtEl>
                                          <p:spTgt spid="76"/>
                                        </p:tgtEl>
                                        <p:attrNameLst>
                                          <p:attrName>style.visibility</p:attrName>
                                        </p:attrNameLst>
                                      </p:cBhvr>
                                      <p:to>
                                        <p:strVal val="visible"/>
                                      </p:to>
                                    </p:set>
                                    <p:animEffect transition="in" filter="fade">
                                      <p:cBhvr>
                                        <p:cTn id="183" dur="500"/>
                                        <p:tgtEl>
                                          <p:spTgt spid="76"/>
                                        </p:tgtEl>
                                      </p:cBhvr>
                                    </p:animEffect>
                                  </p:childTnLst>
                                </p:cTn>
                              </p:par>
                              <p:par>
                                <p:cTn id="184" presetID="10" presetClass="entr" presetSubtype="0" fill="hold" nodeType="withEffect">
                                  <p:stCondLst>
                                    <p:cond delay="0"/>
                                  </p:stCondLst>
                                  <p:childTnLst>
                                    <p:set>
                                      <p:cBhvr>
                                        <p:cTn id="185" dur="1" fill="hold">
                                          <p:stCondLst>
                                            <p:cond delay="0"/>
                                          </p:stCondLst>
                                        </p:cTn>
                                        <p:tgtEl>
                                          <p:spTgt spid="78"/>
                                        </p:tgtEl>
                                        <p:attrNameLst>
                                          <p:attrName>style.visibility</p:attrName>
                                        </p:attrNameLst>
                                      </p:cBhvr>
                                      <p:to>
                                        <p:strVal val="visible"/>
                                      </p:to>
                                    </p:set>
                                    <p:animEffect transition="in" filter="fade">
                                      <p:cBhvr>
                                        <p:cTn id="186" dur="500"/>
                                        <p:tgtEl>
                                          <p:spTgt spid="78"/>
                                        </p:tgtEl>
                                      </p:cBhvr>
                                    </p:animEffect>
                                  </p:childTnLst>
                                </p:cTn>
                              </p:par>
                              <p:par>
                                <p:cTn id="187" presetID="10" presetClass="entr" presetSubtype="0" fill="hold" nodeType="withEffect">
                                  <p:stCondLst>
                                    <p:cond delay="0"/>
                                  </p:stCondLst>
                                  <p:childTnLst>
                                    <p:set>
                                      <p:cBhvr>
                                        <p:cTn id="188" dur="1" fill="hold">
                                          <p:stCondLst>
                                            <p:cond delay="0"/>
                                          </p:stCondLst>
                                        </p:cTn>
                                        <p:tgtEl>
                                          <p:spTgt spid="80"/>
                                        </p:tgtEl>
                                        <p:attrNameLst>
                                          <p:attrName>style.visibility</p:attrName>
                                        </p:attrNameLst>
                                      </p:cBhvr>
                                      <p:to>
                                        <p:strVal val="visible"/>
                                      </p:to>
                                    </p:set>
                                    <p:animEffect transition="in" filter="fade">
                                      <p:cBhvr>
                                        <p:cTn id="189" dur="500"/>
                                        <p:tgtEl>
                                          <p:spTgt spid="80"/>
                                        </p:tgtEl>
                                      </p:cBhvr>
                                    </p:animEffect>
                                  </p:childTnLst>
                                </p:cTn>
                              </p:par>
                              <p:par>
                                <p:cTn id="190" presetID="10" presetClass="entr" presetSubtype="0" fill="hold" nodeType="withEffect">
                                  <p:stCondLst>
                                    <p:cond delay="0"/>
                                  </p:stCondLst>
                                  <p:childTnLst>
                                    <p:set>
                                      <p:cBhvr>
                                        <p:cTn id="191" dur="1" fill="hold">
                                          <p:stCondLst>
                                            <p:cond delay="0"/>
                                          </p:stCondLst>
                                        </p:cTn>
                                        <p:tgtEl>
                                          <p:spTgt spid="82"/>
                                        </p:tgtEl>
                                        <p:attrNameLst>
                                          <p:attrName>style.visibility</p:attrName>
                                        </p:attrNameLst>
                                      </p:cBhvr>
                                      <p:to>
                                        <p:strVal val="visible"/>
                                      </p:to>
                                    </p:set>
                                    <p:animEffect transition="in" filter="fade">
                                      <p:cBhvr>
                                        <p:cTn id="192" dur="500"/>
                                        <p:tgtEl>
                                          <p:spTgt spid="82"/>
                                        </p:tgtEl>
                                      </p:cBhvr>
                                    </p:animEffect>
                                  </p:childTnLst>
                                </p:cTn>
                              </p:par>
                              <p:par>
                                <p:cTn id="193" presetID="10" presetClass="entr" presetSubtype="0" fill="hold" nodeType="withEffect">
                                  <p:stCondLst>
                                    <p:cond delay="0"/>
                                  </p:stCondLst>
                                  <p:childTnLst>
                                    <p:set>
                                      <p:cBhvr>
                                        <p:cTn id="194" dur="1" fill="hold">
                                          <p:stCondLst>
                                            <p:cond delay="0"/>
                                          </p:stCondLst>
                                        </p:cTn>
                                        <p:tgtEl>
                                          <p:spTgt spid="109"/>
                                        </p:tgtEl>
                                        <p:attrNameLst>
                                          <p:attrName>style.visibility</p:attrName>
                                        </p:attrNameLst>
                                      </p:cBhvr>
                                      <p:to>
                                        <p:strVal val="visible"/>
                                      </p:to>
                                    </p:set>
                                    <p:animEffect transition="in" filter="fade">
                                      <p:cBhvr>
                                        <p:cTn id="195" dur="500"/>
                                        <p:tgtEl>
                                          <p:spTgt spid="109"/>
                                        </p:tgtEl>
                                      </p:cBhvr>
                                    </p:animEffect>
                                  </p:childTnLst>
                                </p:cTn>
                              </p:par>
                              <p:par>
                                <p:cTn id="196" presetID="10" presetClass="entr" presetSubtype="0" fill="hold" nodeType="withEffect">
                                  <p:stCondLst>
                                    <p:cond delay="0"/>
                                  </p:stCondLst>
                                  <p:childTnLst>
                                    <p:set>
                                      <p:cBhvr>
                                        <p:cTn id="197" dur="1" fill="hold">
                                          <p:stCondLst>
                                            <p:cond delay="0"/>
                                          </p:stCondLst>
                                        </p:cTn>
                                        <p:tgtEl>
                                          <p:spTgt spid="111"/>
                                        </p:tgtEl>
                                        <p:attrNameLst>
                                          <p:attrName>style.visibility</p:attrName>
                                        </p:attrNameLst>
                                      </p:cBhvr>
                                      <p:to>
                                        <p:strVal val="visible"/>
                                      </p:to>
                                    </p:set>
                                    <p:animEffect transition="in" filter="fade">
                                      <p:cBhvr>
                                        <p:cTn id="198" dur="500"/>
                                        <p:tgtEl>
                                          <p:spTgt spid="111"/>
                                        </p:tgtEl>
                                      </p:cBhvr>
                                    </p:animEffect>
                                  </p:childTnLst>
                                </p:cTn>
                              </p:par>
                              <p:par>
                                <p:cTn id="199" presetID="10" presetClass="entr" presetSubtype="0" fill="hold" nodeType="withEffect">
                                  <p:stCondLst>
                                    <p:cond delay="0"/>
                                  </p:stCondLst>
                                  <p:childTnLst>
                                    <p:set>
                                      <p:cBhvr>
                                        <p:cTn id="200" dur="1" fill="hold">
                                          <p:stCondLst>
                                            <p:cond delay="0"/>
                                          </p:stCondLst>
                                        </p:cTn>
                                        <p:tgtEl>
                                          <p:spTgt spid="113"/>
                                        </p:tgtEl>
                                        <p:attrNameLst>
                                          <p:attrName>style.visibility</p:attrName>
                                        </p:attrNameLst>
                                      </p:cBhvr>
                                      <p:to>
                                        <p:strVal val="visible"/>
                                      </p:to>
                                    </p:set>
                                    <p:animEffect transition="in" filter="fade">
                                      <p:cBhvr>
                                        <p:cTn id="201" dur="500"/>
                                        <p:tgtEl>
                                          <p:spTgt spid="113"/>
                                        </p:tgtEl>
                                      </p:cBhvr>
                                    </p:animEffect>
                                  </p:childTnLst>
                                </p:cTn>
                              </p:par>
                              <p:par>
                                <p:cTn id="202" presetID="10" presetClass="entr" presetSubtype="0" fill="hold" nodeType="withEffect">
                                  <p:stCondLst>
                                    <p:cond delay="0"/>
                                  </p:stCondLst>
                                  <p:childTnLst>
                                    <p:set>
                                      <p:cBhvr>
                                        <p:cTn id="203" dur="1" fill="hold">
                                          <p:stCondLst>
                                            <p:cond delay="0"/>
                                          </p:stCondLst>
                                        </p:cTn>
                                        <p:tgtEl>
                                          <p:spTgt spid="115"/>
                                        </p:tgtEl>
                                        <p:attrNameLst>
                                          <p:attrName>style.visibility</p:attrName>
                                        </p:attrNameLst>
                                      </p:cBhvr>
                                      <p:to>
                                        <p:strVal val="visible"/>
                                      </p:to>
                                    </p:set>
                                    <p:animEffect transition="in" filter="fade">
                                      <p:cBhvr>
                                        <p:cTn id="204" dur="500"/>
                                        <p:tgtEl>
                                          <p:spTgt spid="115"/>
                                        </p:tgtEl>
                                      </p:cBhvr>
                                    </p:animEffect>
                                  </p:childTnLst>
                                </p:cTn>
                              </p:par>
                              <p:par>
                                <p:cTn id="205" presetID="10" presetClass="entr" presetSubtype="0" fill="hold" nodeType="withEffect">
                                  <p:stCondLst>
                                    <p:cond delay="0"/>
                                  </p:stCondLst>
                                  <p:childTnLst>
                                    <p:set>
                                      <p:cBhvr>
                                        <p:cTn id="206" dur="1" fill="hold">
                                          <p:stCondLst>
                                            <p:cond delay="0"/>
                                          </p:stCondLst>
                                        </p:cTn>
                                        <p:tgtEl>
                                          <p:spTgt spid="117"/>
                                        </p:tgtEl>
                                        <p:attrNameLst>
                                          <p:attrName>style.visibility</p:attrName>
                                        </p:attrNameLst>
                                      </p:cBhvr>
                                      <p:to>
                                        <p:strVal val="visible"/>
                                      </p:to>
                                    </p:set>
                                    <p:animEffect transition="in" filter="fade">
                                      <p:cBhvr>
                                        <p:cTn id="207" dur="500"/>
                                        <p:tgtEl>
                                          <p:spTgt spid="117"/>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17"/>
                                        </p:tgtEl>
                                        <p:attrNameLst>
                                          <p:attrName>style.visibility</p:attrName>
                                        </p:attrNameLst>
                                      </p:cBhvr>
                                      <p:to>
                                        <p:strVal val="visible"/>
                                      </p:to>
                                    </p:set>
                                    <p:animEffect transition="in" filter="fade">
                                      <p:cBhvr>
                                        <p:cTn id="210" dur="500"/>
                                        <p:tgtEl>
                                          <p:spTgt spid="17"/>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4"/>
                                        </p:tgtEl>
                                        <p:attrNameLst>
                                          <p:attrName>style.visibility</p:attrName>
                                        </p:attrNameLst>
                                      </p:cBhvr>
                                      <p:to>
                                        <p:strVal val="visible"/>
                                      </p:to>
                                    </p:set>
                                    <p:animEffect transition="in" filter="fade">
                                      <p:cBhvr>
                                        <p:cTn id="213" dur="500"/>
                                        <p:tgtEl>
                                          <p:spTgt spid="4"/>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9"/>
                                        </p:tgtEl>
                                        <p:attrNameLst>
                                          <p:attrName>style.visibility</p:attrName>
                                        </p:attrNameLst>
                                      </p:cBhvr>
                                      <p:to>
                                        <p:strVal val="visible"/>
                                      </p:to>
                                    </p:set>
                                    <p:animEffect transition="in" filter="fade">
                                      <p:cBhvr>
                                        <p:cTn id="216" dur="500"/>
                                        <p:tgtEl>
                                          <p:spTgt spid="9"/>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11"/>
                                        </p:tgtEl>
                                        <p:attrNameLst>
                                          <p:attrName>style.visibility</p:attrName>
                                        </p:attrNameLst>
                                      </p:cBhvr>
                                      <p:to>
                                        <p:strVal val="visible"/>
                                      </p:to>
                                    </p:set>
                                    <p:animEffect transition="in" filter="fade">
                                      <p:cBhvr>
                                        <p:cTn id="219" dur="500"/>
                                        <p:tgtEl>
                                          <p:spTgt spid="11"/>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12"/>
                                        </p:tgtEl>
                                        <p:attrNameLst>
                                          <p:attrName>style.visibility</p:attrName>
                                        </p:attrNameLst>
                                      </p:cBhvr>
                                      <p:to>
                                        <p:strVal val="visible"/>
                                      </p:to>
                                    </p:set>
                                    <p:animEffect transition="in" filter="fade">
                                      <p:cBhvr>
                                        <p:cTn id="222" dur="500"/>
                                        <p:tgtEl>
                                          <p:spTgt spid="12"/>
                                        </p:tgtEl>
                                      </p:cBhvr>
                                    </p:animEffect>
                                  </p:childTnLst>
                                </p:cTn>
                              </p:par>
                            </p:childTnLst>
                          </p:cTn>
                        </p:par>
                        <p:par>
                          <p:cTn id="223" fill="hold">
                            <p:stCondLst>
                              <p:cond delay="1500"/>
                            </p:stCondLst>
                            <p:childTnLst>
                              <p:par>
                                <p:cTn id="224" presetID="10" presetClass="entr" presetSubtype="0" fill="hold" nodeType="afterEffect">
                                  <p:stCondLst>
                                    <p:cond delay="0"/>
                                  </p:stCondLst>
                                  <p:childTnLst>
                                    <p:set>
                                      <p:cBhvr>
                                        <p:cTn id="225" dur="1" fill="hold">
                                          <p:stCondLst>
                                            <p:cond delay="0"/>
                                          </p:stCondLst>
                                        </p:cTn>
                                        <p:tgtEl>
                                          <p:spTgt spid="121"/>
                                        </p:tgtEl>
                                        <p:attrNameLst>
                                          <p:attrName>style.visibility</p:attrName>
                                        </p:attrNameLst>
                                      </p:cBhvr>
                                      <p:to>
                                        <p:strVal val="visible"/>
                                      </p:to>
                                    </p:set>
                                    <p:animEffect transition="in" filter="fade">
                                      <p:cBhvr>
                                        <p:cTn id="226" dur="500"/>
                                        <p:tgtEl>
                                          <p:spTgt spid="1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23"/>
                                        </p:tgtEl>
                                        <p:attrNameLst>
                                          <p:attrName>style.visibility</p:attrName>
                                        </p:attrNameLst>
                                      </p:cBhvr>
                                      <p:to>
                                        <p:strVal val="visible"/>
                                      </p:to>
                                    </p:set>
                                    <p:animEffect transition="in" filter="fade">
                                      <p:cBhvr>
                                        <p:cTn id="229" dur="500"/>
                                        <p:tgtEl>
                                          <p:spTgt spid="123"/>
                                        </p:tgtEl>
                                      </p:cBhvr>
                                    </p:animEffect>
                                  </p:childTnLst>
                                </p:cTn>
                              </p:par>
                              <p:par>
                                <p:cTn id="230" presetID="10" presetClass="entr" presetSubtype="0" fill="hold" nodeType="withEffect">
                                  <p:stCondLst>
                                    <p:cond delay="0"/>
                                  </p:stCondLst>
                                  <p:childTnLst>
                                    <p:set>
                                      <p:cBhvr>
                                        <p:cTn id="231" dur="1" fill="hold">
                                          <p:stCondLst>
                                            <p:cond delay="0"/>
                                          </p:stCondLst>
                                        </p:cTn>
                                        <p:tgtEl>
                                          <p:spTgt spid="125"/>
                                        </p:tgtEl>
                                        <p:attrNameLst>
                                          <p:attrName>style.visibility</p:attrName>
                                        </p:attrNameLst>
                                      </p:cBhvr>
                                      <p:to>
                                        <p:strVal val="visible"/>
                                      </p:to>
                                    </p:set>
                                    <p:animEffect transition="in" filter="fade">
                                      <p:cBhvr>
                                        <p:cTn id="232" dur="500"/>
                                        <p:tgtEl>
                                          <p:spTgt spid="125"/>
                                        </p:tgtEl>
                                      </p:cBhvr>
                                    </p:animEffect>
                                  </p:childTnLst>
                                </p:cTn>
                              </p:par>
                              <p:par>
                                <p:cTn id="233" presetID="10" presetClass="entr" presetSubtype="0" fill="hold" nodeType="withEffect">
                                  <p:stCondLst>
                                    <p:cond delay="0"/>
                                  </p:stCondLst>
                                  <p:childTnLst>
                                    <p:set>
                                      <p:cBhvr>
                                        <p:cTn id="234" dur="1" fill="hold">
                                          <p:stCondLst>
                                            <p:cond delay="0"/>
                                          </p:stCondLst>
                                        </p:cTn>
                                        <p:tgtEl>
                                          <p:spTgt spid="127"/>
                                        </p:tgtEl>
                                        <p:attrNameLst>
                                          <p:attrName>style.visibility</p:attrName>
                                        </p:attrNameLst>
                                      </p:cBhvr>
                                      <p:to>
                                        <p:strVal val="visible"/>
                                      </p:to>
                                    </p:set>
                                    <p:animEffect transition="in" filter="fade">
                                      <p:cBhvr>
                                        <p:cTn id="235" dur="500"/>
                                        <p:tgtEl>
                                          <p:spTgt spid="127"/>
                                        </p:tgtEl>
                                      </p:cBhvr>
                                    </p:animEffect>
                                  </p:childTnLst>
                                </p:cTn>
                              </p:par>
                              <p:par>
                                <p:cTn id="236" presetID="10" presetClass="entr" presetSubtype="0" fill="hold" nodeType="withEffect">
                                  <p:stCondLst>
                                    <p:cond delay="0"/>
                                  </p:stCondLst>
                                  <p:childTnLst>
                                    <p:set>
                                      <p:cBhvr>
                                        <p:cTn id="237" dur="1" fill="hold">
                                          <p:stCondLst>
                                            <p:cond delay="0"/>
                                          </p:stCondLst>
                                        </p:cTn>
                                        <p:tgtEl>
                                          <p:spTgt spid="129"/>
                                        </p:tgtEl>
                                        <p:attrNameLst>
                                          <p:attrName>style.visibility</p:attrName>
                                        </p:attrNameLst>
                                      </p:cBhvr>
                                      <p:to>
                                        <p:strVal val="visible"/>
                                      </p:to>
                                    </p:set>
                                    <p:animEffect transition="in" filter="fade">
                                      <p:cBhvr>
                                        <p:cTn id="238" dur="500"/>
                                        <p:tgtEl>
                                          <p:spTgt spid="129"/>
                                        </p:tgtEl>
                                      </p:cBhvr>
                                    </p:animEffect>
                                  </p:childTnLst>
                                </p:cTn>
                              </p:par>
                              <p:par>
                                <p:cTn id="239" presetID="10" presetClass="entr" presetSubtype="0" fill="hold" nodeType="withEffect">
                                  <p:stCondLst>
                                    <p:cond delay="0"/>
                                  </p:stCondLst>
                                  <p:childTnLst>
                                    <p:set>
                                      <p:cBhvr>
                                        <p:cTn id="240" dur="1" fill="hold">
                                          <p:stCondLst>
                                            <p:cond delay="0"/>
                                          </p:stCondLst>
                                        </p:cTn>
                                        <p:tgtEl>
                                          <p:spTgt spid="131"/>
                                        </p:tgtEl>
                                        <p:attrNameLst>
                                          <p:attrName>style.visibility</p:attrName>
                                        </p:attrNameLst>
                                      </p:cBhvr>
                                      <p:to>
                                        <p:strVal val="visible"/>
                                      </p:to>
                                    </p:set>
                                    <p:animEffect transition="in" filter="fade">
                                      <p:cBhvr>
                                        <p:cTn id="241" dur="500"/>
                                        <p:tgtEl>
                                          <p:spTgt spid="131"/>
                                        </p:tgtEl>
                                      </p:cBhvr>
                                    </p:animEffect>
                                  </p:childTnLst>
                                </p:cTn>
                              </p:par>
                              <p:par>
                                <p:cTn id="242" presetID="10" presetClass="entr" presetSubtype="0" fill="hold" nodeType="withEffect">
                                  <p:stCondLst>
                                    <p:cond delay="0"/>
                                  </p:stCondLst>
                                  <p:childTnLst>
                                    <p:set>
                                      <p:cBhvr>
                                        <p:cTn id="243" dur="1" fill="hold">
                                          <p:stCondLst>
                                            <p:cond delay="0"/>
                                          </p:stCondLst>
                                        </p:cTn>
                                        <p:tgtEl>
                                          <p:spTgt spid="133"/>
                                        </p:tgtEl>
                                        <p:attrNameLst>
                                          <p:attrName>style.visibility</p:attrName>
                                        </p:attrNameLst>
                                      </p:cBhvr>
                                      <p:to>
                                        <p:strVal val="visible"/>
                                      </p:to>
                                    </p:set>
                                    <p:animEffect transition="in" filter="fade">
                                      <p:cBhvr>
                                        <p:cTn id="244" dur="500"/>
                                        <p:tgtEl>
                                          <p:spTgt spid="133"/>
                                        </p:tgtEl>
                                      </p:cBhvr>
                                    </p:animEffect>
                                  </p:childTnLst>
                                </p:cTn>
                              </p:par>
                              <p:par>
                                <p:cTn id="245" presetID="10" presetClass="entr" presetSubtype="0" fill="hold" nodeType="withEffect">
                                  <p:stCondLst>
                                    <p:cond delay="0"/>
                                  </p:stCondLst>
                                  <p:childTnLst>
                                    <p:set>
                                      <p:cBhvr>
                                        <p:cTn id="246" dur="1" fill="hold">
                                          <p:stCondLst>
                                            <p:cond delay="0"/>
                                          </p:stCondLst>
                                        </p:cTn>
                                        <p:tgtEl>
                                          <p:spTgt spid="136"/>
                                        </p:tgtEl>
                                        <p:attrNameLst>
                                          <p:attrName>style.visibility</p:attrName>
                                        </p:attrNameLst>
                                      </p:cBhvr>
                                      <p:to>
                                        <p:strVal val="visible"/>
                                      </p:to>
                                    </p:set>
                                    <p:animEffect transition="in" filter="fade">
                                      <p:cBhvr>
                                        <p:cTn id="247" dur="500"/>
                                        <p:tgtEl>
                                          <p:spTgt spid="136"/>
                                        </p:tgtEl>
                                      </p:cBhvr>
                                    </p:animEffect>
                                  </p:childTnLst>
                                </p:cTn>
                              </p:par>
                              <p:par>
                                <p:cTn id="248" presetID="10" presetClass="entr" presetSubtype="0" fill="hold" nodeType="withEffect">
                                  <p:stCondLst>
                                    <p:cond delay="0"/>
                                  </p:stCondLst>
                                  <p:childTnLst>
                                    <p:set>
                                      <p:cBhvr>
                                        <p:cTn id="249" dur="1" fill="hold">
                                          <p:stCondLst>
                                            <p:cond delay="0"/>
                                          </p:stCondLst>
                                        </p:cTn>
                                        <p:tgtEl>
                                          <p:spTgt spid="141"/>
                                        </p:tgtEl>
                                        <p:attrNameLst>
                                          <p:attrName>style.visibility</p:attrName>
                                        </p:attrNameLst>
                                      </p:cBhvr>
                                      <p:to>
                                        <p:strVal val="visible"/>
                                      </p:to>
                                    </p:set>
                                    <p:animEffect transition="in" filter="fade">
                                      <p:cBhvr>
                                        <p:cTn id="250" dur="500"/>
                                        <p:tgtEl>
                                          <p:spTgt spid="141"/>
                                        </p:tgtEl>
                                      </p:cBhvr>
                                    </p:animEffect>
                                  </p:childTnLst>
                                </p:cTn>
                              </p:par>
                              <p:par>
                                <p:cTn id="251" presetID="10" presetClass="entr" presetSubtype="0" fill="hold" nodeType="withEffect">
                                  <p:stCondLst>
                                    <p:cond delay="0"/>
                                  </p:stCondLst>
                                  <p:childTnLst>
                                    <p:set>
                                      <p:cBhvr>
                                        <p:cTn id="252" dur="1" fill="hold">
                                          <p:stCondLst>
                                            <p:cond delay="0"/>
                                          </p:stCondLst>
                                        </p:cTn>
                                        <p:tgtEl>
                                          <p:spTgt spid="144"/>
                                        </p:tgtEl>
                                        <p:attrNameLst>
                                          <p:attrName>style.visibility</p:attrName>
                                        </p:attrNameLst>
                                      </p:cBhvr>
                                      <p:to>
                                        <p:strVal val="visible"/>
                                      </p:to>
                                    </p:set>
                                    <p:animEffect transition="in" filter="fade">
                                      <p:cBhvr>
                                        <p:cTn id="253" dur="500"/>
                                        <p:tgtEl>
                                          <p:spTgt spid="144"/>
                                        </p:tgtEl>
                                      </p:cBhvr>
                                    </p:animEffect>
                                  </p:childTnLst>
                                </p:cTn>
                              </p:par>
                              <p:par>
                                <p:cTn id="254" presetID="10" presetClass="entr" presetSubtype="0" fill="hold" nodeType="withEffect">
                                  <p:stCondLst>
                                    <p:cond delay="0"/>
                                  </p:stCondLst>
                                  <p:childTnLst>
                                    <p:set>
                                      <p:cBhvr>
                                        <p:cTn id="255" dur="1" fill="hold">
                                          <p:stCondLst>
                                            <p:cond delay="0"/>
                                          </p:stCondLst>
                                        </p:cTn>
                                        <p:tgtEl>
                                          <p:spTgt spid="147"/>
                                        </p:tgtEl>
                                        <p:attrNameLst>
                                          <p:attrName>style.visibility</p:attrName>
                                        </p:attrNameLst>
                                      </p:cBhvr>
                                      <p:to>
                                        <p:strVal val="visible"/>
                                      </p:to>
                                    </p:set>
                                    <p:animEffect transition="in" filter="fade">
                                      <p:cBhvr>
                                        <p:cTn id="256" dur="500"/>
                                        <p:tgtEl>
                                          <p:spTgt spid="147"/>
                                        </p:tgtEl>
                                      </p:cBhvr>
                                    </p:animEffect>
                                  </p:childTnLst>
                                </p:cTn>
                              </p:par>
                              <p:par>
                                <p:cTn id="257" presetID="10" presetClass="entr" presetSubtype="0" fill="hold" nodeType="withEffect">
                                  <p:stCondLst>
                                    <p:cond delay="0"/>
                                  </p:stCondLst>
                                  <p:childTnLst>
                                    <p:set>
                                      <p:cBhvr>
                                        <p:cTn id="258" dur="1" fill="hold">
                                          <p:stCondLst>
                                            <p:cond delay="0"/>
                                          </p:stCondLst>
                                        </p:cTn>
                                        <p:tgtEl>
                                          <p:spTgt spid="154"/>
                                        </p:tgtEl>
                                        <p:attrNameLst>
                                          <p:attrName>style.visibility</p:attrName>
                                        </p:attrNameLst>
                                      </p:cBhvr>
                                      <p:to>
                                        <p:strVal val="visible"/>
                                      </p:to>
                                    </p:set>
                                    <p:animEffect transition="in" filter="fade">
                                      <p:cBhvr>
                                        <p:cTn id="259" dur="500"/>
                                        <p:tgtEl>
                                          <p:spTgt spid="154"/>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199"/>
                                        </p:tgtEl>
                                        <p:attrNameLst>
                                          <p:attrName>style.visibility</p:attrName>
                                        </p:attrNameLst>
                                      </p:cBhvr>
                                      <p:to>
                                        <p:strVal val="visible"/>
                                      </p:to>
                                    </p:set>
                                    <p:animEffect transition="in" filter="fade">
                                      <p:cBhvr>
                                        <p:cTn id="262" dur="500"/>
                                        <p:tgtEl>
                                          <p:spTgt spid="199"/>
                                        </p:tgtEl>
                                      </p:cBhvr>
                                    </p:animEffect>
                                  </p:childTnLst>
                                </p:cTn>
                              </p:par>
                            </p:childTnLst>
                          </p:cTn>
                        </p:par>
                        <p:par>
                          <p:cTn id="263" fill="hold">
                            <p:stCondLst>
                              <p:cond delay="2000"/>
                            </p:stCondLst>
                            <p:childTnLst>
                              <p:par>
                                <p:cTn id="264" presetID="10" presetClass="entr" presetSubtype="0" fill="hold" nodeType="afterEffect">
                                  <p:stCondLst>
                                    <p:cond delay="0"/>
                                  </p:stCondLst>
                                  <p:childTnLst>
                                    <p:set>
                                      <p:cBhvr>
                                        <p:cTn id="265" dur="1" fill="hold">
                                          <p:stCondLst>
                                            <p:cond delay="0"/>
                                          </p:stCondLst>
                                        </p:cTn>
                                        <p:tgtEl>
                                          <p:spTgt spid="118"/>
                                        </p:tgtEl>
                                        <p:attrNameLst>
                                          <p:attrName>style.visibility</p:attrName>
                                        </p:attrNameLst>
                                      </p:cBhvr>
                                      <p:to>
                                        <p:strVal val="visible"/>
                                      </p:to>
                                    </p:set>
                                    <p:animEffect transition="in" filter="fade">
                                      <p:cBhvr>
                                        <p:cTn id="266" dur="500"/>
                                        <p:tgtEl>
                                          <p:spTgt spid="118"/>
                                        </p:tgtEl>
                                      </p:cBhvr>
                                    </p:animEffect>
                                  </p:childTnLst>
                                </p:cTn>
                              </p:par>
                              <p:par>
                                <p:cTn id="267" presetID="10" presetClass="entr" presetSubtype="0" fill="hold" grpId="0" nodeType="withEffect">
                                  <p:stCondLst>
                                    <p:cond delay="0"/>
                                  </p:stCondLst>
                                  <p:childTnLst>
                                    <p:set>
                                      <p:cBhvr>
                                        <p:cTn id="268" dur="1" fill="hold">
                                          <p:stCondLst>
                                            <p:cond delay="0"/>
                                          </p:stCondLst>
                                        </p:cTn>
                                        <p:tgtEl>
                                          <p:spTgt spid="119"/>
                                        </p:tgtEl>
                                        <p:attrNameLst>
                                          <p:attrName>style.visibility</p:attrName>
                                        </p:attrNameLst>
                                      </p:cBhvr>
                                      <p:to>
                                        <p:strVal val="visible"/>
                                      </p:to>
                                    </p:set>
                                    <p:animEffect transition="in" filter="fade">
                                      <p:cBhvr>
                                        <p:cTn id="269" dur="500"/>
                                        <p:tgtEl>
                                          <p:spTgt spid="119"/>
                                        </p:tgtEl>
                                      </p:cBhvr>
                                    </p:animEffect>
                                  </p:childTnLst>
                                </p:cTn>
                              </p:par>
                            </p:childTnLst>
                          </p:cTn>
                        </p:par>
                      </p:childTnLst>
                    </p:cTn>
                  </p:par>
                  <p:par>
                    <p:cTn id="270" fill="hold">
                      <p:stCondLst>
                        <p:cond delay="indefinite"/>
                      </p:stCondLst>
                      <p:childTnLst>
                        <p:par>
                          <p:cTn id="271" fill="hold">
                            <p:stCondLst>
                              <p:cond delay="0"/>
                            </p:stCondLst>
                            <p:childTnLst>
                              <p:par>
                                <p:cTn id="272" presetID="10" presetClass="entr" presetSubtype="0" fill="hold" nodeType="clickEffect">
                                  <p:stCondLst>
                                    <p:cond delay="0"/>
                                  </p:stCondLst>
                                  <p:childTnLst>
                                    <p:set>
                                      <p:cBhvr>
                                        <p:cTn id="273" dur="1" fill="hold">
                                          <p:stCondLst>
                                            <p:cond delay="0"/>
                                          </p:stCondLst>
                                        </p:cTn>
                                        <p:tgtEl>
                                          <p:spTgt spid="177"/>
                                        </p:tgtEl>
                                        <p:attrNameLst>
                                          <p:attrName>style.visibility</p:attrName>
                                        </p:attrNameLst>
                                      </p:cBhvr>
                                      <p:to>
                                        <p:strVal val="visible"/>
                                      </p:to>
                                    </p:set>
                                    <p:animEffect transition="in" filter="fade">
                                      <p:cBhvr>
                                        <p:cTn id="274" dur="500"/>
                                        <p:tgtEl>
                                          <p:spTgt spid="177"/>
                                        </p:tgtEl>
                                      </p:cBhvr>
                                    </p:animEffect>
                                  </p:childTnLst>
                                </p:cTn>
                              </p:par>
                              <p:par>
                                <p:cTn id="275" presetID="10" presetClass="entr" presetSubtype="0" fill="hold" nodeType="withEffect">
                                  <p:stCondLst>
                                    <p:cond delay="0"/>
                                  </p:stCondLst>
                                  <p:childTnLst>
                                    <p:set>
                                      <p:cBhvr>
                                        <p:cTn id="276" dur="1" fill="hold">
                                          <p:stCondLst>
                                            <p:cond delay="0"/>
                                          </p:stCondLst>
                                        </p:cTn>
                                        <p:tgtEl>
                                          <p:spTgt spid="172"/>
                                        </p:tgtEl>
                                        <p:attrNameLst>
                                          <p:attrName>style.visibility</p:attrName>
                                        </p:attrNameLst>
                                      </p:cBhvr>
                                      <p:to>
                                        <p:strVal val="visible"/>
                                      </p:to>
                                    </p:set>
                                    <p:animEffect transition="in" filter="fade">
                                      <p:cBhvr>
                                        <p:cTn id="277" dur="500"/>
                                        <p:tgtEl>
                                          <p:spTgt spid="172"/>
                                        </p:tgtEl>
                                      </p:cBhvr>
                                    </p:animEffect>
                                  </p:childTnLst>
                                </p:cTn>
                              </p:par>
                              <p:par>
                                <p:cTn id="278" presetID="10" presetClass="entr" presetSubtype="0" fill="hold" nodeType="withEffect">
                                  <p:stCondLst>
                                    <p:cond delay="0"/>
                                  </p:stCondLst>
                                  <p:childTnLst>
                                    <p:set>
                                      <p:cBhvr>
                                        <p:cTn id="279" dur="1" fill="hold">
                                          <p:stCondLst>
                                            <p:cond delay="0"/>
                                          </p:stCondLst>
                                        </p:cTn>
                                        <p:tgtEl>
                                          <p:spTgt spid="167"/>
                                        </p:tgtEl>
                                        <p:attrNameLst>
                                          <p:attrName>style.visibility</p:attrName>
                                        </p:attrNameLst>
                                      </p:cBhvr>
                                      <p:to>
                                        <p:strVal val="visible"/>
                                      </p:to>
                                    </p:set>
                                    <p:animEffect transition="in" filter="fade">
                                      <p:cBhvr>
                                        <p:cTn id="280" dur="500"/>
                                        <p:tgtEl>
                                          <p:spTgt spid="167"/>
                                        </p:tgtEl>
                                      </p:cBhvr>
                                    </p:animEffect>
                                  </p:childTnLst>
                                </p:cTn>
                              </p:par>
                            </p:childTnLst>
                          </p:cTn>
                        </p:par>
                        <p:par>
                          <p:cTn id="281" fill="hold">
                            <p:stCondLst>
                              <p:cond delay="500"/>
                            </p:stCondLst>
                            <p:childTnLst>
                              <p:par>
                                <p:cTn id="282" presetID="10" presetClass="entr" presetSubtype="0" fill="hold" grpId="0" nodeType="afterEffect">
                                  <p:stCondLst>
                                    <p:cond delay="0"/>
                                  </p:stCondLst>
                                  <p:childTnLst>
                                    <p:set>
                                      <p:cBhvr>
                                        <p:cTn id="283" dur="1" fill="hold">
                                          <p:stCondLst>
                                            <p:cond delay="0"/>
                                          </p:stCondLst>
                                        </p:cTn>
                                        <p:tgtEl>
                                          <p:spTgt spid="156"/>
                                        </p:tgtEl>
                                        <p:attrNameLst>
                                          <p:attrName>style.visibility</p:attrName>
                                        </p:attrNameLst>
                                      </p:cBhvr>
                                      <p:to>
                                        <p:strVal val="visible"/>
                                      </p:to>
                                    </p:set>
                                    <p:animEffect transition="in" filter="fade">
                                      <p:cBhvr>
                                        <p:cTn id="284" dur="500"/>
                                        <p:tgtEl>
                                          <p:spTgt spid="156"/>
                                        </p:tgtEl>
                                      </p:cBhvr>
                                    </p:animEffect>
                                  </p:childTnLst>
                                </p:cTn>
                              </p:par>
                              <p:par>
                                <p:cTn id="285" presetID="10" presetClass="entr" presetSubtype="0" fill="hold" grpId="0" nodeType="withEffect">
                                  <p:stCondLst>
                                    <p:cond delay="0"/>
                                  </p:stCondLst>
                                  <p:childTnLst>
                                    <p:set>
                                      <p:cBhvr>
                                        <p:cTn id="286" dur="1" fill="hold">
                                          <p:stCondLst>
                                            <p:cond delay="0"/>
                                          </p:stCondLst>
                                        </p:cTn>
                                        <p:tgtEl>
                                          <p:spTgt spid="155"/>
                                        </p:tgtEl>
                                        <p:attrNameLst>
                                          <p:attrName>style.visibility</p:attrName>
                                        </p:attrNameLst>
                                      </p:cBhvr>
                                      <p:to>
                                        <p:strVal val="visible"/>
                                      </p:to>
                                    </p:set>
                                    <p:animEffect transition="in" filter="fade">
                                      <p:cBhvr>
                                        <p:cTn id="287" dur="500"/>
                                        <p:tgtEl>
                                          <p:spTgt spid="155"/>
                                        </p:tgtEl>
                                      </p:cBhvr>
                                    </p:animEffect>
                                  </p:childTnLst>
                                </p:cTn>
                              </p:par>
                            </p:childTnLst>
                          </p:cTn>
                        </p:par>
                        <p:par>
                          <p:cTn id="288" fill="hold">
                            <p:stCondLst>
                              <p:cond delay="1000"/>
                            </p:stCondLst>
                            <p:childTnLst>
                              <p:par>
                                <p:cTn id="289" presetID="10" presetClass="entr" presetSubtype="0" fill="hold" nodeType="afterEffect">
                                  <p:stCondLst>
                                    <p:cond delay="0"/>
                                  </p:stCondLst>
                                  <p:childTnLst>
                                    <p:set>
                                      <p:cBhvr>
                                        <p:cTn id="290" dur="1" fill="hold">
                                          <p:stCondLst>
                                            <p:cond delay="0"/>
                                          </p:stCondLst>
                                        </p:cTn>
                                        <p:tgtEl>
                                          <p:spTgt spid="182"/>
                                        </p:tgtEl>
                                        <p:attrNameLst>
                                          <p:attrName>style.visibility</p:attrName>
                                        </p:attrNameLst>
                                      </p:cBhvr>
                                      <p:to>
                                        <p:strVal val="visible"/>
                                      </p:to>
                                    </p:set>
                                    <p:animEffect transition="in" filter="fade">
                                      <p:cBhvr>
                                        <p:cTn id="291" dur="500"/>
                                        <p:tgtEl>
                                          <p:spTgt spid="182"/>
                                        </p:tgtEl>
                                      </p:cBhvr>
                                    </p:animEffect>
                                  </p:childTnLst>
                                </p:cTn>
                              </p:par>
                              <p:par>
                                <p:cTn id="292" presetID="10" presetClass="entr" presetSubtype="0" fill="hold" nodeType="withEffect">
                                  <p:stCondLst>
                                    <p:cond delay="0"/>
                                  </p:stCondLst>
                                  <p:childTnLst>
                                    <p:set>
                                      <p:cBhvr>
                                        <p:cTn id="293" dur="1" fill="hold">
                                          <p:stCondLst>
                                            <p:cond delay="0"/>
                                          </p:stCondLst>
                                        </p:cTn>
                                        <p:tgtEl>
                                          <p:spTgt spid="187"/>
                                        </p:tgtEl>
                                        <p:attrNameLst>
                                          <p:attrName>style.visibility</p:attrName>
                                        </p:attrNameLst>
                                      </p:cBhvr>
                                      <p:to>
                                        <p:strVal val="visible"/>
                                      </p:to>
                                    </p:set>
                                    <p:animEffect transition="in" filter="fade">
                                      <p:cBhvr>
                                        <p:cTn id="294" dur="500"/>
                                        <p:tgtEl>
                                          <p:spTgt spid="187"/>
                                        </p:tgtEl>
                                      </p:cBhvr>
                                    </p:animEffect>
                                  </p:childTnLst>
                                </p:cTn>
                              </p:par>
                              <p:par>
                                <p:cTn id="295" presetID="10" presetClass="entr" presetSubtype="0" fill="hold" nodeType="withEffect">
                                  <p:stCondLst>
                                    <p:cond delay="0"/>
                                  </p:stCondLst>
                                  <p:childTnLst>
                                    <p:set>
                                      <p:cBhvr>
                                        <p:cTn id="296" dur="1" fill="hold">
                                          <p:stCondLst>
                                            <p:cond delay="0"/>
                                          </p:stCondLst>
                                        </p:cTn>
                                        <p:tgtEl>
                                          <p:spTgt spid="192"/>
                                        </p:tgtEl>
                                        <p:attrNameLst>
                                          <p:attrName>style.visibility</p:attrName>
                                        </p:attrNameLst>
                                      </p:cBhvr>
                                      <p:to>
                                        <p:strVal val="visible"/>
                                      </p:to>
                                    </p:set>
                                    <p:animEffect transition="in" filter="fade">
                                      <p:cBhvr>
                                        <p:cTn id="297" dur="500"/>
                                        <p:tgtEl>
                                          <p:spTgt spid="192"/>
                                        </p:tgtEl>
                                      </p:cBhvr>
                                    </p:animEffect>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grpId="0" nodeType="clickEffect">
                                  <p:stCondLst>
                                    <p:cond delay="0"/>
                                  </p:stCondLst>
                                  <p:childTnLst>
                                    <p:set>
                                      <p:cBhvr>
                                        <p:cTn id="301" dur="1" fill="hold">
                                          <p:stCondLst>
                                            <p:cond delay="0"/>
                                          </p:stCondLst>
                                        </p:cTn>
                                        <p:tgtEl>
                                          <p:spTgt spid="197"/>
                                        </p:tgtEl>
                                        <p:attrNameLst>
                                          <p:attrName>style.visibility</p:attrName>
                                        </p:attrNameLst>
                                      </p:cBhvr>
                                      <p:to>
                                        <p:strVal val="visible"/>
                                      </p:to>
                                    </p:set>
                                    <p:animEffect transition="in" filter="fade">
                                      <p:cBhvr>
                                        <p:cTn id="302" dur="500"/>
                                        <p:tgtEl>
                                          <p:spTgt spid="197"/>
                                        </p:tgtEl>
                                      </p:cBhvr>
                                    </p:animEffect>
                                  </p:childTnLst>
                                </p:cTn>
                              </p:par>
                              <p:par>
                                <p:cTn id="303" presetID="10" presetClass="entr" presetSubtype="0" fill="hold" grpId="0" nodeType="withEffect">
                                  <p:stCondLst>
                                    <p:cond delay="0"/>
                                  </p:stCondLst>
                                  <p:childTnLst>
                                    <p:set>
                                      <p:cBhvr>
                                        <p:cTn id="304" dur="1" fill="hold">
                                          <p:stCondLst>
                                            <p:cond delay="0"/>
                                          </p:stCondLst>
                                        </p:cTn>
                                        <p:tgtEl>
                                          <p:spTgt spid="198"/>
                                        </p:tgtEl>
                                        <p:attrNameLst>
                                          <p:attrName>style.visibility</p:attrName>
                                        </p:attrNameLst>
                                      </p:cBhvr>
                                      <p:to>
                                        <p:strVal val="visible"/>
                                      </p:to>
                                    </p:set>
                                    <p:animEffect transition="in" filter="fade">
                                      <p:cBhvr>
                                        <p:cTn id="305" dur="500"/>
                                        <p:tgtEl>
                                          <p:spTgt spid="198"/>
                                        </p:tgtEl>
                                      </p:cBhvr>
                                    </p:animEffect>
                                  </p:childTnLst>
                                </p:cTn>
                              </p:par>
                            </p:childTnLst>
                          </p:cTn>
                        </p:par>
                      </p:childTnLst>
                    </p:cTn>
                  </p:par>
                  <p:par>
                    <p:cTn id="306" fill="hold">
                      <p:stCondLst>
                        <p:cond delay="indefinite"/>
                      </p:stCondLst>
                      <p:childTnLst>
                        <p:par>
                          <p:cTn id="307" fill="hold">
                            <p:stCondLst>
                              <p:cond delay="0"/>
                            </p:stCondLst>
                            <p:childTnLst>
                              <p:par>
                                <p:cTn id="308" presetID="10" presetClass="entr" presetSubtype="0" fill="hold" grpId="0" nodeType="clickEffect">
                                  <p:stCondLst>
                                    <p:cond delay="0"/>
                                  </p:stCondLst>
                                  <p:childTnLst>
                                    <p:set>
                                      <p:cBhvr>
                                        <p:cTn id="309" dur="1" fill="hold">
                                          <p:stCondLst>
                                            <p:cond delay="0"/>
                                          </p:stCondLst>
                                        </p:cTn>
                                        <p:tgtEl>
                                          <p:spTgt spid="18"/>
                                        </p:tgtEl>
                                        <p:attrNameLst>
                                          <p:attrName>style.visibility</p:attrName>
                                        </p:attrNameLst>
                                      </p:cBhvr>
                                      <p:to>
                                        <p:strVal val="visible"/>
                                      </p:to>
                                    </p:set>
                                    <p:animEffect transition="in" filter="fade">
                                      <p:cBhvr>
                                        <p:cTn id="3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10" grpId="0"/>
      <p:bldP spid="6" grpId="0"/>
      <p:bldP spid="13" grpId="0" animBg="1"/>
      <p:bldP spid="14" grpId="0" animBg="1"/>
      <p:bldP spid="15" grpId="0" animBg="1"/>
      <p:bldP spid="16" grpId="0" animBg="1"/>
      <p:bldP spid="17" grpId="0"/>
      <p:bldP spid="119" grpId="0"/>
      <p:bldP spid="155" grpId="0" animBg="1"/>
      <p:bldP spid="156" grpId="0"/>
      <p:bldP spid="162" grpId="0"/>
      <p:bldP spid="4" grpId="0" animBg="1"/>
      <p:bldP spid="9" grpId="0" animBg="1"/>
      <p:bldP spid="11" grpId="0" animBg="1"/>
      <p:bldP spid="12" grpId="0" animBg="1"/>
      <p:bldP spid="197" grpId="0" animBg="1"/>
      <p:bldP spid="198" grpId="0"/>
      <p:bldP spid="199" grpId="0"/>
      <p:bldP spid="18" grpId="0"/>
      <p:bldP spid="170" grpId="0" animBg="1"/>
      <p:bldP spid="171" grpId="0" animBg="1"/>
      <p:bldP spid="202" grpId="0" animBg="1"/>
      <p:bldP spid="231" grpId="0"/>
      <p:bldP spid="232" grpId="0"/>
      <p:bldP spid="233"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A6A8-0488-4BE8-8453-F6D61AF58ED8}"/>
              </a:ext>
            </a:extLst>
          </p:cNvPr>
          <p:cNvSpPr>
            <a:spLocks noGrp="1"/>
          </p:cNvSpPr>
          <p:nvPr>
            <p:ph type="title"/>
          </p:nvPr>
        </p:nvSpPr>
        <p:spPr/>
        <p:txBody>
          <a:bodyPr/>
          <a:lstStyle/>
          <a:p>
            <a:r>
              <a:rPr lang="en-US">
                <a:cs typeface="Angsana New"/>
              </a:rPr>
              <a:t>Building the ViT</a:t>
            </a:r>
            <a:endParaRPr lang="en-US"/>
          </a:p>
        </p:txBody>
      </p:sp>
      <p:sp>
        <p:nvSpPr>
          <p:cNvPr id="3" name="Content Placeholder 2">
            <a:extLst>
              <a:ext uri="{FF2B5EF4-FFF2-40B4-BE49-F238E27FC236}">
                <a16:creationId xmlns:a16="http://schemas.microsoft.com/office/drawing/2014/main" id="{D29A8DFF-A409-4325-A9CE-D3CBD75EBD93}"/>
              </a:ext>
            </a:extLst>
          </p:cNvPr>
          <p:cNvSpPr>
            <a:spLocks noGrp="1"/>
          </p:cNvSpPr>
          <p:nvPr>
            <p:ph idx="1"/>
          </p:nvPr>
        </p:nvSpPr>
        <p:spPr/>
        <p:txBody>
          <a:bodyPr vert="horz" lIns="91440" tIns="45720" rIns="91440" bIns="45720" rtlCol="0" anchor="t">
            <a:normAutofit/>
          </a:bodyPr>
          <a:lstStyle/>
          <a:p>
            <a:r>
              <a:rPr lang="en-US" dirty="0">
                <a:solidFill>
                  <a:srgbClr val="242941"/>
                </a:solidFill>
              </a:rPr>
              <a:t>The CNN is (mainly) a stack of convolutional layers</a:t>
            </a:r>
            <a:endParaRPr lang="en-US" dirty="0">
              <a:solidFill>
                <a:srgbClr val="242941">
                  <a:alpha val="70000"/>
                </a:srgbClr>
              </a:solidFill>
            </a:endParaRPr>
          </a:p>
          <a:p>
            <a:pPr>
              <a:buClr>
                <a:srgbClr val="E5E7F0"/>
              </a:buClr>
            </a:pPr>
            <a:r>
              <a:rPr lang="en-US" dirty="0">
                <a:solidFill>
                  <a:srgbClr val="242941"/>
                </a:solidFill>
              </a:rPr>
              <a:t>The </a:t>
            </a:r>
            <a:r>
              <a:rPr lang="en-US" dirty="0" err="1">
                <a:solidFill>
                  <a:srgbClr val="242941"/>
                </a:solidFill>
              </a:rPr>
              <a:t>ViT</a:t>
            </a:r>
            <a:r>
              <a:rPr lang="en-US" dirty="0">
                <a:solidFill>
                  <a:srgbClr val="242941"/>
                </a:solidFill>
              </a:rPr>
              <a:t> is a </a:t>
            </a:r>
            <a:r>
              <a:rPr lang="en-US" b="1" dirty="0">
                <a:solidFill>
                  <a:srgbClr val="242941"/>
                </a:solidFill>
              </a:rPr>
              <a:t>stack of MSA layers</a:t>
            </a:r>
            <a:endParaRPr lang="en-US" b="1" dirty="0">
              <a:solidFill>
                <a:srgbClr val="242941">
                  <a:alpha val="70000"/>
                </a:srgbClr>
              </a:solidFill>
            </a:endParaRPr>
          </a:p>
          <a:p>
            <a:pPr>
              <a:buClr>
                <a:srgbClr val="E5E7F0"/>
              </a:buClr>
            </a:pPr>
            <a:endParaRPr lang="en-US" b="1" dirty="0"/>
          </a:p>
        </p:txBody>
      </p:sp>
      <p:sp>
        <p:nvSpPr>
          <p:cNvPr id="4" name="Rectangle: Rounded Corners 3">
            <a:extLst>
              <a:ext uri="{FF2B5EF4-FFF2-40B4-BE49-F238E27FC236}">
                <a16:creationId xmlns:a16="http://schemas.microsoft.com/office/drawing/2014/main" id="{035915FA-D521-4E70-9C4B-45C4E90C1A68}"/>
              </a:ext>
            </a:extLst>
          </p:cNvPr>
          <p:cNvSpPr/>
          <p:nvPr/>
        </p:nvSpPr>
        <p:spPr>
          <a:xfrm>
            <a:off x="3651250" y="3719223"/>
            <a:ext cx="1402080" cy="16154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a:extLst>
              <a:ext uri="{FF2B5EF4-FFF2-40B4-BE49-F238E27FC236}">
                <a16:creationId xmlns:a16="http://schemas.microsoft.com/office/drawing/2014/main" id="{1BEEA5AF-363E-4545-8DEA-5C83F81DC0B8}"/>
              </a:ext>
            </a:extLst>
          </p:cNvPr>
          <p:cNvSpPr/>
          <p:nvPr/>
        </p:nvSpPr>
        <p:spPr>
          <a:xfrm>
            <a:off x="3854450" y="3911600"/>
            <a:ext cx="386080" cy="1249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it-IT" dirty="0"/>
              <a:t>MSA</a:t>
            </a:r>
          </a:p>
        </p:txBody>
      </p:sp>
      <p:sp>
        <p:nvSpPr>
          <p:cNvPr id="6" name="Rectangle 5">
            <a:extLst>
              <a:ext uri="{FF2B5EF4-FFF2-40B4-BE49-F238E27FC236}">
                <a16:creationId xmlns:a16="http://schemas.microsoft.com/office/drawing/2014/main" id="{504F1C02-6AC4-4E30-8351-A1D0E6E21E7A}"/>
              </a:ext>
            </a:extLst>
          </p:cNvPr>
          <p:cNvSpPr/>
          <p:nvPr/>
        </p:nvSpPr>
        <p:spPr>
          <a:xfrm>
            <a:off x="4464050" y="3911600"/>
            <a:ext cx="386080" cy="1249680"/>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it-IT" dirty="0"/>
              <a:t>MLP</a:t>
            </a:r>
          </a:p>
        </p:txBody>
      </p:sp>
      <p:cxnSp>
        <p:nvCxnSpPr>
          <p:cNvPr id="8" name="Straight Arrow Connector 7">
            <a:extLst>
              <a:ext uri="{FF2B5EF4-FFF2-40B4-BE49-F238E27FC236}">
                <a16:creationId xmlns:a16="http://schemas.microsoft.com/office/drawing/2014/main" id="{2417D219-880B-4268-BCA7-DDC5B61858D2}"/>
              </a:ext>
            </a:extLst>
          </p:cNvPr>
          <p:cNvCxnSpPr>
            <a:cxnSpLocks/>
          </p:cNvCxnSpPr>
          <p:nvPr/>
        </p:nvCxnSpPr>
        <p:spPr>
          <a:xfrm>
            <a:off x="3356610" y="4526943"/>
            <a:ext cx="294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5F194AF-4D9E-4A11-B129-CB7160B451DC}"/>
                  </a:ext>
                </a:extLst>
              </p:cNvPr>
              <p:cNvSpPr/>
              <p:nvPr/>
            </p:nvSpPr>
            <p:spPr>
              <a:xfrm>
                <a:off x="2970530" y="3902103"/>
                <a:ext cx="386080" cy="1249680"/>
              </a:xfrm>
              <a:prstGeom prst="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𝑧</m:t>
                          </m:r>
                        </m:e>
                        <m:sub>
                          <m:r>
                            <a:rPr lang="it-IT" b="0" i="1" smtClean="0">
                              <a:latin typeface="Cambria Math" panose="02040503050406030204" pitchFamily="18" charset="0"/>
                            </a:rPr>
                            <m:t>0</m:t>
                          </m:r>
                        </m:sub>
                      </m:sSub>
                    </m:oMath>
                  </m:oMathPara>
                </a14:m>
                <a:endParaRPr lang="it-IT" dirty="0"/>
              </a:p>
            </p:txBody>
          </p:sp>
        </mc:Choice>
        <mc:Fallback xmlns="">
          <p:sp>
            <p:nvSpPr>
              <p:cNvPr id="10" name="Rectangle 9">
                <a:extLst>
                  <a:ext uri="{FF2B5EF4-FFF2-40B4-BE49-F238E27FC236}">
                    <a16:creationId xmlns:a16="http://schemas.microsoft.com/office/drawing/2014/main" id="{F5F194AF-4D9E-4A11-B129-CB7160B451DC}"/>
                  </a:ext>
                </a:extLst>
              </p:cNvPr>
              <p:cNvSpPr>
                <a:spLocks noRot="1" noChangeAspect="1" noMove="1" noResize="1" noEditPoints="1" noAdjustHandles="1" noChangeArrowheads="1" noChangeShapeType="1" noTextEdit="1"/>
              </p:cNvSpPr>
              <p:nvPr/>
            </p:nvSpPr>
            <p:spPr>
              <a:xfrm>
                <a:off x="2970530" y="3902103"/>
                <a:ext cx="386080" cy="1249680"/>
              </a:xfrm>
              <a:prstGeom prst="rect">
                <a:avLst/>
              </a:prstGeom>
              <a:blipFill>
                <a:blip r:embed="rId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E28A7DC-EF28-407D-8C2E-13AEA6A056C4}"/>
                  </a:ext>
                </a:extLst>
              </p:cNvPr>
              <p:cNvSpPr/>
              <p:nvPr/>
            </p:nvSpPr>
            <p:spPr>
              <a:xfrm>
                <a:off x="5307330" y="3901440"/>
                <a:ext cx="386080" cy="1249680"/>
              </a:xfrm>
              <a:prstGeom prst="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𝑧</m:t>
                          </m:r>
                        </m:e>
                        <m:sub>
                          <m:r>
                            <a:rPr lang="it-IT" b="0" i="1" smtClean="0">
                              <a:latin typeface="Cambria Math" panose="02040503050406030204" pitchFamily="18" charset="0"/>
                            </a:rPr>
                            <m:t>1</m:t>
                          </m:r>
                        </m:sub>
                      </m:sSub>
                    </m:oMath>
                  </m:oMathPara>
                </a14:m>
                <a:endParaRPr lang="it-IT" dirty="0"/>
              </a:p>
            </p:txBody>
          </p:sp>
        </mc:Choice>
        <mc:Fallback xmlns="">
          <p:sp>
            <p:nvSpPr>
              <p:cNvPr id="11" name="Rectangle 10">
                <a:extLst>
                  <a:ext uri="{FF2B5EF4-FFF2-40B4-BE49-F238E27FC236}">
                    <a16:creationId xmlns:a16="http://schemas.microsoft.com/office/drawing/2014/main" id="{BE28A7DC-EF28-407D-8C2E-13AEA6A056C4}"/>
                  </a:ext>
                </a:extLst>
              </p:cNvPr>
              <p:cNvSpPr>
                <a:spLocks noRot="1" noChangeAspect="1" noMove="1" noResize="1" noEditPoints="1" noAdjustHandles="1" noChangeArrowheads="1" noChangeShapeType="1" noTextEdit="1"/>
              </p:cNvSpPr>
              <p:nvPr/>
            </p:nvSpPr>
            <p:spPr>
              <a:xfrm>
                <a:off x="5307330" y="3901440"/>
                <a:ext cx="386080" cy="1249680"/>
              </a:xfrm>
              <a:prstGeom prst="rect">
                <a:avLst/>
              </a:prstGeom>
              <a:blipFill>
                <a:blip r:embed="rId3"/>
                <a:stretch>
                  <a:fillRect/>
                </a:stretch>
              </a:blipFill>
            </p:spPr>
            <p:txBody>
              <a:bodyPr/>
              <a:lstStyle/>
              <a:p>
                <a:r>
                  <a:rPr lang="it-IT">
                    <a:noFill/>
                  </a:rPr>
                  <a:t> </a:t>
                </a:r>
              </a:p>
            </p:txBody>
          </p:sp>
        </mc:Fallback>
      </mc:AlternateContent>
      <p:cxnSp>
        <p:nvCxnSpPr>
          <p:cNvPr id="12" name="Straight Arrow Connector 11">
            <a:extLst>
              <a:ext uri="{FF2B5EF4-FFF2-40B4-BE49-F238E27FC236}">
                <a16:creationId xmlns:a16="http://schemas.microsoft.com/office/drawing/2014/main" id="{E7918E79-19AE-4F28-A93F-547033BAB6E1}"/>
              </a:ext>
            </a:extLst>
          </p:cNvPr>
          <p:cNvCxnSpPr>
            <a:cxnSpLocks/>
          </p:cNvCxnSpPr>
          <p:nvPr/>
        </p:nvCxnSpPr>
        <p:spPr>
          <a:xfrm flipV="1">
            <a:off x="5053330" y="4526280"/>
            <a:ext cx="254000" cy="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274DB2E0-4C14-4DAB-BA94-F29B3174DBA4}"/>
              </a:ext>
            </a:extLst>
          </p:cNvPr>
          <p:cNvSpPr/>
          <p:nvPr/>
        </p:nvSpPr>
        <p:spPr>
          <a:xfrm>
            <a:off x="5988050" y="3719223"/>
            <a:ext cx="1402080" cy="16154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ctangle 16">
            <a:extLst>
              <a:ext uri="{FF2B5EF4-FFF2-40B4-BE49-F238E27FC236}">
                <a16:creationId xmlns:a16="http://schemas.microsoft.com/office/drawing/2014/main" id="{2D2A62E6-BAD7-488F-8C83-F6F93F3BE70B}"/>
              </a:ext>
            </a:extLst>
          </p:cNvPr>
          <p:cNvSpPr/>
          <p:nvPr/>
        </p:nvSpPr>
        <p:spPr>
          <a:xfrm>
            <a:off x="6191250" y="3911600"/>
            <a:ext cx="386080" cy="1249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it-IT" dirty="0"/>
              <a:t>MSA</a:t>
            </a:r>
          </a:p>
        </p:txBody>
      </p:sp>
      <p:sp>
        <p:nvSpPr>
          <p:cNvPr id="18" name="Rectangle 17">
            <a:extLst>
              <a:ext uri="{FF2B5EF4-FFF2-40B4-BE49-F238E27FC236}">
                <a16:creationId xmlns:a16="http://schemas.microsoft.com/office/drawing/2014/main" id="{01F7D56D-DC5F-4115-9962-56154A64CF64}"/>
              </a:ext>
            </a:extLst>
          </p:cNvPr>
          <p:cNvSpPr/>
          <p:nvPr/>
        </p:nvSpPr>
        <p:spPr>
          <a:xfrm>
            <a:off x="6800850" y="3911600"/>
            <a:ext cx="386080" cy="1249680"/>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it-IT" dirty="0"/>
              <a:t>MLP</a:t>
            </a:r>
          </a:p>
        </p:txBody>
      </p:sp>
      <p:cxnSp>
        <p:nvCxnSpPr>
          <p:cNvPr id="19" name="Straight Arrow Connector 18">
            <a:extLst>
              <a:ext uri="{FF2B5EF4-FFF2-40B4-BE49-F238E27FC236}">
                <a16:creationId xmlns:a16="http://schemas.microsoft.com/office/drawing/2014/main" id="{E080C744-8EDD-4892-8AB7-E0E73917E389}"/>
              </a:ext>
            </a:extLst>
          </p:cNvPr>
          <p:cNvCxnSpPr>
            <a:cxnSpLocks/>
          </p:cNvCxnSpPr>
          <p:nvPr/>
        </p:nvCxnSpPr>
        <p:spPr>
          <a:xfrm flipV="1">
            <a:off x="7390130" y="4526281"/>
            <a:ext cx="254000" cy="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3C4148E-0306-4BBA-A902-D98A0E9F70D3}"/>
              </a:ext>
            </a:extLst>
          </p:cNvPr>
          <p:cNvCxnSpPr>
            <a:cxnSpLocks/>
          </p:cNvCxnSpPr>
          <p:nvPr/>
        </p:nvCxnSpPr>
        <p:spPr>
          <a:xfrm>
            <a:off x="5693410" y="4526280"/>
            <a:ext cx="294640" cy="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DF4E888C-9C03-4521-BAE3-7583146BD8B1}"/>
              </a:ext>
            </a:extLst>
          </p:cNvPr>
          <p:cNvSpPr/>
          <p:nvPr/>
        </p:nvSpPr>
        <p:spPr>
          <a:xfrm>
            <a:off x="8378190" y="3719223"/>
            <a:ext cx="1402080" cy="16154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ctangle 24">
            <a:extLst>
              <a:ext uri="{FF2B5EF4-FFF2-40B4-BE49-F238E27FC236}">
                <a16:creationId xmlns:a16="http://schemas.microsoft.com/office/drawing/2014/main" id="{E77FEE58-DA51-4001-AD7B-1A0A81A172DA}"/>
              </a:ext>
            </a:extLst>
          </p:cNvPr>
          <p:cNvSpPr/>
          <p:nvPr/>
        </p:nvSpPr>
        <p:spPr>
          <a:xfrm>
            <a:off x="8581390" y="3911600"/>
            <a:ext cx="386080" cy="1249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it-IT" dirty="0"/>
              <a:t>MSA</a:t>
            </a:r>
          </a:p>
        </p:txBody>
      </p:sp>
      <p:sp>
        <p:nvSpPr>
          <p:cNvPr id="26" name="Rectangle 25">
            <a:extLst>
              <a:ext uri="{FF2B5EF4-FFF2-40B4-BE49-F238E27FC236}">
                <a16:creationId xmlns:a16="http://schemas.microsoft.com/office/drawing/2014/main" id="{BAF2F71E-45BD-4497-86AE-C7176757DB88}"/>
              </a:ext>
            </a:extLst>
          </p:cNvPr>
          <p:cNvSpPr/>
          <p:nvPr/>
        </p:nvSpPr>
        <p:spPr>
          <a:xfrm>
            <a:off x="9190990" y="3911600"/>
            <a:ext cx="386080" cy="1249680"/>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it-IT" dirty="0"/>
              <a:t>MLP</a:t>
            </a:r>
          </a:p>
        </p:txBody>
      </p:sp>
      <p:cxnSp>
        <p:nvCxnSpPr>
          <p:cNvPr id="27" name="Straight Arrow Connector 26">
            <a:extLst>
              <a:ext uri="{FF2B5EF4-FFF2-40B4-BE49-F238E27FC236}">
                <a16:creationId xmlns:a16="http://schemas.microsoft.com/office/drawing/2014/main" id="{B6593F1F-8BE7-4D38-9286-1050DF2EC531}"/>
              </a:ext>
            </a:extLst>
          </p:cNvPr>
          <p:cNvCxnSpPr>
            <a:cxnSpLocks/>
          </p:cNvCxnSpPr>
          <p:nvPr/>
        </p:nvCxnSpPr>
        <p:spPr>
          <a:xfrm>
            <a:off x="8083550" y="4526280"/>
            <a:ext cx="294640" cy="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5E4E612-7D90-4F09-B6D9-8F0EC06AD61D}"/>
              </a:ext>
            </a:extLst>
          </p:cNvPr>
          <p:cNvSpPr txBox="1"/>
          <p:nvPr/>
        </p:nvSpPr>
        <p:spPr>
          <a:xfrm>
            <a:off x="7674610" y="4348480"/>
            <a:ext cx="415498" cy="369332"/>
          </a:xfrm>
          <a:prstGeom prst="rect">
            <a:avLst/>
          </a:prstGeom>
          <a:noFill/>
        </p:spPr>
        <p:txBody>
          <a:bodyPr wrap="none" rtlCol="0">
            <a:spAutoFit/>
          </a:bodyPr>
          <a:lstStyle/>
          <a:p>
            <a:r>
              <a:rPr lang="it-IT" dirty="0"/>
              <a:t>…</a:t>
            </a: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F7EF78EC-0A39-4C43-9076-1C568070AEFE}"/>
                  </a:ext>
                </a:extLst>
              </p:cNvPr>
              <p:cNvSpPr/>
              <p:nvPr/>
            </p:nvSpPr>
            <p:spPr>
              <a:xfrm>
                <a:off x="10092690" y="3901440"/>
                <a:ext cx="386080" cy="1249680"/>
              </a:xfrm>
              <a:prstGeom prst="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𝑧</m:t>
                          </m:r>
                        </m:e>
                        <m:sub>
                          <m:r>
                            <a:rPr lang="it-IT" b="0" i="1" smtClean="0">
                              <a:latin typeface="Cambria Math" panose="02040503050406030204" pitchFamily="18" charset="0"/>
                            </a:rPr>
                            <m:t>𝐿</m:t>
                          </m:r>
                        </m:sub>
                      </m:sSub>
                    </m:oMath>
                  </m:oMathPara>
                </a14:m>
                <a:endParaRPr lang="it-IT" dirty="0"/>
              </a:p>
            </p:txBody>
          </p:sp>
        </mc:Choice>
        <mc:Fallback xmlns="">
          <p:sp>
            <p:nvSpPr>
              <p:cNvPr id="29" name="Rectangle 28">
                <a:extLst>
                  <a:ext uri="{FF2B5EF4-FFF2-40B4-BE49-F238E27FC236}">
                    <a16:creationId xmlns:a16="http://schemas.microsoft.com/office/drawing/2014/main" id="{F7EF78EC-0A39-4C43-9076-1C568070AEFE}"/>
                  </a:ext>
                </a:extLst>
              </p:cNvPr>
              <p:cNvSpPr>
                <a:spLocks noRot="1" noChangeAspect="1" noMove="1" noResize="1" noEditPoints="1" noAdjustHandles="1" noChangeArrowheads="1" noChangeShapeType="1" noTextEdit="1"/>
              </p:cNvSpPr>
              <p:nvPr/>
            </p:nvSpPr>
            <p:spPr>
              <a:xfrm>
                <a:off x="10092690" y="3901440"/>
                <a:ext cx="386080" cy="1249680"/>
              </a:xfrm>
              <a:prstGeom prst="rect">
                <a:avLst/>
              </a:prstGeom>
              <a:blipFill>
                <a:blip r:embed="rId4"/>
                <a:stretch>
                  <a:fillRect/>
                </a:stretch>
              </a:blipFill>
            </p:spPr>
            <p:txBody>
              <a:bodyPr/>
              <a:lstStyle/>
              <a:p>
                <a:r>
                  <a:rPr lang="it-IT">
                    <a:noFill/>
                  </a:rPr>
                  <a:t> </a:t>
                </a:r>
              </a:p>
            </p:txBody>
          </p:sp>
        </mc:Fallback>
      </mc:AlternateContent>
      <p:cxnSp>
        <p:nvCxnSpPr>
          <p:cNvPr id="30" name="Straight Arrow Connector 29">
            <a:extLst>
              <a:ext uri="{FF2B5EF4-FFF2-40B4-BE49-F238E27FC236}">
                <a16:creationId xmlns:a16="http://schemas.microsoft.com/office/drawing/2014/main" id="{8925AEC4-A838-42BE-A239-8BDDF772DD8C}"/>
              </a:ext>
            </a:extLst>
          </p:cNvPr>
          <p:cNvCxnSpPr>
            <a:cxnSpLocks/>
          </p:cNvCxnSpPr>
          <p:nvPr/>
        </p:nvCxnSpPr>
        <p:spPr>
          <a:xfrm flipV="1">
            <a:off x="9780270" y="4526280"/>
            <a:ext cx="312420" cy="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33" descr="A picture containing sky, building, outdoor, old&#10;&#10;Description automatically generated">
            <a:extLst>
              <a:ext uri="{FF2B5EF4-FFF2-40B4-BE49-F238E27FC236}">
                <a16:creationId xmlns:a16="http://schemas.microsoft.com/office/drawing/2014/main" id="{8332A7D0-D593-4803-A590-9449BC666C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7485" y="4278936"/>
            <a:ext cx="859552" cy="859552"/>
          </a:xfrm>
          <a:prstGeom prst="rect">
            <a:avLst/>
          </a:prstGeom>
        </p:spPr>
      </p:pic>
      <p:pic>
        <p:nvPicPr>
          <p:cNvPr id="36" name="Picture 35" descr="A cat lying on a carpet&#10;&#10;Description automatically generated with low confidence">
            <a:extLst>
              <a:ext uri="{FF2B5EF4-FFF2-40B4-BE49-F238E27FC236}">
                <a16:creationId xmlns:a16="http://schemas.microsoft.com/office/drawing/2014/main" id="{F4AE6223-BBEB-49C7-8717-C584873E10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6737" y="5014016"/>
            <a:ext cx="977900" cy="977900"/>
          </a:xfrm>
          <a:prstGeom prst="rect">
            <a:avLst/>
          </a:prstGeom>
        </p:spPr>
      </p:pic>
      <p:pic>
        <p:nvPicPr>
          <p:cNvPr id="38" name="Picture 37" descr="A dog and cat&#10;&#10;Description automatically generated with medium confidence">
            <a:extLst>
              <a:ext uri="{FF2B5EF4-FFF2-40B4-BE49-F238E27FC236}">
                <a16:creationId xmlns:a16="http://schemas.microsoft.com/office/drawing/2014/main" id="{9BB49442-13C8-4EFE-9007-56969F2D81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2060" y="3526183"/>
            <a:ext cx="914400" cy="914400"/>
          </a:xfrm>
          <a:prstGeom prst="rect">
            <a:avLst/>
          </a:prstGeom>
        </p:spPr>
      </p:pic>
      <p:sp>
        <p:nvSpPr>
          <p:cNvPr id="39" name="Right Brace 38">
            <a:extLst>
              <a:ext uri="{FF2B5EF4-FFF2-40B4-BE49-F238E27FC236}">
                <a16:creationId xmlns:a16="http://schemas.microsoft.com/office/drawing/2014/main" id="{D905A68E-02B0-48A2-8BE3-AE413084DC9F}"/>
              </a:ext>
            </a:extLst>
          </p:cNvPr>
          <p:cNvSpPr/>
          <p:nvPr/>
        </p:nvSpPr>
        <p:spPr>
          <a:xfrm>
            <a:off x="2255520" y="3526183"/>
            <a:ext cx="562610" cy="2465733"/>
          </a:xfrm>
          <a:prstGeom prst="rightBrace">
            <a:avLst>
              <a:gd name="adj1" fmla="val 8333"/>
              <a:gd name="adj2" fmla="val 39286"/>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a:p>
        </p:txBody>
      </p:sp>
      <p:sp>
        <p:nvSpPr>
          <p:cNvPr id="40" name="TextBox 39">
            <a:extLst>
              <a:ext uri="{FF2B5EF4-FFF2-40B4-BE49-F238E27FC236}">
                <a16:creationId xmlns:a16="http://schemas.microsoft.com/office/drawing/2014/main" id="{3CC72A8C-0DEF-455C-AF95-AA38EFF86313}"/>
              </a:ext>
            </a:extLst>
          </p:cNvPr>
          <p:cNvSpPr txBox="1"/>
          <p:nvPr/>
        </p:nvSpPr>
        <p:spPr>
          <a:xfrm>
            <a:off x="2509322" y="5607004"/>
            <a:ext cx="779381" cy="307777"/>
          </a:xfrm>
          <a:prstGeom prst="rect">
            <a:avLst/>
          </a:prstGeom>
          <a:noFill/>
        </p:spPr>
        <p:txBody>
          <a:bodyPr wrap="none" rtlCol="0">
            <a:spAutoFit/>
          </a:bodyPr>
          <a:lstStyle/>
          <a:p>
            <a:r>
              <a:rPr lang="it-IT" sz="1400" dirty="0" err="1"/>
              <a:t>Embed</a:t>
            </a:r>
            <a:endParaRPr lang="it-IT" sz="1400" dirty="0"/>
          </a:p>
        </p:txBody>
      </p:sp>
      <p:sp>
        <p:nvSpPr>
          <p:cNvPr id="47" name="Arrow: Right 46">
            <a:extLst>
              <a:ext uri="{FF2B5EF4-FFF2-40B4-BE49-F238E27FC236}">
                <a16:creationId xmlns:a16="http://schemas.microsoft.com/office/drawing/2014/main" id="{4568764F-7E49-4075-8012-E3E46D5F7287}"/>
              </a:ext>
            </a:extLst>
          </p:cNvPr>
          <p:cNvSpPr/>
          <p:nvPr/>
        </p:nvSpPr>
        <p:spPr>
          <a:xfrm>
            <a:off x="10637520" y="4326404"/>
            <a:ext cx="386080" cy="415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TextBox 47">
            <a:extLst>
              <a:ext uri="{FF2B5EF4-FFF2-40B4-BE49-F238E27FC236}">
                <a16:creationId xmlns:a16="http://schemas.microsoft.com/office/drawing/2014/main" id="{78B87229-2851-4031-A492-8EC48AD14137}"/>
              </a:ext>
            </a:extLst>
          </p:cNvPr>
          <p:cNvSpPr txBox="1"/>
          <p:nvPr/>
        </p:nvSpPr>
        <p:spPr>
          <a:xfrm>
            <a:off x="11094768" y="4148425"/>
            <a:ext cx="457176" cy="769441"/>
          </a:xfrm>
          <a:prstGeom prst="rect">
            <a:avLst/>
          </a:prstGeom>
          <a:noFill/>
        </p:spPr>
        <p:txBody>
          <a:bodyPr wrap="none" rtlCol="0">
            <a:spAutoFit/>
          </a:bodyPr>
          <a:lstStyle/>
          <a:p>
            <a:r>
              <a:rPr lang="it-IT" sz="4400" dirty="0"/>
              <a:t>?</a:t>
            </a:r>
          </a:p>
        </p:txBody>
      </p:sp>
      <p:sp>
        <p:nvSpPr>
          <p:cNvPr id="49" name="TextBox 48">
            <a:extLst>
              <a:ext uri="{FF2B5EF4-FFF2-40B4-BE49-F238E27FC236}">
                <a16:creationId xmlns:a16="http://schemas.microsoft.com/office/drawing/2014/main" id="{49005725-9C62-4A80-B81C-72FBF5086119}"/>
              </a:ext>
            </a:extLst>
          </p:cNvPr>
          <p:cNvSpPr txBox="1"/>
          <p:nvPr/>
        </p:nvSpPr>
        <p:spPr>
          <a:xfrm>
            <a:off x="7016513" y="5696567"/>
            <a:ext cx="4637616" cy="523220"/>
          </a:xfrm>
          <a:prstGeom prst="rect">
            <a:avLst/>
          </a:prstGeom>
          <a:noFill/>
        </p:spPr>
        <p:txBody>
          <a:bodyPr wrap="none" rtlCol="0">
            <a:spAutoFit/>
          </a:bodyPr>
          <a:lstStyle/>
          <a:p>
            <a:r>
              <a:rPr lang="it-IT" sz="2800" dirty="0" err="1"/>
              <a:t>We’re</a:t>
            </a:r>
            <a:r>
              <a:rPr lang="it-IT" sz="2800" dirty="0"/>
              <a:t> </a:t>
            </a:r>
            <a:r>
              <a:rPr lang="it-IT" sz="2800" dirty="0" err="1"/>
              <a:t>missing</a:t>
            </a:r>
            <a:r>
              <a:rPr lang="it-IT" sz="2800" dirty="0"/>
              <a:t> one last step</a:t>
            </a:r>
          </a:p>
        </p:txBody>
      </p:sp>
    </p:spTree>
    <p:extLst>
      <p:ext uri="{BB962C8B-B14F-4D97-AF65-F5344CB8AC3E}">
        <p14:creationId xmlns:p14="http://schemas.microsoft.com/office/powerpoint/2010/main" val="3667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10"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par>
                          <p:cTn id="57" fill="hold">
                            <p:stCondLst>
                              <p:cond delay="2500"/>
                            </p:stCondLst>
                            <p:childTnLst>
                              <p:par>
                                <p:cTn id="58" presetID="10" presetClass="entr" presetSubtype="0"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par>
                                <p:cTn id="75" presetID="10" presetClass="entr" presetSubtype="0"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500"/>
                                        <p:tgtEl>
                                          <p:spTgt spid="26"/>
                                        </p:tgtEl>
                                      </p:cBhvr>
                                    </p:animEffect>
                                  </p:childTnLst>
                                </p:cTn>
                              </p:par>
                              <p:par>
                                <p:cTn id="95" presetID="10" presetClass="entr" presetSubtype="0"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500"/>
                                        <p:tgtEl>
                                          <p:spTgt spid="30"/>
                                        </p:tgtEl>
                                      </p:cBhvr>
                                    </p:animEffect>
                                  </p:childTnLst>
                                </p:cTn>
                              </p:par>
                            </p:childTnLst>
                          </p:cTn>
                        </p:par>
                        <p:par>
                          <p:cTn id="98" fill="hold">
                            <p:stCondLst>
                              <p:cond delay="1500"/>
                            </p:stCondLst>
                            <p:childTnLst>
                              <p:par>
                                <p:cTn id="99" presetID="10" presetClass="entr" presetSubtype="0"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47"/>
                                        </p:tgtEl>
                                        <p:attrNameLst>
                                          <p:attrName>style.visibility</p:attrName>
                                        </p:attrNameLst>
                                      </p:cBhvr>
                                      <p:to>
                                        <p:strVal val="visible"/>
                                      </p:to>
                                    </p:set>
                                    <p:animEffect transition="in" filter="fade">
                                      <p:cBhvr>
                                        <p:cTn id="105" dur="500"/>
                                        <p:tgtEl>
                                          <p:spTgt spid="4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Effect transition="in" filter="fade">
                                      <p:cBhvr>
                                        <p:cTn id="108" dur="500"/>
                                        <p:tgtEl>
                                          <p:spTgt spid="4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9"/>
                                        </p:tgtEl>
                                        <p:attrNameLst>
                                          <p:attrName>style.visibility</p:attrName>
                                        </p:attrNameLst>
                                      </p:cBhvr>
                                      <p:to>
                                        <p:strVal val="visible"/>
                                      </p:to>
                                    </p:set>
                                    <p:animEffect transition="in" filter="fade">
                                      <p:cBhvr>
                                        <p:cTn id="1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10" grpId="0" animBg="1"/>
      <p:bldP spid="11" grpId="0" animBg="1"/>
      <p:bldP spid="16" grpId="0" animBg="1"/>
      <p:bldP spid="17" grpId="0" animBg="1"/>
      <p:bldP spid="18" grpId="0" animBg="1"/>
      <p:bldP spid="24" grpId="0" animBg="1"/>
      <p:bldP spid="25" grpId="0" animBg="1"/>
      <p:bldP spid="26" grpId="0" animBg="1"/>
      <p:bldP spid="28" grpId="0"/>
      <p:bldP spid="29" grpId="0" animBg="1"/>
      <p:bldP spid="39" grpId="0" animBg="1"/>
      <p:bldP spid="40" grpId="0"/>
      <p:bldP spid="47" grpId="0" animBg="1"/>
      <p:bldP spid="48" grpId="0"/>
      <p:bldP spid="49"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1FDFF-7408-4032-AC48-7413C3B75EA1}"/>
              </a:ext>
            </a:extLst>
          </p:cNvPr>
          <p:cNvSpPr>
            <a:spLocks noGrp="1"/>
          </p:cNvSpPr>
          <p:nvPr>
            <p:ph type="title"/>
          </p:nvPr>
        </p:nvSpPr>
        <p:spPr/>
        <p:txBody>
          <a:bodyPr/>
          <a:lstStyle/>
          <a:p>
            <a:r>
              <a:rPr lang="it-IT" dirty="0" err="1"/>
              <a:t>Classifier</a:t>
            </a:r>
            <a:r>
              <a:rPr lang="it-IT" dirty="0"/>
              <a:t> (MLP-head)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77D74F-76F7-478D-B610-9694E55C1D6B}"/>
                  </a:ext>
                </a:extLst>
              </p:cNvPr>
              <p:cNvSpPr>
                <a:spLocks noGrp="1"/>
              </p:cNvSpPr>
              <p:nvPr>
                <p:ph idx="1"/>
              </p:nvPr>
            </p:nvSpPr>
            <p:spPr>
              <a:xfrm>
                <a:off x="247650" y="1270674"/>
                <a:ext cx="11536982" cy="3396598"/>
              </a:xfrm>
            </p:spPr>
            <p:txBody>
              <a:bodyPr>
                <a:normAutofit lnSpcReduction="10000"/>
              </a:bodyPr>
              <a:lstStyle/>
              <a:p>
                <a:r>
                  <a:rPr lang="it-IT" dirty="0"/>
                  <a:t>The </a:t>
                </a:r>
                <a:r>
                  <a:rPr lang="it-IT" dirty="0" err="1"/>
                  <a:t>final</a:t>
                </a:r>
                <a:r>
                  <a:rPr lang="it-IT" dirty="0"/>
                  <a:t> </a:t>
                </a:r>
                <a:r>
                  <a:rPr lang="it-IT" dirty="0" err="1"/>
                  <a:t>classifier</a:t>
                </a:r>
                <a:r>
                  <a:rPr lang="it-IT" dirty="0"/>
                  <a:t> </a:t>
                </a:r>
                <a:r>
                  <a:rPr lang="it-IT" dirty="0" err="1"/>
                  <a:t>is</a:t>
                </a:r>
                <a:r>
                  <a:rPr lang="it-IT" dirty="0"/>
                  <a:t> a 1D </a:t>
                </a:r>
                <a:r>
                  <a:rPr lang="it-IT" dirty="0" err="1"/>
                  <a:t>fully-connected</a:t>
                </a:r>
                <a:r>
                  <a:rPr lang="it-IT" dirty="0"/>
                  <a:t> </a:t>
                </a:r>
                <a:r>
                  <a:rPr lang="it-IT" dirty="0" err="1"/>
                  <a:t>layer</a:t>
                </a:r>
                <a:r>
                  <a:rPr lang="it-IT" dirty="0"/>
                  <a:t> + </a:t>
                </a:r>
                <a:r>
                  <a:rPr lang="it-IT" dirty="0" err="1"/>
                  <a:t>layernorm</a:t>
                </a:r>
                <a:endParaRPr lang="it-IT" dirty="0"/>
              </a:p>
              <a:p>
                <a:r>
                  <a:rPr lang="it-IT" dirty="0" err="1"/>
                  <a:t>It</a:t>
                </a:r>
                <a:r>
                  <a:rPr lang="it-IT" dirty="0"/>
                  <a:t> </a:t>
                </a:r>
                <a:r>
                  <a:rPr lang="it-IT" dirty="0" err="1"/>
                  <a:t>operates</a:t>
                </a:r>
                <a:r>
                  <a:rPr lang="it-IT" dirty="0"/>
                  <a:t> </a:t>
                </a:r>
                <a:r>
                  <a:rPr lang="it-IT" dirty="0" err="1"/>
                  <a:t>only</a:t>
                </a:r>
                <a:r>
                  <a:rPr lang="it-IT" dirty="0"/>
                  <a:t> on the first component of the </a:t>
                </a:r>
                <a:r>
                  <a:rPr lang="it-IT" dirty="0" err="1"/>
                  <a:t>embedding</a:t>
                </a:r>
                <a:endParaRPr lang="it-IT" dirty="0"/>
              </a:p>
              <a:p>
                <a:pPr lvl="1"/>
                <a:r>
                  <a:rPr lang="it-IT" dirty="0" err="1"/>
                  <a:t>It’s</a:t>
                </a:r>
                <a:r>
                  <a:rPr lang="it-IT" dirty="0"/>
                  <a:t> the </a:t>
                </a:r>
                <a:r>
                  <a:rPr lang="it-IT" dirty="0" err="1"/>
                  <a:t>equivalent</a:t>
                </a:r>
                <a:r>
                  <a:rPr lang="it-IT" dirty="0"/>
                  <a:t> of the RNN </a:t>
                </a:r>
                <a:r>
                  <a:rPr lang="it-IT" dirty="0" err="1"/>
                  <a:t>context</a:t>
                </a:r>
                <a:r>
                  <a:rPr lang="it-IT" dirty="0"/>
                  <a:t> (the [class] token), </a:t>
                </a:r>
                <a:r>
                  <a:rPr lang="it-IT" dirty="0" err="1"/>
                  <a:t>which</a:t>
                </a:r>
                <a:r>
                  <a:rPr lang="it-IT" dirty="0"/>
                  <a:t> </a:t>
                </a:r>
                <a:r>
                  <a:rPr lang="it-IT" dirty="0" err="1"/>
                  <a:t>gets</a:t>
                </a:r>
                <a:r>
                  <a:rPr lang="it-IT" dirty="0"/>
                  <a:t> «</a:t>
                </a:r>
                <a:r>
                  <a:rPr lang="it-IT" dirty="0" err="1"/>
                  <a:t>updated</a:t>
                </a:r>
                <a:r>
                  <a:rPr lang="it-IT" dirty="0"/>
                  <a:t>» </a:t>
                </a:r>
                <a:r>
                  <a:rPr lang="it-IT" dirty="0" err="1"/>
                  <a:t>layer</a:t>
                </a:r>
                <a:r>
                  <a:rPr lang="it-IT" dirty="0"/>
                  <a:t>-by-</a:t>
                </a:r>
                <a:r>
                  <a:rPr lang="it-IT" dirty="0" err="1"/>
                  <a:t>layer</a:t>
                </a:r>
                <a:endParaRPr lang="it-IT" dirty="0"/>
              </a:p>
              <a:p>
                <a:pPr lvl="1"/>
                <a:r>
                  <a:rPr lang="it-IT" dirty="0"/>
                  <a:t>Linear </a:t>
                </a:r>
                <a:r>
                  <a:rPr lang="it-IT" dirty="0" err="1"/>
                  <a:t>reprojection</a:t>
                </a:r>
                <a:r>
                  <a:rPr lang="it-IT" dirty="0"/>
                  <a:t> </a:t>
                </a:r>
                <a:r>
                  <a:rPr lang="it-IT" dirty="0" err="1"/>
                  <a:t>onto</a:t>
                </a:r>
                <a:r>
                  <a:rPr lang="it-IT" dirty="0"/>
                  <a:t> a </a:t>
                </a:r>
                <a14:m>
                  <m:oMath xmlns:m="http://schemas.openxmlformats.org/officeDocument/2006/math">
                    <m:r>
                      <m:rPr>
                        <m:sty m:val="p"/>
                      </m:rPr>
                      <a:rPr lang="it-IT" b="0" i="0" smtClean="0">
                        <a:latin typeface="Cambria Math" panose="02040503050406030204" pitchFamily="18" charset="0"/>
                      </a:rPr>
                      <m:t>cl</m:t>
                    </m:r>
                  </m:oMath>
                </a14:m>
                <a:r>
                  <a:rPr lang="it-IT" dirty="0"/>
                  <a:t>-</a:t>
                </a:r>
                <a:r>
                  <a:rPr lang="it-IT" dirty="0" err="1"/>
                  <a:t>dimensional</a:t>
                </a:r>
                <a:r>
                  <a:rPr lang="it-IT" dirty="0"/>
                  <a:t> </a:t>
                </a:r>
                <a:r>
                  <a:rPr lang="it-IT" dirty="0" err="1"/>
                  <a:t>space</a:t>
                </a:r>
                <a:r>
                  <a:rPr lang="it-IT" dirty="0"/>
                  <a:t>…</a:t>
                </a:r>
              </a:p>
              <a:p>
                <a:pPr lvl="2"/>
                <a14:m>
                  <m:oMath xmlns:m="http://schemas.openxmlformats.org/officeDocument/2006/math">
                    <m:r>
                      <m:rPr>
                        <m:sty m:val="p"/>
                      </m:rPr>
                      <a:rPr lang="it-IT" b="0" i="0" smtClean="0">
                        <a:latin typeface="Cambria Math" panose="02040503050406030204" pitchFamily="18" charset="0"/>
                      </a:rPr>
                      <m:t>cl</m:t>
                    </m:r>
                  </m:oMath>
                </a14:m>
                <a:r>
                  <a:rPr lang="it-IT" dirty="0"/>
                  <a:t> = </a:t>
                </a:r>
                <a:r>
                  <a:rPr lang="it-IT" dirty="0" err="1"/>
                  <a:t>num</a:t>
                </a:r>
                <a:r>
                  <a:rPr lang="it-IT" dirty="0"/>
                  <a:t> classes</a:t>
                </a:r>
              </a:p>
              <a:p>
                <a:pPr lvl="1"/>
                <a:r>
                  <a:rPr lang="it-IT" dirty="0"/>
                  <a:t>…</a:t>
                </a:r>
                <a:r>
                  <a:rPr lang="it-IT" dirty="0" err="1"/>
                  <a:t>expresses</a:t>
                </a:r>
                <a:r>
                  <a:rPr lang="it-IT" dirty="0"/>
                  <a:t> the confidence of the network in the </a:t>
                </a:r>
                <a:r>
                  <a:rPr lang="it-IT" dirty="0" err="1"/>
                  <a:t>prediction</a:t>
                </a:r>
                <a:r>
                  <a:rPr lang="it-IT" dirty="0"/>
                  <a:t> for </a:t>
                </a:r>
                <a:r>
                  <a:rPr lang="it-IT" dirty="0" err="1"/>
                  <a:t>each</a:t>
                </a:r>
                <a:r>
                  <a:rPr lang="it-IT" dirty="0"/>
                  <a:t> class</a:t>
                </a:r>
              </a:p>
            </p:txBody>
          </p:sp>
        </mc:Choice>
        <mc:Fallback xmlns="">
          <p:sp>
            <p:nvSpPr>
              <p:cNvPr id="3" name="Content Placeholder 2">
                <a:extLst>
                  <a:ext uri="{FF2B5EF4-FFF2-40B4-BE49-F238E27FC236}">
                    <a16:creationId xmlns:a16="http://schemas.microsoft.com/office/drawing/2014/main" id="{6577D74F-76F7-478D-B610-9694E55C1D6B}"/>
                  </a:ext>
                </a:extLst>
              </p:cNvPr>
              <p:cNvSpPr>
                <a:spLocks noGrp="1" noRot="1" noChangeAspect="1" noMove="1" noResize="1" noEditPoints="1" noAdjustHandles="1" noChangeArrowheads="1" noChangeShapeType="1" noTextEdit="1"/>
              </p:cNvSpPr>
              <p:nvPr>
                <p:ph idx="1"/>
              </p:nvPr>
            </p:nvSpPr>
            <p:spPr>
              <a:xfrm>
                <a:off x="247650" y="1270674"/>
                <a:ext cx="11536982" cy="3396598"/>
              </a:xfrm>
              <a:blipFill>
                <a:blip r:embed="rId2"/>
                <a:stretch>
                  <a:fillRect l="-1216" t="-3763" r="-951" b="-1075"/>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CF90A88D-C979-4347-827C-02A9504F2EF2}"/>
              </a:ext>
            </a:extLst>
          </p:cNvPr>
          <p:cNvSpPr/>
          <p:nvPr/>
        </p:nvSpPr>
        <p:spPr>
          <a:xfrm>
            <a:off x="3643630" y="5118178"/>
            <a:ext cx="1402080" cy="96488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a:extLst>
              <a:ext uri="{FF2B5EF4-FFF2-40B4-BE49-F238E27FC236}">
                <a16:creationId xmlns:a16="http://schemas.microsoft.com/office/drawing/2014/main" id="{68524565-7C16-49B0-8A65-51B725D0939A}"/>
              </a:ext>
            </a:extLst>
          </p:cNvPr>
          <p:cNvSpPr/>
          <p:nvPr/>
        </p:nvSpPr>
        <p:spPr>
          <a:xfrm>
            <a:off x="3846830" y="5310555"/>
            <a:ext cx="386080" cy="614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it-IT" dirty="0"/>
              <a:t>MSA</a:t>
            </a:r>
          </a:p>
        </p:txBody>
      </p:sp>
      <p:sp>
        <p:nvSpPr>
          <p:cNvPr id="6" name="Rectangle 5">
            <a:extLst>
              <a:ext uri="{FF2B5EF4-FFF2-40B4-BE49-F238E27FC236}">
                <a16:creationId xmlns:a16="http://schemas.microsoft.com/office/drawing/2014/main" id="{2E0D42E7-D164-4D98-B2B8-E847BD463F6D}"/>
              </a:ext>
            </a:extLst>
          </p:cNvPr>
          <p:cNvSpPr/>
          <p:nvPr/>
        </p:nvSpPr>
        <p:spPr>
          <a:xfrm>
            <a:off x="4456430" y="5310555"/>
            <a:ext cx="386080" cy="614680"/>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it-IT" dirty="0"/>
              <a:t>MLP</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7DC5C86-034C-4D55-B50F-C2D14BCA9E07}"/>
                  </a:ext>
                </a:extLst>
              </p:cNvPr>
              <p:cNvSpPr/>
              <p:nvPr/>
            </p:nvSpPr>
            <p:spPr>
              <a:xfrm>
                <a:off x="5358130" y="5290235"/>
                <a:ext cx="297180" cy="624840"/>
              </a:xfrm>
              <a:prstGeom prst="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𝑧</m:t>
                          </m:r>
                        </m:e>
                        <m:sub>
                          <m:r>
                            <a:rPr lang="it-IT" b="0" i="1" smtClean="0">
                              <a:latin typeface="Cambria Math" panose="02040503050406030204" pitchFamily="18" charset="0"/>
                            </a:rPr>
                            <m:t>𝐿</m:t>
                          </m:r>
                        </m:sub>
                      </m:sSub>
                    </m:oMath>
                  </m:oMathPara>
                </a14:m>
                <a:endParaRPr lang="it-IT" dirty="0"/>
              </a:p>
            </p:txBody>
          </p:sp>
        </mc:Choice>
        <mc:Fallback xmlns="">
          <p:sp>
            <p:nvSpPr>
              <p:cNvPr id="7" name="Rectangle 6">
                <a:extLst>
                  <a:ext uri="{FF2B5EF4-FFF2-40B4-BE49-F238E27FC236}">
                    <a16:creationId xmlns:a16="http://schemas.microsoft.com/office/drawing/2014/main" id="{B7DC5C86-034C-4D55-B50F-C2D14BCA9E07}"/>
                  </a:ext>
                </a:extLst>
              </p:cNvPr>
              <p:cNvSpPr>
                <a:spLocks noRot="1" noChangeAspect="1" noMove="1" noResize="1" noEditPoints="1" noAdjustHandles="1" noChangeArrowheads="1" noChangeShapeType="1" noTextEdit="1"/>
              </p:cNvSpPr>
              <p:nvPr/>
            </p:nvSpPr>
            <p:spPr>
              <a:xfrm>
                <a:off x="5358130" y="5290235"/>
                <a:ext cx="297180" cy="624840"/>
              </a:xfrm>
              <a:prstGeom prst="rect">
                <a:avLst/>
              </a:prstGeom>
              <a:blipFill>
                <a:blip r:embed="rId3"/>
                <a:stretch>
                  <a:fillRect l="-13725"/>
                </a:stretch>
              </a:blipFill>
            </p:spPr>
            <p:txBody>
              <a:bodyPr/>
              <a:lstStyle/>
              <a:p>
                <a:r>
                  <a:rPr lang="it-IT">
                    <a:noFill/>
                  </a:rPr>
                  <a:t> </a:t>
                </a:r>
              </a:p>
            </p:txBody>
          </p:sp>
        </mc:Fallback>
      </mc:AlternateContent>
      <p:cxnSp>
        <p:nvCxnSpPr>
          <p:cNvPr id="8" name="Straight Arrow Connector 7">
            <a:extLst>
              <a:ext uri="{FF2B5EF4-FFF2-40B4-BE49-F238E27FC236}">
                <a16:creationId xmlns:a16="http://schemas.microsoft.com/office/drawing/2014/main" id="{55B14357-EE59-40B9-A0E1-E41F7A4C028F}"/>
              </a:ext>
            </a:extLst>
          </p:cNvPr>
          <p:cNvCxnSpPr>
            <a:cxnSpLocks/>
            <a:stCxn id="4" idx="3"/>
            <a:endCxn id="7" idx="1"/>
          </p:cNvCxnSpPr>
          <p:nvPr/>
        </p:nvCxnSpPr>
        <p:spPr>
          <a:xfrm>
            <a:off x="5045710" y="5600620"/>
            <a:ext cx="312420" cy="2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1FA2BE3-3092-483B-8E55-3688A06A5542}"/>
              </a:ext>
            </a:extLst>
          </p:cNvPr>
          <p:cNvSpPr/>
          <p:nvPr/>
        </p:nvSpPr>
        <p:spPr>
          <a:xfrm>
            <a:off x="5358130" y="5290235"/>
            <a:ext cx="294640" cy="130188"/>
          </a:xfrm>
          <a:prstGeom prst="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 41">
            <a:extLst>
              <a:ext uri="{FF2B5EF4-FFF2-40B4-BE49-F238E27FC236}">
                <a16:creationId xmlns:a16="http://schemas.microsoft.com/office/drawing/2014/main" id="{5FE7819E-E501-44AC-83FF-8FF07BD83E91}"/>
              </a:ext>
            </a:extLst>
          </p:cNvPr>
          <p:cNvSpPr/>
          <p:nvPr/>
        </p:nvSpPr>
        <p:spPr>
          <a:xfrm>
            <a:off x="6892552" y="5080141"/>
            <a:ext cx="294640" cy="29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Oval 42">
            <a:extLst>
              <a:ext uri="{FF2B5EF4-FFF2-40B4-BE49-F238E27FC236}">
                <a16:creationId xmlns:a16="http://schemas.microsoft.com/office/drawing/2014/main" id="{61489635-6869-4D68-8268-916E5286C88E}"/>
              </a:ext>
            </a:extLst>
          </p:cNvPr>
          <p:cNvSpPr/>
          <p:nvPr/>
        </p:nvSpPr>
        <p:spPr>
          <a:xfrm>
            <a:off x="6892552" y="5440678"/>
            <a:ext cx="294640" cy="29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 43">
            <a:extLst>
              <a:ext uri="{FF2B5EF4-FFF2-40B4-BE49-F238E27FC236}">
                <a16:creationId xmlns:a16="http://schemas.microsoft.com/office/drawing/2014/main" id="{A4B6765A-355F-466F-A69B-FBAFEE500B49}"/>
              </a:ext>
            </a:extLst>
          </p:cNvPr>
          <p:cNvSpPr/>
          <p:nvPr/>
        </p:nvSpPr>
        <p:spPr>
          <a:xfrm>
            <a:off x="6892552" y="5801215"/>
            <a:ext cx="294640" cy="29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6" name="Group 45">
            <a:extLst>
              <a:ext uri="{FF2B5EF4-FFF2-40B4-BE49-F238E27FC236}">
                <a16:creationId xmlns:a16="http://schemas.microsoft.com/office/drawing/2014/main" id="{B698DAFB-2EE0-4BB1-B822-31A153D24638}"/>
              </a:ext>
            </a:extLst>
          </p:cNvPr>
          <p:cNvGrpSpPr/>
          <p:nvPr/>
        </p:nvGrpSpPr>
        <p:grpSpPr>
          <a:xfrm>
            <a:off x="8052379" y="4958237"/>
            <a:ext cx="294958" cy="1324470"/>
            <a:chOff x="7416164" y="5067467"/>
            <a:chExt cx="294958" cy="1324470"/>
          </a:xfrm>
          <a:solidFill>
            <a:schemeClr val="tx2">
              <a:lumMod val="50000"/>
              <a:lumOff val="50000"/>
            </a:schemeClr>
          </a:solidFill>
        </p:grpSpPr>
        <p:sp>
          <p:nvSpPr>
            <p:cNvPr id="11" name="Oval 10">
              <a:extLst>
                <a:ext uri="{FF2B5EF4-FFF2-40B4-BE49-F238E27FC236}">
                  <a16:creationId xmlns:a16="http://schemas.microsoft.com/office/drawing/2014/main" id="{DA03F53B-CE3A-4870-A252-B959A57EDC5C}"/>
                </a:ext>
              </a:extLst>
            </p:cNvPr>
            <p:cNvSpPr/>
            <p:nvPr/>
          </p:nvSpPr>
          <p:spPr>
            <a:xfrm>
              <a:off x="7416482" y="5067467"/>
              <a:ext cx="294640" cy="294640"/>
            </a:xfrm>
            <a:prstGeom prst="ellipse">
              <a:avLst/>
            </a:prstGeom>
            <a:grp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 11">
              <a:extLst>
                <a:ext uri="{FF2B5EF4-FFF2-40B4-BE49-F238E27FC236}">
                  <a16:creationId xmlns:a16="http://schemas.microsoft.com/office/drawing/2014/main" id="{8098F0F3-2C5C-44A6-A121-D325FEBB75FF}"/>
                </a:ext>
              </a:extLst>
            </p:cNvPr>
            <p:cNvSpPr/>
            <p:nvPr/>
          </p:nvSpPr>
          <p:spPr>
            <a:xfrm>
              <a:off x="7416482" y="5402588"/>
              <a:ext cx="294640" cy="294640"/>
            </a:xfrm>
            <a:prstGeom prst="ellipse">
              <a:avLst/>
            </a:prstGeom>
            <a:grp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 12">
              <a:extLst>
                <a:ext uri="{FF2B5EF4-FFF2-40B4-BE49-F238E27FC236}">
                  <a16:creationId xmlns:a16="http://schemas.microsoft.com/office/drawing/2014/main" id="{B85712C8-6AED-443F-A191-3B7502EAE74B}"/>
                </a:ext>
              </a:extLst>
            </p:cNvPr>
            <p:cNvSpPr/>
            <p:nvPr/>
          </p:nvSpPr>
          <p:spPr>
            <a:xfrm>
              <a:off x="7416482" y="5757713"/>
              <a:ext cx="294640" cy="294640"/>
            </a:xfrm>
            <a:prstGeom prst="ellipse">
              <a:avLst/>
            </a:prstGeom>
            <a:grp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Oval 44">
              <a:extLst>
                <a:ext uri="{FF2B5EF4-FFF2-40B4-BE49-F238E27FC236}">
                  <a16:creationId xmlns:a16="http://schemas.microsoft.com/office/drawing/2014/main" id="{752CE60B-AA43-44DD-98F9-5EEF1039F101}"/>
                </a:ext>
              </a:extLst>
            </p:cNvPr>
            <p:cNvSpPr/>
            <p:nvPr/>
          </p:nvSpPr>
          <p:spPr>
            <a:xfrm>
              <a:off x="7416164" y="6097297"/>
              <a:ext cx="294640" cy="294640"/>
            </a:xfrm>
            <a:prstGeom prst="ellipse">
              <a:avLst/>
            </a:prstGeom>
            <a:grp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48" name="Straight Arrow Connector 47">
            <a:extLst>
              <a:ext uri="{FF2B5EF4-FFF2-40B4-BE49-F238E27FC236}">
                <a16:creationId xmlns:a16="http://schemas.microsoft.com/office/drawing/2014/main" id="{9E092EF0-3E7D-4517-A834-BA7818E06734}"/>
              </a:ext>
            </a:extLst>
          </p:cNvPr>
          <p:cNvCxnSpPr>
            <a:stCxn id="42" idx="6"/>
            <a:endCxn id="11" idx="2"/>
          </p:cNvCxnSpPr>
          <p:nvPr/>
        </p:nvCxnSpPr>
        <p:spPr>
          <a:xfrm flipV="1">
            <a:off x="7187192" y="5105557"/>
            <a:ext cx="865505" cy="121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57222B5-3B92-4C34-8F9F-AC34A38D6219}"/>
              </a:ext>
            </a:extLst>
          </p:cNvPr>
          <p:cNvCxnSpPr>
            <a:stCxn id="42" idx="6"/>
            <a:endCxn id="12" idx="2"/>
          </p:cNvCxnSpPr>
          <p:nvPr/>
        </p:nvCxnSpPr>
        <p:spPr>
          <a:xfrm>
            <a:off x="7187192" y="5227461"/>
            <a:ext cx="865505" cy="213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9D53BB0-DAD8-4F77-98F3-E435956A6793}"/>
              </a:ext>
            </a:extLst>
          </p:cNvPr>
          <p:cNvCxnSpPr>
            <a:stCxn id="42" idx="6"/>
            <a:endCxn id="13" idx="2"/>
          </p:cNvCxnSpPr>
          <p:nvPr/>
        </p:nvCxnSpPr>
        <p:spPr>
          <a:xfrm>
            <a:off x="7187192" y="5227461"/>
            <a:ext cx="865505" cy="568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003DA25-F483-4136-8827-DE3995F47FDD}"/>
              </a:ext>
            </a:extLst>
          </p:cNvPr>
          <p:cNvCxnSpPr>
            <a:stCxn id="42" idx="6"/>
            <a:endCxn id="45" idx="2"/>
          </p:cNvCxnSpPr>
          <p:nvPr/>
        </p:nvCxnSpPr>
        <p:spPr>
          <a:xfrm>
            <a:off x="7187192" y="5227461"/>
            <a:ext cx="865187" cy="907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ADCBFF0-52A8-4C99-A47C-0E8376C8AFAF}"/>
              </a:ext>
            </a:extLst>
          </p:cNvPr>
          <p:cNvCxnSpPr>
            <a:stCxn id="43" idx="6"/>
            <a:endCxn id="11" idx="2"/>
          </p:cNvCxnSpPr>
          <p:nvPr/>
        </p:nvCxnSpPr>
        <p:spPr>
          <a:xfrm flipV="1">
            <a:off x="7187192" y="5105557"/>
            <a:ext cx="865505" cy="482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13A3419-76C3-48B5-A90D-D5146E6D78E6}"/>
              </a:ext>
            </a:extLst>
          </p:cNvPr>
          <p:cNvCxnSpPr>
            <a:stCxn id="43" idx="6"/>
            <a:endCxn id="12" idx="2"/>
          </p:cNvCxnSpPr>
          <p:nvPr/>
        </p:nvCxnSpPr>
        <p:spPr>
          <a:xfrm flipV="1">
            <a:off x="7187192" y="5440678"/>
            <a:ext cx="865505" cy="147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5370BA7-E927-46BB-ADCF-975B1FE19956}"/>
              </a:ext>
            </a:extLst>
          </p:cNvPr>
          <p:cNvCxnSpPr>
            <a:stCxn id="43" idx="6"/>
            <a:endCxn id="13" idx="2"/>
          </p:cNvCxnSpPr>
          <p:nvPr/>
        </p:nvCxnSpPr>
        <p:spPr>
          <a:xfrm>
            <a:off x="7187192" y="5587998"/>
            <a:ext cx="865505" cy="207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E757EF8-0769-4157-B8BB-0B080246232A}"/>
              </a:ext>
            </a:extLst>
          </p:cNvPr>
          <p:cNvCxnSpPr>
            <a:stCxn id="43" idx="6"/>
            <a:endCxn id="45" idx="2"/>
          </p:cNvCxnSpPr>
          <p:nvPr/>
        </p:nvCxnSpPr>
        <p:spPr>
          <a:xfrm>
            <a:off x="7187192" y="5587998"/>
            <a:ext cx="865187" cy="547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66629BF-8CF7-41E1-A530-FE0C33511634}"/>
              </a:ext>
            </a:extLst>
          </p:cNvPr>
          <p:cNvCxnSpPr>
            <a:stCxn id="44" idx="6"/>
            <a:endCxn id="11" idx="2"/>
          </p:cNvCxnSpPr>
          <p:nvPr/>
        </p:nvCxnSpPr>
        <p:spPr>
          <a:xfrm flipV="1">
            <a:off x="7187192" y="5105557"/>
            <a:ext cx="865505" cy="842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662368C-39FF-4B99-8A95-CFC95A0A55A2}"/>
              </a:ext>
            </a:extLst>
          </p:cNvPr>
          <p:cNvCxnSpPr>
            <a:cxnSpLocks/>
            <a:stCxn id="44" idx="6"/>
            <a:endCxn id="12" idx="2"/>
          </p:cNvCxnSpPr>
          <p:nvPr/>
        </p:nvCxnSpPr>
        <p:spPr>
          <a:xfrm flipV="1">
            <a:off x="7187192" y="5440678"/>
            <a:ext cx="865505" cy="507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00666E1-1D80-4D63-BE61-12021F9616A8}"/>
              </a:ext>
            </a:extLst>
          </p:cNvPr>
          <p:cNvCxnSpPr>
            <a:stCxn id="44" idx="6"/>
            <a:endCxn id="13" idx="2"/>
          </p:cNvCxnSpPr>
          <p:nvPr/>
        </p:nvCxnSpPr>
        <p:spPr>
          <a:xfrm flipV="1">
            <a:off x="7187192" y="5795803"/>
            <a:ext cx="865505" cy="152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B6FB328-DB6F-43C5-8958-B85C8CB566C4}"/>
              </a:ext>
            </a:extLst>
          </p:cNvPr>
          <p:cNvCxnSpPr>
            <a:stCxn id="44" idx="6"/>
            <a:endCxn id="45" idx="2"/>
          </p:cNvCxnSpPr>
          <p:nvPr/>
        </p:nvCxnSpPr>
        <p:spPr>
          <a:xfrm>
            <a:off x="7187192" y="5948535"/>
            <a:ext cx="865187" cy="186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FAF94744-0F87-4486-BAA0-51D0F4B567BF}"/>
              </a:ext>
            </a:extLst>
          </p:cNvPr>
          <p:cNvSpPr/>
          <p:nvPr/>
        </p:nvSpPr>
        <p:spPr>
          <a:xfrm>
            <a:off x="5222240" y="5209603"/>
            <a:ext cx="581026" cy="292605"/>
          </a:xfrm>
          <a:prstGeom prst="ellipse">
            <a:avLst/>
          </a:prstGeom>
          <a:solidFill>
            <a:srgbClr val="BDC2DB">
              <a:alpha val="32157"/>
            </a:srgb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Arrow: Right 73">
            <a:extLst>
              <a:ext uri="{FF2B5EF4-FFF2-40B4-BE49-F238E27FC236}">
                <a16:creationId xmlns:a16="http://schemas.microsoft.com/office/drawing/2014/main" id="{7DF2235B-2F3B-4592-AFB3-34CA64182E61}"/>
              </a:ext>
            </a:extLst>
          </p:cNvPr>
          <p:cNvSpPr/>
          <p:nvPr/>
        </p:nvSpPr>
        <p:spPr>
          <a:xfrm rot="1784826">
            <a:off x="5863297" y="5350932"/>
            <a:ext cx="294640" cy="294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Left Brace 74">
            <a:extLst>
              <a:ext uri="{FF2B5EF4-FFF2-40B4-BE49-F238E27FC236}">
                <a16:creationId xmlns:a16="http://schemas.microsoft.com/office/drawing/2014/main" id="{F2DECEAC-88C4-4557-94C5-A4520C79FD59}"/>
              </a:ext>
            </a:extLst>
          </p:cNvPr>
          <p:cNvSpPr/>
          <p:nvPr/>
        </p:nvSpPr>
        <p:spPr>
          <a:xfrm>
            <a:off x="6282740" y="4970859"/>
            <a:ext cx="144144" cy="1206104"/>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a:p>
        </p:txBody>
      </p:sp>
      <p:sp>
        <p:nvSpPr>
          <p:cNvPr id="76" name="TextBox 75">
            <a:extLst>
              <a:ext uri="{FF2B5EF4-FFF2-40B4-BE49-F238E27FC236}">
                <a16:creationId xmlns:a16="http://schemas.microsoft.com/office/drawing/2014/main" id="{E60AD862-7432-438B-94D0-FB1CA11E371F}"/>
              </a:ext>
            </a:extLst>
          </p:cNvPr>
          <p:cNvSpPr txBox="1"/>
          <p:nvPr/>
        </p:nvSpPr>
        <p:spPr>
          <a:xfrm>
            <a:off x="3146431" y="5415953"/>
            <a:ext cx="415498" cy="369332"/>
          </a:xfrm>
          <a:prstGeom prst="rect">
            <a:avLst/>
          </a:prstGeom>
          <a:noFill/>
        </p:spPr>
        <p:txBody>
          <a:bodyPr wrap="none" rtlCol="0">
            <a:spAutoFit/>
          </a:bodyPr>
          <a:lstStyle/>
          <a:p>
            <a:r>
              <a:rPr lang="it-IT" dirty="0"/>
              <a:t>…</a:t>
            </a:r>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97242A28-C0A7-42B3-94DB-B4E4A3458A77}"/>
                  </a:ext>
                </a:extLst>
              </p:cNvPr>
              <p:cNvSpPr txBox="1"/>
              <p:nvPr/>
            </p:nvSpPr>
            <p:spPr>
              <a:xfrm>
                <a:off x="5137571" y="6005708"/>
                <a:ext cx="840165"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it-IT" sz="1200" b="0" i="1" smtClean="0">
                              <a:latin typeface="Cambria Math" panose="02040503050406030204" pitchFamily="18" charset="0"/>
                            </a:rPr>
                          </m:ctrlPr>
                        </m:dPr>
                        <m:e>
                          <m:r>
                            <a:rPr lang="it-IT" sz="1200" b="0" i="1" smtClean="0">
                              <a:latin typeface="Cambria Math" panose="02040503050406030204" pitchFamily="18" charset="0"/>
                            </a:rPr>
                            <m:t>𝑁</m:t>
                          </m:r>
                          <m:r>
                            <a:rPr lang="it-IT" sz="1200" b="0" i="1" smtClean="0">
                              <a:latin typeface="Cambria Math" panose="02040503050406030204" pitchFamily="18" charset="0"/>
                            </a:rPr>
                            <m:t>+1</m:t>
                          </m:r>
                        </m:e>
                      </m:d>
                      <m:r>
                        <a:rPr lang="it-IT" sz="1200" b="0" i="1" smtClean="0">
                          <a:latin typeface="Cambria Math" panose="02040503050406030204" pitchFamily="18" charset="0"/>
                        </a:rPr>
                        <m:t>×</m:t>
                      </m:r>
                      <m:r>
                        <a:rPr lang="it-IT" sz="1200" b="0" i="1" smtClean="0">
                          <a:latin typeface="Cambria Math" panose="02040503050406030204" pitchFamily="18" charset="0"/>
                        </a:rPr>
                        <m:t>𝐷</m:t>
                      </m:r>
                    </m:oMath>
                  </m:oMathPara>
                </a14:m>
                <a:endParaRPr lang="it-IT" sz="1200" dirty="0"/>
              </a:p>
            </p:txBody>
          </p:sp>
        </mc:Choice>
        <mc:Fallback xmlns="">
          <p:sp>
            <p:nvSpPr>
              <p:cNvPr id="77" name="TextBox 76">
                <a:extLst>
                  <a:ext uri="{FF2B5EF4-FFF2-40B4-BE49-F238E27FC236}">
                    <a16:creationId xmlns:a16="http://schemas.microsoft.com/office/drawing/2014/main" id="{97242A28-C0A7-42B3-94DB-B4E4A3458A77}"/>
                  </a:ext>
                </a:extLst>
              </p:cNvPr>
              <p:cNvSpPr txBox="1">
                <a:spLocks noRot="1" noChangeAspect="1" noMove="1" noResize="1" noEditPoints="1" noAdjustHandles="1" noChangeArrowheads="1" noChangeShapeType="1" noTextEdit="1"/>
              </p:cNvSpPr>
              <p:nvPr/>
            </p:nvSpPr>
            <p:spPr>
              <a:xfrm>
                <a:off x="5137571" y="6005708"/>
                <a:ext cx="840165" cy="184666"/>
              </a:xfrm>
              <a:prstGeom prst="rect">
                <a:avLst/>
              </a:prstGeom>
              <a:blipFill>
                <a:blip r:embed="rId4"/>
                <a:stretch>
                  <a:fillRect r="-2899" b="-1333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2BD7D928-49D3-4FBE-929A-4983336F81F8}"/>
                  </a:ext>
                </a:extLst>
              </p:cNvPr>
              <p:cNvSpPr txBox="1"/>
              <p:nvPr/>
            </p:nvSpPr>
            <p:spPr>
              <a:xfrm>
                <a:off x="6945104" y="6138048"/>
                <a:ext cx="224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𝐷</m:t>
                      </m:r>
                    </m:oMath>
                  </m:oMathPara>
                </a14:m>
                <a:endParaRPr lang="it-IT" dirty="0"/>
              </a:p>
            </p:txBody>
          </p:sp>
        </mc:Choice>
        <mc:Fallback xmlns="">
          <p:sp>
            <p:nvSpPr>
              <p:cNvPr id="78" name="TextBox 77">
                <a:extLst>
                  <a:ext uri="{FF2B5EF4-FFF2-40B4-BE49-F238E27FC236}">
                    <a16:creationId xmlns:a16="http://schemas.microsoft.com/office/drawing/2014/main" id="{2BD7D928-49D3-4FBE-929A-4983336F81F8}"/>
                  </a:ext>
                </a:extLst>
              </p:cNvPr>
              <p:cNvSpPr txBox="1">
                <a:spLocks noRot="1" noChangeAspect="1" noMove="1" noResize="1" noEditPoints="1" noAdjustHandles="1" noChangeArrowheads="1" noChangeShapeType="1" noTextEdit="1"/>
              </p:cNvSpPr>
              <p:nvPr/>
            </p:nvSpPr>
            <p:spPr>
              <a:xfrm>
                <a:off x="6945104" y="6138048"/>
                <a:ext cx="224742" cy="276999"/>
              </a:xfrm>
              <a:prstGeom prst="rect">
                <a:avLst/>
              </a:prstGeom>
              <a:blipFill>
                <a:blip r:embed="rId5"/>
                <a:stretch>
                  <a:fillRect l="-21622" r="-21622" b="-888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912E79F3-28FD-4749-A55C-C407A09C6EE1}"/>
                  </a:ext>
                </a:extLst>
              </p:cNvPr>
              <p:cNvSpPr txBox="1"/>
              <p:nvPr/>
            </p:nvSpPr>
            <p:spPr>
              <a:xfrm>
                <a:off x="8087328" y="6296808"/>
                <a:ext cx="2212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it-IT" b="0" i="0" smtClean="0">
                          <a:latin typeface="Cambria Math" panose="02040503050406030204" pitchFamily="18" charset="0"/>
                        </a:rPr>
                        <m:t>cl</m:t>
                      </m:r>
                    </m:oMath>
                  </m:oMathPara>
                </a14:m>
                <a:endParaRPr lang="it-IT" dirty="0"/>
              </a:p>
            </p:txBody>
          </p:sp>
        </mc:Choice>
        <mc:Fallback xmlns="">
          <p:sp>
            <p:nvSpPr>
              <p:cNvPr id="79" name="TextBox 78">
                <a:extLst>
                  <a:ext uri="{FF2B5EF4-FFF2-40B4-BE49-F238E27FC236}">
                    <a16:creationId xmlns:a16="http://schemas.microsoft.com/office/drawing/2014/main" id="{912E79F3-28FD-4749-A55C-C407A09C6EE1}"/>
                  </a:ext>
                </a:extLst>
              </p:cNvPr>
              <p:cNvSpPr txBox="1">
                <a:spLocks noRot="1" noChangeAspect="1" noMove="1" noResize="1" noEditPoints="1" noAdjustHandles="1" noChangeArrowheads="1" noChangeShapeType="1" noTextEdit="1"/>
              </p:cNvSpPr>
              <p:nvPr/>
            </p:nvSpPr>
            <p:spPr>
              <a:xfrm>
                <a:off x="8087328" y="6296808"/>
                <a:ext cx="221214" cy="276999"/>
              </a:xfrm>
              <a:prstGeom prst="rect">
                <a:avLst/>
              </a:prstGeom>
              <a:blipFill>
                <a:blip r:embed="rId6"/>
                <a:stretch>
                  <a:fillRect l="-25000" r="-27778" b="-11111"/>
                </a:stretch>
              </a:blipFill>
            </p:spPr>
            <p:txBody>
              <a:bodyPr/>
              <a:lstStyle/>
              <a:p>
                <a:r>
                  <a:rPr lang="it-IT">
                    <a:noFill/>
                  </a:rPr>
                  <a:t> </a:t>
                </a:r>
              </a:p>
            </p:txBody>
          </p:sp>
        </mc:Fallback>
      </mc:AlternateContent>
      <p:sp>
        <p:nvSpPr>
          <p:cNvPr id="80" name="TextBox 79">
            <a:extLst>
              <a:ext uri="{FF2B5EF4-FFF2-40B4-BE49-F238E27FC236}">
                <a16:creationId xmlns:a16="http://schemas.microsoft.com/office/drawing/2014/main" id="{44AC7CF8-7AE9-4815-984F-DEB83322BB84}"/>
              </a:ext>
            </a:extLst>
          </p:cNvPr>
          <p:cNvSpPr txBox="1"/>
          <p:nvPr/>
        </p:nvSpPr>
        <p:spPr>
          <a:xfrm>
            <a:off x="8347019" y="4914494"/>
            <a:ext cx="495007" cy="369332"/>
          </a:xfrm>
          <a:prstGeom prst="rect">
            <a:avLst/>
          </a:prstGeom>
          <a:noFill/>
        </p:spPr>
        <p:txBody>
          <a:bodyPr wrap="none" rtlCol="0">
            <a:spAutoFit/>
          </a:bodyPr>
          <a:lstStyle/>
          <a:p>
            <a:r>
              <a:rPr lang="it-IT" dirty="0" err="1"/>
              <a:t>cat</a:t>
            </a:r>
            <a:endParaRPr lang="it-IT" dirty="0"/>
          </a:p>
        </p:txBody>
      </p:sp>
      <p:sp>
        <p:nvSpPr>
          <p:cNvPr id="81" name="TextBox 80">
            <a:extLst>
              <a:ext uri="{FF2B5EF4-FFF2-40B4-BE49-F238E27FC236}">
                <a16:creationId xmlns:a16="http://schemas.microsoft.com/office/drawing/2014/main" id="{E86ACB82-716E-4B4F-86AD-9E10BC325A75}"/>
              </a:ext>
            </a:extLst>
          </p:cNvPr>
          <p:cNvSpPr txBox="1"/>
          <p:nvPr/>
        </p:nvSpPr>
        <p:spPr>
          <a:xfrm>
            <a:off x="8358774" y="5290386"/>
            <a:ext cx="619080" cy="369332"/>
          </a:xfrm>
          <a:prstGeom prst="rect">
            <a:avLst/>
          </a:prstGeom>
          <a:noFill/>
        </p:spPr>
        <p:txBody>
          <a:bodyPr wrap="none" rtlCol="0">
            <a:spAutoFit/>
          </a:bodyPr>
          <a:lstStyle/>
          <a:p>
            <a:r>
              <a:rPr lang="it-IT" dirty="0"/>
              <a:t>dog</a:t>
            </a:r>
          </a:p>
        </p:txBody>
      </p:sp>
      <p:sp>
        <p:nvSpPr>
          <p:cNvPr id="82" name="TextBox 81">
            <a:extLst>
              <a:ext uri="{FF2B5EF4-FFF2-40B4-BE49-F238E27FC236}">
                <a16:creationId xmlns:a16="http://schemas.microsoft.com/office/drawing/2014/main" id="{1D7C9CD4-D23B-4AFC-97D4-5E88A368C3C9}"/>
              </a:ext>
            </a:extLst>
          </p:cNvPr>
          <p:cNvSpPr txBox="1"/>
          <p:nvPr/>
        </p:nvSpPr>
        <p:spPr>
          <a:xfrm>
            <a:off x="8347019" y="5611688"/>
            <a:ext cx="1067921" cy="369332"/>
          </a:xfrm>
          <a:prstGeom prst="rect">
            <a:avLst/>
          </a:prstGeom>
          <a:noFill/>
        </p:spPr>
        <p:txBody>
          <a:bodyPr wrap="none" rtlCol="0">
            <a:spAutoFit/>
          </a:bodyPr>
          <a:lstStyle/>
          <a:p>
            <a:r>
              <a:rPr lang="it-IT" dirty="0"/>
              <a:t>building</a:t>
            </a:r>
          </a:p>
        </p:txBody>
      </p:sp>
      <p:sp>
        <p:nvSpPr>
          <p:cNvPr id="83" name="TextBox 82">
            <a:extLst>
              <a:ext uri="{FF2B5EF4-FFF2-40B4-BE49-F238E27FC236}">
                <a16:creationId xmlns:a16="http://schemas.microsoft.com/office/drawing/2014/main" id="{022A83AA-3FD4-46B1-9F11-17248EF9B3F6}"/>
              </a:ext>
            </a:extLst>
          </p:cNvPr>
          <p:cNvSpPr txBox="1"/>
          <p:nvPr/>
        </p:nvSpPr>
        <p:spPr>
          <a:xfrm>
            <a:off x="8358774" y="5932641"/>
            <a:ext cx="699230" cy="369332"/>
          </a:xfrm>
          <a:prstGeom prst="rect">
            <a:avLst/>
          </a:prstGeom>
          <a:noFill/>
        </p:spPr>
        <p:txBody>
          <a:bodyPr wrap="none" rtlCol="0">
            <a:spAutoFit/>
          </a:bodyPr>
          <a:lstStyle/>
          <a:p>
            <a:r>
              <a:rPr lang="it-IT" dirty="0" err="1"/>
              <a:t>duck</a:t>
            </a:r>
            <a:endParaRPr lang="it-IT" dirty="0"/>
          </a:p>
        </p:txBody>
      </p:sp>
      <p:sp>
        <p:nvSpPr>
          <p:cNvPr id="47" name="Rectangle 46">
            <a:extLst>
              <a:ext uri="{FF2B5EF4-FFF2-40B4-BE49-F238E27FC236}">
                <a16:creationId xmlns:a16="http://schemas.microsoft.com/office/drawing/2014/main" id="{BF0CC95B-B5E5-4096-82FA-18119F7A8985}"/>
              </a:ext>
            </a:extLst>
          </p:cNvPr>
          <p:cNvSpPr/>
          <p:nvPr/>
        </p:nvSpPr>
        <p:spPr>
          <a:xfrm rot="16200000">
            <a:off x="6142740" y="5432951"/>
            <a:ext cx="1055246" cy="34962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US" sz="1400">
                <a:ea typeface="+mn-lt"/>
                <a:cs typeface="+mn-lt"/>
              </a:rPr>
              <a:t>layer norm.</a:t>
            </a:r>
            <a:endParaRPr lang="en-US" sz="1400"/>
          </a:p>
        </p:txBody>
      </p:sp>
    </p:spTree>
    <p:extLst>
      <p:ext uri="{BB962C8B-B14F-4D97-AF65-F5344CB8AC3E}">
        <p14:creationId xmlns:p14="http://schemas.microsoft.com/office/powerpoint/2010/main" val="401598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5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fade">
                                      <p:cBhvr>
                                        <p:cTn id="57" dur="500"/>
                                        <p:tgtEl>
                                          <p:spTgt spid="73"/>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fade">
                                      <p:cBhvr>
                                        <p:cTn id="61" dur="500"/>
                                        <p:tgtEl>
                                          <p:spTgt spid="74"/>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500"/>
                                        <p:tgtEl>
                                          <p:spTgt spid="75"/>
                                        </p:tgtEl>
                                      </p:cBhvr>
                                    </p:animEffect>
                                  </p:childTnLst>
                                </p:cTn>
                              </p:par>
                            </p:childTnLst>
                          </p:cTn>
                        </p:par>
                        <p:par>
                          <p:cTn id="66" fill="hold">
                            <p:stCondLst>
                              <p:cond delay="1500"/>
                            </p:stCondLst>
                            <p:childTnLst>
                              <p:par>
                                <p:cTn id="67" presetID="10" presetClass="entr" presetSubtype="0" fill="hold" grpId="0" nodeType="after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500"/>
                                        <p:tgtEl>
                                          <p:spTgt spid="4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500"/>
                                        <p:tgtEl>
                                          <p:spTgt spid="4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animEffect transition="in" filter="fade">
                                      <p:cBhvr>
                                        <p:cTn id="83" dur="500"/>
                                        <p:tgtEl>
                                          <p:spTgt spid="78"/>
                                        </p:tgtEl>
                                      </p:cBhvr>
                                    </p:animEffec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par>
                                <p:cTn id="88" presetID="10" presetClass="entr" presetSubtype="0" fill="hold" nodeType="with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fade">
                                      <p:cBhvr>
                                        <p:cTn id="90" dur="500"/>
                                        <p:tgtEl>
                                          <p:spTgt spid="50"/>
                                        </p:tgtEl>
                                      </p:cBhvr>
                                    </p:animEffect>
                                  </p:childTnLst>
                                </p:cTn>
                              </p:par>
                              <p:par>
                                <p:cTn id="91" presetID="10" presetClass="entr" presetSubtype="0" fill="hold" nodeType="with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fade">
                                      <p:cBhvr>
                                        <p:cTn id="93" dur="500"/>
                                        <p:tgtEl>
                                          <p:spTgt spid="52"/>
                                        </p:tgtEl>
                                      </p:cBhvr>
                                    </p:animEffect>
                                  </p:childTnLst>
                                </p:cTn>
                              </p:par>
                              <p:par>
                                <p:cTn id="94" presetID="10" presetClass="entr" presetSubtype="0" fill="hold" nodeType="with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fade">
                                      <p:cBhvr>
                                        <p:cTn id="96" dur="500"/>
                                        <p:tgtEl>
                                          <p:spTgt spid="54"/>
                                        </p:tgtEl>
                                      </p:cBhvr>
                                    </p:animEffect>
                                  </p:childTnLst>
                                </p:cTn>
                              </p:par>
                              <p:par>
                                <p:cTn id="97" presetID="10" presetClass="entr" presetSubtype="0" fill="hold" nodeType="with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fade">
                                      <p:cBhvr>
                                        <p:cTn id="99" dur="500"/>
                                        <p:tgtEl>
                                          <p:spTgt spid="56"/>
                                        </p:tgtEl>
                                      </p:cBhvr>
                                    </p:animEffect>
                                  </p:childTnLst>
                                </p:cTn>
                              </p:par>
                              <p:par>
                                <p:cTn id="100" presetID="10" presetClass="entr" presetSubtype="0" fill="hold" nodeType="withEffect">
                                  <p:stCondLst>
                                    <p:cond delay="0"/>
                                  </p:stCondLst>
                                  <p:childTnLst>
                                    <p:set>
                                      <p:cBhvr>
                                        <p:cTn id="101" dur="1" fill="hold">
                                          <p:stCondLst>
                                            <p:cond delay="0"/>
                                          </p:stCondLst>
                                        </p:cTn>
                                        <p:tgtEl>
                                          <p:spTgt spid="58"/>
                                        </p:tgtEl>
                                        <p:attrNameLst>
                                          <p:attrName>style.visibility</p:attrName>
                                        </p:attrNameLst>
                                      </p:cBhvr>
                                      <p:to>
                                        <p:strVal val="visible"/>
                                      </p:to>
                                    </p:set>
                                    <p:animEffect transition="in" filter="fade">
                                      <p:cBhvr>
                                        <p:cTn id="102" dur="500"/>
                                        <p:tgtEl>
                                          <p:spTgt spid="58"/>
                                        </p:tgtEl>
                                      </p:cBhvr>
                                    </p:animEffect>
                                  </p:childTnLst>
                                </p:cTn>
                              </p:par>
                              <p:par>
                                <p:cTn id="103" presetID="10" presetClass="entr" presetSubtype="0" fill="hold" nodeType="withEffect">
                                  <p:stCondLst>
                                    <p:cond delay="0"/>
                                  </p:stCondLst>
                                  <p:childTnLst>
                                    <p:set>
                                      <p:cBhvr>
                                        <p:cTn id="104" dur="1" fill="hold">
                                          <p:stCondLst>
                                            <p:cond delay="0"/>
                                          </p:stCondLst>
                                        </p:cTn>
                                        <p:tgtEl>
                                          <p:spTgt spid="60"/>
                                        </p:tgtEl>
                                        <p:attrNameLst>
                                          <p:attrName>style.visibility</p:attrName>
                                        </p:attrNameLst>
                                      </p:cBhvr>
                                      <p:to>
                                        <p:strVal val="visible"/>
                                      </p:to>
                                    </p:set>
                                    <p:animEffect transition="in" filter="fade">
                                      <p:cBhvr>
                                        <p:cTn id="105" dur="500"/>
                                        <p:tgtEl>
                                          <p:spTgt spid="60"/>
                                        </p:tgtEl>
                                      </p:cBhvr>
                                    </p:animEffect>
                                  </p:childTnLst>
                                </p:cTn>
                              </p:par>
                              <p:par>
                                <p:cTn id="106" presetID="10" presetClass="entr" presetSubtype="0" fill="hold" nodeType="withEffect">
                                  <p:stCondLst>
                                    <p:cond delay="0"/>
                                  </p:stCondLst>
                                  <p:childTnLst>
                                    <p:set>
                                      <p:cBhvr>
                                        <p:cTn id="107" dur="1" fill="hold">
                                          <p:stCondLst>
                                            <p:cond delay="0"/>
                                          </p:stCondLst>
                                        </p:cTn>
                                        <p:tgtEl>
                                          <p:spTgt spid="62"/>
                                        </p:tgtEl>
                                        <p:attrNameLst>
                                          <p:attrName>style.visibility</p:attrName>
                                        </p:attrNameLst>
                                      </p:cBhvr>
                                      <p:to>
                                        <p:strVal val="visible"/>
                                      </p:to>
                                    </p:set>
                                    <p:animEffect transition="in" filter="fade">
                                      <p:cBhvr>
                                        <p:cTn id="108" dur="500"/>
                                        <p:tgtEl>
                                          <p:spTgt spid="62"/>
                                        </p:tgtEl>
                                      </p:cBhvr>
                                    </p:animEffect>
                                  </p:childTnLst>
                                </p:cTn>
                              </p:par>
                              <p:par>
                                <p:cTn id="109" presetID="10" presetClass="entr" presetSubtype="0" fill="hold" nodeType="with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fade">
                                      <p:cBhvr>
                                        <p:cTn id="111" dur="500"/>
                                        <p:tgtEl>
                                          <p:spTgt spid="64"/>
                                        </p:tgtEl>
                                      </p:cBhvr>
                                    </p:animEffect>
                                  </p:childTnLst>
                                </p:cTn>
                              </p:par>
                              <p:par>
                                <p:cTn id="112" presetID="10" presetClass="entr" presetSubtype="0" fill="hold" nodeType="withEffect">
                                  <p:stCondLst>
                                    <p:cond delay="0"/>
                                  </p:stCondLst>
                                  <p:childTnLst>
                                    <p:set>
                                      <p:cBhvr>
                                        <p:cTn id="113" dur="1" fill="hold">
                                          <p:stCondLst>
                                            <p:cond delay="0"/>
                                          </p:stCondLst>
                                        </p:cTn>
                                        <p:tgtEl>
                                          <p:spTgt spid="66"/>
                                        </p:tgtEl>
                                        <p:attrNameLst>
                                          <p:attrName>style.visibility</p:attrName>
                                        </p:attrNameLst>
                                      </p:cBhvr>
                                      <p:to>
                                        <p:strVal val="visible"/>
                                      </p:to>
                                    </p:set>
                                    <p:animEffect transition="in" filter="fade">
                                      <p:cBhvr>
                                        <p:cTn id="114" dur="500"/>
                                        <p:tgtEl>
                                          <p:spTgt spid="66"/>
                                        </p:tgtEl>
                                      </p:cBhvr>
                                    </p:animEffect>
                                  </p:childTnLst>
                                </p:cTn>
                              </p:par>
                              <p:par>
                                <p:cTn id="115" presetID="10" presetClass="entr" presetSubtype="0" fill="hold" nodeType="withEffect">
                                  <p:stCondLst>
                                    <p:cond delay="0"/>
                                  </p:stCondLst>
                                  <p:childTnLst>
                                    <p:set>
                                      <p:cBhvr>
                                        <p:cTn id="116" dur="1" fill="hold">
                                          <p:stCondLst>
                                            <p:cond delay="0"/>
                                          </p:stCondLst>
                                        </p:cTn>
                                        <p:tgtEl>
                                          <p:spTgt spid="69"/>
                                        </p:tgtEl>
                                        <p:attrNameLst>
                                          <p:attrName>style.visibility</p:attrName>
                                        </p:attrNameLst>
                                      </p:cBhvr>
                                      <p:to>
                                        <p:strVal val="visible"/>
                                      </p:to>
                                    </p:set>
                                    <p:animEffect transition="in" filter="fade">
                                      <p:cBhvr>
                                        <p:cTn id="117" dur="500"/>
                                        <p:tgtEl>
                                          <p:spTgt spid="69"/>
                                        </p:tgtEl>
                                      </p:cBhvr>
                                    </p:animEffect>
                                  </p:childTnLst>
                                </p:cTn>
                              </p:par>
                              <p:par>
                                <p:cTn id="118" presetID="10" presetClass="entr" presetSubtype="0" fill="hold" nodeType="with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fade">
                                      <p:cBhvr>
                                        <p:cTn id="120" dur="500"/>
                                        <p:tgtEl>
                                          <p:spTgt spid="71"/>
                                        </p:tgtEl>
                                      </p:cBhvr>
                                    </p:animEffect>
                                  </p:childTnLst>
                                </p:cTn>
                              </p:par>
                            </p:childTnLst>
                          </p:cTn>
                        </p:par>
                        <p:par>
                          <p:cTn id="121" fill="hold">
                            <p:stCondLst>
                              <p:cond delay="1000"/>
                            </p:stCondLst>
                            <p:childTnLst>
                              <p:par>
                                <p:cTn id="122" presetID="10" presetClass="entr" presetSubtype="0" fill="hold" nodeType="after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fade">
                                      <p:cBhvr>
                                        <p:cTn id="124" dur="500"/>
                                        <p:tgtEl>
                                          <p:spTgt spid="4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fade">
                                      <p:cBhvr>
                                        <p:cTn id="127" dur="500"/>
                                        <p:tgtEl>
                                          <p:spTgt spid="79"/>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80"/>
                                        </p:tgtEl>
                                        <p:attrNameLst>
                                          <p:attrName>style.visibility</p:attrName>
                                        </p:attrNameLst>
                                      </p:cBhvr>
                                      <p:to>
                                        <p:strVal val="visible"/>
                                      </p:to>
                                    </p:set>
                                    <p:animEffect transition="in" filter="fade">
                                      <p:cBhvr>
                                        <p:cTn id="130" dur="500"/>
                                        <p:tgtEl>
                                          <p:spTgt spid="80"/>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fade">
                                      <p:cBhvr>
                                        <p:cTn id="133" dur="500"/>
                                        <p:tgtEl>
                                          <p:spTgt spid="8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82"/>
                                        </p:tgtEl>
                                        <p:attrNameLst>
                                          <p:attrName>style.visibility</p:attrName>
                                        </p:attrNameLst>
                                      </p:cBhvr>
                                      <p:to>
                                        <p:strVal val="visible"/>
                                      </p:to>
                                    </p:set>
                                    <p:animEffect transition="in" filter="fade">
                                      <p:cBhvr>
                                        <p:cTn id="136" dur="500"/>
                                        <p:tgtEl>
                                          <p:spTgt spid="82"/>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83"/>
                                        </p:tgtEl>
                                        <p:attrNameLst>
                                          <p:attrName>style.visibility</p:attrName>
                                        </p:attrNameLst>
                                      </p:cBhvr>
                                      <p:to>
                                        <p:strVal val="visible"/>
                                      </p:to>
                                    </p:set>
                                    <p:animEffect transition="in" filter="fade">
                                      <p:cBhvr>
                                        <p:cTn id="13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41" grpId="0" animBg="1"/>
      <p:bldP spid="42" grpId="0" animBg="1"/>
      <p:bldP spid="43" grpId="0" animBg="1"/>
      <p:bldP spid="44" grpId="0" animBg="1"/>
      <p:bldP spid="73" grpId="0" animBg="1"/>
      <p:bldP spid="74" grpId="0" animBg="1"/>
      <p:bldP spid="75" grpId="0" animBg="1"/>
      <p:bldP spid="76" grpId="0"/>
      <p:bldP spid="77" grpId="0"/>
      <p:bldP spid="78" grpId="0"/>
      <p:bldP spid="79" grpId="0"/>
      <p:bldP spid="80" grpId="0"/>
      <p:bldP spid="81" grpId="0"/>
      <p:bldP spid="82" grpId="0"/>
      <p:bldP spid="83" grpId="0"/>
      <p:bldP spid="47"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9713-04F1-442E-8330-1E9FE7360247}"/>
              </a:ext>
            </a:extLst>
          </p:cNvPr>
          <p:cNvSpPr>
            <a:spLocks noGrp="1"/>
          </p:cNvSpPr>
          <p:nvPr>
            <p:ph type="title"/>
          </p:nvPr>
        </p:nvSpPr>
        <p:spPr/>
        <p:txBody>
          <a:bodyPr/>
          <a:lstStyle/>
          <a:p>
            <a:r>
              <a:rPr lang="it-IT" dirty="0" err="1"/>
              <a:t>Recap</a:t>
            </a:r>
            <a:r>
              <a:rPr lang="it-IT" dirty="0"/>
              <a:t>: input treatment</a:t>
            </a:r>
          </a:p>
        </p:txBody>
      </p:sp>
      <p:sp>
        <p:nvSpPr>
          <p:cNvPr id="3" name="Content Placeholder 2">
            <a:extLst>
              <a:ext uri="{FF2B5EF4-FFF2-40B4-BE49-F238E27FC236}">
                <a16:creationId xmlns:a16="http://schemas.microsoft.com/office/drawing/2014/main" id="{9099E9DB-9BB5-497C-8476-F9CFC20762B1}"/>
              </a:ext>
            </a:extLst>
          </p:cNvPr>
          <p:cNvSpPr>
            <a:spLocks noGrp="1"/>
          </p:cNvSpPr>
          <p:nvPr>
            <p:ph idx="1"/>
          </p:nvPr>
        </p:nvSpPr>
        <p:spPr/>
        <p:txBody>
          <a:bodyPr/>
          <a:lstStyle/>
          <a:p>
            <a:r>
              <a:rPr lang="it-IT" dirty="0" err="1"/>
              <a:t>ViT</a:t>
            </a:r>
            <a:r>
              <a:rPr lang="it-IT" dirty="0"/>
              <a:t> </a:t>
            </a:r>
            <a:r>
              <a:rPr lang="it-IT" dirty="0" err="1"/>
              <a:t>is</a:t>
            </a:r>
            <a:r>
              <a:rPr lang="it-IT" dirty="0"/>
              <a:t> </a:t>
            </a:r>
            <a:r>
              <a:rPr lang="it-IT" dirty="0" err="1"/>
              <a:t>implementing</a:t>
            </a:r>
            <a:r>
              <a:rPr lang="it-IT" dirty="0"/>
              <a:t> the self-</a:t>
            </a:r>
            <a:r>
              <a:rPr lang="it-IT" dirty="0" err="1"/>
              <a:t>attention</a:t>
            </a:r>
            <a:r>
              <a:rPr lang="it-IT" dirty="0"/>
              <a:t> </a:t>
            </a:r>
            <a:r>
              <a:rPr lang="it-IT" dirty="0" err="1"/>
              <a:t>mechanism</a:t>
            </a:r>
            <a:r>
              <a:rPr lang="it-IT" dirty="0"/>
              <a:t> for image </a:t>
            </a:r>
            <a:r>
              <a:rPr lang="it-IT" dirty="0" err="1"/>
              <a:t>classification</a:t>
            </a:r>
            <a:endParaRPr lang="it-IT" dirty="0"/>
          </a:p>
          <a:p>
            <a:r>
              <a:rPr lang="it-IT" dirty="0"/>
              <a:t>The image </a:t>
            </a:r>
            <a:r>
              <a:rPr lang="it-IT" dirty="0" err="1"/>
              <a:t>is</a:t>
            </a:r>
            <a:r>
              <a:rPr lang="it-IT" dirty="0"/>
              <a:t> split in multiple </a:t>
            </a:r>
            <a:r>
              <a:rPr lang="it-IT" b="1" dirty="0"/>
              <a:t>patches</a:t>
            </a:r>
            <a:endParaRPr lang="it-IT" dirty="0"/>
          </a:p>
          <a:p>
            <a:r>
              <a:rPr lang="it-IT" dirty="0" err="1"/>
              <a:t>Each</a:t>
            </a:r>
            <a:r>
              <a:rPr lang="it-IT" dirty="0"/>
              <a:t> patch </a:t>
            </a:r>
            <a:r>
              <a:rPr lang="it-IT" dirty="0" err="1"/>
              <a:t>is</a:t>
            </a:r>
            <a:r>
              <a:rPr lang="it-IT" dirty="0"/>
              <a:t> </a:t>
            </a:r>
            <a:r>
              <a:rPr lang="it-IT" b="1" dirty="0"/>
              <a:t>embedded</a:t>
            </a:r>
            <a:r>
              <a:rPr lang="it-IT" dirty="0"/>
              <a:t> in a </a:t>
            </a:r>
            <a:r>
              <a:rPr lang="it-IT" b="1" dirty="0" err="1"/>
              <a:t>latent</a:t>
            </a:r>
            <a:r>
              <a:rPr lang="it-IT" b="1" dirty="0"/>
              <a:t> </a:t>
            </a:r>
            <a:r>
              <a:rPr lang="it-IT" b="1" dirty="0" err="1"/>
              <a:t>dimension</a:t>
            </a:r>
            <a:r>
              <a:rPr lang="it-IT" b="1" dirty="0"/>
              <a:t> </a:t>
            </a:r>
            <a:r>
              <a:rPr lang="it-IT" dirty="0" err="1"/>
              <a:t>using</a:t>
            </a:r>
            <a:r>
              <a:rPr lang="it-IT" dirty="0"/>
              <a:t> a </a:t>
            </a:r>
            <a:r>
              <a:rPr lang="it-IT" dirty="0" err="1"/>
              <a:t>learnable</a:t>
            </a:r>
            <a:r>
              <a:rPr lang="it-IT" dirty="0"/>
              <a:t> </a:t>
            </a:r>
            <a:r>
              <a:rPr lang="it-IT" b="1" dirty="0"/>
              <a:t>linear </a:t>
            </a:r>
            <a:r>
              <a:rPr lang="it-IT" b="1" dirty="0" err="1"/>
              <a:t>projection</a:t>
            </a:r>
            <a:endParaRPr lang="it-IT" b="1" dirty="0"/>
          </a:p>
        </p:txBody>
      </p:sp>
      <p:pic>
        <p:nvPicPr>
          <p:cNvPr id="4" name="Picture 4" descr="Diagram&#10;&#10;Description automatically generated">
            <a:extLst>
              <a:ext uri="{FF2B5EF4-FFF2-40B4-BE49-F238E27FC236}">
                <a16:creationId xmlns:a16="http://schemas.microsoft.com/office/drawing/2014/main" id="{CDADA39A-49CD-4169-898B-80D0C6AD10D8}"/>
              </a:ext>
            </a:extLst>
          </p:cNvPr>
          <p:cNvPicPr>
            <a:picLocks noChangeAspect="1"/>
          </p:cNvPicPr>
          <p:nvPr/>
        </p:nvPicPr>
        <p:blipFill>
          <a:blip r:embed="rId2"/>
          <a:stretch>
            <a:fillRect/>
          </a:stretch>
        </p:blipFill>
        <p:spPr>
          <a:xfrm>
            <a:off x="5796679" y="4583442"/>
            <a:ext cx="5176122" cy="1593521"/>
          </a:xfrm>
          <a:prstGeom prst="rect">
            <a:avLst/>
          </a:prstGeom>
        </p:spPr>
      </p:pic>
    </p:spTree>
    <p:extLst>
      <p:ext uri="{BB962C8B-B14F-4D97-AF65-F5344CB8AC3E}">
        <p14:creationId xmlns:p14="http://schemas.microsoft.com/office/powerpoint/2010/main" val="194191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7FB3-A0B6-401C-AEE9-6C017480B727}"/>
              </a:ext>
            </a:extLst>
          </p:cNvPr>
          <p:cNvSpPr>
            <a:spLocks noGrp="1"/>
          </p:cNvSpPr>
          <p:nvPr>
            <p:ph type="title"/>
          </p:nvPr>
        </p:nvSpPr>
        <p:spPr/>
        <p:txBody>
          <a:bodyPr>
            <a:normAutofit/>
          </a:bodyPr>
          <a:lstStyle/>
          <a:p>
            <a:r>
              <a:rPr lang="it-IT" dirty="0" err="1"/>
              <a:t>Recap</a:t>
            </a:r>
            <a:r>
              <a:rPr lang="it-IT" dirty="0"/>
              <a:t>: </a:t>
            </a:r>
            <a:r>
              <a:rPr lang="it-IT" dirty="0" err="1"/>
              <a:t>positional</a:t>
            </a:r>
            <a:r>
              <a:rPr lang="it-IT" dirty="0"/>
              <a:t> </a:t>
            </a:r>
            <a:r>
              <a:rPr lang="it-IT" dirty="0" err="1"/>
              <a:t>encoding</a:t>
            </a:r>
            <a:r>
              <a:rPr lang="it-IT" dirty="0"/>
              <a:t>/</a:t>
            </a:r>
            <a:r>
              <a:rPr lang="it-IT" dirty="0" err="1"/>
              <a:t>embedding</a:t>
            </a:r>
            <a:endParaRPr lang="it-IT" dirty="0"/>
          </a:p>
        </p:txBody>
      </p:sp>
      <p:sp>
        <p:nvSpPr>
          <p:cNvPr id="3" name="Content Placeholder 2">
            <a:extLst>
              <a:ext uri="{FF2B5EF4-FFF2-40B4-BE49-F238E27FC236}">
                <a16:creationId xmlns:a16="http://schemas.microsoft.com/office/drawing/2014/main" id="{92151EC3-AA84-49EB-A5C2-96AE33E9A1A0}"/>
              </a:ext>
            </a:extLst>
          </p:cNvPr>
          <p:cNvSpPr>
            <a:spLocks noGrp="1"/>
          </p:cNvSpPr>
          <p:nvPr>
            <p:ph idx="1"/>
          </p:nvPr>
        </p:nvSpPr>
        <p:spPr/>
        <p:txBody>
          <a:bodyPr>
            <a:normAutofit/>
          </a:bodyPr>
          <a:lstStyle/>
          <a:p>
            <a:r>
              <a:rPr lang="it-IT" dirty="0"/>
              <a:t>The MSA </a:t>
            </a:r>
            <a:r>
              <a:rPr lang="it-IT" dirty="0" err="1"/>
              <a:t>layer</a:t>
            </a:r>
            <a:r>
              <a:rPr lang="it-IT" dirty="0"/>
              <a:t> </a:t>
            </a:r>
            <a:r>
              <a:rPr lang="it-IT" dirty="0" err="1"/>
              <a:t>does</a:t>
            </a:r>
            <a:r>
              <a:rPr lang="it-IT" dirty="0"/>
              <a:t> </a:t>
            </a:r>
            <a:r>
              <a:rPr lang="it-IT" dirty="0" err="1"/>
              <a:t>not</a:t>
            </a:r>
            <a:r>
              <a:rPr lang="it-IT" dirty="0"/>
              <a:t> know the concept of </a:t>
            </a:r>
            <a:r>
              <a:rPr lang="it-IT" dirty="0" err="1"/>
              <a:t>ordering</a:t>
            </a:r>
            <a:r>
              <a:rPr lang="it-IT" dirty="0"/>
              <a:t> in </a:t>
            </a:r>
            <a:r>
              <a:rPr lang="it-IT" dirty="0" err="1"/>
              <a:t>its</a:t>
            </a:r>
            <a:r>
              <a:rPr lang="it-IT" dirty="0"/>
              <a:t> input</a:t>
            </a:r>
          </a:p>
          <a:p>
            <a:pPr lvl="1"/>
            <a:r>
              <a:rPr lang="it-IT" dirty="0" err="1"/>
              <a:t>If</a:t>
            </a:r>
            <a:r>
              <a:rPr lang="it-IT" dirty="0"/>
              <a:t> </a:t>
            </a:r>
            <a:r>
              <a:rPr lang="it-IT" dirty="0" err="1"/>
              <a:t>we</a:t>
            </a:r>
            <a:r>
              <a:rPr lang="it-IT" dirty="0"/>
              <a:t> </a:t>
            </a:r>
            <a:r>
              <a:rPr lang="it-IT" dirty="0" err="1"/>
              <a:t>leave</a:t>
            </a:r>
            <a:r>
              <a:rPr lang="it-IT" dirty="0"/>
              <a:t> the embedded patches </a:t>
            </a:r>
            <a:r>
              <a:rPr lang="it-IT" dirty="0" err="1"/>
              <a:t>as-is</a:t>
            </a:r>
            <a:r>
              <a:rPr lang="it-IT" dirty="0"/>
              <a:t>, </a:t>
            </a:r>
            <a:r>
              <a:rPr lang="it-IT" dirty="0" err="1"/>
              <a:t>we</a:t>
            </a:r>
            <a:r>
              <a:rPr lang="it-IT" dirty="0"/>
              <a:t> </a:t>
            </a:r>
            <a:r>
              <a:rPr lang="it-IT" dirty="0" err="1"/>
              <a:t>treat</a:t>
            </a:r>
            <a:r>
              <a:rPr lang="it-IT" dirty="0"/>
              <a:t> </a:t>
            </a:r>
            <a:r>
              <a:rPr lang="it-IT" dirty="0" err="1"/>
              <a:t>them</a:t>
            </a:r>
            <a:r>
              <a:rPr lang="it-IT" dirty="0"/>
              <a:t> </a:t>
            </a:r>
            <a:r>
              <a:rPr lang="it-IT" dirty="0" err="1"/>
              <a:t>as</a:t>
            </a:r>
            <a:r>
              <a:rPr lang="it-IT" dirty="0"/>
              <a:t> </a:t>
            </a:r>
            <a:r>
              <a:rPr lang="it-IT" b="1" dirty="0" err="1"/>
              <a:t>bags</a:t>
            </a:r>
            <a:r>
              <a:rPr lang="it-IT" b="1" dirty="0"/>
              <a:t> of patches</a:t>
            </a:r>
            <a:r>
              <a:rPr lang="it-IT" dirty="0"/>
              <a:t> (→</a:t>
            </a:r>
            <a:r>
              <a:rPr lang="it-IT" dirty="0" err="1"/>
              <a:t>permutation</a:t>
            </a:r>
            <a:r>
              <a:rPr lang="it-IT" dirty="0"/>
              <a:t> </a:t>
            </a:r>
            <a:r>
              <a:rPr lang="it-IT" dirty="0" err="1"/>
              <a:t>invariance</a:t>
            </a:r>
            <a:r>
              <a:rPr lang="it-IT" dirty="0"/>
              <a:t>)</a:t>
            </a:r>
          </a:p>
          <a:p>
            <a:r>
              <a:rPr lang="it-IT" dirty="0"/>
              <a:t>To </a:t>
            </a:r>
            <a:r>
              <a:rPr lang="it-IT" dirty="0" err="1"/>
              <a:t>each</a:t>
            </a:r>
            <a:r>
              <a:rPr lang="it-IT" dirty="0"/>
              <a:t> embedded patch, </a:t>
            </a:r>
            <a:r>
              <a:rPr lang="it-IT" dirty="0" err="1"/>
              <a:t>we</a:t>
            </a:r>
            <a:r>
              <a:rPr lang="it-IT" dirty="0"/>
              <a:t> </a:t>
            </a:r>
            <a:r>
              <a:rPr lang="it-IT" b="1" dirty="0"/>
              <a:t>sum a </a:t>
            </a:r>
            <a:r>
              <a:rPr lang="it-IT" b="1" dirty="0" err="1"/>
              <a:t>learnable</a:t>
            </a:r>
            <a:r>
              <a:rPr lang="it-IT" b="1" dirty="0"/>
              <a:t> </a:t>
            </a:r>
            <a:r>
              <a:rPr lang="it-IT" b="1" dirty="0" err="1"/>
              <a:t>matrix</a:t>
            </a:r>
            <a:r>
              <a:rPr lang="it-IT" b="1" dirty="0"/>
              <a:t> </a:t>
            </a:r>
            <a:r>
              <a:rPr lang="it-IT" dirty="0"/>
              <a:t>of the </a:t>
            </a:r>
            <a:r>
              <a:rPr lang="it-IT" dirty="0" err="1"/>
              <a:t>same</a:t>
            </a:r>
            <a:r>
              <a:rPr lang="it-IT" dirty="0"/>
              <a:t> </a:t>
            </a:r>
            <a:r>
              <a:rPr lang="it-IT" dirty="0" err="1"/>
              <a:t>shape</a:t>
            </a:r>
            <a:endParaRPr lang="it-IT" dirty="0"/>
          </a:p>
          <a:p>
            <a:r>
              <a:rPr lang="it-IT" dirty="0" err="1"/>
              <a:t>This</a:t>
            </a:r>
            <a:r>
              <a:rPr lang="it-IT" dirty="0"/>
              <a:t> </a:t>
            </a:r>
            <a:r>
              <a:rPr lang="it-IT" dirty="0" err="1"/>
              <a:t>matrix</a:t>
            </a:r>
            <a:r>
              <a:rPr lang="it-IT" dirty="0"/>
              <a:t> </a:t>
            </a:r>
            <a:r>
              <a:rPr lang="it-IT" dirty="0" err="1"/>
              <a:t>represents</a:t>
            </a:r>
            <a:r>
              <a:rPr lang="it-IT" dirty="0"/>
              <a:t> a </a:t>
            </a:r>
            <a:r>
              <a:rPr lang="it-IT" b="1" dirty="0" err="1"/>
              <a:t>positional</a:t>
            </a:r>
            <a:r>
              <a:rPr lang="it-IT" b="1" dirty="0"/>
              <a:t> </a:t>
            </a:r>
            <a:r>
              <a:rPr lang="it-IT" b="1" dirty="0" err="1"/>
              <a:t>encoding</a:t>
            </a:r>
            <a:r>
              <a:rPr lang="it-IT" b="1" dirty="0"/>
              <a:t> of the patch </a:t>
            </a:r>
            <a:r>
              <a:rPr lang="it-IT" b="1" dirty="0" err="1"/>
              <a:t>within</a:t>
            </a:r>
            <a:r>
              <a:rPr lang="it-IT" b="1" dirty="0"/>
              <a:t> the image</a:t>
            </a:r>
            <a:endParaRPr lang="it-IT" dirty="0"/>
          </a:p>
          <a:p>
            <a:r>
              <a:rPr lang="it-IT" dirty="0" err="1"/>
              <a:t>Positional</a:t>
            </a:r>
            <a:r>
              <a:rPr lang="it-IT" dirty="0"/>
              <a:t> </a:t>
            </a:r>
            <a:r>
              <a:rPr lang="it-IT" dirty="0" err="1"/>
              <a:t>encoding</a:t>
            </a:r>
            <a:r>
              <a:rPr lang="it-IT" dirty="0"/>
              <a:t> </a:t>
            </a:r>
            <a:r>
              <a:rPr lang="it-IT" dirty="0" err="1"/>
              <a:t>is</a:t>
            </a:r>
            <a:r>
              <a:rPr lang="it-IT" dirty="0"/>
              <a:t> an </a:t>
            </a:r>
            <a:r>
              <a:rPr lang="it-IT" dirty="0" err="1"/>
              <a:t>elegant</a:t>
            </a:r>
            <a:r>
              <a:rPr lang="it-IT" dirty="0"/>
              <a:t> </a:t>
            </a:r>
            <a:r>
              <a:rPr lang="it-IT" dirty="0" err="1"/>
              <a:t>solution</a:t>
            </a:r>
            <a:r>
              <a:rPr lang="it-IT" dirty="0"/>
              <a:t> to the treatment of </a:t>
            </a:r>
            <a:r>
              <a:rPr lang="it-IT" dirty="0" err="1"/>
              <a:t>categorical</a:t>
            </a:r>
            <a:r>
              <a:rPr lang="it-IT" dirty="0"/>
              <a:t> data </a:t>
            </a:r>
            <a:r>
              <a:rPr lang="it-IT" dirty="0" err="1"/>
              <a:t>as</a:t>
            </a:r>
            <a:r>
              <a:rPr lang="it-IT" dirty="0"/>
              <a:t> input to an ANN</a:t>
            </a:r>
          </a:p>
        </p:txBody>
      </p:sp>
    </p:spTree>
    <p:extLst>
      <p:ext uri="{BB962C8B-B14F-4D97-AF65-F5344CB8AC3E}">
        <p14:creationId xmlns:p14="http://schemas.microsoft.com/office/powerpoint/2010/main" val="50238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E868C-B99C-42B9-B22A-B04D19A4502B}"/>
              </a:ext>
            </a:extLst>
          </p:cNvPr>
          <p:cNvSpPr>
            <a:spLocks noGrp="1"/>
          </p:cNvSpPr>
          <p:nvPr>
            <p:ph type="title"/>
          </p:nvPr>
        </p:nvSpPr>
        <p:spPr/>
        <p:txBody>
          <a:bodyPr/>
          <a:lstStyle/>
          <a:p>
            <a:r>
              <a:rPr lang="it-IT" dirty="0" err="1"/>
              <a:t>Recap</a:t>
            </a:r>
            <a:r>
              <a:rPr lang="it-IT" dirty="0"/>
              <a:t>: Self-</a:t>
            </a:r>
            <a:r>
              <a:rPr lang="it-IT" dirty="0" err="1"/>
              <a:t>Attention</a:t>
            </a:r>
            <a:r>
              <a:rPr lang="it-IT" dirty="0"/>
              <a:t> (I)</a:t>
            </a:r>
          </a:p>
        </p:txBody>
      </p:sp>
      <p:sp>
        <p:nvSpPr>
          <p:cNvPr id="3" name="Content Placeholder 2">
            <a:extLst>
              <a:ext uri="{FF2B5EF4-FFF2-40B4-BE49-F238E27FC236}">
                <a16:creationId xmlns:a16="http://schemas.microsoft.com/office/drawing/2014/main" id="{DBF90246-7FF2-4827-B47A-A2C12A671B62}"/>
              </a:ext>
            </a:extLst>
          </p:cNvPr>
          <p:cNvSpPr>
            <a:spLocks noGrp="1"/>
          </p:cNvSpPr>
          <p:nvPr>
            <p:ph idx="1"/>
          </p:nvPr>
        </p:nvSpPr>
        <p:spPr/>
        <p:txBody>
          <a:bodyPr>
            <a:normAutofit/>
          </a:bodyPr>
          <a:lstStyle/>
          <a:p>
            <a:r>
              <a:rPr lang="it-IT" dirty="0"/>
              <a:t>The </a:t>
            </a:r>
            <a:r>
              <a:rPr lang="it-IT" dirty="0" err="1"/>
              <a:t>main</a:t>
            </a:r>
            <a:r>
              <a:rPr lang="it-IT" dirty="0"/>
              <a:t> idea </a:t>
            </a:r>
            <a:r>
              <a:rPr lang="it-IT" dirty="0" err="1"/>
              <a:t>behind</a:t>
            </a:r>
            <a:r>
              <a:rPr lang="it-IT" dirty="0"/>
              <a:t> self-</a:t>
            </a:r>
            <a:r>
              <a:rPr lang="it-IT" dirty="0" err="1"/>
              <a:t>attention</a:t>
            </a:r>
            <a:r>
              <a:rPr lang="it-IT" dirty="0"/>
              <a:t> in </a:t>
            </a:r>
            <a:r>
              <a:rPr lang="it-IT" dirty="0" err="1"/>
              <a:t>ViT</a:t>
            </a:r>
            <a:r>
              <a:rPr lang="it-IT" dirty="0"/>
              <a:t> </a:t>
            </a:r>
            <a:r>
              <a:rPr lang="it-IT" dirty="0" err="1"/>
              <a:t>is</a:t>
            </a:r>
            <a:r>
              <a:rPr lang="it-IT" dirty="0"/>
              <a:t> to </a:t>
            </a:r>
            <a:r>
              <a:rPr lang="it-IT" b="1" dirty="0" err="1"/>
              <a:t>find</a:t>
            </a:r>
            <a:r>
              <a:rPr lang="it-IT" b="1" dirty="0"/>
              <a:t> long-range relations </a:t>
            </a:r>
            <a:r>
              <a:rPr lang="it-IT" b="1" dirty="0" err="1"/>
              <a:t>between</a:t>
            </a:r>
            <a:r>
              <a:rPr lang="it-IT" b="1" dirty="0"/>
              <a:t> (embedded) patches</a:t>
            </a:r>
            <a:r>
              <a:rPr lang="it-IT" dirty="0"/>
              <a:t>, </a:t>
            </a:r>
            <a:r>
              <a:rPr lang="it-IT" dirty="0" err="1"/>
              <a:t>extending</a:t>
            </a:r>
            <a:r>
              <a:rPr lang="it-IT" dirty="0"/>
              <a:t> </a:t>
            </a:r>
            <a:r>
              <a:rPr lang="it-IT" dirty="0" err="1"/>
              <a:t>beyond</a:t>
            </a:r>
            <a:r>
              <a:rPr lang="it-IT" dirty="0"/>
              <a:t> the small </a:t>
            </a:r>
            <a:r>
              <a:rPr lang="it-IT" b="1" dirty="0" err="1"/>
              <a:t>receptive</a:t>
            </a:r>
            <a:r>
              <a:rPr lang="it-IT" b="1" dirty="0"/>
              <a:t> field of </a:t>
            </a:r>
            <a:r>
              <a:rPr lang="it-IT" b="1" dirty="0" err="1"/>
              <a:t>convolutions</a:t>
            </a:r>
            <a:endParaRPr lang="it-IT" dirty="0"/>
          </a:p>
          <a:p>
            <a:r>
              <a:rPr lang="it-IT" dirty="0"/>
              <a:t>For </a:t>
            </a:r>
            <a:r>
              <a:rPr lang="it-IT" dirty="0" err="1"/>
              <a:t>each</a:t>
            </a:r>
            <a:r>
              <a:rPr lang="it-IT" dirty="0"/>
              <a:t> patch, </a:t>
            </a:r>
            <a:r>
              <a:rPr lang="it-IT" dirty="0" err="1"/>
              <a:t>we</a:t>
            </a:r>
            <a:r>
              <a:rPr lang="it-IT" dirty="0"/>
              <a:t> extrapolate a </a:t>
            </a:r>
            <a:r>
              <a:rPr lang="it-IT" b="1" dirty="0"/>
              <a:t>query </a:t>
            </a:r>
            <a:r>
              <a:rPr lang="it-IT" b="1" dirty="0" err="1"/>
              <a:t>vector</a:t>
            </a:r>
            <a:r>
              <a:rPr lang="it-IT" dirty="0"/>
              <a:t>, a</a:t>
            </a:r>
            <a:r>
              <a:rPr lang="it-IT" b="1" dirty="0"/>
              <a:t> key </a:t>
            </a:r>
            <a:r>
              <a:rPr lang="it-IT" b="1" dirty="0" err="1"/>
              <a:t>vector</a:t>
            </a:r>
            <a:r>
              <a:rPr lang="it-IT" dirty="0"/>
              <a:t>, and a </a:t>
            </a:r>
            <a:r>
              <a:rPr lang="it-IT" b="1" dirty="0" err="1"/>
              <a:t>value</a:t>
            </a:r>
            <a:r>
              <a:rPr lang="it-IT" b="1" dirty="0"/>
              <a:t> </a:t>
            </a:r>
            <a:r>
              <a:rPr lang="it-IT" b="1" dirty="0" err="1"/>
              <a:t>vector</a:t>
            </a:r>
            <a:r>
              <a:rPr lang="it-IT" dirty="0"/>
              <a:t>.</a:t>
            </a:r>
          </a:p>
          <a:p>
            <a:r>
              <a:rPr lang="it-IT" dirty="0"/>
              <a:t>The idea </a:t>
            </a:r>
            <a:r>
              <a:rPr lang="it-IT" dirty="0" err="1"/>
              <a:t>behind</a:t>
            </a:r>
            <a:r>
              <a:rPr lang="it-IT" dirty="0"/>
              <a:t> the QKV </a:t>
            </a:r>
            <a:r>
              <a:rPr lang="it-IT" dirty="0" err="1"/>
              <a:t>paradigm</a:t>
            </a:r>
            <a:r>
              <a:rPr lang="it-IT" dirty="0"/>
              <a:t> can be </a:t>
            </a:r>
            <a:r>
              <a:rPr lang="it-IT" dirty="0" err="1"/>
              <a:t>summarised</a:t>
            </a:r>
            <a:r>
              <a:rPr lang="it-IT" dirty="0"/>
              <a:t> with the key-</a:t>
            </a:r>
            <a:r>
              <a:rPr lang="it-IT" dirty="0" err="1"/>
              <a:t>value</a:t>
            </a:r>
            <a:r>
              <a:rPr lang="it-IT" dirty="0"/>
              <a:t> store:</a:t>
            </a:r>
          </a:p>
          <a:p>
            <a:pPr lvl="1"/>
            <a:r>
              <a:rPr lang="it-IT" dirty="0" err="1"/>
              <a:t>We’re</a:t>
            </a:r>
            <a:r>
              <a:rPr lang="it-IT" dirty="0"/>
              <a:t> </a:t>
            </a:r>
            <a:r>
              <a:rPr lang="it-IT" dirty="0" err="1"/>
              <a:t>interested</a:t>
            </a:r>
            <a:r>
              <a:rPr lang="it-IT" dirty="0"/>
              <a:t> in </a:t>
            </a:r>
            <a:r>
              <a:rPr lang="it-IT" dirty="0" err="1"/>
              <a:t>recovering</a:t>
            </a:r>
            <a:r>
              <a:rPr lang="it-IT" dirty="0"/>
              <a:t> a </a:t>
            </a:r>
            <a:r>
              <a:rPr lang="it-IT" dirty="0" err="1"/>
              <a:t>value</a:t>
            </a:r>
            <a:r>
              <a:rPr lang="it-IT" dirty="0"/>
              <a:t> from a database </a:t>
            </a:r>
            <a:r>
              <a:rPr lang="it-IT" dirty="0" err="1"/>
              <a:t>indexed</a:t>
            </a:r>
            <a:r>
              <a:rPr lang="it-IT" dirty="0"/>
              <a:t> by keys</a:t>
            </a:r>
          </a:p>
          <a:p>
            <a:pPr lvl="1"/>
            <a:r>
              <a:rPr lang="it-IT" dirty="0" err="1"/>
              <a:t>We</a:t>
            </a:r>
            <a:r>
              <a:rPr lang="it-IT" dirty="0"/>
              <a:t> can interrogate the database with a query (one per patch)</a:t>
            </a:r>
          </a:p>
          <a:p>
            <a:pPr lvl="1"/>
            <a:r>
              <a:rPr lang="it-IT" dirty="0"/>
              <a:t>The query </a:t>
            </a:r>
            <a:r>
              <a:rPr lang="it-IT" dirty="0" err="1"/>
              <a:t>is</a:t>
            </a:r>
            <a:r>
              <a:rPr lang="it-IT" dirty="0"/>
              <a:t> </a:t>
            </a:r>
            <a:r>
              <a:rPr lang="it-IT" dirty="0" err="1"/>
              <a:t>matched</a:t>
            </a:r>
            <a:r>
              <a:rPr lang="it-IT" dirty="0"/>
              <a:t> on the keys</a:t>
            </a:r>
          </a:p>
        </p:txBody>
      </p:sp>
    </p:spTree>
    <p:extLst>
      <p:ext uri="{BB962C8B-B14F-4D97-AF65-F5344CB8AC3E}">
        <p14:creationId xmlns:p14="http://schemas.microsoft.com/office/powerpoint/2010/main" val="318429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9808-2F12-4BAE-A052-14F342EF9ADE}"/>
              </a:ext>
            </a:extLst>
          </p:cNvPr>
          <p:cNvSpPr>
            <a:spLocks noGrp="1"/>
          </p:cNvSpPr>
          <p:nvPr>
            <p:ph type="title"/>
          </p:nvPr>
        </p:nvSpPr>
        <p:spPr/>
        <p:txBody>
          <a:bodyPr/>
          <a:lstStyle/>
          <a:p>
            <a:r>
              <a:rPr lang="it-IT" dirty="0" err="1"/>
              <a:t>Recap</a:t>
            </a:r>
            <a:r>
              <a:rPr lang="it-IT" dirty="0"/>
              <a:t>: Self-</a:t>
            </a:r>
            <a:r>
              <a:rPr lang="it-IT" dirty="0" err="1"/>
              <a:t>Attention</a:t>
            </a:r>
            <a:r>
              <a:rPr lang="it-IT" dirty="0"/>
              <a:t> (II)</a:t>
            </a:r>
          </a:p>
        </p:txBody>
      </p:sp>
      <p:sp>
        <p:nvSpPr>
          <p:cNvPr id="3" name="Content Placeholder 2">
            <a:extLst>
              <a:ext uri="{FF2B5EF4-FFF2-40B4-BE49-F238E27FC236}">
                <a16:creationId xmlns:a16="http://schemas.microsoft.com/office/drawing/2014/main" id="{74EB4D08-5494-4F96-A1A7-8A764064A694}"/>
              </a:ext>
            </a:extLst>
          </p:cNvPr>
          <p:cNvSpPr>
            <a:spLocks noGrp="1"/>
          </p:cNvSpPr>
          <p:nvPr>
            <p:ph idx="1"/>
          </p:nvPr>
        </p:nvSpPr>
        <p:spPr/>
        <p:txBody>
          <a:bodyPr>
            <a:normAutofit/>
          </a:bodyPr>
          <a:lstStyle/>
          <a:p>
            <a:r>
              <a:rPr lang="it-IT" dirty="0" err="1"/>
              <a:t>We’re</a:t>
            </a:r>
            <a:r>
              <a:rPr lang="it-IT" dirty="0"/>
              <a:t> </a:t>
            </a:r>
            <a:r>
              <a:rPr lang="it-IT" dirty="0" err="1"/>
              <a:t>not</a:t>
            </a:r>
            <a:r>
              <a:rPr lang="it-IT" dirty="0"/>
              <a:t> </a:t>
            </a:r>
            <a:r>
              <a:rPr lang="it-IT" dirty="0" err="1"/>
              <a:t>interested</a:t>
            </a:r>
            <a:r>
              <a:rPr lang="it-IT" dirty="0"/>
              <a:t> in </a:t>
            </a:r>
            <a:r>
              <a:rPr lang="it-IT" dirty="0" err="1"/>
              <a:t>retrieving</a:t>
            </a:r>
            <a:r>
              <a:rPr lang="it-IT" dirty="0"/>
              <a:t> one single </a:t>
            </a:r>
            <a:r>
              <a:rPr lang="it-IT" dirty="0" err="1"/>
              <a:t>value</a:t>
            </a:r>
            <a:r>
              <a:rPr lang="it-IT" dirty="0"/>
              <a:t> from </a:t>
            </a:r>
            <a:r>
              <a:rPr lang="it-IT" dirty="0" err="1"/>
              <a:t>our</a:t>
            </a:r>
            <a:r>
              <a:rPr lang="it-IT" dirty="0"/>
              <a:t> database</a:t>
            </a:r>
          </a:p>
          <a:p>
            <a:r>
              <a:rPr lang="it-IT" dirty="0" err="1"/>
              <a:t>rather</a:t>
            </a:r>
            <a:r>
              <a:rPr lang="it-IT" dirty="0"/>
              <a:t>, </a:t>
            </a:r>
            <a:r>
              <a:rPr lang="it-IT" dirty="0" err="1"/>
              <a:t>we</a:t>
            </a:r>
            <a:r>
              <a:rPr lang="it-IT" dirty="0"/>
              <a:t> </a:t>
            </a:r>
            <a:r>
              <a:rPr lang="it-IT" dirty="0" err="1"/>
              <a:t>wish</a:t>
            </a:r>
            <a:r>
              <a:rPr lang="it-IT" dirty="0"/>
              <a:t> to </a:t>
            </a:r>
            <a:r>
              <a:rPr lang="it-IT" dirty="0" err="1"/>
              <a:t>get</a:t>
            </a:r>
            <a:r>
              <a:rPr lang="it-IT" dirty="0"/>
              <a:t> a </a:t>
            </a:r>
            <a:r>
              <a:rPr lang="it-IT" dirty="0" err="1"/>
              <a:t>measure</a:t>
            </a:r>
            <a:r>
              <a:rPr lang="it-IT" dirty="0"/>
              <a:t> of </a:t>
            </a:r>
            <a:r>
              <a:rPr lang="it-IT" b="1" dirty="0" err="1"/>
              <a:t>importance</a:t>
            </a:r>
            <a:r>
              <a:rPr lang="it-IT" b="1" dirty="0"/>
              <a:t> of the patches w.r.t. the query patch</a:t>
            </a:r>
            <a:endParaRPr lang="it-IT" dirty="0"/>
          </a:p>
          <a:p>
            <a:pPr lvl="1"/>
            <a:r>
              <a:rPr lang="it-IT" dirty="0" err="1"/>
              <a:t>we</a:t>
            </a:r>
            <a:r>
              <a:rPr lang="it-IT" dirty="0"/>
              <a:t> can </a:t>
            </a:r>
            <a:r>
              <a:rPr lang="it-IT" dirty="0" err="1"/>
              <a:t>view</a:t>
            </a:r>
            <a:r>
              <a:rPr lang="it-IT" dirty="0"/>
              <a:t> </a:t>
            </a:r>
            <a:r>
              <a:rPr lang="it-IT" dirty="0" err="1"/>
              <a:t>this</a:t>
            </a:r>
            <a:r>
              <a:rPr lang="it-IT" dirty="0"/>
              <a:t> </a:t>
            </a:r>
            <a:r>
              <a:rPr lang="it-IT" dirty="0" err="1"/>
              <a:t>importance</a:t>
            </a:r>
            <a:r>
              <a:rPr lang="it-IT" dirty="0"/>
              <a:t> </a:t>
            </a:r>
            <a:r>
              <a:rPr lang="it-IT" dirty="0" err="1"/>
              <a:t>as</a:t>
            </a:r>
            <a:r>
              <a:rPr lang="it-IT" dirty="0"/>
              <a:t> the </a:t>
            </a:r>
            <a:r>
              <a:rPr lang="it-IT" b="1" dirty="0" err="1"/>
              <a:t>level</a:t>
            </a:r>
            <a:r>
              <a:rPr lang="it-IT" b="1" dirty="0"/>
              <a:t> of </a:t>
            </a:r>
            <a:r>
              <a:rPr lang="it-IT" b="1" dirty="0" err="1"/>
              <a:t>attention</a:t>
            </a:r>
            <a:r>
              <a:rPr lang="it-IT" b="1" dirty="0"/>
              <a:t> </a:t>
            </a:r>
            <a:r>
              <a:rPr lang="it-IT" dirty="0" err="1"/>
              <a:t>that</a:t>
            </a:r>
            <a:r>
              <a:rPr lang="it-IT" dirty="0"/>
              <a:t> a patch </a:t>
            </a:r>
            <a:r>
              <a:rPr lang="it-IT" dirty="0" err="1"/>
              <a:t>gives</a:t>
            </a:r>
            <a:r>
              <a:rPr lang="it-IT" dirty="0"/>
              <a:t> to the </a:t>
            </a:r>
            <a:r>
              <a:rPr lang="it-IT" dirty="0" err="1"/>
              <a:t>other</a:t>
            </a:r>
            <a:r>
              <a:rPr lang="it-IT" dirty="0"/>
              <a:t> patches</a:t>
            </a:r>
          </a:p>
          <a:p>
            <a:r>
              <a:rPr lang="it-IT" dirty="0" err="1"/>
              <a:t>then</a:t>
            </a:r>
            <a:r>
              <a:rPr lang="it-IT" dirty="0"/>
              <a:t>, </a:t>
            </a:r>
            <a:r>
              <a:rPr lang="it-IT" dirty="0" err="1"/>
              <a:t>we</a:t>
            </a:r>
            <a:r>
              <a:rPr lang="it-IT" dirty="0"/>
              <a:t> </a:t>
            </a:r>
            <a:r>
              <a:rPr lang="it-IT" dirty="0" err="1"/>
              <a:t>weigh</a:t>
            </a:r>
            <a:r>
              <a:rPr lang="it-IT" dirty="0"/>
              <a:t> the </a:t>
            </a:r>
            <a:r>
              <a:rPr lang="it-IT" dirty="0" err="1"/>
              <a:t>values</a:t>
            </a:r>
            <a:r>
              <a:rPr lang="it-IT" dirty="0"/>
              <a:t> for </a:t>
            </a:r>
            <a:r>
              <a:rPr lang="it-IT" dirty="0" err="1"/>
              <a:t>this</a:t>
            </a:r>
            <a:r>
              <a:rPr lang="it-IT" dirty="0"/>
              <a:t> </a:t>
            </a:r>
            <a:r>
              <a:rPr lang="it-IT" dirty="0" err="1"/>
              <a:t>vector</a:t>
            </a:r>
            <a:r>
              <a:rPr lang="it-IT" dirty="0"/>
              <a:t> of </a:t>
            </a:r>
            <a:r>
              <a:rPr lang="it-IT" dirty="0" err="1"/>
              <a:t>importances</a:t>
            </a:r>
            <a:endParaRPr lang="it-IT" dirty="0"/>
          </a:p>
          <a:p>
            <a:r>
              <a:rPr lang="it-IT" dirty="0" err="1"/>
              <a:t>We</a:t>
            </a:r>
            <a:r>
              <a:rPr lang="it-IT" dirty="0"/>
              <a:t> </a:t>
            </a:r>
            <a:r>
              <a:rPr lang="it-IT" dirty="0" err="1"/>
              <a:t>repeat</a:t>
            </a:r>
            <a:r>
              <a:rPr lang="it-IT" dirty="0"/>
              <a:t> the </a:t>
            </a:r>
            <a:r>
              <a:rPr lang="it-IT" dirty="0" err="1"/>
              <a:t>process</a:t>
            </a:r>
            <a:r>
              <a:rPr lang="it-IT" dirty="0"/>
              <a:t> for </a:t>
            </a:r>
            <a:r>
              <a:rPr lang="it-IT" dirty="0" err="1"/>
              <a:t>each</a:t>
            </a:r>
            <a:r>
              <a:rPr lang="it-IT" dirty="0"/>
              <a:t> query</a:t>
            </a:r>
          </a:p>
        </p:txBody>
      </p:sp>
    </p:spTree>
    <p:extLst>
      <p:ext uri="{BB962C8B-B14F-4D97-AF65-F5344CB8AC3E}">
        <p14:creationId xmlns:p14="http://schemas.microsoft.com/office/powerpoint/2010/main" val="145800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 Network Architecture</a:t>
            </a:r>
          </a:p>
        </p:txBody>
      </p:sp>
      <p:pic>
        <p:nvPicPr>
          <p:cNvPr id="5" name="Content Placeholder 4" descr="A LSTM neural network."/>
          <p:cNvPicPr>
            <a:picLocks noGrp="1" noChangeAspect="1"/>
          </p:cNvPicPr>
          <p:nvPr>
            <p:ph idx="1"/>
          </p:nvPr>
        </p:nvPicPr>
        <p:blipFill>
          <a:blip r:embed="rId3" cstate="print"/>
          <a:stretch>
            <a:fillRect/>
          </a:stretch>
        </p:blipFill>
        <p:spPr>
          <a:xfrm>
            <a:off x="2251810" y="1771650"/>
            <a:ext cx="7772400" cy="2920306"/>
          </a:xfrm>
        </p:spPr>
      </p:pic>
      <p:pic>
        <p:nvPicPr>
          <p:cNvPr id="6" name="Picture 5"/>
          <p:cNvPicPr>
            <a:picLocks noChangeAspect="1"/>
          </p:cNvPicPr>
          <p:nvPr/>
        </p:nvPicPr>
        <p:blipFill>
          <a:blip r:embed="rId4" cstate="print"/>
          <a:stretch>
            <a:fillRect/>
          </a:stretch>
        </p:blipFill>
        <p:spPr>
          <a:xfrm>
            <a:off x="2486026" y="5076825"/>
            <a:ext cx="6727539" cy="1253996"/>
          </a:xfrm>
          <a:prstGeom prst="rect">
            <a:avLst/>
          </a:prstGeom>
        </p:spPr>
      </p:pic>
    </p:spTree>
    <p:extLst>
      <p:ext uri="{BB962C8B-B14F-4D97-AF65-F5344CB8AC3E}">
        <p14:creationId xmlns:p14="http://schemas.microsoft.com/office/powerpoint/2010/main" val="229630206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B1F02-2395-4740-975F-0A87CDF90E85}"/>
              </a:ext>
            </a:extLst>
          </p:cNvPr>
          <p:cNvSpPr>
            <a:spLocks noGrp="1"/>
          </p:cNvSpPr>
          <p:nvPr>
            <p:ph type="title"/>
          </p:nvPr>
        </p:nvSpPr>
        <p:spPr/>
        <p:txBody>
          <a:bodyPr/>
          <a:lstStyle/>
          <a:p>
            <a:r>
              <a:rPr lang="it-IT" dirty="0" err="1"/>
              <a:t>Recap</a:t>
            </a:r>
            <a:r>
              <a:rPr lang="it-IT" dirty="0"/>
              <a:t>: Self-</a:t>
            </a:r>
            <a:r>
              <a:rPr lang="it-IT" dirty="0" err="1"/>
              <a:t>Attention</a:t>
            </a:r>
            <a:r>
              <a:rPr lang="it-IT" dirty="0"/>
              <a:t> (</a:t>
            </a:r>
            <a:r>
              <a:rPr lang="it-IT" dirty="0" err="1"/>
              <a:t>scheme</a:t>
            </a:r>
            <a:r>
              <a:rPr lang="it-IT" dirty="0"/>
              <a:t>)</a:t>
            </a:r>
          </a:p>
        </p:txBody>
      </p:sp>
      <p:graphicFrame>
        <p:nvGraphicFramePr>
          <p:cNvPr id="4" name="Table 4">
            <a:extLst>
              <a:ext uri="{FF2B5EF4-FFF2-40B4-BE49-F238E27FC236}">
                <a16:creationId xmlns:a16="http://schemas.microsoft.com/office/drawing/2014/main" id="{AE22390B-1929-42C8-B7D7-9CAC4B42DF1F}"/>
              </a:ext>
            </a:extLst>
          </p:cNvPr>
          <p:cNvGraphicFramePr>
            <a:graphicFrameLocks noGrp="1"/>
          </p:cNvGraphicFramePr>
          <p:nvPr/>
        </p:nvGraphicFramePr>
        <p:xfrm>
          <a:off x="2074332" y="2270760"/>
          <a:ext cx="1463040" cy="36576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633113146"/>
                    </a:ext>
                  </a:extLst>
                </a:gridCol>
                <a:gridCol w="365760">
                  <a:extLst>
                    <a:ext uri="{9D8B030D-6E8A-4147-A177-3AD203B41FA5}">
                      <a16:colId xmlns:a16="http://schemas.microsoft.com/office/drawing/2014/main" val="3437128378"/>
                    </a:ext>
                  </a:extLst>
                </a:gridCol>
                <a:gridCol w="365760">
                  <a:extLst>
                    <a:ext uri="{9D8B030D-6E8A-4147-A177-3AD203B41FA5}">
                      <a16:colId xmlns:a16="http://schemas.microsoft.com/office/drawing/2014/main" val="2220830898"/>
                    </a:ext>
                  </a:extLst>
                </a:gridCol>
                <a:gridCol w="365760">
                  <a:extLst>
                    <a:ext uri="{9D8B030D-6E8A-4147-A177-3AD203B41FA5}">
                      <a16:colId xmlns:a16="http://schemas.microsoft.com/office/drawing/2014/main" val="3352683380"/>
                    </a:ext>
                  </a:extLst>
                </a:gridCol>
              </a:tblGrid>
              <a:tr h="274320">
                <a:tc>
                  <a:txBody>
                    <a:bodyPr/>
                    <a:lstStyle/>
                    <a:p>
                      <a:endParaRPr lang="it-IT"/>
                    </a:p>
                  </a:txBody>
                  <a:tcPr>
                    <a:solidFill>
                      <a:schemeClr val="tx2">
                        <a:lumMod val="50000"/>
                        <a:lumOff val="50000"/>
                      </a:schemeClr>
                    </a:solidFill>
                  </a:tcPr>
                </a:tc>
                <a:tc>
                  <a:txBody>
                    <a:bodyPr/>
                    <a:lstStyle/>
                    <a:p>
                      <a:endParaRPr lang="it-IT" dirty="0"/>
                    </a:p>
                  </a:txBody>
                  <a:tcPr>
                    <a:solidFill>
                      <a:schemeClr val="tx2">
                        <a:lumMod val="50000"/>
                        <a:lumOff val="50000"/>
                      </a:schemeClr>
                    </a:solidFill>
                  </a:tcPr>
                </a:tc>
                <a:tc>
                  <a:txBody>
                    <a:bodyPr/>
                    <a:lstStyle/>
                    <a:p>
                      <a:endParaRPr lang="it-IT"/>
                    </a:p>
                  </a:txBody>
                  <a:tcPr>
                    <a:solidFill>
                      <a:schemeClr val="tx2">
                        <a:lumMod val="50000"/>
                        <a:lumOff val="50000"/>
                      </a:schemeClr>
                    </a:solidFill>
                  </a:tcPr>
                </a:tc>
                <a:tc>
                  <a:txBody>
                    <a:bodyPr/>
                    <a:lstStyle/>
                    <a:p>
                      <a:endParaRPr lang="it-IT" dirty="0"/>
                    </a:p>
                  </a:txBody>
                  <a:tcPr>
                    <a:solidFill>
                      <a:schemeClr val="tx2">
                        <a:lumMod val="50000"/>
                        <a:lumOff val="50000"/>
                      </a:schemeClr>
                    </a:solidFill>
                  </a:tcPr>
                </a:tc>
                <a:extLst>
                  <a:ext uri="{0D108BD9-81ED-4DB2-BD59-A6C34878D82A}">
                    <a16:rowId xmlns:a16="http://schemas.microsoft.com/office/drawing/2014/main" val="354854639"/>
                  </a:ext>
                </a:extLst>
              </a:tr>
            </a:tbl>
          </a:graphicData>
        </a:graphic>
      </p:graphicFrame>
      <p:graphicFrame>
        <p:nvGraphicFramePr>
          <p:cNvPr id="5" name="Table 4">
            <a:extLst>
              <a:ext uri="{FF2B5EF4-FFF2-40B4-BE49-F238E27FC236}">
                <a16:creationId xmlns:a16="http://schemas.microsoft.com/office/drawing/2014/main" id="{1B4438BD-21E9-4CDC-AD7B-C3635FFADFB9}"/>
              </a:ext>
            </a:extLst>
          </p:cNvPr>
          <p:cNvGraphicFramePr>
            <a:graphicFrameLocks noGrp="1"/>
          </p:cNvGraphicFramePr>
          <p:nvPr/>
        </p:nvGraphicFramePr>
        <p:xfrm>
          <a:off x="5012265" y="1905000"/>
          <a:ext cx="1463040" cy="182880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633113146"/>
                    </a:ext>
                  </a:extLst>
                </a:gridCol>
                <a:gridCol w="365760">
                  <a:extLst>
                    <a:ext uri="{9D8B030D-6E8A-4147-A177-3AD203B41FA5}">
                      <a16:colId xmlns:a16="http://schemas.microsoft.com/office/drawing/2014/main" val="3437128378"/>
                    </a:ext>
                  </a:extLst>
                </a:gridCol>
                <a:gridCol w="365760">
                  <a:extLst>
                    <a:ext uri="{9D8B030D-6E8A-4147-A177-3AD203B41FA5}">
                      <a16:colId xmlns:a16="http://schemas.microsoft.com/office/drawing/2014/main" val="2220830898"/>
                    </a:ext>
                  </a:extLst>
                </a:gridCol>
                <a:gridCol w="365760">
                  <a:extLst>
                    <a:ext uri="{9D8B030D-6E8A-4147-A177-3AD203B41FA5}">
                      <a16:colId xmlns:a16="http://schemas.microsoft.com/office/drawing/2014/main" val="3352683380"/>
                    </a:ext>
                  </a:extLst>
                </a:gridCol>
              </a:tblGrid>
              <a:tr h="274320">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dirty="0"/>
                    </a:p>
                  </a:txBody>
                  <a:tcPr>
                    <a:solidFill>
                      <a:schemeClr val="accent1"/>
                    </a:solidFill>
                  </a:tcPr>
                </a:tc>
                <a:extLst>
                  <a:ext uri="{0D108BD9-81ED-4DB2-BD59-A6C34878D82A}">
                    <a16:rowId xmlns:a16="http://schemas.microsoft.com/office/drawing/2014/main" val="354854639"/>
                  </a:ext>
                </a:extLst>
              </a:tr>
              <a:tr h="274320">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dirty="0"/>
                    </a:p>
                  </a:txBody>
                  <a:tcPr>
                    <a:solidFill>
                      <a:schemeClr val="accent1"/>
                    </a:solidFill>
                  </a:tcPr>
                </a:tc>
                <a:extLst>
                  <a:ext uri="{0D108BD9-81ED-4DB2-BD59-A6C34878D82A}">
                    <a16:rowId xmlns:a16="http://schemas.microsoft.com/office/drawing/2014/main" val="508872975"/>
                  </a:ext>
                </a:extLst>
              </a:tr>
              <a:tr h="274320">
                <a:tc>
                  <a:txBody>
                    <a:bodyPr/>
                    <a:lstStyle/>
                    <a:p>
                      <a:endParaRPr lang="it-IT" dirty="0"/>
                    </a:p>
                  </a:txBody>
                  <a:tcPr>
                    <a:solidFill>
                      <a:schemeClr val="accent1"/>
                    </a:solidFill>
                  </a:tcPr>
                </a:tc>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dirty="0"/>
                    </a:p>
                  </a:txBody>
                  <a:tcPr>
                    <a:solidFill>
                      <a:schemeClr val="accent1"/>
                    </a:solidFill>
                  </a:tcPr>
                </a:tc>
                <a:extLst>
                  <a:ext uri="{0D108BD9-81ED-4DB2-BD59-A6C34878D82A}">
                    <a16:rowId xmlns:a16="http://schemas.microsoft.com/office/drawing/2014/main" val="394177044"/>
                  </a:ext>
                </a:extLst>
              </a:tr>
              <a:tr h="274320">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dirty="0"/>
                    </a:p>
                  </a:txBody>
                  <a:tcPr>
                    <a:solidFill>
                      <a:schemeClr val="accent1"/>
                    </a:solidFill>
                  </a:tcPr>
                </a:tc>
                <a:extLst>
                  <a:ext uri="{0D108BD9-81ED-4DB2-BD59-A6C34878D82A}">
                    <a16:rowId xmlns:a16="http://schemas.microsoft.com/office/drawing/2014/main" val="3611646931"/>
                  </a:ext>
                </a:extLst>
              </a:tr>
              <a:tr h="274320">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dirty="0"/>
                    </a:p>
                  </a:txBody>
                  <a:tcPr>
                    <a:solidFill>
                      <a:schemeClr val="accent1"/>
                    </a:solidFill>
                  </a:tcPr>
                </a:tc>
                <a:extLst>
                  <a:ext uri="{0D108BD9-81ED-4DB2-BD59-A6C34878D82A}">
                    <a16:rowId xmlns:a16="http://schemas.microsoft.com/office/drawing/2014/main" val="334868276"/>
                  </a:ext>
                </a:extLst>
              </a:tr>
            </a:tbl>
          </a:graphicData>
        </a:graphic>
      </p:graphicFrame>
      <p:sp>
        <p:nvSpPr>
          <p:cNvPr id="6" name="TextBox 5">
            <a:extLst>
              <a:ext uri="{FF2B5EF4-FFF2-40B4-BE49-F238E27FC236}">
                <a16:creationId xmlns:a16="http://schemas.microsoft.com/office/drawing/2014/main" id="{9EEC65DE-3C78-48D3-A325-5D54598BA521}"/>
              </a:ext>
            </a:extLst>
          </p:cNvPr>
          <p:cNvSpPr txBox="1"/>
          <p:nvPr/>
        </p:nvSpPr>
        <p:spPr>
          <a:xfrm>
            <a:off x="2409749" y="2632948"/>
            <a:ext cx="792205" cy="369332"/>
          </a:xfrm>
          <a:prstGeom prst="rect">
            <a:avLst/>
          </a:prstGeom>
          <a:noFill/>
        </p:spPr>
        <p:txBody>
          <a:bodyPr wrap="none" rtlCol="0">
            <a:spAutoFit/>
          </a:bodyPr>
          <a:lstStyle/>
          <a:p>
            <a:r>
              <a:rPr lang="it-IT" dirty="0"/>
              <a:t>query</a:t>
            </a:r>
          </a:p>
        </p:txBody>
      </p:sp>
      <p:sp>
        <p:nvSpPr>
          <p:cNvPr id="7" name="TextBox 6">
            <a:extLst>
              <a:ext uri="{FF2B5EF4-FFF2-40B4-BE49-F238E27FC236}">
                <a16:creationId xmlns:a16="http://schemas.microsoft.com/office/drawing/2014/main" id="{AA333CA7-0F90-4EE7-A558-DFA8B595F5A8}"/>
              </a:ext>
            </a:extLst>
          </p:cNvPr>
          <p:cNvSpPr txBox="1"/>
          <p:nvPr/>
        </p:nvSpPr>
        <p:spPr>
          <a:xfrm>
            <a:off x="3628813" y="3087469"/>
            <a:ext cx="1463039" cy="646331"/>
          </a:xfrm>
          <a:prstGeom prst="rect">
            <a:avLst/>
          </a:prstGeom>
          <a:noFill/>
        </p:spPr>
        <p:txBody>
          <a:bodyPr wrap="square" rtlCol="0">
            <a:spAutoFit/>
          </a:bodyPr>
          <a:lstStyle/>
          <a:p>
            <a:pPr algn="ctr"/>
            <a:r>
              <a:rPr lang="it-IT" dirty="0"/>
              <a:t>keys (one per patch)</a:t>
            </a:r>
          </a:p>
        </p:txBody>
      </p:sp>
      <p:sp>
        <p:nvSpPr>
          <p:cNvPr id="8" name="Arrow: Left-Right 7">
            <a:extLst>
              <a:ext uri="{FF2B5EF4-FFF2-40B4-BE49-F238E27FC236}">
                <a16:creationId xmlns:a16="http://schemas.microsoft.com/office/drawing/2014/main" id="{D0CDBC81-D977-4D12-AD43-A1D778B3623A}"/>
              </a:ext>
            </a:extLst>
          </p:cNvPr>
          <p:cNvSpPr/>
          <p:nvPr/>
        </p:nvSpPr>
        <p:spPr>
          <a:xfrm>
            <a:off x="3694852" y="2155798"/>
            <a:ext cx="1159932" cy="663602"/>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dirty="0"/>
              <a:t>match</a:t>
            </a:r>
          </a:p>
        </p:txBody>
      </p:sp>
      <p:graphicFrame>
        <p:nvGraphicFramePr>
          <p:cNvPr id="9" name="Table 4">
            <a:extLst>
              <a:ext uri="{FF2B5EF4-FFF2-40B4-BE49-F238E27FC236}">
                <a16:creationId xmlns:a16="http://schemas.microsoft.com/office/drawing/2014/main" id="{FDA1FEDB-AF8E-47C6-878B-61A545EB4A5D}"/>
              </a:ext>
            </a:extLst>
          </p:cNvPr>
          <p:cNvGraphicFramePr>
            <a:graphicFrameLocks noGrp="1"/>
          </p:cNvGraphicFramePr>
          <p:nvPr/>
        </p:nvGraphicFramePr>
        <p:xfrm>
          <a:off x="8145638" y="2290711"/>
          <a:ext cx="1828800" cy="36576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633113146"/>
                    </a:ext>
                  </a:extLst>
                </a:gridCol>
                <a:gridCol w="365760">
                  <a:extLst>
                    <a:ext uri="{9D8B030D-6E8A-4147-A177-3AD203B41FA5}">
                      <a16:colId xmlns:a16="http://schemas.microsoft.com/office/drawing/2014/main" val="3437128378"/>
                    </a:ext>
                  </a:extLst>
                </a:gridCol>
                <a:gridCol w="365760">
                  <a:extLst>
                    <a:ext uri="{9D8B030D-6E8A-4147-A177-3AD203B41FA5}">
                      <a16:colId xmlns:a16="http://schemas.microsoft.com/office/drawing/2014/main" val="2220830898"/>
                    </a:ext>
                  </a:extLst>
                </a:gridCol>
                <a:gridCol w="365760">
                  <a:extLst>
                    <a:ext uri="{9D8B030D-6E8A-4147-A177-3AD203B41FA5}">
                      <a16:colId xmlns:a16="http://schemas.microsoft.com/office/drawing/2014/main" val="3352683380"/>
                    </a:ext>
                  </a:extLst>
                </a:gridCol>
                <a:gridCol w="365760">
                  <a:extLst>
                    <a:ext uri="{9D8B030D-6E8A-4147-A177-3AD203B41FA5}">
                      <a16:colId xmlns:a16="http://schemas.microsoft.com/office/drawing/2014/main" val="328822007"/>
                    </a:ext>
                  </a:extLst>
                </a:gridCol>
              </a:tblGrid>
              <a:tr h="274320">
                <a:tc>
                  <a:txBody>
                    <a:bodyPr/>
                    <a:lstStyle/>
                    <a:p>
                      <a:endParaRPr lang="it-IT"/>
                    </a:p>
                  </a:txBody>
                  <a:tcPr>
                    <a:solidFill>
                      <a:schemeClr val="accent6">
                        <a:lumMod val="50000"/>
                      </a:schemeClr>
                    </a:solidFill>
                  </a:tcPr>
                </a:tc>
                <a:tc>
                  <a:txBody>
                    <a:bodyPr/>
                    <a:lstStyle/>
                    <a:p>
                      <a:endParaRPr lang="it-IT"/>
                    </a:p>
                  </a:txBody>
                  <a:tcPr>
                    <a:solidFill>
                      <a:schemeClr val="accent6">
                        <a:lumMod val="50000"/>
                      </a:schemeClr>
                    </a:solidFill>
                  </a:tcPr>
                </a:tc>
                <a:tc>
                  <a:txBody>
                    <a:bodyPr/>
                    <a:lstStyle/>
                    <a:p>
                      <a:endParaRPr lang="it-IT"/>
                    </a:p>
                  </a:txBody>
                  <a:tcPr>
                    <a:solidFill>
                      <a:schemeClr val="accent6">
                        <a:lumMod val="50000"/>
                      </a:schemeClr>
                    </a:solidFill>
                  </a:tcPr>
                </a:tc>
                <a:tc>
                  <a:txBody>
                    <a:bodyPr/>
                    <a:lstStyle/>
                    <a:p>
                      <a:endParaRPr lang="it-IT" dirty="0"/>
                    </a:p>
                  </a:txBody>
                  <a:tcPr>
                    <a:solidFill>
                      <a:schemeClr val="accent6">
                        <a:lumMod val="50000"/>
                      </a:schemeClr>
                    </a:solidFill>
                  </a:tcPr>
                </a:tc>
                <a:tc>
                  <a:txBody>
                    <a:bodyPr/>
                    <a:lstStyle/>
                    <a:p>
                      <a:endParaRPr lang="it-IT" dirty="0"/>
                    </a:p>
                  </a:txBody>
                  <a:tcPr>
                    <a:solidFill>
                      <a:schemeClr val="accent6">
                        <a:lumMod val="50000"/>
                      </a:schemeClr>
                    </a:solidFill>
                  </a:tcPr>
                </a:tc>
                <a:extLst>
                  <a:ext uri="{0D108BD9-81ED-4DB2-BD59-A6C34878D82A}">
                    <a16:rowId xmlns:a16="http://schemas.microsoft.com/office/drawing/2014/main" val="354854639"/>
                  </a:ext>
                </a:extLst>
              </a:tr>
            </a:tbl>
          </a:graphicData>
        </a:graphic>
      </p:graphicFrame>
      <p:sp>
        <p:nvSpPr>
          <p:cNvPr id="10" name="Arrow: Right 9">
            <a:extLst>
              <a:ext uri="{FF2B5EF4-FFF2-40B4-BE49-F238E27FC236}">
                <a16:creationId xmlns:a16="http://schemas.microsoft.com/office/drawing/2014/main" id="{8FBEF76C-FFCF-4F08-926F-70E8CDCA430A}"/>
              </a:ext>
            </a:extLst>
          </p:cNvPr>
          <p:cNvSpPr/>
          <p:nvPr/>
        </p:nvSpPr>
        <p:spPr>
          <a:xfrm>
            <a:off x="6713218" y="2131629"/>
            <a:ext cx="1303866" cy="670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softmax</a:t>
            </a:r>
            <a:endParaRPr lang="it-IT" dirty="0"/>
          </a:p>
        </p:txBody>
      </p:sp>
      <p:sp>
        <p:nvSpPr>
          <p:cNvPr id="11" name="TextBox 10">
            <a:extLst>
              <a:ext uri="{FF2B5EF4-FFF2-40B4-BE49-F238E27FC236}">
                <a16:creationId xmlns:a16="http://schemas.microsoft.com/office/drawing/2014/main" id="{1E3F7E12-EFDA-4994-A4A0-38823E8B9E46}"/>
              </a:ext>
            </a:extLst>
          </p:cNvPr>
          <p:cNvSpPr txBox="1"/>
          <p:nvPr/>
        </p:nvSpPr>
        <p:spPr>
          <a:xfrm>
            <a:off x="8049254" y="2802374"/>
            <a:ext cx="1998136" cy="369332"/>
          </a:xfrm>
          <a:prstGeom prst="rect">
            <a:avLst/>
          </a:prstGeom>
          <a:noFill/>
        </p:spPr>
        <p:txBody>
          <a:bodyPr wrap="square" rtlCol="0">
            <a:spAutoFit/>
          </a:bodyPr>
          <a:lstStyle/>
          <a:p>
            <a:pPr algn="ctr"/>
            <a:r>
              <a:rPr lang="it-IT" dirty="0"/>
              <a:t>«</a:t>
            </a:r>
            <a:r>
              <a:rPr lang="it-IT" dirty="0" err="1"/>
              <a:t>attention</a:t>
            </a:r>
            <a:r>
              <a:rPr lang="it-IT" dirty="0"/>
              <a:t> </a:t>
            </a:r>
            <a:r>
              <a:rPr lang="it-IT" dirty="0" err="1"/>
              <a:t>levels</a:t>
            </a:r>
            <a:r>
              <a:rPr lang="it-IT" dirty="0"/>
              <a:t>»</a:t>
            </a:r>
          </a:p>
        </p:txBody>
      </p:sp>
      <p:graphicFrame>
        <p:nvGraphicFramePr>
          <p:cNvPr id="12" name="Table 11">
            <a:extLst>
              <a:ext uri="{FF2B5EF4-FFF2-40B4-BE49-F238E27FC236}">
                <a16:creationId xmlns:a16="http://schemas.microsoft.com/office/drawing/2014/main" id="{73E75404-0749-47AF-92F5-815F56BFFAA5}"/>
              </a:ext>
            </a:extLst>
          </p:cNvPr>
          <p:cNvGraphicFramePr>
            <a:graphicFrameLocks noGrp="1"/>
          </p:cNvGraphicFramePr>
          <p:nvPr/>
        </p:nvGraphicFramePr>
        <p:xfrm>
          <a:off x="5012265" y="4117665"/>
          <a:ext cx="1463040" cy="182880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633113146"/>
                    </a:ext>
                  </a:extLst>
                </a:gridCol>
                <a:gridCol w="365760">
                  <a:extLst>
                    <a:ext uri="{9D8B030D-6E8A-4147-A177-3AD203B41FA5}">
                      <a16:colId xmlns:a16="http://schemas.microsoft.com/office/drawing/2014/main" val="3437128378"/>
                    </a:ext>
                  </a:extLst>
                </a:gridCol>
                <a:gridCol w="365760">
                  <a:extLst>
                    <a:ext uri="{9D8B030D-6E8A-4147-A177-3AD203B41FA5}">
                      <a16:colId xmlns:a16="http://schemas.microsoft.com/office/drawing/2014/main" val="2220830898"/>
                    </a:ext>
                  </a:extLst>
                </a:gridCol>
                <a:gridCol w="365760">
                  <a:extLst>
                    <a:ext uri="{9D8B030D-6E8A-4147-A177-3AD203B41FA5}">
                      <a16:colId xmlns:a16="http://schemas.microsoft.com/office/drawing/2014/main" val="3352683380"/>
                    </a:ext>
                  </a:extLst>
                </a:gridCol>
              </a:tblGrid>
              <a:tr h="274320">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dirty="0"/>
                    </a:p>
                  </a:txBody>
                  <a:tcPr>
                    <a:solidFill>
                      <a:schemeClr val="accent1"/>
                    </a:solidFill>
                  </a:tcPr>
                </a:tc>
                <a:tc>
                  <a:txBody>
                    <a:bodyPr/>
                    <a:lstStyle/>
                    <a:p>
                      <a:endParaRPr lang="it-IT" dirty="0"/>
                    </a:p>
                  </a:txBody>
                  <a:tcPr>
                    <a:solidFill>
                      <a:schemeClr val="accent1"/>
                    </a:solidFill>
                  </a:tcPr>
                </a:tc>
                <a:extLst>
                  <a:ext uri="{0D108BD9-81ED-4DB2-BD59-A6C34878D82A}">
                    <a16:rowId xmlns:a16="http://schemas.microsoft.com/office/drawing/2014/main" val="354854639"/>
                  </a:ext>
                </a:extLst>
              </a:tr>
              <a:tr h="274320">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dirty="0"/>
                    </a:p>
                  </a:txBody>
                  <a:tcPr>
                    <a:solidFill>
                      <a:schemeClr val="accent1"/>
                    </a:solidFill>
                  </a:tcPr>
                </a:tc>
                <a:extLst>
                  <a:ext uri="{0D108BD9-81ED-4DB2-BD59-A6C34878D82A}">
                    <a16:rowId xmlns:a16="http://schemas.microsoft.com/office/drawing/2014/main" val="508872975"/>
                  </a:ext>
                </a:extLst>
              </a:tr>
              <a:tr h="274320">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dirty="0"/>
                    </a:p>
                  </a:txBody>
                  <a:tcPr>
                    <a:solidFill>
                      <a:schemeClr val="accent1"/>
                    </a:solidFill>
                  </a:tcPr>
                </a:tc>
                <a:extLst>
                  <a:ext uri="{0D108BD9-81ED-4DB2-BD59-A6C34878D82A}">
                    <a16:rowId xmlns:a16="http://schemas.microsoft.com/office/drawing/2014/main" val="394177044"/>
                  </a:ext>
                </a:extLst>
              </a:tr>
              <a:tr h="274320">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dirty="0"/>
                    </a:p>
                  </a:txBody>
                  <a:tcPr>
                    <a:solidFill>
                      <a:schemeClr val="accent1"/>
                    </a:solidFill>
                  </a:tcPr>
                </a:tc>
                <a:extLst>
                  <a:ext uri="{0D108BD9-81ED-4DB2-BD59-A6C34878D82A}">
                    <a16:rowId xmlns:a16="http://schemas.microsoft.com/office/drawing/2014/main" val="3611646931"/>
                  </a:ext>
                </a:extLst>
              </a:tr>
              <a:tr h="274320">
                <a:tc>
                  <a:txBody>
                    <a:bodyPr/>
                    <a:lstStyle/>
                    <a:p>
                      <a:endParaRPr lang="it-IT"/>
                    </a:p>
                  </a:txBody>
                  <a:tcPr>
                    <a:solidFill>
                      <a:schemeClr val="accent1"/>
                    </a:solidFill>
                  </a:tcPr>
                </a:tc>
                <a:tc>
                  <a:txBody>
                    <a:bodyPr/>
                    <a:lstStyle/>
                    <a:p>
                      <a:endParaRPr lang="it-IT"/>
                    </a:p>
                  </a:txBody>
                  <a:tcPr>
                    <a:solidFill>
                      <a:schemeClr val="accent1"/>
                    </a:solidFill>
                  </a:tcPr>
                </a:tc>
                <a:tc>
                  <a:txBody>
                    <a:bodyPr/>
                    <a:lstStyle/>
                    <a:p>
                      <a:endParaRPr lang="it-IT" dirty="0"/>
                    </a:p>
                  </a:txBody>
                  <a:tcPr>
                    <a:solidFill>
                      <a:schemeClr val="accent1"/>
                    </a:solidFill>
                  </a:tcPr>
                </a:tc>
                <a:tc>
                  <a:txBody>
                    <a:bodyPr/>
                    <a:lstStyle/>
                    <a:p>
                      <a:endParaRPr lang="it-IT" dirty="0"/>
                    </a:p>
                  </a:txBody>
                  <a:tcPr>
                    <a:solidFill>
                      <a:schemeClr val="accent1"/>
                    </a:solidFill>
                  </a:tcPr>
                </a:tc>
                <a:extLst>
                  <a:ext uri="{0D108BD9-81ED-4DB2-BD59-A6C34878D82A}">
                    <a16:rowId xmlns:a16="http://schemas.microsoft.com/office/drawing/2014/main" val="334868276"/>
                  </a:ext>
                </a:extLst>
              </a:tr>
            </a:tbl>
          </a:graphicData>
        </a:graphic>
      </p:graphicFrame>
      <p:sp>
        <p:nvSpPr>
          <p:cNvPr id="14" name="TextBox 13">
            <a:extLst>
              <a:ext uri="{FF2B5EF4-FFF2-40B4-BE49-F238E27FC236}">
                <a16:creationId xmlns:a16="http://schemas.microsoft.com/office/drawing/2014/main" id="{1872CB0D-2C24-4AFE-BA84-C39F26503E39}"/>
              </a:ext>
            </a:extLst>
          </p:cNvPr>
          <p:cNvSpPr txBox="1"/>
          <p:nvPr/>
        </p:nvSpPr>
        <p:spPr>
          <a:xfrm>
            <a:off x="4097862" y="5577133"/>
            <a:ext cx="914403" cy="369332"/>
          </a:xfrm>
          <a:prstGeom prst="rect">
            <a:avLst/>
          </a:prstGeom>
          <a:noFill/>
        </p:spPr>
        <p:txBody>
          <a:bodyPr wrap="square" rtlCol="0">
            <a:spAutoFit/>
          </a:bodyPr>
          <a:lstStyle/>
          <a:p>
            <a:pPr algn="ctr"/>
            <a:r>
              <a:rPr lang="it-IT" dirty="0" err="1"/>
              <a:t>values</a:t>
            </a:r>
            <a:endParaRPr lang="it-IT" dirty="0"/>
          </a:p>
        </p:txBody>
      </p:sp>
      <p:graphicFrame>
        <p:nvGraphicFramePr>
          <p:cNvPr id="15" name="Table 4">
            <a:extLst>
              <a:ext uri="{FF2B5EF4-FFF2-40B4-BE49-F238E27FC236}">
                <a16:creationId xmlns:a16="http://schemas.microsoft.com/office/drawing/2014/main" id="{B7329E75-1E16-436C-9A6E-8A6F98A656E2}"/>
              </a:ext>
            </a:extLst>
          </p:cNvPr>
          <p:cNvGraphicFramePr>
            <a:graphicFrameLocks noGrp="1"/>
          </p:cNvGraphicFramePr>
          <p:nvPr/>
        </p:nvGraphicFramePr>
        <p:xfrm>
          <a:off x="1737355" y="4544722"/>
          <a:ext cx="1828800" cy="36576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633113146"/>
                    </a:ext>
                  </a:extLst>
                </a:gridCol>
                <a:gridCol w="365760">
                  <a:extLst>
                    <a:ext uri="{9D8B030D-6E8A-4147-A177-3AD203B41FA5}">
                      <a16:colId xmlns:a16="http://schemas.microsoft.com/office/drawing/2014/main" val="3437128378"/>
                    </a:ext>
                  </a:extLst>
                </a:gridCol>
                <a:gridCol w="365760">
                  <a:extLst>
                    <a:ext uri="{9D8B030D-6E8A-4147-A177-3AD203B41FA5}">
                      <a16:colId xmlns:a16="http://schemas.microsoft.com/office/drawing/2014/main" val="2220830898"/>
                    </a:ext>
                  </a:extLst>
                </a:gridCol>
                <a:gridCol w="365760">
                  <a:extLst>
                    <a:ext uri="{9D8B030D-6E8A-4147-A177-3AD203B41FA5}">
                      <a16:colId xmlns:a16="http://schemas.microsoft.com/office/drawing/2014/main" val="3352683380"/>
                    </a:ext>
                  </a:extLst>
                </a:gridCol>
                <a:gridCol w="365760">
                  <a:extLst>
                    <a:ext uri="{9D8B030D-6E8A-4147-A177-3AD203B41FA5}">
                      <a16:colId xmlns:a16="http://schemas.microsoft.com/office/drawing/2014/main" val="2128302129"/>
                    </a:ext>
                  </a:extLst>
                </a:gridCol>
              </a:tblGrid>
              <a:tr h="274320">
                <a:tc>
                  <a:txBody>
                    <a:bodyPr/>
                    <a:lstStyle/>
                    <a:p>
                      <a:endParaRPr lang="it-IT"/>
                    </a:p>
                  </a:txBody>
                  <a:tcPr>
                    <a:solidFill>
                      <a:schemeClr val="accent6">
                        <a:lumMod val="50000"/>
                      </a:schemeClr>
                    </a:solidFill>
                  </a:tcPr>
                </a:tc>
                <a:tc>
                  <a:txBody>
                    <a:bodyPr/>
                    <a:lstStyle/>
                    <a:p>
                      <a:endParaRPr lang="it-IT"/>
                    </a:p>
                  </a:txBody>
                  <a:tcPr>
                    <a:solidFill>
                      <a:schemeClr val="accent6">
                        <a:lumMod val="50000"/>
                      </a:schemeClr>
                    </a:solidFill>
                  </a:tcPr>
                </a:tc>
                <a:tc>
                  <a:txBody>
                    <a:bodyPr/>
                    <a:lstStyle/>
                    <a:p>
                      <a:endParaRPr lang="it-IT"/>
                    </a:p>
                  </a:txBody>
                  <a:tcPr>
                    <a:solidFill>
                      <a:schemeClr val="accent6">
                        <a:lumMod val="50000"/>
                      </a:schemeClr>
                    </a:solidFill>
                  </a:tcPr>
                </a:tc>
                <a:tc>
                  <a:txBody>
                    <a:bodyPr/>
                    <a:lstStyle/>
                    <a:p>
                      <a:endParaRPr lang="it-IT" dirty="0"/>
                    </a:p>
                  </a:txBody>
                  <a:tcPr>
                    <a:solidFill>
                      <a:schemeClr val="accent6">
                        <a:lumMod val="50000"/>
                      </a:schemeClr>
                    </a:solidFill>
                  </a:tcPr>
                </a:tc>
                <a:tc>
                  <a:txBody>
                    <a:bodyPr/>
                    <a:lstStyle/>
                    <a:p>
                      <a:endParaRPr lang="it-IT" dirty="0"/>
                    </a:p>
                  </a:txBody>
                  <a:tcPr>
                    <a:solidFill>
                      <a:schemeClr val="accent6">
                        <a:lumMod val="50000"/>
                      </a:schemeClr>
                    </a:solidFill>
                  </a:tcPr>
                </a:tc>
                <a:extLst>
                  <a:ext uri="{0D108BD9-81ED-4DB2-BD59-A6C34878D82A}">
                    <a16:rowId xmlns:a16="http://schemas.microsoft.com/office/drawing/2014/main" val="354854639"/>
                  </a:ext>
                </a:extLst>
              </a:tr>
            </a:tbl>
          </a:graphicData>
        </a:graphic>
      </p:graphicFrame>
      <p:sp>
        <p:nvSpPr>
          <p:cNvPr id="16" name="TextBox 15">
            <a:extLst>
              <a:ext uri="{FF2B5EF4-FFF2-40B4-BE49-F238E27FC236}">
                <a16:creationId xmlns:a16="http://schemas.microsoft.com/office/drawing/2014/main" id="{48F1239E-EBC0-4F1D-BCD9-5DAABE82CDE6}"/>
              </a:ext>
            </a:extLst>
          </p:cNvPr>
          <p:cNvSpPr txBox="1"/>
          <p:nvPr/>
        </p:nvSpPr>
        <p:spPr>
          <a:xfrm>
            <a:off x="1861817" y="5062974"/>
            <a:ext cx="1998136" cy="369332"/>
          </a:xfrm>
          <a:prstGeom prst="rect">
            <a:avLst/>
          </a:prstGeom>
          <a:noFill/>
        </p:spPr>
        <p:txBody>
          <a:bodyPr wrap="square" rtlCol="0">
            <a:spAutoFit/>
          </a:bodyPr>
          <a:lstStyle/>
          <a:p>
            <a:pPr algn="ctr"/>
            <a:r>
              <a:rPr lang="it-IT" dirty="0"/>
              <a:t>«</a:t>
            </a:r>
            <a:r>
              <a:rPr lang="it-IT" dirty="0" err="1"/>
              <a:t>attention</a:t>
            </a:r>
            <a:r>
              <a:rPr lang="it-IT" dirty="0"/>
              <a:t> </a:t>
            </a:r>
            <a:r>
              <a:rPr lang="it-IT" dirty="0" err="1"/>
              <a:t>levels</a:t>
            </a:r>
            <a:r>
              <a:rPr lang="it-IT" dirty="0"/>
              <a:t>»</a:t>
            </a:r>
          </a:p>
        </p:txBody>
      </p:sp>
      <p:sp>
        <p:nvSpPr>
          <p:cNvPr id="18" name="Arrow: Right 17">
            <a:extLst>
              <a:ext uri="{FF2B5EF4-FFF2-40B4-BE49-F238E27FC236}">
                <a16:creationId xmlns:a16="http://schemas.microsoft.com/office/drawing/2014/main" id="{50327DE4-7389-4ECE-9BE6-200E22ABC78D}"/>
              </a:ext>
            </a:extLst>
          </p:cNvPr>
          <p:cNvSpPr/>
          <p:nvPr/>
        </p:nvSpPr>
        <p:spPr>
          <a:xfrm>
            <a:off x="3723636" y="4392229"/>
            <a:ext cx="1131148" cy="670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weight</a:t>
            </a:r>
          </a:p>
        </p:txBody>
      </p:sp>
      <p:graphicFrame>
        <p:nvGraphicFramePr>
          <p:cNvPr id="19" name="Table 4">
            <a:extLst>
              <a:ext uri="{FF2B5EF4-FFF2-40B4-BE49-F238E27FC236}">
                <a16:creationId xmlns:a16="http://schemas.microsoft.com/office/drawing/2014/main" id="{9AD6710C-0112-4476-B6AA-DDBA21B8A52A}"/>
              </a:ext>
            </a:extLst>
          </p:cNvPr>
          <p:cNvGraphicFramePr>
            <a:graphicFrameLocks noGrp="1"/>
          </p:cNvGraphicFramePr>
          <p:nvPr/>
        </p:nvGraphicFramePr>
        <p:xfrm>
          <a:off x="8254997" y="4548294"/>
          <a:ext cx="1463040" cy="365760"/>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633113146"/>
                    </a:ext>
                  </a:extLst>
                </a:gridCol>
                <a:gridCol w="365760">
                  <a:extLst>
                    <a:ext uri="{9D8B030D-6E8A-4147-A177-3AD203B41FA5}">
                      <a16:colId xmlns:a16="http://schemas.microsoft.com/office/drawing/2014/main" val="3437128378"/>
                    </a:ext>
                  </a:extLst>
                </a:gridCol>
                <a:gridCol w="365760">
                  <a:extLst>
                    <a:ext uri="{9D8B030D-6E8A-4147-A177-3AD203B41FA5}">
                      <a16:colId xmlns:a16="http://schemas.microsoft.com/office/drawing/2014/main" val="2220830898"/>
                    </a:ext>
                  </a:extLst>
                </a:gridCol>
                <a:gridCol w="365760">
                  <a:extLst>
                    <a:ext uri="{9D8B030D-6E8A-4147-A177-3AD203B41FA5}">
                      <a16:colId xmlns:a16="http://schemas.microsoft.com/office/drawing/2014/main" val="3352683380"/>
                    </a:ext>
                  </a:extLst>
                </a:gridCol>
              </a:tblGrid>
              <a:tr h="274320">
                <a:tc>
                  <a:txBody>
                    <a:bodyPr/>
                    <a:lstStyle/>
                    <a:p>
                      <a:endParaRPr lang="it-IT"/>
                    </a:p>
                  </a:txBody>
                  <a:tcPr>
                    <a:solidFill>
                      <a:schemeClr val="tx2">
                        <a:lumMod val="25000"/>
                        <a:lumOff val="75000"/>
                      </a:schemeClr>
                    </a:solidFill>
                  </a:tcPr>
                </a:tc>
                <a:tc>
                  <a:txBody>
                    <a:bodyPr/>
                    <a:lstStyle/>
                    <a:p>
                      <a:endParaRPr lang="it-IT"/>
                    </a:p>
                  </a:txBody>
                  <a:tcPr>
                    <a:solidFill>
                      <a:schemeClr val="tx2">
                        <a:lumMod val="25000"/>
                        <a:lumOff val="75000"/>
                      </a:schemeClr>
                    </a:solidFill>
                  </a:tcPr>
                </a:tc>
                <a:tc>
                  <a:txBody>
                    <a:bodyPr/>
                    <a:lstStyle/>
                    <a:p>
                      <a:endParaRPr lang="it-IT"/>
                    </a:p>
                  </a:txBody>
                  <a:tcPr>
                    <a:solidFill>
                      <a:schemeClr val="tx2">
                        <a:lumMod val="25000"/>
                        <a:lumOff val="75000"/>
                      </a:schemeClr>
                    </a:solidFill>
                  </a:tcPr>
                </a:tc>
                <a:tc>
                  <a:txBody>
                    <a:bodyPr/>
                    <a:lstStyle/>
                    <a:p>
                      <a:endParaRPr lang="it-IT" dirty="0"/>
                    </a:p>
                  </a:txBody>
                  <a:tcPr>
                    <a:solidFill>
                      <a:schemeClr val="tx2">
                        <a:lumMod val="25000"/>
                        <a:lumOff val="75000"/>
                      </a:schemeClr>
                    </a:solidFill>
                  </a:tcPr>
                </a:tc>
                <a:extLst>
                  <a:ext uri="{0D108BD9-81ED-4DB2-BD59-A6C34878D82A}">
                    <a16:rowId xmlns:a16="http://schemas.microsoft.com/office/drawing/2014/main" val="354854639"/>
                  </a:ext>
                </a:extLst>
              </a:tr>
            </a:tbl>
          </a:graphicData>
        </a:graphic>
      </p:graphicFrame>
      <p:sp>
        <p:nvSpPr>
          <p:cNvPr id="20" name="TextBox 19">
            <a:extLst>
              <a:ext uri="{FF2B5EF4-FFF2-40B4-BE49-F238E27FC236}">
                <a16:creationId xmlns:a16="http://schemas.microsoft.com/office/drawing/2014/main" id="{9F8A78A8-49B3-4982-8349-BCD5F57A4A64}"/>
              </a:ext>
            </a:extLst>
          </p:cNvPr>
          <p:cNvSpPr txBox="1"/>
          <p:nvPr/>
        </p:nvSpPr>
        <p:spPr>
          <a:xfrm>
            <a:off x="8145637" y="4924474"/>
            <a:ext cx="2937229" cy="923330"/>
          </a:xfrm>
          <a:prstGeom prst="rect">
            <a:avLst/>
          </a:prstGeom>
          <a:noFill/>
        </p:spPr>
        <p:txBody>
          <a:bodyPr wrap="square" rtlCol="0">
            <a:spAutoFit/>
          </a:bodyPr>
          <a:lstStyle/>
          <a:p>
            <a:pPr algn="ctr"/>
            <a:r>
              <a:rPr lang="it-IT" dirty="0"/>
              <a:t>«</a:t>
            </a:r>
            <a:r>
              <a:rPr lang="it-IT" dirty="0" err="1"/>
              <a:t>attended</a:t>
            </a:r>
            <a:r>
              <a:rPr lang="it-IT" dirty="0"/>
              <a:t>» </a:t>
            </a:r>
            <a:r>
              <a:rPr lang="it-IT" dirty="0" err="1"/>
              <a:t>embedding</a:t>
            </a:r>
            <a:endParaRPr lang="it-IT" dirty="0"/>
          </a:p>
          <a:p>
            <a:pPr algn="ctr"/>
            <a:r>
              <a:rPr lang="it-IT" dirty="0"/>
              <a:t>(i.e. </a:t>
            </a:r>
            <a:r>
              <a:rPr lang="it-IT" i="1" dirty="0" err="1"/>
              <a:t>retrieval</a:t>
            </a:r>
            <a:r>
              <a:rPr lang="it-IT" dirty="0"/>
              <a:t> of the key-</a:t>
            </a:r>
            <a:r>
              <a:rPr lang="it-IT" dirty="0" err="1"/>
              <a:t>value</a:t>
            </a:r>
            <a:r>
              <a:rPr lang="it-IT" dirty="0"/>
              <a:t> store </a:t>
            </a:r>
            <a:r>
              <a:rPr lang="it-IT" dirty="0" err="1"/>
              <a:t>interrogation</a:t>
            </a:r>
            <a:r>
              <a:rPr lang="it-IT" dirty="0"/>
              <a:t>)</a:t>
            </a:r>
          </a:p>
        </p:txBody>
      </p:sp>
      <p:sp>
        <p:nvSpPr>
          <p:cNvPr id="21" name="Arrow: Right 20">
            <a:extLst>
              <a:ext uri="{FF2B5EF4-FFF2-40B4-BE49-F238E27FC236}">
                <a16:creationId xmlns:a16="http://schemas.microsoft.com/office/drawing/2014/main" id="{BDE47412-5BB9-4A88-8D95-7E3ED4BF3ABB}"/>
              </a:ext>
            </a:extLst>
          </p:cNvPr>
          <p:cNvSpPr/>
          <p:nvPr/>
        </p:nvSpPr>
        <p:spPr>
          <a:xfrm>
            <a:off x="6745388" y="4392228"/>
            <a:ext cx="1303866" cy="670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aphicFrame>
        <p:nvGraphicFramePr>
          <p:cNvPr id="22" name="Table 4">
            <a:extLst>
              <a:ext uri="{FF2B5EF4-FFF2-40B4-BE49-F238E27FC236}">
                <a16:creationId xmlns:a16="http://schemas.microsoft.com/office/drawing/2014/main" id="{9983B533-932E-424E-A675-33B0EE01B1B6}"/>
              </a:ext>
            </a:extLst>
          </p:cNvPr>
          <p:cNvGraphicFramePr>
            <a:graphicFrameLocks noGrp="1"/>
          </p:cNvGraphicFramePr>
          <p:nvPr/>
        </p:nvGraphicFramePr>
        <p:xfrm>
          <a:off x="546097" y="3188315"/>
          <a:ext cx="1783080" cy="137160"/>
        </p:xfrm>
        <a:graphic>
          <a:graphicData uri="http://schemas.openxmlformats.org/drawingml/2006/table">
            <a:tbl>
              <a:tblPr>
                <a:tableStyleId>{5C22544A-7EE6-4342-B048-85BDC9FD1C3A}</a:tableStyleId>
              </a:tblPr>
              <a:tblGrid>
                <a:gridCol w="137160">
                  <a:extLst>
                    <a:ext uri="{9D8B030D-6E8A-4147-A177-3AD203B41FA5}">
                      <a16:colId xmlns:a16="http://schemas.microsoft.com/office/drawing/2014/main" val="633113146"/>
                    </a:ext>
                  </a:extLst>
                </a:gridCol>
                <a:gridCol w="137160">
                  <a:extLst>
                    <a:ext uri="{9D8B030D-6E8A-4147-A177-3AD203B41FA5}">
                      <a16:colId xmlns:a16="http://schemas.microsoft.com/office/drawing/2014/main" val="3437128378"/>
                    </a:ext>
                  </a:extLst>
                </a:gridCol>
                <a:gridCol w="137160">
                  <a:extLst>
                    <a:ext uri="{9D8B030D-6E8A-4147-A177-3AD203B41FA5}">
                      <a16:colId xmlns:a16="http://schemas.microsoft.com/office/drawing/2014/main" val="2220830898"/>
                    </a:ext>
                  </a:extLst>
                </a:gridCol>
                <a:gridCol w="137160">
                  <a:extLst>
                    <a:ext uri="{9D8B030D-6E8A-4147-A177-3AD203B41FA5}">
                      <a16:colId xmlns:a16="http://schemas.microsoft.com/office/drawing/2014/main" val="3352683380"/>
                    </a:ext>
                  </a:extLst>
                </a:gridCol>
                <a:gridCol w="137160">
                  <a:extLst>
                    <a:ext uri="{9D8B030D-6E8A-4147-A177-3AD203B41FA5}">
                      <a16:colId xmlns:a16="http://schemas.microsoft.com/office/drawing/2014/main" val="1994770301"/>
                    </a:ext>
                  </a:extLst>
                </a:gridCol>
                <a:gridCol w="137160">
                  <a:extLst>
                    <a:ext uri="{9D8B030D-6E8A-4147-A177-3AD203B41FA5}">
                      <a16:colId xmlns:a16="http://schemas.microsoft.com/office/drawing/2014/main" val="224502813"/>
                    </a:ext>
                  </a:extLst>
                </a:gridCol>
                <a:gridCol w="137160">
                  <a:extLst>
                    <a:ext uri="{9D8B030D-6E8A-4147-A177-3AD203B41FA5}">
                      <a16:colId xmlns:a16="http://schemas.microsoft.com/office/drawing/2014/main" val="134786293"/>
                    </a:ext>
                  </a:extLst>
                </a:gridCol>
                <a:gridCol w="137160">
                  <a:extLst>
                    <a:ext uri="{9D8B030D-6E8A-4147-A177-3AD203B41FA5}">
                      <a16:colId xmlns:a16="http://schemas.microsoft.com/office/drawing/2014/main" val="3102544643"/>
                    </a:ext>
                  </a:extLst>
                </a:gridCol>
                <a:gridCol w="137160">
                  <a:extLst>
                    <a:ext uri="{9D8B030D-6E8A-4147-A177-3AD203B41FA5}">
                      <a16:colId xmlns:a16="http://schemas.microsoft.com/office/drawing/2014/main" val="3211439614"/>
                    </a:ext>
                  </a:extLst>
                </a:gridCol>
                <a:gridCol w="137160">
                  <a:extLst>
                    <a:ext uri="{9D8B030D-6E8A-4147-A177-3AD203B41FA5}">
                      <a16:colId xmlns:a16="http://schemas.microsoft.com/office/drawing/2014/main" val="23335429"/>
                    </a:ext>
                  </a:extLst>
                </a:gridCol>
                <a:gridCol w="137160">
                  <a:extLst>
                    <a:ext uri="{9D8B030D-6E8A-4147-A177-3AD203B41FA5}">
                      <a16:colId xmlns:a16="http://schemas.microsoft.com/office/drawing/2014/main" val="2384026771"/>
                    </a:ext>
                  </a:extLst>
                </a:gridCol>
                <a:gridCol w="137160">
                  <a:extLst>
                    <a:ext uri="{9D8B030D-6E8A-4147-A177-3AD203B41FA5}">
                      <a16:colId xmlns:a16="http://schemas.microsoft.com/office/drawing/2014/main" val="1305472810"/>
                    </a:ext>
                  </a:extLst>
                </a:gridCol>
                <a:gridCol w="137160">
                  <a:extLst>
                    <a:ext uri="{9D8B030D-6E8A-4147-A177-3AD203B41FA5}">
                      <a16:colId xmlns:a16="http://schemas.microsoft.com/office/drawing/2014/main" val="2701815380"/>
                    </a:ext>
                  </a:extLst>
                </a:gridCol>
              </a:tblGrid>
              <a:tr h="137160">
                <a:tc>
                  <a:txBody>
                    <a:bodyPr/>
                    <a:lstStyle/>
                    <a:p>
                      <a:endParaRPr lang="it-IT" sz="100"/>
                    </a:p>
                  </a:txBody>
                  <a:tcPr marL="0" marR="0" marT="0" marB="0">
                    <a:solidFill>
                      <a:schemeClr val="tx1">
                        <a:lumMod val="75000"/>
                        <a:lumOff val="25000"/>
                      </a:schemeClr>
                    </a:solidFill>
                  </a:tcPr>
                </a:tc>
                <a:tc>
                  <a:txBody>
                    <a:bodyPr/>
                    <a:lstStyle/>
                    <a:p>
                      <a:endParaRPr lang="it-IT" sz="100"/>
                    </a:p>
                  </a:txBody>
                  <a:tcPr marL="0" marR="0" marT="0" marB="0">
                    <a:solidFill>
                      <a:schemeClr val="tx1">
                        <a:lumMod val="75000"/>
                        <a:lumOff val="25000"/>
                      </a:schemeClr>
                    </a:solidFill>
                  </a:tcPr>
                </a:tc>
                <a:tc>
                  <a:txBody>
                    <a:bodyPr/>
                    <a:lstStyle/>
                    <a:p>
                      <a:endParaRPr lang="it-IT" sz="10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extLst>
                  <a:ext uri="{0D108BD9-81ED-4DB2-BD59-A6C34878D82A}">
                    <a16:rowId xmlns:a16="http://schemas.microsoft.com/office/drawing/2014/main" val="354854639"/>
                  </a:ext>
                </a:extLst>
              </a:tr>
            </a:tbl>
          </a:graphicData>
        </a:graphic>
      </p:graphicFrame>
      <p:sp>
        <p:nvSpPr>
          <p:cNvPr id="23" name="TextBox 22">
            <a:extLst>
              <a:ext uri="{FF2B5EF4-FFF2-40B4-BE49-F238E27FC236}">
                <a16:creationId xmlns:a16="http://schemas.microsoft.com/office/drawing/2014/main" id="{89BEF966-34E2-4E4D-BE00-E5A00329C940}"/>
              </a:ext>
            </a:extLst>
          </p:cNvPr>
          <p:cNvSpPr txBox="1"/>
          <p:nvPr/>
        </p:nvSpPr>
        <p:spPr>
          <a:xfrm>
            <a:off x="546097" y="3364468"/>
            <a:ext cx="2592356" cy="646331"/>
          </a:xfrm>
          <a:prstGeom prst="rect">
            <a:avLst/>
          </a:prstGeom>
          <a:noFill/>
        </p:spPr>
        <p:txBody>
          <a:bodyPr wrap="square" rtlCol="0">
            <a:spAutoFit/>
          </a:bodyPr>
          <a:lstStyle/>
          <a:p>
            <a:r>
              <a:rPr lang="it-IT" dirty="0"/>
              <a:t>embedded </a:t>
            </a:r>
            <a:r>
              <a:rPr lang="it-IT" dirty="0" err="1"/>
              <a:t>vectorized</a:t>
            </a:r>
            <a:r>
              <a:rPr lang="it-IT" dirty="0"/>
              <a:t> image patch</a:t>
            </a:r>
          </a:p>
        </p:txBody>
      </p:sp>
      <p:graphicFrame>
        <p:nvGraphicFramePr>
          <p:cNvPr id="24" name="Table 4">
            <a:extLst>
              <a:ext uri="{FF2B5EF4-FFF2-40B4-BE49-F238E27FC236}">
                <a16:creationId xmlns:a16="http://schemas.microsoft.com/office/drawing/2014/main" id="{AB6E0103-C8BA-419E-B9A3-F1DD3F874747}"/>
              </a:ext>
            </a:extLst>
          </p:cNvPr>
          <p:cNvGraphicFramePr>
            <a:graphicFrameLocks noGrp="1"/>
          </p:cNvGraphicFramePr>
          <p:nvPr/>
        </p:nvGraphicFramePr>
        <p:xfrm>
          <a:off x="9757830" y="3595961"/>
          <a:ext cx="1783080" cy="137839"/>
        </p:xfrm>
        <a:graphic>
          <a:graphicData uri="http://schemas.openxmlformats.org/drawingml/2006/table">
            <a:tbl>
              <a:tblPr>
                <a:tableStyleId>{5C22544A-7EE6-4342-B048-85BDC9FD1C3A}</a:tableStyleId>
              </a:tblPr>
              <a:tblGrid>
                <a:gridCol w="137160">
                  <a:extLst>
                    <a:ext uri="{9D8B030D-6E8A-4147-A177-3AD203B41FA5}">
                      <a16:colId xmlns:a16="http://schemas.microsoft.com/office/drawing/2014/main" val="633113146"/>
                    </a:ext>
                  </a:extLst>
                </a:gridCol>
                <a:gridCol w="137160">
                  <a:extLst>
                    <a:ext uri="{9D8B030D-6E8A-4147-A177-3AD203B41FA5}">
                      <a16:colId xmlns:a16="http://schemas.microsoft.com/office/drawing/2014/main" val="3437128378"/>
                    </a:ext>
                  </a:extLst>
                </a:gridCol>
                <a:gridCol w="137160">
                  <a:extLst>
                    <a:ext uri="{9D8B030D-6E8A-4147-A177-3AD203B41FA5}">
                      <a16:colId xmlns:a16="http://schemas.microsoft.com/office/drawing/2014/main" val="2220830898"/>
                    </a:ext>
                  </a:extLst>
                </a:gridCol>
                <a:gridCol w="137160">
                  <a:extLst>
                    <a:ext uri="{9D8B030D-6E8A-4147-A177-3AD203B41FA5}">
                      <a16:colId xmlns:a16="http://schemas.microsoft.com/office/drawing/2014/main" val="3352683380"/>
                    </a:ext>
                  </a:extLst>
                </a:gridCol>
                <a:gridCol w="137160">
                  <a:extLst>
                    <a:ext uri="{9D8B030D-6E8A-4147-A177-3AD203B41FA5}">
                      <a16:colId xmlns:a16="http://schemas.microsoft.com/office/drawing/2014/main" val="1994770301"/>
                    </a:ext>
                  </a:extLst>
                </a:gridCol>
                <a:gridCol w="137160">
                  <a:extLst>
                    <a:ext uri="{9D8B030D-6E8A-4147-A177-3AD203B41FA5}">
                      <a16:colId xmlns:a16="http://schemas.microsoft.com/office/drawing/2014/main" val="224502813"/>
                    </a:ext>
                  </a:extLst>
                </a:gridCol>
                <a:gridCol w="137160">
                  <a:extLst>
                    <a:ext uri="{9D8B030D-6E8A-4147-A177-3AD203B41FA5}">
                      <a16:colId xmlns:a16="http://schemas.microsoft.com/office/drawing/2014/main" val="134786293"/>
                    </a:ext>
                  </a:extLst>
                </a:gridCol>
                <a:gridCol w="137160">
                  <a:extLst>
                    <a:ext uri="{9D8B030D-6E8A-4147-A177-3AD203B41FA5}">
                      <a16:colId xmlns:a16="http://schemas.microsoft.com/office/drawing/2014/main" val="3102544643"/>
                    </a:ext>
                  </a:extLst>
                </a:gridCol>
                <a:gridCol w="137160">
                  <a:extLst>
                    <a:ext uri="{9D8B030D-6E8A-4147-A177-3AD203B41FA5}">
                      <a16:colId xmlns:a16="http://schemas.microsoft.com/office/drawing/2014/main" val="3211439614"/>
                    </a:ext>
                  </a:extLst>
                </a:gridCol>
                <a:gridCol w="137160">
                  <a:extLst>
                    <a:ext uri="{9D8B030D-6E8A-4147-A177-3AD203B41FA5}">
                      <a16:colId xmlns:a16="http://schemas.microsoft.com/office/drawing/2014/main" val="23335429"/>
                    </a:ext>
                  </a:extLst>
                </a:gridCol>
                <a:gridCol w="137160">
                  <a:extLst>
                    <a:ext uri="{9D8B030D-6E8A-4147-A177-3AD203B41FA5}">
                      <a16:colId xmlns:a16="http://schemas.microsoft.com/office/drawing/2014/main" val="2384026771"/>
                    </a:ext>
                  </a:extLst>
                </a:gridCol>
                <a:gridCol w="137160">
                  <a:extLst>
                    <a:ext uri="{9D8B030D-6E8A-4147-A177-3AD203B41FA5}">
                      <a16:colId xmlns:a16="http://schemas.microsoft.com/office/drawing/2014/main" val="1305472810"/>
                    </a:ext>
                  </a:extLst>
                </a:gridCol>
                <a:gridCol w="137160">
                  <a:extLst>
                    <a:ext uri="{9D8B030D-6E8A-4147-A177-3AD203B41FA5}">
                      <a16:colId xmlns:a16="http://schemas.microsoft.com/office/drawing/2014/main" val="2701815380"/>
                    </a:ext>
                  </a:extLst>
                </a:gridCol>
              </a:tblGrid>
              <a:tr h="137839">
                <a:tc>
                  <a:txBody>
                    <a:bodyPr/>
                    <a:lstStyle/>
                    <a:p>
                      <a:endParaRPr lang="it-IT" sz="100"/>
                    </a:p>
                  </a:txBody>
                  <a:tcPr marL="0" marR="0" marT="0" marB="0">
                    <a:solidFill>
                      <a:schemeClr val="tx1">
                        <a:lumMod val="75000"/>
                        <a:lumOff val="25000"/>
                      </a:schemeClr>
                    </a:solidFill>
                  </a:tcPr>
                </a:tc>
                <a:tc>
                  <a:txBody>
                    <a:bodyPr/>
                    <a:lstStyle/>
                    <a:p>
                      <a:endParaRPr lang="it-IT" sz="100"/>
                    </a:p>
                  </a:txBody>
                  <a:tcPr marL="0" marR="0" marT="0" marB="0">
                    <a:solidFill>
                      <a:schemeClr val="tx1">
                        <a:lumMod val="75000"/>
                        <a:lumOff val="25000"/>
                      </a:schemeClr>
                    </a:solidFill>
                  </a:tcPr>
                </a:tc>
                <a:tc>
                  <a:txBody>
                    <a:bodyPr/>
                    <a:lstStyle/>
                    <a:p>
                      <a:endParaRPr lang="it-IT" sz="10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tc>
                  <a:txBody>
                    <a:bodyPr/>
                    <a:lstStyle/>
                    <a:p>
                      <a:endParaRPr lang="it-IT" sz="100" dirty="0"/>
                    </a:p>
                  </a:txBody>
                  <a:tcPr marL="0" marR="0" marT="0" marB="0">
                    <a:solidFill>
                      <a:schemeClr val="tx1">
                        <a:lumMod val="75000"/>
                        <a:lumOff val="25000"/>
                      </a:schemeClr>
                    </a:solidFill>
                  </a:tcPr>
                </a:tc>
                <a:extLst>
                  <a:ext uri="{0D108BD9-81ED-4DB2-BD59-A6C34878D82A}">
                    <a16:rowId xmlns:a16="http://schemas.microsoft.com/office/drawing/2014/main" val="354854639"/>
                  </a:ext>
                </a:extLst>
              </a:tr>
            </a:tbl>
          </a:graphicData>
        </a:graphic>
      </p:graphicFrame>
      <p:sp>
        <p:nvSpPr>
          <p:cNvPr id="25" name="TextBox 24">
            <a:extLst>
              <a:ext uri="{FF2B5EF4-FFF2-40B4-BE49-F238E27FC236}">
                <a16:creationId xmlns:a16="http://schemas.microsoft.com/office/drawing/2014/main" id="{C90B2373-E110-487E-87EB-0986EA5437FD}"/>
              </a:ext>
            </a:extLst>
          </p:cNvPr>
          <p:cNvSpPr txBox="1"/>
          <p:nvPr/>
        </p:nvSpPr>
        <p:spPr>
          <a:xfrm>
            <a:off x="9050018" y="3799462"/>
            <a:ext cx="2810015" cy="646331"/>
          </a:xfrm>
          <a:prstGeom prst="rect">
            <a:avLst/>
          </a:prstGeom>
          <a:noFill/>
        </p:spPr>
        <p:txBody>
          <a:bodyPr wrap="square" rtlCol="0">
            <a:spAutoFit/>
          </a:bodyPr>
          <a:lstStyle/>
          <a:p>
            <a:r>
              <a:rPr lang="it-IT" dirty="0"/>
              <a:t>embedded </a:t>
            </a:r>
            <a:r>
              <a:rPr lang="it-IT" dirty="0" err="1"/>
              <a:t>vectorized</a:t>
            </a:r>
            <a:r>
              <a:rPr lang="it-IT" dirty="0"/>
              <a:t> «</a:t>
            </a:r>
            <a:r>
              <a:rPr lang="it-IT" dirty="0" err="1"/>
              <a:t>attended</a:t>
            </a:r>
            <a:r>
              <a:rPr lang="it-IT" dirty="0"/>
              <a:t>» image patch</a:t>
            </a:r>
          </a:p>
        </p:txBody>
      </p:sp>
      <p:sp>
        <p:nvSpPr>
          <p:cNvPr id="26" name="Arrow: Bent 25">
            <a:extLst>
              <a:ext uri="{FF2B5EF4-FFF2-40B4-BE49-F238E27FC236}">
                <a16:creationId xmlns:a16="http://schemas.microsoft.com/office/drawing/2014/main" id="{2AA11FCD-2FC5-4EE4-BBA8-E84AFE31F36E}"/>
              </a:ext>
            </a:extLst>
          </p:cNvPr>
          <p:cNvSpPr/>
          <p:nvPr/>
        </p:nvSpPr>
        <p:spPr>
          <a:xfrm>
            <a:off x="914400" y="2311076"/>
            <a:ext cx="1014867" cy="838245"/>
          </a:xfrm>
          <a:prstGeom prst="bentArrow">
            <a:avLst>
              <a:gd name="adj1" fmla="val 16920"/>
              <a:gd name="adj2" fmla="val 1894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7" name="Arrow: Bent 26">
            <a:extLst>
              <a:ext uri="{FF2B5EF4-FFF2-40B4-BE49-F238E27FC236}">
                <a16:creationId xmlns:a16="http://schemas.microsoft.com/office/drawing/2014/main" id="{F4AD5912-561C-4E3C-818E-75F31D54F2D3}"/>
              </a:ext>
            </a:extLst>
          </p:cNvPr>
          <p:cNvSpPr/>
          <p:nvPr/>
        </p:nvSpPr>
        <p:spPr>
          <a:xfrm>
            <a:off x="8540888" y="3535078"/>
            <a:ext cx="1014867" cy="838245"/>
          </a:xfrm>
          <a:prstGeom prst="bentArrow">
            <a:avLst>
              <a:gd name="adj1" fmla="val 16920"/>
              <a:gd name="adj2" fmla="val 1894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610F93E-EF3D-4B28-8855-7717ED490751}"/>
                  </a:ext>
                </a:extLst>
              </p:cNvPr>
              <p:cNvSpPr txBox="1"/>
              <p:nvPr/>
            </p:nvSpPr>
            <p:spPr>
              <a:xfrm>
                <a:off x="756919" y="2150815"/>
                <a:ext cx="317908"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𝑈</m:t>
                          </m:r>
                        </m:e>
                        <m:sub>
                          <m:r>
                            <a:rPr lang="it-IT" b="0" i="1" smtClean="0">
                              <a:latin typeface="Cambria Math" panose="02040503050406030204" pitchFamily="18" charset="0"/>
                            </a:rPr>
                            <m:t>𝑞</m:t>
                          </m:r>
                        </m:sub>
                      </m:sSub>
                    </m:oMath>
                  </m:oMathPara>
                </a14:m>
                <a:endParaRPr lang="it-IT" dirty="0"/>
              </a:p>
            </p:txBody>
          </p:sp>
        </mc:Choice>
        <mc:Fallback xmlns="">
          <p:sp>
            <p:nvSpPr>
              <p:cNvPr id="28" name="TextBox 27">
                <a:extLst>
                  <a:ext uri="{FF2B5EF4-FFF2-40B4-BE49-F238E27FC236}">
                    <a16:creationId xmlns:a16="http://schemas.microsoft.com/office/drawing/2014/main" id="{1610F93E-EF3D-4B28-8855-7717ED490751}"/>
                  </a:ext>
                </a:extLst>
              </p:cNvPr>
              <p:cNvSpPr txBox="1">
                <a:spLocks noRot="1" noChangeAspect="1" noMove="1" noResize="1" noEditPoints="1" noAdjustHandles="1" noChangeArrowheads="1" noChangeShapeType="1" noTextEdit="1"/>
              </p:cNvSpPr>
              <p:nvPr/>
            </p:nvSpPr>
            <p:spPr>
              <a:xfrm>
                <a:off x="756919" y="2150815"/>
                <a:ext cx="317908" cy="298415"/>
              </a:xfrm>
              <a:prstGeom prst="rect">
                <a:avLst/>
              </a:prstGeom>
              <a:blipFill>
                <a:blip r:embed="rId2"/>
                <a:stretch>
                  <a:fillRect l="-15385" r="-7692" b="-2040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527CABF-7D01-4335-9B61-AD4E70520BDC}"/>
                  </a:ext>
                </a:extLst>
              </p:cNvPr>
              <p:cNvSpPr txBox="1"/>
              <p:nvPr/>
            </p:nvSpPr>
            <p:spPr>
              <a:xfrm>
                <a:off x="8017084" y="3526380"/>
                <a:ext cx="5661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𝑈</m:t>
                          </m:r>
                        </m:e>
                        <m:sub>
                          <m:r>
                            <a:rPr lang="it-IT" b="0" i="1" smtClean="0">
                              <a:latin typeface="Cambria Math" panose="02040503050406030204" pitchFamily="18" charset="0"/>
                            </a:rPr>
                            <m:t>𝑀𝑆𝐴</m:t>
                          </m:r>
                        </m:sub>
                      </m:sSub>
                    </m:oMath>
                  </m:oMathPara>
                </a14:m>
                <a:endParaRPr lang="it-IT" dirty="0"/>
              </a:p>
            </p:txBody>
          </p:sp>
        </mc:Choice>
        <mc:Fallback xmlns="">
          <p:sp>
            <p:nvSpPr>
              <p:cNvPr id="29" name="TextBox 28">
                <a:extLst>
                  <a:ext uri="{FF2B5EF4-FFF2-40B4-BE49-F238E27FC236}">
                    <a16:creationId xmlns:a16="http://schemas.microsoft.com/office/drawing/2014/main" id="{A527CABF-7D01-4335-9B61-AD4E70520BDC}"/>
                  </a:ext>
                </a:extLst>
              </p:cNvPr>
              <p:cNvSpPr txBox="1">
                <a:spLocks noRot="1" noChangeAspect="1" noMove="1" noResize="1" noEditPoints="1" noAdjustHandles="1" noChangeArrowheads="1" noChangeShapeType="1" noTextEdit="1"/>
              </p:cNvSpPr>
              <p:nvPr/>
            </p:nvSpPr>
            <p:spPr>
              <a:xfrm>
                <a:off x="8017084" y="3526380"/>
                <a:ext cx="566181" cy="276999"/>
              </a:xfrm>
              <a:prstGeom prst="rect">
                <a:avLst/>
              </a:prstGeom>
              <a:blipFill>
                <a:blip r:embed="rId3"/>
                <a:stretch>
                  <a:fillRect l="-8602" r="-4301" b="-1739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706B8D3-9C3B-4D4D-8175-FACEB4C8CC03}"/>
                  </a:ext>
                </a:extLst>
              </p:cNvPr>
              <p:cNvSpPr txBox="1"/>
              <p:nvPr/>
            </p:nvSpPr>
            <p:spPr>
              <a:xfrm>
                <a:off x="135889" y="6097079"/>
                <a:ext cx="6985848" cy="646331"/>
              </a:xfrm>
              <a:prstGeom prst="rect">
                <a:avLst/>
              </a:prstGeom>
              <a:noFill/>
            </p:spPr>
            <p:txBody>
              <a:bodyPr wrap="square" rtlCol="0">
                <a:spAutoFit/>
              </a:bodyPr>
              <a:lstStyle/>
              <a:p>
                <a:r>
                  <a:rPr lang="it-IT" i="1" dirty="0"/>
                  <a:t>NB: the </a:t>
                </a:r>
                <a:r>
                  <a:rPr lang="it-IT" i="1" dirty="0" err="1"/>
                  <a:t>process</a:t>
                </a:r>
                <a:r>
                  <a:rPr lang="it-IT" i="1" dirty="0"/>
                  <a:t> </a:t>
                </a:r>
                <a:r>
                  <a:rPr lang="it-IT" i="1" dirty="0" err="1"/>
                  <a:t>is</a:t>
                </a:r>
                <a:r>
                  <a:rPr lang="it-IT" i="1" dirty="0"/>
                  <a:t> </a:t>
                </a:r>
                <a:r>
                  <a:rPr lang="it-IT" i="1" dirty="0" err="1"/>
                  <a:t>shown</a:t>
                </a:r>
                <a:r>
                  <a:rPr lang="it-IT" i="1" dirty="0"/>
                  <a:t> for </a:t>
                </a:r>
                <a:r>
                  <a:rPr lang="it-IT" i="1" dirty="0" err="1"/>
                  <a:t>each</a:t>
                </a:r>
                <a:r>
                  <a:rPr lang="it-IT" i="1" dirty="0"/>
                  <a:t> single patch and head (i.e. </a:t>
                </a:r>
                <a:r>
                  <a:rPr lang="it-IT" i="1" dirty="0" err="1"/>
                  <a:t>it</a:t>
                </a:r>
                <a:r>
                  <a:rPr lang="it-IT" i="1" dirty="0"/>
                  <a:t> must be </a:t>
                </a:r>
                <a:r>
                  <a:rPr lang="it-IT" i="1" dirty="0" err="1"/>
                  <a:t>repeated</a:t>
                </a:r>
                <a:r>
                  <a:rPr lang="it-IT" i="1" dirty="0"/>
                  <a:t> for </a:t>
                </a:r>
                <a:r>
                  <a:rPr lang="it-IT" i="1" dirty="0" err="1"/>
                  <a:t>each</a:t>
                </a:r>
                <a:r>
                  <a:rPr lang="it-IT" i="1" dirty="0"/>
                  <a:t> of the </a:t>
                </a:r>
                <a14:m>
                  <m:oMath xmlns:m="http://schemas.openxmlformats.org/officeDocument/2006/math">
                    <m:r>
                      <a:rPr lang="it-IT" b="0" i="1" smtClean="0">
                        <a:latin typeface="Cambria Math" panose="02040503050406030204" pitchFamily="18" charset="0"/>
                      </a:rPr>
                      <m:t>𝑁</m:t>
                    </m:r>
                    <m:r>
                      <a:rPr lang="it-IT" b="0" i="1" smtClean="0">
                        <a:latin typeface="Cambria Math" panose="02040503050406030204" pitchFamily="18" charset="0"/>
                      </a:rPr>
                      <m:t>+1</m:t>
                    </m:r>
                  </m:oMath>
                </a14:m>
                <a:r>
                  <a:rPr lang="it-IT" i="1" dirty="0"/>
                  <a:t> </a:t>
                </a:r>
                <a:r>
                  <a:rPr lang="it-IT" i="1" dirty="0" err="1"/>
                  <a:t>embeddings</a:t>
                </a:r>
                <a:r>
                  <a:rPr lang="it-IT" i="1" dirty="0"/>
                  <a:t> and </a:t>
                </a:r>
                <a14:m>
                  <m:oMath xmlns:m="http://schemas.openxmlformats.org/officeDocument/2006/math">
                    <m:r>
                      <a:rPr lang="it-IT" b="0" i="1" smtClean="0">
                        <a:latin typeface="Cambria Math" panose="02040503050406030204" pitchFamily="18" charset="0"/>
                      </a:rPr>
                      <m:t>𝐻</m:t>
                    </m:r>
                  </m:oMath>
                </a14:m>
                <a:r>
                  <a:rPr lang="it-IT" i="1" dirty="0"/>
                  <a:t> heads </a:t>
                </a:r>
              </a:p>
            </p:txBody>
          </p:sp>
        </mc:Choice>
        <mc:Fallback xmlns="">
          <p:sp>
            <p:nvSpPr>
              <p:cNvPr id="32" name="TextBox 31">
                <a:extLst>
                  <a:ext uri="{FF2B5EF4-FFF2-40B4-BE49-F238E27FC236}">
                    <a16:creationId xmlns:a16="http://schemas.microsoft.com/office/drawing/2014/main" id="{E706B8D3-9C3B-4D4D-8175-FACEB4C8CC03}"/>
                  </a:ext>
                </a:extLst>
              </p:cNvPr>
              <p:cNvSpPr txBox="1">
                <a:spLocks noRot="1" noChangeAspect="1" noMove="1" noResize="1" noEditPoints="1" noAdjustHandles="1" noChangeArrowheads="1" noChangeShapeType="1" noTextEdit="1"/>
              </p:cNvSpPr>
              <p:nvPr/>
            </p:nvSpPr>
            <p:spPr>
              <a:xfrm>
                <a:off x="135889" y="6097079"/>
                <a:ext cx="6985848" cy="646331"/>
              </a:xfrm>
              <a:prstGeom prst="rect">
                <a:avLst/>
              </a:prstGeom>
              <a:blipFill>
                <a:blip r:embed="rId4"/>
                <a:stretch>
                  <a:fillRect l="-698" t="-3774" r="-698" b="-15094"/>
                </a:stretch>
              </a:blipFill>
            </p:spPr>
            <p:txBody>
              <a:bodyPr/>
              <a:lstStyle/>
              <a:p>
                <a:r>
                  <a:rPr lang="it-IT">
                    <a:noFill/>
                  </a:rPr>
                  <a:t> </a:t>
                </a:r>
              </a:p>
            </p:txBody>
          </p:sp>
        </mc:Fallback>
      </mc:AlternateContent>
    </p:spTree>
    <p:extLst>
      <p:ext uri="{BB962C8B-B14F-4D97-AF65-F5344CB8AC3E}">
        <p14:creationId xmlns:p14="http://schemas.microsoft.com/office/powerpoint/2010/main" val="404187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par>
                                <p:cTn id="77" presetID="10"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500"/>
                                        <p:tgtEl>
                                          <p:spTgt spid="25"/>
                                        </p:tgtEl>
                                      </p:cBhvr>
                                    </p:animEffect>
                                  </p:childTnLst>
                                </p:cTn>
                              </p:par>
                              <p:par>
                                <p:cTn id="95" presetID="10" presetClass="entr" presetSubtype="0" fill="hold"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0" grpId="0" animBg="1"/>
      <p:bldP spid="11" grpId="0"/>
      <p:bldP spid="14" grpId="0"/>
      <p:bldP spid="16" grpId="0"/>
      <p:bldP spid="18" grpId="0" animBg="1"/>
      <p:bldP spid="20" grpId="0"/>
      <p:bldP spid="21" grpId="0" animBg="1"/>
      <p:bldP spid="23" grpId="0"/>
      <p:bldP spid="25" grpId="0"/>
      <p:bldP spid="26" grpId="0" animBg="1"/>
      <p:bldP spid="27" grpId="0" animBg="1"/>
      <p:bldP spid="28" grpId="0"/>
      <p:bldP spid="29" grpId="0"/>
      <p:bldP spid="32"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203D0-3D11-4853-8A3A-A2E2DE20B7C6}"/>
              </a:ext>
            </a:extLst>
          </p:cNvPr>
          <p:cNvSpPr>
            <a:spLocks noGrp="1"/>
          </p:cNvSpPr>
          <p:nvPr>
            <p:ph type="title"/>
          </p:nvPr>
        </p:nvSpPr>
        <p:spPr/>
        <p:txBody>
          <a:bodyPr/>
          <a:lstStyle/>
          <a:p>
            <a:r>
              <a:rPr lang="it-IT" dirty="0" err="1"/>
              <a:t>Recap</a:t>
            </a:r>
            <a:r>
              <a:rPr lang="it-IT" dirty="0"/>
              <a:t>: MSA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E52C26-1BFD-4F89-BD8D-E4D40BA52FDF}"/>
                  </a:ext>
                </a:extLst>
              </p:cNvPr>
              <p:cNvSpPr>
                <a:spLocks noGrp="1"/>
              </p:cNvSpPr>
              <p:nvPr>
                <p:ph idx="1"/>
              </p:nvPr>
            </p:nvSpPr>
            <p:spPr/>
            <p:txBody>
              <a:bodyPr>
                <a:normAutofit fontScale="92500" lnSpcReduction="10000"/>
              </a:bodyPr>
              <a:lstStyle/>
              <a:p>
                <a:r>
                  <a:rPr lang="it-IT" dirty="0"/>
                  <a:t>In </a:t>
                </a:r>
                <a:r>
                  <a:rPr lang="it-IT" dirty="0" err="1"/>
                  <a:t>order</a:t>
                </a:r>
                <a:r>
                  <a:rPr lang="it-IT" dirty="0"/>
                  <a:t> to be </a:t>
                </a:r>
                <a:r>
                  <a:rPr lang="it-IT" dirty="0" err="1"/>
                  <a:t>able</a:t>
                </a:r>
                <a:r>
                  <a:rPr lang="it-IT" dirty="0"/>
                  <a:t> to </a:t>
                </a:r>
                <a:r>
                  <a:rPr lang="it-IT" dirty="0" err="1"/>
                  <a:t>run</a:t>
                </a:r>
                <a:r>
                  <a:rPr lang="it-IT" dirty="0"/>
                  <a:t> multiple </a:t>
                </a:r>
                <a:r>
                  <a:rPr lang="it-IT" dirty="0" err="1"/>
                  <a:t>attention</a:t>
                </a:r>
                <a:r>
                  <a:rPr lang="it-IT" dirty="0"/>
                  <a:t> tools in </a:t>
                </a:r>
                <a:r>
                  <a:rPr lang="it-IT" dirty="0" err="1"/>
                  <a:t>parallel</a:t>
                </a:r>
                <a:r>
                  <a:rPr lang="it-IT" dirty="0"/>
                  <a:t>, </a:t>
                </a:r>
                <a:r>
                  <a:rPr lang="it-IT" dirty="0" err="1"/>
                  <a:t>we</a:t>
                </a:r>
                <a:r>
                  <a:rPr lang="it-IT" dirty="0"/>
                  <a:t> create a multi-</a:t>
                </a:r>
                <a:r>
                  <a:rPr lang="it-IT" dirty="0" err="1"/>
                  <a:t>headed</a:t>
                </a:r>
                <a:r>
                  <a:rPr lang="it-IT" dirty="0"/>
                  <a:t> </a:t>
                </a:r>
                <a:r>
                  <a:rPr lang="it-IT" dirty="0" err="1"/>
                  <a:t>attention</a:t>
                </a:r>
                <a:r>
                  <a:rPr lang="it-IT" dirty="0"/>
                  <a:t> </a:t>
                </a:r>
                <a:r>
                  <a:rPr lang="it-IT" dirty="0" err="1"/>
                  <a:t>mechanism</a:t>
                </a:r>
                <a:endParaRPr lang="it-IT" dirty="0"/>
              </a:p>
              <a:p>
                <a:r>
                  <a:rPr lang="it-IT" dirty="0" err="1"/>
                  <a:t>We</a:t>
                </a:r>
                <a:r>
                  <a:rPr lang="it-IT" dirty="0"/>
                  <a:t> create </a:t>
                </a:r>
                <a14:m>
                  <m:oMath xmlns:m="http://schemas.openxmlformats.org/officeDocument/2006/math">
                    <m:r>
                      <a:rPr lang="it-IT" b="0" i="1" smtClean="0">
                        <a:latin typeface="Cambria Math" panose="02040503050406030204" pitchFamily="18" charset="0"/>
                      </a:rPr>
                      <m:t>𝐻</m:t>
                    </m:r>
                  </m:oMath>
                </a14:m>
                <a:r>
                  <a:rPr lang="it-IT" dirty="0"/>
                  <a:t> </a:t>
                </a:r>
                <a:r>
                  <a:rPr lang="it-IT" dirty="0" err="1"/>
                  <a:t>versions</a:t>
                </a:r>
                <a:r>
                  <a:rPr lang="it-IT" dirty="0"/>
                  <a:t> of </a:t>
                </a:r>
                <a14:m>
                  <m:oMath xmlns:m="http://schemas.openxmlformats.org/officeDocument/2006/math">
                    <m:r>
                      <a:rPr lang="it-IT" b="0" i="1" smtClean="0">
                        <a:latin typeface="Cambria Math" panose="02040503050406030204" pitchFamily="18" charset="0"/>
                      </a:rPr>
                      <m:t>𝑄</m:t>
                    </m:r>
                    <m:r>
                      <a:rPr lang="it-IT" b="0" i="1" smtClean="0">
                        <a:latin typeface="Cambria Math" panose="02040503050406030204" pitchFamily="18" charset="0"/>
                      </a:rPr>
                      <m:t>, </m:t>
                    </m:r>
                    <m:r>
                      <a:rPr lang="it-IT" b="0" i="1" smtClean="0">
                        <a:latin typeface="Cambria Math" panose="02040503050406030204" pitchFamily="18" charset="0"/>
                      </a:rPr>
                      <m:t>𝐾</m:t>
                    </m:r>
                    <m:r>
                      <a:rPr lang="it-IT" b="0" i="1" smtClean="0">
                        <a:latin typeface="Cambria Math" panose="02040503050406030204" pitchFamily="18" charset="0"/>
                      </a:rPr>
                      <m:t>, </m:t>
                    </m:r>
                    <m:r>
                      <a:rPr lang="it-IT" b="0" i="1" smtClean="0">
                        <a:latin typeface="Cambria Math" panose="02040503050406030204" pitchFamily="18" charset="0"/>
                      </a:rPr>
                      <m:t>𝑉</m:t>
                    </m:r>
                  </m:oMath>
                </a14:m>
                <a:r>
                  <a:rPr lang="it-IT" dirty="0"/>
                  <a:t> via an array of </a:t>
                </a:r>
                <a14:m>
                  <m:oMath xmlns:m="http://schemas.openxmlformats.org/officeDocument/2006/math">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𝑈</m:t>
                        </m:r>
                      </m:e>
                      <m:sub>
                        <m:r>
                          <a:rPr lang="it-IT" b="0" i="1" smtClean="0">
                            <a:latin typeface="Cambria Math" panose="02040503050406030204" pitchFamily="18" charset="0"/>
                          </a:rPr>
                          <m:t>𝑞𝑘𝑣</m:t>
                        </m:r>
                      </m:sub>
                      <m:sup>
                        <m:r>
                          <a:rPr lang="it-IT" b="0" i="1" smtClean="0">
                            <a:latin typeface="Cambria Math" panose="02040503050406030204" pitchFamily="18" charset="0"/>
                          </a:rPr>
                          <m:t>(</m:t>
                        </m:r>
                        <m:r>
                          <a:rPr lang="it-IT" b="0" i="1" smtClean="0">
                            <a:latin typeface="Cambria Math" panose="02040503050406030204" pitchFamily="18" charset="0"/>
                          </a:rPr>
                          <m:t>h</m:t>
                        </m:r>
                        <m:r>
                          <a:rPr lang="it-IT" b="0" i="1" smtClean="0">
                            <a:latin typeface="Cambria Math" panose="02040503050406030204" pitchFamily="18" charset="0"/>
                          </a:rPr>
                          <m:t>)</m:t>
                        </m:r>
                      </m:sup>
                    </m:sSubSup>
                  </m:oMath>
                </a14:m>
                <a:r>
                  <a:rPr lang="it-IT" dirty="0"/>
                  <a:t> matrices</a:t>
                </a:r>
              </a:p>
              <a:p>
                <a:r>
                  <a:rPr lang="it-IT" dirty="0" err="1"/>
                  <a:t>We</a:t>
                </a:r>
                <a:r>
                  <a:rPr lang="it-IT" dirty="0"/>
                  <a:t> </a:t>
                </a:r>
                <a:r>
                  <a:rPr lang="it-IT" dirty="0" err="1"/>
                  <a:t>have</a:t>
                </a:r>
                <a:r>
                  <a:rPr lang="it-IT" dirty="0"/>
                  <a:t> a query for </a:t>
                </a:r>
                <a:r>
                  <a:rPr lang="it-IT" dirty="0" err="1"/>
                  <a:t>each</a:t>
                </a:r>
                <a:r>
                  <a:rPr lang="it-IT" dirty="0"/>
                  <a:t> head → </a:t>
                </a:r>
                <a:r>
                  <a:rPr lang="it-IT" dirty="0" err="1"/>
                  <a:t>each</a:t>
                </a:r>
                <a:r>
                  <a:rPr lang="it-IT" dirty="0"/>
                  <a:t> patch can </a:t>
                </a:r>
                <a:r>
                  <a:rPr lang="it-IT" i="1" dirty="0" err="1"/>
                  <a:t>potentially</a:t>
                </a:r>
                <a:r>
                  <a:rPr lang="it-IT" dirty="0"/>
                  <a:t> </a:t>
                </a:r>
                <a:r>
                  <a:rPr lang="it-IT" b="1" dirty="0" err="1"/>
                  <a:t>attend</a:t>
                </a:r>
                <a:r>
                  <a:rPr lang="it-IT" b="1" dirty="0"/>
                  <a:t> to multiple concepts </a:t>
                </a:r>
                <a:r>
                  <a:rPr lang="it-IT" dirty="0"/>
                  <a:t>in the </a:t>
                </a:r>
                <a:r>
                  <a:rPr lang="it-IT" dirty="0" err="1"/>
                  <a:t>same</a:t>
                </a:r>
                <a:r>
                  <a:rPr lang="it-IT" dirty="0"/>
                  <a:t> </a:t>
                </a:r>
                <a:r>
                  <a:rPr lang="it-IT" dirty="0" err="1"/>
                  <a:t>layer</a:t>
                </a:r>
                <a:r>
                  <a:rPr lang="it-IT" dirty="0"/>
                  <a:t> (recall the «</a:t>
                </a:r>
                <a:r>
                  <a:rPr lang="it-IT" i="1" dirty="0">
                    <a:hlinkClick r:id="rId2"/>
                  </a:rPr>
                  <a:t>La scuola di Atene</a:t>
                </a:r>
                <a:r>
                  <a:rPr lang="it-IT" dirty="0"/>
                  <a:t>» </a:t>
                </a:r>
                <a:r>
                  <a:rPr lang="it-IT" dirty="0" err="1"/>
                  <a:t>example</a:t>
                </a:r>
                <a:r>
                  <a:rPr lang="it-IT" dirty="0"/>
                  <a:t> </a:t>
                </a:r>
                <a:r>
                  <a:rPr lang="it-IT" dirty="0" err="1"/>
                  <a:t>during</a:t>
                </a:r>
                <a:r>
                  <a:rPr lang="it-IT" dirty="0"/>
                  <a:t> the </a:t>
                </a:r>
                <a:r>
                  <a:rPr lang="it-IT" dirty="0" err="1"/>
                  <a:t>lecture</a:t>
                </a:r>
                <a:r>
                  <a:rPr lang="it-IT" dirty="0"/>
                  <a:t>)</a:t>
                </a:r>
              </a:p>
              <a:p>
                <a:r>
                  <a:rPr lang="it-IT" dirty="0" err="1"/>
                  <a:t>Each</a:t>
                </a:r>
                <a:r>
                  <a:rPr lang="it-IT" dirty="0"/>
                  <a:t> one of </a:t>
                </a:r>
                <a:r>
                  <a:rPr lang="it-IT" dirty="0" err="1"/>
                  <a:t>these</a:t>
                </a:r>
                <a:r>
                  <a:rPr lang="it-IT" dirty="0"/>
                  <a:t> </a:t>
                </a:r>
                <a:r>
                  <a:rPr lang="it-IT" i="1" dirty="0" err="1"/>
                  <a:t>attention</a:t>
                </a:r>
                <a:r>
                  <a:rPr lang="it-IT" i="1" dirty="0"/>
                  <a:t> heads</a:t>
                </a:r>
                <a:r>
                  <a:rPr lang="it-IT" dirty="0"/>
                  <a:t> create </a:t>
                </a:r>
                <a:r>
                  <a:rPr lang="it-IT" dirty="0" err="1"/>
                  <a:t>its</a:t>
                </a:r>
                <a:r>
                  <a:rPr lang="it-IT" dirty="0"/>
                  <a:t> </a:t>
                </a:r>
                <a:r>
                  <a:rPr lang="it-IT" dirty="0" err="1"/>
                  <a:t>own</a:t>
                </a:r>
                <a:r>
                  <a:rPr lang="it-IT" dirty="0"/>
                  <a:t> «</a:t>
                </a:r>
                <a:r>
                  <a:rPr lang="it-IT" dirty="0" err="1"/>
                  <a:t>attended</a:t>
                </a:r>
                <a:r>
                  <a:rPr lang="it-IT" dirty="0"/>
                  <a:t>» patches (</a:t>
                </a:r>
                <a:r>
                  <a:rPr lang="it-IT" dirty="0" err="1"/>
                  <a:t>embeddings</a:t>
                </a:r>
                <a:r>
                  <a:rPr lang="it-IT" dirty="0"/>
                  <a:t>) in </a:t>
                </a:r>
                <a:r>
                  <a:rPr lang="it-IT" dirty="0" err="1"/>
                  <a:t>dimension</a:t>
                </a:r>
                <a:r>
                  <a:rPr lang="it-IT" dirty="0"/>
                  <a:t> </a:t>
                </a:r>
                <a14:m>
                  <m:oMath xmlns:m="http://schemas.openxmlformats.org/officeDocument/2006/math">
                    <m:r>
                      <a:rPr lang="it-IT" b="0" i="1" smtClean="0">
                        <a:latin typeface="Cambria Math" panose="02040503050406030204" pitchFamily="18" charset="0"/>
                      </a:rPr>
                      <m:t>𝑑</m:t>
                    </m:r>
                  </m:oMath>
                </a14:m>
                <a:endParaRPr lang="it-IT" dirty="0"/>
              </a:p>
              <a:p>
                <a:r>
                  <a:rPr lang="it-IT" dirty="0"/>
                  <a:t>The </a:t>
                </a:r>
                <a:r>
                  <a:rPr lang="it-IT" dirty="0" err="1"/>
                  <a:t>embeddings</a:t>
                </a:r>
                <a:r>
                  <a:rPr lang="it-IT" dirty="0"/>
                  <a:t> are </a:t>
                </a:r>
                <a:r>
                  <a:rPr lang="it-IT" dirty="0" err="1"/>
                  <a:t>combined</a:t>
                </a:r>
                <a:r>
                  <a:rPr lang="it-IT" dirty="0"/>
                  <a:t> via </a:t>
                </a:r>
                <a:r>
                  <a:rPr lang="it-IT" dirty="0" err="1"/>
                  <a:t>column</a:t>
                </a:r>
                <a:r>
                  <a:rPr lang="it-IT" dirty="0"/>
                  <a:t> </a:t>
                </a:r>
                <a:r>
                  <a:rPr lang="it-IT" dirty="0" err="1"/>
                  <a:t>concatenation</a:t>
                </a:r>
                <a:endParaRPr lang="it-IT" dirty="0"/>
              </a:p>
              <a:p>
                <a:r>
                  <a:rPr lang="it-IT" dirty="0" err="1"/>
                  <a:t>We</a:t>
                </a:r>
                <a:r>
                  <a:rPr lang="it-IT" dirty="0"/>
                  <a:t> </a:t>
                </a:r>
                <a:r>
                  <a:rPr lang="it-IT" dirty="0" err="1"/>
                  <a:t>linearly</a:t>
                </a:r>
                <a:r>
                  <a:rPr lang="it-IT" dirty="0"/>
                  <a:t> re-project </a:t>
                </a:r>
                <a:r>
                  <a:rPr lang="it-IT" dirty="0" err="1"/>
                  <a:t>these</a:t>
                </a:r>
                <a:r>
                  <a:rPr lang="it-IT" dirty="0"/>
                  <a:t> </a:t>
                </a:r>
                <a:r>
                  <a:rPr lang="it-IT" dirty="0" err="1"/>
                  <a:t>embeddings</a:t>
                </a:r>
                <a:r>
                  <a:rPr lang="it-IT" dirty="0"/>
                  <a:t> in the </a:t>
                </a:r>
                <a:r>
                  <a:rPr lang="it-IT" dirty="0" err="1"/>
                  <a:t>latent</a:t>
                </a:r>
                <a:r>
                  <a:rPr lang="it-IT" dirty="0"/>
                  <a:t> </a:t>
                </a:r>
                <a:r>
                  <a:rPr lang="it-IT" dirty="0" err="1"/>
                  <a:t>dimension</a:t>
                </a:r>
                <a:r>
                  <a:rPr lang="it-IT" dirty="0"/>
                  <a:t> </a:t>
                </a:r>
                <a14:m>
                  <m:oMath xmlns:m="http://schemas.openxmlformats.org/officeDocument/2006/math">
                    <m:r>
                      <a:rPr lang="it-IT" b="0" i="1" smtClean="0">
                        <a:latin typeface="Cambria Math" panose="02040503050406030204" pitchFamily="18" charset="0"/>
                      </a:rPr>
                      <m:t>𝐷</m:t>
                    </m:r>
                  </m:oMath>
                </a14:m>
                <a:r>
                  <a:rPr lang="it-IT" dirty="0"/>
                  <a:t> via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𝑈</m:t>
                        </m:r>
                      </m:e>
                      <m:sub>
                        <m:r>
                          <a:rPr lang="it-IT" b="0" i="1" smtClean="0">
                            <a:latin typeface="Cambria Math" panose="02040503050406030204" pitchFamily="18" charset="0"/>
                          </a:rPr>
                          <m:t>𝑀𝑆𝐴</m:t>
                        </m:r>
                      </m:sub>
                    </m:sSub>
                  </m:oMath>
                </a14:m>
                <a:endParaRPr lang="it-IT" dirty="0"/>
              </a:p>
            </p:txBody>
          </p:sp>
        </mc:Choice>
        <mc:Fallback xmlns="">
          <p:sp>
            <p:nvSpPr>
              <p:cNvPr id="3" name="Content Placeholder 2">
                <a:extLst>
                  <a:ext uri="{FF2B5EF4-FFF2-40B4-BE49-F238E27FC236}">
                    <a16:creationId xmlns:a16="http://schemas.microsoft.com/office/drawing/2014/main" id="{E1E52C26-1BFD-4F89-BD8D-E4D40BA52FDF}"/>
                  </a:ext>
                </a:extLst>
              </p:cNvPr>
              <p:cNvSpPr>
                <a:spLocks noGrp="1" noRot="1" noChangeAspect="1" noMove="1" noResize="1" noEditPoints="1" noAdjustHandles="1" noChangeArrowheads="1" noChangeShapeType="1" noTextEdit="1"/>
              </p:cNvSpPr>
              <p:nvPr>
                <p:ph idx="1"/>
              </p:nvPr>
            </p:nvSpPr>
            <p:spPr>
              <a:blipFill>
                <a:blip r:embed="rId3"/>
                <a:stretch>
                  <a:fillRect l="-1041" t="-2203" r="-1873"/>
                </a:stretch>
              </a:blipFill>
            </p:spPr>
            <p:txBody>
              <a:bodyPr/>
              <a:lstStyle/>
              <a:p>
                <a:r>
                  <a:rPr lang="en-US">
                    <a:noFill/>
                  </a:rPr>
                  <a:t> </a:t>
                </a:r>
              </a:p>
            </p:txBody>
          </p:sp>
        </mc:Fallback>
      </mc:AlternateContent>
    </p:spTree>
    <p:extLst>
      <p:ext uri="{BB962C8B-B14F-4D97-AF65-F5344CB8AC3E}">
        <p14:creationId xmlns:p14="http://schemas.microsoft.com/office/powerpoint/2010/main" val="180362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F628FE0-91D6-4A02-AFCD-431EE06C25D6}"/>
              </a:ext>
            </a:extLst>
          </p:cNvPr>
          <p:cNvSpPr/>
          <p:nvPr/>
        </p:nvSpPr>
        <p:spPr>
          <a:xfrm>
            <a:off x="708026" y="1877184"/>
            <a:ext cx="4228042" cy="96581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Title 1">
            <a:extLst>
              <a:ext uri="{FF2B5EF4-FFF2-40B4-BE49-F238E27FC236}">
                <a16:creationId xmlns:a16="http://schemas.microsoft.com/office/drawing/2014/main" id="{65731A4C-3D32-4E8E-B557-A546291932FD}"/>
              </a:ext>
            </a:extLst>
          </p:cNvPr>
          <p:cNvSpPr>
            <a:spLocks noGrp="1"/>
          </p:cNvSpPr>
          <p:nvPr>
            <p:ph type="title"/>
          </p:nvPr>
        </p:nvSpPr>
        <p:spPr/>
        <p:txBody>
          <a:bodyPr/>
          <a:lstStyle/>
          <a:p>
            <a:r>
              <a:rPr lang="it-IT" dirty="0" err="1"/>
              <a:t>Recap</a:t>
            </a:r>
            <a:r>
              <a:rPr lang="it-IT" dirty="0"/>
              <a:t>: </a:t>
            </a:r>
            <a:r>
              <a:rPr lang="it-IT" dirty="0" err="1"/>
              <a:t>architecture</a:t>
            </a:r>
            <a:endParaRPr lang="it-IT" dirty="0"/>
          </a:p>
        </p:txBody>
      </p:sp>
      <p:sp>
        <p:nvSpPr>
          <p:cNvPr id="4" name="Rectangle: Rounded Corners 3">
            <a:extLst>
              <a:ext uri="{FF2B5EF4-FFF2-40B4-BE49-F238E27FC236}">
                <a16:creationId xmlns:a16="http://schemas.microsoft.com/office/drawing/2014/main" id="{8129E2EC-1BE2-4310-9E2C-B1DD35082F3D}"/>
              </a:ext>
            </a:extLst>
          </p:cNvPr>
          <p:cNvSpPr/>
          <p:nvPr/>
        </p:nvSpPr>
        <p:spPr>
          <a:xfrm>
            <a:off x="3642360" y="3101156"/>
            <a:ext cx="1402080" cy="16154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a:extLst>
              <a:ext uri="{FF2B5EF4-FFF2-40B4-BE49-F238E27FC236}">
                <a16:creationId xmlns:a16="http://schemas.microsoft.com/office/drawing/2014/main" id="{CFACA1F7-CA21-4AF5-B173-5F055D7B37FD}"/>
              </a:ext>
            </a:extLst>
          </p:cNvPr>
          <p:cNvSpPr/>
          <p:nvPr/>
        </p:nvSpPr>
        <p:spPr>
          <a:xfrm>
            <a:off x="3845560" y="3293533"/>
            <a:ext cx="386080" cy="1249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it-IT" dirty="0"/>
              <a:t>MSA</a:t>
            </a:r>
          </a:p>
        </p:txBody>
      </p:sp>
      <p:sp>
        <p:nvSpPr>
          <p:cNvPr id="6" name="Rectangle 5">
            <a:extLst>
              <a:ext uri="{FF2B5EF4-FFF2-40B4-BE49-F238E27FC236}">
                <a16:creationId xmlns:a16="http://schemas.microsoft.com/office/drawing/2014/main" id="{4A65AB02-25E8-4A55-9303-ACA4318F0B44}"/>
              </a:ext>
            </a:extLst>
          </p:cNvPr>
          <p:cNvSpPr/>
          <p:nvPr/>
        </p:nvSpPr>
        <p:spPr>
          <a:xfrm>
            <a:off x="4455160" y="3293533"/>
            <a:ext cx="386080" cy="1249680"/>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it-IT" dirty="0"/>
              <a:t>MLP</a:t>
            </a:r>
          </a:p>
        </p:txBody>
      </p:sp>
      <p:cxnSp>
        <p:nvCxnSpPr>
          <p:cNvPr id="7" name="Straight Arrow Connector 6">
            <a:extLst>
              <a:ext uri="{FF2B5EF4-FFF2-40B4-BE49-F238E27FC236}">
                <a16:creationId xmlns:a16="http://schemas.microsoft.com/office/drawing/2014/main" id="{40056FEA-1200-4995-9C38-321DF4EE8FA7}"/>
              </a:ext>
            </a:extLst>
          </p:cNvPr>
          <p:cNvCxnSpPr>
            <a:cxnSpLocks/>
          </p:cNvCxnSpPr>
          <p:nvPr/>
        </p:nvCxnSpPr>
        <p:spPr>
          <a:xfrm>
            <a:off x="3347720" y="3908876"/>
            <a:ext cx="294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DF07CB8F-CE78-4A82-B86C-BA002619B85C}"/>
                  </a:ext>
                </a:extLst>
              </p:cNvPr>
              <p:cNvSpPr/>
              <p:nvPr/>
            </p:nvSpPr>
            <p:spPr>
              <a:xfrm>
                <a:off x="2961640" y="3284036"/>
                <a:ext cx="386080" cy="1249680"/>
              </a:xfrm>
              <a:prstGeom prst="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𝑧</m:t>
                          </m:r>
                        </m:e>
                        <m:sub>
                          <m:r>
                            <a:rPr lang="it-IT" b="0" i="1" smtClean="0">
                              <a:latin typeface="Cambria Math" panose="02040503050406030204" pitchFamily="18" charset="0"/>
                            </a:rPr>
                            <m:t>0</m:t>
                          </m:r>
                        </m:sub>
                      </m:sSub>
                    </m:oMath>
                  </m:oMathPara>
                </a14:m>
                <a:endParaRPr lang="it-IT" dirty="0"/>
              </a:p>
            </p:txBody>
          </p:sp>
        </mc:Choice>
        <mc:Fallback xmlns="">
          <p:sp>
            <p:nvSpPr>
              <p:cNvPr id="8" name="Rectangle 7">
                <a:extLst>
                  <a:ext uri="{FF2B5EF4-FFF2-40B4-BE49-F238E27FC236}">
                    <a16:creationId xmlns:a16="http://schemas.microsoft.com/office/drawing/2014/main" id="{DF07CB8F-CE78-4A82-B86C-BA002619B85C}"/>
                  </a:ext>
                </a:extLst>
              </p:cNvPr>
              <p:cNvSpPr>
                <a:spLocks noRot="1" noChangeAspect="1" noMove="1" noResize="1" noEditPoints="1" noAdjustHandles="1" noChangeArrowheads="1" noChangeShapeType="1" noTextEdit="1"/>
              </p:cNvSpPr>
              <p:nvPr/>
            </p:nvSpPr>
            <p:spPr>
              <a:xfrm>
                <a:off x="2961640" y="3284036"/>
                <a:ext cx="386080" cy="1249680"/>
              </a:xfrm>
              <a:prstGeom prst="rect">
                <a:avLst/>
              </a:prstGeom>
              <a:blipFill>
                <a:blip r:embed="rId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85D0BD6-BC7A-4A85-89FA-0C982AC49E8C}"/>
                  </a:ext>
                </a:extLst>
              </p:cNvPr>
              <p:cNvSpPr/>
              <p:nvPr/>
            </p:nvSpPr>
            <p:spPr>
              <a:xfrm>
                <a:off x="5298440" y="3283373"/>
                <a:ext cx="386080" cy="1249680"/>
              </a:xfrm>
              <a:prstGeom prst="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𝑧</m:t>
                          </m:r>
                        </m:e>
                        <m:sub>
                          <m:r>
                            <a:rPr lang="it-IT" b="0" i="1" smtClean="0">
                              <a:latin typeface="Cambria Math" panose="02040503050406030204" pitchFamily="18" charset="0"/>
                            </a:rPr>
                            <m:t>1</m:t>
                          </m:r>
                        </m:sub>
                      </m:sSub>
                    </m:oMath>
                  </m:oMathPara>
                </a14:m>
                <a:endParaRPr lang="it-IT" dirty="0"/>
              </a:p>
            </p:txBody>
          </p:sp>
        </mc:Choice>
        <mc:Fallback xmlns="">
          <p:sp>
            <p:nvSpPr>
              <p:cNvPr id="9" name="Rectangle 8">
                <a:extLst>
                  <a:ext uri="{FF2B5EF4-FFF2-40B4-BE49-F238E27FC236}">
                    <a16:creationId xmlns:a16="http://schemas.microsoft.com/office/drawing/2014/main" id="{285D0BD6-BC7A-4A85-89FA-0C982AC49E8C}"/>
                  </a:ext>
                </a:extLst>
              </p:cNvPr>
              <p:cNvSpPr>
                <a:spLocks noRot="1" noChangeAspect="1" noMove="1" noResize="1" noEditPoints="1" noAdjustHandles="1" noChangeArrowheads="1" noChangeShapeType="1" noTextEdit="1"/>
              </p:cNvSpPr>
              <p:nvPr/>
            </p:nvSpPr>
            <p:spPr>
              <a:xfrm>
                <a:off x="5298440" y="3283373"/>
                <a:ext cx="386080" cy="1249680"/>
              </a:xfrm>
              <a:prstGeom prst="rect">
                <a:avLst/>
              </a:prstGeom>
              <a:blipFill>
                <a:blip r:embed="rId3"/>
                <a:stretch>
                  <a:fillRect/>
                </a:stretch>
              </a:blipFill>
            </p:spPr>
            <p:txBody>
              <a:bodyPr/>
              <a:lstStyle/>
              <a:p>
                <a:r>
                  <a:rPr lang="it-IT">
                    <a:noFill/>
                  </a:rPr>
                  <a:t> </a:t>
                </a:r>
              </a:p>
            </p:txBody>
          </p:sp>
        </mc:Fallback>
      </mc:AlternateContent>
      <p:cxnSp>
        <p:nvCxnSpPr>
          <p:cNvPr id="10" name="Straight Arrow Connector 9">
            <a:extLst>
              <a:ext uri="{FF2B5EF4-FFF2-40B4-BE49-F238E27FC236}">
                <a16:creationId xmlns:a16="http://schemas.microsoft.com/office/drawing/2014/main" id="{DDAE8B39-0026-4846-BD3C-C743868B4108}"/>
              </a:ext>
            </a:extLst>
          </p:cNvPr>
          <p:cNvCxnSpPr>
            <a:cxnSpLocks/>
          </p:cNvCxnSpPr>
          <p:nvPr/>
        </p:nvCxnSpPr>
        <p:spPr>
          <a:xfrm flipV="1">
            <a:off x="5044440" y="3908213"/>
            <a:ext cx="254000" cy="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A916B5CF-0582-47FE-A13F-0258C77BA087}"/>
              </a:ext>
            </a:extLst>
          </p:cNvPr>
          <p:cNvSpPr/>
          <p:nvPr/>
        </p:nvSpPr>
        <p:spPr>
          <a:xfrm>
            <a:off x="5979160" y="3101156"/>
            <a:ext cx="1402080" cy="16154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a:extLst>
              <a:ext uri="{FF2B5EF4-FFF2-40B4-BE49-F238E27FC236}">
                <a16:creationId xmlns:a16="http://schemas.microsoft.com/office/drawing/2014/main" id="{102EDEF1-AD4C-4BF1-8230-BE329D145633}"/>
              </a:ext>
            </a:extLst>
          </p:cNvPr>
          <p:cNvSpPr/>
          <p:nvPr/>
        </p:nvSpPr>
        <p:spPr>
          <a:xfrm>
            <a:off x="6182360" y="3293533"/>
            <a:ext cx="386080" cy="1249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it-IT" dirty="0"/>
              <a:t>MSA</a:t>
            </a:r>
          </a:p>
        </p:txBody>
      </p:sp>
      <p:sp>
        <p:nvSpPr>
          <p:cNvPr id="13" name="Rectangle 12">
            <a:extLst>
              <a:ext uri="{FF2B5EF4-FFF2-40B4-BE49-F238E27FC236}">
                <a16:creationId xmlns:a16="http://schemas.microsoft.com/office/drawing/2014/main" id="{EEC842DD-E0F5-4770-B9EF-099EDF152E04}"/>
              </a:ext>
            </a:extLst>
          </p:cNvPr>
          <p:cNvSpPr/>
          <p:nvPr/>
        </p:nvSpPr>
        <p:spPr>
          <a:xfrm>
            <a:off x="6791960" y="3293533"/>
            <a:ext cx="386080" cy="1249680"/>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it-IT" dirty="0"/>
              <a:t>MLP</a:t>
            </a:r>
          </a:p>
        </p:txBody>
      </p:sp>
      <p:cxnSp>
        <p:nvCxnSpPr>
          <p:cNvPr id="14" name="Straight Arrow Connector 13">
            <a:extLst>
              <a:ext uri="{FF2B5EF4-FFF2-40B4-BE49-F238E27FC236}">
                <a16:creationId xmlns:a16="http://schemas.microsoft.com/office/drawing/2014/main" id="{C871EEBD-DAF7-45AC-BD34-BB935C617CE5}"/>
              </a:ext>
            </a:extLst>
          </p:cNvPr>
          <p:cNvCxnSpPr>
            <a:cxnSpLocks/>
          </p:cNvCxnSpPr>
          <p:nvPr/>
        </p:nvCxnSpPr>
        <p:spPr>
          <a:xfrm flipV="1">
            <a:off x="7381240" y="3908214"/>
            <a:ext cx="254000" cy="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6469AE-7B0D-461F-AE14-203C62C59E45}"/>
              </a:ext>
            </a:extLst>
          </p:cNvPr>
          <p:cNvCxnSpPr>
            <a:cxnSpLocks/>
          </p:cNvCxnSpPr>
          <p:nvPr/>
        </p:nvCxnSpPr>
        <p:spPr>
          <a:xfrm>
            <a:off x="5684520" y="3908213"/>
            <a:ext cx="294640" cy="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E835AFFA-2052-437F-B92F-3F6480F52381}"/>
              </a:ext>
            </a:extLst>
          </p:cNvPr>
          <p:cNvSpPr/>
          <p:nvPr/>
        </p:nvSpPr>
        <p:spPr>
          <a:xfrm>
            <a:off x="8369300" y="3101156"/>
            <a:ext cx="1402080" cy="16154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ctangle 16">
            <a:extLst>
              <a:ext uri="{FF2B5EF4-FFF2-40B4-BE49-F238E27FC236}">
                <a16:creationId xmlns:a16="http://schemas.microsoft.com/office/drawing/2014/main" id="{9CAB9FFB-9BF8-4B81-934F-16D371195A1B}"/>
              </a:ext>
            </a:extLst>
          </p:cNvPr>
          <p:cNvSpPr/>
          <p:nvPr/>
        </p:nvSpPr>
        <p:spPr>
          <a:xfrm>
            <a:off x="8572500" y="3293533"/>
            <a:ext cx="386080" cy="1249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it-IT" dirty="0"/>
              <a:t>MSA</a:t>
            </a:r>
          </a:p>
        </p:txBody>
      </p:sp>
      <p:sp>
        <p:nvSpPr>
          <p:cNvPr id="18" name="Rectangle 17">
            <a:extLst>
              <a:ext uri="{FF2B5EF4-FFF2-40B4-BE49-F238E27FC236}">
                <a16:creationId xmlns:a16="http://schemas.microsoft.com/office/drawing/2014/main" id="{6A015FF2-42A3-4AE9-88A7-3F2D20A2F268}"/>
              </a:ext>
            </a:extLst>
          </p:cNvPr>
          <p:cNvSpPr/>
          <p:nvPr/>
        </p:nvSpPr>
        <p:spPr>
          <a:xfrm>
            <a:off x="9182100" y="3293533"/>
            <a:ext cx="386080" cy="1249680"/>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it-IT" dirty="0"/>
              <a:t>MLP</a:t>
            </a:r>
          </a:p>
        </p:txBody>
      </p:sp>
      <p:cxnSp>
        <p:nvCxnSpPr>
          <p:cNvPr id="19" name="Straight Arrow Connector 18">
            <a:extLst>
              <a:ext uri="{FF2B5EF4-FFF2-40B4-BE49-F238E27FC236}">
                <a16:creationId xmlns:a16="http://schemas.microsoft.com/office/drawing/2014/main" id="{8A8F8C22-58AE-48DD-B950-24005139AE2D}"/>
              </a:ext>
            </a:extLst>
          </p:cNvPr>
          <p:cNvCxnSpPr>
            <a:cxnSpLocks/>
          </p:cNvCxnSpPr>
          <p:nvPr/>
        </p:nvCxnSpPr>
        <p:spPr>
          <a:xfrm>
            <a:off x="8074660" y="3908213"/>
            <a:ext cx="294640" cy="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C043D54-6A68-4585-9F3F-61FB7331FD26}"/>
              </a:ext>
            </a:extLst>
          </p:cNvPr>
          <p:cNvSpPr txBox="1"/>
          <p:nvPr/>
        </p:nvSpPr>
        <p:spPr>
          <a:xfrm>
            <a:off x="7665720" y="3730413"/>
            <a:ext cx="415498" cy="369332"/>
          </a:xfrm>
          <a:prstGeom prst="rect">
            <a:avLst/>
          </a:prstGeom>
          <a:noFill/>
        </p:spPr>
        <p:txBody>
          <a:bodyPr wrap="none" rtlCol="0">
            <a:spAutoFit/>
          </a:bodyPr>
          <a:lstStyle/>
          <a:p>
            <a:r>
              <a:rPr lang="it-IT" dirty="0"/>
              <a:t>…</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9EC2D66-EC61-42FC-A348-131D1FEC12AB}"/>
                  </a:ext>
                </a:extLst>
              </p:cNvPr>
              <p:cNvSpPr/>
              <p:nvPr/>
            </p:nvSpPr>
            <p:spPr>
              <a:xfrm>
                <a:off x="10083800" y="3283373"/>
                <a:ext cx="386080" cy="1249680"/>
              </a:xfrm>
              <a:prstGeom prst="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𝑧</m:t>
                          </m:r>
                        </m:e>
                        <m:sub>
                          <m:r>
                            <a:rPr lang="it-IT" b="0" i="1" smtClean="0">
                              <a:latin typeface="Cambria Math" panose="02040503050406030204" pitchFamily="18" charset="0"/>
                            </a:rPr>
                            <m:t>𝐿</m:t>
                          </m:r>
                        </m:sub>
                      </m:sSub>
                    </m:oMath>
                  </m:oMathPara>
                </a14:m>
                <a:endParaRPr lang="it-IT" dirty="0"/>
              </a:p>
            </p:txBody>
          </p:sp>
        </mc:Choice>
        <mc:Fallback xmlns="">
          <p:sp>
            <p:nvSpPr>
              <p:cNvPr id="21" name="Rectangle 20">
                <a:extLst>
                  <a:ext uri="{FF2B5EF4-FFF2-40B4-BE49-F238E27FC236}">
                    <a16:creationId xmlns:a16="http://schemas.microsoft.com/office/drawing/2014/main" id="{D9EC2D66-EC61-42FC-A348-131D1FEC12AB}"/>
                  </a:ext>
                </a:extLst>
              </p:cNvPr>
              <p:cNvSpPr>
                <a:spLocks noRot="1" noChangeAspect="1" noMove="1" noResize="1" noEditPoints="1" noAdjustHandles="1" noChangeArrowheads="1" noChangeShapeType="1" noTextEdit="1"/>
              </p:cNvSpPr>
              <p:nvPr/>
            </p:nvSpPr>
            <p:spPr>
              <a:xfrm>
                <a:off x="10083800" y="3283373"/>
                <a:ext cx="386080" cy="1249680"/>
              </a:xfrm>
              <a:prstGeom prst="rect">
                <a:avLst/>
              </a:prstGeom>
              <a:blipFill>
                <a:blip r:embed="rId4"/>
                <a:stretch>
                  <a:fillRect/>
                </a:stretch>
              </a:blipFill>
            </p:spPr>
            <p:txBody>
              <a:bodyPr/>
              <a:lstStyle/>
              <a:p>
                <a:r>
                  <a:rPr lang="it-IT">
                    <a:noFill/>
                  </a:rPr>
                  <a:t> </a:t>
                </a:r>
              </a:p>
            </p:txBody>
          </p:sp>
        </mc:Fallback>
      </mc:AlternateContent>
      <p:cxnSp>
        <p:nvCxnSpPr>
          <p:cNvPr id="22" name="Straight Arrow Connector 21">
            <a:extLst>
              <a:ext uri="{FF2B5EF4-FFF2-40B4-BE49-F238E27FC236}">
                <a16:creationId xmlns:a16="http://schemas.microsoft.com/office/drawing/2014/main" id="{B34AC739-F651-4F3C-8CAE-50124D1FF735}"/>
              </a:ext>
            </a:extLst>
          </p:cNvPr>
          <p:cNvCxnSpPr>
            <a:cxnSpLocks/>
          </p:cNvCxnSpPr>
          <p:nvPr/>
        </p:nvCxnSpPr>
        <p:spPr>
          <a:xfrm flipV="1">
            <a:off x="9771380" y="3908213"/>
            <a:ext cx="312420" cy="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picture containing sky, building, outdoor, old&#10;&#10;Description automatically generated">
            <a:extLst>
              <a:ext uri="{FF2B5EF4-FFF2-40B4-BE49-F238E27FC236}">
                <a16:creationId xmlns:a16="http://schemas.microsoft.com/office/drawing/2014/main" id="{E23D5ECD-E87D-4A07-BE1E-DEDD6EF353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8595" y="3660869"/>
            <a:ext cx="859552" cy="859552"/>
          </a:xfrm>
          <a:prstGeom prst="rect">
            <a:avLst/>
          </a:prstGeom>
        </p:spPr>
      </p:pic>
      <p:pic>
        <p:nvPicPr>
          <p:cNvPr id="24" name="Picture 23" descr="A cat lying on a carpet&#10;&#10;Description automatically generated with low confidence">
            <a:extLst>
              <a:ext uri="{FF2B5EF4-FFF2-40B4-BE49-F238E27FC236}">
                <a16:creationId xmlns:a16="http://schemas.microsoft.com/office/drawing/2014/main" id="{6D1CFEB8-CF90-457F-964B-98272CB8E0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847" y="4395949"/>
            <a:ext cx="977900" cy="977900"/>
          </a:xfrm>
          <a:prstGeom prst="rect">
            <a:avLst/>
          </a:prstGeom>
        </p:spPr>
      </p:pic>
      <p:pic>
        <p:nvPicPr>
          <p:cNvPr id="25" name="Picture 24" descr="A dog and cat&#10;&#10;Description automatically generated with medium confidence">
            <a:extLst>
              <a:ext uri="{FF2B5EF4-FFF2-40B4-BE49-F238E27FC236}">
                <a16:creationId xmlns:a16="http://schemas.microsoft.com/office/drawing/2014/main" id="{CE55E518-2B4F-4037-85E8-1C7E2A7C58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3170" y="2908116"/>
            <a:ext cx="914400" cy="914400"/>
          </a:xfrm>
          <a:prstGeom prst="rect">
            <a:avLst/>
          </a:prstGeom>
        </p:spPr>
      </p:pic>
      <p:sp>
        <p:nvSpPr>
          <p:cNvPr id="26" name="Right Brace 25">
            <a:extLst>
              <a:ext uri="{FF2B5EF4-FFF2-40B4-BE49-F238E27FC236}">
                <a16:creationId xmlns:a16="http://schemas.microsoft.com/office/drawing/2014/main" id="{FBA48EF8-6505-4377-882F-C6C81060F945}"/>
              </a:ext>
            </a:extLst>
          </p:cNvPr>
          <p:cNvSpPr/>
          <p:nvPr/>
        </p:nvSpPr>
        <p:spPr>
          <a:xfrm>
            <a:off x="2246630" y="2908116"/>
            <a:ext cx="562610" cy="2465733"/>
          </a:xfrm>
          <a:prstGeom prst="rightBrace">
            <a:avLst>
              <a:gd name="adj1" fmla="val 8333"/>
              <a:gd name="adj2" fmla="val 39286"/>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a:p>
        </p:txBody>
      </p:sp>
      <p:sp>
        <p:nvSpPr>
          <p:cNvPr id="27" name="TextBox 26">
            <a:extLst>
              <a:ext uri="{FF2B5EF4-FFF2-40B4-BE49-F238E27FC236}">
                <a16:creationId xmlns:a16="http://schemas.microsoft.com/office/drawing/2014/main" id="{264D16F4-5712-417F-9A6D-D334E5F2DBDE}"/>
              </a:ext>
            </a:extLst>
          </p:cNvPr>
          <p:cNvSpPr txBox="1"/>
          <p:nvPr/>
        </p:nvSpPr>
        <p:spPr>
          <a:xfrm>
            <a:off x="1884374" y="2485914"/>
            <a:ext cx="889987" cy="338554"/>
          </a:xfrm>
          <a:prstGeom prst="rect">
            <a:avLst/>
          </a:prstGeom>
          <a:noFill/>
        </p:spPr>
        <p:txBody>
          <a:bodyPr wrap="none" rtlCol="0">
            <a:spAutoFit/>
          </a:bodyPr>
          <a:lstStyle/>
          <a:p>
            <a:r>
              <a:rPr lang="it-IT" sz="1600" b="1" dirty="0" err="1"/>
              <a:t>Embed</a:t>
            </a:r>
            <a:endParaRPr lang="it-IT" sz="1600" b="1" dirty="0"/>
          </a:p>
        </p:txBody>
      </p:sp>
      <p:sp>
        <p:nvSpPr>
          <p:cNvPr id="30" name="Rectangle 29">
            <a:extLst>
              <a:ext uri="{FF2B5EF4-FFF2-40B4-BE49-F238E27FC236}">
                <a16:creationId xmlns:a16="http://schemas.microsoft.com/office/drawing/2014/main" id="{572AD3AE-A6ED-49B2-BEE6-5FE4C4A60CA3}"/>
              </a:ext>
            </a:extLst>
          </p:cNvPr>
          <p:cNvSpPr/>
          <p:nvPr/>
        </p:nvSpPr>
        <p:spPr>
          <a:xfrm>
            <a:off x="10083800" y="3283373"/>
            <a:ext cx="386080" cy="103904"/>
          </a:xfrm>
          <a:prstGeom prst="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1" name="Group 30">
            <a:extLst>
              <a:ext uri="{FF2B5EF4-FFF2-40B4-BE49-F238E27FC236}">
                <a16:creationId xmlns:a16="http://schemas.microsoft.com/office/drawing/2014/main" id="{BCE4464F-43CE-496F-8479-CDDAE84BD56A}"/>
              </a:ext>
            </a:extLst>
          </p:cNvPr>
          <p:cNvGrpSpPr/>
          <p:nvPr/>
        </p:nvGrpSpPr>
        <p:grpSpPr>
          <a:xfrm rot="16200000">
            <a:off x="10108337" y="1670621"/>
            <a:ext cx="294958" cy="1324470"/>
            <a:chOff x="7416164" y="5067467"/>
            <a:chExt cx="294958" cy="1324470"/>
          </a:xfrm>
          <a:solidFill>
            <a:schemeClr val="tx2">
              <a:lumMod val="50000"/>
              <a:lumOff val="50000"/>
            </a:schemeClr>
          </a:solidFill>
        </p:grpSpPr>
        <p:sp>
          <p:nvSpPr>
            <p:cNvPr id="32" name="Oval 31">
              <a:extLst>
                <a:ext uri="{FF2B5EF4-FFF2-40B4-BE49-F238E27FC236}">
                  <a16:creationId xmlns:a16="http://schemas.microsoft.com/office/drawing/2014/main" id="{A9D1273F-7576-437A-BE12-183E437CCA12}"/>
                </a:ext>
              </a:extLst>
            </p:cNvPr>
            <p:cNvSpPr/>
            <p:nvPr/>
          </p:nvSpPr>
          <p:spPr>
            <a:xfrm>
              <a:off x="7416482" y="5067467"/>
              <a:ext cx="294640" cy="294640"/>
            </a:xfrm>
            <a:prstGeom prst="ellipse">
              <a:avLst/>
            </a:prstGeom>
            <a:grp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 32">
              <a:extLst>
                <a:ext uri="{FF2B5EF4-FFF2-40B4-BE49-F238E27FC236}">
                  <a16:creationId xmlns:a16="http://schemas.microsoft.com/office/drawing/2014/main" id="{FCC15ED4-E8B4-488D-A044-09BCAED72DD6}"/>
                </a:ext>
              </a:extLst>
            </p:cNvPr>
            <p:cNvSpPr/>
            <p:nvPr/>
          </p:nvSpPr>
          <p:spPr>
            <a:xfrm>
              <a:off x="7416482" y="5402588"/>
              <a:ext cx="294640" cy="294640"/>
            </a:xfrm>
            <a:prstGeom prst="ellipse">
              <a:avLst/>
            </a:prstGeom>
            <a:grp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 33">
              <a:extLst>
                <a:ext uri="{FF2B5EF4-FFF2-40B4-BE49-F238E27FC236}">
                  <a16:creationId xmlns:a16="http://schemas.microsoft.com/office/drawing/2014/main" id="{212B11AE-40FE-4493-A2D6-9C85DF18ED64}"/>
                </a:ext>
              </a:extLst>
            </p:cNvPr>
            <p:cNvSpPr/>
            <p:nvPr/>
          </p:nvSpPr>
          <p:spPr>
            <a:xfrm>
              <a:off x="7416482" y="5757713"/>
              <a:ext cx="294640" cy="294640"/>
            </a:xfrm>
            <a:prstGeom prst="ellipse">
              <a:avLst/>
            </a:prstGeom>
            <a:grp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 34">
              <a:extLst>
                <a:ext uri="{FF2B5EF4-FFF2-40B4-BE49-F238E27FC236}">
                  <a16:creationId xmlns:a16="http://schemas.microsoft.com/office/drawing/2014/main" id="{9A7A0BE7-C6B1-4005-9064-B81C7279FF42}"/>
                </a:ext>
              </a:extLst>
            </p:cNvPr>
            <p:cNvSpPr/>
            <p:nvPr/>
          </p:nvSpPr>
          <p:spPr>
            <a:xfrm>
              <a:off x="7416164" y="6097297"/>
              <a:ext cx="294640" cy="294640"/>
            </a:xfrm>
            <a:prstGeom prst="ellipse">
              <a:avLst/>
            </a:prstGeom>
            <a:grp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FE07D3E-0CB2-4A00-8DF6-653E2D6BFE3B}"/>
                  </a:ext>
                </a:extLst>
              </p:cNvPr>
              <p:cNvSpPr txBox="1"/>
              <p:nvPr/>
            </p:nvSpPr>
            <p:spPr>
              <a:xfrm>
                <a:off x="10978536" y="2194197"/>
                <a:ext cx="2212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it-IT" b="0" i="0" smtClean="0">
                          <a:latin typeface="Cambria Math" panose="02040503050406030204" pitchFamily="18" charset="0"/>
                        </a:rPr>
                        <m:t>cl</m:t>
                      </m:r>
                    </m:oMath>
                  </m:oMathPara>
                </a14:m>
                <a:endParaRPr lang="it-IT" dirty="0"/>
              </a:p>
            </p:txBody>
          </p:sp>
        </mc:Choice>
        <mc:Fallback xmlns="">
          <p:sp>
            <p:nvSpPr>
              <p:cNvPr id="36" name="TextBox 35">
                <a:extLst>
                  <a:ext uri="{FF2B5EF4-FFF2-40B4-BE49-F238E27FC236}">
                    <a16:creationId xmlns:a16="http://schemas.microsoft.com/office/drawing/2014/main" id="{2FE07D3E-0CB2-4A00-8DF6-653E2D6BFE3B}"/>
                  </a:ext>
                </a:extLst>
              </p:cNvPr>
              <p:cNvSpPr txBox="1">
                <a:spLocks noRot="1" noChangeAspect="1" noMove="1" noResize="1" noEditPoints="1" noAdjustHandles="1" noChangeArrowheads="1" noChangeShapeType="1" noTextEdit="1"/>
              </p:cNvSpPr>
              <p:nvPr/>
            </p:nvSpPr>
            <p:spPr>
              <a:xfrm>
                <a:off x="10978536" y="2194197"/>
                <a:ext cx="221214" cy="276999"/>
              </a:xfrm>
              <a:prstGeom prst="rect">
                <a:avLst/>
              </a:prstGeom>
              <a:blipFill>
                <a:blip r:embed="rId8"/>
                <a:stretch>
                  <a:fillRect l="-25000" r="-27778" b="-11111"/>
                </a:stretch>
              </a:blipFill>
            </p:spPr>
            <p:txBody>
              <a:bodyPr/>
              <a:lstStyle/>
              <a:p>
                <a:r>
                  <a:rPr lang="it-IT">
                    <a:noFill/>
                  </a:rPr>
                  <a:t> </a:t>
                </a:r>
              </a:p>
            </p:txBody>
          </p:sp>
        </mc:Fallback>
      </mc:AlternateContent>
      <p:sp>
        <p:nvSpPr>
          <p:cNvPr id="37" name="Trapezoid 36">
            <a:extLst>
              <a:ext uri="{FF2B5EF4-FFF2-40B4-BE49-F238E27FC236}">
                <a16:creationId xmlns:a16="http://schemas.microsoft.com/office/drawing/2014/main" id="{0644DFB1-D09A-4F1A-B3AF-9108036835B6}"/>
              </a:ext>
            </a:extLst>
          </p:cNvPr>
          <p:cNvSpPr/>
          <p:nvPr/>
        </p:nvSpPr>
        <p:spPr>
          <a:xfrm rot="10800000">
            <a:off x="9597437" y="2536911"/>
            <a:ext cx="1320613" cy="654555"/>
          </a:xfrm>
          <a:prstGeom prst="trapezoid">
            <a:avLst>
              <a:gd name="adj" fmla="val 68979"/>
            </a:avLst>
          </a:prstGeom>
        </p:spPr>
        <p:style>
          <a:lnRef idx="2">
            <a:schemeClr val="accent6">
              <a:shade val="50000"/>
            </a:schemeClr>
          </a:lnRef>
          <a:fillRef idx="1">
            <a:schemeClr val="accent6"/>
          </a:fillRef>
          <a:effectRef idx="0">
            <a:schemeClr val="accent6"/>
          </a:effectRef>
          <a:fontRef idx="minor">
            <a:schemeClr val="lt1"/>
          </a:fontRef>
        </p:style>
        <p:txBody>
          <a:bodyPr vert="vert" wrap="none" rtlCol="0" anchor="ctr"/>
          <a:lstStyle/>
          <a:p>
            <a:pPr algn="r"/>
            <a:r>
              <a:rPr lang="it-IT" dirty="0"/>
              <a:t>MLP</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AFBEB08-5D38-4410-B58A-24F7FEE74643}"/>
                  </a:ext>
                </a:extLst>
              </p:cNvPr>
              <p:cNvSpPr txBox="1"/>
              <p:nvPr/>
            </p:nvSpPr>
            <p:spPr>
              <a:xfrm>
                <a:off x="755650" y="1981012"/>
                <a:ext cx="4288790" cy="5507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000" b="0" i="1" smtClean="0">
                              <a:solidFill>
                                <a:schemeClr val="tx1"/>
                              </a:solidFill>
                              <a:latin typeface="Cambria Math" panose="02040503050406030204" pitchFamily="18" charset="0"/>
                            </a:rPr>
                          </m:ctrlPr>
                        </m:sSubPr>
                        <m:e>
                          <m:r>
                            <a:rPr lang="it-IT" sz="2000" b="0" i="1" smtClean="0">
                              <a:solidFill>
                                <a:schemeClr val="tx1"/>
                              </a:solidFill>
                              <a:latin typeface="Cambria Math" panose="02040503050406030204" pitchFamily="18" charset="0"/>
                            </a:rPr>
                            <m:t>𝑧</m:t>
                          </m:r>
                        </m:e>
                        <m:sub>
                          <m:r>
                            <a:rPr lang="it-IT" sz="2000" b="0" i="1" smtClean="0">
                              <a:solidFill>
                                <a:schemeClr val="tx1"/>
                              </a:solidFill>
                              <a:latin typeface="Cambria Math" panose="02040503050406030204" pitchFamily="18" charset="0"/>
                            </a:rPr>
                            <m:t>0</m:t>
                          </m:r>
                        </m:sub>
                      </m:sSub>
                      <m:r>
                        <a:rPr lang="it-IT" sz="2000" b="0" i="1" smtClean="0">
                          <a:solidFill>
                            <a:schemeClr val="tx1"/>
                          </a:solidFill>
                          <a:latin typeface="Cambria Math" panose="02040503050406030204" pitchFamily="18" charset="0"/>
                        </a:rPr>
                        <m:t>=</m:t>
                      </m:r>
                      <m:d>
                        <m:dPr>
                          <m:begChr m:val="["/>
                          <m:endChr m:val="]"/>
                          <m:ctrlPr>
                            <a:rPr lang="it-IT" sz="2000" b="0" i="1" smtClean="0">
                              <a:solidFill>
                                <a:schemeClr val="tx1"/>
                              </a:solidFill>
                              <a:latin typeface="Cambria Math" panose="02040503050406030204" pitchFamily="18" charset="0"/>
                            </a:rPr>
                          </m:ctrlPr>
                        </m:dPr>
                        <m:e>
                          <m:sSub>
                            <m:sSubPr>
                              <m:ctrlPr>
                                <a:rPr lang="it-IT" sz="2000" b="0" i="1" smtClean="0">
                                  <a:solidFill>
                                    <a:schemeClr val="tx1"/>
                                  </a:solidFill>
                                  <a:latin typeface="Cambria Math" panose="02040503050406030204" pitchFamily="18" charset="0"/>
                                </a:rPr>
                              </m:ctrlPr>
                            </m:sSubPr>
                            <m:e>
                              <m:r>
                                <a:rPr lang="it-IT" sz="2000" b="0" i="1" smtClean="0">
                                  <a:solidFill>
                                    <a:schemeClr val="tx1"/>
                                  </a:solidFill>
                                  <a:latin typeface="Cambria Math" panose="02040503050406030204" pitchFamily="18" charset="0"/>
                                </a:rPr>
                                <m:t>𝑥</m:t>
                              </m:r>
                            </m:e>
                            <m:sub>
                              <m:r>
                                <a:rPr lang="it-IT" sz="2000" b="0" i="1" smtClean="0">
                                  <a:solidFill>
                                    <a:schemeClr val="tx1"/>
                                  </a:solidFill>
                                  <a:latin typeface="Cambria Math" panose="02040503050406030204" pitchFamily="18" charset="0"/>
                                </a:rPr>
                                <m:t>𝑐𝑙𝑎𝑠𝑠</m:t>
                              </m:r>
                            </m:sub>
                          </m:sSub>
                          <m:r>
                            <a:rPr lang="it-IT" sz="2000" b="0" i="1" smtClean="0">
                              <a:solidFill>
                                <a:schemeClr val="tx1"/>
                              </a:solidFill>
                              <a:latin typeface="Cambria Math" panose="02040503050406030204" pitchFamily="18" charset="0"/>
                            </a:rPr>
                            <m:t>;</m:t>
                          </m:r>
                          <m:sSubSup>
                            <m:sSubSupPr>
                              <m:ctrlPr>
                                <a:rPr lang="it-IT" sz="2000" b="0" i="1" smtClean="0">
                                  <a:solidFill>
                                    <a:schemeClr val="tx1"/>
                                  </a:solidFill>
                                  <a:latin typeface="Cambria Math" panose="02040503050406030204" pitchFamily="18" charset="0"/>
                                </a:rPr>
                              </m:ctrlPr>
                            </m:sSubSupPr>
                            <m:e>
                              <m:r>
                                <a:rPr lang="it-IT" sz="2000" b="0" i="1" smtClean="0">
                                  <a:solidFill>
                                    <a:schemeClr val="tx1"/>
                                  </a:solidFill>
                                  <a:latin typeface="Cambria Math" panose="02040503050406030204" pitchFamily="18" charset="0"/>
                                </a:rPr>
                                <m:t>𝑥</m:t>
                              </m:r>
                            </m:e>
                            <m:sub>
                              <m:r>
                                <a:rPr lang="it-IT" sz="2000" b="0" i="1" smtClean="0">
                                  <a:solidFill>
                                    <a:schemeClr val="tx1"/>
                                  </a:solidFill>
                                  <a:latin typeface="Cambria Math" panose="02040503050406030204" pitchFamily="18" charset="0"/>
                                </a:rPr>
                                <m:t>𝑝</m:t>
                              </m:r>
                            </m:sub>
                            <m:sup>
                              <m:d>
                                <m:dPr>
                                  <m:ctrlPr>
                                    <a:rPr lang="it-IT" sz="2000" b="0" i="1" smtClean="0">
                                      <a:solidFill>
                                        <a:schemeClr val="tx1"/>
                                      </a:solidFill>
                                      <a:latin typeface="Cambria Math" panose="02040503050406030204" pitchFamily="18" charset="0"/>
                                    </a:rPr>
                                  </m:ctrlPr>
                                </m:dPr>
                                <m:e>
                                  <m:r>
                                    <a:rPr lang="it-IT" sz="2000" b="0" i="1" smtClean="0">
                                      <a:solidFill>
                                        <a:schemeClr val="tx1"/>
                                      </a:solidFill>
                                      <a:latin typeface="Cambria Math" panose="02040503050406030204" pitchFamily="18" charset="0"/>
                                    </a:rPr>
                                    <m:t>1</m:t>
                                  </m:r>
                                </m:e>
                              </m:d>
                            </m:sup>
                          </m:sSubSup>
                          <m:r>
                            <a:rPr lang="it-IT" sz="2000" b="0" i="1" smtClean="0">
                              <a:solidFill>
                                <a:schemeClr val="tx1"/>
                              </a:solidFill>
                              <a:latin typeface="Cambria Math" panose="02040503050406030204" pitchFamily="18" charset="0"/>
                            </a:rPr>
                            <m:t>𝐸</m:t>
                          </m:r>
                          <m:r>
                            <a:rPr lang="it-IT" sz="2000" b="0" i="1" smtClean="0">
                              <a:solidFill>
                                <a:schemeClr val="tx1"/>
                              </a:solidFill>
                              <a:latin typeface="Cambria Math" panose="02040503050406030204" pitchFamily="18" charset="0"/>
                            </a:rPr>
                            <m:t>;…;</m:t>
                          </m:r>
                          <m:sSubSup>
                            <m:sSubSupPr>
                              <m:ctrlPr>
                                <a:rPr lang="it-IT" sz="2000" i="1">
                                  <a:solidFill>
                                    <a:schemeClr val="tx1"/>
                                  </a:solidFill>
                                  <a:latin typeface="Cambria Math" panose="02040503050406030204" pitchFamily="18" charset="0"/>
                                </a:rPr>
                              </m:ctrlPr>
                            </m:sSubSupPr>
                            <m:e>
                              <m:r>
                                <a:rPr lang="it-IT" sz="2000" i="1">
                                  <a:solidFill>
                                    <a:schemeClr val="tx1"/>
                                  </a:solidFill>
                                  <a:latin typeface="Cambria Math" panose="02040503050406030204" pitchFamily="18" charset="0"/>
                                </a:rPr>
                                <m:t>𝑥</m:t>
                              </m:r>
                            </m:e>
                            <m:sub>
                              <m:r>
                                <a:rPr lang="it-IT" sz="2000" i="1">
                                  <a:solidFill>
                                    <a:schemeClr val="tx1"/>
                                  </a:solidFill>
                                  <a:latin typeface="Cambria Math" panose="02040503050406030204" pitchFamily="18" charset="0"/>
                                </a:rPr>
                                <m:t>𝑝</m:t>
                              </m:r>
                            </m:sub>
                            <m:sup>
                              <m:d>
                                <m:dPr>
                                  <m:ctrlPr>
                                    <a:rPr lang="it-IT" sz="2000" i="1">
                                      <a:solidFill>
                                        <a:schemeClr val="tx1"/>
                                      </a:solidFill>
                                      <a:latin typeface="Cambria Math" panose="02040503050406030204" pitchFamily="18" charset="0"/>
                                    </a:rPr>
                                  </m:ctrlPr>
                                </m:dPr>
                                <m:e>
                                  <m:r>
                                    <a:rPr lang="it-IT" sz="2000" b="0" i="1" smtClean="0">
                                      <a:solidFill>
                                        <a:schemeClr val="tx1"/>
                                      </a:solidFill>
                                      <a:latin typeface="Cambria Math" panose="02040503050406030204" pitchFamily="18" charset="0"/>
                                    </a:rPr>
                                    <m:t>𝑁</m:t>
                                  </m:r>
                                </m:e>
                              </m:d>
                            </m:sup>
                          </m:sSubSup>
                          <m:r>
                            <a:rPr lang="it-IT" sz="2000" i="1">
                              <a:solidFill>
                                <a:schemeClr val="tx1"/>
                              </a:solidFill>
                              <a:latin typeface="Cambria Math" panose="02040503050406030204" pitchFamily="18" charset="0"/>
                            </a:rPr>
                            <m:t>𝐸</m:t>
                          </m:r>
                        </m:e>
                      </m:d>
                      <m:r>
                        <a:rPr lang="it-IT" sz="2000" b="0" i="1" smtClean="0">
                          <a:solidFill>
                            <a:schemeClr val="tx1"/>
                          </a:solidFill>
                          <a:latin typeface="Cambria Math" panose="02040503050406030204" pitchFamily="18" charset="0"/>
                        </a:rPr>
                        <m:t>+</m:t>
                      </m:r>
                      <m:sSub>
                        <m:sSubPr>
                          <m:ctrlPr>
                            <a:rPr lang="it-IT" sz="2000" b="0" i="1" smtClean="0">
                              <a:solidFill>
                                <a:schemeClr val="tx1"/>
                              </a:solidFill>
                              <a:latin typeface="Cambria Math" panose="02040503050406030204" pitchFamily="18" charset="0"/>
                            </a:rPr>
                          </m:ctrlPr>
                        </m:sSubPr>
                        <m:e>
                          <m:r>
                            <a:rPr lang="it-IT" sz="2000" b="0" i="1" smtClean="0">
                              <a:solidFill>
                                <a:schemeClr val="tx1"/>
                              </a:solidFill>
                              <a:latin typeface="Cambria Math" panose="02040503050406030204" pitchFamily="18" charset="0"/>
                            </a:rPr>
                            <m:t>𝐸</m:t>
                          </m:r>
                        </m:e>
                        <m:sub>
                          <m:r>
                            <a:rPr lang="it-IT" sz="2000" b="0" i="1" smtClean="0">
                              <a:solidFill>
                                <a:schemeClr val="tx1"/>
                              </a:solidFill>
                              <a:latin typeface="Cambria Math" panose="02040503050406030204" pitchFamily="18" charset="0"/>
                            </a:rPr>
                            <m:t>𝑝𝑜𝑠</m:t>
                          </m:r>
                        </m:sub>
                      </m:sSub>
                      <m:r>
                        <a:rPr lang="it-IT" sz="2000" b="0" i="1" smtClean="0">
                          <a:solidFill>
                            <a:schemeClr val="tx1"/>
                          </a:solidFill>
                          <a:latin typeface="Cambria Math" panose="02040503050406030204" pitchFamily="18" charset="0"/>
                        </a:rPr>
                        <m:t> </m:t>
                      </m:r>
                    </m:oMath>
                  </m:oMathPara>
                </a14:m>
                <a:endParaRPr lang="it-IT" sz="2000" dirty="0">
                  <a:solidFill>
                    <a:schemeClr val="tx1"/>
                  </a:solidFill>
                </a:endParaRPr>
              </a:p>
            </p:txBody>
          </p:sp>
        </mc:Choice>
        <mc:Fallback xmlns="">
          <p:sp>
            <p:nvSpPr>
              <p:cNvPr id="39" name="TextBox 38">
                <a:extLst>
                  <a:ext uri="{FF2B5EF4-FFF2-40B4-BE49-F238E27FC236}">
                    <a16:creationId xmlns:a16="http://schemas.microsoft.com/office/drawing/2014/main" id="{2AFBEB08-5D38-4410-B58A-24F7FEE74643}"/>
                  </a:ext>
                </a:extLst>
              </p:cNvPr>
              <p:cNvSpPr txBox="1">
                <a:spLocks noRot="1" noChangeAspect="1" noMove="1" noResize="1" noEditPoints="1" noAdjustHandles="1" noChangeArrowheads="1" noChangeShapeType="1" noTextEdit="1"/>
              </p:cNvSpPr>
              <p:nvPr/>
            </p:nvSpPr>
            <p:spPr>
              <a:xfrm>
                <a:off x="755650" y="1981012"/>
                <a:ext cx="4288790" cy="550728"/>
              </a:xfrm>
              <a:prstGeom prst="rect">
                <a:avLst/>
              </a:prstGeom>
              <a:blipFill>
                <a:blip r:embed="rId9"/>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34A4F9B-B326-4516-BB74-5E2790E7DC3E}"/>
                  </a:ext>
                </a:extLst>
              </p:cNvPr>
              <p:cNvSpPr txBox="1"/>
              <p:nvPr/>
            </p:nvSpPr>
            <p:spPr>
              <a:xfrm>
                <a:off x="2590774" y="4787015"/>
                <a:ext cx="2250440" cy="64645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0" tIns="0" rIns="0" bIns="0">
                <a:spAutoFit/>
              </a:bodyPr>
              <a:lstStyle/>
              <a:p>
                <a:pPr/>
                <a14:m>
                  <m:oMathPara xmlns:m="http://schemas.openxmlformats.org/officeDocument/2006/math">
                    <m:oMathParaPr>
                      <m:jc m:val="centerGroup"/>
                    </m:oMathParaPr>
                    <m:oMath xmlns:m="http://schemas.openxmlformats.org/officeDocument/2006/math">
                      <m:d>
                        <m:dPr>
                          <m:begChr m:val="["/>
                          <m:endChr m:val="]"/>
                          <m:ctrlPr>
                            <a:rPr lang="it-IT" sz="1600" b="0" i="1" smtClean="0">
                              <a:solidFill>
                                <a:schemeClr val="bg1"/>
                              </a:solidFill>
                              <a:latin typeface="Cambria Math" panose="02040503050406030204" pitchFamily="18" charset="0"/>
                            </a:rPr>
                          </m:ctrlPr>
                        </m:dPr>
                        <m:e>
                          <m:sSup>
                            <m:sSupPr>
                              <m:ctrlPr>
                                <a:rPr lang="it-IT" sz="1600" b="0" i="1" smtClean="0">
                                  <a:solidFill>
                                    <a:schemeClr val="bg1"/>
                                  </a:solidFill>
                                  <a:latin typeface="Cambria Math" panose="02040503050406030204" pitchFamily="18" charset="0"/>
                                </a:rPr>
                              </m:ctrlPr>
                            </m:sSupPr>
                            <m:e>
                              <m:r>
                                <a:rPr lang="it-IT" sz="1600" b="0" i="1" smtClean="0">
                                  <a:solidFill>
                                    <a:schemeClr val="bg1"/>
                                  </a:solidFill>
                                  <a:latin typeface="Cambria Math" panose="02040503050406030204" pitchFamily="18" charset="0"/>
                                </a:rPr>
                                <m:t>𝑄</m:t>
                              </m:r>
                            </m:e>
                            <m:sup>
                              <m:r>
                                <a:rPr lang="it-IT" sz="1600" b="0" i="1" smtClean="0">
                                  <a:solidFill>
                                    <a:schemeClr val="bg1"/>
                                  </a:solidFill>
                                  <a:latin typeface="Cambria Math" panose="02040503050406030204" pitchFamily="18" charset="0"/>
                                </a:rPr>
                                <m:t>(</m:t>
                              </m:r>
                              <m:r>
                                <a:rPr lang="it-IT" sz="1600" b="0" i="1" smtClean="0">
                                  <a:solidFill>
                                    <a:schemeClr val="bg1"/>
                                  </a:solidFill>
                                  <a:latin typeface="Cambria Math" panose="02040503050406030204" pitchFamily="18" charset="0"/>
                                </a:rPr>
                                <m:t>h</m:t>
                              </m:r>
                              <m:r>
                                <a:rPr lang="it-IT" sz="1600" b="0" i="1" smtClean="0">
                                  <a:solidFill>
                                    <a:schemeClr val="bg1"/>
                                  </a:solidFill>
                                  <a:latin typeface="Cambria Math" panose="02040503050406030204" pitchFamily="18" charset="0"/>
                                </a:rPr>
                                <m:t>)</m:t>
                              </m:r>
                            </m:sup>
                          </m:sSup>
                          <m:r>
                            <a:rPr lang="it-IT" sz="1600" b="0" i="1" smtClean="0">
                              <a:solidFill>
                                <a:schemeClr val="bg1"/>
                              </a:solidFill>
                              <a:latin typeface="Cambria Math" panose="02040503050406030204" pitchFamily="18" charset="0"/>
                            </a:rPr>
                            <m:t>, </m:t>
                          </m:r>
                          <m:sSup>
                            <m:sSupPr>
                              <m:ctrlPr>
                                <a:rPr lang="it-IT" sz="1600" b="0" i="1" smtClean="0">
                                  <a:solidFill>
                                    <a:schemeClr val="bg1"/>
                                  </a:solidFill>
                                  <a:latin typeface="Cambria Math" panose="02040503050406030204" pitchFamily="18" charset="0"/>
                                </a:rPr>
                              </m:ctrlPr>
                            </m:sSupPr>
                            <m:e>
                              <m:r>
                                <a:rPr lang="it-IT" sz="1600" b="0" i="1" smtClean="0">
                                  <a:solidFill>
                                    <a:schemeClr val="bg1"/>
                                  </a:solidFill>
                                  <a:latin typeface="Cambria Math" panose="02040503050406030204" pitchFamily="18" charset="0"/>
                                </a:rPr>
                                <m:t>𝐾</m:t>
                              </m:r>
                            </m:e>
                            <m:sup>
                              <m:r>
                                <a:rPr lang="it-IT" sz="1600" b="0" i="1" smtClean="0">
                                  <a:solidFill>
                                    <a:schemeClr val="bg1"/>
                                  </a:solidFill>
                                  <a:latin typeface="Cambria Math" panose="02040503050406030204" pitchFamily="18" charset="0"/>
                                </a:rPr>
                                <m:t>(</m:t>
                              </m:r>
                              <m:r>
                                <a:rPr lang="it-IT" sz="1600" b="0" i="1" smtClean="0">
                                  <a:solidFill>
                                    <a:schemeClr val="bg1"/>
                                  </a:solidFill>
                                  <a:latin typeface="Cambria Math" panose="02040503050406030204" pitchFamily="18" charset="0"/>
                                </a:rPr>
                                <m:t>h</m:t>
                              </m:r>
                              <m:r>
                                <a:rPr lang="it-IT" sz="1600" b="0" i="1" smtClean="0">
                                  <a:solidFill>
                                    <a:schemeClr val="bg1"/>
                                  </a:solidFill>
                                  <a:latin typeface="Cambria Math" panose="02040503050406030204" pitchFamily="18" charset="0"/>
                                </a:rPr>
                                <m:t>)</m:t>
                              </m:r>
                            </m:sup>
                          </m:sSup>
                          <m:r>
                            <a:rPr lang="it-IT" sz="1600" b="0" i="1" smtClean="0">
                              <a:solidFill>
                                <a:schemeClr val="bg1"/>
                              </a:solidFill>
                              <a:latin typeface="Cambria Math" panose="02040503050406030204" pitchFamily="18" charset="0"/>
                            </a:rPr>
                            <m:t>, </m:t>
                          </m:r>
                          <m:sSup>
                            <m:sSupPr>
                              <m:ctrlPr>
                                <a:rPr lang="it-IT" sz="1600" b="0" i="1" smtClean="0">
                                  <a:solidFill>
                                    <a:schemeClr val="bg1"/>
                                  </a:solidFill>
                                  <a:latin typeface="Cambria Math" panose="02040503050406030204" pitchFamily="18" charset="0"/>
                                </a:rPr>
                              </m:ctrlPr>
                            </m:sSupPr>
                            <m:e>
                              <m:r>
                                <a:rPr lang="it-IT" sz="1600" b="0" i="1" smtClean="0">
                                  <a:solidFill>
                                    <a:schemeClr val="bg1"/>
                                  </a:solidFill>
                                  <a:latin typeface="Cambria Math" panose="02040503050406030204" pitchFamily="18" charset="0"/>
                                </a:rPr>
                                <m:t>𝑉</m:t>
                              </m:r>
                            </m:e>
                            <m:sup>
                              <m:r>
                                <a:rPr lang="it-IT" sz="1600" b="0" i="1" smtClean="0">
                                  <a:solidFill>
                                    <a:schemeClr val="bg1"/>
                                  </a:solidFill>
                                  <a:latin typeface="Cambria Math" panose="02040503050406030204" pitchFamily="18" charset="0"/>
                                </a:rPr>
                                <m:t>(</m:t>
                              </m:r>
                              <m:r>
                                <a:rPr lang="it-IT" sz="1600" b="0" i="1" smtClean="0">
                                  <a:solidFill>
                                    <a:schemeClr val="bg1"/>
                                  </a:solidFill>
                                  <a:latin typeface="Cambria Math" panose="02040503050406030204" pitchFamily="18" charset="0"/>
                                </a:rPr>
                                <m:t>h</m:t>
                              </m:r>
                              <m:r>
                                <a:rPr lang="it-IT" sz="1600" b="0" i="1" smtClean="0">
                                  <a:solidFill>
                                    <a:schemeClr val="bg1"/>
                                  </a:solidFill>
                                  <a:latin typeface="Cambria Math" panose="02040503050406030204" pitchFamily="18" charset="0"/>
                                </a:rPr>
                                <m:t>)</m:t>
                              </m:r>
                            </m:sup>
                          </m:sSup>
                        </m:e>
                      </m:d>
                      <m:r>
                        <a:rPr lang="it-IT" sz="1600" b="0" i="1" smtClean="0">
                          <a:solidFill>
                            <a:schemeClr val="bg1"/>
                          </a:solidFill>
                          <a:latin typeface="Cambria Math" panose="02040503050406030204" pitchFamily="18" charset="0"/>
                        </a:rPr>
                        <m:t>=</m:t>
                      </m:r>
                      <m:d>
                        <m:dPr>
                          <m:ctrlPr>
                            <a:rPr lang="it-IT" sz="1600" b="0" i="1" smtClean="0">
                              <a:solidFill>
                                <a:schemeClr val="bg1"/>
                              </a:solidFill>
                              <a:latin typeface="Cambria Math" panose="02040503050406030204" pitchFamily="18" charset="0"/>
                            </a:rPr>
                          </m:ctrlPr>
                        </m:dPr>
                        <m:e>
                          <m:r>
                            <a:rPr lang="it-IT" sz="1600" b="0" i="1" smtClean="0">
                              <a:solidFill>
                                <a:schemeClr val="bg1"/>
                              </a:solidFill>
                              <a:latin typeface="Cambria Math" panose="02040503050406030204" pitchFamily="18" charset="0"/>
                            </a:rPr>
                            <m:t>𝑧</m:t>
                          </m:r>
                          <m:r>
                            <a:rPr lang="it-IT" sz="1600" b="0" i="1" smtClean="0">
                              <a:solidFill>
                                <a:schemeClr val="bg1"/>
                              </a:solidFill>
                              <a:latin typeface="Cambria Math" panose="02040503050406030204" pitchFamily="18" charset="0"/>
                            </a:rPr>
                            <m:t>⋅</m:t>
                          </m:r>
                          <m:sSubSup>
                            <m:sSubSupPr>
                              <m:ctrlPr>
                                <a:rPr lang="it-IT" sz="1600" b="0" i="1" smtClean="0">
                                  <a:solidFill>
                                    <a:schemeClr val="bg1"/>
                                  </a:solidFill>
                                  <a:latin typeface="Cambria Math" panose="02040503050406030204" pitchFamily="18" charset="0"/>
                                </a:rPr>
                              </m:ctrlPr>
                            </m:sSubSupPr>
                            <m:e>
                              <m:r>
                                <a:rPr lang="it-IT" sz="1600" b="0" i="1" smtClean="0">
                                  <a:solidFill>
                                    <a:schemeClr val="bg1"/>
                                  </a:solidFill>
                                  <a:latin typeface="Cambria Math" panose="02040503050406030204" pitchFamily="18" charset="0"/>
                                </a:rPr>
                                <m:t>𝑈</m:t>
                              </m:r>
                            </m:e>
                            <m:sub>
                              <m:r>
                                <a:rPr lang="it-IT" sz="1600" b="0" i="1" smtClean="0">
                                  <a:solidFill>
                                    <a:schemeClr val="bg1"/>
                                  </a:solidFill>
                                  <a:latin typeface="Cambria Math" panose="02040503050406030204" pitchFamily="18" charset="0"/>
                                </a:rPr>
                                <m:t>𝑞𝑘𝑣</m:t>
                              </m:r>
                            </m:sub>
                            <m:sup>
                              <m:d>
                                <m:dPr>
                                  <m:ctrlPr>
                                    <a:rPr lang="it-IT" sz="1600" b="0" i="1" smtClean="0">
                                      <a:solidFill>
                                        <a:schemeClr val="bg1"/>
                                      </a:solidFill>
                                      <a:latin typeface="Cambria Math" panose="02040503050406030204" pitchFamily="18" charset="0"/>
                                    </a:rPr>
                                  </m:ctrlPr>
                                </m:dPr>
                                <m:e>
                                  <m:r>
                                    <a:rPr lang="it-IT" sz="1600" b="0" i="1" smtClean="0">
                                      <a:solidFill>
                                        <a:schemeClr val="bg1"/>
                                      </a:solidFill>
                                      <a:latin typeface="Cambria Math" panose="02040503050406030204" pitchFamily="18" charset="0"/>
                                    </a:rPr>
                                    <m:t>h</m:t>
                                  </m:r>
                                </m:e>
                              </m:d>
                            </m:sup>
                          </m:sSubSup>
                        </m:e>
                      </m:d>
                      <m:r>
                        <a:rPr lang="it-IT" sz="1600" b="0" i="1" smtClean="0">
                          <a:solidFill>
                            <a:schemeClr val="bg1"/>
                          </a:solidFill>
                          <a:latin typeface="Cambria Math" panose="02040503050406030204" pitchFamily="18" charset="0"/>
                        </a:rPr>
                        <m:t>∈</m:t>
                      </m:r>
                      <m:sSup>
                        <m:sSupPr>
                          <m:ctrlPr>
                            <a:rPr lang="it-IT" sz="1600" b="0" i="1" smtClean="0">
                              <a:solidFill>
                                <a:schemeClr val="bg1"/>
                              </a:solidFill>
                              <a:latin typeface="Cambria Math" panose="02040503050406030204" pitchFamily="18" charset="0"/>
                            </a:rPr>
                          </m:ctrlPr>
                        </m:sSupPr>
                        <m:e>
                          <m:r>
                            <a:rPr lang="it-IT" sz="1600" b="0" i="1" smtClean="0">
                              <a:solidFill>
                                <a:schemeClr val="bg1"/>
                              </a:solidFill>
                              <a:latin typeface="Cambria Math" panose="02040503050406030204" pitchFamily="18" charset="0"/>
                            </a:rPr>
                            <m:t>ℝ</m:t>
                          </m:r>
                        </m:e>
                        <m:sup>
                          <m:d>
                            <m:dPr>
                              <m:ctrlPr>
                                <a:rPr lang="it-IT" sz="1600" b="0" i="1" smtClean="0">
                                  <a:solidFill>
                                    <a:schemeClr val="bg1"/>
                                  </a:solidFill>
                                  <a:latin typeface="Cambria Math" panose="02040503050406030204" pitchFamily="18" charset="0"/>
                                </a:rPr>
                              </m:ctrlPr>
                            </m:dPr>
                            <m:e>
                              <m:r>
                                <a:rPr lang="it-IT" sz="1600" b="0" i="1" smtClean="0">
                                  <a:solidFill>
                                    <a:schemeClr val="bg1"/>
                                  </a:solidFill>
                                  <a:latin typeface="Cambria Math" panose="02040503050406030204" pitchFamily="18" charset="0"/>
                                </a:rPr>
                                <m:t>𝑁</m:t>
                              </m:r>
                              <m:r>
                                <a:rPr lang="it-IT" sz="1600" b="0" i="1" smtClean="0">
                                  <a:solidFill>
                                    <a:schemeClr val="bg1"/>
                                  </a:solidFill>
                                  <a:latin typeface="Cambria Math" panose="02040503050406030204" pitchFamily="18" charset="0"/>
                                </a:rPr>
                                <m:t>+1 </m:t>
                              </m:r>
                            </m:e>
                          </m:d>
                          <m:r>
                            <a:rPr lang="it-IT" sz="1600" b="0" i="1" smtClean="0">
                              <a:solidFill>
                                <a:schemeClr val="bg1"/>
                              </a:solidFill>
                              <a:latin typeface="Cambria Math" panose="02040503050406030204" pitchFamily="18" charset="0"/>
                            </a:rPr>
                            <m:t>×</m:t>
                          </m:r>
                          <m:r>
                            <a:rPr lang="it-IT" sz="1600" b="0" i="1" smtClean="0">
                              <a:solidFill>
                                <a:schemeClr val="bg1"/>
                              </a:solidFill>
                              <a:latin typeface="Cambria Math" panose="02040503050406030204" pitchFamily="18" charset="0"/>
                            </a:rPr>
                            <m:t>𝑑</m:t>
                          </m:r>
                        </m:sup>
                      </m:sSup>
                    </m:oMath>
                  </m:oMathPara>
                </a14:m>
                <a:endParaRPr lang="it-IT" sz="1600" dirty="0">
                  <a:solidFill>
                    <a:schemeClr val="bg1"/>
                  </a:solidFill>
                </a:endParaRPr>
              </a:p>
            </p:txBody>
          </p:sp>
        </mc:Choice>
        <mc:Fallback xmlns="">
          <p:sp>
            <p:nvSpPr>
              <p:cNvPr id="41" name="TextBox 40">
                <a:extLst>
                  <a:ext uri="{FF2B5EF4-FFF2-40B4-BE49-F238E27FC236}">
                    <a16:creationId xmlns:a16="http://schemas.microsoft.com/office/drawing/2014/main" id="{134A4F9B-B326-4516-BB74-5E2790E7DC3E}"/>
                  </a:ext>
                </a:extLst>
              </p:cNvPr>
              <p:cNvSpPr txBox="1">
                <a:spLocks noRot="1" noChangeAspect="1" noMove="1" noResize="1" noEditPoints="1" noAdjustHandles="1" noChangeArrowheads="1" noChangeShapeType="1" noTextEdit="1"/>
              </p:cNvSpPr>
              <p:nvPr/>
            </p:nvSpPr>
            <p:spPr>
              <a:xfrm>
                <a:off x="2590774" y="4787015"/>
                <a:ext cx="2250440" cy="646459"/>
              </a:xfrm>
              <a:prstGeom prst="rect">
                <a:avLst/>
              </a:prstGeom>
              <a:blipFill>
                <a:blip r:embed="rId10"/>
                <a:stretch>
                  <a:fillRect b="-5556"/>
                </a:stretch>
              </a:blipFill>
            </p:spPr>
            <p:txBody>
              <a:bodyPr/>
              <a:lstStyle/>
              <a:p>
                <a:r>
                  <a:rPr lang="it-IT">
                    <a:noFill/>
                  </a:rPr>
                  <a:t> </a:t>
                </a:r>
              </a:p>
            </p:txBody>
          </p:sp>
        </mc:Fallback>
      </mc:AlternateContent>
      <p:cxnSp>
        <p:nvCxnSpPr>
          <p:cNvPr id="43" name="Straight Arrow Connector 42">
            <a:extLst>
              <a:ext uri="{FF2B5EF4-FFF2-40B4-BE49-F238E27FC236}">
                <a16:creationId xmlns:a16="http://schemas.microsoft.com/office/drawing/2014/main" id="{510C6B08-47EC-45F0-AF61-9E1FE3D12FB4}"/>
              </a:ext>
            </a:extLst>
          </p:cNvPr>
          <p:cNvCxnSpPr>
            <a:cxnSpLocks/>
          </p:cNvCxnSpPr>
          <p:nvPr/>
        </p:nvCxnSpPr>
        <p:spPr>
          <a:xfrm flipH="1">
            <a:off x="3533140" y="4038530"/>
            <a:ext cx="195024" cy="75360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4CED018-C09C-4ADE-B28F-DEAA5F43DF06}"/>
                  </a:ext>
                </a:extLst>
              </p:cNvPr>
              <p:cNvSpPr txBox="1"/>
              <p:nvPr/>
            </p:nvSpPr>
            <p:spPr>
              <a:xfrm>
                <a:off x="1676797" y="5502988"/>
                <a:ext cx="3240616" cy="808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b="0" i="1" smtClean="0">
                              <a:solidFill>
                                <a:schemeClr val="bg1"/>
                              </a:solidFill>
                              <a:latin typeface="Cambria Math" panose="02040503050406030204" pitchFamily="18" charset="0"/>
                            </a:rPr>
                          </m:ctrlPr>
                        </m:sSupPr>
                        <m:e>
                          <m:r>
                            <a:rPr lang="it-IT" b="0" i="1" smtClean="0">
                              <a:solidFill>
                                <a:schemeClr val="bg1"/>
                              </a:solidFill>
                              <a:latin typeface="Cambria Math" panose="02040503050406030204" pitchFamily="18" charset="0"/>
                            </a:rPr>
                            <m:t>𝑆</m:t>
                          </m:r>
                        </m:e>
                        <m:sup>
                          <m:r>
                            <a:rPr lang="it-IT" b="0" i="1" smtClean="0">
                              <a:solidFill>
                                <a:schemeClr val="bg1"/>
                              </a:solidFill>
                              <a:latin typeface="Cambria Math" panose="02040503050406030204" pitchFamily="18" charset="0"/>
                            </a:rPr>
                            <m:t>(</m:t>
                          </m:r>
                          <m:r>
                            <a:rPr lang="it-IT" b="0" i="1" smtClean="0">
                              <a:solidFill>
                                <a:schemeClr val="bg1"/>
                              </a:solidFill>
                              <a:latin typeface="Cambria Math" panose="02040503050406030204" pitchFamily="18" charset="0"/>
                            </a:rPr>
                            <m:t>h</m:t>
                          </m:r>
                          <m:r>
                            <a:rPr lang="it-IT" b="0" i="1" smtClean="0">
                              <a:solidFill>
                                <a:schemeClr val="bg1"/>
                              </a:solidFill>
                              <a:latin typeface="Cambria Math" panose="02040503050406030204" pitchFamily="18" charset="0"/>
                            </a:rPr>
                            <m:t>)</m:t>
                          </m:r>
                        </m:sup>
                      </m:sSup>
                      <m:r>
                        <a:rPr lang="it-IT" b="0" i="1" smtClean="0">
                          <a:solidFill>
                            <a:schemeClr val="bg1"/>
                          </a:solidFill>
                          <a:latin typeface="Cambria Math" panose="02040503050406030204" pitchFamily="18" charset="0"/>
                        </a:rPr>
                        <m:t>=</m:t>
                      </m:r>
                      <m:r>
                        <m:rPr>
                          <m:sty m:val="p"/>
                        </m:rPr>
                        <a:rPr lang="it-IT" b="0" i="0" smtClean="0">
                          <a:solidFill>
                            <a:schemeClr val="bg1"/>
                          </a:solidFill>
                          <a:latin typeface="Cambria Math" panose="02040503050406030204" pitchFamily="18" charset="0"/>
                        </a:rPr>
                        <m:t>softmax</m:t>
                      </m:r>
                      <m:d>
                        <m:dPr>
                          <m:ctrlPr>
                            <a:rPr lang="it-IT" b="0" i="1" smtClean="0">
                              <a:solidFill>
                                <a:schemeClr val="bg1"/>
                              </a:solidFill>
                              <a:latin typeface="Cambria Math" panose="02040503050406030204" pitchFamily="18" charset="0"/>
                            </a:rPr>
                          </m:ctrlPr>
                        </m:dPr>
                        <m:e>
                          <m:f>
                            <m:fPr>
                              <m:ctrlPr>
                                <a:rPr lang="it-IT" b="0" i="1" smtClean="0">
                                  <a:solidFill>
                                    <a:schemeClr val="bg1"/>
                                  </a:solidFill>
                                  <a:latin typeface="Cambria Math" panose="02040503050406030204" pitchFamily="18" charset="0"/>
                                </a:rPr>
                              </m:ctrlPr>
                            </m:fPr>
                            <m:num>
                              <m:sSup>
                                <m:sSupPr>
                                  <m:ctrlPr>
                                    <a:rPr lang="it-IT" i="1">
                                      <a:solidFill>
                                        <a:schemeClr val="bg1"/>
                                      </a:solidFill>
                                      <a:latin typeface="Cambria Math" panose="02040503050406030204" pitchFamily="18" charset="0"/>
                                    </a:rPr>
                                  </m:ctrlPr>
                                </m:sSupPr>
                                <m:e>
                                  <m:r>
                                    <a:rPr lang="it-IT" i="1">
                                      <a:solidFill>
                                        <a:schemeClr val="bg1"/>
                                      </a:solidFill>
                                      <a:latin typeface="Cambria Math" panose="02040503050406030204" pitchFamily="18" charset="0"/>
                                    </a:rPr>
                                    <m:t>𝑄</m:t>
                                  </m:r>
                                </m:e>
                                <m:sup>
                                  <m:d>
                                    <m:dPr>
                                      <m:ctrlPr>
                                        <a:rPr lang="it-IT" i="1">
                                          <a:solidFill>
                                            <a:schemeClr val="bg1"/>
                                          </a:solidFill>
                                          <a:latin typeface="Cambria Math" panose="02040503050406030204" pitchFamily="18" charset="0"/>
                                        </a:rPr>
                                      </m:ctrlPr>
                                    </m:dPr>
                                    <m:e>
                                      <m:r>
                                        <a:rPr lang="it-IT" i="1">
                                          <a:solidFill>
                                            <a:schemeClr val="bg1"/>
                                          </a:solidFill>
                                          <a:latin typeface="Cambria Math" panose="02040503050406030204" pitchFamily="18" charset="0"/>
                                        </a:rPr>
                                        <m:t>h</m:t>
                                      </m:r>
                                    </m:e>
                                  </m:d>
                                </m:sup>
                              </m:sSup>
                              <m:sSup>
                                <m:sSupPr>
                                  <m:ctrlPr>
                                    <a:rPr lang="it-IT" i="1">
                                      <a:solidFill>
                                        <a:schemeClr val="bg1"/>
                                      </a:solidFill>
                                      <a:latin typeface="Cambria Math" panose="02040503050406030204" pitchFamily="18" charset="0"/>
                                    </a:rPr>
                                  </m:ctrlPr>
                                </m:sSupPr>
                                <m:e>
                                  <m:r>
                                    <a:rPr lang="it-IT" b="0" i="1" smtClean="0">
                                      <a:solidFill>
                                        <a:schemeClr val="bg1"/>
                                      </a:solidFill>
                                      <a:latin typeface="Cambria Math" panose="02040503050406030204" pitchFamily="18" charset="0"/>
                                    </a:rPr>
                                    <m:t>𝐾</m:t>
                                  </m:r>
                                </m:e>
                                <m:sup>
                                  <m:d>
                                    <m:dPr>
                                      <m:ctrlPr>
                                        <a:rPr lang="it-IT" i="1">
                                          <a:solidFill>
                                            <a:schemeClr val="bg1"/>
                                          </a:solidFill>
                                          <a:latin typeface="Cambria Math" panose="02040503050406030204" pitchFamily="18" charset="0"/>
                                        </a:rPr>
                                      </m:ctrlPr>
                                    </m:dPr>
                                    <m:e>
                                      <m:r>
                                        <a:rPr lang="it-IT" i="1">
                                          <a:solidFill>
                                            <a:schemeClr val="bg1"/>
                                          </a:solidFill>
                                          <a:latin typeface="Cambria Math" panose="02040503050406030204" pitchFamily="18" charset="0"/>
                                        </a:rPr>
                                        <m:t>h</m:t>
                                      </m:r>
                                    </m:e>
                                  </m:d>
                                  <m:r>
                                    <a:rPr lang="it-IT" i="1">
                                      <a:solidFill>
                                        <a:schemeClr val="bg1"/>
                                      </a:solidFill>
                                      <a:latin typeface="Cambria Math" panose="02040503050406030204" pitchFamily="18" charset="0"/>
                                    </a:rPr>
                                    <m:t>⊤</m:t>
                                  </m:r>
                                </m:sup>
                              </m:sSup>
                            </m:num>
                            <m:den>
                              <m:rad>
                                <m:radPr>
                                  <m:degHide m:val="on"/>
                                  <m:ctrlPr>
                                    <a:rPr lang="it-IT" b="0" i="1" smtClean="0">
                                      <a:solidFill>
                                        <a:schemeClr val="bg1"/>
                                      </a:solidFill>
                                      <a:latin typeface="Cambria Math" panose="02040503050406030204" pitchFamily="18" charset="0"/>
                                    </a:rPr>
                                  </m:ctrlPr>
                                </m:radPr>
                                <m:deg/>
                                <m:e>
                                  <m:r>
                                    <a:rPr lang="it-IT" b="0" i="1" smtClean="0">
                                      <a:solidFill>
                                        <a:schemeClr val="bg1"/>
                                      </a:solidFill>
                                      <a:latin typeface="Cambria Math" panose="02040503050406030204" pitchFamily="18" charset="0"/>
                                    </a:rPr>
                                    <m:t>𝑑</m:t>
                                  </m:r>
                                </m:e>
                              </m:rad>
                            </m:den>
                          </m:f>
                        </m:e>
                      </m:d>
                      <m:r>
                        <a:rPr lang="it-IT" b="0" i="1" smtClean="0">
                          <a:solidFill>
                            <a:schemeClr val="bg1"/>
                          </a:solidFill>
                          <a:latin typeface="Cambria Math" panose="02040503050406030204" pitchFamily="18" charset="0"/>
                        </a:rPr>
                        <m:t>𝑉</m:t>
                      </m:r>
                    </m:oMath>
                  </m:oMathPara>
                </a14:m>
                <a:endParaRPr lang="it-IT" dirty="0">
                  <a:solidFill>
                    <a:schemeClr val="bg1"/>
                  </a:solidFill>
                </a:endParaRPr>
              </a:p>
            </p:txBody>
          </p:sp>
        </mc:Choice>
        <mc:Fallback xmlns="">
          <p:sp>
            <p:nvSpPr>
              <p:cNvPr id="48" name="TextBox 47">
                <a:extLst>
                  <a:ext uri="{FF2B5EF4-FFF2-40B4-BE49-F238E27FC236}">
                    <a16:creationId xmlns:a16="http://schemas.microsoft.com/office/drawing/2014/main" id="{04CED018-C09C-4ADE-B28F-DEAA5F43DF06}"/>
                  </a:ext>
                </a:extLst>
              </p:cNvPr>
              <p:cNvSpPr txBox="1">
                <a:spLocks noRot="1" noChangeAspect="1" noMove="1" noResize="1" noEditPoints="1" noAdjustHandles="1" noChangeArrowheads="1" noChangeShapeType="1" noTextEdit="1"/>
              </p:cNvSpPr>
              <p:nvPr/>
            </p:nvSpPr>
            <p:spPr>
              <a:xfrm>
                <a:off x="1676797" y="5502988"/>
                <a:ext cx="3240616" cy="808235"/>
              </a:xfrm>
              <a:prstGeom prst="rect">
                <a:avLst/>
              </a:prstGeom>
              <a:blipFill>
                <a:blip r:embed="rId11"/>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C105A272-4F99-4B29-95AA-D17E5C8445ED}"/>
                  </a:ext>
                </a:extLst>
              </p:cNvPr>
              <p:cNvSpPr txBox="1"/>
              <p:nvPr/>
            </p:nvSpPr>
            <p:spPr>
              <a:xfrm>
                <a:off x="5044438" y="5290728"/>
                <a:ext cx="4302761" cy="410177"/>
              </a:xfrm>
              <a:prstGeom prst="rect">
                <a:avLst/>
              </a:prstGeom>
              <a:solidFill>
                <a:schemeClr val="tx2">
                  <a:lumMod val="25000"/>
                  <a:lumOff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solidFill>
                            <a:srgbClr val="242941"/>
                          </a:solidFill>
                          <a:latin typeface="Cambria Math" panose="02040503050406030204" pitchFamily="18" charset="0"/>
                        </a:rPr>
                        <m:t>𝑧</m:t>
                      </m:r>
                      <m:r>
                        <a:rPr lang="it-IT" b="0" i="1" smtClean="0">
                          <a:solidFill>
                            <a:srgbClr val="242941"/>
                          </a:solidFill>
                          <a:latin typeface="Cambria Math" panose="02040503050406030204" pitchFamily="18" charset="0"/>
                        </a:rPr>
                        <m:t>′=</m:t>
                      </m:r>
                      <m:d>
                        <m:dPr>
                          <m:ctrlPr>
                            <a:rPr lang="it-IT" b="0" i="1" smtClean="0">
                              <a:solidFill>
                                <a:srgbClr val="242941"/>
                              </a:solidFill>
                              <a:latin typeface="Cambria Math" panose="02040503050406030204" pitchFamily="18" charset="0"/>
                            </a:rPr>
                          </m:ctrlPr>
                        </m:dPr>
                        <m:e>
                          <m:d>
                            <m:dPr>
                              <m:begChr m:val="["/>
                              <m:endChr m:val="]"/>
                              <m:ctrlPr>
                                <a:rPr lang="it-IT" b="0" i="1" smtClean="0">
                                  <a:solidFill>
                                    <a:srgbClr val="242941"/>
                                  </a:solidFill>
                                  <a:latin typeface="Cambria Math" panose="02040503050406030204" pitchFamily="18" charset="0"/>
                                </a:rPr>
                              </m:ctrlPr>
                            </m:dPr>
                            <m:e>
                              <m:sSup>
                                <m:sSupPr>
                                  <m:ctrlPr>
                                    <a:rPr lang="it-IT" b="0" i="1" smtClean="0">
                                      <a:solidFill>
                                        <a:srgbClr val="242941"/>
                                      </a:solidFill>
                                      <a:latin typeface="Cambria Math" panose="02040503050406030204" pitchFamily="18" charset="0"/>
                                    </a:rPr>
                                  </m:ctrlPr>
                                </m:sSupPr>
                                <m:e>
                                  <m:r>
                                    <a:rPr lang="it-IT" b="0" i="1" smtClean="0">
                                      <a:solidFill>
                                        <a:srgbClr val="242941"/>
                                      </a:solidFill>
                                      <a:latin typeface="Cambria Math" panose="02040503050406030204" pitchFamily="18" charset="0"/>
                                    </a:rPr>
                                    <m:t>𝑆</m:t>
                                  </m:r>
                                </m:e>
                                <m:sup>
                                  <m:d>
                                    <m:dPr>
                                      <m:ctrlPr>
                                        <a:rPr lang="it-IT" b="0" i="1" smtClean="0">
                                          <a:solidFill>
                                            <a:srgbClr val="242941"/>
                                          </a:solidFill>
                                          <a:latin typeface="Cambria Math" panose="02040503050406030204" pitchFamily="18" charset="0"/>
                                        </a:rPr>
                                      </m:ctrlPr>
                                    </m:dPr>
                                    <m:e>
                                      <m:r>
                                        <a:rPr lang="it-IT" b="0" i="1" smtClean="0">
                                          <a:solidFill>
                                            <a:srgbClr val="242941"/>
                                          </a:solidFill>
                                          <a:latin typeface="Cambria Math" panose="02040503050406030204" pitchFamily="18" charset="0"/>
                                        </a:rPr>
                                        <m:t>1</m:t>
                                      </m:r>
                                    </m:e>
                                  </m:d>
                                </m:sup>
                              </m:sSup>
                              <m:r>
                                <a:rPr lang="it-IT" b="0" i="1" smtClean="0">
                                  <a:solidFill>
                                    <a:srgbClr val="242941"/>
                                  </a:solidFill>
                                  <a:latin typeface="Cambria Math" panose="02040503050406030204" pitchFamily="18" charset="0"/>
                                </a:rPr>
                                <m:t>, …,</m:t>
                              </m:r>
                              <m:sSup>
                                <m:sSupPr>
                                  <m:ctrlPr>
                                    <a:rPr lang="it-IT" b="0" i="1" smtClean="0">
                                      <a:solidFill>
                                        <a:srgbClr val="242941"/>
                                      </a:solidFill>
                                      <a:latin typeface="Cambria Math" panose="02040503050406030204" pitchFamily="18" charset="0"/>
                                    </a:rPr>
                                  </m:ctrlPr>
                                </m:sSupPr>
                                <m:e>
                                  <m:r>
                                    <a:rPr lang="it-IT" b="0" i="1" smtClean="0">
                                      <a:solidFill>
                                        <a:srgbClr val="242941"/>
                                      </a:solidFill>
                                      <a:latin typeface="Cambria Math" panose="02040503050406030204" pitchFamily="18" charset="0"/>
                                    </a:rPr>
                                    <m:t>𝑆</m:t>
                                  </m:r>
                                </m:e>
                                <m:sup>
                                  <m:d>
                                    <m:dPr>
                                      <m:ctrlPr>
                                        <a:rPr lang="it-IT" b="0" i="1" smtClean="0">
                                          <a:solidFill>
                                            <a:srgbClr val="242941"/>
                                          </a:solidFill>
                                          <a:latin typeface="Cambria Math" panose="02040503050406030204" pitchFamily="18" charset="0"/>
                                        </a:rPr>
                                      </m:ctrlPr>
                                    </m:dPr>
                                    <m:e>
                                      <m:r>
                                        <a:rPr lang="it-IT" b="0" i="1" smtClean="0">
                                          <a:solidFill>
                                            <a:srgbClr val="242941"/>
                                          </a:solidFill>
                                          <a:latin typeface="Cambria Math" panose="02040503050406030204" pitchFamily="18" charset="0"/>
                                        </a:rPr>
                                        <m:t>h</m:t>
                                      </m:r>
                                    </m:e>
                                  </m:d>
                                </m:sup>
                              </m:sSup>
                            </m:e>
                          </m:d>
                          <m:sSub>
                            <m:sSubPr>
                              <m:ctrlPr>
                                <a:rPr lang="it-IT" b="0" i="1" smtClean="0">
                                  <a:solidFill>
                                    <a:srgbClr val="242941"/>
                                  </a:solidFill>
                                  <a:latin typeface="Cambria Math" panose="02040503050406030204" pitchFamily="18" charset="0"/>
                                </a:rPr>
                              </m:ctrlPr>
                            </m:sSubPr>
                            <m:e>
                              <m:r>
                                <a:rPr lang="it-IT" b="0" i="1" smtClean="0">
                                  <a:solidFill>
                                    <a:srgbClr val="242941"/>
                                  </a:solidFill>
                                  <a:latin typeface="Cambria Math" panose="02040503050406030204" pitchFamily="18" charset="0"/>
                                </a:rPr>
                                <m:t>𝑈</m:t>
                              </m:r>
                            </m:e>
                            <m:sub>
                              <m:r>
                                <a:rPr lang="it-IT" b="0" i="1" smtClean="0">
                                  <a:solidFill>
                                    <a:srgbClr val="242941"/>
                                  </a:solidFill>
                                  <a:latin typeface="Cambria Math" panose="02040503050406030204" pitchFamily="18" charset="0"/>
                                </a:rPr>
                                <m:t>𝑀𝑆𝐴</m:t>
                              </m:r>
                            </m:sub>
                          </m:sSub>
                          <m:r>
                            <a:rPr lang="it-IT" b="0" i="1" smtClean="0">
                              <a:solidFill>
                                <a:srgbClr val="242941"/>
                              </a:solidFill>
                              <a:latin typeface="Cambria Math" panose="02040503050406030204" pitchFamily="18" charset="0"/>
                            </a:rPr>
                            <m:t>+</m:t>
                          </m:r>
                          <m:r>
                            <a:rPr lang="it-IT" b="0" i="1" smtClean="0">
                              <a:solidFill>
                                <a:srgbClr val="242941"/>
                              </a:solidFill>
                              <a:latin typeface="Cambria Math" panose="02040503050406030204" pitchFamily="18" charset="0"/>
                            </a:rPr>
                            <m:t>𝑧</m:t>
                          </m:r>
                        </m:e>
                      </m:d>
                      <m:r>
                        <a:rPr lang="it-IT" b="0" i="1" smtClean="0">
                          <a:solidFill>
                            <a:srgbClr val="242941"/>
                          </a:solidFill>
                          <a:latin typeface="Cambria Math" panose="02040503050406030204" pitchFamily="18" charset="0"/>
                        </a:rPr>
                        <m:t>∈</m:t>
                      </m:r>
                      <m:sSup>
                        <m:sSupPr>
                          <m:ctrlPr>
                            <a:rPr lang="it-IT" b="0" i="1" smtClean="0">
                              <a:solidFill>
                                <a:srgbClr val="242941"/>
                              </a:solidFill>
                              <a:latin typeface="Cambria Math" panose="02040503050406030204" pitchFamily="18" charset="0"/>
                            </a:rPr>
                          </m:ctrlPr>
                        </m:sSupPr>
                        <m:e>
                          <m:r>
                            <a:rPr lang="it-IT" b="0" i="1" smtClean="0">
                              <a:solidFill>
                                <a:srgbClr val="242941"/>
                              </a:solidFill>
                              <a:latin typeface="Cambria Math" panose="02040503050406030204" pitchFamily="18" charset="0"/>
                            </a:rPr>
                            <m:t>ℝ</m:t>
                          </m:r>
                        </m:e>
                        <m:sup>
                          <m:d>
                            <m:dPr>
                              <m:ctrlPr>
                                <a:rPr lang="it-IT" b="0" i="1" smtClean="0">
                                  <a:solidFill>
                                    <a:srgbClr val="242941"/>
                                  </a:solidFill>
                                  <a:latin typeface="Cambria Math" panose="02040503050406030204" pitchFamily="18" charset="0"/>
                                </a:rPr>
                              </m:ctrlPr>
                            </m:dPr>
                            <m:e>
                              <m:r>
                                <a:rPr lang="it-IT" b="0" i="1" smtClean="0">
                                  <a:solidFill>
                                    <a:srgbClr val="242941"/>
                                  </a:solidFill>
                                  <a:latin typeface="Cambria Math" panose="02040503050406030204" pitchFamily="18" charset="0"/>
                                </a:rPr>
                                <m:t>𝑁</m:t>
                              </m:r>
                              <m:r>
                                <a:rPr lang="it-IT" b="0" i="1" smtClean="0">
                                  <a:solidFill>
                                    <a:srgbClr val="242941"/>
                                  </a:solidFill>
                                  <a:latin typeface="Cambria Math" panose="02040503050406030204" pitchFamily="18" charset="0"/>
                                </a:rPr>
                                <m:t>+1</m:t>
                              </m:r>
                            </m:e>
                          </m:d>
                          <m:r>
                            <a:rPr lang="it-IT" b="0" i="1" smtClean="0">
                              <a:solidFill>
                                <a:srgbClr val="242941"/>
                              </a:solidFill>
                              <a:latin typeface="Cambria Math" panose="02040503050406030204" pitchFamily="18" charset="0"/>
                            </a:rPr>
                            <m:t>×</m:t>
                          </m:r>
                          <m:r>
                            <a:rPr lang="it-IT" b="0" i="1" smtClean="0">
                              <a:solidFill>
                                <a:srgbClr val="242941"/>
                              </a:solidFill>
                              <a:latin typeface="Cambria Math" panose="02040503050406030204" pitchFamily="18" charset="0"/>
                            </a:rPr>
                            <m:t>𝐷</m:t>
                          </m:r>
                        </m:sup>
                      </m:sSup>
                    </m:oMath>
                  </m:oMathPara>
                </a14:m>
                <a:endParaRPr lang="it-IT" dirty="0"/>
              </a:p>
            </p:txBody>
          </p:sp>
        </mc:Choice>
        <mc:Fallback xmlns="">
          <p:sp>
            <p:nvSpPr>
              <p:cNvPr id="49" name="TextBox 48">
                <a:extLst>
                  <a:ext uri="{FF2B5EF4-FFF2-40B4-BE49-F238E27FC236}">
                    <a16:creationId xmlns:a16="http://schemas.microsoft.com/office/drawing/2014/main" id="{C105A272-4F99-4B29-95AA-D17E5C8445ED}"/>
                  </a:ext>
                </a:extLst>
              </p:cNvPr>
              <p:cNvSpPr txBox="1">
                <a:spLocks noRot="1" noChangeAspect="1" noMove="1" noResize="1" noEditPoints="1" noAdjustHandles="1" noChangeArrowheads="1" noChangeShapeType="1" noTextEdit="1"/>
              </p:cNvSpPr>
              <p:nvPr/>
            </p:nvSpPr>
            <p:spPr>
              <a:xfrm>
                <a:off x="5044438" y="5290728"/>
                <a:ext cx="4302761" cy="410177"/>
              </a:xfrm>
              <a:prstGeom prst="rect">
                <a:avLst/>
              </a:prstGeom>
              <a:blipFill>
                <a:blip r:embed="rId12"/>
                <a:stretch>
                  <a:fillRect/>
                </a:stretch>
              </a:blipFill>
            </p:spPr>
            <p:txBody>
              <a:bodyPr/>
              <a:lstStyle/>
              <a:p>
                <a:r>
                  <a:rPr lang="it-IT">
                    <a:noFill/>
                  </a:rPr>
                  <a:t> </a:t>
                </a:r>
              </a:p>
            </p:txBody>
          </p:sp>
        </mc:Fallback>
      </mc:AlternateContent>
      <p:cxnSp>
        <p:nvCxnSpPr>
          <p:cNvPr id="52" name="Straight Arrow Connector 51">
            <a:extLst>
              <a:ext uri="{FF2B5EF4-FFF2-40B4-BE49-F238E27FC236}">
                <a16:creationId xmlns:a16="http://schemas.microsoft.com/office/drawing/2014/main" id="{A2832D9B-94E7-4735-B045-E1571822F62C}"/>
              </a:ext>
            </a:extLst>
          </p:cNvPr>
          <p:cNvCxnSpPr>
            <a:cxnSpLocks/>
          </p:cNvCxnSpPr>
          <p:nvPr/>
        </p:nvCxnSpPr>
        <p:spPr>
          <a:xfrm flipH="1" flipV="1">
            <a:off x="4343400" y="3915079"/>
            <a:ext cx="955040" cy="1365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D72B224-5E97-40F9-B295-403211DA9CC3}"/>
                  </a:ext>
                </a:extLst>
              </p:cNvPr>
              <p:cNvSpPr txBox="1"/>
              <p:nvPr/>
            </p:nvSpPr>
            <p:spPr>
              <a:xfrm>
                <a:off x="5161752" y="2194197"/>
                <a:ext cx="2273977" cy="658578"/>
              </a:xfrm>
              <a:prstGeom prst="rect">
                <a:avLst/>
              </a:prstGeom>
              <a:solidFill>
                <a:schemeClr val="tx2">
                  <a:lumMod val="90000"/>
                  <a:lumOff val="1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0" i="1" smtClean="0">
                              <a:solidFill>
                                <a:schemeClr val="bg1"/>
                              </a:solidFill>
                              <a:latin typeface="Cambria Math" panose="02040503050406030204" pitchFamily="18" charset="0"/>
                            </a:rPr>
                          </m:ctrlPr>
                        </m:sSubPr>
                        <m:e>
                          <m:r>
                            <a:rPr lang="it-IT" b="0" i="1" smtClean="0">
                              <a:solidFill>
                                <a:schemeClr val="bg1"/>
                              </a:solidFill>
                              <a:latin typeface="Cambria Math" panose="02040503050406030204" pitchFamily="18" charset="0"/>
                            </a:rPr>
                            <m:t>𝑧</m:t>
                          </m:r>
                        </m:e>
                        <m:sub>
                          <m:r>
                            <a:rPr lang="it-IT" b="0" i="1" smtClean="0">
                              <a:solidFill>
                                <a:schemeClr val="bg1"/>
                              </a:solidFill>
                              <a:latin typeface="Cambria Math" panose="02040503050406030204" pitchFamily="18" charset="0"/>
                            </a:rPr>
                            <m:t>1</m:t>
                          </m:r>
                        </m:sub>
                      </m:sSub>
                      <m:r>
                        <a:rPr lang="it-IT" b="0" i="1" smtClean="0">
                          <a:solidFill>
                            <a:schemeClr val="bg1"/>
                          </a:solidFill>
                          <a:latin typeface="Cambria Math" panose="02040503050406030204" pitchFamily="18" charset="0"/>
                        </a:rPr>
                        <m:t>=</m:t>
                      </m:r>
                      <m:r>
                        <m:rPr>
                          <m:sty m:val="p"/>
                        </m:rPr>
                        <a:rPr lang="it-IT" b="0" i="0" smtClean="0">
                          <a:solidFill>
                            <a:schemeClr val="bg1"/>
                          </a:solidFill>
                          <a:latin typeface="Cambria Math" panose="02040503050406030204" pitchFamily="18" charset="0"/>
                        </a:rPr>
                        <m:t>MLP</m:t>
                      </m:r>
                      <m:d>
                        <m:dPr>
                          <m:ctrlPr>
                            <a:rPr lang="it-IT" b="0" i="1" smtClean="0">
                              <a:solidFill>
                                <a:schemeClr val="bg1"/>
                              </a:solidFill>
                              <a:latin typeface="Cambria Math" panose="02040503050406030204" pitchFamily="18" charset="0"/>
                            </a:rPr>
                          </m:ctrlPr>
                        </m:dPr>
                        <m:e>
                          <m:sSup>
                            <m:sSupPr>
                              <m:ctrlPr>
                                <a:rPr lang="it-IT" b="0" i="1" smtClean="0">
                                  <a:solidFill>
                                    <a:schemeClr val="bg1"/>
                                  </a:solidFill>
                                  <a:latin typeface="Cambria Math" panose="02040503050406030204" pitchFamily="18" charset="0"/>
                                </a:rPr>
                              </m:ctrlPr>
                            </m:sSupPr>
                            <m:e>
                              <m:r>
                                <a:rPr lang="it-IT" b="0" i="1" smtClean="0">
                                  <a:solidFill>
                                    <a:schemeClr val="bg1"/>
                                  </a:solidFill>
                                  <a:latin typeface="Cambria Math" panose="02040503050406030204" pitchFamily="18" charset="0"/>
                                </a:rPr>
                                <m:t>𝑧</m:t>
                              </m:r>
                            </m:e>
                            <m:sup>
                              <m:r>
                                <a:rPr lang="it-IT" b="0" i="1" smtClean="0">
                                  <a:solidFill>
                                    <a:schemeClr val="bg1"/>
                                  </a:solidFill>
                                  <a:latin typeface="Cambria Math" panose="02040503050406030204" pitchFamily="18" charset="0"/>
                                </a:rPr>
                                <m:t>′</m:t>
                              </m:r>
                            </m:sup>
                          </m:sSup>
                        </m:e>
                      </m:d>
                      <m:r>
                        <a:rPr lang="it-IT" b="0" i="1" smtClean="0">
                          <a:solidFill>
                            <a:schemeClr val="bg1"/>
                          </a:solidFill>
                          <a:latin typeface="Cambria Math" panose="02040503050406030204" pitchFamily="18" charset="0"/>
                        </a:rPr>
                        <m:t>+</m:t>
                      </m:r>
                      <m:r>
                        <a:rPr lang="it-IT" b="0" i="1" smtClean="0">
                          <a:solidFill>
                            <a:schemeClr val="bg1"/>
                          </a:solidFill>
                          <a:latin typeface="Cambria Math" panose="02040503050406030204" pitchFamily="18" charset="0"/>
                        </a:rPr>
                        <m:t>𝑧</m:t>
                      </m:r>
                      <m:r>
                        <a:rPr lang="it-IT" b="0" i="1" smtClean="0">
                          <a:solidFill>
                            <a:schemeClr val="bg1"/>
                          </a:solidFill>
                          <a:latin typeface="Cambria Math" panose="02040503050406030204" pitchFamily="18" charset="0"/>
                        </a:rPr>
                        <m:t>′∈</m:t>
                      </m:r>
                      <m:sSup>
                        <m:sSupPr>
                          <m:ctrlPr>
                            <a:rPr lang="it-IT" b="0" i="1" smtClean="0">
                              <a:solidFill>
                                <a:schemeClr val="bg1"/>
                              </a:solidFill>
                              <a:latin typeface="Cambria Math" panose="02040503050406030204" pitchFamily="18" charset="0"/>
                            </a:rPr>
                          </m:ctrlPr>
                        </m:sSupPr>
                        <m:e>
                          <m:r>
                            <a:rPr lang="it-IT" b="0" i="1" smtClean="0">
                              <a:solidFill>
                                <a:schemeClr val="bg1"/>
                              </a:solidFill>
                              <a:latin typeface="Cambria Math" panose="02040503050406030204" pitchFamily="18" charset="0"/>
                            </a:rPr>
                            <m:t>ℝ</m:t>
                          </m:r>
                        </m:e>
                        <m:sup>
                          <m:d>
                            <m:dPr>
                              <m:ctrlPr>
                                <a:rPr lang="it-IT" b="0" i="1" smtClean="0">
                                  <a:solidFill>
                                    <a:schemeClr val="bg1"/>
                                  </a:solidFill>
                                  <a:latin typeface="Cambria Math" panose="02040503050406030204" pitchFamily="18" charset="0"/>
                                </a:rPr>
                              </m:ctrlPr>
                            </m:dPr>
                            <m:e>
                              <m:r>
                                <a:rPr lang="it-IT" b="0" i="1" smtClean="0">
                                  <a:solidFill>
                                    <a:schemeClr val="bg1"/>
                                  </a:solidFill>
                                  <a:latin typeface="Cambria Math" panose="02040503050406030204" pitchFamily="18" charset="0"/>
                                </a:rPr>
                                <m:t>𝑁</m:t>
                              </m:r>
                              <m:r>
                                <a:rPr lang="it-IT" b="0" i="1" smtClean="0">
                                  <a:solidFill>
                                    <a:schemeClr val="bg1"/>
                                  </a:solidFill>
                                  <a:latin typeface="Cambria Math" panose="02040503050406030204" pitchFamily="18" charset="0"/>
                                </a:rPr>
                                <m:t>+1</m:t>
                              </m:r>
                            </m:e>
                          </m:d>
                          <m:r>
                            <a:rPr lang="it-IT" b="0" i="1" smtClean="0">
                              <a:solidFill>
                                <a:schemeClr val="bg1"/>
                              </a:solidFill>
                              <a:latin typeface="Cambria Math" panose="02040503050406030204" pitchFamily="18" charset="0"/>
                            </a:rPr>
                            <m:t>×</m:t>
                          </m:r>
                          <m:r>
                            <a:rPr lang="it-IT" b="0" i="1" smtClean="0">
                              <a:solidFill>
                                <a:schemeClr val="bg1"/>
                              </a:solidFill>
                              <a:latin typeface="Cambria Math" panose="02040503050406030204" pitchFamily="18" charset="0"/>
                            </a:rPr>
                            <m:t>𝐷</m:t>
                          </m:r>
                        </m:sup>
                      </m:sSup>
                    </m:oMath>
                  </m:oMathPara>
                </a14:m>
                <a:endParaRPr lang="it-IT" dirty="0">
                  <a:solidFill>
                    <a:schemeClr val="bg1"/>
                  </a:solidFill>
                </a:endParaRPr>
              </a:p>
            </p:txBody>
          </p:sp>
        </mc:Choice>
        <mc:Fallback xmlns="">
          <p:sp>
            <p:nvSpPr>
              <p:cNvPr id="54" name="TextBox 53">
                <a:extLst>
                  <a:ext uri="{FF2B5EF4-FFF2-40B4-BE49-F238E27FC236}">
                    <a16:creationId xmlns:a16="http://schemas.microsoft.com/office/drawing/2014/main" id="{FD72B224-5E97-40F9-B295-403211DA9CC3}"/>
                  </a:ext>
                </a:extLst>
              </p:cNvPr>
              <p:cNvSpPr txBox="1">
                <a:spLocks noRot="1" noChangeAspect="1" noMove="1" noResize="1" noEditPoints="1" noAdjustHandles="1" noChangeArrowheads="1" noChangeShapeType="1" noTextEdit="1"/>
              </p:cNvSpPr>
              <p:nvPr/>
            </p:nvSpPr>
            <p:spPr>
              <a:xfrm>
                <a:off x="5161752" y="2194197"/>
                <a:ext cx="2273977" cy="658578"/>
              </a:xfrm>
              <a:prstGeom prst="rect">
                <a:avLst/>
              </a:prstGeom>
              <a:blipFill>
                <a:blip r:embed="rId13"/>
                <a:stretch>
                  <a:fillRect/>
                </a:stretch>
              </a:blipFill>
            </p:spPr>
            <p:txBody>
              <a:bodyPr/>
              <a:lstStyle/>
              <a:p>
                <a:r>
                  <a:rPr lang="it-IT">
                    <a:noFill/>
                  </a:rPr>
                  <a:t> </a:t>
                </a:r>
              </a:p>
            </p:txBody>
          </p:sp>
        </mc:Fallback>
      </mc:AlternateContent>
      <p:cxnSp>
        <p:nvCxnSpPr>
          <p:cNvPr id="55" name="Straight Arrow Connector 54">
            <a:extLst>
              <a:ext uri="{FF2B5EF4-FFF2-40B4-BE49-F238E27FC236}">
                <a16:creationId xmlns:a16="http://schemas.microsoft.com/office/drawing/2014/main" id="{26C8ED11-48A1-4FCC-8D1C-5C06ADBBC93A}"/>
              </a:ext>
            </a:extLst>
          </p:cNvPr>
          <p:cNvCxnSpPr>
            <a:cxnSpLocks/>
            <a:stCxn id="54" idx="2"/>
            <a:endCxn id="9" idx="0"/>
          </p:cNvCxnSpPr>
          <p:nvPr/>
        </p:nvCxnSpPr>
        <p:spPr>
          <a:xfrm flipH="1">
            <a:off x="5491480" y="2852775"/>
            <a:ext cx="807261" cy="430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848AB33-62D6-4D01-80E5-144DB5DB56AB}"/>
              </a:ext>
            </a:extLst>
          </p:cNvPr>
          <p:cNvCxnSpPr>
            <a:cxnSpLocks/>
            <a:endCxn id="30" idx="3"/>
          </p:cNvCxnSpPr>
          <p:nvPr/>
        </p:nvCxnSpPr>
        <p:spPr>
          <a:xfrm flipH="1" flipV="1">
            <a:off x="10469880" y="3335325"/>
            <a:ext cx="223613" cy="3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A9E6A518-4A3E-4E5A-97A3-3A17C3ED8531}"/>
              </a:ext>
            </a:extLst>
          </p:cNvPr>
          <p:cNvSpPr/>
          <p:nvPr/>
        </p:nvSpPr>
        <p:spPr>
          <a:xfrm>
            <a:off x="9286923" y="1380240"/>
            <a:ext cx="2077602" cy="1409879"/>
          </a:xfrm>
          <a:prstGeom prst="ellipse">
            <a:avLst/>
          </a:prstGeom>
          <a:solidFill>
            <a:srgbClr val="FFC000">
              <a:alpha val="1215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E13F62AF-2600-4C9F-BF90-E1A05FD6FF8F}"/>
                  </a:ext>
                </a:extLst>
              </p:cNvPr>
              <p:cNvSpPr txBox="1"/>
              <p:nvPr/>
            </p:nvSpPr>
            <p:spPr>
              <a:xfrm>
                <a:off x="10693493" y="3119724"/>
                <a:ext cx="1320614" cy="438582"/>
              </a:xfrm>
              <a:prstGeom prst="rect">
                <a:avLst/>
              </a:prstGeom>
              <a:solidFill>
                <a:schemeClr val="tx2">
                  <a:lumMod val="25000"/>
                  <a:lumOff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it-IT" b="0" i="1" smtClean="0">
                              <a:solidFill>
                                <a:schemeClr val="tx1"/>
                              </a:solidFill>
                              <a:latin typeface="Cambria Math" panose="02040503050406030204" pitchFamily="18" charset="0"/>
                            </a:rPr>
                          </m:ctrlPr>
                        </m:sSubSupPr>
                        <m:e>
                          <m:r>
                            <a:rPr lang="it-IT" b="0" i="1" smtClean="0">
                              <a:solidFill>
                                <a:schemeClr val="tx1"/>
                              </a:solidFill>
                              <a:latin typeface="Cambria Math" panose="02040503050406030204" pitchFamily="18" charset="0"/>
                            </a:rPr>
                            <m:t>𝑧</m:t>
                          </m:r>
                        </m:e>
                        <m:sub>
                          <m:r>
                            <a:rPr lang="it-IT" b="0" i="1" smtClean="0">
                              <a:solidFill>
                                <a:schemeClr val="tx1"/>
                              </a:solidFill>
                              <a:latin typeface="Cambria Math" panose="02040503050406030204" pitchFamily="18" charset="0"/>
                            </a:rPr>
                            <m:t>𝐿</m:t>
                          </m:r>
                        </m:sub>
                        <m:sup>
                          <m:r>
                            <a:rPr lang="it-IT" b="0" i="1" smtClean="0">
                              <a:solidFill>
                                <a:schemeClr val="tx1"/>
                              </a:solidFill>
                              <a:latin typeface="Cambria Math" panose="02040503050406030204" pitchFamily="18" charset="0"/>
                            </a:rPr>
                            <m:t>(0)</m:t>
                          </m:r>
                        </m:sup>
                      </m:sSubSup>
                      <m:r>
                        <a:rPr lang="it-IT" b="0" i="1" smtClean="0">
                          <a:solidFill>
                            <a:schemeClr val="tx1"/>
                          </a:solidFill>
                          <a:latin typeface="Cambria Math" panose="02040503050406030204" pitchFamily="18" charset="0"/>
                        </a:rPr>
                        <m:t>∈</m:t>
                      </m:r>
                      <m:sSup>
                        <m:sSupPr>
                          <m:ctrlPr>
                            <a:rPr lang="it-IT" b="0" i="1" smtClean="0">
                              <a:solidFill>
                                <a:schemeClr val="tx1"/>
                              </a:solidFill>
                              <a:latin typeface="Cambria Math" panose="02040503050406030204" pitchFamily="18" charset="0"/>
                            </a:rPr>
                          </m:ctrlPr>
                        </m:sSupPr>
                        <m:e>
                          <m:r>
                            <a:rPr lang="it-IT" b="0" i="1" smtClean="0">
                              <a:solidFill>
                                <a:schemeClr val="tx1"/>
                              </a:solidFill>
                              <a:latin typeface="Cambria Math" panose="02040503050406030204" pitchFamily="18" charset="0"/>
                            </a:rPr>
                            <m:t>ℝ</m:t>
                          </m:r>
                        </m:e>
                        <m:sup>
                          <m:r>
                            <a:rPr lang="it-IT" b="0" i="1" smtClean="0">
                              <a:solidFill>
                                <a:schemeClr val="tx1"/>
                              </a:solidFill>
                              <a:latin typeface="Cambria Math" panose="02040503050406030204" pitchFamily="18" charset="0"/>
                            </a:rPr>
                            <m:t>𝐷</m:t>
                          </m:r>
                        </m:sup>
                      </m:sSup>
                    </m:oMath>
                  </m:oMathPara>
                </a14:m>
                <a:endParaRPr lang="it-IT" dirty="0">
                  <a:solidFill>
                    <a:schemeClr val="tx1"/>
                  </a:solidFill>
                </a:endParaRPr>
              </a:p>
            </p:txBody>
          </p:sp>
        </mc:Choice>
        <mc:Fallback xmlns="">
          <p:sp>
            <p:nvSpPr>
              <p:cNvPr id="47" name="TextBox 46">
                <a:extLst>
                  <a:ext uri="{FF2B5EF4-FFF2-40B4-BE49-F238E27FC236}">
                    <a16:creationId xmlns:a16="http://schemas.microsoft.com/office/drawing/2014/main" id="{E13F62AF-2600-4C9F-BF90-E1A05FD6FF8F}"/>
                  </a:ext>
                </a:extLst>
              </p:cNvPr>
              <p:cNvSpPr txBox="1">
                <a:spLocks noRot="1" noChangeAspect="1" noMove="1" noResize="1" noEditPoints="1" noAdjustHandles="1" noChangeArrowheads="1" noChangeShapeType="1" noTextEdit="1"/>
              </p:cNvSpPr>
              <p:nvPr/>
            </p:nvSpPr>
            <p:spPr>
              <a:xfrm>
                <a:off x="10693493" y="3119724"/>
                <a:ext cx="1320614" cy="438582"/>
              </a:xfrm>
              <a:prstGeom prst="rect">
                <a:avLst/>
              </a:prstGeom>
              <a:blipFill>
                <a:blip r:embed="rId14"/>
                <a:stretch>
                  <a:fillRect b="-1351"/>
                </a:stretch>
              </a:blipFill>
            </p:spPr>
            <p:txBody>
              <a:bodyPr/>
              <a:lstStyle/>
              <a:p>
                <a:r>
                  <a:rPr lang="it-IT">
                    <a:noFill/>
                  </a:rPr>
                  <a:t> </a:t>
                </a:r>
              </a:p>
            </p:txBody>
          </p:sp>
        </mc:Fallback>
      </mc:AlternateContent>
      <p:sp>
        <p:nvSpPr>
          <p:cNvPr id="28" name="TextBox 27">
            <a:extLst>
              <a:ext uri="{FF2B5EF4-FFF2-40B4-BE49-F238E27FC236}">
                <a16:creationId xmlns:a16="http://schemas.microsoft.com/office/drawing/2014/main" id="{95804978-9646-49EF-99DC-F67E8F00489D}"/>
              </a:ext>
            </a:extLst>
          </p:cNvPr>
          <p:cNvSpPr txBox="1"/>
          <p:nvPr/>
        </p:nvSpPr>
        <p:spPr>
          <a:xfrm>
            <a:off x="9555775" y="1473227"/>
            <a:ext cx="1456104" cy="369332"/>
          </a:xfrm>
          <a:prstGeom prst="rect">
            <a:avLst/>
          </a:prstGeom>
          <a:noFill/>
        </p:spPr>
        <p:txBody>
          <a:bodyPr wrap="none" rtlCol="0">
            <a:spAutoFit/>
          </a:bodyPr>
          <a:lstStyle/>
          <a:p>
            <a:r>
              <a:rPr lang="it-IT" dirty="0"/>
              <a:t>«MLP head»</a:t>
            </a:r>
          </a:p>
        </p:txBody>
      </p:sp>
    </p:spTree>
    <p:extLst>
      <p:ext uri="{BB962C8B-B14F-4D97-AF65-F5344CB8AC3E}">
        <p14:creationId xmlns:p14="http://schemas.microsoft.com/office/powerpoint/2010/main" val="306586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par>
                                <p:cTn id="58" presetID="10" presetClass="entr" presetSubtype="0"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par>
                                <p:cTn id="73" presetID="10" presetClass="entr" presetSubtype="0"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500"/>
                                        <p:tgtEl>
                                          <p:spTgt spid="1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500"/>
                                        <p:tgtEl>
                                          <p:spTgt spid="1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fade">
                                      <p:cBhvr>
                                        <p:cTn id="89" dur="500"/>
                                        <p:tgtEl>
                                          <p:spTgt spid="13"/>
                                        </p:tgtEl>
                                      </p:cBhvr>
                                    </p:animEffect>
                                  </p:childTnLst>
                                </p:cTn>
                              </p:par>
                              <p:par>
                                <p:cTn id="90" presetID="10" presetClass="entr" presetSubtype="0" fill="hold" nodeType="with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500"/>
                                        <p:tgtEl>
                                          <p:spTgt spid="1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500"/>
                                        <p:tgtEl>
                                          <p:spTgt spid="1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nodeType="with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fade">
                                      <p:cBhvr>
                                        <p:cTn id="104" dur="500"/>
                                        <p:tgtEl>
                                          <p:spTgt spid="1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fade">
                                      <p:cBhvr>
                                        <p:cTn id="107" dur="500"/>
                                        <p:tgtEl>
                                          <p:spTgt spid="20"/>
                                        </p:tgtEl>
                                      </p:cBhvr>
                                    </p:animEffect>
                                  </p:childTnLst>
                                </p:cTn>
                              </p:par>
                              <p:par>
                                <p:cTn id="108" presetID="10" presetClass="entr" presetSubtype="0" fill="hold"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500"/>
                                        <p:tgtEl>
                                          <p:spTgt spid="22"/>
                                        </p:tgtEl>
                                      </p:cBhvr>
                                    </p:animEffect>
                                  </p:childTnLst>
                                </p:cTn>
                              </p:par>
                              <p:par>
                                <p:cTn id="111" presetID="10" presetClass="entr" presetSubtype="0" fill="hold" nodeType="with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fade">
                                      <p:cBhvr>
                                        <p:cTn id="117" dur="500"/>
                                        <p:tgtEl>
                                          <p:spTgt spid="2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fade">
                                      <p:cBhvr>
                                        <p:cTn id="122" dur="500"/>
                                        <p:tgtEl>
                                          <p:spTgt spid="3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fade">
                                      <p:cBhvr>
                                        <p:cTn id="125" dur="500"/>
                                        <p:tgtEl>
                                          <p:spTgt spid="47"/>
                                        </p:tgtEl>
                                      </p:cBhvr>
                                    </p:animEffect>
                                  </p:childTnLst>
                                </p:cTn>
                              </p:par>
                              <p:par>
                                <p:cTn id="126" presetID="10" presetClass="entr" presetSubtype="0" fill="hold" nodeType="withEffect">
                                  <p:stCondLst>
                                    <p:cond delay="0"/>
                                  </p:stCondLst>
                                  <p:childTnLst>
                                    <p:set>
                                      <p:cBhvr>
                                        <p:cTn id="127" dur="1" fill="hold">
                                          <p:stCondLst>
                                            <p:cond delay="0"/>
                                          </p:stCondLst>
                                        </p:cTn>
                                        <p:tgtEl>
                                          <p:spTgt spid="60"/>
                                        </p:tgtEl>
                                        <p:attrNameLst>
                                          <p:attrName>style.visibility</p:attrName>
                                        </p:attrNameLst>
                                      </p:cBhvr>
                                      <p:to>
                                        <p:strVal val="visible"/>
                                      </p:to>
                                    </p:set>
                                    <p:animEffect transition="in" filter="fade">
                                      <p:cBhvr>
                                        <p:cTn id="128" dur="500"/>
                                        <p:tgtEl>
                                          <p:spTgt spid="60"/>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37"/>
                                        </p:tgtEl>
                                        <p:attrNameLst>
                                          <p:attrName>style.visibility</p:attrName>
                                        </p:attrNameLst>
                                      </p:cBhvr>
                                      <p:to>
                                        <p:strVal val="visible"/>
                                      </p:to>
                                    </p:set>
                                    <p:animEffect transition="in" filter="fade">
                                      <p:cBhvr>
                                        <p:cTn id="133" dur="500"/>
                                        <p:tgtEl>
                                          <p:spTgt spid="37"/>
                                        </p:tgtEl>
                                      </p:cBhvr>
                                    </p:animEffect>
                                  </p:childTnLst>
                                </p:cTn>
                              </p:par>
                            </p:childTnLst>
                          </p:cTn>
                        </p:par>
                        <p:par>
                          <p:cTn id="134" fill="hold">
                            <p:stCondLst>
                              <p:cond delay="500"/>
                            </p:stCondLst>
                            <p:childTnLst>
                              <p:par>
                                <p:cTn id="135" presetID="10" presetClass="entr" presetSubtype="0" fill="hold" nodeType="after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36"/>
                                        </p:tgtEl>
                                        <p:attrNameLst>
                                          <p:attrName>style.visibility</p:attrName>
                                        </p:attrNameLst>
                                      </p:cBhvr>
                                      <p:to>
                                        <p:strVal val="visible"/>
                                      </p:to>
                                    </p:set>
                                    <p:animEffect transition="in" filter="fade">
                                      <p:cBhvr>
                                        <p:cTn id="140" dur="500"/>
                                        <p:tgtEl>
                                          <p:spTgt spid="36"/>
                                        </p:tgtEl>
                                      </p:cBhvr>
                                    </p:animEffect>
                                  </p:childTnLst>
                                </p:cTn>
                              </p:par>
                            </p:childTnLst>
                          </p:cTn>
                        </p:par>
                        <p:par>
                          <p:cTn id="141" fill="hold">
                            <p:stCondLst>
                              <p:cond delay="1000"/>
                            </p:stCondLst>
                            <p:childTnLst>
                              <p:par>
                                <p:cTn id="142" presetID="10" presetClass="entr" presetSubtype="0" fill="hold" grpId="0" nodeType="afterEffect">
                                  <p:stCondLst>
                                    <p:cond delay="0"/>
                                  </p:stCondLst>
                                  <p:childTnLst>
                                    <p:set>
                                      <p:cBhvr>
                                        <p:cTn id="143" dur="1" fill="hold">
                                          <p:stCondLst>
                                            <p:cond delay="0"/>
                                          </p:stCondLst>
                                        </p:cTn>
                                        <p:tgtEl>
                                          <p:spTgt spid="3"/>
                                        </p:tgtEl>
                                        <p:attrNameLst>
                                          <p:attrName>style.visibility</p:attrName>
                                        </p:attrNameLst>
                                      </p:cBhvr>
                                      <p:to>
                                        <p:strVal val="visible"/>
                                      </p:to>
                                    </p:set>
                                    <p:animEffect transition="in" filter="fade">
                                      <p:cBhvr>
                                        <p:cTn id="144" dur="500"/>
                                        <p:tgtEl>
                                          <p:spTgt spid="3"/>
                                        </p:tgtEl>
                                      </p:cBhvr>
                                    </p:animEffect>
                                  </p:childTnLst>
                                </p:cTn>
                              </p:par>
                            </p:childTnLst>
                          </p:cTn>
                        </p:par>
                        <p:par>
                          <p:cTn id="145" fill="hold">
                            <p:stCondLst>
                              <p:cond delay="1500"/>
                            </p:stCondLst>
                            <p:childTnLst>
                              <p:par>
                                <p:cTn id="146" presetID="10" presetClass="entr" presetSubtype="0" fill="hold" grpId="0" nodeType="afterEffect">
                                  <p:stCondLst>
                                    <p:cond delay="0"/>
                                  </p:stCondLst>
                                  <p:childTnLst>
                                    <p:set>
                                      <p:cBhvr>
                                        <p:cTn id="147" dur="1" fill="hold">
                                          <p:stCondLst>
                                            <p:cond delay="0"/>
                                          </p:stCondLst>
                                        </p:cTn>
                                        <p:tgtEl>
                                          <p:spTgt spid="28"/>
                                        </p:tgtEl>
                                        <p:attrNameLst>
                                          <p:attrName>style.visibility</p:attrName>
                                        </p:attrNameLst>
                                      </p:cBhvr>
                                      <p:to>
                                        <p:strVal val="visible"/>
                                      </p:to>
                                    </p:set>
                                    <p:animEffect transition="in" filter="fade">
                                      <p:cBhvr>
                                        <p:cTn id="1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 grpId="0" animBg="1"/>
      <p:bldP spid="5" grpId="0" animBg="1"/>
      <p:bldP spid="6" grpId="0" animBg="1"/>
      <p:bldP spid="8" grpId="0" animBg="1"/>
      <p:bldP spid="9" grpId="0" animBg="1"/>
      <p:bldP spid="11" grpId="0" animBg="1"/>
      <p:bldP spid="12" grpId="0" animBg="1"/>
      <p:bldP spid="13" grpId="0" animBg="1"/>
      <p:bldP spid="16" grpId="0" animBg="1"/>
      <p:bldP spid="17" grpId="0" animBg="1"/>
      <p:bldP spid="18" grpId="0" animBg="1"/>
      <p:bldP spid="20" grpId="0"/>
      <p:bldP spid="21" grpId="0" animBg="1"/>
      <p:bldP spid="26" grpId="0" animBg="1"/>
      <p:bldP spid="27" grpId="0"/>
      <p:bldP spid="30" grpId="0" animBg="1"/>
      <p:bldP spid="36" grpId="0"/>
      <p:bldP spid="37" grpId="0" animBg="1"/>
      <p:bldP spid="39" grpId="0"/>
      <p:bldP spid="41" grpId="0" animBg="1"/>
      <p:bldP spid="48" grpId="0" animBg="1"/>
      <p:bldP spid="49" grpId="0" animBg="1"/>
      <p:bldP spid="54" grpId="0" animBg="1"/>
      <p:bldP spid="3" grpId="0" animBg="1"/>
      <p:bldP spid="47" grpId="0" animBg="1"/>
      <p:bldP spid="28"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5C3548B-0ABF-40DD-9A34-9C1F6AA079CB}"/>
              </a:ext>
            </a:extLst>
          </p:cNvPr>
          <p:cNvSpPr/>
          <p:nvPr/>
        </p:nvSpPr>
        <p:spPr>
          <a:xfrm>
            <a:off x="6096000" y="1735286"/>
            <a:ext cx="5080000" cy="391246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ctangle: Rounded Corners 6">
            <a:extLst>
              <a:ext uri="{FF2B5EF4-FFF2-40B4-BE49-F238E27FC236}">
                <a16:creationId xmlns:a16="http://schemas.microsoft.com/office/drawing/2014/main" id="{F4506CF3-0060-4761-A4ED-4B917B9AF640}"/>
              </a:ext>
            </a:extLst>
          </p:cNvPr>
          <p:cNvSpPr/>
          <p:nvPr/>
        </p:nvSpPr>
        <p:spPr>
          <a:xfrm>
            <a:off x="6276651" y="1962921"/>
            <a:ext cx="3158066" cy="117686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a:extLst>
              <a:ext uri="{FF2B5EF4-FFF2-40B4-BE49-F238E27FC236}">
                <a16:creationId xmlns:a16="http://schemas.microsoft.com/office/drawing/2014/main" id="{9D5B1DCF-81B2-426B-A2CF-EA6090B2AECF}"/>
              </a:ext>
            </a:extLst>
          </p:cNvPr>
          <p:cNvSpPr>
            <a:spLocks noGrp="1"/>
          </p:cNvSpPr>
          <p:nvPr>
            <p:ph type="title"/>
          </p:nvPr>
        </p:nvSpPr>
        <p:spPr/>
        <p:txBody>
          <a:bodyPr/>
          <a:lstStyle/>
          <a:p>
            <a:r>
              <a:rPr lang="it-IT" dirty="0" err="1"/>
              <a:t>Recap</a:t>
            </a:r>
            <a:r>
              <a:rPr lang="it-IT" dirty="0"/>
              <a:t>: </a:t>
            </a:r>
            <a:r>
              <a:rPr lang="it-IT" dirty="0" err="1"/>
              <a:t>parameters</a:t>
            </a:r>
            <a:endParaRPr lang="it-IT" dirty="0"/>
          </a:p>
        </p:txBody>
      </p:sp>
      <p:graphicFrame>
        <p:nvGraphicFramePr>
          <p:cNvPr id="4" name="Table 3">
            <a:extLst>
              <a:ext uri="{FF2B5EF4-FFF2-40B4-BE49-F238E27FC236}">
                <a16:creationId xmlns:a16="http://schemas.microsoft.com/office/drawing/2014/main" id="{9AD49B38-519E-4F08-8E45-75A3ABDBA2E0}"/>
              </a:ext>
            </a:extLst>
          </p:cNvPr>
          <p:cNvGraphicFramePr>
            <a:graphicFrameLocks noGrp="1"/>
          </p:cNvGraphicFramePr>
          <p:nvPr/>
        </p:nvGraphicFramePr>
        <p:xfrm>
          <a:off x="6379098" y="2077942"/>
          <a:ext cx="833120" cy="91440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784039028"/>
                    </a:ext>
                  </a:extLst>
                </a:gridCol>
                <a:gridCol w="208280">
                  <a:extLst>
                    <a:ext uri="{9D8B030D-6E8A-4147-A177-3AD203B41FA5}">
                      <a16:colId xmlns:a16="http://schemas.microsoft.com/office/drawing/2014/main" val="2295017853"/>
                    </a:ext>
                  </a:extLst>
                </a:gridCol>
                <a:gridCol w="208280">
                  <a:extLst>
                    <a:ext uri="{9D8B030D-6E8A-4147-A177-3AD203B41FA5}">
                      <a16:colId xmlns:a16="http://schemas.microsoft.com/office/drawing/2014/main" val="3713893967"/>
                    </a:ext>
                  </a:extLst>
                </a:gridCol>
                <a:gridCol w="208280">
                  <a:extLst>
                    <a:ext uri="{9D8B030D-6E8A-4147-A177-3AD203B41FA5}">
                      <a16:colId xmlns:a16="http://schemas.microsoft.com/office/drawing/2014/main" val="2523339241"/>
                    </a:ext>
                  </a:extLst>
                </a:gridCol>
              </a:tblGrid>
              <a:tr h="182880">
                <a:tc>
                  <a:txBody>
                    <a:bodyPr/>
                    <a:lstStyle/>
                    <a:p>
                      <a:endParaRPr lang="en-US" sz="500"/>
                    </a:p>
                  </a:txBody>
                  <a:tcPr>
                    <a:solidFill>
                      <a:schemeClr val="tx2">
                        <a:lumMod val="50000"/>
                        <a:lumOff val="50000"/>
                      </a:schemeClr>
                    </a:solidFill>
                  </a:tcPr>
                </a:tc>
                <a:tc>
                  <a:txBody>
                    <a:bodyPr/>
                    <a:lstStyle/>
                    <a:p>
                      <a:endParaRPr lang="en-US" sz="500"/>
                    </a:p>
                  </a:txBody>
                  <a:tcPr>
                    <a:solidFill>
                      <a:schemeClr val="tx2">
                        <a:lumMod val="50000"/>
                        <a:lumOff val="50000"/>
                      </a:schemeClr>
                    </a:solidFill>
                  </a:tcPr>
                </a:tc>
                <a:tc>
                  <a:txBody>
                    <a:bodyPr/>
                    <a:lstStyle/>
                    <a:p>
                      <a:endParaRPr lang="en-US" sz="500"/>
                    </a:p>
                  </a:txBody>
                  <a:tcPr>
                    <a:solidFill>
                      <a:schemeClr val="tx2">
                        <a:lumMod val="50000"/>
                        <a:lumOff val="50000"/>
                      </a:schemeClr>
                    </a:solidFill>
                  </a:tcPr>
                </a:tc>
                <a:tc>
                  <a:txBody>
                    <a:bodyPr/>
                    <a:lstStyle/>
                    <a:p>
                      <a:endParaRPr lang="en-US" sz="500"/>
                    </a:p>
                  </a:txBody>
                  <a:tcPr>
                    <a:solidFill>
                      <a:schemeClr val="tx2">
                        <a:lumMod val="50000"/>
                        <a:lumOff val="50000"/>
                      </a:schemeClr>
                    </a:solidFill>
                  </a:tcPr>
                </a:tc>
                <a:extLst>
                  <a:ext uri="{0D108BD9-81ED-4DB2-BD59-A6C34878D82A}">
                    <a16:rowId xmlns:a16="http://schemas.microsoft.com/office/drawing/2014/main" val="2326981018"/>
                  </a:ext>
                </a:extLst>
              </a:tr>
              <a:tr h="182880">
                <a:tc>
                  <a:txBody>
                    <a:bodyPr/>
                    <a:lstStyle/>
                    <a:p>
                      <a:pPr lvl="0">
                        <a:buNone/>
                      </a:pPr>
                      <a:endParaRPr lang="en-US" sz="500" dirty="0"/>
                    </a:p>
                  </a:txBody>
                  <a:tcPr>
                    <a:solidFill>
                      <a:schemeClr val="tx2">
                        <a:lumMod val="50000"/>
                        <a:lumOff val="50000"/>
                      </a:schemeClr>
                    </a:solidFill>
                  </a:tcPr>
                </a:tc>
                <a:tc>
                  <a:txBody>
                    <a:bodyPr/>
                    <a:lstStyle/>
                    <a:p>
                      <a:pPr lvl="0">
                        <a:buNone/>
                      </a:pPr>
                      <a:endParaRPr lang="en-US" sz="500" dirty="0"/>
                    </a:p>
                  </a:txBody>
                  <a:tcPr>
                    <a:solidFill>
                      <a:schemeClr val="tx2">
                        <a:lumMod val="50000"/>
                        <a:lumOff val="50000"/>
                      </a:schemeClr>
                    </a:solidFill>
                  </a:tcPr>
                </a:tc>
                <a:tc>
                  <a:txBody>
                    <a:bodyPr/>
                    <a:lstStyle/>
                    <a:p>
                      <a:pPr lvl="0">
                        <a:buNone/>
                      </a:pPr>
                      <a:endParaRPr lang="en-US" sz="500" dirty="0"/>
                    </a:p>
                  </a:txBody>
                  <a:tcPr>
                    <a:solidFill>
                      <a:schemeClr val="tx2">
                        <a:lumMod val="50000"/>
                        <a:lumOff val="50000"/>
                      </a:schemeClr>
                    </a:solidFill>
                  </a:tcPr>
                </a:tc>
                <a:tc>
                  <a:txBody>
                    <a:bodyPr/>
                    <a:lstStyle/>
                    <a:p>
                      <a:pPr lvl="0">
                        <a:buNone/>
                      </a:pPr>
                      <a:endParaRPr lang="en-US" sz="500" dirty="0"/>
                    </a:p>
                  </a:txBody>
                  <a:tcPr>
                    <a:solidFill>
                      <a:schemeClr val="tx2">
                        <a:lumMod val="50000"/>
                        <a:lumOff val="50000"/>
                      </a:schemeClr>
                    </a:solidFill>
                  </a:tcPr>
                </a:tc>
                <a:extLst>
                  <a:ext uri="{0D108BD9-81ED-4DB2-BD59-A6C34878D82A}">
                    <a16:rowId xmlns:a16="http://schemas.microsoft.com/office/drawing/2014/main" val="3487635068"/>
                  </a:ext>
                </a:extLst>
              </a:tr>
              <a:tr h="182880">
                <a:tc>
                  <a:txBody>
                    <a:bodyPr/>
                    <a:lstStyle/>
                    <a:p>
                      <a:pPr lvl="0">
                        <a:buNone/>
                      </a:pPr>
                      <a:endParaRPr lang="en-US" sz="500" dirty="0"/>
                    </a:p>
                  </a:txBody>
                  <a:tcPr>
                    <a:solidFill>
                      <a:schemeClr val="tx2">
                        <a:lumMod val="50000"/>
                        <a:lumOff val="50000"/>
                      </a:schemeClr>
                    </a:solidFill>
                  </a:tcPr>
                </a:tc>
                <a:tc>
                  <a:txBody>
                    <a:bodyPr/>
                    <a:lstStyle/>
                    <a:p>
                      <a:pPr lvl="0">
                        <a:buNone/>
                      </a:pPr>
                      <a:endParaRPr lang="en-US" sz="500" dirty="0"/>
                    </a:p>
                  </a:txBody>
                  <a:tcPr>
                    <a:solidFill>
                      <a:schemeClr val="tx2">
                        <a:lumMod val="50000"/>
                        <a:lumOff val="50000"/>
                      </a:schemeClr>
                    </a:solidFill>
                  </a:tcPr>
                </a:tc>
                <a:tc>
                  <a:txBody>
                    <a:bodyPr/>
                    <a:lstStyle/>
                    <a:p>
                      <a:pPr lvl="0">
                        <a:buNone/>
                      </a:pPr>
                      <a:endParaRPr lang="en-US" sz="500" dirty="0"/>
                    </a:p>
                  </a:txBody>
                  <a:tcPr>
                    <a:solidFill>
                      <a:schemeClr val="tx2">
                        <a:lumMod val="50000"/>
                        <a:lumOff val="50000"/>
                      </a:schemeClr>
                    </a:solidFill>
                  </a:tcPr>
                </a:tc>
                <a:tc>
                  <a:txBody>
                    <a:bodyPr/>
                    <a:lstStyle/>
                    <a:p>
                      <a:pPr lvl="0">
                        <a:buNone/>
                      </a:pPr>
                      <a:endParaRPr lang="en-US" sz="500" dirty="0"/>
                    </a:p>
                  </a:txBody>
                  <a:tcPr>
                    <a:solidFill>
                      <a:schemeClr val="tx2">
                        <a:lumMod val="50000"/>
                        <a:lumOff val="50000"/>
                      </a:schemeClr>
                    </a:solidFill>
                  </a:tcPr>
                </a:tc>
                <a:extLst>
                  <a:ext uri="{0D108BD9-81ED-4DB2-BD59-A6C34878D82A}">
                    <a16:rowId xmlns:a16="http://schemas.microsoft.com/office/drawing/2014/main" val="3612291201"/>
                  </a:ext>
                </a:extLst>
              </a:tr>
              <a:tr h="182880">
                <a:tc>
                  <a:txBody>
                    <a:bodyPr/>
                    <a:lstStyle/>
                    <a:p>
                      <a:pPr lvl="0">
                        <a:buNone/>
                      </a:pPr>
                      <a:endParaRPr lang="en-US" sz="500" dirty="0"/>
                    </a:p>
                  </a:txBody>
                  <a:tcPr>
                    <a:solidFill>
                      <a:schemeClr val="tx2">
                        <a:lumMod val="50000"/>
                        <a:lumOff val="50000"/>
                      </a:schemeClr>
                    </a:solidFill>
                  </a:tcPr>
                </a:tc>
                <a:tc>
                  <a:txBody>
                    <a:bodyPr/>
                    <a:lstStyle/>
                    <a:p>
                      <a:pPr lvl="0">
                        <a:buNone/>
                      </a:pPr>
                      <a:endParaRPr lang="en-US" sz="500" dirty="0"/>
                    </a:p>
                  </a:txBody>
                  <a:tcPr>
                    <a:solidFill>
                      <a:schemeClr val="tx2">
                        <a:lumMod val="50000"/>
                        <a:lumOff val="50000"/>
                      </a:schemeClr>
                    </a:solidFill>
                  </a:tcPr>
                </a:tc>
                <a:tc>
                  <a:txBody>
                    <a:bodyPr/>
                    <a:lstStyle/>
                    <a:p>
                      <a:pPr lvl="0">
                        <a:buNone/>
                      </a:pPr>
                      <a:endParaRPr lang="en-US" sz="500" dirty="0"/>
                    </a:p>
                  </a:txBody>
                  <a:tcPr>
                    <a:solidFill>
                      <a:schemeClr val="tx2">
                        <a:lumMod val="50000"/>
                        <a:lumOff val="50000"/>
                      </a:schemeClr>
                    </a:solidFill>
                  </a:tcPr>
                </a:tc>
                <a:tc>
                  <a:txBody>
                    <a:bodyPr/>
                    <a:lstStyle/>
                    <a:p>
                      <a:pPr lvl="0">
                        <a:buNone/>
                      </a:pPr>
                      <a:endParaRPr lang="en-US" sz="500" dirty="0"/>
                    </a:p>
                  </a:txBody>
                  <a:tcPr>
                    <a:solidFill>
                      <a:schemeClr val="tx2">
                        <a:lumMod val="50000"/>
                        <a:lumOff val="50000"/>
                      </a:schemeClr>
                    </a:solidFill>
                  </a:tcPr>
                </a:tc>
                <a:extLst>
                  <a:ext uri="{0D108BD9-81ED-4DB2-BD59-A6C34878D82A}">
                    <a16:rowId xmlns:a16="http://schemas.microsoft.com/office/drawing/2014/main" val="248341759"/>
                  </a:ext>
                </a:extLst>
              </a:tr>
              <a:tr h="182880">
                <a:tc>
                  <a:txBody>
                    <a:bodyPr/>
                    <a:lstStyle/>
                    <a:p>
                      <a:pPr lvl="0">
                        <a:buNone/>
                      </a:pPr>
                      <a:endParaRPr lang="en-US" sz="500" dirty="0"/>
                    </a:p>
                  </a:txBody>
                  <a:tcPr>
                    <a:solidFill>
                      <a:schemeClr val="tx2">
                        <a:lumMod val="50000"/>
                        <a:lumOff val="50000"/>
                      </a:schemeClr>
                    </a:solidFill>
                  </a:tcPr>
                </a:tc>
                <a:tc>
                  <a:txBody>
                    <a:bodyPr/>
                    <a:lstStyle/>
                    <a:p>
                      <a:pPr lvl="0">
                        <a:buNone/>
                      </a:pPr>
                      <a:endParaRPr lang="en-US" sz="500" dirty="0"/>
                    </a:p>
                  </a:txBody>
                  <a:tcPr>
                    <a:solidFill>
                      <a:schemeClr val="tx2">
                        <a:lumMod val="50000"/>
                        <a:lumOff val="50000"/>
                      </a:schemeClr>
                    </a:solidFill>
                  </a:tcPr>
                </a:tc>
                <a:tc>
                  <a:txBody>
                    <a:bodyPr/>
                    <a:lstStyle/>
                    <a:p>
                      <a:pPr lvl="0">
                        <a:buNone/>
                      </a:pPr>
                      <a:endParaRPr lang="en-US" sz="500" dirty="0"/>
                    </a:p>
                  </a:txBody>
                  <a:tcPr>
                    <a:solidFill>
                      <a:schemeClr val="tx2">
                        <a:lumMod val="50000"/>
                        <a:lumOff val="50000"/>
                      </a:schemeClr>
                    </a:solidFill>
                  </a:tcPr>
                </a:tc>
                <a:tc>
                  <a:txBody>
                    <a:bodyPr/>
                    <a:lstStyle/>
                    <a:p>
                      <a:pPr lvl="0">
                        <a:buNone/>
                      </a:pPr>
                      <a:endParaRPr lang="en-US" sz="500" dirty="0"/>
                    </a:p>
                  </a:txBody>
                  <a:tcPr>
                    <a:solidFill>
                      <a:schemeClr val="tx2">
                        <a:lumMod val="50000"/>
                        <a:lumOff val="50000"/>
                      </a:schemeClr>
                    </a:solidFill>
                  </a:tcPr>
                </a:tc>
                <a:extLst>
                  <a:ext uri="{0D108BD9-81ED-4DB2-BD59-A6C34878D82A}">
                    <a16:rowId xmlns:a16="http://schemas.microsoft.com/office/drawing/2014/main" val="2789343630"/>
                  </a:ext>
                </a:extLst>
              </a:tr>
            </a:tbl>
          </a:graphicData>
        </a:graphic>
      </p:graphicFrame>
      <p:graphicFrame>
        <p:nvGraphicFramePr>
          <p:cNvPr id="5" name="Table 4">
            <a:extLst>
              <a:ext uri="{FF2B5EF4-FFF2-40B4-BE49-F238E27FC236}">
                <a16:creationId xmlns:a16="http://schemas.microsoft.com/office/drawing/2014/main" id="{A57C918D-084A-43EC-9B7A-9094AF240E18}"/>
              </a:ext>
            </a:extLst>
          </p:cNvPr>
          <p:cNvGraphicFramePr>
            <a:graphicFrameLocks noGrp="1"/>
          </p:cNvGraphicFramePr>
          <p:nvPr/>
        </p:nvGraphicFramePr>
        <p:xfrm>
          <a:off x="7428965" y="2077942"/>
          <a:ext cx="833120" cy="91440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784039028"/>
                    </a:ext>
                  </a:extLst>
                </a:gridCol>
                <a:gridCol w="208280">
                  <a:extLst>
                    <a:ext uri="{9D8B030D-6E8A-4147-A177-3AD203B41FA5}">
                      <a16:colId xmlns:a16="http://schemas.microsoft.com/office/drawing/2014/main" val="2295017853"/>
                    </a:ext>
                  </a:extLst>
                </a:gridCol>
                <a:gridCol w="208280">
                  <a:extLst>
                    <a:ext uri="{9D8B030D-6E8A-4147-A177-3AD203B41FA5}">
                      <a16:colId xmlns:a16="http://schemas.microsoft.com/office/drawing/2014/main" val="3713893967"/>
                    </a:ext>
                  </a:extLst>
                </a:gridCol>
                <a:gridCol w="208280">
                  <a:extLst>
                    <a:ext uri="{9D8B030D-6E8A-4147-A177-3AD203B41FA5}">
                      <a16:colId xmlns:a16="http://schemas.microsoft.com/office/drawing/2014/main" val="2523339241"/>
                    </a:ext>
                  </a:extLst>
                </a:gridCol>
              </a:tblGrid>
              <a:tr h="182880">
                <a:tc>
                  <a:txBody>
                    <a:bodyPr/>
                    <a:lstStyle/>
                    <a:p>
                      <a:endParaRPr lang="en-US" sz="500"/>
                    </a:p>
                  </a:txBody>
                  <a:tcPr>
                    <a:solidFill>
                      <a:schemeClr val="accent4">
                        <a:lumMod val="60000"/>
                        <a:lumOff val="40000"/>
                      </a:schemeClr>
                    </a:solidFill>
                  </a:tcPr>
                </a:tc>
                <a:tc>
                  <a:txBody>
                    <a:bodyPr/>
                    <a:lstStyle/>
                    <a:p>
                      <a:endParaRPr lang="en-US" sz="500"/>
                    </a:p>
                  </a:txBody>
                  <a:tcPr>
                    <a:solidFill>
                      <a:schemeClr val="accent4">
                        <a:lumMod val="60000"/>
                        <a:lumOff val="40000"/>
                      </a:schemeClr>
                    </a:solidFill>
                  </a:tcPr>
                </a:tc>
                <a:tc>
                  <a:txBody>
                    <a:bodyPr/>
                    <a:lstStyle/>
                    <a:p>
                      <a:endParaRPr lang="en-US" sz="500"/>
                    </a:p>
                  </a:txBody>
                  <a:tcPr>
                    <a:solidFill>
                      <a:schemeClr val="accent4">
                        <a:lumMod val="60000"/>
                        <a:lumOff val="40000"/>
                      </a:schemeClr>
                    </a:solidFill>
                  </a:tcPr>
                </a:tc>
                <a:tc>
                  <a:txBody>
                    <a:bodyPr/>
                    <a:lstStyle/>
                    <a:p>
                      <a:endParaRPr lang="en-US" sz="500"/>
                    </a:p>
                  </a:txBody>
                  <a:tcPr>
                    <a:solidFill>
                      <a:schemeClr val="accent4">
                        <a:lumMod val="60000"/>
                        <a:lumOff val="40000"/>
                      </a:schemeClr>
                    </a:solidFill>
                  </a:tcPr>
                </a:tc>
                <a:extLst>
                  <a:ext uri="{0D108BD9-81ED-4DB2-BD59-A6C34878D82A}">
                    <a16:rowId xmlns:a16="http://schemas.microsoft.com/office/drawing/2014/main" val="2326981018"/>
                  </a:ext>
                </a:extLst>
              </a:tr>
              <a:tr h="182880">
                <a:tc>
                  <a:txBody>
                    <a:bodyPr/>
                    <a:lstStyle/>
                    <a:p>
                      <a:pPr lvl="0">
                        <a:buNone/>
                      </a:pPr>
                      <a:endParaRPr lang="en-US" sz="500" dirty="0"/>
                    </a:p>
                  </a:txBody>
                  <a:tcPr>
                    <a:solidFill>
                      <a:schemeClr val="accent4">
                        <a:lumMod val="60000"/>
                        <a:lumOff val="40000"/>
                      </a:schemeClr>
                    </a:solidFill>
                  </a:tcPr>
                </a:tc>
                <a:tc>
                  <a:txBody>
                    <a:bodyPr/>
                    <a:lstStyle/>
                    <a:p>
                      <a:pPr lvl="0">
                        <a:buNone/>
                      </a:pPr>
                      <a:endParaRPr lang="en-US" sz="500" dirty="0"/>
                    </a:p>
                  </a:txBody>
                  <a:tcPr>
                    <a:solidFill>
                      <a:schemeClr val="accent4">
                        <a:lumMod val="60000"/>
                        <a:lumOff val="40000"/>
                      </a:schemeClr>
                    </a:solidFill>
                  </a:tcPr>
                </a:tc>
                <a:tc>
                  <a:txBody>
                    <a:bodyPr/>
                    <a:lstStyle/>
                    <a:p>
                      <a:pPr lvl="0">
                        <a:buNone/>
                      </a:pPr>
                      <a:endParaRPr lang="en-US" sz="500" dirty="0"/>
                    </a:p>
                  </a:txBody>
                  <a:tcPr>
                    <a:solidFill>
                      <a:schemeClr val="accent4">
                        <a:lumMod val="60000"/>
                        <a:lumOff val="40000"/>
                      </a:schemeClr>
                    </a:solidFill>
                  </a:tcPr>
                </a:tc>
                <a:tc>
                  <a:txBody>
                    <a:bodyPr/>
                    <a:lstStyle/>
                    <a:p>
                      <a:pPr lvl="0">
                        <a:buNone/>
                      </a:pPr>
                      <a:endParaRPr lang="en-US" sz="500" dirty="0"/>
                    </a:p>
                  </a:txBody>
                  <a:tcPr>
                    <a:solidFill>
                      <a:schemeClr val="accent4">
                        <a:lumMod val="60000"/>
                        <a:lumOff val="40000"/>
                      </a:schemeClr>
                    </a:solidFill>
                  </a:tcPr>
                </a:tc>
                <a:extLst>
                  <a:ext uri="{0D108BD9-81ED-4DB2-BD59-A6C34878D82A}">
                    <a16:rowId xmlns:a16="http://schemas.microsoft.com/office/drawing/2014/main" val="3487635068"/>
                  </a:ext>
                </a:extLst>
              </a:tr>
              <a:tr h="182880">
                <a:tc>
                  <a:txBody>
                    <a:bodyPr/>
                    <a:lstStyle/>
                    <a:p>
                      <a:pPr lvl="0">
                        <a:buNone/>
                      </a:pPr>
                      <a:endParaRPr lang="en-US" sz="500" dirty="0"/>
                    </a:p>
                  </a:txBody>
                  <a:tcPr>
                    <a:solidFill>
                      <a:schemeClr val="accent4">
                        <a:lumMod val="60000"/>
                        <a:lumOff val="40000"/>
                      </a:schemeClr>
                    </a:solidFill>
                  </a:tcPr>
                </a:tc>
                <a:tc>
                  <a:txBody>
                    <a:bodyPr/>
                    <a:lstStyle/>
                    <a:p>
                      <a:pPr lvl="0">
                        <a:buNone/>
                      </a:pPr>
                      <a:endParaRPr lang="en-US" sz="500" dirty="0"/>
                    </a:p>
                  </a:txBody>
                  <a:tcPr>
                    <a:solidFill>
                      <a:schemeClr val="accent4">
                        <a:lumMod val="60000"/>
                        <a:lumOff val="40000"/>
                      </a:schemeClr>
                    </a:solidFill>
                  </a:tcPr>
                </a:tc>
                <a:tc>
                  <a:txBody>
                    <a:bodyPr/>
                    <a:lstStyle/>
                    <a:p>
                      <a:pPr lvl="0">
                        <a:buNone/>
                      </a:pPr>
                      <a:endParaRPr lang="en-US" sz="500" dirty="0"/>
                    </a:p>
                  </a:txBody>
                  <a:tcPr>
                    <a:solidFill>
                      <a:schemeClr val="accent4">
                        <a:lumMod val="60000"/>
                        <a:lumOff val="40000"/>
                      </a:schemeClr>
                    </a:solidFill>
                  </a:tcPr>
                </a:tc>
                <a:tc>
                  <a:txBody>
                    <a:bodyPr/>
                    <a:lstStyle/>
                    <a:p>
                      <a:pPr lvl="0">
                        <a:buNone/>
                      </a:pPr>
                      <a:endParaRPr lang="en-US" sz="500" dirty="0"/>
                    </a:p>
                  </a:txBody>
                  <a:tcPr>
                    <a:solidFill>
                      <a:schemeClr val="accent4">
                        <a:lumMod val="60000"/>
                        <a:lumOff val="40000"/>
                      </a:schemeClr>
                    </a:solidFill>
                  </a:tcPr>
                </a:tc>
                <a:extLst>
                  <a:ext uri="{0D108BD9-81ED-4DB2-BD59-A6C34878D82A}">
                    <a16:rowId xmlns:a16="http://schemas.microsoft.com/office/drawing/2014/main" val="3612291201"/>
                  </a:ext>
                </a:extLst>
              </a:tr>
              <a:tr h="182880">
                <a:tc>
                  <a:txBody>
                    <a:bodyPr/>
                    <a:lstStyle/>
                    <a:p>
                      <a:pPr lvl="0">
                        <a:buNone/>
                      </a:pPr>
                      <a:endParaRPr lang="en-US" sz="500" dirty="0"/>
                    </a:p>
                  </a:txBody>
                  <a:tcPr>
                    <a:solidFill>
                      <a:schemeClr val="accent4">
                        <a:lumMod val="60000"/>
                        <a:lumOff val="40000"/>
                      </a:schemeClr>
                    </a:solidFill>
                  </a:tcPr>
                </a:tc>
                <a:tc>
                  <a:txBody>
                    <a:bodyPr/>
                    <a:lstStyle/>
                    <a:p>
                      <a:pPr lvl="0">
                        <a:buNone/>
                      </a:pPr>
                      <a:endParaRPr lang="en-US" sz="500" dirty="0"/>
                    </a:p>
                  </a:txBody>
                  <a:tcPr>
                    <a:solidFill>
                      <a:schemeClr val="accent4">
                        <a:lumMod val="60000"/>
                        <a:lumOff val="40000"/>
                      </a:schemeClr>
                    </a:solidFill>
                  </a:tcPr>
                </a:tc>
                <a:tc>
                  <a:txBody>
                    <a:bodyPr/>
                    <a:lstStyle/>
                    <a:p>
                      <a:pPr lvl="0">
                        <a:buNone/>
                      </a:pPr>
                      <a:endParaRPr lang="en-US" sz="500" dirty="0"/>
                    </a:p>
                  </a:txBody>
                  <a:tcPr>
                    <a:solidFill>
                      <a:schemeClr val="accent4">
                        <a:lumMod val="60000"/>
                        <a:lumOff val="40000"/>
                      </a:schemeClr>
                    </a:solidFill>
                  </a:tcPr>
                </a:tc>
                <a:tc>
                  <a:txBody>
                    <a:bodyPr/>
                    <a:lstStyle/>
                    <a:p>
                      <a:pPr lvl="0">
                        <a:buNone/>
                      </a:pPr>
                      <a:endParaRPr lang="en-US" sz="500" dirty="0"/>
                    </a:p>
                  </a:txBody>
                  <a:tcPr>
                    <a:solidFill>
                      <a:schemeClr val="accent4">
                        <a:lumMod val="60000"/>
                        <a:lumOff val="40000"/>
                      </a:schemeClr>
                    </a:solidFill>
                  </a:tcPr>
                </a:tc>
                <a:extLst>
                  <a:ext uri="{0D108BD9-81ED-4DB2-BD59-A6C34878D82A}">
                    <a16:rowId xmlns:a16="http://schemas.microsoft.com/office/drawing/2014/main" val="248341759"/>
                  </a:ext>
                </a:extLst>
              </a:tr>
              <a:tr h="182880">
                <a:tc>
                  <a:txBody>
                    <a:bodyPr/>
                    <a:lstStyle/>
                    <a:p>
                      <a:pPr lvl="0">
                        <a:buNone/>
                      </a:pPr>
                      <a:endParaRPr lang="en-US" sz="500" dirty="0"/>
                    </a:p>
                  </a:txBody>
                  <a:tcPr>
                    <a:solidFill>
                      <a:schemeClr val="accent4">
                        <a:lumMod val="60000"/>
                        <a:lumOff val="40000"/>
                      </a:schemeClr>
                    </a:solidFill>
                  </a:tcPr>
                </a:tc>
                <a:tc>
                  <a:txBody>
                    <a:bodyPr/>
                    <a:lstStyle/>
                    <a:p>
                      <a:pPr lvl="0">
                        <a:buNone/>
                      </a:pPr>
                      <a:endParaRPr lang="en-US" sz="500" dirty="0"/>
                    </a:p>
                  </a:txBody>
                  <a:tcPr>
                    <a:solidFill>
                      <a:schemeClr val="accent4">
                        <a:lumMod val="60000"/>
                        <a:lumOff val="40000"/>
                      </a:schemeClr>
                    </a:solidFill>
                  </a:tcPr>
                </a:tc>
                <a:tc>
                  <a:txBody>
                    <a:bodyPr/>
                    <a:lstStyle/>
                    <a:p>
                      <a:pPr lvl="0">
                        <a:buNone/>
                      </a:pPr>
                      <a:endParaRPr lang="en-US" sz="500" dirty="0"/>
                    </a:p>
                  </a:txBody>
                  <a:tcPr>
                    <a:solidFill>
                      <a:schemeClr val="accent4">
                        <a:lumMod val="60000"/>
                        <a:lumOff val="40000"/>
                      </a:schemeClr>
                    </a:solidFill>
                  </a:tcPr>
                </a:tc>
                <a:tc>
                  <a:txBody>
                    <a:bodyPr/>
                    <a:lstStyle/>
                    <a:p>
                      <a:pPr lvl="0">
                        <a:buNone/>
                      </a:pPr>
                      <a:endParaRPr lang="en-US" sz="500" dirty="0"/>
                    </a:p>
                  </a:txBody>
                  <a:tcPr>
                    <a:solidFill>
                      <a:schemeClr val="accent4">
                        <a:lumMod val="60000"/>
                        <a:lumOff val="40000"/>
                      </a:schemeClr>
                    </a:solidFill>
                  </a:tcPr>
                </a:tc>
                <a:extLst>
                  <a:ext uri="{0D108BD9-81ED-4DB2-BD59-A6C34878D82A}">
                    <a16:rowId xmlns:a16="http://schemas.microsoft.com/office/drawing/2014/main" val="2789343630"/>
                  </a:ext>
                </a:extLst>
              </a:tr>
            </a:tbl>
          </a:graphicData>
        </a:graphic>
      </p:graphicFrame>
      <p:graphicFrame>
        <p:nvGraphicFramePr>
          <p:cNvPr id="6" name="Table 5">
            <a:extLst>
              <a:ext uri="{FF2B5EF4-FFF2-40B4-BE49-F238E27FC236}">
                <a16:creationId xmlns:a16="http://schemas.microsoft.com/office/drawing/2014/main" id="{0A543C73-B05E-42D9-AB42-84319452A031}"/>
              </a:ext>
            </a:extLst>
          </p:cNvPr>
          <p:cNvGraphicFramePr>
            <a:graphicFrameLocks noGrp="1"/>
          </p:cNvGraphicFramePr>
          <p:nvPr/>
        </p:nvGraphicFramePr>
        <p:xfrm>
          <a:off x="8478832" y="2077942"/>
          <a:ext cx="833120" cy="91440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784039028"/>
                    </a:ext>
                  </a:extLst>
                </a:gridCol>
                <a:gridCol w="208280">
                  <a:extLst>
                    <a:ext uri="{9D8B030D-6E8A-4147-A177-3AD203B41FA5}">
                      <a16:colId xmlns:a16="http://schemas.microsoft.com/office/drawing/2014/main" val="2295017853"/>
                    </a:ext>
                  </a:extLst>
                </a:gridCol>
                <a:gridCol w="208280">
                  <a:extLst>
                    <a:ext uri="{9D8B030D-6E8A-4147-A177-3AD203B41FA5}">
                      <a16:colId xmlns:a16="http://schemas.microsoft.com/office/drawing/2014/main" val="3713893967"/>
                    </a:ext>
                  </a:extLst>
                </a:gridCol>
                <a:gridCol w="208280">
                  <a:extLst>
                    <a:ext uri="{9D8B030D-6E8A-4147-A177-3AD203B41FA5}">
                      <a16:colId xmlns:a16="http://schemas.microsoft.com/office/drawing/2014/main" val="2523339241"/>
                    </a:ext>
                  </a:extLst>
                </a:gridCol>
              </a:tblGrid>
              <a:tr h="182880">
                <a:tc>
                  <a:txBody>
                    <a:bodyPr/>
                    <a:lstStyle/>
                    <a:p>
                      <a:endParaRPr lang="en-US" sz="500"/>
                    </a:p>
                  </a:txBody>
                  <a:tcPr>
                    <a:solidFill>
                      <a:schemeClr val="accent6">
                        <a:lumMod val="50000"/>
                      </a:schemeClr>
                    </a:solidFill>
                  </a:tcPr>
                </a:tc>
                <a:tc>
                  <a:txBody>
                    <a:bodyPr/>
                    <a:lstStyle/>
                    <a:p>
                      <a:endParaRPr lang="en-US" sz="500"/>
                    </a:p>
                  </a:txBody>
                  <a:tcPr>
                    <a:solidFill>
                      <a:schemeClr val="accent6">
                        <a:lumMod val="50000"/>
                      </a:schemeClr>
                    </a:solidFill>
                  </a:tcPr>
                </a:tc>
                <a:tc>
                  <a:txBody>
                    <a:bodyPr/>
                    <a:lstStyle/>
                    <a:p>
                      <a:endParaRPr lang="en-US" sz="500"/>
                    </a:p>
                  </a:txBody>
                  <a:tcPr>
                    <a:solidFill>
                      <a:schemeClr val="accent6">
                        <a:lumMod val="50000"/>
                      </a:schemeClr>
                    </a:solidFill>
                  </a:tcPr>
                </a:tc>
                <a:tc>
                  <a:txBody>
                    <a:bodyPr/>
                    <a:lstStyle/>
                    <a:p>
                      <a:endParaRPr lang="en-US" sz="500"/>
                    </a:p>
                  </a:txBody>
                  <a:tcPr>
                    <a:solidFill>
                      <a:schemeClr val="accent6">
                        <a:lumMod val="50000"/>
                      </a:schemeClr>
                    </a:solidFill>
                  </a:tcPr>
                </a:tc>
                <a:extLst>
                  <a:ext uri="{0D108BD9-81ED-4DB2-BD59-A6C34878D82A}">
                    <a16:rowId xmlns:a16="http://schemas.microsoft.com/office/drawing/2014/main" val="2326981018"/>
                  </a:ext>
                </a:extLst>
              </a:tr>
              <a:tr h="182880">
                <a:tc>
                  <a:txBody>
                    <a:bodyPr/>
                    <a:lstStyle/>
                    <a:p>
                      <a:pPr lvl="0">
                        <a:buNone/>
                      </a:pPr>
                      <a:endParaRPr lang="en-US" sz="500" dirty="0"/>
                    </a:p>
                  </a:txBody>
                  <a:tcPr>
                    <a:solidFill>
                      <a:schemeClr val="accent6">
                        <a:lumMod val="50000"/>
                      </a:schemeClr>
                    </a:solidFill>
                  </a:tcPr>
                </a:tc>
                <a:tc>
                  <a:txBody>
                    <a:bodyPr/>
                    <a:lstStyle/>
                    <a:p>
                      <a:pPr lvl="0">
                        <a:buNone/>
                      </a:pPr>
                      <a:endParaRPr lang="en-US" sz="500" dirty="0"/>
                    </a:p>
                  </a:txBody>
                  <a:tcPr>
                    <a:solidFill>
                      <a:schemeClr val="accent6">
                        <a:lumMod val="50000"/>
                      </a:schemeClr>
                    </a:solidFill>
                  </a:tcPr>
                </a:tc>
                <a:tc>
                  <a:txBody>
                    <a:bodyPr/>
                    <a:lstStyle/>
                    <a:p>
                      <a:pPr lvl="0">
                        <a:buNone/>
                      </a:pPr>
                      <a:endParaRPr lang="en-US" sz="500" dirty="0"/>
                    </a:p>
                  </a:txBody>
                  <a:tcPr>
                    <a:solidFill>
                      <a:schemeClr val="accent6">
                        <a:lumMod val="50000"/>
                      </a:schemeClr>
                    </a:solidFill>
                  </a:tcPr>
                </a:tc>
                <a:tc>
                  <a:txBody>
                    <a:bodyPr/>
                    <a:lstStyle/>
                    <a:p>
                      <a:pPr lvl="0">
                        <a:buNone/>
                      </a:pPr>
                      <a:endParaRPr lang="en-US" sz="500" dirty="0"/>
                    </a:p>
                  </a:txBody>
                  <a:tcPr>
                    <a:solidFill>
                      <a:schemeClr val="accent6">
                        <a:lumMod val="50000"/>
                      </a:schemeClr>
                    </a:solidFill>
                  </a:tcPr>
                </a:tc>
                <a:extLst>
                  <a:ext uri="{0D108BD9-81ED-4DB2-BD59-A6C34878D82A}">
                    <a16:rowId xmlns:a16="http://schemas.microsoft.com/office/drawing/2014/main" val="3487635068"/>
                  </a:ext>
                </a:extLst>
              </a:tr>
              <a:tr h="182880">
                <a:tc>
                  <a:txBody>
                    <a:bodyPr/>
                    <a:lstStyle/>
                    <a:p>
                      <a:pPr lvl="0">
                        <a:buNone/>
                      </a:pPr>
                      <a:endParaRPr lang="en-US" sz="500" dirty="0"/>
                    </a:p>
                  </a:txBody>
                  <a:tcPr>
                    <a:solidFill>
                      <a:schemeClr val="accent6">
                        <a:lumMod val="50000"/>
                      </a:schemeClr>
                    </a:solidFill>
                  </a:tcPr>
                </a:tc>
                <a:tc>
                  <a:txBody>
                    <a:bodyPr/>
                    <a:lstStyle/>
                    <a:p>
                      <a:pPr lvl="0">
                        <a:buNone/>
                      </a:pPr>
                      <a:endParaRPr lang="en-US" sz="500" dirty="0"/>
                    </a:p>
                  </a:txBody>
                  <a:tcPr>
                    <a:solidFill>
                      <a:schemeClr val="accent6">
                        <a:lumMod val="50000"/>
                      </a:schemeClr>
                    </a:solidFill>
                  </a:tcPr>
                </a:tc>
                <a:tc>
                  <a:txBody>
                    <a:bodyPr/>
                    <a:lstStyle/>
                    <a:p>
                      <a:pPr lvl="0">
                        <a:buNone/>
                      </a:pPr>
                      <a:endParaRPr lang="en-US" sz="500" dirty="0"/>
                    </a:p>
                  </a:txBody>
                  <a:tcPr>
                    <a:solidFill>
                      <a:schemeClr val="accent6">
                        <a:lumMod val="50000"/>
                      </a:schemeClr>
                    </a:solidFill>
                  </a:tcPr>
                </a:tc>
                <a:tc>
                  <a:txBody>
                    <a:bodyPr/>
                    <a:lstStyle/>
                    <a:p>
                      <a:pPr lvl="0">
                        <a:buNone/>
                      </a:pPr>
                      <a:endParaRPr lang="en-US" sz="500" dirty="0"/>
                    </a:p>
                  </a:txBody>
                  <a:tcPr>
                    <a:solidFill>
                      <a:schemeClr val="accent6">
                        <a:lumMod val="50000"/>
                      </a:schemeClr>
                    </a:solidFill>
                  </a:tcPr>
                </a:tc>
                <a:extLst>
                  <a:ext uri="{0D108BD9-81ED-4DB2-BD59-A6C34878D82A}">
                    <a16:rowId xmlns:a16="http://schemas.microsoft.com/office/drawing/2014/main" val="3612291201"/>
                  </a:ext>
                </a:extLst>
              </a:tr>
              <a:tr h="182880">
                <a:tc>
                  <a:txBody>
                    <a:bodyPr/>
                    <a:lstStyle/>
                    <a:p>
                      <a:pPr lvl="0">
                        <a:buNone/>
                      </a:pPr>
                      <a:endParaRPr lang="en-US" sz="500" dirty="0"/>
                    </a:p>
                  </a:txBody>
                  <a:tcPr>
                    <a:solidFill>
                      <a:schemeClr val="accent6">
                        <a:lumMod val="50000"/>
                      </a:schemeClr>
                    </a:solidFill>
                  </a:tcPr>
                </a:tc>
                <a:tc>
                  <a:txBody>
                    <a:bodyPr/>
                    <a:lstStyle/>
                    <a:p>
                      <a:pPr lvl="0">
                        <a:buNone/>
                      </a:pPr>
                      <a:endParaRPr lang="en-US" sz="500" dirty="0"/>
                    </a:p>
                  </a:txBody>
                  <a:tcPr>
                    <a:solidFill>
                      <a:schemeClr val="accent6">
                        <a:lumMod val="50000"/>
                      </a:schemeClr>
                    </a:solidFill>
                  </a:tcPr>
                </a:tc>
                <a:tc>
                  <a:txBody>
                    <a:bodyPr/>
                    <a:lstStyle/>
                    <a:p>
                      <a:pPr lvl="0">
                        <a:buNone/>
                      </a:pPr>
                      <a:endParaRPr lang="en-US" sz="500" dirty="0"/>
                    </a:p>
                  </a:txBody>
                  <a:tcPr>
                    <a:solidFill>
                      <a:schemeClr val="accent6">
                        <a:lumMod val="50000"/>
                      </a:schemeClr>
                    </a:solidFill>
                  </a:tcPr>
                </a:tc>
                <a:tc>
                  <a:txBody>
                    <a:bodyPr/>
                    <a:lstStyle/>
                    <a:p>
                      <a:pPr lvl="0">
                        <a:buNone/>
                      </a:pPr>
                      <a:endParaRPr lang="en-US" sz="500" dirty="0"/>
                    </a:p>
                  </a:txBody>
                  <a:tcPr>
                    <a:solidFill>
                      <a:schemeClr val="accent6">
                        <a:lumMod val="50000"/>
                      </a:schemeClr>
                    </a:solidFill>
                  </a:tcPr>
                </a:tc>
                <a:extLst>
                  <a:ext uri="{0D108BD9-81ED-4DB2-BD59-A6C34878D82A}">
                    <a16:rowId xmlns:a16="http://schemas.microsoft.com/office/drawing/2014/main" val="248341759"/>
                  </a:ext>
                </a:extLst>
              </a:tr>
              <a:tr h="182880">
                <a:tc>
                  <a:txBody>
                    <a:bodyPr/>
                    <a:lstStyle/>
                    <a:p>
                      <a:pPr lvl="0">
                        <a:buNone/>
                      </a:pPr>
                      <a:endParaRPr lang="en-US" sz="500" dirty="0"/>
                    </a:p>
                  </a:txBody>
                  <a:tcPr>
                    <a:solidFill>
                      <a:schemeClr val="accent6">
                        <a:lumMod val="50000"/>
                      </a:schemeClr>
                    </a:solidFill>
                  </a:tcPr>
                </a:tc>
                <a:tc>
                  <a:txBody>
                    <a:bodyPr/>
                    <a:lstStyle/>
                    <a:p>
                      <a:pPr lvl="0">
                        <a:buNone/>
                      </a:pPr>
                      <a:endParaRPr lang="en-US" sz="500" dirty="0"/>
                    </a:p>
                  </a:txBody>
                  <a:tcPr>
                    <a:solidFill>
                      <a:schemeClr val="accent6">
                        <a:lumMod val="50000"/>
                      </a:schemeClr>
                    </a:solidFill>
                  </a:tcPr>
                </a:tc>
                <a:tc>
                  <a:txBody>
                    <a:bodyPr/>
                    <a:lstStyle/>
                    <a:p>
                      <a:pPr lvl="0">
                        <a:buNone/>
                      </a:pPr>
                      <a:endParaRPr lang="en-US" sz="500" dirty="0"/>
                    </a:p>
                  </a:txBody>
                  <a:tcPr>
                    <a:solidFill>
                      <a:schemeClr val="accent6">
                        <a:lumMod val="50000"/>
                      </a:schemeClr>
                    </a:solidFill>
                  </a:tcPr>
                </a:tc>
                <a:tc>
                  <a:txBody>
                    <a:bodyPr/>
                    <a:lstStyle/>
                    <a:p>
                      <a:pPr lvl="0">
                        <a:buNone/>
                      </a:pPr>
                      <a:endParaRPr lang="en-US" sz="500" dirty="0"/>
                    </a:p>
                  </a:txBody>
                  <a:tcPr>
                    <a:solidFill>
                      <a:schemeClr val="accent6">
                        <a:lumMod val="50000"/>
                      </a:schemeClr>
                    </a:solidFill>
                  </a:tcPr>
                </a:tc>
                <a:extLst>
                  <a:ext uri="{0D108BD9-81ED-4DB2-BD59-A6C34878D82A}">
                    <a16:rowId xmlns:a16="http://schemas.microsoft.com/office/drawing/2014/main" val="2789343630"/>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683EAB2-3908-46CA-866B-F4A19FD06CB6}"/>
                  </a:ext>
                </a:extLst>
              </p:cNvPr>
              <p:cNvSpPr txBox="1"/>
              <p:nvPr/>
            </p:nvSpPr>
            <p:spPr>
              <a:xfrm>
                <a:off x="7106697" y="3209146"/>
                <a:ext cx="1422954" cy="3810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𝑈</m:t>
                          </m:r>
                        </m:e>
                        <m:sub>
                          <m:r>
                            <a:rPr lang="it-IT" b="0" i="1" smtClean="0">
                              <a:latin typeface="Cambria Math" panose="02040503050406030204" pitchFamily="18" charset="0"/>
                            </a:rPr>
                            <m:t>𝑞𝑘𝑣</m:t>
                          </m:r>
                        </m:sub>
                        <m:sup>
                          <m:r>
                            <a:rPr lang="it-IT" b="0" i="1" smtClean="0">
                              <a:latin typeface="Cambria Math" panose="02040503050406030204" pitchFamily="18" charset="0"/>
                            </a:rPr>
                            <m:t>(</m:t>
                          </m:r>
                          <m:r>
                            <a:rPr lang="it-IT" b="0" i="1" smtClean="0">
                              <a:latin typeface="Cambria Math" panose="02040503050406030204" pitchFamily="18" charset="0"/>
                            </a:rPr>
                            <m:t>h</m:t>
                          </m:r>
                          <m:r>
                            <a:rPr lang="it-IT" b="0" i="1" smtClean="0">
                              <a:latin typeface="Cambria Math" panose="02040503050406030204" pitchFamily="18" charset="0"/>
                            </a:rPr>
                            <m:t>)</m:t>
                          </m:r>
                        </m:sup>
                      </m:sSubSup>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ℝ</m:t>
                          </m:r>
                        </m:e>
                        <m:sup>
                          <m:r>
                            <a:rPr lang="it-IT" b="0" i="1" smtClean="0">
                              <a:latin typeface="Cambria Math" panose="02040503050406030204" pitchFamily="18" charset="0"/>
                            </a:rPr>
                            <m:t>𝐷</m:t>
                          </m:r>
                          <m:r>
                            <a:rPr lang="it-IT" b="0" i="1" smtClean="0">
                              <a:latin typeface="Cambria Math" panose="02040503050406030204" pitchFamily="18" charset="0"/>
                            </a:rPr>
                            <m:t>×3</m:t>
                          </m:r>
                          <m:r>
                            <a:rPr lang="it-IT" b="0" i="1" smtClean="0">
                              <a:latin typeface="Cambria Math" panose="02040503050406030204" pitchFamily="18" charset="0"/>
                            </a:rPr>
                            <m:t>𝑑</m:t>
                          </m:r>
                        </m:sup>
                      </m:sSup>
                    </m:oMath>
                  </m:oMathPara>
                </a14:m>
                <a:endParaRPr lang="it-IT" dirty="0"/>
              </a:p>
            </p:txBody>
          </p:sp>
        </mc:Choice>
        <mc:Fallback xmlns="">
          <p:sp>
            <p:nvSpPr>
              <p:cNvPr id="8" name="TextBox 7">
                <a:extLst>
                  <a:ext uri="{FF2B5EF4-FFF2-40B4-BE49-F238E27FC236}">
                    <a16:creationId xmlns:a16="http://schemas.microsoft.com/office/drawing/2014/main" id="{4683EAB2-3908-46CA-866B-F4A19FD06CB6}"/>
                  </a:ext>
                </a:extLst>
              </p:cNvPr>
              <p:cNvSpPr txBox="1">
                <a:spLocks noRot="1" noChangeAspect="1" noMove="1" noResize="1" noEditPoints="1" noAdjustHandles="1" noChangeArrowheads="1" noChangeShapeType="1" noTextEdit="1"/>
              </p:cNvSpPr>
              <p:nvPr/>
            </p:nvSpPr>
            <p:spPr>
              <a:xfrm>
                <a:off x="7106697" y="3209146"/>
                <a:ext cx="1422954" cy="381002"/>
              </a:xfrm>
              <a:prstGeom prst="rect">
                <a:avLst/>
              </a:prstGeom>
              <a:blipFill>
                <a:blip r:embed="rId2"/>
                <a:stretch>
                  <a:fillRect l="-3433" t="-3175" r="-1288" b="-1904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6F317C5-23FA-42CC-B9B1-2F0518AB50D9}"/>
                  </a:ext>
                </a:extLst>
              </p:cNvPr>
              <p:cNvSpPr txBox="1"/>
              <p:nvPr/>
            </p:nvSpPr>
            <p:spPr>
              <a:xfrm>
                <a:off x="7142626" y="3590148"/>
                <a:ext cx="1793504" cy="646331"/>
              </a:xfrm>
              <a:prstGeom prst="rect">
                <a:avLst/>
              </a:prstGeom>
              <a:noFill/>
            </p:spPr>
            <p:txBody>
              <a:bodyPr wrap="none" rtlCol="0">
                <a:spAutoFit/>
              </a:bodyPr>
              <a:lstStyle/>
              <a:p>
                <a:r>
                  <a:rPr lang="it-IT" dirty="0"/>
                  <a:t>one per head </a:t>
                </a:r>
                <a14:m>
                  <m:oMath xmlns:m="http://schemas.openxmlformats.org/officeDocument/2006/math">
                    <m:r>
                      <a:rPr lang="it-IT" b="0" i="1" smtClean="0">
                        <a:latin typeface="Cambria Math" panose="02040503050406030204" pitchFamily="18" charset="0"/>
                      </a:rPr>
                      <m:t>h</m:t>
                    </m:r>
                  </m:oMath>
                </a14:m>
                <a:endParaRPr lang="it-IT" dirty="0"/>
              </a:p>
              <a:p>
                <a14:m>
                  <m:oMath xmlns:m="http://schemas.openxmlformats.org/officeDocument/2006/math">
                    <m:r>
                      <a:rPr lang="it-IT" b="0" i="1" smtClean="0">
                        <a:latin typeface="Cambria Math" panose="02040503050406030204" pitchFamily="18" charset="0"/>
                      </a:rPr>
                      <m:t>𝐻</m:t>
                    </m:r>
                  </m:oMath>
                </a14:m>
                <a:r>
                  <a:rPr lang="it-IT" dirty="0"/>
                  <a:t> heads</a:t>
                </a:r>
              </a:p>
            </p:txBody>
          </p:sp>
        </mc:Choice>
        <mc:Fallback xmlns="">
          <p:sp>
            <p:nvSpPr>
              <p:cNvPr id="9" name="TextBox 8">
                <a:extLst>
                  <a:ext uri="{FF2B5EF4-FFF2-40B4-BE49-F238E27FC236}">
                    <a16:creationId xmlns:a16="http://schemas.microsoft.com/office/drawing/2014/main" id="{96F317C5-23FA-42CC-B9B1-2F0518AB50D9}"/>
                  </a:ext>
                </a:extLst>
              </p:cNvPr>
              <p:cNvSpPr txBox="1">
                <a:spLocks noRot="1" noChangeAspect="1" noMove="1" noResize="1" noEditPoints="1" noAdjustHandles="1" noChangeArrowheads="1" noChangeShapeType="1" noTextEdit="1"/>
              </p:cNvSpPr>
              <p:nvPr/>
            </p:nvSpPr>
            <p:spPr>
              <a:xfrm>
                <a:off x="7142626" y="3590148"/>
                <a:ext cx="1793504" cy="646331"/>
              </a:xfrm>
              <a:prstGeom prst="rect">
                <a:avLst/>
              </a:prstGeom>
              <a:blipFill>
                <a:blip r:embed="rId3"/>
                <a:stretch>
                  <a:fillRect l="-3061" t="-4717" b="-15094"/>
                </a:stretch>
              </a:blipFill>
            </p:spPr>
            <p:txBody>
              <a:bodyPr/>
              <a:lstStyle/>
              <a:p>
                <a:r>
                  <a:rPr lang="it-IT">
                    <a:noFill/>
                  </a:rPr>
                  <a:t> </a:t>
                </a:r>
              </a:p>
            </p:txBody>
          </p:sp>
        </mc:Fallback>
      </mc:AlternateContent>
      <p:graphicFrame>
        <p:nvGraphicFramePr>
          <p:cNvPr id="10" name="Table 9">
            <a:extLst>
              <a:ext uri="{FF2B5EF4-FFF2-40B4-BE49-F238E27FC236}">
                <a16:creationId xmlns:a16="http://schemas.microsoft.com/office/drawing/2014/main" id="{F0D6F786-D1A0-40A3-A699-A21390FA8307}"/>
              </a:ext>
            </a:extLst>
          </p:cNvPr>
          <p:cNvGraphicFramePr>
            <a:graphicFrameLocks noGrp="1"/>
          </p:cNvGraphicFramePr>
          <p:nvPr/>
        </p:nvGraphicFramePr>
        <p:xfrm>
          <a:off x="1194645" y="1849967"/>
          <a:ext cx="1041400" cy="146304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784039028"/>
                    </a:ext>
                  </a:extLst>
                </a:gridCol>
                <a:gridCol w="208280">
                  <a:extLst>
                    <a:ext uri="{9D8B030D-6E8A-4147-A177-3AD203B41FA5}">
                      <a16:colId xmlns:a16="http://schemas.microsoft.com/office/drawing/2014/main" val="2295017853"/>
                    </a:ext>
                  </a:extLst>
                </a:gridCol>
                <a:gridCol w="208280">
                  <a:extLst>
                    <a:ext uri="{9D8B030D-6E8A-4147-A177-3AD203B41FA5}">
                      <a16:colId xmlns:a16="http://schemas.microsoft.com/office/drawing/2014/main" val="3713893967"/>
                    </a:ext>
                  </a:extLst>
                </a:gridCol>
                <a:gridCol w="208280">
                  <a:extLst>
                    <a:ext uri="{9D8B030D-6E8A-4147-A177-3AD203B41FA5}">
                      <a16:colId xmlns:a16="http://schemas.microsoft.com/office/drawing/2014/main" val="2523339241"/>
                    </a:ext>
                  </a:extLst>
                </a:gridCol>
                <a:gridCol w="208280">
                  <a:extLst>
                    <a:ext uri="{9D8B030D-6E8A-4147-A177-3AD203B41FA5}">
                      <a16:colId xmlns:a16="http://schemas.microsoft.com/office/drawing/2014/main" val="2440118737"/>
                    </a:ext>
                  </a:extLst>
                </a:gridCol>
              </a:tblGrid>
              <a:tr h="182880">
                <a:tc>
                  <a:txBody>
                    <a:bodyPr/>
                    <a:lstStyle/>
                    <a:p>
                      <a:endParaRPr lang="en-US" sz="500"/>
                    </a:p>
                  </a:txBody>
                  <a:tcPr>
                    <a:solidFill>
                      <a:srgbClr val="FF0000"/>
                    </a:solidFill>
                  </a:tcPr>
                </a:tc>
                <a:tc>
                  <a:txBody>
                    <a:bodyPr/>
                    <a:lstStyle/>
                    <a:p>
                      <a:endParaRPr lang="en-US" sz="500"/>
                    </a:p>
                  </a:txBody>
                  <a:tcPr>
                    <a:solidFill>
                      <a:srgbClr val="FF0000"/>
                    </a:solidFill>
                  </a:tcPr>
                </a:tc>
                <a:tc>
                  <a:txBody>
                    <a:bodyPr/>
                    <a:lstStyle/>
                    <a:p>
                      <a:endParaRPr lang="en-US" sz="500"/>
                    </a:p>
                  </a:txBody>
                  <a:tcPr>
                    <a:solidFill>
                      <a:srgbClr val="FF0000"/>
                    </a:solidFill>
                  </a:tcPr>
                </a:tc>
                <a:tc>
                  <a:txBody>
                    <a:bodyPr/>
                    <a:lstStyle/>
                    <a:p>
                      <a:endParaRPr lang="en-US" sz="500"/>
                    </a:p>
                  </a:txBody>
                  <a:tcPr>
                    <a:solidFill>
                      <a:srgbClr val="FF0000"/>
                    </a:solidFill>
                  </a:tcPr>
                </a:tc>
                <a:tc>
                  <a:txBody>
                    <a:bodyPr/>
                    <a:lstStyle/>
                    <a:p>
                      <a:endParaRPr lang="en-US" sz="500"/>
                    </a:p>
                  </a:txBody>
                  <a:tcPr>
                    <a:solidFill>
                      <a:srgbClr val="FF0000"/>
                    </a:solidFill>
                  </a:tcPr>
                </a:tc>
                <a:extLst>
                  <a:ext uri="{0D108BD9-81ED-4DB2-BD59-A6C34878D82A}">
                    <a16:rowId xmlns:a16="http://schemas.microsoft.com/office/drawing/2014/main" val="2326981018"/>
                  </a:ext>
                </a:extLst>
              </a:tr>
              <a:tr h="182880">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extLst>
                  <a:ext uri="{0D108BD9-81ED-4DB2-BD59-A6C34878D82A}">
                    <a16:rowId xmlns:a16="http://schemas.microsoft.com/office/drawing/2014/main" val="3487635068"/>
                  </a:ext>
                </a:extLst>
              </a:tr>
              <a:tr h="182880">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extLst>
                  <a:ext uri="{0D108BD9-81ED-4DB2-BD59-A6C34878D82A}">
                    <a16:rowId xmlns:a16="http://schemas.microsoft.com/office/drawing/2014/main" val="3612291201"/>
                  </a:ext>
                </a:extLst>
              </a:tr>
              <a:tr h="182880">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extLst>
                  <a:ext uri="{0D108BD9-81ED-4DB2-BD59-A6C34878D82A}">
                    <a16:rowId xmlns:a16="http://schemas.microsoft.com/office/drawing/2014/main" val="4097616320"/>
                  </a:ext>
                </a:extLst>
              </a:tr>
              <a:tr h="182880">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extLst>
                  <a:ext uri="{0D108BD9-81ED-4DB2-BD59-A6C34878D82A}">
                    <a16:rowId xmlns:a16="http://schemas.microsoft.com/office/drawing/2014/main" val="755621417"/>
                  </a:ext>
                </a:extLst>
              </a:tr>
              <a:tr h="182880">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extLst>
                  <a:ext uri="{0D108BD9-81ED-4DB2-BD59-A6C34878D82A}">
                    <a16:rowId xmlns:a16="http://schemas.microsoft.com/office/drawing/2014/main" val="1648645949"/>
                  </a:ext>
                </a:extLst>
              </a:tr>
              <a:tr h="182880">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extLst>
                  <a:ext uri="{0D108BD9-81ED-4DB2-BD59-A6C34878D82A}">
                    <a16:rowId xmlns:a16="http://schemas.microsoft.com/office/drawing/2014/main" val="248341759"/>
                  </a:ext>
                </a:extLst>
              </a:tr>
              <a:tr h="182880">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tc>
                  <a:txBody>
                    <a:bodyPr/>
                    <a:lstStyle/>
                    <a:p>
                      <a:pPr lvl="0">
                        <a:buNone/>
                      </a:pPr>
                      <a:endParaRPr lang="en-US" sz="500" dirty="0"/>
                    </a:p>
                  </a:txBody>
                  <a:tcPr>
                    <a:solidFill>
                      <a:srgbClr val="FF0000"/>
                    </a:solidFill>
                  </a:tcPr>
                </a:tc>
                <a:extLst>
                  <a:ext uri="{0D108BD9-81ED-4DB2-BD59-A6C34878D82A}">
                    <a16:rowId xmlns:a16="http://schemas.microsoft.com/office/drawing/2014/main" val="2789343630"/>
                  </a:ext>
                </a:extLst>
              </a:tr>
            </a:tbl>
          </a:graphicData>
        </a:graphic>
      </p:graphicFrame>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8BA79EA-A544-418A-9E40-8F5C5930C7E1}"/>
                  </a:ext>
                </a:extLst>
              </p:cNvPr>
              <p:cNvSpPr txBox="1"/>
              <p:nvPr/>
            </p:nvSpPr>
            <p:spPr>
              <a:xfrm>
                <a:off x="1104953" y="3421063"/>
                <a:ext cx="1220783" cy="3148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𝐸</m:t>
                      </m:r>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ℝ</m:t>
                          </m:r>
                        </m:e>
                        <m:sup>
                          <m:sSup>
                            <m:sSupPr>
                              <m:ctrlPr>
                                <a:rPr lang="it-IT" b="0" i="1" smtClean="0">
                                  <a:latin typeface="Cambria Math" panose="02040503050406030204" pitchFamily="18" charset="0"/>
                                </a:rPr>
                              </m:ctrlPr>
                            </m:sSupPr>
                            <m:e>
                              <m:r>
                                <a:rPr lang="it-IT" b="0" i="1" smtClean="0">
                                  <a:latin typeface="Cambria Math" panose="02040503050406030204" pitchFamily="18" charset="0"/>
                                </a:rPr>
                                <m:t>𝑃</m:t>
                              </m:r>
                            </m:e>
                            <m:sup>
                              <m:r>
                                <a:rPr lang="it-IT" b="0" i="1" smtClean="0">
                                  <a:latin typeface="Cambria Math" panose="02040503050406030204" pitchFamily="18" charset="0"/>
                                </a:rPr>
                                <m:t>2</m:t>
                              </m:r>
                            </m:sup>
                          </m:sSup>
                          <m:r>
                            <a:rPr lang="it-IT" b="0" i="1" smtClean="0">
                              <a:latin typeface="Cambria Math" panose="02040503050406030204" pitchFamily="18" charset="0"/>
                            </a:rPr>
                            <m:t>𝐶</m:t>
                          </m:r>
                          <m:r>
                            <a:rPr lang="it-IT" b="0" i="1" smtClean="0">
                              <a:latin typeface="Cambria Math" panose="02040503050406030204" pitchFamily="18" charset="0"/>
                            </a:rPr>
                            <m:t>×</m:t>
                          </m:r>
                          <m:r>
                            <a:rPr lang="it-IT" b="0" i="1" smtClean="0">
                              <a:latin typeface="Cambria Math" panose="02040503050406030204" pitchFamily="18" charset="0"/>
                            </a:rPr>
                            <m:t>𝐷</m:t>
                          </m:r>
                        </m:sup>
                      </m:sSup>
                    </m:oMath>
                  </m:oMathPara>
                </a14:m>
                <a:endParaRPr lang="it-IT" dirty="0"/>
              </a:p>
            </p:txBody>
          </p:sp>
        </mc:Choice>
        <mc:Fallback xmlns="">
          <p:sp>
            <p:nvSpPr>
              <p:cNvPr id="11" name="TextBox 10">
                <a:extLst>
                  <a:ext uri="{FF2B5EF4-FFF2-40B4-BE49-F238E27FC236}">
                    <a16:creationId xmlns:a16="http://schemas.microsoft.com/office/drawing/2014/main" id="{48BA79EA-A544-418A-9E40-8F5C5930C7E1}"/>
                  </a:ext>
                </a:extLst>
              </p:cNvPr>
              <p:cNvSpPr txBox="1">
                <a:spLocks noRot="1" noChangeAspect="1" noMove="1" noResize="1" noEditPoints="1" noAdjustHandles="1" noChangeArrowheads="1" noChangeShapeType="1" noTextEdit="1"/>
              </p:cNvSpPr>
              <p:nvPr/>
            </p:nvSpPr>
            <p:spPr>
              <a:xfrm>
                <a:off x="1104953" y="3421063"/>
                <a:ext cx="1220783" cy="314830"/>
              </a:xfrm>
              <a:prstGeom prst="rect">
                <a:avLst/>
              </a:prstGeom>
              <a:blipFill>
                <a:blip r:embed="rId4"/>
                <a:stretch>
                  <a:fillRect l="-3483" r="-995" b="-7692"/>
                </a:stretch>
              </a:blipFill>
            </p:spPr>
            <p:txBody>
              <a:bodyPr/>
              <a:lstStyle/>
              <a:p>
                <a:r>
                  <a:rPr lang="it-IT">
                    <a:noFill/>
                  </a:rPr>
                  <a:t> </a:t>
                </a:r>
              </a:p>
            </p:txBody>
          </p:sp>
        </mc:Fallback>
      </mc:AlternateContent>
      <p:graphicFrame>
        <p:nvGraphicFramePr>
          <p:cNvPr id="12" name="Table 11">
            <a:extLst>
              <a:ext uri="{FF2B5EF4-FFF2-40B4-BE49-F238E27FC236}">
                <a16:creationId xmlns:a16="http://schemas.microsoft.com/office/drawing/2014/main" id="{E870A666-8F15-428D-A51E-3B4C30C52ED2}"/>
              </a:ext>
            </a:extLst>
          </p:cNvPr>
          <p:cNvGraphicFramePr>
            <a:graphicFrameLocks noGrp="1"/>
          </p:cNvGraphicFramePr>
          <p:nvPr/>
        </p:nvGraphicFramePr>
        <p:xfrm>
          <a:off x="3503198" y="1735286"/>
          <a:ext cx="1041400" cy="219456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784039028"/>
                    </a:ext>
                  </a:extLst>
                </a:gridCol>
                <a:gridCol w="208280">
                  <a:extLst>
                    <a:ext uri="{9D8B030D-6E8A-4147-A177-3AD203B41FA5}">
                      <a16:colId xmlns:a16="http://schemas.microsoft.com/office/drawing/2014/main" val="2295017853"/>
                    </a:ext>
                  </a:extLst>
                </a:gridCol>
                <a:gridCol w="208280">
                  <a:extLst>
                    <a:ext uri="{9D8B030D-6E8A-4147-A177-3AD203B41FA5}">
                      <a16:colId xmlns:a16="http://schemas.microsoft.com/office/drawing/2014/main" val="3713893967"/>
                    </a:ext>
                  </a:extLst>
                </a:gridCol>
                <a:gridCol w="208280">
                  <a:extLst>
                    <a:ext uri="{9D8B030D-6E8A-4147-A177-3AD203B41FA5}">
                      <a16:colId xmlns:a16="http://schemas.microsoft.com/office/drawing/2014/main" val="2523339241"/>
                    </a:ext>
                  </a:extLst>
                </a:gridCol>
                <a:gridCol w="208280">
                  <a:extLst>
                    <a:ext uri="{9D8B030D-6E8A-4147-A177-3AD203B41FA5}">
                      <a16:colId xmlns:a16="http://schemas.microsoft.com/office/drawing/2014/main" val="274780870"/>
                    </a:ext>
                  </a:extLst>
                </a:gridCol>
              </a:tblGrid>
              <a:tr h="182880">
                <a:tc>
                  <a:txBody>
                    <a:bodyPr/>
                    <a:lstStyle/>
                    <a:p>
                      <a:endParaRPr lang="en-US" sz="500"/>
                    </a:p>
                  </a:txBody>
                  <a:tcPr>
                    <a:solidFill>
                      <a:srgbClr val="CBCBCB"/>
                    </a:solidFill>
                  </a:tcPr>
                </a:tc>
                <a:tc>
                  <a:txBody>
                    <a:bodyPr/>
                    <a:lstStyle/>
                    <a:p>
                      <a:endParaRPr lang="en-US" sz="500" dirty="0"/>
                    </a:p>
                  </a:txBody>
                  <a:tcPr>
                    <a:solidFill>
                      <a:srgbClr val="CBCBCB"/>
                    </a:solidFill>
                  </a:tcPr>
                </a:tc>
                <a:tc>
                  <a:txBody>
                    <a:bodyPr/>
                    <a:lstStyle/>
                    <a:p>
                      <a:endParaRPr lang="en-US" sz="500" dirty="0"/>
                    </a:p>
                  </a:txBody>
                  <a:tcPr>
                    <a:solidFill>
                      <a:srgbClr val="CBCBCB"/>
                    </a:solidFill>
                  </a:tcPr>
                </a:tc>
                <a:tc>
                  <a:txBody>
                    <a:bodyPr/>
                    <a:lstStyle/>
                    <a:p>
                      <a:endParaRPr lang="en-US" sz="500"/>
                    </a:p>
                  </a:txBody>
                  <a:tcPr>
                    <a:solidFill>
                      <a:srgbClr val="CBCBCB"/>
                    </a:solidFill>
                  </a:tcPr>
                </a:tc>
                <a:tc>
                  <a:txBody>
                    <a:bodyPr/>
                    <a:lstStyle/>
                    <a:p>
                      <a:endParaRPr lang="en-US" sz="500"/>
                    </a:p>
                  </a:txBody>
                  <a:tcPr>
                    <a:solidFill>
                      <a:srgbClr val="CBCBCB"/>
                    </a:solidFill>
                  </a:tcPr>
                </a:tc>
                <a:extLst>
                  <a:ext uri="{0D108BD9-81ED-4DB2-BD59-A6C34878D82A}">
                    <a16:rowId xmlns:a16="http://schemas.microsoft.com/office/drawing/2014/main" val="2326981018"/>
                  </a:ext>
                </a:extLst>
              </a:tr>
              <a:tr h="182880">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extLst>
                  <a:ext uri="{0D108BD9-81ED-4DB2-BD59-A6C34878D82A}">
                    <a16:rowId xmlns:a16="http://schemas.microsoft.com/office/drawing/2014/main" val="3487635068"/>
                  </a:ext>
                </a:extLst>
              </a:tr>
              <a:tr h="182880">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extLst>
                  <a:ext uri="{0D108BD9-81ED-4DB2-BD59-A6C34878D82A}">
                    <a16:rowId xmlns:a16="http://schemas.microsoft.com/office/drawing/2014/main" val="3612291201"/>
                  </a:ext>
                </a:extLst>
              </a:tr>
              <a:tr h="182880">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extLst>
                  <a:ext uri="{0D108BD9-81ED-4DB2-BD59-A6C34878D82A}">
                    <a16:rowId xmlns:a16="http://schemas.microsoft.com/office/drawing/2014/main" val="248341759"/>
                  </a:ext>
                </a:extLst>
              </a:tr>
              <a:tr h="182880">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extLst>
                  <a:ext uri="{0D108BD9-81ED-4DB2-BD59-A6C34878D82A}">
                    <a16:rowId xmlns:a16="http://schemas.microsoft.com/office/drawing/2014/main" val="2789343630"/>
                  </a:ext>
                </a:extLst>
              </a:tr>
              <a:tr h="182880">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extLst>
                  <a:ext uri="{0D108BD9-81ED-4DB2-BD59-A6C34878D82A}">
                    <a16:rowId xmlns:a16="http://schemas.microsoft.com/office/drawing/2014/main" val="1874861363"/>
                  </a:ext>
                </a:extLst>
              </a:tr>
              <a:tr h="182880">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extLst>
                  <a:ext uri="{0D108BD9-81ED-4DB2-BD59-A6C34878D82A}">
                    <a16:rowId xmlns:a16="http://schemas.microsoft.com/office/drawing/2014/main" val="858649432"/>
                  </a:ext>
                </a:extLst>
              </a:tr>
              <a:tr h="182880">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extLst>
                  <a:ext uri="{0D108BD9-81ED-4DB2-BD59-A6C34878D82A}">
                    <a16:rowId xmlns:a16="http://schemas.microsoft.com/office/drawing/2014/main" val="3697996959"/>
                  </a:ext>
                </a:extLst>
              </a:tr>
              <a:tr h="182880">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extLst>
                  <a:ext uri="{0D108BD9-81ED-4DB2-BD59-A6C34878D82A}">
                    <a16:rowId xmlns:a16="http://schemas.microsoft.com/office/drawing/2014/main" val="3041429398"/>
                  </a:ext>
                </a:extLst>
              </a:tr>
              <a:tr h="182880">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extLst>
                  <a:ext uri="{0D108BD9-81ED-4DB2-BD59-A6C34878D82A}">
                    <a16:rowId xmlns:a16="http://schemas.microsoft.com/office/drawing/2014/main" val="1614965492"/>
                  </a:ext>
                </a:extLst>
              </a:tr>
              <a:tr h="182880">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extLst>
                  <a:ext uri="{0D108BD9-81ED-4DB2-BD59-A6C34878D82A}">
                    <a16:rowId xmlns:a16="http://schemas.microsoft.com/office/drawing/2014/main" val="3855721692"/>
                  </a:ext>
                </a:extLst>
              </a:tr>
              <a:tr h="182880">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tc>
                  <a:txBody>
                    <a:bodyPr/>
                    <a:lstStyle/>
                    <a:p>
                      <a:pPr lvl="0">
                        <a:buNone/>
                      </a:pPr>
                      <a:endParaRPr lang="en-US" sz="500" dirty="0"/>
                    </a:p>
                  </a:txBody>
                  <a:tcPr>
                    <a:solidFill>
                      <a:srgbClr val="CBCBCB"/>
                    </a:solidFill>
                  </a:tcPr>
                </a:tc>
                <a:extLst>
                  <a:ext uri="{0D108BD9-81ED-4DB2-BD59-A6C34878D82A}">
                    <a16:rowId xmlns:a16="http://schemas.microsoft.com/office/drawing/2014/main" val="962916877"/>
                  </a:ext>
                </a:extLst>
              </a:tr>
            </a:tbl>
          </a:graphicData>
        </a:graphic>
      </p:graphicFrame>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9E32223-26FB-4965-AF56-D54DC7E6B6D5}"/>
                  </a:ext>
                </a:extLst>
              </p:cNvPr>
              <p:cNvSpPr txBox="1"/>
              <p:nvPr/>
            </p:nvSpPr>
            <p:spPr>
              <a:xfrm>
                <a:off x="3303385" y="4009599"/>
                <a:ext cx="1677767" cy="3233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𝑝𝑜𝑠</m:t>
                          </m:r>
                        </m:sub>
                      </m:sSub>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ℝ</m:t>
                          </m:r>
                        </m:e>
                        <m:sup>
                          <m:d>
                            <m:dPr>
                              <m:ctrlPr>
                                <a:rPr lang="it-IT" b="0" i="1" smtClean="0">
                                  <a:latin typeface="Cambria Math" panose="02040503050406030204" pitchFamily="18" charset="0"/>
                                </a:rPr>
                              </m:ctrlPr>
                            </m:dPr>
                            <m:e>
                              <m:r>
                                <a:rPr lang="it-IT" b="0" i="1" smtClean="0">
                                  <a:latin typeface="Cambria Math" panose="02040503050406030204" pitchFamily="18" charset="0"/>
                                </a:rPr>
                                <m:t>𝑁</m:t>
                              </m:r>
                              <m:r>
                                <a:rPr lang="it-IT" b="0" i="1" smtClean="0">
                                  <a:latin typeface="Cambria Math" panose="02040503050406030204" pitchFamily="18" charset="0"/>
                                </a:rPr>
                                <m:t>+1</m:t>
                              </m:r>
                            </m:e>
                          </m:d>
                          <m:r>
                            <a:rPr lang="it-IT" b="0" i="1" smtClean="0">
                              <a:latin typeface="Cambria Math" panose="02040503050406030204" pitchFamily="18" charset="0"/>
                            </a:rPr>
                            <m:t>×</m:t>
                          </m:r>
                          <m:r>
                            <a:rPr lang="it-IT" b="0" i="1" smtClean="0">
                              <a:latin typeface="Cambria Math" panose="02040503050406030204" pitchFamily="18" charset="0"/>
                            </a:rPr>
                            <m:t>𝐷</m:t>
                          </m:r>
                        </m:sup>
                      </m:sSup>
                    </m:oMath>
                  </m:oMathPara>
                </a14:m>
                <a:endParaRPr lang="it-IT" dirty="0"/>
              </a:p>
            </p:txBody>
          </p:sp>
        </mc:Choice>
        <mc:Fallback xmlns="">
          <p:sp>
            <p:nvSpPr>
              <p:cNvPr id="13" name="TextBox 12">
                <a:extLst>
                  <a:ext uri="{FF2B5EF4-FFF2-40B4-BE49-F238E27FC236}">
                    <a16:creationId xmlns:a16="http://schemas.microsoft.com/office/drawing/2014/main" id="{39E32223-26FB-4965-AF56-D54DC7E6B6D5}"/>
                  </a:ext>
                </a:extLst>
              </p:cNvPr>
              <p:cNvSpPr txBox="1">
                <a:spLocks noRot="1" noChangeAspect="1" noMove="1" noResize="1" noEditPoints="1" noAdjustHandles="1" noChangeArrowheads="1" noChangeShapeType="1" noTextEdit="1"/>
              </p:cNvSpPr>
              <p:nvPr/>
            </p:nvSpPr>
            <p:spPr>
              <a:xfrm>
                <a:off x="3303385" y="4009599"/>
                <a:ext cx="1677767" cy="323358"/>
              </a:xfrm>
              <a:prstGeom prst="rect">
                <a:avLst/>
              </a:prstGeom>
              <a:blipFill>
                <a:blip r:embed="rId5"/>
                <a:stretch>
                  <a:fillRect l="-2909" r="-727" b="-18868"/>
                </a:stretch>
              </a:blipFill>
            </p:spPr>
            <p:txBody>
              <a:bodyPr/>
              <a:lstStyle/>
              <a:p>
                <a:r>
                  <a:rPr lang="it-IT">
                    <a:noFill/>
                  </a:rPr>
                  <a:t> </a:t>
                </a:r>
              </a:p>
            </p:txBody>
          </p:sp>
        </mc:Fallback>
      </mc:AlternateContent>
      <p:graphicFrame>
        <p:nvGraphicFramePr>
          <p:cNvPr id="14" name="Table 13">
            <a:extLst>
              <a:ext uri="{FF2B5EF4-FFF2-40B4-BE49-F238E27FC236}">
                <a16:creationId xmlns:a16="http://schemas.microsoft.com/office/drawing/2014/main" id="{0521CFDD-4965-4742-AA3C-1D6D5A94A79F}"/>
              </a:ext>
            </a:extLst>
          </p:cNvPr>
          <p:cNvGraphicFramePr>
            <a:graphicFrameLocks noGrp="1"/>
          </p:cNvGraphicFramePr>
          <p:nvPr/>
        </p:nvGraphicFramePr>
        <p:xfrm>
          <a:off x="9774288" y="1881100"/>
          <a:ext cx="1041400" cy="365760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784039028"/>
                    </a:ext>
                  </a:extLst>
                </a:gridCol>
                <a:gridCol w="208280">
                  <a:extLst>
                    <a:ext uri="{9D8B030D-6E8A-4147-A177-3AD203B41FA5}">
                      <a16:colId xmlns:a16="http://schemas.microsoft.com/office/drawing/2014/main" val="2295017853"/>
                    </a:ext>
                  </a:extLst>
                </a:gridCol>
                <a:gridCol w="208280">
                  <a:extLst>
                    <a:ext uri="{9D8B030D-6E8A-4147-A177-3AD203B41FA5}">
                      <a16:colId xmlns:a16="http://schemas.microsoft.com/office/drawing/2014/main" val="3713893967"/>
                    </a:ext>
                  </a:extLst>
                </a:gridCol>
                <a:gridCol w="208280">
                  <a:extLst>
                    <a:ext uri="{9D8B030D-6E8A-4147-A177-3AD203B41FA5}">
                      <a16:colId xmlns:a16="http://schemas.microsoft.com/office/drawing/2014/main" val="2523339241"/>
                    </a:ext>
                  </a:extLst>
                </a:gridCol>
                <a:gridCol w="208280">
                  <a:extLst>
                    <a:ext uri="{9D8B030D-6E8A-4147-A177-3AD203B41FA5}">
                      <a16:colId xmlns:a16="http://schemas.microsoft.com/office/drawing/2014/main" val="3939857454"/>
                    </a:ext>
                  </a:extLst>
                </a:gridCol>
              </a:tblGrid>
              <a:tr h="182880">
                <a:tc>
                  <a:txBody>
                    <a:bodyPr/>
                    <a:lstStyle/>
                    <a:p>
                      <a:endParaRPr lang="en-US" sz="500" dirty="0"/>
                    </a:p>
                  </a:txBody>
                  <a:tcPr>
                    <a:solidFill>
                      <a:srgbClr val="ED7D31"/>
                    </a:solidFill>
                  </a:tcPr>
                </a:tc>
                <a:tc>
                  <a:txBody>
                    <a:bodyPr/>
                    <a:lstStyle/>
                    <a:p>
                      <a:endParaRPr lang="en-US" sz="500"/>
                    </a:p>
                  </a:txBody>
                  <a:tcPr>
                    <a:solidFill>
                      <a:srgbClr val="ED7D31"/>
                    </a:solidFill>
                  </a:tcPr>
                </a:tc>
                <a:tc>
                  <a:txBody>
                    <a:bodyPr/>
                    <a:lstStyle/>
                    <a:p>
                      <a:endParaRPr lang="en-US" sz="500"/>
                    </a:p>
                  </a:txBody>
                  <a:tcPr>
                    <a:solidFill>
                      <a:srgbClr val="ED7D31"/>
                    </a:solidFill>
                  </a:tcPr>
                </a:tc>
                <a:tc>
                  <a:txBody>
                    <a:bodyPr/>
                    <a:lstStyle/>
                    <a:p>
                      <a:endParaRPr lang="en-US" sz="500" dirty="0"/>
                    </a:p>
                  </a:txBody>
                  <a:tcPr>
                    <a:solidFill>
                      <a:srgbClr val="ED7D31"/>
                    </a:solidFill>
                  </a:tcPr>
                </a:tc>
                <a:tc>
                  <a:txBody>
                    <a:bodyPr/>
                    <a:lstStyle/>
                    <a:p>
                      <a:endParaRPr lang="en-US" sz="500" dirty="0"/>
                    </a:p>
                  </a:txBody>
                  <a:tcPr>
                    <a:solidFill>
                      <a:srgbClr val="ED7D31"/>
                    </a:solidFill>
                  </a:tcPr>
                </a:tc>
                <a:extLst>
                  <a:ext uri="{0D108BD9-81ED-4DB2-BD59-A6C34878D82A}">
                    <a16:rowId xmlns:a16="http://schemas.microsoft.com/office/drawing/2014/main" val="2326981018"/>
                  </a:ext>
                </a:extLst>
              </a:tr>
              <a:tr h="182880">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extLst>
                  <a:ext uri="{0D108BD9-81ED-4DB2-BD59-A6C34878D82A}">
                    <a16:rowId xmlns:a16="http://schemas.microsoft.com/office/drawing/2014/main" val="3487635068"/>
                  </a:ext>
                </a:extLst>
              </a:tr>
              <a:tr h="182880">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extLst>
                  <a:ext uri="{0D108BD9-81ED-4DB2-BD59-A6C34878D82A}">
                    <a16:rowId xmlns:a16="http://schemas.microsoft.com/office/drawing/2014/main" val="3612291201"/>
                  </a:ext>
                </a:extLst>
              </a:tr>
              <a:tr h="182880">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extLst>
                  <a:ext uri="{0D108BD9-81ED-4DB2-BD59-A6C34878D82A}">
                    <a16:rowId xmlns:a16="http://schemas.microsoft.com/office/drawing/2014/main" val="2789343630"/>
                  </a:ext>
                </a:extLst>
              </a:tr>
              <a:tr h="182880">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extLst>
                  <a:ext uri="{0D108BD9-81ED-4DB2-BD59-A6C34878D82A}">
                    <a16:rowId xmlns:a16="http://schemas.microsoft.com/office/drawing/2014/main" val="2280928808"/>
                  </a:ext>
                </a:extLst>
              </a:tr>
              <a:tr h="182880">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extLst>
                  <a:ext uri="{0D108BD9-81ED-4DB2-BD59-A6C34878D82A}">
                    <a16:rowId xmlns:a16="http://schemas.microsoft.com/office/drawing/2014/main" val="3622509070"/>
                  </a:ext>
                </a:extLst>
              </a:tr>
              <a:tr h="182880">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extLst>
                  <a:ext uri="{0D108BD9-81ED-4DB2-BD59-A6C34878D82A}">
                    <a16:rowId xmlns:a16="http://schemas.microsoft.com/office/drawing/2014/main" val="3483859561"/>
                  </a:ext>
                </a:extLst>
              </a:tr>
              <a:tr h="182880">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extLst>
                  <a:ext uri="{0D108BD9-81ED-4DB2-BD59-A6C34878D82A}">
                    <a16:rowId xmlns:a16="http://schemas.microsoft.com/office/drawing/2014/main" val="1670190218"/>
                  </a:ext>
                </a:extLst>
              </a:tr>
              <a:tr h="182880">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extLst>
                  <a:ext uri="{0D108BD9-81ED-4DB2-BD59-A6C34878D82A}">
                    <a16:rowId xmlns:a16="http://schemas.microsoft.com/office/drawing/2014/main" val="1048225090"/>
                  </a:ext>
                </a:extLst>
              </a:tr>
              <a:tr h="182880">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extLst>
                  <a:ext uri="{0D108BD9-81ED-4DB2-BD59-A6C34878D82A}">
                    <a16:rowId xmlns:a16="http://schemas.microsoft.com/office/drawing/2014/main" val="3191085789"/>
                  </a:ext>
                </a:extLst>
              </a:tr>
              <a:tr h="182880">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extLst>
                  <a:ext uri="{0D108BD9-81ED-4DB2-BD59-A6C34878D82A}">
                    <a16:rowId xmlns:a16="http://schemas.microsoft.com/office/drawing/2014/main" val="298106470"/>
                  </a:ext>
                </a:extLst>
              </a:tr>
              <a:tr h="182880">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extLst>
                  <a:ext uri="{0D108BD9-81ED-4DB2-BD59-A6C34878D82A}">
                    <a16:rowId xmlns:a16="http://schemas.microsoft.com/office/drawing/2014/main" val="3327613401"/>
                  </a:ext>
                </a:extLst>
              </a:tr>
              <a:tr h="182880">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extLst>
                  <a:ext uri="{0D108BD9-81ED-4DB2-BD59-A6C34878D82A}">
                    <a16:rowId xmlns:a16="http://schemas.microsoft.com/office/drawing/2014/main" val="3353910302"/>
                  </a:ext>
                </a:extLst>
              </a:tr>
              <a:tr h="182880">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extLst>
                  <a:ext uri="{0D108BD9-81ED-4DB2-BD59-A6C34878D82A}">
                    <a16:rowId xmlns:a16="http://schemas.microsoft.com/office/drawing/2014/main" val="1737997372"/>
                  </a:ext>
                </a:extLst>
              </a:tr>
              <a:tr h="182880">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extLst>
                  <a:ext uri="{0D108BD9-81ED-4DB2-BD59-A6C34878D82A}">
                    <a16:rowId xmlns:a16="http://schemas.microsoft.com/office/drawing/2014/main" val="697019250"/>
                  </a:ext>
                </a:extLst>
              </a:tr>
              <a:tr h="182880">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tc>
                  <a:txBody>
                    <a:bodyPr/>
                    <a:lstStyle/>
                    <a:p>
                      <a:pPr lvl="0">
                        <a:buNone/>
                      </a:pPr>
                      <a:endParaRPr lang="en-US" sz="500" dirty="0"/>
                    </a:p>
                  </a:txBody>
                  <a:tcPr>
                    <a:lnB w="57150" cap="flat" cmpd="sng" algn="ctr">
                      <a:solidFill>
                        <a:schemeClr val="bg1"/>
                      </a:solidFill>
                      <a:prstDash val="sysDash"/>
                      <a:round/>
                      <a:headEnd type="none" w="med" len="med"/>
                      <a:tailEnd type="none" w="med" len="med"/>
                    </a:lnB>
                    <a:solidFill>
                      <a:srgbClr val="ED7D31"/>
                    </a:solidFill>
                  </a:tcPr>
                </a:tc>
                <a:extLst>
                  <a:ext uri="{0D108BD9-81ED-4DB2-BD59-A6C34878D82A}">
                    <a16:rowId xmlns:a16="http://schemas.microsoft.com/office/drawing/2014/main" val="874061721"/>
                  </a:ext>
                </a:extLst>
              </a:tr>
              <a:tr h="182880">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tc>
                  <a:txBody>
                    <a:bodyPr/>
                    <a:lstStyle/>
                    <a:p>
                      <a:pPr lvl="0">
                        <a:buNone/>
                      </a:pPr>
                      <a:endParaRPr lang="en-US" sz="500" dirty="0"/>
                    </a:p>
                  </a:txBody>
                  <a:tcPr>
                    <a:lnT w="57150" cap="flat" cmpd="sng" algn="ctr">
                      <a:solidFill>
                        <a:schemeClr val="bg1"/>
                      </a:solidFill>
                      <a:prstDash val="sysDash"/>
                      <a:round/>
                      <a:headEnd type="none" w="med" len="med"/>
                      <a:tailEnd type="none" w="med" len="med"/>
                    </a:lnT>
                    <a:solidFill>
                      <a:srgbClr val="ED7D31"/>
                    </a:solidFill>
                  </a:tcPr>
                </a:tc>
                <a:extLst>
                  <a:ext uri="{0D108BD9-81ED-4DB2-BD59-A6C34878D82A}">
                    <a16:rowId xmlns:a16="http://schemas.microsoft.com/office/drawing/2014/main" val="524827717"/>
                  </a:ext>
                </a:extLst>
              </a:tr>
              <a:tr h="182880">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extLst>
                  <a:ext uri="{0D108BD9-81ED-4DB2-BD59-A6C34878D82A}">
                    <a16:rowId xmlns:a16="http://schemas.microsoft.com/office/drawing/2014/main" val="1566660646"/>
                  </a:ext>
                </a:extLst>
              </a:tr>
              <a:tr h="182880">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extLst>
                  <a:ext uri="{0D108BD9-81ED-4DB2-BD59-A6C34878D82A}">
                    <a16:rowId xmlns:a16="http://schemas.microsoft.com/office/drawing/2014/main" val="1255468906"/>
                  </a:ext>
                </a:extLst>
              </a:tr>
              <a:tr h="182880">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tc>
                  <a:txBody>
                    <a:bodyPr/>
                    <a:lstStyle/>
                    <a:p>
                      <a:pPr lvl="0">
                        <a:buNone/>
                      </a:pPr>
                      <a:endParaRPr lang="en-US" sz="500" dirty="0"/>
                    </a:p>
                  </a:txBody>
                  <a:tcPr>
                    <a:solidFill>
                      <a:srgbClr val="ED7D31"/>
                    </a:solidFill>
                  </a:tcPr>
                </a:tc>
                <a:extLst>
                  <a:ext uri="{0D108BD9-81ED-4DB2-BD59-A6C34878D82A}">
                    <a16:rowId xmlns:a16="http://schemas.microsoft.com/office/drawing/2014/main" val="3830997632"/>
                  </a:ext>
                </a:extLst>
              </a:tr>
            </a:tbl>
          </a:graphicData>
        </a:graphic>
      </p:graphicFrame>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FA0DCDD-72A2-4AC8-8BB9-B6F434F2053D}"/>
                  </a:ext>
                </a:extLst>
              </p:cNvPr>
              <p:cNvSpPr txBox="1"/>
              <p:nvPr/>
            </p:nvSpPr>
            <p:spPr>
              <a:xfrm>
                <a:off x="8130697" y="5093089"/>
                <a:ext cx="1643591" cy="2955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𝑈</m:t>
                          </m:r>
                        </m:e>
                        <m:sub>
                          <m:r>
                            <a:rPr lang="it-IT" b="0" i="1" smtClean="0">
                              <a:latin typeface="Cambria Math" panose="02040503050406030204" pitchFamily="18" charset="0"/>
                            </a:rPr>
                            <m:t>𝑀𝑆𝐴</m:t>
                          </m:r>
                        </m:sub>
                      </m:sSub>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ℝ</m:t>
                          </m:r>
                        </m:e>
                        <m:sup>
                          <m:d>
                            <m:dPr>
                              <m:ctrlPr>
                                <a:rPr lang="it-IT" b="0" i="1" smtClean="0">
                                  <a:latin typeface="Cambria Math" panose="02040503050406030204" pitchFamily="18" charset="0"/>
                                </a:rPr>
                              </m:ctrlPr>
                            </m:dPr>
                            <m:e>
                              <m:r>
                                <a:rPr lang="it-IT" b="0" i="1" smtClean="0">
                                  <a:latin typeface="Cambria Math" panose="02040503050406030204" pitchFamily="18" charset="0"/>
                                </a:rPr>
                                <m:t>𝐻𝑑</m:t>
                              </m:r>
                            </m:e>
                          </m:d>
                          <m:r>
                            <a:rPr lang="it-IT" b="0" i="1" smtClean="0">
                              <a:latin typeface="Cambria Math" panose="02040503050406030204" pitchFamily="18" charset="0"/>
                            </a:rPr>
                            <m:t>×</m:t>
                          </m:r>
                          <m:r>
                            <a:rPr lang="it-IT" b="0" i="1" smtClean="0">
                              <a:latin typeface="Cambria Math" panose="02040503050406030204" pitchFamily="18" charset="0"/>
                            </a:rPr>
                            <m:t>𝐷</m:t>
                          </m:r>
                        </m:sup>
                      </m:sSup>
                    </m:oMath>
                  </m:oMathPara>
                </a14:m>
                <a:endParaRPr lang="it-IT" dirty="0"/>
              </a:p>
            </p:txBody>
          </p:sp>
        </mc:Choice>
        <mc:Fallback xmlns="">
          <p:sp>
            <p:nvSpPr>
              <p:cNvPr id="15" name="TextBox 14">
                <a:extLst>
                  <a:ext uri="{FF2B5EF4-FFF2-40B4-BE49-F238E27FC236}">
                    <a16:creationId xmlns:a16="http://schemas.microsoft.com/office/drawing/2014/main" id="{5FA0DCDD-72A2-4AC8-8BB9-B6F434F2053D}"/>
                  </a:ext>
                </a:extLst>
              </p:cNvPr>
              <p:cNvSpPr txBox="1">
                <a:spLocks noRot="1" noChangeAspect="1" noMove="1" noResize="1" noEditPoints="1" noAdjustHandles="1" noChangeArrowheads="1" noChangeShapeType="1" noTextEdit="1"/>
              </p:cNvSpPr>
              <p:nvPr/>
            </p:nvSpPr>
            <p:spPr>
              <a:xfrm>
                <a:off x="8130697" y="5093089"/>
                <a:ext cx="1643591" cy="295594"/>
              </a:xfrm>
              <a:prstGeom prst="rect">
                <a:avLst/>
              </a:prstGeom>
              <a:blipFill>
                <a:blip r:embed="rId6"/>
                <a:stretch>
                  <a:fillRect l="-2974" r="-743" b="-16327"/>
                </a:stretch>
              </a:blipFill>
            </p:spPr>
            <p:txBody>
              <a:bodyPr/>
              <a:lstStyle/>
              <a:p>
                <a:r>
                  <a:rPr lang="it-IT">
                    <a:noFill/>
                  </a:rPr>
                  <a:t> </a:t>
                </a:r>
              </a:p>
            </p:txBody>
          </p:sp>
        </mc:Fallback>
      </mc:AlternateContent>
      <p:sp>
        <p:nvSpPr>
          <p:cNvPr id="19" name="TextBox 18">
            <a:extLst>
              <a:ext uri="{FF2B5EF4-FFF2-40B4-BE49-F238E27FC236}">
                <a16:creationId xmlns:a16="http://schemas.microsoft.com/office/drawing/2014/main" id="{C8276967-94DB-4C97-B2C7-B9D8945B95F4}"/>
              </a:ext>
            </a:extLst>
          </p:cNvPr>
          <p:cNvSpPr txBox="1"/>
          <p:nvPr/>
        </p:nvSpPr>
        <p:spPr>
          <a:xfrm>
            <a:off x="6819368" y="5659419"/>
            <a:ext cx="1576072" cy="369332"/>
          </a:xfrm>
          <a:prstGeom prst="rect">
            <a:avLst/>
          </a:prstGeom>
          <a:noFill/>
        </p:spPr>
        <p:txBody>
          <a:bodyPr wrap="none" rtlCol="0">
            <a:spAutoFit/>
          </a:bodyPr>
          <a:lstStyle/>
          <a:p>
            <a:r>
              <a:rPr lang="it-IT" dirty="0"/>
              <a:t>one per </a:t>
            </a:r>
            <a:r>
              <a:rPr lang="it-IT" dirty="0" err="1"/>
              <a:t>layer</a:t>
            </a:r>
            <a:endParaRPr lang="it-IT" dirty="0"/>
          </a:p>
        </p:txBody>
      </p:sp>
      <p:graphicFrame>
        <p:nvGraphicFramePr>
          <p:cNvPr id="20" name="Table 19">
            <a:extLst>
              <a:ext uri="{FF2B5EF4-FFF2-40B4-BE49-F238E27FC236}">
                <a16:creationId xmlns:a16="http://schemas.microsoft.com/office/drawing/2014/main" id="{D6DE048F-8B4E-4CFC-858D-63612361CBDB}"/>
              </a:ext>
            </a:extLst>
          </p:cNvPr>
          <p:cNvGraphicFramePr>
            <a:graphicFrameLocks noGrp="1"/>
          </p:cNvGraphicFramePr>
          <p:nvPr/>
        </p:nvGraphicFramePr>
        <p:xfrm>
          <a:off x="1596769" y="4523060"/>
          <a:ext cx="1041400" cy="54864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784039028"/>
                    </a:ext>
                  </a:extLst>
                </a:gridCol>
                <a:gridCol w="208280">
                  <a:extLst>
                    <a:ext uri="{9D8B030D-6E8A-4147-A177-3AD203B41FA5}">
                      <a16:colId xmlns:a16="http://schemas.microsoft.com/office/drawing/2014/main" val="2295017853"/>
                    </a:ext>
                  </a:extLst>
                </a:gridCol>
                <a:gridCol w="208280">
                  <a:extLst>
                    <a:ext uri="{9D8B030D-6E8A-4147-A177-3AD203B41FA5}">
                      <a16:colId xmlns:a16="http://schemas.microsoft.com/office/drawing/2014/main" val="3713893967"/>
                    </a:ext>
                  </a:extLst>
                </a:gridCol>
                <a:gridCol w="208280">
                  <a:extLst>
                    <a:ext uri="{9D8B030D-6E8A-4147-A177-3AD203B41FA5}">
                      <a16:colId xmlns:a16="http://schemas.microsoft.com/office/drawing/2014/main" val="2523339241"/>
                    </a:ext>
                  </a:extLst>
                </a:gridCol>
                <a:gridCol w="208280">
                  <a:extLst>
                    <a:ext uri="{9D8B030D-6E8A-4147-A177-3AD203B41FA5}">
                      <a16:colId xmlns:a16="http://schemas.microsoft.com/office/drawing/2014/main" val="924830602"/>
                    </a:ext>
                  </a:extLst>
                </a:gridCol>
              </a:tblGrid>
              <a:tr h="182880">
                <a:tc>
                  <a:txBody>
                    <a:bodyPr/>
                    <a:lstStyle/>
                    <a:p>
                      <a:endParaRPr lang="en-US" sz="500" dirty="0"/>
                    </a:p>
                  </a:txBody>
                  <a:tcPr>
                    <a:solidFill>
                      <a:srgbClr val="76AE94"/>
                    </a:solidFill>
                  </a:tcPr>
                </a:tc>
                <a:tc>
                  <a:txBody>
                    <a:bodyPr/>
                    <a:lstStyle/>
                    <a:p>
                      <a:endParaRPr lang="en-US" sz="500"/>
                    </a:p>
                  </a:txBody>
                  <a:tcPr>
                    <a:solidFill>
                      <a:srgbClr val="76AE94"/>
                    </a:solidFill>
                  </a:tcPr>
                </a:tc>
                <a:tc>
                  <a:txBody>
                    <a:bodyPr/>
                    <a:lstStyle/>
                    <a:p>
                      <a:endParaRPr lang="en-US" sz="500"/>
                    </a:p>
                  </a:txBody>
                  <a:tcPr>
                    <a:solidFill>
                      <a:srgbClr val="76AE94"/>
                    </a:solidFill>
                  </a:tcPr>
                </a:tc>
                <a:tc>
                  <a:txBody>
                    <a:bodyPr/>
                    <a:lstStyle/>
                    <a:p>
                      <a:endParaRPr lang="en-US" sz="500" dirty="0"/>
                    </a:p>
                  </a:txBody>
                  <a:tcPr>
                    <a:solidFill>
                      <a:srgbClr val="76AE94"/>
                    </a:solidFill>
                  </a:tcPr>
                </a:tc>
                <a:tc>
                  <a:txBody>
                    <a:bodyPr/>
                    <a:lstStyle/>
                    <a:p>
                      <a:endParaRPr lang="en-US" sz="500"/>
                    </a:p>
                  </a:txBody>
                  <a:tcPr>
                    <a:solidFill>
                      <a:srgbClr val="76AE94"/>
                    </a:solidFill>
                  </a:tcPr>
                </a:tc>
                <a:extLst>
                  <a:ext uri="{0D108BD9-81ED-4DB2-BD59-A6C34878D82A}">
                    <a16:rowId xmlns:a16="http://schemas.microsoft.com/office/drawing/2014/main" val="2326981018"/>
                  </a:ext>
                </a:extLst>
              </a:tr>
              <a:tr h="182880">
                <a:tc>
                  <a:txBody>
                    <a:bodyPr/>
                    <a:lstStyle/>
                    <a:p>
                      <a:pPr lvl="0">
                        <a:buNone/>
                      </a:pPr>
                      <a:endParaRPr lang="en-US" sz="500" dirty="0"/>
                    </a:p>
                  </a:txBody>
                  <a:tcPr>
                    <a:solidFill>
                      <a:srgbClr val="76AE94"/>
                    </a:solidFill>
                  </a:tcPr>
                </a:tc>
                <a:tc>
                  <a:txBody>
                    <a:bodyPr/>
                    <a:lstStyle/>
                    <a:p>
                      <a:pPr lvl="0">
                        <a:buNone/>
                      </a:pPr>
                      <a:endParaRPr lang="en-US" sz="500" dirty="0"/>
                    </a:p>
                  </a:txBody>
                  <a:tcPr>
                    <a:solidFill>
                      <a:srgbClr val="76AE94"/>
                    </a:solidFill>
                  </a:tcPr>
                </a:tc>
                <a:tc>
                  <a:txBody>
                    <a:bodyPr/>
                    <a:lstStyle/>
                    <a:p>
                      <a:pPr lvl="0">
                        <a:buNone/>
                      </a:pPr>
                      <a:endParaRPr lang="en-US" sz="500" dirty="0"/>
                    </a:p>
                  </a:txBody>
                  <a:tcPr>
                    <a:solidFill>
                      <a:srgbClr val="76AE94"/>
                    </a:solidFill>
                  </a:tcPr>
                </a:tc>
                <a:tc>
                  <a:txBody>
                    <a:bodyPr/>
                    <a:lstStyle/>
                    <a:p>
                      <a:pPr lvl="0">
                        <a:buNone/>
                      </a:pPr>
                      <a:endParaRPr lang="en-US" sz="500" dirty="0"/>
                    </a:p>
                  </a:txBody>
                  <a:tcPr>
                    <a:solidFill>
                      <a:srgbClr val="76AE94"/>
                    </a:solidFill>
                  </a:tcPr>
                </a:tc>
                <a:tc>
                  <a:txBody>
                    <a:bodyPr/>
                    <a:lstStyle/>
                    <a:p>
                      <a:pPr lvl="0">
                        <a:buNone/>
                      </a:pPr>
                      <a:endParaRPr lang="en-US" sz="500" dirty="0"/>
                    </a:p>
                  </a:txBody>
                  <a:tcPr>
                    <a:solidFill>
                      <a:srgbClr val="76AE94"/>
                    </a:solidFill>
                  </a:tcPr>
                </a:tc>
                <a:extLst>
                  <a:ext uri="{0D108BD9-81ED-4DB2-BD59-A6C34878D82A}">
                    <a16:rowId xmlns:a16="http://schemas.microsoft.com/office/drawing/2014/main" val="3487635068"/>
                  </a:ext>
                </a:extLst>
              </a:tr>
              <a:tr h="182880">
                <a:tc>
                  <a:txBody>
                    <a:bodyPr/>
                    <a:lstStyle/>
                    <a:p>
                      <a:pPr lvl="0">
                        <a:buNone/>
                      </a:pPr>
                      <a:endParaRPr lang="en-US" sz="500" dirty="0"/>
                    </a:p>
                  </a:txBody>
                  <a:tcPr>
                    <a:solidFill>
                      <a:srgbClr val="76AE94"/>
                    </a:solidFill>
                  </a:tcPr>
                </a:tc>
                <a:tc>
                  <a:txBody>
                    <a:bodyPr/>
                    <a:lstStyle/>
                    <a:p>
                      <a:pPr lvl="0">
                        <a:buNone/>
                      </a:pPr>
                      <a:endParaRPr lang="en-US" sz="500" dirty="0"/>
                    </a:p>
                  </a:txBody>
                  <a:tcPr>
                    <a:solidFill>
                      <a:srgbClr val="76AE94"/>
                    </a:solidFill>
                  </a:tcPr>
                </a:tc>
                <a:tc>
                  <a:txBody>
                    <a:bodyPr/>
                    <a:lstStyle/>
                    <a:p>
                      <a:pPr lvl="0">
                        <a:buNone/>
                      </a:pPr>
                      <a:endParaRPr lang="en-US" sz="500" dirty="0"/>
                    </a:p>
                  </a:txBody>
                  <a:tcPr>
                    <a:solidFill>
                      <a:srgbClr val="76AE94"/>
                    </a:solidFill>
                  </a:tcPr>
                </a:tc>
                <a:tc>
                  <a:txBody>
                    <a:bodyPr/>
                    <a:lstStyle/>
                    <a:p>
                      <a:pPr lvl="0">
                        <a:buNone/>
                      </a:pPr>
                      <a:endParaRPr lang="en-US" sz="500" dirty="0"/>
                    </a:p>
                  </a:txBody>
                  <a:tcPr>
                    <a:solidFill>
                      <a:srgbClr val="76AE94"/>
                    </a:solidFill>
                  </a:tcPr>
                </a:tc>
                <a:tc>
                  <a:txBody>
                    <a:bodyPr/>
                    <a:lstStyle/>
                    <a:p>
                      <a:pPr lvl="0">
                        <a:buNone/>
                      </a:pPr>
                      <a:endParaRPr lang="en-US" sz="500" dirty="0"/>
                    </a:p>
                  </a:txBody>
                  <a:tcPr>
                    <a:solidFill>
                      <a:srgbClr val="76AE94"/>
                    </a:solidFill>
                  </a:tcPr>
                </a:tc>
                <a:extLst>
                  <a:ext uri="{0D108BD9-81ED-4DB2-BD59-A6C34878D82A}">
                    <a16:rowId xmlns:a16="http://schemas.microsoft.com/office/drawing/2014/main" val="3612291201"/>
                  </a:ext>
                </a:extLst>
              </a:tr>
            </a:tbl>
          </a:graphicData>
        </a:graphic>
      </p:graphicFrame>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24D5FD9-8190-421D-8F8A-B03E19D25858}"/>
                  </a:ext>
                </a:extLst>
              </p:cNvPr>
              <p:cNvSpPr txBox="1"/>
              <p:nvPr/>
            </p:nvSpPr>
            <p:spPr>
              <a:xfrm>
                <a:off x="1369036" y="5252962"/>
                <a:ext cx="1782988" cy="2893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𝑀𝐿</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𝐻𝑒𝑎𝑑</m:t>
                          </m:r>
                        </m:sub>
                      </m:sSub>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ℝ</m:t>
                          </m:r>
                        </m:e>
                        <m:sup>
                          <m:r>
                            <m:rPr>
                              <m:sty m:val="p"/>
                            </m:rPr>
                            <a:rPr lang="it-IT" b="0" i="0" smtClean="0">
                              <a:latin typeface="Cambria Math" panose="02040503050406030204" pitchFamily="18" charset="0"/>
                            </a:rPr>
                            <m:t>cl</m:t>
                          </m:r>
                          <m:r>
                            <a:rPr lang="it-IT" b="0" i="1" smtClean="0">
                              <a:latin typeface="Cambria Math" panose="02040503050406030204" pitchFamily="18" charset="0"/>
                            </a:rPr>
                            <m:t>×</m:t>
                          </m:r>
                          <m:r>
                            <a:rPr lang="it-IT" b="0" i="1" smtClean="0">
                              <a:latin typeface="Cambria Math" panose="02040503050406030204" pitchFamily="18" charset="0"/>
                            </a:rPr>
                            <m:t>𝐷</m:t>
                          </m:r>
                        </m:sup>
                      </m:sSup>
                    </m:oMath>
                  </m:oMathPara>
                </a14:m>
                <a:endParaRPr lang="it-IT" dirty="0"/>
              </a:p>
            </p:txBody>
          </p:sp>
        </mc:Choice>
        <mc:Fallback xmlns="">
          <p:sp>
            <p:nvSpPr>
              <p:cNvPr id="21" name="TextBox 20">
                <a:extLst>
                  <a:ext uri="{FF2B5EF4-FFF2-40B4-BE49-F238E27FC236}">
                    <a16:creationId xmlns:a16="http://schemas.microsoft.com/office/drawing/2014/main" id="{724D5FD9-8190-421D-8F8A-B03E19D25858}"/>
                  </a:ext>
                </a:extLst>
              </p:cNvPr>
              <p:cNvSpPr txBox="1">
                <a:spLocks noRot="1" noChangeAspect="1" noMove="1" noResize="1" noEditPoints="1" noAdjustHandles="1" noChangeArrowheads="1" noChangeShapeType="1" noTextEdit="1"/>
              </p:cNvSpPr>
              <p:nvPr/>
            </p:nvSpPr>
            <p:spPr>
              <a:xfrm>
                <a:off x="1369036" y="5252962"/>
                <a:ext cx="1782988" cy="289310"/>
              </a:xfrm>
              <a:prstGeom prst="rect">
                <a:avLst/>
              </a:prstGeom>
              <a:blipFill>
                <a:blip r:embed="rId7"/>
                <a:stretch>
                  <a:fillRect l="-2740" t="-4255" r="-685" b="-19149"/>
                </a:stretch>
              </a:blipFill>
            </p:spPr>
            <p:txBody>
              <a:bodyPr/>
              <a:lstStyle/>
              <a:p>
                <a:r>
                  <a:rPr lang="it-IT">
                    <a:noFill/>
                  </a:rPr>
                  <a:t> </a:t>
                </a:r>
              </a:p>
            </p:txBody>
          </p:sp>
        </mc:Fallback>
      </mc:AlternateContent>
      <p:sp>
        <p:nvSpPr>
          <p:cNvPr id="25" name="Rectangle: Rounded Corners 24">
            <a:extLst>
              <a:ext uri="{FF2B5EF4-FFF2-40B4-BE49-F238E27FC236}">
                <a16:creationId xmlns:a16="http://schemas.microsoft.com/office/drawing/2014/main" id="{8A9BC5DB-CA56-4A8D-8F11-1F8F41FF59F5}"/>
              </a:ext>
            </a:extLst>
          </p:cNvPr>
          <p:cNvSpPr/>
          <p:nvPr/>
        </p:nvSpPr>
        <p:spPr>
          <a:xfrm>
            <a:off x="4332241" y="4456252"/>
            <a:ext cx="2508829" cy="163974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2" name="Table 21">
            <a:extLst>
              <a:ext uri="{FF2B5EF4-FFF2-40B4-BE49-F238E27FC236}">
                <a16:creationId xmlns:a16="http://schemas.microsoft.com/office/drawing/2014/main" id="{FC7DB162-8643-4D0F-85BC-EDDE27D90385}"/>
              </a:ext>
            </a:extLst>
          </p:cNvPr>
          <p:cNvGraphicFramePr>
            <a:graphicFrameLocks noGrp="1"/>
          </p:cNvGraphicFramePr>
          <p:nvPr/>
        </p:nvGraphicFramePr>
        <p:xfrm>
          <a:off x="4456594" y="4592934"/>
          <a:ext cx="1041400" cy="36576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784039028"/>
                    </a:ext>
                  </a:extLst>
                </a:gridCol>
                <a:gridCol w="208280">
                  <a:extLst>
                    <a:ext uri="{9D8B030D-6E8A-4147-A177-3AD203B41FA5}">
                      <a16:colId xmlns:a16="http://schemas.microsoft.com/office/drawing/2014/main" val="2295017853"/>
                    </a:ext>
                  </a:extLst>
                </a:gridCol>
                <a:gridCol w="208280">
                  <a:extLst>
                    <a:ext uri="{9D8B030D-6E8A-4147-A177-3AD203B41FA5}">
                      <a16:colId xmlns:a16="http://schemas.microsoft.com/office/drawing/2014/main" val="3713893967"/>
                    </a:ext>
                  </a:extLst>
                </a:gridCol>
                <a:gridCol w="208280">
                  <a:extLst>
                    <a:ext uri="{9D8B030D-6E8A-4147-A177-3AD203B41FA5}">
                      <a16:colId xmlns:a16="http://schemas.microsoft.com/office/drawing/2014/main" val="2523339241"/>
                    </a:ext>
                  </a:extLst>
                </a:gridCol>
                <a:gridCol w="208280">
                  <a:extLst>
                    <a:ext uri="{9D8B030D-6E8A-4147-A177-3AD203B41FA5}">
                      <a16:colId xmlns:a16="http://schemas.microsoft.com/office/drawing/2014/main" val="924830602"/>
                    </a:ext>
                  </a:extLst>
                </a:gridCol>
              </a:tblGrid>
              <a:tr h="182880">
                <a:tc>
                  <a:txBody>
                    <a:bodyPr/>
                    <a:lstStyle/>
                    <a:p>
                      <a:endParaRPr lang="en-US" sz="500" dirty="0"/>
                    </a:p>
                  </a:txBody>
                  <a:tcPr>
                    <a:solidFill>
                      <a:srgbClr val="BB9B81"/>
                    </a:solidFill>
                  </a:tcPr>
                </a:tc>
                <a:tc>
                  <a:txBody>
                    <a:bodyPr/>
                    <a:lstStyle/>
                    <a:p>
                      <a:endParaRPr lang="en-US" sz="500"/>
                    </a:p>
                  </a:txBody>
                  <a:tcPr>
                    <a:solidFill>
                      <a:srgbClr val="BB9B81"/>
                    </a:solidFill>
                  </a:tcPr>
                </a:tc>
                <a:tc>
                  <a:txBody>
                    <a:bodyPr/>
                    <a:lstStyle/>
                    <a:p>
                      <a:endParaRPr lang="en-US" sz="500"/>
                    </a:p>
                  </a:txBody>
                  <a:tcPr>
                    <a:solidFill>
                      <a:srgbClr val="BB9B81"/>
                    </a:solidFill>
                  </a:tcPr>
                </a:tc>
                <a:tc>
                  <a:txBody>
                    <a:bodyPr/>
                    <a:lstStyle/>
                    <a:p>
                      <a:endParaRPr lang="en-US" sz="500" dirty="0"/>
                    </a:p>
                  </a:txBody>
                  <a:tcPr>
                    <a:solidFill>
                      <a:srgbClr val="BB9B81"/>
                    </a:solidFill>
                  </a:tcPr>
                </a:tc>
                <a:tc>
                  <a:txBody>
                    <a:bodyPr/>
                    <a:lstStyle/>
                    <a:p>
                      <a:endParaRPr lang="en-US" sz="500"/>
                    </a:p>
                  </a:txBody>
                  <a:tcPr>
                    <a:solidFill>
                      <a:srgbClr val="BB9B81"/>
                    </a:solidFill>
                  </a:tcPr>
                </a:tc>
                <a:extLst>
                  <a:ext uri="{0D108BD9-81ED-4DB2-BD59-A6C34878D82A}">
                    <a16:rowId xmlns:a16="http://schemas.microsoft.com/office/drawing/2014/main" val="2326981018"/>
                  </a:ext>
                </a:extLst>
              </a:tr>
              <a:tr h="182880">
                <a:tc>
                  <a:txBody>
                    <a:bodyPr/>
                    <a:lstStyle/>
                    <a:p>
                      <a:pPr lvl="0">
                        <a:buNone/>
                      </a:pPr>
                      <a:endParaRPr lang="en-US" sz="500" dirty="0"/>
                    </a:p>
                  </a:txBody>
                  <a:tcPr>
                    <a:solidFill>
                      <a:srgbClr val="BB9B81"/>
                    </a:solidFill>
                  </a:tcPr>
                </a:tc>
                <a:tc>
                  <a:txBody>
                    <a:bodyPr/>
                    <a:lstStyle/>
                    <a:p>
                      <a:pPr lvl="0">
                        <a:buNone/>
                      </a:pPr>
                      <a:endParaRPr lang="en-US" sz="500" dirty="0"/>
                    </a:p>
                  </a:txBody>
                  <a:tcPr>
                    <a:solidFill>
                      <a:srgbClr val="BB9B81"/>
                    </a:solidFill>
                  </a:tcPr>
                </a:tc>
                <a:tc>
                  <a:txBody>
                    <a:bodyPr/>
                    <a:lstStyle/>
                    <a:p>
                      <a:pPr lvl="0">
                        <a:buNone/>
                      </a:pPr>
                      <a:endParaRPr lang="en-US" sz="500" dirty="0"/>
                    </a:p>
                  </a:txBody>
                  <a:tcPr>
                    <a:solidFill>
                      <a:srgbClr val="BB9B81"/>
                    </a:solidFill>
                  </a:tcPr>
                </a:tc>
                <a:tc>
                  <a:txBody>
                    <a:bodyPr/>
                    <a:lstStyle/>
                    <a:p>
                      <a:pPr lvl="0">
                        <a:buNone/>
                      </a:pPr>
                      <a:endParaRPr lang="en-US" sz="500" dirty="0"/>
                    </a:p>
                  </a:txBody>
                  <a:tcPr>
                    <a:solidFill>
                      <a:srgbClr val="BB9B81"/>
                    </a:solidFill>
                  </a:tcPr>
                </a:tc>
                <a:tc>
                  <a:txBody>
                    <a:bodyPr/>
                    <a:lstStyle/>
                    <a:p>
                      <a:pPr lvl="0">
                        <a:buNone/>
                      </a:pPr>
                      <a:endParaRPr lang="en-US" sz="500" dirty="0"/>
                    </a:p>
                  </a:txBody>
                  <a:tcPr>
                    <a:solidFill>
                      <a:srgbClr val="BB9B81"/>
                    </a:solidFill>
                  </a:tcPr>
                </a:tc>
                <a:extLst>
                  <a:ext uri="{0D108BD9-81ED-4DB2-BD59-A6C34878D82A}">
                    <a16:rowId xmlns:a16="http://schemas.microsoft.com/office/drawing/2014/main" val="3487635068"/>
                  </a:ext>
                </a:extLst>
              </a:tr>
            </a:tbl>
          </a:graphicData>
        </a:graphic>
      </p:graphicFrame>
      <p:graphicFrame>
        <p:nvGraphicFramePr>
          <p:cNvPr id="23" name="Table 22">
            <a:extLst>
              <a:ext uri="{FF2B5EF4-FFF2-40B4-BE49-F238E27FC236}">
                <a16:creationId xmlns:a16="http://schemas.microsoft.com/office/drawing/2014/main" id="{D0616053-2CE7-4D29-B7C5-3E1EE8FBF216}"/>
              </a:ext>
            </a:extLst>
          </p:cNvPr>
          <p:cNvGraphicFramePr>
            <a:graphicFrameLocks noGrp="1"/>
          </p:cNvGraphicFramePr>
          <p:nvPr/>
        </p:nvGraphicFramePr>
        <p:xfrm>
          <a:off x="5689521" y="4592934"/>
          <a:ext cx="416560" cy="36576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784039028"/>
                    </a:ext>
                  </a:extLst>
                </a:gridCol>
                <a:gridCol w="208280">
                  <a:extLst>
                    <a:ext uri="{9D8B030D-6E8A-4147-A177-3AD203B41FA5}">
                      <a16:colId xmlns:a16="http://schemas.microsoft.com/office/drawing/2014/main" val="2295017853"/>
                    </a:ext>
                  </a:extLst>
                </a:gridCol>
              </a:tblGrid>
              <a:tr h="182880">
                <a:tc>
                  <a:txBody>
                    <a:bodyPr/>
                    <a:lstStyle/>
                    <a:p>
                      <a:endParaRPr lang="en-US" sz="500" dirty="0"/>
                    </a:p>
                  </a:txBody>
                  <a:tcPr>
                    <a:solidFill>
                      <a:srgbClr val="BB9B81"/>
                    </a:solidFill>
                  </a:tcPr>
                </a:tc>
                <a:tc>
                  <a:txBody>
                    <a:bodyPr/>
                    <a:lstStyle/>
                    <a:p>
                      <a:endParaRPr lang="en-US" sz="500" dirty="0"/>
                    </a:p>
                  </a:txBody>
                  <a:tcPr>
                    <a:solidFill>
                      <a:srgbClr val="BB9B81"/>
                    </a:solidFill>
                  </a:tcPr>
                </a:tc>
                <a:extLst>
                  <a:ext uri="{0D108BD9-81ED-4DB2-BD59-A6C34878D82A}">
                    <a16:rowId xmlns:a16="http://schemas.microsoft.com/office/drawing/2014/main" val="2326981018"/>
                  </a:ext>
                </a:extLst>
              </a:tr>
              <a:tr h="182880">
                <a:tc>
                  <a:txBody>
                    <a:bodyPr/>
                    <a:lstStyle/>
                    <a:p>
                      <a:pPr lvl="0">
                        <a:buNone/>
                      </a:pPr>
                      <a:endParaRPr lang="en-US" sz="500" dirty="0"/>
                    </a:p>
                  </a:txBody>
                  <a:tcPr>
                    <a:solidFill>
                      <a:srgbClr val="BB9B81"/>
                    </a:solidFill>
                  </a:tcPr>
                </a:tc>
                <a:tc>
                  <a:txBody>
                    <a:bodyPr/>
                    <a:lstStyle/>
                    <a:p>
                      <a:pPr lvl="0">
                        <a:buNone/>
                      </a:pPr>
                      <a:endParaRPr lang="en-US" sz="500" dirty="0"/>
                    </a:p>
                  </a:txBody>
                  <a:tcPr>
                    <a:solidFill>
                      <a:srgbClr val="BB9B81"/>
                    </a:solidFill>
                  </a:tcPr>
                </a:tc>
                <a:extLst>
                  <a:ext uri="{0D108BD9-81ED-4DB2-BD59-A6C34878D82A}">
                    <a16:rowId xmlns:a16="http://schemas.microsoft.com/office/drawing/2014/main" val="3487635068"/>
                  </a:ext>
                </a:extLst>
              </a:tr>
            </a:tbl>
          </a:graphicData>
        </a:graphic>
      </p:graphicFrame>
      <p:graphicFrame>
        <p:nvGraphicFramePr>
          <p:cNvPr id="24" name="Table 23">
            <a:extLst>
              <a:ext uri="{FF2B5EF4-FFF2-40B4-BE49-F238E27FC236}">
                <a16:creationId xmlns:a16="http://schemas.microsoft.com/office/drawing/2014/main" id="{20C4A3AD-172D-4345-9FC1-DC6C14708B7B}"/>
              </a:ext>
            </a:extLst>
          </p:cNvPr>
          <p:cNvGraphicFramePr>
            <a:graphicFrameLocks noGrp="1"/>
          </p:cNvGraphicFramePr>
          <p:nvPr/>
        </p:nvGraphicFramePr>
        <p:xfrm>
          <a:off x="6309318" y="4592934"/>
          <a:ext cx="416560" cy="91440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784039028"/>
                    </a:ext>
                  </a:extLst>
                </a:gridCol>
                <a:gridCol w="208280">
                  <a:extLst>
                    <a:ext uri="{9D8B030D-6E8A-4147-A177-3AD203B41FA5}">
                      <a16:colId xmlns:a16="http://schemas.microsoft.com/office/drawing/2014/main" val="2295017853"/>
                    </a:ext>
                  </a:extLst>
                </a:gridCol>
              </a:tblGrid>
              <a:tr h="182880">
                <a:tc>
                  <a:txBody>
                    <a:bodyPr/>
                    <a:lstStyle/>
                    <a:p>
                      <a:endParaRPr lang="en-US" sz="500" dirty="0"/>
                    </a:p>
                  </a:txBody>
                  <a:tcPr>
                    <a:solidFill>
                      <a:srgbClr val="BB9B81"/>
                    </a:solidFill>
                  </a:tcPr>
                </a:tc>
                <a:tc>
                  <a:txBody>
                    <a:bodyPr/>
                    <a:lstStyle/>
                    <a:p>
                      <a:endParaRPr lang="en-US" sz="500"/>
                    </a:p>
                  </a:txBody>
                  <a:tcPr>
                    <a:solidFill>
                      <a:srgbClr val="BB9B81"/>
                    </a:solidFill>
                  </a:tcPr>
                </a:tc>
                <a:extLst>
                  <a:ext uri="{0D108BD9-81ED-4DB2-BD59-A6C34878D82A}">
                    <a16:rowId xmlns:a16="http://schemas.microsoft.com/office/drawing/2014/main" val="2326981018"/>
                  </a:ext>
                </a:extLst>
              </a:tr>
              <a:tr h="182880">
                <a:tc>
                  <a:txBody>
                    <a:bodyPr/>
                    <a:lstStyle/>
                    <a:p>
                      <a:pPr lvl="0">
                        <a:buNone/>
                      </a:pPr>
                      <a:endParaRPr lang="en-US" sz="500" dirty="0"/>
                    </a:p>
                  </a:txBody>
                  <a:tcPr>
                    <a:solidFill>
                      <a:srgbClr val="BB9B81"/>
                    </a:solidFill>
                  </a:tcPr>
                </a:tc>
                <a:tc>
                  <a:txBody>
                    <a:bodyPr/>
                    <a:lstStyle/>
                    <a:p>
                      <a:pPr lvl="0">
                        <a:buNone/>
                      </a:pPr>
                      <a:endParaRPr lang="en-US" sz="500" dirty="0"/>
                    </a:p>
                  </a:txBody>
                  <a:tcPr>
                    <a:solidFill>
                      <a:srgbClr val="BB9B81"/>
                    </a:solidFill>
                  </a:tcPr>
                </a:tc>
                <a:extLst>
                  <a:ext uri="{0D108BD9-81ED-4DB2-BD59-A6C34878D82A}">
                    <a16:rowId xmlns:a16="http://schemas.microsoft.com/office/drawing/2014/main" val="3487635068"/>
                  </a:ext>
                </a:extLst>
              </a:tr>
              <a:tr h="182880">
                <a:tc>
                  <a:txBody>
                    <a:bodyPr/>
                    <a:lstStyle/>
                    <a:p>
                      <a:pPr lvl="0">
                        <a:buNone/>
                      </a:pPr>
                      <a:endParaRPr lang="en-US" sz="500" dirty="0"/>
                    </a:p>
                  </a:txBody>
                  <a:tcPr>
                    <a:solidFill>
                      <a:srgbClr val="BB9B81"/>
                    </a:solidFill>
                  </a:tcPr>
                </a:tc>
                <a:tc>
                  <a:txBody>
                    <a:bodyPr/>
                    <a:lstStyle/>
                    <a:p>
                      <a:pPr lvl="0">
                        <a:buNone/>
                      </a:pPr>
                      <a:endParaRPr lang="en-US" sz="500" dirty="0"/>
                    </a:p>
                  </a:txBody>
                  <a:tcPr>
                    <a:solidFill>
                      <a:srgbClr val="BB9B81"/>
                    </a:solidFill>
                  </a:tcPr>
                </a:tc>
                <a:extLst>
                  <a:ext uri="{0D108BD9-81ED-4DB2-BD59-A6C34878D82A}">
                    <a16:rowId xmlns:a16="http://schemas.microsoft.com/office/drawing/2014/main" val="1263373583"/>
                  </a:ext>
                </a:extLst>
              </a:tr>
              <a:tr h="182880">
                <a:tc>
                  <a:txBody>
                    <a:bodyPr/>
                    <a:lstStyle/>
                    <a:p>
                      <a:pPr lvl="0">
                        <a:buNone/>
                      </a:pPr>
                      <a:endParaRPr lang="en-US" sz="500" dirty="0"/>
                    </a:p>
                  </a:txBody>
                  <a:tcPr>
                    <a:solidFill>
                      <a:srgbClr val="BB9B81"/>
                    </a:solidFill>
                  </a:tcPr>
                </a:tc>
                <a:tc>
                  <a:txBody>
                    <a:bodyPr/>
                    <a:lstStyle/>
                    <a:p>
                      <a:pPr lvl="0">
                        <a:buNone/>
                      </a:pPr>
                      <a:endParaRPr lang="en-US" sz="500" dirty="0"/>
                    </a:p>
                  </a:txBody>
                  <a:tcPr>
                    <a:solidFill>
                      <a:srgbClr val="BB9B81"/>
                    </a:solidFill>
                  </a:tcPr>
                </a:tc>
                <a:extLst>
                  <a:ext uri="{0D108BD9-81ED-4DB2-BD59-A6C34878D82A}">
                    <a16:rowId xmlns:a16="http://schemas.microsoft.com/office/drawing/2014/main" val="4226717590"/>
                  </a:ext>
                </a:extLst>
              </a:tr>
              <a:tr h="182880">
                <a:tc>
                  <a:txBody>
                    <a:bodyPr/>
                    <a:lstStyle/>
                    <a:p>
                      <a:pPr lvl="0">
                        <a:buNone/>
                      </a:pPr>
                      <a:endParaRPr lang="en-US" sz="500" dirty="0"/>
                    </a:p>
                  </a:txBody>
                  <a:tcPr>
                    <a:solidFill>
                      <a:srgbClr val="BB9B81"/>
                    </a:solidFill>
                  </a:tcPr>
                </a:tc>
                <a:tc>
                  <a:txBody>
                    <a:bodyPr/>
                    <a:lstStyle/>
                    <a:p>
                      <a:pPr lvl="0">
                        <a:buNone/>
                      </a:pPr>
                      <a:endParaRPr lang="en-US" sz="500" dirty="0"/>
                    </a:p>
                  </a:txBody>
                  <a:tcPr>
                    <a:solidFill>
                      <a:srgbClr val="BB9B81"/>
                    </a:solidFill>
                  </a:tcPr>
                </a:tc>
                <a:extLst>
                  <a:ext uri="{0D108BD9-81ED-4DB2-BD59-A6C34878D82A}">
                    <a16:rowId xmlns:a16="http://schemas.microsoft.com/office/drawing/2014/main" val="1286087136"/>
                  </a:ext>
                </a:extLst>
              </a:tr>
            </a:tbl>
          </a:graphicData>
        </a:graphic>
      </p:graphicFrame>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FE69F6E-4AA4-4177-B821-88C6EE3BFAAE}"/>
                  </a:ext>
                </a:extLst>
              </p:cNvPr>
              <p:cNvSpPr txBox="1"/>
              <p:nvPr/>
            </p:nvSpPr>
            <p:spPr>
              <a:xfrm>
                <a:off x="4470090" y="5296435"/>
                <a:ext cx="1623963" cy="5476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𝑀𝐿</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𝑀𝑆𝐴</m:t>
                          </m:r>
                        </m:sub>
                      </m:sSub>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m:t>
                          </m:r>
                          <m:r>
                            <a:rPr lang="it-IT" b="0" i="1" smtClean="0">
                              <a:latin typeface="Cambria Math" panose="02040503050406030204" pitchFamily="18" charset="0"/>
                            </a:rPr>
                            <m:t>ℝ</m:t>
                          </m:r>
                        </m:e>
                        <m:sup>
                          <m:r>
                            <a:rPr lang="it-IT" b="0" i="1" smtClean="0">
                              <a:latin typeface="Cambria Math" panose="02040503050406030204" pitchFamily="18" charset="0"/>
                            </a:rPr>
                            <m:t>𝑚</m:t>
                          </m:r>
                          <m:r>
                            <a:rPr lang="it-IT" b="0" i="1" smtClean="0">
                              <a:latin typeface="Cambria Math" panose="02040503050406030204" pitchFamily="18" charset="0"/>
                            </a:rPr>
                            <m:t>×</m:t>
                          </m:r>
                          <m:r>
                            <a:rPr lang="it-IT" b="0" i="1" smtClean="0">
                              <a:latin typeface="Cambria Math" panose="02040503050406030204" pitchFamily="18" charset="0"/>
                            </a:rPr>
                            <m:t>𝐷</m:t>
                          </m:r>
                        </m:sup>
                      </m:sSup>
                      <m:r>
                        <a:rPr lang="it-IT" b="0" i="1" smtClean="0">
                          <a:latin typeface="Cambria Math" panose="02040503050406030204" pitchFamily="18" charset="0"/>
                        </a:rPr>
                        <m:t>, </m:t>
                      </m:r>
                      <m:sSup>
                        <m:sSupPr>
                          <m:ctrlPr>
                            <a:rPr lang="it-IT" b="0" i="1" smtClean="0">
                              <a:latin typeface="Cambria Math" panose="02040503050406030204" pitchFamily="18" charset="0"/>
                            </a:rPr>
                          </m:ctrlPr>
                        </m:sSupPr>
                        <m:e>
                          <m:r>
                            <a:rPr lang="it-IT" b="0" i="1" smtClean="0">
                              <a:latin typeface="Cambria Math" panose="02040503050406030204" pitchFamily="18" charset="0"/>
                            </a:rPr>
                            <m:t>ℝ</m:t>
                          </m:r>
                        </m:e>
                        <m:sup>
                          <m:r>
                            <a:rPr lang="it-IT" b="0" i="1" smtClean="0">
                              <a:latin typeface="Cambria Math" panose="02040503050406030204" pitchFamily="18" charset="0"/>
                            </a:rPr>
                            <m:t>𝑚</m:t>
                          </m:r>
                          <m:r>
                            <a:rPr lang="it-IT" b="0" i="1" smtClean="0">
                              <a:latin typeface="Cambria Math" panose="02040503050406030204" pitchFamily="18" charset="0"/>
                            </a:rPr>
                            <m:t>×</m:t>
                          </m:r>
                          <m:r>
                            <a:rPr lang="it-IT" b="0" i="1" smtClean="0">
                              <a:latin typeface="Cambria Math" panose="02040503050406030204" pitchFamily="18" charset="0"/>
                            </a:rPr>
                            <m:t>𝑚</m:t>
                          </m:r>
                        </m:sup>
                      </m:sSup>
                      <m:r>
                        <a:rPr lang="it-IT" b="0" i="1" smtClean="0">
                          <a:latin typeface="Cambria Math" panose="02040503050406030204" pitchFamily="18" charset="0"/>
                        </a:rPr>
                        <m:t>, </m:t>
                      </m:r>
                      <m:sSup>
                        <m:sSupPr>
                          <m:ctrlPr>
                            <a:rPr lang="it-IT" b="0" i="1" smtClean="0">
                              <a:latin typeface="Cambria Math" panose="02040503050406030204" pitchFamily="18" charset="0"/>
                            </a:rPr>
                          </m:ctrlPr>
                        </m:sSupPr>
                        <m:e>
                          <m:r>
                            <a:rPr lang="it-IT" b="0" i="1" smtClean="0">
                              <a:latin typeface="Cambria Math" panose="02040503050406030204" pitchFamily="18" charset="0"/>
                            </a:rPr>
                            <m:t>ℝ</m:t>
                          </m:r>
                        </m:e>
                        <m:sup>
                          <m:r>
                            <a:rPr lang="it-IT" b="0" i="1" smtClean="0">
                              <a:latin typeface="Cambria Math" panose="02040503050406030204" pitchFamily="18" charset="0"/>
                            </a:rPr>
                            <m:t>𝐷</m:t>
                          </m:r>
                          <m:r>
                            <a:rPr lang="it-IT" b="0" i="1" smtClean="0">
                              <a:latin typeface="Cambria Math" panose="02040503050406030204" pitchFamily="18" charset="0"/>
                            </a:rPr>
                            <m:t>×</m:t>
                          </m:r>
                          <m:r>
                            <a:rPr lang="it-IT" b="0" i="1" smtClean="0">
                              <a:latin typeface="Cambria Math" panose="02040503050406030204" pitchFamily="18" charset="0"/>
                            </a:rPr>
                            <m:t>𝑚</m:t>
                          </m:r>
                        </m:sup>
                      </m:sSup>
                      <m:r>
                        <a:rPr lang="it-IT" b="0" i="1" smtClean="0">
                          <a:latin typeface="Cambria Math" panose="02040503050406030204" pitchFamily="18" charset="0"/>
                        </a:rPr>
                        <m:t>] </m:t>
                      </m:r>
                    </m:oMath>
                  </m:oMathPara>
                </a14:m>
                <a:endParaRPr lang="it-IT" dirty="0"/>
              </a:p>
            </p:txBody>
          </p:sp>
        </mc:Choice>
        <mc:Fallback xmlns="">
          <p:sp>
            <p:nvSpPr>
              <p:cNvPr id="26" name="TextBox 25">
                <a:extLst>
                  <a:ext uri="{FF2B5EF4-FFF2-40B4-BE49-F238E27FC236}">
                    <a16:creationId xmlns:a16="http://schemas.microsoft.com/office/drawing/2014/main" id="{5FE69F6E-4AA4-4177-B821-88C6EE3BFAAE}"/>
                  </a:ext>
                </a:extLst>
              </p:cNvPr>
              <p:cNvSpPr txBox="1">
                <a:spLocks noRot="1" noChangeAspect="1" noMove="1" noResize="1" noEditPoints="1" noAdjustHandles="1" noChangeArrowheads="1" noChangeShapeType="1" noTextEdit="1"/>
              </p:cNvSpPr>
              <p:nvPr/>
            </p:nvSpPr>
            <p:spPr>
              <a:xfrm>
                <a:off x="4470090" y="5296435"/>
                <a:ext cx="1623963" cy="547650"/>
              </a:xfrm>
              <a:prstGeom prst="rect">
                <a:avLst/>
              </a:prstGeom>
              <a:blipFill>
                <a:blip r:embed="rId8"/>
                <a:stretch>
                  <a:fillRect l="-4869" r="-49438" b="-18889"/>
                </a:stretch>
              </a:blipFill>
            </p:spPr>
            <p:txBody>
              <a:bodyPr/>
              <a:lstStyle/>
              <a:p>
                <a:r>
                  <a:rPr lang="it-IT">
                    <a:noFill/>
                  </a:rPr>
                  <a:t> </a:t>
                </a:r>
              </a:p>
            </p:txBody>
          </p:sp>
        </mc:Fallback>
      </mc:AlternateContent>
      <p:sp>
        <p:nvSpPr>
          <p:cNvPr id="3" name="TextBox 2">
            <a:extLst>
              <a:ext uri="{FF2B5EF4-FFF2-40B4-BE49-F238E27FC236}">
                <a16:creationId xmlns:a16="http://schemas.microsoft.com/office/drawing/2014/main" id="{2527B497-0DBF-4832-A5BE-54E6FCB7B1F4}"/>
              </a:ext>
            </a:extLst>
          </p:cNvPr>
          <p:cNvSpPr txBox="1"/>
          <p:nvPr/>
        </p:nvSpPr>
        <p:spPr>
          <a:xfrm>
            <a:off x="532340" y="5738892"/>
            <a:ext cx="2952865" cy="646331"/>
          </a:xfrm>
          <a:prstGeom prst="rect">
            <a:avLst/>
          </a:prstGeom>
          <a:noFill/>
        </p:spPr>
        <p:txBody>
          <a:bodyPr wrap="square" rtlCol="0">
            <a:spAutoFit/>
          </a:bodyPr>
          <a:lstStyle/>
          <a:p>
            <a:r>
              <a:rPr lang="it-IT" dirty="0"/>
              <a:t>Note: </a:t>
            </a:r>
            <a:r>
              <a:rPr lang="it-IT" dirty="0" err="1"/>
              <a:t>bias</a:t>
            </a:r>
            <a:r>
              <a:rPr lang="it-IT" dirty="0"/>
              <a:t> </a:t>
            </a:r>
            <a:r>
              <a:rPr lang="it-IT" dirty="0" err="1"/>
              <a:t>not</a:t>
            </a:r>
            <a:r>
              <a:rPr lang="it-IT" dirty="0"/>
              <a:t> </a:t>
            </a:r>
            <a:r>
              <a:rPr lang="it-IT" dirty="0" err="1"/>
              <a:t>included</a:t>
            </a:r>
            <a:r>
              <a:rPr lang="it-IT" dirty="0"/>
              <a:t> in the </a:t>
            </a:r>
            <a:r>
              <a:rPr lang="it-IT" dirty="0" err="1"/>
              <a:t>schemes</a:t>
            </a:r>
            <a:endParaRPr lang="it-IT" dirty="0"/>
          </a:p>
        </p:txBody>
      </p:sp>
      <p:sp>
        <p:nvSpPr>
          <p:cNvPr id="17" name="Multiplication Sign 16">
            <a:extLst>
              <a:ext uri="{FF2B5EF4-FFF2-40B4-BE49-F238E27FC236}">
                <a16:creationId xmlns:a16="http://schemas.microsoft.com/office/drawing/2014/main" id="{8705D429-5460-4E77-87BF-B5452D067754}"/>
              </a:ext>
            </a:extLst>
          </p:cNvPr>
          <p:cNvSpPr/>
          <p:nvPr/>
        </p:nvSpPr>
        <p:spPr>
          <a:xfrm>
            <a:off x="5582569" y="4502117"/>
            <a:ext cx="587130" cy="547650"/>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9" name="Multiplication Sign 28">
            <a:extLst>
              <a:ext uri="{FF2B5EF4-FFF2-40B4-BE49-F238E27FC236}">
                <a16:creationId xmlns:a16="http://schemas.microsoft.com/office/drawing/2014/main" id="{4E7E8DB1-4725-4CA8-9AC7-6AB8657962EC}"/>
              </a:ext>
            </a:extLst>
          </p:cNvPr>
          <p:cNvSpPr/>
          <p:nvPr/>
        </p:nvSpPr>
        <p:spPr>
          <a:xfrm>
            <a:off x="5432926" y="5443396"/>
            <a:ext cx="587130" cy="547650"/>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30" name="TextBox 29">
            <a:extLst>
              <a:ext uri="{FF2B5EF4-FFF2-40B4-BE49-F238E27FC236}">
                <a16:creationId xmlns:a16="http://schemas.microsoft.com/office/drawing/2014/main" id="{E82B4C7E-B624-40A4-BF85-17F06B67CF40}"/>
              </a:ext>
            </a:extLst>
          </p:cNvPr>
          <p:cNvSpPr txBox="1"/>
          <p:nvPr/>
        </p:nvSpPr>
        <p:spPr>
          <a:xfrm>
            <a:off x="4106136" y="6164766"/>
            <a:ext cx="4512931" cy="646331"/>
          </a:xfrm>
          <a:prstGeom prst="rect">
            <a:avLst/>
          </a:prstGeom>
          <a:noFill/>
        </p:spPr>
        <p:txBody>
          <a:bodyPr wrap="square" rtlCol="0">
            <a:spAutoFit/>
          </a:bodyPr>
          <a:lstStyle/>
          <a:p>
            <a:r>
              <a:rPr lang="it-IT" i="1" dirty="0"/>
              <a:t>NB: the middle </a:t>
            </a:r>
            <a:r>
              <a:rPr lang="it-IT" i="1" dirty="0" err="1"/>
              <a:t>layer</a:t>
            </a:r>
            <a:r>
              <a:rPr lang="it-IT" i="1" dirty="0"/>
              <a:t> </a:t>
            </a:r>
            <a:r>
              <a:rPr lang="it-IT" i="1" dirty="0" err="1"/>
              <a:t>is</a:t>
            </a:r>
            <a:r>
              <a:rPr lang="it-IT" i="1" dirty="0"/>
              <a:t> </a:t>
            </a:r>
            <a:r>
              <a:rPr lang="it-IT" i="1" dirty="0" err="1"/>
              <a:t>absent</a:t>
            </a:r>
            <a:r>
              <a:rPr lang="it-IT" i="1" dirty="0"/>
              <a:t> in the </a:t>
            </a:r>
            <a:r>
              <a:rPr lang="it-IT" i="1" dirty="0" err="1"/>
              <a:t>implementation</a:t>
            </a:r>
            <a:r>
              <a:rPr lang="it-IT" i="1" dirty="0"/>
              <a:t> from the </a:t>
            </a:r>
            <a:r>
              <a:rPr lang="it-IT" i="1" dirty="0" err="1"/>
              <a:t>original</a:t>
            </a:r>
            <a:r>
              <a:rPr lang="it-IT" i="1" dirty="0"/>
              <a:t> paper</a:t>
            </a:r>
          </a:p>
        </p:txBody>
      </p:sp>
    </p:spTree>
    <p:extLst>
      <p:ext uri="{BB962C8B-B14F-4D97-AF65-F5344CB8AC3E}">
        <p14:creationId xmlns:p14="http://schemas.microsoft.com/office/powerpoint/2010/main" val="158125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fade">
                                      <p:cBhvr>
                                        <p:cTn id="9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P spid="8" grpId="0"/>
      <p:bldP spid="9" grpId="0"/>
      <p:bldP spid="11" grpId="0"/>
      <p:bldP spid="13" grpId="0"/>
      <p:bldP spid="15" grpId="0"/>
      <p:bldP spid="19" grpId="0"/>
      <p:bldP spid="21" grpId="0"/>
      <p:bldP spid="25" grpId="0" animBg="1"/>
      <p:bldP spid="26" grpId="0"/>
      <p:bldP spid="3" grpId="0"/>
      <p:bldP spid="17" grpId="0" animBg="1"/>
      <p:bldP spid="29" grpId="0" animBg="1"/>
      <p:bldP spid="30"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0334-57A2-4821-8E46-76C13C3742CE}"/>
              </a:ext>
            </a:extLst>
          </p:cNvPr>
          <p:cNvSpPr>
            <a:spLocks noGrp="1"/>
          </p:cNvSpPr>
          <p:nvPr>
            <p:ph type="title"/>
          </p:nvPr>
        </p:nvSpPr>
        <p:spPr/>
        <p:txBody>
          <a:bodyPr/>
          <a:lstStyle/>
          <a:p>
            <a:r>
              <a:rPr lang="it-IT" dirty="0" err="1"/>
              <a:t>Architectural</a:t>
            </a:r>
            <a:r>
              <a:rPr lang="it-IT" dirty="0"/>
              <a:t> </a:t>
            </a:r>
            <a:r>
              <a:rPr lang="it-IT" dirty="0" err="1"/>
              <a:t>specs</a:t>
            </a:r>
            <a:endParaRPr lang="it-IT" dirty="0"/>
          </a:p>
        </p:txBody>
      </p:sp>
      <p:pic>
        <p:nvPicPr>
          <p:cNvPr id="5" name="Content Placeholder 4">
            <a:extLst>
              <a:ext uri="{FF2B5EF4-FFF2-40B4-BE49-F238E27FC236}">
                <a16:creationId xmlns:a16="http://schemas.microsoft.com/office/drawing/2014/main" id="{0E403CD8-A9A9-4E2F-9080-3E49E78C4BFE}"/>
              </a:ext>
            </a:extLst>
          </p:cNvPr>
          <p:cNvPicPr>
            <a:picLocks noGrp="1" noChangeAspect="1"/>
          </p:cNvPicPr>
          <p:nvPr>
            <p:ph idx="1"/>
          </p:nvPr>
        </p:nvPicPr>
        <p:blipFill>
          <a:blip r:embed="rId2"/>
          <a:stretch>
            <a:fillRect/>
          </a:stretch>
        </p:blipFill>
        <p:spPr>
          <a:xfrm>
            <a:off x="730266" y="1803079"/>
            <a:ext cx="6068468" cy="1732417"/>
          </a:xfrm>
        </p:spPr>
      </p:pic>
      <p:sp>
        <p:nvSpPr>
          <p:cNvPr id="7" name="TextBox 6">
            <a:extLst>
              <a:ext uri="{FF2B5EF4-FFF2-40B4-BE49-F238E27FC236}">
                <a16:creationId xmlns:a16="http://schemas.microsoft.com/office/drawing/2014/main" id="{18E6E510-B46F-4EC8-A7A0-F10141F5C4B3}"/>
              </a:ext>
            </a:extLst>
          </p:cNvPr>
          <p:cNvSpPr txBox="1"/>
          <p:nvPr/>
        </p:nvSpPr>
        <p:spPr>
          <a:xfrm>
            <a:off x="7975600" y="1785188"/>
            <a:ext cx="1890133" cy="646331"/>
          </a:xfrm>
          <a:prstGeom prst="rect">
            <a:avLst/>
          </a:prstGeom>
          <a:noFill/>
        </p:spPr>
        <p:txBody>
          <a:bodyPr wrap="none" rtlCol="0">
            <a:spAutoFit/>
          </a:bodyPr>
          <a:lstStyle/>
          <a:p>
            <a:r>
              <a:rPr lang="it-IT" sz="3600" b="1" dirty="0" err="1"/>
              <a:t>ViT</a:t>
            </a:r>
            <a:r>
              <a:rPr lang="it-IT" sz="3600" b="1" dirty="0"/>
              <a:t>-L/16</a:t>
            </a:r>
          </a:p>
        </p:txBody>
      </p:sp>
      <p:sp>
        <p:nvSpPr>
          <p:cNvPr id="8" name="Callout: Line 7">
            <a:extLst>
              <a:ext uri="{FF2B5EF4-FFF2-40B4-BE49-F238E27FC236}">
                <a16:creationId xmlns:a16="http://schemas.microsoft.com/office/drawing/2014/main" id="{4C51F524-11AE-4819-B5D5-42A1B6B81769}"/>
              </a:ext>
            </a:extLst>
          </p:cNvPr>
          <p:cNvSpPr/>
          <p:nvPr/>
        </p:nvSpPr>
        <p:spPr>
          <a:xfrm>
            <a:off x="8473765" y="2763837"/>
            <a:ext cx="893802" cy="665163"/>
          </a:xfrm>
          <a:prstGeom prst="borderCallout1">
            <a:avLst>
              <a:gd name="adj1" fmla="val -15618"/>
              <a:gd name="adj2" fmla="val 48128"/>
              <a:gd name="adj3" fmla="val -58065"/>
              <a:gd name="adj4" fmla="val 503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Large </a:t>
            </a:r>
            <a:r>
              <a:rPr lang="it-IT" dirty="0" err="1"/>
              <a:t>spec</a:t>
            </a:r>
            <a:endParaRPr lang="it-IT" dirty="0"/>
          </a:p>
        </p:txBody>
      </p:sp>
      <p:sp>
        <p:nvSpPr>
          <p:cNvPr id="9" name="Callout: Line 8">
            <a:extLst>
              <a:ext uri="{FF2B5EF4-FFF2-40B4-BE49-F238E27FC236}">
                <a16:creationId xmlns:a16="http://schemas.microsoft.com/office/drawing/2014/main" id="{815B6632-2C88-445C-8C39-1A2C25207389}"/>
              </a:ext>
            </a:extLst>
          </p:cNvPr>
          <p:cNvSpPr/>
          <p:nvPr/>
        </p:nvSpPr>
        <p:spPr>
          <a:xfrm>
            <a:off x="10260232" y="2763837"/>
            <a:ext cx="1313702" cy="665163"/>
          </a:xfrm>
          <a:prstGeom prst="borderCallout1">
            <a:avLst>
              <a:gd name="adj1" fmla="val -15618"/>
              <a:gd name="adj2" fmla="val 48128"/>
              <a:gd name="adj3" fmla="val -77158"/>
              <a:gd name="adj4" fmla="val -329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16x16 patches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0E080FE-B097-43C4-8DA4-9F72987D1107}"/>
                  </a:ext>
                </a:extLst>
              </p:cNvPr>
              <p:cNvSpPr txBox="1"/>
              <p:nvPr/>
            </p:nvSpPr>
            <p:spPr>
              <a:xfrm>
                <a:off x="730266" y="3736238"/>
                <a:ext cx="2856038" cy="614848"/>
              </a:xfrm>
              <a:prstGeom prst="rect">
                <a:avLst/>
              </a:prstGeom>
              <a:noFill/>
            </p:spPr>
            <p:txBody>
              <a:bodyPr wrap="none" rtlCol="0">
                <a:spAutoFit/>
              </a:bodyPr>
              <a:lstStyle/>
              <a:p>
                <a:r>
                  <a:rPr lang="it-IT" sz="2400" dirty="0"/>
                  <a:t>Note: </a:t>
                </a:r>
                <a:r>
                  <a:rPr lang="it-IT" sz="2400" dirty="0" err="1"/>
                  <a:t>usually</a:t>
                </a:r>
                <a:r>
                  <a:rPr lang="it-IT" sz="2400" dirty="0"/>
                  <a:t> </a:t>
                </a:r>
                <a14:m>
                  <m:oMath xmlns:m="http://schemas.openxmlformats.org/officeDocument/2006/math">
                    <m:r>
                      <a:rPr lang="it-IT" sz="2400" b="0" i="1" smtClean="0">
                        <a:latin typeface="Cambria Math" panose="02040503050406030204" pitchFamily="18" charset="0"/>
                      </a:rPr>
                      <m:t>𝑑</m:t>
                    </m:r>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r>
                          <a:rPr lang="it-IT" sz="2400" b="0" i="1" smtClean="0">
                            <a:latin typeface="Cambria Math" panose="02040503050406030204" pitchFamily="18" charset="0"/>
                          </a:rPr>
                          <m:t>𝐷</m:t>
                        </m:r>
                      </m:num>
                      <m:den>
                        <m:r>
                          <a:rPr lang="it-IT" sz="2400" b="0" i="1" smtClean="0">
                            <a:latin typeface="Cambria Math" panose="02040503050406030204" pitchFamily="18" charset="0"/>
                          </a:rPr>
                          <m:t>𝐻</m:t>
                        </m:r>
                      </m:den>
                    </m:f>
                  </m:oMath>
                </a14:m>
                <a:endParaRPr lang="it-IT" sz="2400" dirty="0"/>
              </a:p>
            </p:txBody>
          </p:sp>
        </mc:Choice>
        <mc:Fallback xmlns="">
          <p:sp>
            <p:nvSpPr>
              <p:cNvPr id="10" name="TextBox 9">
                <a:extLst>
                  <a:ext uri="{FF2B5EF4-FFF2-40B4-BE49-F238E27FC236}">
                    <a16:creationId xmlns:a16="http://schemas.microsoft.com/office/drawing/2014/main" id="{D0E080FE-B097-43C4-8DA4-9F72987D1107}"/>
                  </a:ext>
                </a:extLst>
              </p:cNvPr>
              <p:cNvSpPr txBox="1">
                <a:spLocks noRot="1" noChangeAspect="1" noMove="1" noResize="1" noEditPoints="1" noAdjustHandles="1" noChangeArrowheads="1" noChangeShapeType="1" noTextEdit="1"/>
              </p:cNvSpPr>
              <p:nvPr/>
            </p:nvSpPr>
            <p:spPr>
              <a:xfrm>
                <a:off x="730266" y="3736238"/>
                <a:ext cx="2856038" cy="614848"/>
              </a:xfrm>
              <a:prstGeom prst="rect">
                <a:avLst/>
              </a:prstGeom>
              <a:blipFill>
                <a:blip r:embed="rId3"/>
                <a:stretch>
                  <a:fillRect l="-3419" b="-9901"/>
                </a:stretch>
              </a:blipFill>
            </p:spPr>
            <p:txBody>
              <a:bodyPr/>
              <a:lstStyle/>
              <a:p>
                <a:r>
                  <a:rPr lang="it-IT">
                    <a:noFill/>
                  </a:rPr>
                  <a:t> </a:t>
                </a:r>
              </a:p>
            </p:txBody>
          </p:sp>
        </mc:Fallback>
      </mc:AlternateContent>
      <p:sp>
        <p:nvSpPr>
          <p:cNvPr id="11" name="Callout: Line 10">
            <a:extLst>
              <a:ext uri="{FF2B5EF4-FFF2-40B4-BE49-F238E27FC236}">
                <a16:creationId xmlns:a16="http://schemas.microsoft.com/office/drawing/2014/main" id="{EC360998-AA6B-4008-8B3A-B2A1986845F5}"/>
              </a:ext>
            </a:extLst>
          </p:cNvPr>
          <p:cNvSpPr/>
          <p:nvPr/>
        </p:nvSpPr>
        <p:spPr>
          <a:xfrm>
            <a:off x="838200" y="4850968"/>
            <a:ext cx="3132667" cy="932953"/>
          </a:xfrm>
          <a:prstGeom prst="borderCallout1">
            <a:avLst>
              <a:gd name="adj1" fmla="val -6543"/>
              <a:gd name="adj2" fmla="val 43533"/>
              <a:gd name="adj3" fmla="val -69014"/>
              <a:gd name="adj4" fmla="val 683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The </a:t>
            </a:r>
            <a:r>
              <a:rPr lang="it-IT" dirty="0" err="1"/>
              <a:t>smaller</a:t>
            </a:r>
            <a:r>
              <a:rPr lang="it-IT" dirty="0"/>
              <a:t> the patches, the </a:t>
            </a:r>
            <a:r>
              <a:rPr lang="it-IT" dirty="0" err="1"/>
              <a:t>larger</a:t>
            </a:r>
            <a:r>
              <a:rPr lang="it-IT" dirty="0"/>
              <a:t> the </a:t>
            </a:r>
            <a:r>
              <a:rPr lang="it-IT" dirty="0" err="1"/>
              <a:t>attention</a:t>
            </a:r>
            <a:r>
              <a:rPr lang="it-IT" dirty="0"/>
              <a:t> </a:t>
            </a:r>
            <a:r>
              <a:rPr lang="it-IT" dirty="0" err="1"/>
              <a:t>structures</a:t>
            </a:r>
            <a:endParaRPr lang="it-IT"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FAA7721-71F8-4114-8778-94A7DF2B3DDD}"/>
                  </a:ext>
                </a:extLst>
              </p:cNvPr>
              <p:cNvSpPr txBox="1"/>
              <p:nvPr/>
            </p:nvSpPr>
            <p:spPr>
              <a:xfrm>
                <a:off x="5312477" y="4186237"/>
                <a:ext cx="6041323" cy="1736646"/>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it-IT" sz="2400" u="sng" dirty="0"/>
                  <a:t>Dropout</a:t>
                </a:r>
                <a:r>
                  <a:rPr lang="it-IT" sz="2400" dirty="0"/>
                  <a:t> </a:t>
                </a:r>
                <a:r>
                  <a:rPr lang="it-IT" sz="2400" dirty="0" err="1"/>
                  <a:t>is</a:t>
                </a:r>
                <a:r>
                  <a:rPr lang="it-IT" sz="2400" dirty="0"/>
                  <a:t> </a:t>
                </a:r>
                <a:r>
                  <a:rPr lang="it-IT" sz="2400" dirty="0" err="1"/>
                  <a:t>applied</a:t>
                </a:r>
                <a:r>
                  <a:rPr lang="it-IT" sz="2400" dirty="0"/>
                  <a:t> after </a:t>
                </a:r>
                <a:r>
                  <a:rPr lang="it-IT" sz="2400" dirty="0" err="1"/>
                  <a:t>these</a:t>
                </a:r>
                <a:r>
                  <a:rPr lang="it-IT" sz="2400" dirty="0"/>
                  <a:t> linear </a:t>
                </a:r>
                <a:r>
                  <a:rPr lang="it-IT" sz="2400" dirty="0" err="1"/>
                  <a:t>ops</a:t>
                </a:r>
                <a:r>
                  <a:rPr lang="it-IT" sz="2400" dirty="0"/>
                  <a:t>:</a:t>
                </a:r>
              </a:p>
              <a:p>
                <a:pPr marL="342900" indent="-342900">
                  <a:buFont typeface="Arial" panose="020B0604020202020204" pitchFamily="34" charset="0"/>
                  <a:buChar char="•"/>
                </a:pPr>
                <a:r>
                  <a:rPr lang="it-IT" sz="2400" dirty="0"/>
                  <a:t>Patch </a:t>
                </a:r>
                <a:r>
                  <a:rPr lang="it-IT" sz="2400" dirty="0" err="1"/>
                  <a:t>embedding</a:t>
                </a:r>
                <a:endParaRPr lang="it-IT" sz="2400" dirty="0"/>
              </a:p>
              <a:p>
                <a:pPr marL="342900" indent="-342900">
                  <a:buFont typeface="Arial" panose="020B0604020202020204" pitchFamily="34" charset="0"/>
                  <a:buChar char="•"/>
                </a:pPr>
                <a:r>
                  <a:rPr lang="it-IT" sz="2400" dirty="0" err="1"/>
                  <a:t>Projection</a:t>
                </a:r>
                <a:r>
                  <a:rPr lang="it-IT" sz="2400" dirty="0"/>
                  <a:t> with </a:t>
                </a:r>
                <a14:m>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𝑈</m:t>
                        </m:r>
                      </m:e>
                      <m:sub>
                        <m:r>
                          <a:rPr lang="it-IT" sz="2400" b="0" i="1" smtClean="0">
                            <a:latin typeface="Cambria Math" panose="02040503050406030204" pitchFamily="18" charset="0"/>
                          </a:rPr>
                          <m:t>𝑀𝑆𝐴</m:t>
                        </m:r>
                      </m:sub>
                    </m:sSub>
                  </m:oMath>
                </a14:m>
                <a:endParaRPr lang="it-IT" sz="2400" dirty="0"/>
              </a:p>
              <a:p>
                <a:pPr marL="342900" indent="-342900">
                  <a:buFont typeface="Arial" panose="020B0604020202020204" pitchFamily="34" charset="0"/>
                  <a:buChar char="•"/>
                </a:pPr>
                <a:r>
                  <a:rPr lang="it-IT" sz="2400" dirty="0"/>
                  <a:t>MLP</a:t>
                </a:r>
              </a:p>
            </p:txBody>
          </p:sp>
        </mc:Choice>
        <mc:Fallback xmlns="">
          <p:sp>
            <p:nvSpPr>
              <p:cNvPr id="12" name="TextBox 11">
                <a:extLst>
                  <a:ext uri="{FF2B5EF4-FFF2-40B4-BE49-F238E27FC236}">
                    <a16:creationId xmlns:a16="http://schemas.microsoft.com/office/drawing/2014/main" id="{0FAA7721-71F8-4114-8778-94A7DF2B3DDD}"/>
                  </a:ext>
                </a:extLst>
              </p:cNvPr>
              <p:cNvSpPr txBox="1">
                <a:spLocks noRot="1" noChangeAspect="1" noMove="1" noResize="1" noEditPoints="1" noAdjustHandles="1" noChangeArrowheads="1" noChangeShapeType="1" noTextEdit="1"/>
              </p:cNvSpPr>
              <p:nvPr/>
            </p:nvSpPr>
            <p:spPr>
              <a:xfrm>
                <a:off x="5312477" y="4186237"/>
                <a:ext cx="6041323" cy="1736646"/>
              </a:xfrm>
              <a:prstGeom prst="flowChartAlternateProcess">
                <a:avLst/>
              </a:prstGeom>
              <a:blipFill>
                <a:blip r:embed="rId4"/>
                <a:stretch>
                  <a:fillRect b="-2439"/>
                </a:stretch>
              </a:blipFill>
            </p:spPr>
            <p:txBody>
              <a:bodyPr/>
              <a:lstStyle/>
              <a:p>
                <a:r>
                  <a:rPr lang="it-IT">
                    <a:noFill/>
                  </a:rPr>
                  <a:t> </a:t>
                </a:r>
              </a:p>
            </p:txBody>
          </p:sp>
        </mc:Fallback>
      </mc:AlternateContent>
    </p:spTree>
    <p:extLst>
      <p:ext uri="{BB962C8B-B14F-4D97-AF65-F5344CB8AC3E}">
        <p14:creationId xmlns:p14="http://schemas.microsoft.com/office/powerpoint/2010/main" val="343231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p:bldP spid="11" grpId="0" animBg="1"/>
      <p:bldP spid="12"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62097-1A2A-4A58-9763-72EB11B12E80}"/>
              </a:ext>
            </a:extLst>
          </p:cNvPr>
          <p:cNvSpPr>
            <a:spLocks noGrp="1"/>
          </p:cNvSpPr>
          <p:nvPr>
            <p:ph type="title"/>
          </p:nvPr>
        </p:nvSpPr>
        <p:spPr/>
        <p:txBody>
          <a:bodyPr/>
          <a:lstStyle/>
          <a:p>
            <a:r>
              <a:rPr lang="it-IT" dirty="0" err="1"/>
              <a:t>Visualizing</a:t>
            </a:r>
            <a:r>
              <a:rPr lang="it-IT" dirty="0"/>
              <a:t> the </a:t>
            </a:r>
            <a:r>
              <a:rPr lang="it-IT" dirty="0" err="1"/>
              <a:t>attention</a:t>
            </a:r>
            <a:endParaRPr lang="it-IT" dirty="0"/>
          </a:p>
        </p:txBody>
      </p:sp>
      <p:sp>
        <p:nvSpPr>
          <p:cNvPr id="3" name="Content Placeholder 2">
            <a:extLst>
              <a:ext uri="{FF2B5EF4-FFF2-40B4-BE49-F238E27FC236}">
                <a16:creationId xmlns:a16="http://schemas.microsoft.com/office/drawing/2014/main" id="{A6AA9F50-E338-471B-8F8C-772D12CF30E4}"/>
              </a:ext>
            </a:extLst>
          </p:cNvPr>
          <p:cNvSpPr>
            <a:spLocks noGrp="1"/>
          </p:cNvSpPr>
          <p:nvPr>
            <p:ph idx="1"/>
          </p:nvPr>
        </p:nvSpPr>
        <p:spPr/>
        <p:txBody>
          <a:bodyPr/>
          <a:lstStyle/>
          <a:p>
            <a:r>
              <a:rPr lang="it-IT" dirty="0" err="1"/>
              <a:t>See</a:t>
            </a:r>
            <a:r>
              <a:rPr lang="it-IT" dirty="0"/>
              <a:t> http://jbcordonnier.com/posts/attention-cnn/</a:t>
            </a:r>
          </a:p>
          <a:p>
            <a:r>
              <a:rPr lang="it-IT"/>
              <a:t>and </a:t>
            </a:r>
            <a:r>
              <a:rPr lang="it-IT" dirty="0"/>
              <a:t>https://epfml.github.io/attention-cnn/</a:t>
            </a:r>
          </a:p>
        </p:txBody>
      </p:sp>
    </p:spTree>
    <p:extLst>
      <p:ext uri="{BB962C8B-B14F-4D97-AF65-F5344CB8AC3E}">
        <p14:creationId xmlns:p14="http://schemas.microsoft.com/office/powerpoint/2010/main" val="37296578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EECB-6BD2-42F1-9B31-9946846FEB76}"/>
              </a:ext>
            </a:extLst>
          </p:cNvPr>
          <p:cNvSpPr>
            <a:spLocks noGrp="1"/>
          </p:cNvSpPr>
          <p:nvPr>
            <p:ph type="title"/>
          </p:nvPr>
        </p:nvSpPr>
        <p:spPr/>
        <p:txBody>
          <a:bodyPr/>
          <a:lstStyle/>
          <a:p>
            <a:r>
              <a:rPr lang="en-US">
                <a:cs typeface="Angsana New"/>
              </a:rPr>
              <a:t>References</a:t>
            </a:r>
            <a:endParaRPr lang="en-US"/>
          </a:p>
        </p:txBody>
      </p:sp>
      <p:sp>
        <p:nvSpPr>
          <p:cNvPr id="3" name="Content Placeholder 2">
            <a:extLst>
              <a:ext uri="{FF2B5EF4-FFF2-40B4-BE49-F238E27FC236}">
                <a16:creationId xmlns:a16="http://schemas.microsoft.com/office/drawing/2014/main" id="{693260E7-FCF8-499A-B933-60E198DB0312}"/>
              </a:ext>
            </a:extLst>
          </p:cNvPr>
          <p:cNvSpPr>
            <a:spLocks noGrp="1"/>
          </p:cNvSpPr>
          <p:nvPr>
            <p:ph idx="1"/>
          </p:nvPr>
        </p:nvSpPr>
        <p:spPr/>
        <p:txBody>
          <a:bodyPr vert="horz" lIns="91440" tIns="45720" rIns="91440" bIns="45720" rtlCol="0" anchor="t">
            <a:normAutofit/>
          </a:bodyPr>
          <a:lstStyle/>
          <a:p>
            <a:pPr marL="228600" indent="0">
              <a:buNone/>
            </a:pPr>
            <a:r>
              <a:rPr lang="en-US">
                <a:solidFill>
                  <a:srgbClr val="242941"/>
                </a:solidFill>
              </a:rPr>
              <a:t>This lecture is inspired mainly by three resources</a:t>
            </a:r>
            <a:endParaRPr lang="en-US"/>
          </a:p>
          <a:p>
            <a:pPr marL="685800" indent="-457200"/>
            <a:r>
              <a:rPr lang="en-US">
                <a:solidFill>
                  <a:srgbClr val="242941"/>
                </a:solidFill>
              </a:rPr>
              <a:t>The illustrated transformer </a:t>
            </a:r>
            <a:r>
              <a:rPr lang="en-US" dirty="0">
                <a:solidFill>
                  <a:srgbClr val="242941"/>
                </a:solidFill>
                <a:ea typeface="+mn-lt"/>
                <a:cs typeface="+mn-lt"/>
                <a:hlinkClick r:id="rId2">
                  <a:extLst>
                    <a:ext uri="{A12FA001-AC4F-418D-AE19-62706E023703}">
                      <ahyp:hlinkClr xmlns:ahyp="http://schemas.microsoft.com/office/drawing/2018/hyperlinkcolor" val="tx"/>
                    </a:ext>
                  </a:extLst>
                </a:hlinkClick>
              </a:rPr>
              <a:t>http://jalammar.github.io/illustrated-transformer/</a:t>
            </a:r>
            <a:r>
              <a:rPr lang="en-US">
                <a:solidFill>
                  <a:srgbClr val="242941"/>
                </a:solidFill>
                <a:ea typeface="+mn-lt"/>
                <a:cs typeface="+mn-lt"/>
              </a:rPr>
              <a:t>, by Jay Alammar</a:t>
            </a:r>
            <a:endParaRPr lang="en-US" dirty="0">
              <a:ea typeface="+mn-lt"/>
              <a:cs typeface="+mn-lt"/>
            </a:endParaRPr>
          </a:p>
          <a:p>
            <a:pPr marL="685800" indent="-457200">
              <a:buClr>
                <a:srgbClr val="E5E7F0"/>
              </a:buClr>
            </a:pPr>
            <a:r>
              <a:rPr lang="en-US">
                <a:solidFill>
                  <a:srgbClr val="242941"/>
                </a:solidFill>
                <a:ea typeface="+mn-lt"/>
                <a:cs typeface="+mn-lt"/>
              </a:rPr>
              <a:t>Lecture on Attention and Transformers by Alfredo Canziani (NYU) </a:t>
            </a:r>
            <a:r>
              <a:rPr lang="en-US" dirty="0">
                <a:solidFill>
                  <a:srgbClr val="242941"/>
                </a:solidFill>
                <a:ea typeface="+mn-lt"/>
                <a:cs typeface="+mn-lt"/>
                <a:hlinkClick r:id="rId3"/>
              </a:rPr>
              <a:t>https://atcold.github.io/pytorch-Deep-Learning/en/week12/12-3/</a:t>
            </a:r>
            <a:endParaRPr lang="en-US">
              <a:solidFill>
                <a:srgbClr val="242941"/>
              </a:solidFill>
            </a:endParaRPr>
          </a:p>
          <a:p>
            <a:pPr marL="685800" indent="-457200">
              <a:buClr>
                <a:srgbClr val="E5E7F0"/>
              </a:buClr>
            </a:pPr>
            <a:r>
              <a:rPr lang="en-US">
                <a:solidFill>
                  <a:srgbClr val="242941"/>
                </a:solidFill>
              </a:rPr>
              <a:t>Yannic Kilcher's readthrough of [3] </a:t>
            </a:r>
            <a:r>
              <a:rPr lang="en-US" dirty="0">
                <a:solidFill>
                  <a:srgbClr val="242941"/>
                </a:solidFill>
                <a:ea typeface="+mn-lt"/>
                <a:cs typeface="+mn-lt"/>
                <a:hlinkClick r:id="rId4">
                  <a:extLst>
                    <a:ext uri="{A12FA001-AC4F-418D-AE19-62706E023703}">
                      <ahyp:hlinkClr xmlns:ahyp="http://schemas.microsoft.com/office/drawing/2018/hyperlinkcolor" val="tx"/>
                    </a:ext>
                  </a:extLst>
                </a:hlinkClick>
              </a:rPr>
              <a:t>https://youtu.be/TrdevFK_am4</a:t>
            </a:r>
            <a:endParaRPr lang="en-US" dirty="0">
              <a:ea typeface="+mn-lt"/>
              <a:cs typeface="+mn-lt"/>
              <a:hlinkClick r:id="rId4">
                <a:extLst>
                  <a:ext uri="{A12FA001-AC4F-418D-AE19-62706E023703}">
                    <ahyp:hlinkClr xmlns:ahyp="http://schemas.microsoft.com/office/drawing/2018/hyperlinkcolor" val="tx"/>
                  </a:ext>
                </a:extLst>
              </a:hlinkClick>
            </a:endParaRPr>
          </a:p>
          <a:p>
            <a:pPr marL="685800" indent="-457200">
              <a:buClr>
                <a:srgbClr val="E5E7F0"/>
              </a:buClr>
            </a:pPr>
            <a:endParaRPr lang="en-US" dirty="0">
              <a:solidFill>
                <a:srgbClr val="242941"/>
              </a:solidFill>
            </a:endParaRPr>
          </a:p>
        </p:txBody>
      </p:sp>
    </p:spTree>
    <p:extLst>
      <p:ext uri="{BB962C8B-B14F-4D97-AF65-F5344CB8AC3E}">
        <p14:creationId xmlns:p14="http://schemas.microsoft.com/office/powerpoint/2010/main" val="295850791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30F2E-2D68-4822-8FD9-2C3DED1D41D5}"/>
              </a:ext>
            </a:extLst>
          </p:cNvPr>
          <p:cNvSpPr>
            <a:spLocks noGrp="1"/>
          </p:cNvSpPr>
          <p:nvPr>
            <p:ph type="title"/>
          </p:nvPr>
        </p:nvSpPr>
        <p:spPr/>
        <p:txBody>
          <a:bodyPr/>
          <a:lstStyle/>
          <a:p>
            <a:r>
              <a:rPr lang="en-US">
                <a:cs typeface="Angsana New"/>
              </a:rPr>
              <a:t>Bibliography</a:t>
            </a:r>
            <a:endParaRPr lang="en-US"/>
          </a:p>
        </p:txBody>
      </p:sp>
      <p:sp>
        <p:nvSpPr>
          <p:cNvPr id="3" name="Content Placeholder 2">
            <a:extLst>
              <a:ext uri="{FF2B5EF4-FFF2-40B4-BE49-F238E27FC236}">
                <a16:creationId xmlns:a16="http://schemas.microsoft.com/office/drawing/2014/main" id="{D4AC48C1-7CFD-4B12-8FA2-E606DBD2E6A6}"/>
              </a:ext>
            </a:extLst>
          </p:cNvPr>
          <p:cNvSpPr>
            <a:spLocks noGrp="1"/>
          </p:cNvSpPr>
          <p:nvPr>
            <p:ph idx="1"/>
          </p:nvPr>
        </p:nvSpPr>
        <p:spPr/>
        <p:txBody>
          <a:bodyPr vert="horz" lIns="91440" tIns="45720" rIns="91440" bIns="45720" rtlCol="0" anchor="t">
            <a:normAutofit/>
          </a:bodyPr>
          <a:lstStyle/>
          <a:p>
            <a:pPr marL="228600" indent="0">
              <a:buNone/>
            </a:pPr>
            <a:r>
              <a:rPr lang="en-US" dirty="0">
                <a:solidFill>
                  <a:srgbClr val="242941"/>
                </a:solidFill>
              </a:rPr>
              <a:t>[1] </a:t>
            </a:r>
            <a:r>
              <a:rPr lang="en-US" dirty="0">
                <a:solidFill>
                  <a:srgbClr val="242941"/>
                </a:solidFill>
                <a:ea typeface="+mn-lt"/>
                <a:cs typeface="+mn-lt"/>
              </a:rPr>
              <a:t>Le, Hung, and Ali </a:t>
            </a:r>
            <a:r>
              <a:rPr lang="en-US" dirty="0" err="1">
                <a:solidFill>
                  <a:srgbClr val="242941"/>
                </a:solidFill>
                <a:ea typeface="+mn-lt"/>
                <a:cs typeface="+mn-lt"/>
              </a:rPr>
              <a:t>Borji</a:t>
            </a:r>
            <a:r>
              <a:rPr lang="en-US" dirty="0">
                <a:solidFill>
                  <a:srgbClr val="242941"/>
                </a:solidFill>
                <a:ea typeface="+mn-lt"/>
                <a:cs typeface="+mn-lt"/>
              </a:rPr>
              <a:t>. "What are the receptive, effective receptive, and projective fields of neurons in convolutional neural networks?." </a:t>
            </a:r>
            <a:r>
              <a:rPr lang="en-US" i="1" dirty="0" err="1">
                <a:solidFill>
                  <a:srgbClr val="242941"/>
                </a:solidFill>
                <a:ea typeface="+mn-lt"/>
                <a:cs typeface="+mn-lt"/>
              </a:rPr>
              <a:t>arXiv</a:t>
            </a:r>
            <a:r>
              <a:rPr lang="en-US" i="1" dirty="0">
                <a:solidFill>
                  <a:srgbClr val="242941"/>
                </a:solidFill>
                <a:ea typeface="+mn-lt"/>
                <a:cs typeface="+mn-lt"/>
              </a:rPr>
              <a:t> preprint arXiv:1705.07049</a:t>
            </a:r>
            <a:r>
              <a:rPr lang="en-US" dirty="0">
                <a:solidFill>
                  <a:srgbClr val="242941"/>
                </a:solidFill>
                <a:ea typeface="+mn-lt"/>
                <a:cs typeface="+mn-lt"/>
              </a:rPr>
              <a:t> (2017).</a:t>
            </a:r>
          </a:p>
          <a:p>
            <a:pPr marL="228600" indent="0">
              <a:buNone/>
            </a:pPr>
            <a:r>
              <a:rPr lang="en-US">
                <a:solidFill>
                  <a:srgbClr val="242941"/>
                </a:solidFill>
              </a:rPr>
              <a:t>[2] </a:t>
            </a:r>
            <a:r>
              <a:rPr lang="en-US">
                <a:solidFill>
                  <a:srgbClr val="242941"/>
                </a:solidFill>
                <a:ea typeface="+mn-lt"/>
                <a:cs typeface="+mn-lt"/>
              </a:rPr>
              <a:t>Vaswani, Ashish, et al. "Attention is all you need." NIPS 2017</a:t>
            </a:r>
          </a:p>
          <a:p>
            <a:pPr marL="228600" indent="0">
              <a:buNone/>
            </a:pPr>
            <a:r>
              <a:rPr lang="en-US">
                <a:solidFill>
                  <a:srgbClr val="242941"/>
                </a:solidFill>
              </a:rPr>
              <a:t>[3] </a:t>
            </a:r>
            <a:r>
              <a:rPr lang="en-US">
                <a:solidFill>
                  <a:srgbClr val="242941"/>
                </a:solidFill>
                <a:ea typeface="+mn-lt"/>
                <a:cs typeface="+mn-lt"/>
              </a:rPr>
              <a:t>Dosovitskiy, Alexey, et al. "An image is worth 16x16 words: Transformers for image recognition at scale.". NIPS 2020</a:t>
            </a:r>
            <a:endParaRPr lang="en-US" dirty="0">
              <a:solidFill>
                <a:srgbClr val="242941"/>
              </a:solidFill>
            </a:endParaRPr>
          </a:p>
        </p:txBody>
      </p:sp>
    </p:spTree>
    <p:extLst>
      <p:ext uri="{BB962C8B-B14F-4D97-AF65-F5344CB8AC3E}">
        <p14:creationId xmlns:p14="http://schemas.microsoft.com/office/powerpoint/2010/main" val="310945064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B6A5-7098-D79F-F362-0F1C9BE1857F}"/>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51772A57-6BE6-46C0-2431-5A7B96A5F25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6950457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74"/>
          <p:cNvSpPr txBox="1">
            <a:spLocks noGrp="1"/>
          </p:cNvSpPr>
          <p:nvPr>
            <p:ph type="title"/>
          </p:nvPr>
        </p:nvSpPr>
        <p:spPr>
          <a:xfrm>
            <a:off x="895000" y="2855000"/>
            <a:ext cx="10469600" cy="1148000"/>
          </a:xfrm>
          <a:prstGeom prst="rect">
            <a:avLst/>
          </a:prstGeom>
        </p:spPr>
        <p:txBody>
          <a:bodyPr spcFirstLastPara="1" vert="horz" wrap="square" lIns="121900" tIns="121900" rIns="121900" bIns="121900" rtlCol="0" anchor="ctr" anchorCtr="0">
            <a:noAutofit/>
          </a:bodyPr>
          <a:lstStyle/>
          <a:p>
            <a:r>
              <a:rPr lang="en-US"/>
              <a:t>So why use transformers?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51384" y="1052736"/>
            <a:ext cx="10873208" cy="3600400"/>
          </a:xfrm>
        </p:spPr>
        <p:txBody>
          <a:bodyPr/>
          <a:lstStyle/>
          <a:p>
            <a:r>
              <a:rPr lang="en-US" dirty="0">
                <a:solidFill>
                  <a:srgbClr val="0000FF"/>
                </a:solidFill>
              </a:rPr>
              <a:t> Deep Learning</a:t>
            </a:r>
            <a:br>
              <a:rPr lang="en-US" dirty="0">
                <a:solidFill>
                  <a:srgbClr val="0000FF"/>
                </a:solidFill>
              </a:rPr>
            </a:br>
            <a:r>
              <a:rPr lang="en-US" dirty="0">
                <a:solidFill>
                  <a:srgbClr val="0000FF"/>
                </a:solidFill>
              </a:rPr>
              <a:t>Lecture 9:</a:t>
            </a:r>
            <a:br>
              <a:rPr lang="en-US" dirty="0">
                <a:solidFill>
                  <a:srgbClr val="0000FF"/>
                </a:solidFill>
              </a:rPr>
            </a:br>
            <a:r>
              <a:rPr lang="en-US" dirty="0">
                <a:solidFill>
                  <a:srgbClr val="0000FF"/>
                </a:solidFill>
              </a:rPr>
              <a:t>Transformers &amp; Attention</a:t>
            </a:r>
          </a:p>
        </p:txBody>
      </p:sp>
      <p:sp>
        <p:nvSpPr>
          <p:cNvPr id="5" name="Subtitle 4"/>
          <p:cNvSpPr>
            <a:spLocks noGrp="1"/>
          </p:cNvSpPr>
          <p:nvPr>
            <p:ph type="subTitle" idx="1"/>
          </p:nvPr>
        </p:nvSpPr>
        <p:spPr>
          <a:xfrm>
            <a:off x="1631504" y="4916760"/>
            <a:ext cx="8928992" cy="1536576"/>
          </a:xfrm>
        </p:spPr>
        <p:txBody>
          <a:bodyPr>
            <a:normAutofit fontScale="92500" lnSpcReduction="10000"/>
          </a:bodyPr>
          <a:lstStyle/>
          <a:p>
            <a:r>
              <a:rPr lang="en-US" sz="2800" b="1" dirty="0">
                <a:solidFill>
                  <a:srgbClr val="0000FF"/>
                </a:solidFill>
              </a:rPr>
              <a:t>Theocharis Theocharides</a:t>
            </a:r>
          </a:p>
          <a:p>
            <a:r>
              <a:rPr lang="en-US" sz="2600" i="1" dirty="0">
                <a:solidFill>
                  <a:schemeClr val="tx2">
                    <a:lumMod val="60000"/>
                    <a:lumOff val="40000"/>
                  </a:schemeClr>
                </a:solidFill>
              </a:rPr>
              <a:t>Associate Professor</a:t>
            </a:r>
            <a:br>
              <a:rPr lang="en-US" sz="2600" i="1" dirty="0">
                <a:solidFill>
                  <a:schemeClr val="tx2">
                    <a:lumMod val="60000"/>
                    <a:lumOff val="40000"/>
                  </a:schemeClr>
                </a:solidFill>
              </a:rPr>
            </a:br>
            <a:r>
              <a:rPr lang="en-US" sz="2600" i="1" dirty="0">
                <a:solidFill>
                  <a:schemeClr val="tx2">
                    <a:lumMod val="60000"/>
                    <a:lumOff val="40000"/>
                  </a:schemeClr>
                </a:solidFill>
              </a:rPr>
              <a:t>Dept. of Electrical and Computer Engineering</a:t>
            </a:r>
            <a:br>
              <a:rPr lang="en-US" sz="2600" i="1" dirty="0">
                <a:solidFill>
                  <a:schemeClr val="tx2">
                    <a:lumMod val="60000"/>
                    <a:lumOff val="40000"/>
                  </a:schemeClr>
                </a:solidFill>
              </a:rPr>
            </a:br>
            <a:r>
              <a:rPr lang="en-US" sz="2800" i="1" dirty="0">
                <a:solidFill>
                  <a:schemeClr val="tx2">
                    <a:lumMod val="60000"/>
                    <a:lumOff val="40000"/>
                  </a:schemeClr>
                </a:solidFill>
              </a:rPr>
              <a:t>University of Cyprus</a:t>
            </a:r>
          </a:p>
        </p:txBody>
      </p:sp>
    </p:spTree>
    <p:extLst>
      <p:ext uri="{BB962C8B-B14F-4D97-AF65-F5344CB8AC3E}">
        <p14:creationId xmlns:p14="http://schemas.microsoft.com/office/powerpoint/2010/main" val="47759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 State </a:t>
            </a:r>
            <a:endParaRPr lang="en-US"/>
          </a:p>
        </p:txBody>
      </p:sp>
      <p:sp>
        <p:nvSpPr>
          <p:cNvPr id="3" name="Content Placeholder 2"/>
          <p:cNvSpPr>
            <a:spLocks noGrp="1"/>
          </p:cNvSpPr>
          <p:nvPr>
            <p:ph idx="1"/>
          </p:nvPr>
        </p:nvSpPr>
        <p:spPr>
          <a:xfrm>
            <a:off x="767408" y="1371600"/>
            <a:ext cx="11017224" cy="2617050"/>
          </a:xfrm>
        </p:spPr>
        <p:txBody>
          <a:bodyPr>
            <a:normAutofit/>
          </a:bodyPr>
          <a:lstStyle/>
          <a:p>
            <a:r>
              <a:rPr lang="en-US" dirty="0"/>
              <a:t>Maintains a vector </a:t>
            </a:r>
            <a:r>
              <a:rPr lang="en-US" i="1" dirty="0"/>
              <a:t>C</a:t>
            </a:r>
            <a:r>
              <a:rPr lang="en-US" i="1" baseline="-25000" dirty="0"/>
              <a:t>t</a:t>
            </a:r>
            <a:r>
              <a:rPr lang="en-US" i="1" dirty="0"/>
              <a:t> </a:t>
            </a:r>
            <a:r>
              <a:rPr lang="en-US" dirty="0"/>
              <a:t>that is the same dimensionality as the hidden state, </a:t>
            </a:r>
            <a:r>
              <a:rPr lang="en-US" i="1" dirty="0" err="1"/>
              <a:t>h</a:t>
            </a:r>
            <a:r>
              <a:rPr lang="en-US" i="1" baseline="-25000" dirty="0" err="1"/>
              <a:t>t</a:t>
            </a:r>
          </a:p>
          <a:p>
            <a:r>
              <a:rPr lang="en-US" dirty="0"/>
              <a:t>Information can be added or deleted from this state vector via the forget and input gates.</a:t>
            </a:r>
          </a:p>
        </p:txBody>
      </p:sp>
      <p:pic>
        <p:nvPicPr>
          <p:cNvPr id="5" name="Picture 4"/>
          <p:cNvPicPr>
            <a:picLocks noChangeAspect="1"/>
          </p:cNvPicPr>
          <p:nvPr/>
        </p:nvPicPr>
        <p:blipFill>
          <a:blip r:embed="rId3" cstate="print"/>
          <a:stretch>
            <a:fillRect/>
          </a:stretch>
        </p:blipFill>
        <p:spPr>
          <a:xfrm>
            <a:off x="2610200" y="4038600"/>
            <a:ext cx="6398449" cy="1975670"/>
          </a:xfrm>
          <a:prstGeom prst="rect">
            <a:avLst/>
          </a:prstGeom>
        </p:spPr>
      </p:pic>
    </p:spTree>
    <p:extLst>
      <p:ext uri="{BB962C8B-B14F-4D97-AF65-F5344CB8AC3E}">
        <p14:creationId xmlns:p14="http://schemas.microsoft.com/office/powerpoint/2010/main" val="165071414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75"/>
          <p:cNvSpPr txBox="1">
            <a:spLocks noGrp="1"/>
          </p:cNvSpPr>
          <p:nvPr>
            <p:ph type="title"/>
          </p:nvPr>
        </p:nvSpPr>
        <p:spPr>
          <a:xfrm>
            <a:off x="415600" y="263498"/>
            <a:ext cx="11360800" cy="763600"/>
          </a:xfrm>
          <a:prstGeom prst="rect">
            <a:avLst/>
          </a:prstGeom>
        </p:spPr>
        <p:txBody>
          <a:bodyPr spcFirstLastPara="1" vert="horz" wrap="square" lIns="121900" tIns="121900" rIns="121900" bIns="121900" rtlCol="0" anchor="t" anchorCtr="0">
            <a:noAutofit/>
          </a:bodyPr>
          <a:lstStyle/>
          <a:p>
            <a:r>
              <a:rPr lang="en-US"/>
              <a:t>Nice computational properties</a:t>
            </a:r>
            <a:endParaRPr/>
          </a:p>
        </p:txBody>
      </p:sp>
      <p:sp>
        <p:nvSpPr>
          <p:cNvPr id="915" name="Google Shape;915;p75"/>
          <p:cNvSpPr txBox="1">
            <a:spLocks noGrp="1"/>
          </p:cNvSpPr>
          <p:nvPr>
            <p:ph type="body" idx="1"/>
          </p:nvPr>
        </p:nvSpPr>
        <p:spPr>
          <a:xfrm>
            <a:off x="415569" y="1124744"/>
            <a:ext cx="11115600" cy="1598800"/>
          </a:xfrm>
          <a:prstGeom prst="rect">
            <a:avLst/>
          </a:prstGeom>
        </p:spPr>
        <p:txBody>
          <a:bodyPr spcFirstLastPara="1" vert="horz" wrap="square" lIns="121900" tIns="121900" rIns="121900" bIns="121900" rtlCol="0" anchor="t" anchorCtr="0">
            <a:noAutofit/>
          </a:bodyPr>
          <a:lstStyle/>
          <a:p>
            <a:r>
              <a:rPr lang="en-US" sz="2800"/>
              <a:t>Amount of computation per layer is reduced.</a:t>
            </a:r>
            <a:endParaRPr sz="2800"/>
          </a:p>
          <a:p>
            <a:r>
              <a:rPr lang="en-US" sz="2800"/>
              <a:t>Number of layers (i.e. path length along computational graph) is reduced.</a:t>
            </a:r>
            <a:endParaRPr sz="2800"/>
          </a:p>
          <a:p>
            <a:r>
              <a:rPr lang="en-US" sz="2800"/>
              <a:t>Almost all computation is parallelizable.</a:t>
            </a:r>
            <a:endParaRPr sz="2800"/>
          </a:p>
        </p:txBody>
      </p:sp>
      <p:pic>
        <p:nvPicPr>
          <p:cNvPr id="916" name="Google Shape;916;p75"/>
          <p:cNvPicPr preferRelativeResize="0"/>
          <p:nvPr/>
        </p:nvPicPr>
        <p:blipFill>
          <a:blip r:embed="rId3">
            <a:alphaModFix/>
          </a:blip>
          <a:stretch>
            <a:fillRect/>
          </a:stretch>
        </p:blipFill>
        <p:spPr>
          <a:xfrm>
            <a:off x="839416" y="3429000"/>
            <a:ext cx="10691753" cy="3165502"/>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76"/>
          <p:cNvSpPr txBox="1">
            <a:spLocks noGrp="1"/>
          </p:cNvSpPr>
          <p:nvPr>
            <p:ph type="title"/>
          </p:nvPr>
        </p:nvSpPr>
        <p:spPr>
          <a:xfrm>
            <a:off x="415600" y="260648"/>
            <a:ext cx="11360800" cy="763600"/>
          </a:xfrm>
          <a:prstGeom prst="rect">
            <a:avLst/>
          </a:prstGeom>
        </p:spPr>
        <p:txBody>
          <a:bodyPr spcFirstLastPara="1" vert="horz" wrap="square" lIns="121900" tIns="121900" rIns="121900" bIns="121900" rtlCol="0" anchor="t" anchorCtr="0">
            <a:noAutofit/>
          </a:bodyPr>
          <a:lstStyle/>
          <a:p>
            <a:r>
              <a:rPr lang="en-US" dirty="0"/>
              <a:t>State-of-the-art performance</a:t>
            </a:r>
            <a:endParaRPr dirty="0"/>
          </a:p>
        </p:txBody>
      </p:sp>
      <p:pic>
        <p:nvPicPr>
          <p:cNvPr id="922" name="Google Shape;922;p76"/>
          <p:cNvPicPr preferRelativeResize="0"/>
          <p:nvPr/>
        </p:nvPicPr>
        <p:blipFill>
          <a:blip r:embed="rId3">
            <a:alphaModFix/>
          </a:blip>
          <a:stretch>
            <a:fillRect/>
          </a:stretch>
        </p:blipFill>
        <p:spPr>
          <a:xfrm>
            <a:off x="695400" y="1484784"/>
            <a:ext cx="10490200" cy="4775200"/>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77"/>
          <p:cNvSpPr txBox="1">
            <a:spLocks noGrp="1"/>
          </p:cNvSpPr>
          <p:nvPr>
            <p:ph type="title"/>
          </p:nvPr>
        </p:nvSpPr>
        <p:spPr>
          <a:xfrm>
            <a:off x="263352" y="116632"/>
            <a:ext cx="11360800" cy="763600"/>
          </a:xfrm>
          <a:prstGeom prst="rect">
            <a:avLst/>
          </a:prstGeom>
        </p:spPr>
        <p:txBody>
          <a:bodyPr spcFirstLastPara="1" vert="horz" wrap="square" lIns="121900" tIns="121900" rIns="121900" bIns="121900" rtlCol="0" anchor="t" anchorCtr="0">
            <a:noAutofit/>
          </a:bodyPr>
          <a:lstStyle/>
          <a:p>
            <a:r>
              <a:rPr lang="en-US" dirty="0"/>
              <a:t>State-of-the-art performance!!!</a:t>
            </a:r>
            <a:endParaRPr dirty="0"/>
          </a:p>
        </p:txBody>
      </p:sp>
      <p:pic>
        <p:nvPicPr>
          <p:cNvPr id="928" name="Google Shape;928;p77"/>
          <p:cNvPicPr preferRelativeResize="0"/>
          <p:nvPr/>
        </p:nvPicPr>
        <p:blipFill>
          <a:blip r:embed="rId3">
            <a:alphaModFix/>
          </a:blip>
          <a:stretch>
            <a:fillRect/>
          </a:stretch>
        </p:blipFill>
        <p:spPr>
          <a:xfrm>
            <a:off x="4295800" y="900051"/>
            <a:ext cx="6840760" cy="5841317"/>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Shape 932"/>
        <p:cNvGrpSpPr/>
        <p:nvPr/>
      </p:nvGrpSpPr>
      <p:grpSpPr>
        <a:xfrm>
          <a:off x="0" y="0"/>
          <a:ext cx="0" cy="0"/>
          <a:chOff x="0" y="0"/>
          <a:chExt cx="0" cy="0"/>
        </a:xfrm>
      </p:grpSpPr>
      <p:sp>
        <p:nvSpPr>
          <p:cNvPr id="933" name="Google Shape;933;p78"/>
          <p:cNvSpPr txBox="1">
            <a:spLocks noGrp="1"/>
          </p:cNvSpPr>
          <p:nvPr>
            <p:ph type="title"/>
          </p:nvPr>
        </p:nvSpPr>
        <p:spPr>
          <a:xfrm>
            <a:off x="895000" y="2855000"/>
            <a:ext cx="10469600" cy="1148000"/>
          </a:xfrm>
          <a:prstGeom prst="rect">
            <a:avLst/>
          </a:prstGeom>
          <a:noFill/>
          <a:ln>
            <a:noFill/>
          </a:ln>
        </p:spPr>
        <p:txBody>
          <a:bodyPr spcFirstLastPara="1" vert="horz" wrap="square" lIns="121900" tIns="121900" rIns="121900" bIns="121900" rtlCol="0" anchor="ctr" anchorCtr="0">
            <a:noAutofit/>
          </a:bodyPr>
          <a:lstStyle/>
          <a:p>
            <a:r>
              <a:rPr lang="en-US"/>
              <a:t>Transformers in PyTorch</a:t>
            </a:r>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Shape 937"/>
        <p:cNvGrpSpPr/>
        <p:nvPr/>
      </p:nvGrpSpPr>
      <p:grpSpPr>
        <a:xfrm>
          <a:off x="0" y="0"/>
          <a:ext cx="0" cy="0"/>
          <a:chOff x="0" y="0"/>
          <a:chExt cx="0" cy="0"/>
        </a:xfrm>
      </p:grpSpPr>
      <p:sp>
        <p:nvSpPr>
          <p:cNvPr id="938" name="Google Shape;938;p79"/>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a:t>Attentioned RNN: the encoder</a:t>
            </a:r>
            <a:endParaRPr/>
          </a:p>
        </p:txBody>
      </p:sp>
      <p:pic>
        <p:nvPicPr>
          <p:cNvPr id="939" name="Google Shape;939;p79"/>
          <p:cNvPicPr preferRelativeResize="0"/>
          <p:nvPr/>
        </p:nvPicPr>
        <p:blipFill rotWithShape="1">
          <a:blip r:embed="rId3">
            <a:alphaModFix/>
          </a:blip>
          <a:srcRect/>
          <a:stretch/>
        </p:blipFill>
        <p:spPr>
          <a:xfrm>
            <a:off x="415601" y="1481333"/>
            <a:ext cx="5929767" cy="5094632"/>
          </a:xfrm>
          <a:prstGeom prst="rect">
            <a:avLst/>
          </a:prstGeom>
          <a:noFill/>
          <a:ln>
            <a:noFill/>
          </a:ln>
        </p:spPr>
      </p:pic>
      <p:pic>
        <p:nvPicPr>
          <p:cNvPr id="940" name="Google Shape;940;p79"/>
          <p:cNvPicPr preferRelativeResize="0"/>
          <p:nvPr/>
        </p:nvPicPr>
        <p:blipFill rotWithShape="1">
          <a:blip r:embed="rId4">
            <a:alphaModFix/>
          </a:blip>
          <a:srcRect/>
          <a:stretch/>
        </p:blipFill>
        <p:spPr>
          <a:xfrm>
            <a:off x="6548567" y="1560168"/>
            <a:ext cx="5440232" cy="4822145"/>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Shape 944"/>
        <p:cNvGrpSpPr/>
        <p:nvPr/>
      </p:nvGrpSpPr>
      <p:grpSpPr>
        <a:xfrm>
          <a:off x="0" y="0"/>
          <a:ext cx="0" cy="0"/>
          <a:chOff x="0" y="0"/>
          <a:chExt cx="0" cy="0"/>
        </a:xfrm>
      </p:grpSpPr>
      <p:sp>
        <p:nvSpPr>
          <p:cNvPr id="945" name="Google Shape;945;p80"/>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a:t>Attentioned RNN: the decoder</a:t>
            </a:r>
            <a:endParaRPr/>
          </a:p>
        </p:txBody>
      </p:sp>
      <p:pic>
        <p:nvPicPr>
          <p:cNvPr id="946" name="Google Shape;946;p80"/>
          <p:cNvPicPr preferRelativeResize="0"/>
          <p:nvPr/>
        </p:nvPicPr>
        <p:blipFill rotWithShape="1">
          <a:blip r:embed="rId3">
            <a:alphaModFix/>
          </a:blip>
          <a:srcRect/>
          <a:stretch/>
        </p:blipFill>
        <p:spPr>
          <a:xfrm>
            <a:off x="597334" y="1560167"/>
            <a:ext cx="6032092" cy="5094635"/>
          </a:xfrm>
          <a:prstGeom prst="rect">
            <a:avLst/>
          </a:prstGeom>
          <a:noFill/>
          <a:ln>
            <a:noFill/>
          </a:ln>
        </p:spPr>
      </p:pic>
      <p:pic>
        <p:nvPicPr>
          <p:cNvPr id="947" name="Google Shape;947;p80"/>
          <p:cNvPicPr preferRelativeResize="0"/>
          <p:nvPr/>
        </p:nvPicPr>
        <p:blipFill rotWithShape="1">
          <a:blip r:embed="rId4">
            <a:alphaModFix/>
          </a:blip>
          <a:srcRect/>
          <a:stretch/>
        </p:blipFill>
        <p:spPr>
          <a:xfrm>
            <a:off x="7066492" y="1560167"/>
            <a:ext cx="4542405" cy="5094635"/>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82"/>
          <p:cNvPicPr preferRelativeResize="0"/>
          <p:nvPr/>
        </p:nvPicPr>
        <p:blipFill>
          <a:blip r:embed="rId3">
            <a:alphaModFix/>
          </a:blip>
          <a:stretch>
            <a:fillRect/>
          </a:stretch>
        </p:blipFill>
        <p:spPr>
          <a:xfrm>
            <a:off x="203201" y="723117"/>
            <a:ext cx="11785599" cy="5411755"/>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99"/>
          <p:cNvSpPr txBox="1">
            <a:spLocks noGrp="1"/>
          </p:cNvSpPr>
          <p:nvPr>
            <p:ph type="title"/>
          </p:nvPr>
        </p:nvSpPr>
        <p:spPr>
          <a:xfrm>
            <a:off x="415600" y="260648"/>
            <a:ext cx="11360800" cy="763600"/>
          </a:xfrm>
          <a:prstGeom prst="rect">
            <a:avLst/>
          </a:prstGeom>
        </p:spPr>
        <p:txBody>
          <a:bodyPr spcFirstLastPara="1" vert="horz" wrap="square" lIns="121900" tIns="121900" rIns="121900" bIns="121900" rtlCol="0" anchor="t" anchorCtr="0">
            <a:noAutofit/>
          </a:bodyPr>
          <a:lstStyle/>
          <a:p>
            <a:r>
              <a:rPr lang="en-US" sz="3867" dirty="0"/>
              <a:t>Open AI's GPT is just a really, really large transformer.</a:t>
            </a:r>
            <a:endParaRPr dirty="0"/>
          </a:p>
        </p:txBody>
      </p:sp>
      <p:pic>
        <p:nvPicPr>
          <p:cNvPr id="1058" name="Google Shape;1058;p99"/>
          <p:cNvPicPr preferRelativeResize="0"/>
          <p:nvPr/>
        </p:nvPicPr>
        <p:blipFill>
          <a:blip r:embed="rId3">
            <a:alphaModFix/>
          </a:blip>
          <a:stretch>
            <a:fillRect/>
          </a:stretch>
        </p:blipFill>
        <p:spPr>
          <a:xfrm>
            <a:off x="1487488" y="1700808"/>
            <a:ext cx="8064896" cy="4752528"/>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D9537-8FED-79ED-3AF0-8FAB74668D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F96C49-6B90-48D3-FD24-39544360D16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2531977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43"/>
          <p:cNvSpPr txBox="1"/>
          <p:nvPr/>
        </p:nvSpPr>
        <p:spPr>
          <a:xfrm>
            <a:off x="0" y="0"/>
            <a:ext cx="12192000" cy="6858000"/>
          </a:xfrm>
          <a:prstGeom prst="rect">
            <a:avLst/>
          </a:prstGeom>
          <a:noFill/>
          <a:ln>
            <a:noFill/>
          </a:ln>
        </p:spPr>
        <p:txBody>
          <a:bodyPr spcFirstLastPara="1" wrap="square" lIns="121900" tIns="121900" rIns="121900" bIns="121900" anchor="ctr" anchorCtr="0">
            <a:noAutofit/>
          </a:bodyPr>
          <a:lstStyle/>
          <a:p>
            <a:pPr algn="ctr">
              <a:lnSpc>
                <a:spcPct val="120000"/>
              </a:lnSpc>
            </a:pPr>
            <a:r>
              <a:rPr lang="en" sz="4800" b="1">
                <a:solidFill>
                  <a:srgbClr val="202124"/>
                </a:solidFill>
                <a:latin typeface="Google Sans"/>
                <a:ea typeface="Google Sans"/>
                <a:cs typeface="Google Sans"/>
                <a:sym typeface="Google Sans"/>
              </a:rPr>
              <a:t>The third big takeover:</a:t>
            </a:r>
            <a:endParaRPr sz="4800" b="1">
              <a:solidFill>
                <a:srgbClr val="202124"/>
              </a:solidFill>
              <a:latin typeface="Google Sans"/>
              <a:ea typeface="Google Sans"/>
              <a:cs typeface="Google Sans"/>
              <a:sym typeface="Google Sans"/>
            </a:endParaRPr>
          </a:p>
          <a:p>
            <a:pPr algn="ctr">
              <a:lnSpc>
                <a:spcPct val="120000"/>
              </a:lnSpc>
            </a:pPr>
            <a:r>
              <a:rPr lang="en" sz="6400" b="1">
                <a:solidFill>
                  <a:srgbClr val="202124"/>
                </a:solidFill>
                <a:latin typeface="Google Sans"/>
                <a:ea typeface="Google Sans"/>
                <a:cs typeface="Google Sans"/>
                <a:sym typeface="Google Sans"/>
              </a:rPr>
              <a:t>Speech</a:t>
            </a:r>
            <a:endParaRPr sz="6400" b="1">
              <a:solidFill>
                <a:srgbClr val="202124"/>
              </a:solidFill>
              <a:latin typeface="Google Sans"/>
              <a:ea typeface="Google Sans"/>
              <a:cs typeface="Google Sans"/>
              <a:sym typeface="Google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 State Example</a:t>
            </a:r>
          </a:p>
        </p:txBody>
      </p:sp>
      <p:sp>
        <p:nvSpPr>
          <p:cNvPr id="3" name="Content Placeholder 2"/>
          <p:cNvSpPr>
            <a:spLocks noGrp="1"/>
          </p:cNvSpPr>
          <p:nvPr>
            <p:ph idx="1"/>
          </p:nvPr>
        </p:nvSpPr>
        <p:spPr/>
        <p:txBody>
          <a:bodyPr/>
          <a:lstStyle/>
          <a:p>
            <a:r>
              <a:rPr lang="en-US" dirty="0"/>
              <a:t>Want to remember person &amp; number of a subject noun so that it can be checked to agree with the person &amp; number of verb when it is eventually encountered.</a:t>
            </a:r>
            <a:endParaRPr lang="en-US" dirty="0">
              <a:solidFill>
                <a:srgbClr val="000000"/>
              </a:solidFill>
              <a:latin typeface="Times New Roman"/>
            </a:endParaRPr>
          </a:p>
          <a:p>
            <a:r>
              <a:rPr lang="en-US" dirty="0">
                <a:solidFill>
                  <a:srgbClr val="000000"/>
                </a:solidFill>
                <a:latin typeface="Times New Roman"/>
              </a:rPr>
              <a:t>Forget gate will remove existing information of a prior subject when a new one is encountered.</a:t>
            </a:r>
          </a:p>
          <a:p>
            <a:r>
              <a:rPr lang="en-US" dirty="0">
                <a:solidFill>
                  <a:srgbClr val="000000"/>
                </a:solidFill>
                <a:latin typeface="Times New Roman"/>
              </a:rPr>
              <a:t>Input gate "adds" in the information for the new subject.</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21</a:t>
            </a:fld>
            <a:endParaRPr lang="en-US">
              <a:latin typeface="+mn-lt"/>
            </a:endParaRPr>
          </a:p>
        </p:txBody>
      </p:sp>
    </p:spTree>
    <p:extLst>
      <p:ext uri="{BB962C8B-B14F-4D97-AF65-F5344CB8AC3E}">
        <p14:creationId xmlns:p14="http://schemas.microsoft.com/office/powerpoint/2010/main" val="374745014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44"/>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2800">
                <a:solidFill>
                  <a:srgbClr val="202124"/>
                </a:solidFill>
                <a:latin typeface="Google Sans"/>
                <a:ea typeface="Google Sans"/>
                <a:cs typeface="Google Sans"/>
                <a:sym typeface="Google Sans"/>
              </a:rPr>
              <a:t>Conformer: Convolution-augmented Transformer for Speech Recognition</a:t>
            </a:r>
            <a:endParaRPr sz="2800">
              <a:solidFill>
                <a:srgbClr val="202124"/>
              </a:solidFill>
              <a:latin typeface="Google Sans"/>
              <a:ea typeface="Google Sans"/>
              <a:cs typeface="Google Sans"/>
              <a:sym typeface="Google Sans"/>
            </a:endParaRPr>
          </a:p>
          <a:p>
            <a:pPr>
              <a:lnSpc>
                <a:spcPct val="120000"/>
              </a:lnSpc>
            </a:pPr>
            <a:r>
              <a:rPr lang="en" sz="1333" b="1">
                <a:solidFill>
                  <a:schemeClr val="dk1"/>
                </a:solidFill>
                <a:latin typeface="Google Sans"/>
                <a:ea typeface="Google Sans"/>
                <a:cs typeface="Google Sans"/>
                <a:sym typeface="Google Sans"/>
              </a:rPr>
              <a:t>2020</a:t>
            </a:r>
            <a:r>
              <a:rPr lang="en" sz="1333">
                <a:solidFill>
                  <a:schemeClr val="dk1"/>
                </a:solidFill>
                <a:latin typeface="Google Sans"/>
                <a:ea typeface="Google Sans"/>
                <a:cs typeface="Google Sans"/>
                <a:sym typeface="Google Sans"/>
              </a:rPr>
              <a:t>, A Gulati, J Qin, C-C Chiu, N Parmar, Y Zhang, J Yu, W Han, S Wang, Z Zhang, Y Wu, R Pang</a:t>
            </a:r>
            <a:endParaRPr sz="1333">
              <a:solidFill>
                <a:schemeClr val="dk1"/>
              </a:solidFill>
              <a:latin typeface="Google Sans"/>
              <a:ea typeface="Google Sans"/>
              <a:cs typeface="Google Sans"/>
              <a:sym typeface="Google Sans"/>
            </a:endParaRPr>
          </a:p>
        </p:txBody>
      </p:sp>
      <p:sp>
        <p:nvSpPr>
          <p:cNvPr id="1480" name="Google Shape;1480;p44"/>
          <p:cNvSpPr txBox="1"/>
          <p:nvPr/>
        </p:nvSpPr>
        <p:spPr>
          <a:xfrm>
            <a:off x="-12062" y="1109598"/>
            <a:ext cx="7908261" cy="1095644"/>
          </a:xfrm>
          <a:prstGeom prst="rect">
            <a:avLst/>
          </a:prstGeom>
          <a:noFill/>
          <a:ln>
            <a:noFill/>
          </a:ln>
        </p:spPr>
        <p:txBody>
          <a:bodyPr spcFirstLastPara="1" wrap="square" lIns="121900" tIns="121900" rIns="121900" bIns="121900" anchor="t" anchorCtr="0">
            <a:spAutoFit/>
          </a:bodyPr>
          <a:lstStyle/>
          <a:p>
            <a:pPr>
              <a:lnSpc>
                <a:spcPct val="115000"/>
              </a:lnSpc>
            </a:pPr>
            <a:r>
              <a:rPr lang="en" sz="2400" dirty="0">
                <a:solidFill>
                  <a:srgbClr val="202124"/>
                </a:solidFill>
                <a:latin typeface="Google Sans"/>
                <a:ea typeface="Google Sans"/>
                <a:cs typeface="Google Sans"/>
                <a:sym typeface="Google Sans"/>
              </a:rPr>
              <a:t>Largely the same story as in computer vision.</a:t>
            </a:r>
            <a:endParaRPr sz="2400" dirty="0">
              <a:solidFill>
                <a:srgbClr val="202124"/>
              </a:solidFill>
              <a:latin typeface="Google Sans"/>
              <a:ea typeface="Google Sans"/>
              <a:cs typeface="Google Sans"/>
              <a:sym typeface="Google Sans"/>
            </a:endParaRPr>
          </a:p>
          <a:p>
            <a:pPr>
              <a:lnSpc>
                <a:spcPct val="115000"/>
              </a:lnSpc>
            </a:pPr>
            <a:r>
              <a:rPr lang="en" sz="2400" dirty="0">
                <a:solidFill>
                  <a:srgbClr val="202124"/>
                </a:solidFill>
                <a:latin typeface="Google Sans"/>
                <a:ea typeface="Google Sans"/>
                <a:cs typeface="Google Sans"/>
                <a:sym typeface="Google Sans"/>
              </a:rPr>
              <a:t>But with spectrograms instead of images.</a:t>
            </a:r>
            <a:endParaRPr sz="2400" dirty="0">
              <a:solidFill>
                <a:srgbClr val="202124"/>
              </a:solidFill>
              <a:latin typeface="Google Sans"/>
              <a:ea typeface="Google Sans"/>
              <a:cs typeface="Google Sans"/>
              <a:sym typeface="Google Sans"/>
            </a:endParaRPr>
          </a:p>
        </p:txBody>
      </p:sp>
      <p:grpSp>
        <p:nvGrpSpPr>
          <p:cNvPr id="1481" name="Google Shape;1481;p44"/>
          <p:cNvGrpSpPr/>
          <p:nvPr/>
        </p:nvGrpSpPr>
        <p:grpSpPr>
          <a:xfrm>
            <a:off x="954595" y="2272731"/>
            <a:ext cx="5887609" cy="1042585"/>
            <a:chOff x="187675" y="1898175"/>
            <a:chExt cx="4415707" cy="781939"/>
          </a:xfrm>
        </p:grpSpPr>
        <p:pic>
          <p:nvPicPr>
            <p:cNvPr id="1482" name="Google Shape;1482;p44"/>
            <p:cNvPicPr preferRelativeResize="0"/>
            <p:nvPr/>
          </p:nvPicPr>
          <p:blipFill rotWithShape="1">
            <a:blip r:embed="rId3">
              <a:alphaModFix/>
            </a:blip>
            <a:srcRect t="17904" r="65183"/>
            <a:stretch/>
          </p:blipFill>
          <p:spPr>
            <a:xfrm>
              <a:off x="3392400" y="1900389"/>
              <a:ext cx="1206499" cy="779725"/>
            </a:xfrm>
            <a:prstGeom prst="rect">
              <a:avLst/>
            </a:prstGeom>
            <a:noFill/>
            <a:ln>
              <a:noFill/>
            </a:ln>
          </p:spPr>
        </p:pic>
        <p:cxnSp>
          <p:nvCxnSpPr>
            <p:cNvPr id="1483" name="Google Shape;1483;p44"/>
            <p:cNvCxnSpPr/>
            <p:nvPr/>
          </p:nvCxnSpPr>
          <p:spPr>
            <a:xfrm>
              <a:off x="3398653" y="1898175"/>
              <a:ext cx="0" cy="781500"/>
            </a:xfrm>
            <a:prstGeom prst="straightConnector1">
              <a:avLst/>
            </a:prstGeom>
            <a:noFill/>
            <a:ln w="19050" cap="flat" cmpd="sng">
              <a:solidFill>
                <a:srgbClr val="FFFFFF"/>
              </a:solidFill>
              <a:prstDash val="solid"/>
              <a:round/>
              <a:headEnd type="none" w="med" len="med"/>
              <a:tailEnd type="none" w="med" len="med"/>
            </a:ln>
          </p:spPr>
        </p:cxnSp>
        <p:cxnSp>
          <p:nvCxnSpPr>
            <p:cNvPr id="1484" name="Google Shape;1484;p44"/>
            <p:cNvCxnSpPr/>
            <p:nvPr/>
          </p:nvCxnSpPr>
          <p:spPr>
            <a:xfrm>
              <a:off x="3551053" y="1898175"/>
              <a:ext cx="0" cy="781500"/>
            </a:xfrm>
            <a:prstGeom prst="straightConnector1">
              <a:avLst/>
            </a:prstGeom>
            <a:noFill/>
            <a:ln w="19050" cap="flat" cmpd="sng">
              <a:solidFill>
                <a:srgbClr val="FFFFFF"/>
              </a:solidFill>
              <a:prstDash val="solid"/>
              <a:round/>
              <a:headEnd type="none" w="med" len="med"/>
              <a:tailEnd type="none" w="med" len="med"/>
            </a:ln>
          </p:spPr>
        </p:cxnSp>
        <p:cxnSp>
          <p:nvCxnSpPr>
            <p:cNvPr id="1485" name="Google Shape;1485;p44"/>
            <p:cNvCxnSpPr/>
            <p:nvPr/>
          </p:nvCxnSpPr>
          <p:spPr>
            <a:xfrm>
              <a:off x="3703453" y="1898175"/>
              <a:ext cx="0" cy="781500"/>
            </a:xfrm>
            <a:prstGeom prst="straightConnector1">
              <a:avLst/>
            </a:prstGeom>
            <a:noFill/>
            <a:ln w="19050" cap="flat" cmpd="sng">
              <a:solidFill>
                <a:srgbClr val="FFFFFF"/>
              </a:solidFill>
              <a:prstDash val="solid"/>
              <a:round/>
              <a:headEnd type="none" w="med" len="med"/>
              <a:tailEnd type="none" w="med" len="med"/>
            </a:ln>
          </p:spPr>
        </p:cxnSp>
        <p:cxnSp>
          <p:nvCxnSpPr>
            <p:cNvPr id="1486" name="Google Shape;1486;p44"/>
            <p:cNvCxnSpPr/>
            <p:nvPr/>
          </p:nvCxnSpPr>
          <p:spPr>
            <a:xfrm>
              <a:off x="3855853" y="1898175"/>
              <a:ext cx="0" cy="781500"/>
            </a:xfrm>
            <a:prstGeom prst="straightConnector1">
              <a:avLst/>
            </a:prstGeom>
            <a:noFill/>
            <a:ln w="19050" cap="flat" cmpd="sng">
              <a:solidFill>
                <a:srgbClr val="FFFFFF"/>
              </a:solidFill>
              <a:prstDash val="solid"/>
              <a:round/>
              <a:headEnd type="none" w="med" len="med"/>
              <a:tailEnd type="none" w="med" len="med"/>
            </a:ln>
          </p:spPr>
        </p:cxnSp>
        <p:cxnSp>
          <p:nvCxnSpPr>
            <p:cNvPr id="1487" name="Google Shape;1487;p44"/>
            <p:cNvCxnSpPr/>
            <p:nvPr/>
          </p:nvCxnSpPr>
          <p:spPr>
            <a:xfrm>
              <a:off x="4008253" y="1898175"/>
              <a:ext cx="0" cy="781500"/>
            </a:xfrm>
            <a:prstGeom prst="straightConnector1">
              <a:avLst/>
            </a:prstGeom>
            <a:noFill/>
            <a:ln w="19050" cap="flat" cmpd="sng">
              <a:solidFill>
                <a:srgbClr val="FFFFFF"/>
              </a:solidFill>
              <a:prstDash val="solid"/>
              <a:round/>
              <a:headEnd type="none" w="med" len="med"/>
              <a:tailEnd type="none" w="med" len="med"/>
            </a:ln>
          </p:spPr>
        </p:cxnSp>
        <p:cxnSp>
          <p:nvCxnSpPr>
            <p:cNvPr id="1488" name="Google Shape;1488;p44"/>
            <p:cNvCxnSpPr/>
            <p:nvPr/>
          </p:nvCxnSpPr>
          <p:spPr>
            <a:xfrm>
              <a:off x="4160653" y="1898175"/>
              <a:ext cx="0" cy="781500"/>
            </a:xfrm>
            <a:prstGeom prst="straightConnector1">
              <a:avLst/>
            </a:prstGeom>
            <a:noFill/>
            <a:ln w="19050" cap="flat" cmpd="sng">
              <a:solidFill>
                <a:srgbClr val="FFFFFF"/>
              </a:solidFill>
              <a:prstDash val="solid"/>
              <a:round/>
              <a:headEnd type="none" w="med" len="med"/>
              <a:tailEnd type="none" w="med" len="med"/>
            </a:ln>
          </p:spPr>
        </p:cxnSp>
        <p:cxnSp>
          <p:nvCxnSpPr>
            <p:cNvPr id="1489" name="Google Shape;1489;p44"/>
            <p:cNvCxnSpPr/>
            <p:nvPr/>
          </p:nvCxnSpPr>
          <p:spPr>
            <a:xfrm>
              <a:off x="4313053" y="1898175"/>
              <a:ext cx="0" cy="781500"/>
            </a:xfrm>
            <a:prstGeom prst="straightConnector1">
              <a:avLst/>
            </a:prstGeom>
            <a:noFill/>
            <a:ln w="19050" cap="flat" cmpd="sng">
              <a:solidFill>
                <a:srgbClr val="FFFFFF"/>
              </a:solidFill>
              <a:prstDash val="solid"/>
              <a:round/>
              <a:headEnd type="none" w="med" len="med"/>
              <a:tailEnd type="none" w="med" len="med"/>
            </a:ln>
          </p:spPr>
        </p:cxnSp>
        <p:cxnSp>
          <p:nvCxnSpPr>
            <p:cNvPr id="1490" name="Google Shape;1490;p44"/>
            <p:cNvCxnSpPr/>
            <p:nvPr/>
          </p:nvCxnSpPr>
          <p:spPr>
            <a:xfrm>
              <a:off x="4465453" y="1898175"/>
              <a:ext cx="0" cy="781500"/>
            </a:xfrm>
            <a:prstGeom prst="straightConnector1">
              <a:avLst/>
            </a:prstGeom>
            <a:noFill/>
            <a:ln w="19050" cap="flat" cmpd="sng">
              <a:solidFill>
                <a:srgbClr val="FFFFFF"/>
              </a:solidFill>
              <a:prstDash val="solid"/>
              <a:round/>
              <a:headEnd type="none" w="med" len="med"/>
              <a:tailEnd type="none" w="med" len="med"/>
            </a:ln>
          </p:spPr>
        </p:cxnSp>
        <p:cxnSp>
          <p:nvCxnSpPr>
            <p:cNvPr id="1491" name="Google Shape;1491;p44"/>
            <p:cNvCxnSpPr/>
            <p:nvPr/>
          </p:nvCxnSpPr>
          <p:spPr>
            <a:xfrm>
              <a:off x="4603381" y="1898175"/>
              <a:ext cx="0" cy="781500"/>
            </a:xfrm>
            <a:prstGeom prst="straightConnector1">
              <a:avLst/>
            </a:prstGeom>
            <a:noFill/>
            <a:ln w="19050" cap="flat" cmpd="sng">
              <a:solidFill>
                <a:srgbClr val="FFFFFF"/>
              </a:solidFill>
              <a:prstDash val="solid"/>
              <a:round/>
              <a:headEnd type="none" w="med" len="med"/>
              <a:tailEnd type="none" w="med" len="med"/>
            </a:ln>
          </p:spPr>
        </p:cxnSp>
        <p:pic>
          <p:nvPicPr>
            <p:cNvPr id="1492" name="Google Shape;1492;p44"/>
            <p:cNvPicPr preferRelativeResize="0"/>
            <p:nvPr/>
          </p:nvPicPr>
          <p:blipFill rotWithShape="1">
            <a:blip r:embed="rId4">
              <a:alphaModFix/>
            </a:blip>
            <a:srcRect l="40712" t="36583" b="36002"/>
            <a:stretch/>
          </p:blipFill>
          <p:spPr>
            <a:xfrm>
              <a:off x="187675" y="2052575"/>
              <a:ext cx="1022325" cy="472699"/>
            </a:xfrm>
            <a:prstGeom prst="rect">
              <a:avLst/>
            </a:prstGeom>
            <a:noFill/>
            <a:ln>
              <a:noFill/>
            </a:ln>
          </p:spPr>
        </p:pic>
        <p:pic>
          <p:nvPicPr>
            <p:cNvPr id="1493" name="Google Shape;1493;p44"/>
            <p:cNvPicPr preferRelativeResize="0"/>
            <p:nvPr/>
          </p:nvPicPr>
          <p:blipFill rotWithShape="1">
            <a:blip r:embed="rId3">
              <a:alphaModFix/>
            </a:blip>
            <a:srcRect t="17904" r="65183"/>
            <a:stretch/>
          </p:blipFill>
          <p:spPr>
            <a:xfrm>
              <a:off x="1716000" y="1900389"/>
              <a:ext cx="1206499" cy="779725"/>
            </a:xfrm>
            <a:prstGeom prst="rect">
              <a:avLst/>
            </a:prstGeom>
            <a:noFill/>
            <a:ln>
              <a:noFill/>
            </a:ln>
          </p:spPr>
        </p:pic>
        <p:cxnSp>
          <p:nvCxnSpPr>
            <p:cNvPr id="1494" name="Google Shape;1494;p44"/>
            <p:cNvCxnSpPr>
              <a:stCxn id="1492" idx="3"/>
              <a:endCxn id="1493" idx="1"/>
            </p:cNvCxnSpPr>
            <p:nvPr/>
          </p:nvCxnSpPr>
          <p:spPr>
            <a:xfrm>
              <a:off x="1210000" y="2288925"/>
              <a:ext cx="506100" cy="1200"/>
            </a:xfrm>
            <a:prstGeom prst="straightConnector1">
              <a:avLst/>
            </a:prstGeom>
            <a:noFill/>
            <a:ln w="9525" cap="flat" cmpd="sng">
              <a:solidFill>
                <a:schemeClr val="dk2"/>
              </a:solidFill>
              <a:prstDash val="solid"/>
              <a:round/>
              <a:headEnd type="none" w="med" len="med"/>
              <a:tailEnd type="triangle" w="med" len="med"/>
            </a:ln>
          </p:spPr>
        </p:cxnSp>
        <p:cxnSp>
          <p:nvCxnSpPr>
            <p:cNvPr id="1495" name="Google Shape;1495;p44"/>
            <p:cNvCxnSpPr>
              <a:stCxn id="1493" idx="3"/>
              <a:endCxn id="1482" idx="1"/>
            </p:cNvCxnSpPr>
            <p:nvPr/>
          </p:nvCxnSpPr>
          <p:spPr>
            <a:xfrm>
              <a:off x="2922499" y="2290252"/>
              <a:ext cx="469800" cy="0"/>
            </a:xfrm>
            <a:prstGeom prst="straightConnector1">
              <a:avLst/>
            </a:prstGeom>
            <a:noFill/>
            <a:ln w="9525" cap="flat" cmpd="sng">
              <a:solidFill>
                <a:schemeClr val="dk2"/>
              </a:solidFill>
              <a:prstDash val="solid"/>
              <a:round/>
              <a:headEnd type="none" w="med" len="med"/>
              <a:tailEnd type="triangle" w="med" len="med"/>
            </a:ln>
          </p:spPr>
        </p:cxnSp>
      </p:grpSp>
      <p:grpSp>
        <p:nvGrpSpPr>
          <p:cNvPr id="1496" name="Google Shape;1496;p44"/>
          <p:cNvGrpSpPr/>
          <p:nvPr/>
        </p:nvGrpSpPr>
        <p:grpSpPr>
          <a:xfrm>
            <a:off x="7405517" y="711200"/>
            <a:ext cx="4299284" cy="5837400"/>
            <a:chOff x="5554137" y="533400"/>
            <a:chExt cx="3224463" cy="4378050"/>
          </a:xfrm>
        </p:grpSpPr>
        <p:pic>
          <p:nvPicPr>
            <p:cNvPr id="1497" name="Google Shape;1497;p44"/>
            <p:cNvPicPr preferRelativeResize="0"/>
            <p:nvPr/>
          </p:nvPicPr>
          <p:blipFill rotWithShape="1">
            <a:blip r:embed="rId3">
              <a:alphaModFix/>
            </a:blip>
            <a:srcRect t="17904" r="95602"/>
            <a:stretch/>
          </p:blipFill>
          <p:spPr>
            <a:xfrm>
              <a:off x="5855400" y="4131725"/>
              <a:ext cx="152402" cy="779725"/>
            </a:xfrm>
            <a:prstGeom prst="rect">
              <a:avLst/>
            </a:prstGeom>
            <a:noFill/>
            <a:ln>
              <a:noFill/>
            </a:ln>
          </p:spPr>
        </p:pic>
        <p:pic>
          <p:nvPicPr>
            <p:cNvPr id="1498" name="Google Shape;1498;p44"/>
            <p:cNvPicPr preferRelativeResize="0"/>
            <p:nvPr/>
          </p:nvPicPr>
          <p:blipFill rotWithShape="1">
            <a:blip r:embed="rId3">
              <a:alphaModFix/>
            </a:blip>
            <a:srcRect l="4397" t="17904" r="91204"/>
            <a:stretch/>
          </p:blipFill>
          <p:spPr>
            <a:xfrm>
              <a:off x="6071978" y="4131725"/>
              <a:ext cx="152402" cy="779725"/>
            </a:xfrm>
            <a:prstGeom prst="rect">
              <a:avLst/>
            </a:prstGeom>
            <a:noFill/>
            <a:ln>
              <a:noFill/>
            </a:ln>
          </p:spPr>
        </p:pic>
        <p:pic>
          <p:nvPicPr>
            <p:cNvPr id="1499" name="Google Shape;1499;p44"/>
            <p:cNvPicPr preferRelativeResize="0"/>
            <p:nvPr/>
          </p:nvPicPr>
          <p:blipFill rotWithShape="1">
            <a:blip r:embed="rId3">
              <a:alphaModFix/>
            </a:blip>
            <a:srcRect l="8795" t="17904" r="86806"/>
            <a:stretch/>
          </p:blipFill>
          <p:spPr>
            <a:xfrm>
              <a:off x="6266711" y="4131725"/>
              <a:ext cx="152402" cy="779725"/>
            </a:xfrm>
            <a:prstGeom prst="rect">
              <a:avLst/>
            </a:prstGeom>
            <a:noFill/>
            <a:ln>
              <a:noFill/>
            </a:ln>
          </p:spPr>
        </p:pic>
        <p:pic>
          <p:nvPicPr>
            <p:cNvPr id="1500" name="Google Shape;1500;p44"/>
            <p:cNvPicPr preferRelativeResize="0"/>
            <p:nvPr/>
          </p:nvPicPr>
          <p:blipFill rotWithShape="1">
            <a:blip r:embed="rId3">
              <a:alphaModFix/>
            </a:blip>
            <a:srcRect l="13193" t="17904" r="82408"/>
            <a:stretch/>
          </p:blipFill>
          <p:spPr>
            <a:xfrm>
              <a:off x="6488256" y="4131725"/>
              <a:ext cx="152402" cy="779725"/>
            </a:xfrm>
            <a:prstGeom prst="rect">
              <a:avLst/>
            </a:prstGeom>
            <a:noFill/>
            <a:ln>
              <a:noFill/>
            </a:ln>
          </p:spPr>
        </p:pic>
        <p:pic>
          <p:nvPicPr>
            <p:cNvPr id="1501" name="Google Shape;1501;p44"/>
            <p:cNvPicPr preferRelativeResize="0"/>
            <p:nvPr/>
          </p:nvPicPr>
          <p:blipFill>
            <a:blip r:embed="rId5">
              <a:alphaModFix/>
            </a:blip>
            <a:stretch>
              <a:fillRect/>
            </a:stretch>
          </p:blipFill>
          <p:spPr>
            <a:xfrm>
              <a:off x="5554137" y="918652"/>
              <a:ext cx="2303775" cy="3213075"/>
            </a:xfrm>
            <a:prstGeom prst="rect">
              <a:avLst/>
            </a:prstGeom>
            <a:noFill/>
            <a:ln>
              <a:noFill/>
            </a:ln>
          </p:spPr>
        </p:pic>
        <p:sp>
          <p:nvSpPr>
            <p:cNvPr id="1502" name="Google Shape;1502;p44"/>
            <p:cNvSpPr txBox="1"/>
            <p:nvPr/>
          </p:nvSpPr>
          <p:spPr>
            <a:xfrm>
              <a:off x="6795900" y="4116225"/>
              <a:ext cx="1982700" cy="369398"/>
            </a:xfrm>
            <a:prstGeom prst="rect">
              <a:avLst/>
            </a:prstGeom>
            <a:noFill/>
            <a:ln>
              <a:noFill/>
            </a:ln>
          </p:spPr>
          <p:txBody>
            <a:bodyPr spcFirstLastPara="1" wrap="square" lIns="121900" tIns="121900" rIns="121900" bIns="121900" anchor="t" anchorCtr="0">
              <a:spAutoFit/>
            </a:bodyPr>
            <a:lstStyle/>
            <a:p>
              <a:pPr>
                <a:lnSpc>
                  <a:spcPct val="150000"/>
                </a:lnSpc>
              </a:pPr>
              <a:r>
                <a:rPr lang="en" sz="1067">
                  <a:solidFill>
                    <a:srgbClr val="202124"/>
                  </a:solidFill>
                  <a:latin typeface="Courier New"/>
                  <a:ea typeface="Courier New"/>
                  <a:cs typeface="Courier New"/>
                  <a:sym typeface="Courier New"/>
                </a:rPr>
                <a:t>[The_] [detective_] [invest]</a:t>
              </a:r>
              <a:endParaRPr sz="1067">
                <a:solidFill>
                  <a:srgbClr val="202124"/>
                </a:solidFill>
                <a:latin typeface="Courier New"/>
                <a:ea typeface="Courier New"/>
                <a:cs typeface="Courier New"/>
                <a:sym typeface="Courier New"/>
              </a:endParaRPr>
            </a:p>
          </p:txBody>
        </p:sp>
        <p:sp>
          <p:nvSpPr>
            <p:cNvPr id="1503" name="Google Shape;1503;p44"/>
            <p:cNvSpPr txBox="1"/>
            <p:nvPr/>
          </p:nvSpPr>
          <p:spPr>
            <a:xfrm>
              <a:off x="6705600" y="533400"/>
              <a:ext cx="783300" cy="415421"/>
            </a:xfrm>
            <a:prstGeom prst="rect">
              <a:avLst/>
            </a:prstGeom>
            <a:noFill/>
            <a:ln>
              <a:noFill/>
            </a:ln>
          </p:spPr>
          <p:txBody>
            <a:bodyPr spcFirstLastPara="1" wrap="square" lIns="121900" tIns="121900" rIns="121900" bIns="121900" anchor="t" anchorCtr="0">
              <a:spAutoFit/>
            </a:bodyPr>
            <a:lstStyle/>
            <a:p>
              <a:pPr>
                <a:lnSpc>
                  <a:spcPct val="150000"/>
                </a:lnSpc>
              </a:pPr>
              <a:r>
                <a:rPr lang="en" sz="1333">
                  <a:solidFill>
                    <a:srgbClr val="202124"/>
                  </a:solidFill>
                  <a:latin typeface="Courier New"/>
                  <a:ea typeface="Courier New"/>
                  <a:cs typeface="Courier New"/>
                  <a:sym typeface="Courier New"/>
                </a:rPr>
                <a:t> [igat]</a:t>
              </a:r>
              <a:endParaRPr sz="2400"/>
            </a:p>
          </p:txBody>
        </p:sp>
      </p:grpSp>
      <p:sp>
        <p:nvSpPr>
          <p:cNvPr id="1504" name="Google Shape;1504;p44"/>
          <p:cNvSpPr txBox="1"/>
          <p:nvPr/>
        </p:nvSpPr>
        <p:spPr>
          <a:xfrm>
            <a:off x="0" y="3556000"/>
            <a:ext cx="6707600" cy="1520376"/>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Google Sans"/>
                <a:ea typeface="Google Sans"/>
                <a:cs typeface="Google Sans"/>
                <a:sym typeface="Google Sans"/>
              </a:rPr>
              <a:t>Conformer adds a third type of block using convolutions, and slightly reorder blocks, but overall very transformer-like.</a:t>
            </a:r>
            <a:endParaRPr sz="2400">
              <a:solidFill>
                <a:srgbClr val="202124"/>
              </a:solidFill>
              <a:latin typeface="Google Sans"/>
              <a:ea typeface="Google Sans"/>
              <a:cs typeface="Google Sans"/>
              <a:sym typeface="Google Sans"/>
            </a:endParaRPr>
          </a:p>
        </p:txBody>
      </p:sp>
      <p:sp>
        <p:nvSpPr>
          <p:cNvPr id="1505" name="Google Shape;1505;p44"/>
          <p:cNvSpPr txBox="1"/>
          <p:nvPr/>
        </p:nvSpPr>
        <p:spPr>
          <a:xfrm>
            <a:off x="45888" y="4704722"/>
            <a:ext cx="6960096" cy="1095644"/>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Google Sans"/>
                <a:ea typeface="Google Sans"/>
                <a:cs typeface="Google Sans"/>
                <a:sym typeface="Google Sans"/>
              </a:rPr>
              <a:t>Exists as encoder-decoder variant, or as encoder-only variant with CTC loss.</a:t>
            </a:r>
            <a:endParaRPr sz="2400">
              <a:solidFill>
                <a:srgbClr val="202124"/>
              </a:solidFill>
              <a:latin typeface="Google Sans"/>
              <a:ea typeface="Google Sans"/>
              <a:cs typeface="Google Sans"/>
              <a:sym typeface="Google Sans"/>
            </a:endParaRPr>
          </a:p>
        </p:txBody>
      </p:sp>
      <p:sp>
        <p:nvSpPr>
          <p:cNvPr id="1506" name="Google Shape;1506;p44"/>
          <p:cNvSpPr txBox="1"/>
          <p:nvPr/>
        </p:nvSpPr>
        <p:spPr>
          <a:xfrm>
            <a:off x="-101600" y="6604000"/>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
        <p:nvSpPr>
          <p:cNvPr id="1507" name="Google Shape;1507;p44"/>
          <p:cNvSpPr txBox="1"/>
          <p:nvPr/>
        </p:nvSpPr>
        <p:spPr>
          <a:xfrm>
            <a:off x="29615" y="5402295"/>
            <a:ext cx="7600212" cy="1331543"/>
          </a:xfrm>
          <a:prstGeom prst="rect">
            <a:avLst/>
          </a:prstGeom>
          <a:noFill/>
          <a:ln>
            <a:noFill/>
          </a:ln>
        </p:spPr>
        <p:txBody>
          <a:bodyPr spcFirstLastPara="1" wrap="square" lIns="121900" tIns="121900" rIns="121900" bIns="121900" anchor="t" anchorCtr="0">
            <a:spAutoFit/>
          </a:bodyPr>
          <a:lstStyle/>
          <a:p>
            <a:pPr>
              <a:lnSpc>
                <a:spcPct val="115000"/>
              </a:lnSpc>
            </a:pPr>
            <a:r>
              <a:rPr lang="en" sz="2400" dirty="0">
                <a:solidFill>
                  <a:srgbClr val="202124"/>
                </a:solidFill>
                <a:latin typeface="Google Sans"/>
                <a:ea typeface="Google Sans"/>
                <a:cs typeface="Google Sans"/>
                <a:sym typeface="Google Sans"/>
              </a:rPr>
              <a:t>UPDATE Sept 2022: Plain transformer model in “Whisper” by</a:t>
            </a:r>
            <a:endParaRPr sz="2400" dirty="0">
              <a:solidFill>
                <a:srgbClr val="202124"/>
              </a:solidFill>
              <a:latin typeface="Google Sans"/>
              <a:ea typeface="Google Sans"/>
              <a:cs typeface="Google Sans"/>
              <a:sym typeface="Google Sans"/>
            </a:endParaRPr>
          </a:p>
          <a:p>
            <a:pPr>
              <a:lnSpc>
                <a:spcPct val="115000"/>
              </a:lnSpc>
            </a:pPr>
            <a:r>
              <a:rPr lang="en" sz="1333" dirty="0">
                <a:solidFill>
                  <a:srgbClr val="202124"/>
                </a:solidFill>
                <a:latin typeface="Google Sans"/>
                <a:ea typeface="Google Sans"/>
                <a:cs typeface="Google Sans"/>
                <a:sym typeface="Google Sans"/>
              </a:rPr>
              <a:t>A Radford, J W Kim, T Xu, G Brockman, C McLeavey, I Sutskever</a:t>
            </a:r>
            <a:endParaRPr sz="1333" dirty="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6"/>
                                        </p:tgtEl>
                                        <p:attrNameLst>
                                          <p:attrName>style.visibility</p:attrName>
                                        </p:attrNameLst>
                                      </p:cBhvr>
                                      <p:to>
                                        <p:strVal val="visible"/>
                                      </p:to>
                                    </p:set>
                                    <p:animEffect transition="in" filter="fade">
                                      <p:cBhvr>
                                        <p:cTn id="7" dur="500"/>
                                        <p:tgtEl>
                                          <p:spTgt spid="14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4"/>
                                        </p:tgtEl>
                                        <p:attrNameLst>
                                          <p:attrName>style.visibility</p:attrName>
                                        </p:attrNameLst>
                                      </p:cBhvr>
                                      <p:to>
                                        <p:strVal val="visible"/>
                                      </p:to>
                                    </p:set>
                                    <p:animEffect transition="in" filter="fade">
                                      <p:cBhvr>
                                        <p:cTn id="12" dur="500"/>
                                        <p:tgtEl>
                                          <p:spTgt spid="15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5"/>
                                        </p:tgtEl>
                                        <p:attrNameLst>
                                          <p:attrName>style.visibility</p:attrName>
                                        </p:attrNameLst>
                                      </p:cBhvr>
                                      <p:to>
                                        <p:strVal val="visible"/>
                                      </p:to>
                                    </p:set>
                                    <p:animEffect transition="in" filter="fade">
                                      <p:cBhvr>
                                        <p:cTn id="17" dur="500"/>
                                        <p:tgtEl>
                                          <p:spTgt spid="15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07"/>
                                        </p:tgtEl>
                                        <p:attrNameLst>
                                          <p:attrName>style.visibility</p:attrName>
                                        </p:attrNameLst>
                                      </p:cBhvr>
                                      <p:to>
                                        <p:strVal val="visible"/>
                                      </p:to>
                                    </p:set>
                                    <p:animEffect transition="in" filter="fade">
                                      <p:cBhvr>
                                        <p:cTn id="22" dur="500"/>
                                        <p:tgtEl>
                                          <p:spTgt spid="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p45"/>
          <p:cNvSpPr txBox="1"/>
          <p:nvPr/>
        </p:nvSpPr>
        <p:spPr>
          <a:xfrm>
            <a:off x="0" y="0"/>
            <a:ext cx="12192000" cy="6858000"/>
          </a:xfrm>
          <a:prstGeom prst="rect">
            <a:avLst/>
          </a:prstGeom>
          <a:noFill/>
          <a:ln>
            <a:noFill/>
          </a:ln>
        </p:spPr>
        <p:txBody>
          <a:bodyPr spcFirstLastPara="1" wrap="square" lIns="121900" tIns="121900" rIns="121900" bIns="121900" anchor="ctr" anchorCtr="0">
            <a:noAutofit/>
          </a:bodyPr>
          <a:lstStyle/>
          <a:p>
            <a:pPr algn="ctr">
              <a:lnSpc>
                <a:spcPct val="120000"/>
              </a:lnSpc>
            </a:pPr>
            <a:r>
              <a:rPr lang="en" sz="4800" b="1">
                <a:solidFill>
                  <a:srgbClr val="202124"/>
                </a:solidFill>
                <a:latin typeface="Google Sans"/>
                <a:ea typeface="Google Sans"/>
                <a:cs typeface="Google Sans"/>
                <a:sym typeface="Google Sans"/>
              </a:rPr>
              <a:t>The fourth big takeover:</a:t>
            </a:r>
            <a:endParaRPr sz="4800" b="1">
              <a:solidFill>
                <a:srgbClr val="202124"/>
              </a:solidFill>
              <a:latin typeface="Google Sans"/>
              <a:ea typeface="Google Sans"/>
              <a:cs typeface="Google Sans"/>
              <a:sym typeface="Google Sans"/>
            </a:endParaRPr>
          </a:p>
          <a:p>
            <a:pPr algn="ctr">
              <a:lnSpc>
                <a:spcPct val="120000"/>
              </a:lnSpc>
            </a:pPr>
            <a:r>
              <a:rPr lang="en" sz="6400" b="1">
                <a:solidFill>
                  <a:srgbClr val="202124"/>
                </a:solidFill>
                <a:latin typeface="Google Sans"/>
                <a:ea typeface="Google Sans"/>
                <a:cs typeface="Google Sans"/>
                <a:sym typeface="Google Sans"/>
              </a:rPr>
              <a:t>Reinforcement Learning</a:t>
            </a:r>
            <a:endParaRPr sz="6400" b="1">
              <a:solidFill>
                <a:srgbClr val="202124"/>
              </a:solidFill>
              <a:latin typeface="Google Sans"/>
              <a:ea typeface="Google Sans"/>
              <a:cs typeface="Google Sans"/>
              <a:sym typeface="Google Sans"/>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46"/>
          <p:cNvSpPr txBox="1"/>
          <p:nvPr/>
        </p:nvSpPr>
        <p:spPr>
          <a:xfrm>
            <a:off x="508000" y="1311367"/>
            <a:ext cx="9379200" cy="1095644"/>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Google Sans"/>
                <a:ea typeface="Google Sans"/>
                <a:cs typeface="Google Sans"/>
                <a:sym typeface="Google Sans"/>
              </a:rPr>
              <a:t>Cast the (supervised/offline) RL problem into a sequence ("language") modeling task:</a:t>
            </a:r>
            <a:endParaRPr sz="2400">
              <a:solidFill>
                <a:srgbClr val="202124"/>
              </a:solidFill>
              <a:latin typeface="Google Sans"/>
              <a:ea typeface="Google Sans"/>
              <a:cs typeface="Google Sans"/>
              <a:sym typeface="Google Sans"/>
            </a:endParaRPr>
          </a:p>
        </p:txBody>
      </p:sp>
      <p:sp>
        <p:nvSpPr>
          <p:cNvPr id="1518" name="Google Shape;1518;p46"/>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2933">
                <a:solidFill>
                  <a:srgbClr val="202124"/>
                </a:solidFill>
                <a:latin typeface="Google Sans"/>
                <a:ea typeface="Google Sans"/>
                <a:cs typeface="Google Sans"/>
                <a:sym typeface="Google Sans"/>
              </a:rPr>
              <a:t>Decision Transformer: Reinforcement Learning via Sequence Modeling</a:t>
            </a:r>
            <a:endParaRPr sz="2933">
              <a:solidFill>
                <a:srgbClr val="202124"/>
              </a:solidFill>
              <a:latin typeface="Google Sans"/>
              <a:ea typeface="Google Sans"/>
              <a:cs typeface="Google Sans"/>
              <a:sym typeface="Google Sans"/>
            </a:endParaRPr>
          </a:p>
          <a:p>
            <a:pPr>
              <a:lnSpc>
                <a:spcPct val="120000"/>
              </a:lnSpc>
            </a:pPr>
            <a:r>
              <a:rPr lang="en" sz="1333" b="1">
                <a:solidFill>
                  <a:schemeClr val="dk1"/>
                </a:solidFill>
                <a:latin typeface="Google Sans"/>
                <a:ea typeface="Google Sans"/>
                <a:cs typeface="Google Sans"/>
                <a:sym typeface="Google Sans"/>
              </a:rPr>
              <a:t>2021</a:t>
            </a:r>
            <a:r>
              <a:rPr lang="en" sz="1333">
                <a:solidFill>
                  <a:schemeClr val="dk1"/>
                </a:solidFill>
                <a:latin typeface="Google Sans"/>
                <a:ea typeface="Google Sans"/>
                <a:cs typeface="Google Sans"/>
                <a:sym typeface="Google Sans"/>
              </a:rPr>
              <a:t>, L Chen, K Lu, A Rajeswaran, K Lee, A Grover, M Laskin, P Abbeel, A Srinivas, I Mordatch</a:t>
            </a:r>
            <a:endParaRPr sz="1333">
              <a:solidFill>
                <a:schemeClr val="dk1"/>
              </a:solidFill>
              <a:latin typeface="Google Sans"/>
              <a:ea typeface="Google Sans"/>
              <a:cs typeface="Google Sans"/>
              <a:sym typeface="Google Sans"/>
            </a:endParaRPr>
          </a:p>
        </p:txBody>
      </p:sp>
      <p:sp>
        <p:nvSpPr>
          <p:cNvPr id="1519" name="Google Shape;1519;p46"/>
          <p:cNvSpPr txBox="1"/>
          <p:nvPr/>
        </p:nvSpPr>
        <p:spPr>
          <a:xfrm>
            <a:off x="0" y="6489233"/>
            <a:ext cx="11890800" cy="890400"/>
          </a:xfrm>
          <a:prstGeom prst="rect">
            <a:avLst/>
          </a:prstGeom>
          <a:noFill/>
          <a:ln>
            <a:noFill/>
          </a:ln>
        </p:spPr>
        <p:txBody>
          <a:bodyPr spcFirstLastPara="1" wrap="square" lIns="121900" tIns="121900" rIns="121900" bIns="121900" anchor="t" anchorCtr="0">
            <a:noAutofit/>
          </a:bodyPr>
          <a:lstStyle/>
          <a:p>
            <a:pPr>
              <a:lnSpc>
                <a:spcPct val="120000"/>
              </a:lnSpc>
            </a:pPr>
            <a:r>
              <a:rPr lang="en" sz="1333">
                <a:solidFill>
                  <a:srgbClr val="202124"/>
                </a:solidFill>
                <a:latin typeface="Google Sans"/>
                <a:ea typeface="Google Sans"/>
                <a:cs typeface="Google Sans"/>
                <a:sym typeface="Google Sans"/>
              </a:rPr>
              <a:t>Slide credit: Igor Mordatch</a:t>
            </a:r>
            <a:endParaRPr sz="1333">
              <a:solidFill>
                <a:srgbClr val="202124"/>
              </a:solidFill>
              <a:latin typeface="Google Sans"/>
              <a:ea typeface="Google Sans"/>
              <a:cs typeface="Google Sans"/>
              <a:sym typeface="Google Sans"/>
            </a:endParaRPr>
          </a:p>
        </p:txBody>
      </p:sp>
      <p:pic>
        <p:nvPicPr>
          <p:cNvPr id="1520" name="Google Shape;1520;p46"/>
          <p:cNvPicPr preferRelativeResize="0"/>
          <p:nvPr/>
        </p:nvPicPr>
        <p:blipFill rotWithShape="1">
          <a:blip r:embed="rId3">
            <a:alphaModFix/>
          </a:blip>
          <a:srcRect t="44311" r="53492"/>
          <a:stretch/>
        </p:blipFill>
        <p:spPr>
          <a:xfrm>
            <a:off x="645634" y="3179700"/>
            <a:ext cx="3296068" cy="1677365"/>
          </a:xfrm>
          <a:prstGeom prst="rect">
            <a:avLst/>
          </a:prstGeom>
          <a:noFill/>
          <a:ln>
            <a:noFill/>
          </a:ln>
        </p:spPr>
      </p:pic>
      <p:sp>
        <p:nvSpPr>
          <p:cNvPr id="1521" name="Google Shape;1521;p46"/>
          <p:cNvSpPr txBox="1"/>
          <p:nvPr/>
        </p:nvSpPr>
        <p:spPr>
          <a:xfrm>
            <a:off x="508000" y="5283201"/>
            <a:ext cx="9247600" cy="1756274"/>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Google Sans"/>
                <a:ea typeface="Google Sans"/>
                <a:cs typeface="Google Sans"/>
                <a:sym typeface="Google Sans"/>
              </a:rPr>
              <a:t>Can generate/decode sequences of actions with desired return (eg skill)</a:t>
            </a:r>
            <a:endParaRPr sz="2400">
              <a:solidFill>
                <a:srgbClr val="202124"/>
              </a:solidFill>
              <a:latin typeface="Google Sans"/>
              <a:ea typeface="Google Sans"/>
              <a:cs typeface="Google Sans"/>
              <a:sym typeface="Google Sans"/>
            </a:endParaRPr>
          </a:p>
          <a:p>
            <a:pPr>
              <a:lnSpc>
                <a:spcPct val="115000"/>
              </a:lnSpc>
            </a:pPr>
            <a:r>
              <a:rPr lang="en" sz="2400">
                <a:solidFill>
                  <a:srgbClr val="202124"/>
                </a:solidFill>
                <a:latin typeface="Google Sans"/>
                <a:ea typeface="Google Sans"/>
                <a:cs typeface="Google Sans"/>
                <a:sym typeface="Google Sans"/>
              </a:rPr>
              <a:t>The trick is prompting: </a:t>
            </a:r>
            <a:r>
              <a:rPr lang="en" sz="1333">
                <a:solidFill>
                  <a:srgbClr val="202124"/>
                </a:solidFill>
                <a:latin typeface="Courier New"/>
                <a:ea typeface="Courier New"/>
                <a:cs typeface="Courier New"/>
                <a:sym typeface="Courier New"/>
              </a:rPr>
              <a:t>"The following is a trajectory of an expert player: [obs] ..."</a:t>
            </a:r>
            <a:endParaRPr sz="1333">
              <a:solidFill>
                <a:srgbClr val="202124"/>
              </a:solidFill>
              <a:latin typeface="Courier New"/>
              <a:ea typeface="Courier New"/>
              <a:cs typeface="Courier New"/>
              <a:sym typeface="Courier New"/>
            </a:endParaRPr>
          </a:p>
        </p:txBody>
      </p:sp>
      <p:pic>
        <p:nvPicPr>
          <p:cNvPr id="1522" name="Google Shape;1522;p46"/>
          <p:cNvPicPr preferRelativeResize="0"/>
          <p:nvPr/>
        </p:nvPicPr>
        <p:blipFill rotWithShape="1">
          <a:blip r:embed="rId3">
            <a:alphaModFix/>
          </a:blip>
          <a:srcRect t="44311" r="37300"/>
          <a:stretch/>
        </p:blipFill>
        <p:spPr>
          <a:xfrm>
            <a:off x="645633" y="3179700"/>
            <a:ext cx="4443768" cy="1677365"/>
          </a:xfrm>
          <a:prstGeom prst="rect">
            <a:avLst/>
          </a:prstGeom>
          <a:noFill/>
          <a:ln>
            <a:noFill/>
          </a:ln>
        </p:spPr>
      </p:pic>
      <p:pic>
        <p:nvPicPr>
          <p:cNvPr id="1523" name="Google Shape;1523;p46"/>
          <p:cNvPicPr preferRelativeResize="0"/>
          <p:nvPr/>
        </p:nvPicPr>
        <p:blipFill rotWithShape="1">
          <a:blip r:embed="rId3">
            <a:alphaModFix/>
          </a:blip>
          <a:srcRect t="44311" r="22033"/>
          <a:stretch/>
        </p:blipFill>
        <p:spPr>
          <a:xfrm>
            <a:off x="645633" y="3179700"/>
            <a:ext cx="5525632" cy="1677365"/>
          </a:xfrm>
          <a:prstGeom prst="rect">
            <a:avLst/>
          </a:prstGeom>
          <a:noFill/>
          <a:ln>
            <a:noFill/>
          </a:ln>
        </p:spPr>
      </p:pic>
      <p:pic>
        <p:nvPicPr>
          <p:cNvPr id="1524" name="Google Shape;1524;p46"/>
          <p:cNvPicPr preferRelativeResize="0"/>
          <p:nvPr/>
        </p:nvPicPr>
        <p:blipFill rotWithShape="1">
          <a:blip r:embed="rId3">
            <a:alphaModFix/>
          </a:blip>
          <a:srcRect t="44311"/>
          <a:stretch/>
        </p:blipFill>
        <p:spPr>
          <a:xfrm>
            <a:off x="645633" y="3179700"/>
            <a:ext cx="7087168" cy="1677365"/>
          </a:xfrm>
          <a:prstGeom prst="rect">
            <a:avLst/>
          </a:prstGeom>
          <a:noFill/>
          <a:ln>
            <a:noFill/>
          </a:ln>
        </p:spPr>
      </p:pic>
      <p:pic>
        <p:nvPicPr>
          <p:cNvPr id="1525" name="Google Shape;1525;p46"/>
          <p:cNvPicPr preferRelativeResize="0"/>
          <p:nvPr/>
        </p:nvPicPr>
        <p:blipFill rotWithShape="1">
          <a:blip r:embed="rId3">
            <a:alphaModFix/>
          </a:blip>
          <a:srcRect/>
          <a:stretch/>
        </p:blipFill>
        <p:spPr>
          <a:xfrm>
            <a:off x="645633" y="1845034"/>
            <a:ext cx="7087168" cy="30120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0"/>
                                        </p:tgtEl>
                                        <p:attrNameLst>
                                          <p:attrName>style.visibility</p:attrName>
                                        </p:attrNameLst>
                                      </p:cBhvr>
                                      <p:to>
                                        <p:strVal val="visible"/>
                                      </p:to>
                                    </p:set>
                                    <p:animEffect transition="in" filter="fade">
                                      <p:cBhvr>
                                        <p:cTn id="7" dur="500"/>
                                        <p:tgtEl>
                                          <p:spTgt spid="15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22"/>
                                        </p:tgtEl>
                                        <p:attrNameLst>
                                          <p:attrName>style.visibility</p:attrName>
                                        </p:attrNameLst>
                                      </p:cBhvr>
                                      <p:to>
                                        <p:strVal val="visible"/>
                                      </p:to>
                                    </p:set>
                                    <p:animEffect transition="in" filter="fade">
                                      <p:cBhvr>
                                        <p:cTn id="12" dur="500"/>
                                        <p:tgtEl>
                                          <p:spTgt spid="15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23"/>
                                        </p:tgtEl>
                                        <p:attrNameLst>
                                          <p:attrName>style.visibility</p:attrName>
                                        </p:attrNameLst>
                                      </p:cBhvr>
                                      <p:to>
                                        <p:strVal val="visible"/>
                                      </p:to>
                                    </p:set>
                                    <p:animEffect transition="in" filter="fade">
                                      <p:cBhvr>
                                        <p:cTn id="17" dur="500"/>
                                        <p:tgtEl>
                                          <p:spTgt spid="15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24"/>
                                        </p:tgtEl>
                                        <p:attrNameLst>
                                          <p:attrName>style.visibility</p:attrName>
                                        </p:attrNameLst>
                                      </p:cBhvr>
                                      <p:to>
                                        <p:strVal val="visible"/>
                                      </p:to>
                                    </p:set>
                                    <p:animEffect transition="in" filter="fade">
                                      <p:cBhvr>
                                        <p:cTn id="22" dur="500"/>
                                        <p:tgtEl>
                                          <p:spTgt spid="15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25"/>
                                        </p:tgtEl>
                                        <p:attrNameLst>
                                          <p:attrName>style.visibility</p:attrName>
                                        </p:attrNameLst>
                                      </p:cBhvr>
                                      <p:to>
                                        <p:strVal val="visible"/>
                                      </p:to>
                                    </p:set>
                                    <p:animEffect transition="in" filter="fade">
                                      <p:cBhvr>
                                        <p:cTn id="27" dur="500"/>
                                        <p:tgtEl>
                                          <p:spTgt spid="15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21"/>
                                        </p:tgtEl>
                                        <p:attrNameLst>
                                          <p:attrName>style.visibility</p:attrName>
                                        </p:attrNameLst>
                                      </p:cBhvr>
                                      <p:to>
                                        <p:strVal val="visible"/>
                                      </p:to>
                                    </p:set>
                                    <p:animEffect transition="in" filter="fade">
                                      <p:cBhvr>
                                        <p:cTn id="32" dur="500"/>
                                        <p:tgtEl>
                                          <p:spTgt spid="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47"/>
          <p:cNvSpPr txBox="1"/>
          <p:nvPr/>
        </p:nvSpPr>
        <p:spPr>
          <a:xfrm>
            <a:off x="0" y="0"/>
            <a:ext cx="12192000" cy="6858000"/>
          </a:xfrm>
          <a:prstGeom prst="rect">
            <a:avLst/>
          </a:prstGeom>
          <a:noFill/>
          <a:ln>
            <a:noFill/>
          </a:ln>
        </p:spPr>
        <p:txBody>
          <a:bodyPr spcFirstLastPara="1" wrap="square" lIns="121900" tIns="121900" rIns="121900" bIns="121900" anchor="ctr" anchorCtr="0">
            <a:noAutofit/>
          </a:bodyPr>
          <a:lstStyle/>
          <a:p>
            <a:pPr algn="ctr">
              <a:lnSpc>
                <a:spcPct val="120000"/>
              </a:lnSpc>
            </a:pPr>
            <a:r>
              <a:rPr lang="en" sz="4800" b="1">
                <a:solidFill>
                  <a:srgbClr val="202124"/>
                </a:solidFill>
                <a:latin typeface="Google Sans"/>
                <a:ea typeface="Google Sans"/>
                <a:cs typeface="Google Sans"/>
                <a:sym typeface="Google Sans"/>
              </a:rPr>
              <a:t>The Transformer's</a:t>
            </a:r>
            <a:endParaRPr sz="4800" b="1">
              <a:solidFill>
                <a:srgbClr val="202124"/>
              </a:solidFill>
              <a:latin typeface="Google Sans"/>
              <a:ea typeface="Google Sans"/>
              <a:cs typeface="Google Sans"/>
              <a:sym typeface="Google Sans"/>
            </a:endParaRPr>
          </a:p>
          <a:p>
            <a:pPr algn="ctr">
              <a:lnSpc>
                <a:spcPct val="120000"/>
              </a:lnSpc>
            </a:pPr>
            <a:r>
              <a:rPr lang="en" sz="7200" b="1">
                <a:solidFill>
                  <a:srgbClr val="202124"/>
                </a:solidFill>
                <a:latin typeface="Google Sans"/>
                <a:ea typeface="Google Sans"/>
                <a:cs typeface="Google Sans"/>
                <a:sym typeface="Google Sans"/>
              </a:rPr>
              <a:t>Unification of communities</a:t>
            </a:r>
            <a:endParaRPr sz="7200" b="1">
              <a:solidFill>
                <a:srgbClr val="202124"/>
              </a:solidFill>
              <a:latin typeface="Google Sans"/>
              <a:ea typeface="Google Sans"/>
              <a:cs typeface="Google Sans"/>
              <a:sym typeface="Google Sans"/>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pic>
        <p:nvPicPr>
          <p:cNvPr id="1535" name="Google Shape;1535;p48"/>
          <p:cNvPicPr preferRelativeResize="0"/>
          <p:nvPr/>
        </p:nvPicPr>
        <p:blipFill>
          <a:blip r:embed="rId3">
            <a:alphaModFix/>
          </a:blip>
          <a:stretch>
            <a:fillRect/>
          </a:stretch>
        </p:blipFill>
        <p:spPr>
          <a:xfrm>
            <a:off x="7758534" y="3742267"/>
            <a:ext cx="4199799" cy="2972701"/>
          </a:xfrm>
          <a:prstGeom prst="rect">
            <a:avLst/>
          </a:prstGeom>
          <a:noFill/>
          <a:ln>
            <a:noFill/>
          </a:ln>
        </p:spPr>
      </p:pic>
      <p:sp>
        <p:nvSpPr>
          <p:cNvPr id="1536" name="Google Shape;1536;p48"/>
          <p:cNvSpPr txBox="1"/>
          <p:nvPr/>
        </p:nvSpPr>
        <p:spPr>
          <a:xfrm>
            <a:off x="508000" y="1311367"/>
            <a:ext cx="5051600" cy="3644034"/>
          </a:xfrm>
          <a:prstGeom prst="rect">
            <a:avLst/>
          </a:prstGeom>
          <a:noFill/>
          <a:ln>
            <a:noFill/>
          </a:ln>
        </p:spPr>
        <p:txBody>
          <a:bodyPr spcFirstLastPara="1" wrap="square" lIns="121900" tIns="121900" rIns="121900" bIns="121900" anchor="t" anchorCtr="0">
            <a:spAutoFit/>
          </a:bodyPr>
          <a:lstStyle/>
          <a:p>
            <a:pPr>
              <a:lnSpc>
                <a:spcPct val="115000"/>
              </a:lnSpc>
            </a:pPr>
            <a:r>
              <a:rPr lang="en" sz="2400">
                <a:solidFill>
                  <a:srgbClr val="202124"/>
                </a:solidFill>
                <a:latin typeface="Google Sans"/>
                <a:ea typeface="Google Sans"/>
                <a:cs typeface="Google Sans"/>
                <a:sym typeface="Google Sans"/>
              </a:rPr>
              <a:t>Tokenize different modalities each in their own way (some kind of "patching"), and send them all jointly into a Transformer...</a:t>
            </a:r>
            <a:endParaRPr sz="2400">
              <a:solidFill>
                <a:srgbClr val="202124"/>
              </a:solidFill>
              <a:latin typeface="Google Sans"/>
              <a:ea typeface="Google Sans"/>
              <a:cs typeface="Google Sans"/>
              <a:sym typeface="Google Sans"/>
            </a:endParaRPr>
          </a:p>
          <a:p>
            <a:pPr>
              <a:lnSpc>
                <a:spcPct val="115000"/>
              </a:lnSpc>
            </a:pPr>
            <a:br>
              <a:rPr lang="en" sz="2400">
                <a:solidFill>
                  <a:srgbClr val="202124"/>
                </a:solidFill>
                <a:latin typeface="Google Sans"/>
                <a:ea typeface="Google Sans"/>
                <a:cs typeface="Google Sans"/>
                <a:sym typeface="Google Sans"/>
              </a:rPr>
            </a:br>
            <a:r>
              <a:rPr lang="en" sz="2400">
                <a:solidFill>
                  <a:srgbClr val="202124"/>
                </a:solidFill>
                <a:latin typeface="Google Sans"/>
                <a:ea typeface="Google Sans"/>
                <a:cs typeface="Google Sans"/>
                <a:sym typeface="Google Sans"/>
              </a:rPr>
              <a:t>Seems to just work...</a:t>
            </a:r>
            <a:endParaRPr sz="2400">
              <a:solidFill>
                <a:srgbClr val="202124"/>
              </a:solidFill>
              <a:latin typeface="Google Sans"/>
              <a:ea typeface="Google Sans"/>
              <a:cs typeface="Google Sans"/>
              <a:sym typeface="Google Sans"/>
            </a:endParaRPr>
          </a:p>
          <a:p>
            <a:pPr>
              <a:lnSpc>
                <a:spcPct val="115000"/>
              </a:lnSpc>
            </a:pPr>
            <a:r>
              <a:rPr lang="en" sz="2400">
                <a:solidFill>
                  <a:srgbClr val="202124"/>
                </a:solidFill>
                <a:latin typeface="Google Sans"/>
                <a:ea typeface="Google Sans"/>
                <a:cs typeface="Google Sans"/>
                <a:sym typeface="Google Sans"/>
              </a:rPr>
              <a:t>Currently an explosion of works doing this!</a:t>
            </a:r>
            <a:endParaRPr sz="2400">
              <a:solidFill>
                <a:srgbClr val="202124"/>
              </a:solidFill>
              <a:latin typeface="Google Sans"/>
              <a:ea typeface="Google Sans"/>
              <a:cs typeface="Google Sans"/>
              <a:sym typeface="Google Sans"/>
            </a:endParaRPr>
          </a:p>
        </p:txBody>
      </p:sp>
      <p:sp>
        <p:nvSpPr>
          <p:cNvPr id="1537" name="Google Shape;1537;p48"/>
          <p:cNvSpPr txBox="1"/>
          <p:nvPr/>
        </p:nvSpPr>
        <p:spPr>
          <a:xfrm>
            <a:off x="0" y="5981233"/>
            <a:ext cx="11890800" cy="890400"/>
          </a:xfrm>
          <a:prstGeom prst="rect">
            <a:avLst/>
          </a:prstGeom>
          <a:noFill/>
          <a:ln>
            <a:noFill/>
          </a:ln>
        </p:spPr>
        <p:txBody>
          <a:bodyPr spcFirstLastPara="1" wrap="square" lIns="121900" tIns="121900" rIns="121900" bIns="121900" anchor="t" anchorCtr="0">
            <a:noAutofit/>
          </a:bodyPr>
          <a:lstStyle/>
          <a:p>
            <a:pPr>
              <a:lnSpc>
                <a:spcPct val="120000"/>
              </a:lnSpc>
            </a:pPr>
            <a:r>
              <a:rPr lang="en" sz="1067">
                <a:solidFill>
                  <a:srgbClr val="202124"/>
                </a:solidFill>
                <a:latin typeface="Google Sans"/>
                <a:ea typeface="Google Sans"/>
                <a:cs typeface="Google Sans"/>
                <a:sym typeface="Google Sans"/>
              </a:rPr>
              <a:t>Images from:</a:t>
            </a:r>
            <a:endParaRPr sz="1067">
              <a:solidFill>
                <a:srgbClr val="202124"/>
              </a:solidFill>
              <a:latin typeface="Google Sans"/>
              <a:ea typeface="Google Sans"/>
              <a:cs typeface="Google Sans"/>
              <a:sym typeface="Google Sans"/>
            </a:endParaRPr>
          </a:p>
          <a:p>
            <a:pPr>
              <a:lnSpc>
                <a:spcPct val="120000"/>
              </a:lnSpc>
            </a:pPr>
            <a:r>
              <a:rPr lang="en" sz="1067">
                <a:solidFill>
                  <a:srgbClr val="202124"/>
                </a:solidFill>
                <a:latin typeface="Google Sans"/>
                <a:ea typeface="Google Sans"/>
                <a:cs typeface="Google Sans"/>
                <a:sym typeface="Google Sans"/>
              </a:rPr>
              <a:t>[1] LIMoE by B Mustafa, C Riquelme, J Puigcerver, R Jenatton, N Houlsby</a:t>
            </a:r>
            <a:endParaRPr sz="1067">
              <a:solidFill>
                <a:srgbClr val="202124"/>
              </a:solidFill>
              <a:latin typeface="Google Sans"/>
              <a:ea typeface="Google Sans"/>
              <a:cs typeface="Google Sans"/>
              <a:sym typeface="Google Sans"/>
            </a:endParaRPr>
          </a:p>
          <a:p>
            <a:pPr>
              <a:lnSpc>
                <a:spcPct val="120000"/>
              </a:lnSpc>
            </a:pPr>
            <a:r>
              <a:rPr lang="en" sz="1067">
                <a:solidFill>
                  <a:srgbClr val="202124"/>
                </a:solidFill>
                <a:latin typeface="Google Sans"/>
                <a:ea typeface="Google Sans"/>
                <a:cs typeface="Google Sans"/>
                <a:sym typeface="Google Sans"/>
              </a:rPr>
              <a:t>[2] MERLOT Reserve by R Zellers, J Lu, X Lu, Y Yu, Y Zhao, M Salehi, A Kusupati, J Hessel, A Farhadi, Y Choi</a:t>
            </a:r>
            <a:endParaRPr sz="1067">
              <a:solidFill>
                <a:srgbClr val="202124"/>
              </a:solidFill>
              <a:latin typeface="Google Sans"/>
              <a:ea typeface="Google Sans"/>
              <a:cs typeface="Google Sans"/>
              <a:sym typeface="Google Sans"/>
            </a:endParaRPr>
          </a:p>
          <a:p>
            <a:pPr>
              <a:lnSpc>
                <a:spcPct val="120000"/>
              </a:lnSpc>
            </a:pPr>
            <a:r>
              <a:rPr lang="en" sz="1067">
                <a:solidFill>
                  <a:srgbClr val="202124"/>
                </a:solidFill>
                <a:latin typeface="Google Sans"/>
                <a:ea typeface="Google Sans"/>
                <a:cs typeface="Google Sans"/>
                <a:sym typeface="Google Sans"/>
              </a:rPr>
              <a:t>[3] VATT by H Akbari, L Yuan, R Qian, W-H Chuang, S-F Chang, Y Cui, B Gong</a:t>
            </a:r>
            <a:endParaRPr sz="1067">
              <a:solidFill>
                <a:srgbClr val="202124"/>
              </a:solidFill>
              <a:latin typeface="Google Sans"/>
              <a:ea typeface="Google Sans"/>
              <a:cs typeface="Google Sans"/>
              <a:sym typeface="Google Sans"/>
            </a:endParaRPr>
          </a:p>
          <a:p>
            <a:pPr>
              <a:lnSpc>
                <a:spcPct val="120000"/>
              </a:lnSpc>
            </a:pPr>
            <a:endParaRPr sz="1067">
              <a:solidFill>
                <a:srgbClr val="202124"/>
              </a:solidFill>
              <a:latin typeface="Google Sans"/>
              <a:ea typeface="Google Sans"/>
              <a:cs typeface="Google Sans"/>
              <a:sym typeface="Google Sans"/>
            </a:endParaRPr>
          </a:p>
        </p:txBody>
      </p:sp>
      <p:sp>
        <p:nvSpPr>
          <p:cNvPr id="1538" name="Google Shape;1538;p48"/>
          <p:cNvSpPr txBox="1"/>
          <p:nvPr/>
        </p:nvSpPr>
        <p:spPr>
          <a:xfrm>
            <a:off x="0" y="0"/>
            <a:ext cx="12192000" cy="1266400"/>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Anything you can tokenize, you can feed to Transformer</a:t>
            </a:r>
            <a:endParaRPr sz="3067">
              <a:solidFill>
                <a:srgbClr val="202124"/>
              </a:solidFill>
              <a:latin typeface="Google Sans"/>
              <a:ea typeface="Google Sans"/>
              <a:cs typeface="Google Sans"/>
              <a:sym typeface="Google Sans"/>
            </a:endParaRPr>
          </a:p>
          <a:p>
            <a:pPr>
              <a:lnSpc>
                <a:spcPct val="120000"/>
              </a:lnSpc>
            </a:pPr>
            <a:r>
              <a:rPr lang="en" sz="1333" b="1">
                <a:solidFill>
                  <a:schemeClr val="dk1"/>
                </a:solidFill>
                <a:latin typeface="Google Sans"/>
                <a:ea typeface="Google Sans"/>
                <a:cs typeface="Google Sans"/>
                <a:sym typeface="Google Sans"/>
              </a:rPr>
              <a:t>ca 2021</a:t>
            </a:r>
            <a:r>
              <a:rPr lang="en" sz="1333">
                <a:solidFill>
                  <a:schemeClr val="dk1"/>
                </a:solidFill>
                <a:latin typeface="Google Sans"/>
                <a:ea typeface="Google Sans"/>
                <a:cs typeface="Google Sans"/>
                <a:sym typeface="Google Sans"/>
              </a:rPr>
              <a:t> and onwards</a:t>
            </a:r>
            <a:endParaRPr sz="1333">
              <a:solidFill>
                <a:schemeClr val="dk1"/>
              </a:solidFill>
              <a:latin typeface="Google Sans"/>
              <a:ea typeface="Google Sans"/>
              <a:cs typeface="Google Sans"/>
              <a:sym typeface="Google Sans"/>
            </a:endParaRPr>
          </a:p>
        </p:txBody>
      </p:sp>
      <p:pic>
        <p:nvPicPr>
          <p:cNvPr id="1539" name="Google Shape;1539;p48"/>
          <p:cNvPicPr preferRelativeResize="0"/>
          <p:nvPr/>
        </p:nvPicPr>
        <p:blipFill>
          <a:blip r:embed="rId4">
            <a:alphaModFix/>
          </a:blip>
          <a:stretch>
            <a:fillRect/>
          </a:stretch>
        </p:blipFill>
        <p:spPr>
          <a:xfrm>
            <a:off x="7792099" y="747101"/>
            <a:ext cx="4199800" cy="3104767"/>
          </a:xfrm>
          <a:prstGeom prst="rect">
            <a:avLst/>
          </a:prstGeom>
          <a:noFill/>
          <a:ln>
            <a:noFill/>
          </a:ln>
        </p:spPr>
      </p:pic>
      <p:pic>
        <p:nvPicPr>
          <p:cNvPr id="1540" name="Google Shape;1540;p48"/>
          <p:cNvPicPr preferRelativeResize="0"/>
          <p:nvPr/>
        </p:nvPicPr>
        <p:blipFill>
          <a:blip r:embed="rId5">
            <a:alphaModFix/>
          </a:blip>
          <a:stretch>
            <a:fillRect/>
          </a:stretch>
        </p:blipFill>
        <p:spPr>
          <a:xfrm>
            <a:off x="235200" y="3541928"/>
            <a:ext cx="6199467" cy="2010965"/>
          </a:xfrm>
          <a:prstGeom prst="rect">
            <a:avLst/>
          </a:prstGeom>
          <a:noFill/>
          <a:ln>
            <a:noFill/>
          </a:ln>
        </p:spPr>
      </p:pic>
      <p:pic>
        <p:nvPicPr>
          <p:cNvPr id="1541" name="Google Shape;1541;p48"/>
          <p:cNvPicPr preferRelativeResize="0"/>
          <p:nvPr/>
        </p:nvPicPr>
        <p:blipFill>
          <a:blip r:embed="rId6">
            <a:alphaModFix/>
          </a:blip>
          <a:stretch>
            <a:fillRect/>
          </a:stretch>
        </p:blipFill>
        <p:spPr>
          <a:xfrm>
            <a:off x="714367" y="3750263"/>
            <a:ext cx="6536432" cy="2120267"/>
          </a:xfrm>
          <a:prstGeom prst="rect">
            <a:avLst/>
          </a:prstGeom>
          <a:noFill/>
          <a:ln>
            <a:noFill/>
          </a:ln>
        </p:spPr>
      </p:pic>
      <p:sp>
        <p:nvSpPr>
          <p:cNvPr id="1542" name="Google Shape;1542;p48"/>
          <p:cNvSpPr txBox="1"/>
          <p:nvPr/>
        </p:nvSpPr>
        <p:spPr>
          <a:xfrm>
            <a:off x="1955967" y="5597867"/>
            <a:ext cx="409600" cy="443222"/>
          </a:xfrm>
          <a:prstGeom prst="rect">
            <a:avLst/>
          </a:prstGeom>
          <a:noFill/>
          <a:ln>
            <a:noFill/>
          </a:ln>
        </p:spPr>
        <p:txBody>
          <a:bodyPr spcFirstLastPara="1" wrap="square" lIns="121900" tIns="121900" rIns="121900" bIns="121900" anchor="t" anchorCtr="0">
            <a:spAutoFit/>
          </a:bodyPr>
          <a:lstStyle/>
          <a:p>
            <a:pPr>
              <a:lnSpc>
                <a:spcPct val="120000"/>
              </a:lnSpc>
            </a:pPr>
            <a:r>
              <a:rPr lang="en" sz="1067">
                <a:solidFill>
                  <a:srgbClr val="202124"/>
                </a:solidFill>
                <a:latin typeface="Google Sans"/>
                <a:ea typeface="Google Sans"/>
                <a:cs typeface="Google Sans"/>
                <a:sym typeface="Google Sans"/>
              </a:rPr>
              <a:t>[1]</a:t>
            </a:r>
            <a:endParaRPr sz="2400"/>
          </a:p>
        </p:txBody>
      </p:sp>
      <p:sp>
        <p:nvSpPr>
          <p:cNvPr id="1543" name="Google Shape;1543;p48"/>
          <p:cNvSpPr txBox="1"/>
          <p:nvPr/>
        </p:nvSpPr>
        <p:spPr>
          <a:xfrm>
            <a:off x="8163433" y="747100"/>
            <a:ext cx="409600" cy="443222"/>
          </a:xfrm>
          <a:prstGeom prst="rect">
            <a:avLst/>
          </a:prstGeom>
          <a:noFill/>
          <a:ln>
            <a:noFill/>
          </a:ln>
        </p:spPr>
        <p:txBody>
          <a:bodyPr spcFirstLastPara="1" wrap="square" lIns="121900" tIns="121900" rIns="121900" bIns="121900" anchor="t" anchorCtr="0">
            <a:spAutoFit/>
          </a:bodyPr>
          <a:lstStyle/>
          <a:p>
            <a:pPr>
              <a:lnSpc>
                <a:spcPct val="120000"/>
              </a:lnSpc>
            </a:pPr>
            <a:r>
              <a:rPr lang="en" sz="1067">
                <a:solidFill>
                  <a:srgbClr val="202124"/>
                </a:solidFill>
                <a:latin typeface="Google Sans"/>
                <a:ea typeface="Google Sans"/>
                <a:cs typeface="Google Sans"/>
                <a:sym typeface="Google Sans"/>
              </a:rPr>
              <a:t>[2]</a:t>
            </a:r>
            <a:endParaRPr sz="2400"/>
          </a:p>
        </p:txBody>
      </p:sp>
      <p:sp>
        <p:nvSpPr>
          <p:cNvPr id="1544" name="Google Shape;1544;p48"/>
          <p:cNvSpPr txBox="1"/>
          <p:nvPr/>
        </p:nvSpPr>
        <p:spPr>
          <a:xfrm>
            <a:off x="8422903" y="3851867"/>
            <a:ext cx="409600" cy="443222"/>
          </a:xfrm>
          <a:prstGeom prst="rect">
            <a:avLst/>
          </a:prstGeom>
          <a:noFill/>
          <a:ln>
            <a:noFill/>
          </a:ln>
        </p:spPr>
        <p:txBody>
          <a:bodyPr spcFirstLastPara="1" wrap="square" lIns="121900" tIns="121900" rIns="121900" bIns="121900" anchor="t" anchorCtr="0">
            <a:spAutoFit/>
          </a:bodyPr>
          <a:lstStyle/>
          <a:p>
            <a:pPr>
              <a:lnSpc>
                <a:spcPct val="120000"/>
              </a:lnSpc>
            </a:pPr>
            <a:r>
              <a:rPr lang="en" sz="1067">
                <a:solidFill>
                  <a:srgbClr val="202124"/>
                </a:solidFill>
                <a:latin typeface="Google Sans"/>
                <a:ea typeface="Google Sans"/>
                <a:cs typeface="Google Sans"/>
                <a:sym typeface="Google Sans"/>
              </a:rPr>
              <a:t>[3]</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1"/>
                                        </p:tgtEl>
                                        <p:attrNameLst>
                                          <p:attrName>style.visibility</p:attrName>
                                        </p:attrNameLst>
                                      </p:cBhvr>
                                      <p:to>
                                        <p:strVal val="visible"/>
                                      </p:to>
                                    </p:set>
                                    <p:animEffect transition="in" filter="fade">
                                      <p:cBhvr>
                                        <p:cTn id="7" dur="500"/>
                                        <p:tgtEl>
                                          <p:spTgt spid="1541"/>
                                        </p:tgtEl>
                                      </p:cBhvr>
                                    </p:animEffect>
                                  </p:childTnLst>
                                </p:cTn>
                              </p:par>
                              <p:par>
                                <p:cTn id="8" presetID="10" presetClass="entr" presetSubtype="0" fill="hold" nodeType="withEffect">
                                  <p:stCondLst>
                                    <p:cond delay="0"/>
                                  </p:stCondLst>
                                  <p:childTnLst>
                                    <p:set>
                                      <p:cBhvr>
                                        <p:cTn id="9" dur="1" fill="hold">
                                          <p:stCondLst>
                                            <p:cond delay="0"/>
                                          </p:stCondLst>
                                        </p:cTn>
                                        <p:tgtEl>
                                          <p:spTgt spid="1542"/>
                                        </p:tgtEl>
                                        <p:attrNameLst>
                                          <p:attrName>style.visibility</p:attrName>
                                        </p:attrNameLst>
                                      </p:cBhvr>
                                      <p:to>
                                        <p:strVal val="visible"/>
                                      </p:to>
                                    </p:set>
                                    <p:animEffect transition="in" filter="fade">
                                      <p:cBhvr>
                                        <p:cTn id="10" dur="500"/>
                                        <p:tgtEl>
                                          <p:spTgt spid="15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39"/>
                                        </p:tgtEl>
                                        <p:attrNameLst>
                                          <p:attrName>style.visibility</p:attrName>
                                        </p:attrNameLst>
                                      </p:cBhvr>
                                      <p:to>
                                        <p:strVal val="visible"/>
                                      </p:to>
                                    </p:set>
                                    <p:animEffect transition="in" filter="fade">
                                      <p:cBhvr>
                                        <p:cTn id="15" dur="500"/>
                                        <p:tgtEl>
                                          <p:spTgt spid="1539"/>
                                        </p:tgtEl>
                                      </p:cBhvr>
                                    </p:animEffect>
                                  </p:childTnLst>
                                </p:cTn>
                              </p:par>
                              <p:par>
                                <p:cTn id="16" presetID="10" presetClass="entr" presetSubtype="0" fill="hold" nodeType="withEffect">
                                  <p:stCondLst>
                                    <p:cond delay="0"/>
                                  </p:stCondLst>
                                  <p:childTnLst>
                                    <p:set>
                                      <p:cBhvr>
                                        <p:cTn id="17" dur="1" fill="hold">
                                          <p:stCondLst>
                                            <p:cond delay="0"/>
                                          </p:stCondLst>
                                        </p:cTn>
                                        <p:tgtEl>
                                          <p:spTgt spid="1543"/>
                                        </p:tgtEl>
                                        <p:attrNameLst>
                                          <p:attrName>style.visibility</p:attrName>
                                        </p:attrNameLst>
                                      </p:cBhvr>
                                      <p:to>
                                        <p:strVal val="visible"/>
                                      </p:to>
                                    </p:set>
                                    <p:animEffect transition="in" filter="fade">
                                      <p:cBhvr>
                                        <p:cTn id="18" dur="500"/>
                                        <p:tgtEl>
                                          <p:spTgt spid="15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5"/>
                                        </p:tgtEl>
                                        <p:attrNameLst>
                                          <p:attrName>style.visibility</p:attrName>
                                        </p:attrNameLst>
                                      </p:cBhvr>
                                      <p:to>
                                        <p:strVal val="visible"/>
                                      </p:to>
                                    </p:set>
                                    <p:animEffect transition="in" filter="fade">
                                      <p:cBhvr>
                                        <p:cTn id="23" dur="500"/>
                                        <p:tgtEl>
                                          <p:spTgt spid="1535"/>
                                        </p:tgtEl>
                                      </p:cBhvr>
                                    </p:animEffect>
                                  </p:childTnLst>
                                </p:cTn>
                              </p:par>
                              <p:par>
                                <p:cTn id="24" presetID="10" presetClass="entr" presetSubtype="0" fill="hold" nodeType="withEffect">
                                  <p:stCondLst>
                                    <p:cond delay="0"/>
                                  </p:stCondLst>
                                  <p:childTnLst>
                                    <p:set>
                                      <p:cBhvr>
                                        <p:cTn id="25" dur="1" fill="hold">
                                          <p:stCondLst>
                                            <p:cond delay="0"/>
                                          </p:stCondLst>
                                        </p:cTn>
                                        <p:tgtEl>
                                          <p:spTgt spid="1544"/>
                                        </p:tgtEl>
                                        <p:attrNameLst>
                                          <p:attrName>style.visibility</p:attrName>
                                        </p:attrNameLst>
                                      </p:cBhvr>
                                      <p:to>
                                        <p:strVal val="visible"/>
                                      </p:to>
                                    </p:set>
                                    <p:animEffect transition="in" filter="fade">
                                      <p:cBhvr>
                                        <p:cTn id="26" dur="500"/>
                                        <p:tgtEl>
                                          <p:spTgt spid="1544"/>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537"/>
                                        </p:tgtEl>
                                        <p:attrNameLst>
                                          <p:attrName>style.visibility</p:attrName>
                                        </p:attrNameLst>
                                      </p:cBhvr>
                                      <p:to>
                                        <p:strVal val="visible"/>
                                      </p:to>
                                    </p:set>
                                    <p:animEffect transition="in" filter="fade">
                                      <p:cBhvr>
                                        <p:cTn id="30" dur="500"/>
                                        <p:tgtEl>
                                          <p:spTgt spid="1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p49"/>
          <p:cNvSpPr txBox="1"/>
          <p:nvPr/>
        </p:nvSpPr>
        <p:spPr>
          <a:xfrm>
            <a:off x="0" y="0"/>
            <a:ext cx="12192000" cy="6858000"/>
          </a:xfrm>
          <a:prstGeom prst="rect">
            <a:avLst/>
          </a:prstGeom>
          <a:noFill/>
          <a:ln>
            <a:noFill/>
          </a:ln>
        </p:spPr>
        <p:txBody>
          <a:bodyPr spcFirstLastPara="1" wrap="square" lIns="121900" tIns="121900" rIns="121900" bIns="121900" anchor="ctr" anchorCtr="0">
            <a:noAutofit/>
          </a:bodyPr>
          <a:lstStyle/>
          <a:p>
            <a:pPr algn="ctr">
              <a:lnSpc>
                <a:spcPct val="120000"/>
              </a:lnSpc>
            </a:pPr>
            <a:r>
              <a:rPr lang="en" sz="4800" b="1">
                <a:solidFill>
                  <a:srgbClr val="202124"/>
                </a:solidFill>
                <a:latin typeface="Google Sans"/>
                <a:ea typeface="Google Sans"/>
                <a:cs typeface="Google Sans"/>
                <a:sym typeface="Google Sans"/>
              </a:rPr>
              <a:t>A note on</a:t>
            </a:r>
            <a:endParaRPr sz="4800" b="1">
              <a:solidFill>
                <a:srgbClr val="202124"/>
              </a:solidFill>
              <a:latin typeface="Google Sans"/>
              <a:ea typeface="Google Sans"/>
              <a:cs typeface="Google Sans"/>
              <a:sym typeface="Google Sans"/>
            </a:endParaRPr>
          </a:p>
          <a:p>
            <a:pPr algn="ctr">
              <a:lnSpc>
                <a:spcPct val="120000"/>
              </a:lnSpc>
            </a:pPr>
            <a:r>
              <a:rPr lang="en" sz="6400" b="1">
                <a:solidFill>
                  <a:srgbClr val="202124"/>
                </a:solidFill>
                <a:latin typeface="Google Sans"/>
                <a:ea typeface="Google Sans"/>
                <a:cs typeface="Google Sans"/>
                <a:sym typeface="Google Sans"/>
              </a:rPr>
              <a:t>Efficient Transformers</a:t>
            </a:r>
            <a:endParaRPr sz="6400" b="1">
              <a:solidFill>
                <a:srgbClr val="202124"/>
              </a:solidFill>
              <a:latin typeface="Google Sans"/>
              <a:ea typeface="Google Sans"/>
              <a:cs typeface="Google Sans"/>
              <a:sym typeface="Google Sans"/>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50"/>
          <p:cNvSpPr txBox="1"/>
          <p:nvPr/>
        </p:nvSpPr>
        <p:spPr>
          <a:xfrm>
            <a:off x="0" y="-27384"/>
            <a:ext cx="12192000" cy="707969"/>
          </a:xfrm>
          <a:prstGeom prst="rect">
            <a:avLst/>
          </a:prstGeom>
          <a:noFill/>
          <a:ln>
            <a:noFill/>
          </a:ln>
        </p:spPr>
        <p:txBody>
          <a:bodyPr spcFirstLastPara="1" wrap="square" lIns="121900" tIns="121900" rIns="121900" bIns="121900" anchor="ctr" anchorCtr="0">
            <a:noAutofit/>
          </a:bodyPr>
          <a:lstStyle/>
          <a:p>
            <a:pPr>
              <a:lnSpc>
                <a:spcPct val="120000"/>
              </a:lnSpc>
            </a:pPr>
            <a:r>
              <a:rPr lang="en" sz="3067">
                <a:solidFill>
                  <a:srgbClr val="202124"/>
                </a:solidFill>
                <a:latin typeface="Google Sans"/>
                <a:ea typeface="Google Sans"/>
                <a:cs typeface="Google Sans"/>
                <a:sym typeface="Google Sans"/>
              </a:rPr>
              <a:t>A note on Efficient Transformers</a:t>
            </a:r>
            <a:endParaRPr sz="3067">
              <a:solidFill>
                <a:schemeClr val="dk1"/>
              </a:solidFill>
              <a:latin typeface="Google Sans"/>
              <a:ea typeface="Google Sans"/>
              <a:cs typeface="Google Sans"/>
              <a:sym typeface="Google Sans"/>
            </a:endParaRPr>
          </a:p>
        </p:txBody>
      </p:sp>
      <p:sp>
        <p:nvSpPr>
          <p:cNvPr id="1555" name="Google Shape;1555;p50"/>
          <p:cNvSpPr txBox="1"/>
          <p:nvPr/>
        </p:nvSpPr>
        <p:spPr>
          <a:xfrm>
            <a:off x="407368" y="518224"/>
            <a:ext cx="8442000" cy="1095644"/>
          </a:xfrm>
          <a:prstGeom prst="rect">
            <a:avLst/>
          </a:prstGeom>
          <a:noFill/>
          <a:ln>
            <a:noFill/>
          </a:ln>
        </p:spPr>
        <p:txBody>
          <a:bodyPr spcFirstLastPara="1" wrap="square" lIns="121900" tIns="121900" rIns="121900" bIns="121900" anchor="t" anchorCtr="0">
            <a:spAutoFit/>
          </a:bodyPr>
          <a:lstStyle/>
          <a:p>
            <a:pPr>
              <a:lnSpc>
                <a:spcPct val="115000"/>
              </a:lnSpc>
            </a:pPr>
            <a:r>
              <a:rPr lang="en" sz="2400" dirty="0">
                <a:solidFill>
                  <a:srgbClr val="202124"/>
                </a:solidFill>
                <a:latin typeface="Google Sans"/>
                <a:ea typeface="Google Sans"/>
                <a:cs typeface="Google Sans"/>
                <a:sym typeface="Google Sans"/>
              </a:rPr>
              <a:t>The self-attention operation complexity is O(N²) for sequence length N.</a:t>
            </a:r>
            <a:endParaRPr sz="2400" dirty="0">
              <a:solidFill>
                <a:srgbClr val="202124"/>
              </a:solidFill>
              <a:latin typeface="Google Sans"/>
              <a:ea typeface="Google Sans"/>
              <a:cs typeface="Google Sans"/>
              <a:sym typeface="Google Sans"/>
            </a:endParaRPr>
          </a:p>
        </p:txBody>
      </p:sp>
      <p:sp>
        <p:nvSpPr>
          <p:cNvPr id="1556" name="Google Shape;1556;p50"/>
          <p:cNvSpPr txBox="1"/>
          <p:nvPr/>
        </p:nvSpPr>
        <p:spPr>
          <a:xfrm>
            <a:off x="0" y="0"/>
            <a:ext cx="4000000" cy="615513"/>
          </a:xfrm>
          <a:prstGeom prst="rect">
            <a:avLst/>
          </a:prstGeom>
          <a:noFill/>
          <a:ln>
            <a:noFill/>
          </a:ln>
        </p:spPr>
        <p:txBody>
          <a:bodyPr spcFirstLastPara="1" wrap="square" lIns="121900" tIns="121900" rIns="121900" bIns="121900" anchor="t" anchorCtr="0">
            <a:spAutoFit/>
          </a:bodyPr>
          <a:lstStyle/>
          <a:p>
            <a:endParaRPr sz="2400"/>
          </a:p>
        </p:txBody>
      </p:sp>
      <p:sp>
        <p:nvSpPr>
          <p:cNvPr id="1557" name="Google Shape;1557;p50"/>
          <p:cNvSpPr txBox="1"/>
          <p:nvPr/>
        </p:nvSpPr>
        <p:spPr>
          <a:xfrm>
            <a:off x="168933" y="6174086"/>
            <a:ext cx="11890800" cy="360800"/>
          </a:xfrm>
          <a:prstGeom prst="rect">
            <a:avLst/>
          </a:prstGeom>
          <a:noFill/>
          <a:ln>
            <a:noFill/>
          </a:ln>
        </p:spPr>
        <p:txBody>
          <a:bodyPr spcFirstLastPara="1" wrap="square" lIns="121900" tIns="121900" rIns="121900" bIns="121900" anchor="t" anchorCtr="0">
            <a:noAutofit/>
          </a:bodyPr>
          <a:lstStyle/>
          <a:p>
            <a:pPr>
              <a:lnSpc>
                <a:spcPct val="120000"/>
              </a:lnSpc>
            </a:pPr>
            <a:r>
              <a:rPr lang="en" sz="1067" dirty="0">
                <a:solidFill>
                  <a:srgbClr val="202124"/>
                </a:solidFill>
                <a:latin typeface="Google Sans"/>
                <a:ea typeface="Google Sans"/>
                <a:cs typeface="Google Sans"/>
                <a:sym typeface="Google Sans"/>
              </a:rPr>
              <a:t>Based on "Efficient Transformers: A Survey" by Yi Tay, Mostafa Dehghani, Dara Bahri, Donald Metzler</a:t>
            </a:r>
            <a:endParaRPr sz="1067" dirty="0">
              <a:solidFill>
                <a:srgbClr val="202124"/>
              </a:solidFill>
              <a:latin typeface="Google Sans"/>
              <a:ea typeface="Google Sans"/>
              <a:cs typeface="Google Sans"/>
              <a:sym typeface="Google Sans"/>
            </a:endParaRPr>
          </a:p>
          <a:p>
            <a:pPr>
              <a:lnSpc>
                <a:spcPct val="120000"/>
              </a:lnSpc>
            </a:pPr>
            <a:r>
              <a:rPr lang="en" sz="1067" dirty="0">
                <a:solidFill>
                  <a:srgbClr val="202124"/>
                </a:solidFill>
                <a:latin typeface="Google Sans"/>
                <a:ea typeface="Google Sans"/>
                <a:cs typeface="Google Sans"/>
                <a:sym typeface="Google Sans"/>
              </a:rPr>
              <a:t>and "Long Range Arena: A Benchmark for Efficient Transformers" by Y Tay, M Dehghani, S Abnar, Y Shen, D Bahri, P Pham, J Rao, L Yang, S Ruder, D Metzler</a:t>
            </a:r>
            <a:endParaRPr sz="1067" dirty="0">
              <a:solidFill>
                <a:srgbClr val="202124"/>
              </a:solidFill>
              <a:latin typeface="Google Sans"/>
              <a:ea typeface="Google Sans"/>
              <a:cs typeface="Google Sans"/>
              <a:sym typeface="Google Sans"/>
            </a:endParaRPr>
          </a:p>
        </p:txBody>
      </p:sp>
      <p:sp>
        <p:nvSpPr>
          <p:cNvPr id="1558" name="Google Shape;1558;p50"/>
          <p:cNvSpPr txBox="1"/>
          <p:nvPr/>
        </p:nvSpPr>
        <p:spPr>
          <a:xfrm>
            <a:off x="508000" y="1469203"/>
            <a:ext cx="5838400" cy="1661953"/>
          </a:xfrm>
          <a:prstGeom prst="rect">
            <a:avLst/>
          </a:prstGeom>
          <a:noFill/>
          <a:ln>
            <a:noFill/>
          </a:ln>
        </p:spPr>
        <p:txBody>
          <a:bodyPr spcFirstLastPara="1" wrap="square" lIns="121900" tIns="121900" rIns="121900" bIns="121900" anchor="t" anchorCtr="0">
            <a:spAutoFit/>
          </a:bodyPr>
          <a:lstStyle/>
          <a:p>
            <a:pPr>
              <a:lnSpc>
                <a:spcPct val="115000"/>
              </a:lnSpc>
            </a:pPr>
            <a:r>
              <a:rPr lang="en" sz="2000" dirty="0">
                <a:solidFill>
                  <a:srgbClr val="202124"/>
                </a:solidFill>
                <a:latin typeface="Google Sans"/>
                <a:ea typeface="Google Sans"/>
                <a:cs typeface="Google Sans"/>
                <a:sym typeface="Google Sans"/>
              </a:rPr>
              <a:t>We'd like to use large N:</a:t>
            </a:r>
            <a:endParaRPr sz="2000" dirty="0">
              <a:solidFill>
                <a:srgbClr val="202124"/>
              </a:solidFill>
              <a:latin typeface="Google Sans"/>
              <a:ea typeface="Google Sans"/>
              <a:cs typeface="Google Sans"/>
              <a:sym typeface="Google Sans"/>
            </a:endParaRPr>
          </a:p>
          <a:p>
            <a:pPr indent="609585">
              <a:lnSpc>
                <a:spcPct val="115000"/>
              </a:lnSpc>
            </a:pPr>
            <a:r>
              <a:rPr lang="en" sz="2000" dirty="0">
                <a:solidFill>
                  <a:srgbClr val="202124"/>
                </a:solidFill>
                <a:latin typeface="Google Sans"/>
                <a:ea typeface="Google Sans"/>
                <a:cs typeface="Google Sans"/>
                <a:sym typeface="Google Sans"/>
              </a:rPr>
              <a:t>Whole articles or books</a:t>
            </a:r>
            <a:endParaRPr sz="2000" dirty="0">
              <a:solidFill>
                <a:srgbClr val="202124"/>
              </a:solidFill>
              <a:latin typeface="Google Sans"/>
              <a:ea typeface="Google Sans"/>
              <a:cs typeface="Google Sans"/>
              <a:sym typeface="Google Sans"/>
            </a:endParaRPr>
          </a:p>
          <a:p>
            <a:pPr indent="609585">
              <a:lnSpc>
                <a:spcPct val="115000"/>
              </a:lnSpc>
            </a:pPr>
            <a:r>
              <a:rPr lang="en" sz="2000" dirty="0">
                <a:solidFill>
                  <a:srgbClr val="202124"/>
                </a:solidFill>
                <a:latin typeface="Google Sans"/>
                <a:ea typeface="Google Sans"/>
                <a:cs typeface="Google Sans"/>
                <a:sym typeface="Google Sans"/>
              </a:rPr>
              <a:t>Full video movies</a:t>
            </a:r>
            <a:endParaRPr sz="2000" dirty="0">
              <a:solidFill>
                <a:srgbClr val="202124"/>
              </a:solidFill>
              <a:latin typeface="Google Sans"/>
              <a:ea typeface="Google Sans"/>
              <a:cs typeface="Google Sans"/>
              <a:sym typeface="Google Sans"/>
            </a:endParaRPr>
          </a:p>
          <a:p>
            <a:pPr indent="609585">
              <a:lnSpc>
                <a:spcPct val="115000"/>
              </a:lnSpc>
            </a:pPr>
            <a:r>
              <a:rPr lang="en" sz="2000" dirty="0">
                <a:solidFill>
                  <a:srgbClr val="202124"/>
                </a:solidFill>
                <a:latin typeface="Google Sans"/>
                <a:ea typeface="Google Sans"/>
                <a:cs typeface="Google Sans"/>
                <a:sym typeface="Google Sans"/>
              </a:rPr>
              <a:t>High resolution images</a:t>
            </a:r>
            <a:endParaRPr sz="2000" dirty="0">
              <a:solidFill>
                <a:srgbClr val="202124"/>
              </a:solidFill>
              <a:latin typeface="Google Sans"/>
              <a:ea typeface="Google Sans"/>
              <a:cs typeface="Google Sans"/>
              <a:sym typeface="Google Sans"/>
            </a:endParaRPr>
          </a:p>
        </p:txBody>
      </p:sp>
      <p:sp>
        <p:nvSpPr>
          <p:cNvPr id="1559" name="Google Shape;1559;p50"/>
          <p:cNvSpPr txBox="1"/>
          <p:nvPr/>
        </p:nvSpPr>
        <p:spPr>
          <a:xfrm>
            <a:off x="508000" y="3068960"/>
            <a:ext cx="5727600" cy="1520376"/>
          </a:xfrm>
          <a:prstGeom prst="rect">
            <a:avLst/>
          </a:prstGeom>
          <a:noFill/>
          <a:ln>
            <a:noFill/>
          </a:ln>
        </p:spPr>
        <p:txBody>
          <a:bodyPr spcFirstLastPara="1" wrap="square" lIns="121900" tIns="121900" rIns="121900" bIns="121900" anchor="t" anchorCtr="0">
            <a:spAutoFit/>
          </a:bodyPr>
          <a:lstStyle/>
          <a:p>
            <a:pPr>
              <a:lnSpc>
                <a:spcPct val="115000"/>
              </a:lnSpc>
            </a:pPr>
            <a:r>
              <a:rPr lang="en" sz="2400" dirty="0">
                <a:solidFill>
                  <a:srgbClr val="202124"/>
                </a:solidFill>
                <a:latin typeface="Google Sans"/>
                <a:ea typeface="Google Sans"/>
                <a:cs typeface="Google Sans"/>
                <a:sym typeface="Google Sans"/>
              </a:rPr>
              <a:t>Many O(N) approximations to the full self-attention have been proposed in the past two years.</a:t>
            </a:r>
            <a:endParaRPr sz="2400" dirty="0">
              <a:solidFill>
                <a:srgbClr val="202124"/>
              </a:solidFill>
              <a:latin typeface="Google Sans"/>
              <a:ea typeface="Google Sans"/>
              <a:cs typeface="Google Sans"/>
              <a:sym typeface="Google Sans"/>
            </a:endParaRPr>
          </a:p>
        </p:txBody>
      </p:sp>
      <p:pic>
        <p:nvPicPr>
          <p:cNvPr id="1560" name="Google Shape;1560;p50"/>
          <p:cNvPicPr preferRelativeResize="0"/>
          <p:nvPr/>
        </p:nvPicPr>
        <p:blipFill>
          <a:blip r:embed="rId3">
            <a:alphaModFix/>
          </a:blip>
          <a:stretch>
            <a:fillRect/>
          </a:stretch>
        </p:blipFill>
        <p:spPr>
          <a:xfrm>
            <a:off x="6184542" y="1844967"/>
            <a:ext cx="5838525" cy="4666067"/>
          </a:xfrm>
          <a:prstGeom prst="rect">
            <a:avLst/>
          </a:prstGeom>
          <a:noFill/>
          <a:ln>
            <a:noFill/>
          </a:ln>
        </p:spPr>
      </p:pic>
      <p:pic>
        <p:nvPicPr>
          <p:cNvPr id="1561" name="Google Shape;1561;p50"/>
          <p:cNvPicPr preferRelativeResize="0"/>
          <p:nvPr/>
        </p:nvPicPr>
        <p:blipFill>
          <a:blip r:embed="rId4">
            <a:alphaModFix/>
          </a:blip>
          <a:stretch>
            <a:fillRect/>
          </a:stretch>
        </p:blipFill>
        <p:spPr>
          <a:xfrm>
            <a:off x="7123167" y="2121316"/>
            <a:ext cx="4572235" cy="3821467"/>
          </a:xfrm>
          <a:prstGeom prst="rect">
            <a:avLst/>
          </a:prstGeom>
          <a:noFill/>
          <a:ln>
            <a:noFill/>
          </a:ln>
        </p:spPr>
      </p:pic>
      <p:sp>
        <p:nvSpPr>
          <p:cNvPr id="1562" name="Google Shape;1562;p50"/>
          <p:cNvSpPr txBox="1"/>
          <p:nvPr/>
        </p:nvSpPr>
        <p:spPr>
          <a:xfrm>
            <a:off x="508000" y="4364213"/>
            <a:ext cx="5676400" cy="1945107"/>
          </a:xfrm>
          <a:prstGeom prst="rect">
            <a:avLst/>
          </a:prstGeom>
          <a:noFill/>
          <a:ln>
            <a:noFill/>
          </a:ln>
        </p:spPr>
        <p:txBody>
          <a:bodyPr spcFirstLastPara="1" wrap="square" lIns="121900" tIns="121900" rIns="121900" bIns="121900" anchor="t" anchorCtr="0">
            <a:spAutoFit/>
          </a:bodyPr>
          <a:lstStyle/>
          <a:p>
            <a:pPr>
              <a:lnSpc>
                <a:spcPct val="115000"/>
              </a:lnSpc>
            </a:pPr>
            <a:r>
              <a:rPr lang="en" sz="2400" dirty="0">
                <a:solidFill>
                  <a:srgbClr val="202124"/>
                </a:solidFill>
                <a:latin typeface="Google Sans"/>
                <a:ea typeface="Google Sans"/>
                <a:cs typeface="Google Sans"/>
                <a:sym typeface="Google Sans"/>
              </a:rPr>
              <a:t>Unfortunately, none provides a clear improvement.</a:t>
            </a:r>
            <a:endParaRPr sz="2400" dirty="0">
              <a:solidFill>
                <a:srgbClr val="202124"/>
              </a:solidFill>
              <a:latin typeface="Google Sans"/>
              <a:ea typeface="Google Sans"/>
              <a:cs typeface="Google Sans"/>
              <a:sym typeface="Google Sans"/>
            </a:endParaRPr>
          </a:p>
          <a:p>
            <a:pPr>
              <a:lnSpc>
                <a:spcPct val="115000"/>
              </a:lnSpc>
            </a:pPr>
            <a:r>
              <a:rPr lang="en" sz="2400" dirty="0">
                <a:solidFill>
                  <a:srgbClr val="202124"/>
                </a:solidFill>
                <a:latin typeface="Google Sans"/>
                <a:ea typeface="Google Sans"/>
                <a:cs typeface="Google Sans"/>
                <a:sym typeface="Google Sans"/>
              </a:rPr>
              <a:t>They always trade-off between speed and quality.</a:t>
            </a:r>
            <a:endParaRPr sz="2400" dirty="0">
              <a:solidFill>
                <a:srgbClr val="202124"/>
              </a:solidFill>
              <a:latin typeface="Google Sans"/>
              <a:ea typeface="Google Sans"/>
              <a:cs typeface="Google Sans"/>
              <a:sym typeface="Google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2"/>
                                        </p:tgtEl>
                                        <p:attrNameLst>
                                          <p:attrName>style.visibility</p:attrName>
                                        </p:attrNameLst>
                                      </p:cBhvr>
                                      <p:to>
                                        <p:strVal val="visible"/>
                                      </p:to>
                                    </p:set>
                                    <p:animEffect transition="in" filter="fade">
                                      <p:cBhvr>
                                        <p:cTn id="7" dur="500"/>
                                        <p:tgtEl>
                                          <p:spTgt spid="1562"/>
                                        </p:tgtEl>
                                      </p:cBhvr>
                                    </p:animEffect>
                                  </p:childTnLst>
                                </p:cTn>
                              </p:par>
                              <p:par>
                                <p:cTn id="8" presetID="10" presetClass="entr" presetSubtype="0" fill="hold" nodeType="withEffect">
                                  <p:stCondLst>
                                    <p:cond delay="0"/>
                                  </p:stCondLst>
                                  <p:childTnLst>
                                    <p:set>
                                      <p:cBhvr>
                                        <p:cTn id="9" dur="1" fill="hold">
                                          <p:stCondLst>
                                            <p:cond delay="0"/>
                                          </p:stCondLst>
                                        </p:cTn>
                                        <p:tgtEl>
                                          <p:spTgt spid="1561"/>
                                        </p:tgtEl>
                                        <p:attrNameLst>
                                          <p:attrName>style.visibility</p:attrName>
                                        </p:attrNameLst>
                                      </p:cBhvr>
                                      <p:to>
                                        <p:strVal val="visible"/>
                                      </p:to>
                                    </p:set>
                                    <p:animEffect transition="in" filter="fade">
                                      <p:cBhvr>
                                        <p:cTn id="10" dur="500"/>
                                        <p:tgtEl>
                                          <p:spTgt spid="1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3446" y="199673"/>
            <a:ext cx="8604073" cy="553998"/>
          </a:xfrm>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25" dirty="0"/>
              <a:t>r</a:t>
            </a:r>
            <a:r>
              <a:rPr spc="-15" dirty="0"/>
              <a:t>:</a:t>
            </a:r>
            <a:r>
              <a:rPr spc="-5" dirty="0"/>
              <a:t> </a:t>
            </a:r>
            <a:r>
              <a:rPr spc="-275" dirty="0"/>
              <a:t>T</a:t>
            </a:r>
            <a:r>
              <a:rPr spc="-95" dirty="0"/>
              <a:t>r</a:t>
            </a:r>
            <a:r>
              <a:rPr spc="-15" dirty="0"/>
              <a:t>a</a:t>
            </a:r>
            <a:r>
              <a:rPr spc="-30" dirty="0"/>
              <a:t>n</a:t>
            </a:r>
            <a:r>
              <a:rPr spc="-55" dirty="0"/>
              <a:t>s</a:t>
            </a:r>
            <a:r>
              <a:rPr spc="-140" dirty="0"/>
              <a:t>f</a:t>
            </a:r>
            <a:r>
              <a:rPr spc="-5" dirty="0"/>
              <a:t>e</a:t>
            </a:r>
            <a:r>
              <a:rPr spc="-15" dirty="0"/>
              <a:t>r</a:t>
            </a:r>
            <a:r>
              <a:rPr spc="-10" dirty="0"/>
              <a:t> </a:t>
            </a:r>
            <a:r>
              <a:rPr spc="-25" dirty="0"/>
              <a:t>L</a:t>
            </a:r>
            <a:r>
              <a:rPr spc="-5" dirty="0"/>
              <a:t>e</a:t>
            </a:r>
            <a:r>
              <a:rPr spc="-15" dirty="0"/>
              <a:t>a</a:t>
            </a:r>
            <a:r>
              <a:rPr spc="-25" dirty="0"/>
              <a:t>r</a:t>
            </a:r>
            <a:r>
              <a:rPr spc="-30" dirty="0"/>
              <a:t>n</a:t>
            </a:r>
            <a:r>
              <a:rPr spc="-5" dirty="0"/>
              <a:t>i</a:t>
            </a:r>
            <a:r>
              <a:rPr spc="-30" dirty="0"/>
              <a:t>n</a:t>
            </a:r>
            <a:r>
              <a:rPr spc="-20" dirty="0"/>
              <a:t>g</a:t>
            </a:r>
          </a:p>
        </p:txBody>
      </p:sp>
      <p:sp>
        <p:nvSpPr>
          <p:cNvPr id="3" name="object 3"/>
          <p:cNvSpPr txBox="1"/>
          <p:nvPr/>
        </p:nvSpPr>
        <p:spPr>
          <a:xfrm>
            <a:off x="259043" y="1535683"/>
            <a:ext cx="7791450" cy="381000"/>
          </a:xfrm>
          <a:prstGeom prst="rect">
            <a:avLst/>
          </a:prstGeom>
        </p:spPr>
        <p:txBody>
          <a:bodyPr vert="horz" wrap="square" lIns="0" tIns="0" rIns="0" bIns="0" rtlCol="0">
            <a:spAutoFit/>
          </a:bodyPr>
          <a:lstStyle/>
          <a:p>
            <a:pPr marL="12700">
              <a:lnSpc>
                <a:spcPct val="100000"/>
              </a:lnSpc>
            </a:pPr>
            <a:r>
              <a:rPr sz="2800" dirty="0">
                <a:latin typeface="Calibri"/>
                <a:cs typeface="Calibri"/>
              </a:rPr>
              <a:t>“</a:t>
            </a:r>
            <a:r>
              <a:rPr sz="2800" spc="-10" dirty="0">
                <a:latin typeface="Calibri"/>
                <a:cs typeface="Calibri"/>
              </a:rPr>
              <a:t>I</a:t>
            </a:r>
            <a:r>
              <a:rPr sz="2800" spc="-30" dirty="0">
                <a:latin typeface="Calibri"/>
                <a:cs typeface="Calibri"/>
              </a:rPr>
              <a:t>m</a:t>
            </a:r>
            <a:r>
              <a:rPr sz="2800" spc="-5" dirty="0">
                <a:latin typeface="Calibri"/>
                <a:cs typeface="Calibri"/>
              </a:rPr>
              <a:t>a</a:t>
            </a:r>
            <a:r>
              <a:rPr sz="2800" spc="-35" dirty="0">
                <a:latin typeface="Calibri"/>
                <a:cs typeface="Calibri"/>
              </a:rPr>
              <a:t>g</a:t>
            </a:r>
            <a:r>
              <a:rPr sz="2800" spc="-25" dirty="0">
                <a:latin typeface="Calibri"/>
                <a:cs typeface="Calibri"/>
              </a:rPr>
              <a:t>e</a:t>
            </a:r>
            <a:r>
              <a:rPr sz="2800" spc="-15" dirty="0">
                <a:latin typeface="Calibri"/>
                <a:cs typeface="Calibri"/>
              </a:rPr>
              <a:t>N</a:t>
            </a:r>
            <a:r>
              <a:rPr sz="2800" spc="-35" dirty="0">
                <a:latin typeface="Calibri"/>
                <a:cs typeface="Calibri"/>
              </a:rPr>
              <a:t>e</a:t>
            </a:r>
            <a:r>
              <a:rPr sz="2800" spc="-10" dirty="0">
                <a:latin typeface="Calibri"/>
                <a:cs typeface="Calibri"/>
              </a:rPr>
              <a:t>t</a:t>
            </a:r>
            <a:r>
              <a:rPr sz="2800" dirty="0">
                <a:latin typeface="Calibri"/>
                <a:cs typeface="Calibri"/>
              </a:rPr>
              <a:t> </a:t>
            </a:r>
            <a:r>
              <a:rPr sz="2800" spc="-20" dirty="0">
                <a:latin typeface="Calibri"/>
                <a:cs typeface="Calibri"/>
              </a:rPr>
              <a:t>M</a:t>
            </a:r>
            <a:r>
              <a:rPr sz="2800" spc="-5" dirty="0">
                <a:latin typeface="Calibri"/>
                <a:cs typeface="Calibri"/>
              </a:rPr>
              <a:t>o</a:t>
            </a:r>
            <a:r>
              <a:rPr sz="2800" spc="-30" dirty="0">
                <a:latin typeface="Calibri"/>
                <a:cs typeface="Calibri"/>
              </a:rPr>
              <a:t>m</a:t>
            </a:r>
            <a:r>
              <a:rPr sz="2800" spc="-25" dirty="0">
                <a:latin typeface="Calibri"/>
                <a:cs typeface="Calibri"/>
              </a:rPr>
              <a:t>en</a:t>
            </a:r>
            <a:r>
              <a:rPr sz="2800" spc="-10" dirty="0">
                <a:latin typeface="Calibri"/>
                <a:cs typeface="Calibri"/>
              </a:rPr>
              <a:t>t</a:t>
            </a:r>
            <a:r>
              <a:rPr sz="2800" dirty="0">
                <a:latin typeface="Calibri"/>
                <a:cs typeface="Calibri"/>
              </a:rPr>
              <a:t> </a:t>
            </a:r>
            <a:r>
              <a:rPr sz="2800" spc="-55" dirty="0">
                <a:latin typeface="Calibri"/>
                <a:cs typeface="Calibri"/>
              </a:rPr>
              <a:t>f</a:t>
            </a:r>
            <a:r>
              <a:rPr sz="2800" spc="-5" dirty="0">
                <a:latin typeface="Calibri"/>
                <a:cs typeface="Calibri"/>
              </a:rPr>
              <a:t>o</a:t>
            </a:r>
            <a:r>
              <a:rPr sz="2800" spc="-10" dirty="0">
                <a:latin typeface="Calibri"/>
                <a:cs typeface="Calibri"/>
              </a:rPr>
              <a:t>r</a:t>
            </a:r>
            <a:r>
              <a:rPr sz="2800" dirty="0">
                <a:latin typeface="Calibri"/>
                <a:cs typeface="Calibri"/>
              </a:rPr>
              <a:t> </a:t>
            </a:r>
            <a:r>
              <a:rPr sz="2800" spc="-15" dirty="0">
                <a:latin typeface="Calibri"/>
                <a:cs typeface="Calibri"/>
              </a:rPr>
              <a:t>N</a:t>
            </a:r>
            <a:r>
              <a:rPr sz="2800" spc="-45" dirty="0">
                <a:latin typeface="Calibri"/>
                <a:cs typeface="Calibri"/>
              </a:rPr>
              <a:t>a</a:t>
            </a:r>
            <a:r>
              <a:rPr sz="2800" spc="-15" dirty="0">
                <a:latin typeface="Calibri"/>
                <a:cs typeface="Calibri"/>
              </a:rPr>
              <a:t>t</a:t>
            </a:r>
            <a:r>
              <a:rPr sz="2800" dirty="0">
                <a:latin typeface="Calibri"/>
                <a:cs typeface="Calibri"/>
              </a:rPr>
              <a:t>u</a:t>
            </a:r>
            <a:r>
              <a:rPr sz="2800" spc="-65" dirty="0">
                <a:latin typeface="Calibri"/>
                <a:cs typeface="Calibri"/>
              </a:rPr>
              <a:t>r</a:t>
            </a:r>
            <a:r>
              <a:rPr sz="2800" spc="-5" dirty="0">
                <a:latin typeface="Calibri"/>
                <a:cs typeface="Calibri"/>
              </a:rPr>
              <a:t>a</a:t>
            </a:r>
            <a:r>
              <a:rPr sz="2800" dirty="0">
                <a:latin typeface="Calibri"/>
                <a:cs typeface="Calibri"/>
              </a:rPr>
              <a:t>l</a:t>
            </a:r>
            <a:r>
              <a:rPr sz="2800" spc="-5" dirty="0">
                <a:latin typeface="Calibri"/>
                <a:cs typeface="Calibri"/>
              </a:rPr>
              <a:t> La</a:t>
            </a:r>
            <a:r>
              <a:rPr sz="2800" dirty="0">
                <a:latin typeface="Calibri"/>
                <a:cs typeface="Calibri"/>
              </a:rPr>
              <a:t>n</a:t>
            </a:r>
            <a:r>
              <a:rPr sz="2800" spc="-10" dirty="0">
                <a:latin typeface="Calibri"/>
                <a:cs typeface="Calibri"/>
              </a:rPr>
              <a:t>g</a:t>
            </a:r>
            <a:r>
              <a:rPr sz="2800" dirty="0">
                <a:latin typeface="Calibri"/>
                <a:cs typeface="Calibri"/>
              </a:rPr>
              <a:t>u</a:t>
            </a:r>
            <a:r>
              <a:rPr sz="2800" spc="-5" dirty="0">
                <a:latin typeface="Calibri"/>
                <a:cs typeface="Calibri"/>
              </a:rPr>
              <a:t>a</a:t>
            </a:r>
            <a:r>
              <a:rPr sz="2800" spc="-35" dirty="0">
                <a:latin typeface="Calibri"/>
                <a:cs typeface="Calibri"/>
              </a:rPr>
              <a:t>g</a:t>
            </a:r>
            <a:r>
              <a:rPr sz="2800" spc="-15" dirty="0">
                <a:latin typeface="Calibri"/>
                <a:cs typeface="Calibri"/>
              </a:rPr>
              <a:t>e</a:t>
            </a:r>
            <a:r>
              <a:rPr sz="2800" spc="-5" dirty="0">
                <a:latin typeface="Calibri"/>
                <a:cs typeface="Calibri"/>
              </a:rPr>
              <a:t> </a:t>
            </a:r>
            <a:r>
              <a:rPr sz="2800" spc="-15" dirty="0">
                <a:latin typeface="Calibri"/>
                <a:cs typeface="Calibri"/>
              </a:rPr>
              <a:t>P</a:t>
            </a:r>
            <a:r>
              <a:rPr sz="2800" spc="-65" dirty="0">
                <a:latin typeface="Calibri"/>
                <a:cs typeface="Calibri"/>
              </a:rPr>
              <a:t>r</a:t>
            </a:r>
            <a:r>
              <a:rPr sz="2800" spc="-5" dirty="0">
                <a:latin typeface="Calibri"/>
                <a:cs typeface="Calibri"/>
              </a:rPr>
              <a:t>o</a:t>
            </a:r>
            <a:r>
              <a:rPr sz="2800" spc="-15" dirty="0">
                <a:latin typeface="Calibri"/>
                <a:cs typeface="Calibri"/>
              </a:rPr>
              <a:t>c</a:t>
            </a:r>
            <a:r>
              <a:rPr sz="2800" spc="-25" dirty="0">
                <a:latin typeface="Calibri"/>
                <a:cs typeface="Calibri"/>
              </a:rPr>
              <a:t>e</a:t>
            </a:r>
            <a:r>
              <a:rPr sz="2800" dirty="0">
                <a:latin typeface="Calibri"/>
                <a:cs typeface="Calibri"/>
              </a:rPr>
              <a:t>ss</a:t>
            </a:r>
            <a:r>
              <a:rPr sz="2800" spc="-10" dirty="0">
                <a:latin typeface="Calibri"/>
                <a:cs typeface="Calibri"/>
              </a:rPr>
              <a:t>i</a:t>
            </a:r>
            <a:r>
              <a:rPr sz="2800" dirty="0">
                <a:latin typeface="Calibri"/>
                <a:cs typeface="Calibri"/>
              </a:rPr>
              <a:t>n</a:t>
            </a:r>
            <a:r>
              <a:rPr sz="2800" spc="120" dirty="0">
                <a:latin typeface="Calibri"/>
                <a:cs typeface="Calibri"/>
              </a:rPr>
              <a:t>g</a:t>
            </a:r>
            <a:r>
              <a:rPr sz="2800" dirty="0">
                <a:latin typeface="Calibri"/>
                <a:cs typeface="Calibri"/>
              </a:rPr>
              <a:t>”</a:t>
            </a:r>
            <a:endParaRPr sz="2800">
              <a:latin typeface="Calibri"/>
              <a:cs typeface="Calibri"/>
            </a:endParaRPr>
          </a:p>
        </p:txBody>
      </p:sp>
      <p:sp>
        <p:nvSpPr>
          <p:cNvPr id="4" name="object 4"/>
          <p:cNvSpPr/>
          <p:nvPr/>
        </p:nvSpPr>
        <p:spPr>
          <a:xfrm>
            <a:off x="271743" y="2728019"/>
            <a:ext cx="1727200" cy="0"/>
          </a:xfrm>
          <a:custGeom>
            <a:avLst/>
            <a:gdLst/>
            <a:ahLst/>
            <a:cxnLst/>
            <a:rect l="l" t="t" r="r" b="b"/>
            <a:pathLst>
              <a:path w="1727200">
                <a:moveTo>
                  <a:pt x="0" y="0"/>
                </a:moveTo>
                <a:lnTo>
                  <a:pt x="1727200" y="0"/>
                </a:lnTo>
              </a:path>
            </a:pathLst>
          </a:custGeom>
          <a:ln w="26670">
            <a:solidFill>
              <a:srgbClr val="000000"/>
            </a:solidFill>
          </a:ln>
        </p:spPr>
        <p:txBody>
          <a:bodyPr wrap="square" lIns="0" tIns="0" rIns="0" bIns="0" rtlCol="0"/>
          <a:lstStyle/>
          <a:p>
            <a:endParaRPr/>
          </a:p>
        </p:txBody>
      </p:sp>
      <p:sp>
        <p:nvSpPr>
          <p:cNvPr id="5" name="object 5"/>
          <p:cNvSpPr txBox="1"/>
          <p:nvPr/>
        </p:nvSpPr>
        <p:spPr>
          <a:xfrm>
            <a:off x="259043" y="2386075"/>
            <a:ext cx="1751330" cy="381000"/>
          </a:xfrm>
          <a:prstGeom prst="rect">
            <a:avLst/>
          </a:prstGeom>
        </p:spPr>
        <p:txBody>
          <a:bodyPr vert="horz" wrap="square" lIns="0" tIns="0" rIns="0" bIns="0" rtlCol="0">
            <a:spAutoFit/>
          </a:bodyPr>
          <a:lstStyle/>
          <a:p>
            <a:pPr marL="12700">
              <a:lnSpc>
                <a:spcPct val="100000"/>
              </a:lnSpc>
            </a:pPr>
            <a:r>
              <a:rPr sz="2800" b="1" spc="-5" dirty="0">
                <a:latin typeface="Calibri"/>
                <a:cs typeface="Calibri"/>
              </a:rPr>
              <a:t>P</a:t>
            </a:r>
            <a:r>
              <a:rPr sz="2800" b="1" spc="-35" dirty="0">
                <a:latin typeface="Calibri"/>
                <a:cs typeface="Calibri"/>
              </a:rPr>
              <a:t>r</a:t>
            </a:r>
            <a:r>
              <a:rPr sz="2800" b="1" spc="-25" dirty="0">
                <a:latin typeface="Calibri"/>
                <a:cs typeface="Calibri"/>
              </a:rPr>
              <a:t>e</a:t>
            </a:r>
            <a:r>
              <a:rPr sz="2800" b="1" spc="-10" dirty="0">
                <a:latin typeface="Calibri"/>
                <a:cs typeface="Calibri"/>
              </a:rPr>
              <a:t>t</a:t>
            </a:r>
            <a:r>
              <a:rPr sz="2800" b="1" spc="-60" dirty="0">
                <a:latin typeface="Calibri"/>
                <a:cs typeface="Calibri"/>
              </a:rPr>
              <a:t>r</a:t>
            </a:r>
            <a:r>
              <a:rPr sz="2800" b="1" spc="-15" dirty="0">
                <a:latin typeface="Calibri"/>
                <a:cs typeface="Calibri"/>
              </a:rPr>
              <a:t>a</a:t>
            </a:r>
            <a:r>
              <a:rPr sz="2800" b="1" spc="-20" dirty="0">
                <a:latin typeface="Calibri"/>
                <a:cs typeface="Calibri"/>
              </a:rPr>
              <a:t>inin</a:t>
            </a:r>
            <a:r>
              <a:rPr sz="2800" b="1" dirty="0">
                <a:latin typeface="Calibri"/>
                <a:cs typeface="Calibri"/>
              </a:rPr>
              <a:t>g</a:t>
            </a:r>
            <a:r>
              <a:rPr sz="2800" spc="-10" dirty="0">
                <a:latin typeface="Calibri"/>
                <a:cs typeface="Calibri"/>
              </a:rPr>
              <a:t>:</a:t>
            </a:r>
            <a:endParaRPr sz="2800">
              <a:latin typeface="Calibri"/>
              <a:cs typeface="Calibri"/>
            </a:endParaRPr>
          </a:p>
        </p:txBody>
      </p:sp>
      <p:sp>
        <p:nvSpPr>
          <p:cNvPr id="6" name="object 6"/>
          <p:cNvSpPr txBox="1"/>
          <p:nvPr/>
        </p:nvSpPr>
        <p:spPr>
          <a:xfrm>
            <a:off x="259043" y="2818891"/>
            <a:ext cx="5822315" cy="381000"/>
          </a:xfrm>
          <a:prstGeom prst="rect">
            <a:avLst/>
          </a:prstGeom>
        </p:spPr>
        <p:txBody>
          <a:bodyPr vert="horz" wrap="square" lIns="0" tIns="0" rIns="0" bIns="0" rtlCol="0">
            <a:spAutoFit/>
          </a:bodyPr>
          <a:lstStyle/>
          <a:p>
            <a:pPr marL="12700">
              <a:lnSpc>
                <a:spcPct val="100000"/>
              </a:lnSpc>
            </a:pPr>
            <a:r>
              <a:rPr sz="2800" dirty="0">
                <a:latin typeface="Calibri"/>
                <a:cs typeface="Calibri"/>
              </a:rPr>
              <a:t>D</a:t>
            </a:r>
            <a:r>
              <a:rPr sz="2800" spc="-15" dirty="0">
                <a:latin typeface="Calibri"/>
                <a:cs typeface="Calibri"/>
              </a:rPr>
              <a:t>o</a:t>
            </a:r>
            <a:r>
              <a:rPr sz="2800" spc="-25" dirty="0">
                <a:latin typeface="Calibri"/>
                <a:cs typeface="Calibri"/>
              </a:rPr>
              <a:t>w</a:t>
            </a:r>
            <a:r>
              <a:rPr sz="2800" dirty="0">
                <a:latin typeface="Calibri"/>
                <a:cs typeface="Calibri"/>
              </a:rPr>
              <a:t>n</a:t>
            </a:r>
            <a:r>
              <a:rPr sz="2800" spc="-5" dirty="0">
                <a:latin typeface="Calibri"/>
                <a:cs typeface="Calibri"/>
              </a:rPr>
              <a:t>loa</a:t>
            </a:r>
            <a:r>
              <a:rPr sz="2800" dirty="0">
                <a:latin typeface="Calibri"/>
                <a:cs typeface="Calibri"/>
              </a:rPr>
              <a:t>d</a:t>
            </a:r>
            <a:r>
              <a:rPr sz="2800" spc="10" dirty="0">
                <a:latin typeface="Calibri"/>
                <a:cs typeface="Calibri"/>
              </a:rPr>
              <a:t> </a:t>
            </a:r>
            <a:r>
              <a:rPr sz="2800" dirty="0">
                <a:latin typeface="Calibri"/>
                <a:cs typeface="Calibri"/>
              </a:rPr>
              <a:t>a </a:t>
            </a:r>
            <a:r>
              <a:rPr sz="2800" spc="-5" dirty="0">
                <a:latin typeface="Calibri"/>
                <a:cs typeface="Calibri"/>
              </a:rPr>
              <a:t>lo</a:t>
            </a:r>
            <a:r>
              <a:rPr sz="2800" spc="-10" dirty="0">
                <a:latin typeface="Calibri"/>
                <a:cs typeface="Calibri"/>
              </a:rPr>
              <a:t>t</a:t>
            </a:r>
            <a:r>
              <a:rPr sz="2800" spc="5" dirty="0">
                <a:latin typeface="Calibri"/>
                <a:cs typeface="Calibri"/>
              </a:rPr>
              <a:t> </a:t>
            </a:r>
            <a:r>
              <a:rPr sz="2800" spc="-5" dirty="0">
                <a:latin typeface="Calibri"/>
                <a:cs typeface="Calibri"/>
              </a:rPr>
              <a:t>o</a:t>
            </a:r>
            <a:r>
              <a:rPr sz="2800" dirty="0">
                <a:latin typeface="Calibri"/>
                <a:cs typeface="Calibri"/>
              </a:rPr>
              <a:t>f </a:t>
            </a:r>
            <a:r>
              <a:rPr sz="2800" spc="-35" dirty="0">
                <a:latin typeface="Calibri"/>
                <a:cs typeface="Calibri"/>
              </a:rPr>
              <a:t>t</a:t>
            </a:r>
            <a:r>
              <a:rPr sz="2800" spc="-60" dirty="0">
                <a:latin typeface="Calibri"/>
                <a:cs typeface="Calibri"/>
              </a:rPr>
              <a:t>e</a:t>
            </a:r>
            <a:r>
              <a:rPr sz="2800" spc="10" dirty="0">
                <a:latin typeface="Calibri"/>
                <a:cs typeface="Calibri"/>
              </a:rPr>
              <a:t>x</a:t>
            </a:r>
            <a:r>
              <a:rPr sz="2800" spc="-10" dirty="0">
                <a:latin typeface="Calibri"/>
                <a:cs typeface="Calibri"/>
              </a:rPr>
              <a:t>t</a:t>
            </a:r>
            <a:r>
              <a:rPr sz="2800" spc="5" dirty="0">
                <a:latin typeface="Calibri"/>
                <a:cs typeface="Calibri"/>
              </a:rPr>
              <a:t> </a:t>
            </a:r>
            <a:r>
              <a:rPr sz="2800" spc="-10" dirty="0">
                <a:latin typeface="Calibri"/>
                <a:cs typeface="Calibri"/>
              </a:rPr>
              <a:t>f</a:t>
            </a:r>
            <a:r>
              <a:rPr sz="2800" spc="-65" dirty="0">
                <a:latin typeface="Calibri"/>
                <a:cs typeface="Calibri"/>
              </a:rPr>
              <a:t>r</a:t>
            </a:r>
            <a:r>
              <a:rPr sz="2800" spc="-5" dirty="0">
                <a:latin typeface="Calibri"/>
                <a:cs typeface="Calibri"/>
              </a:rPr>
              <a:t>o</a:t>
            </a:r>
            <a:r>
              <a:rPr sz="2800" spc="-25" dirty="0">
                <a:latin typeface="Calibri"/>
                <a:cs typeface="Calibri"/>
              </a:rPr>
              <a:t>m</a:t>
            </a:r>
            <a:r>
              <a:rPr sz="2800" spc="5" dirty="0">
                <a:latin typeface="Calibri"/>
                <a:cs typeface="Calibri"/>
              </a:rPr>
              <a:t> </a:t>
            </a:r>
            <a:r>
              <a:rPr sz="2800" spc="-10" dirty="0">
                <a:latin typeface="Calibri"/>
                <a:cs typeface="Calibri"/>
              </a:rPr>
              <a:t>t</a:t>
            </a:r>
            <a:r>
              <a:rPr sz="2800" dirty="0">
                <a:latin typeface="Calibri"/>
                <a:cs typeface="Calibri"/>
              </a:rPr>
              <a:t>h</a:t>
            </a:r>
            <a:r>
              <a:rPr sz="2800" spc="-15" dirty="0">
                <a:latin typeface="Calibri"/>
                <a:cs typeface="Calibri"/>
              </a:rPr>
              <a:t>e</a:t>
            </a:r>
            <a:r>
              <a:rPr sz="2800" spc="-5" dirty="0">
                <a:latin typeface="Calibri"/>
                <a:cs typeface="Calibri"/>
              </a:rPr>
              <a:t> i</a:t>
            </a:r>
            <a:r>
              <a:rPr sz="2800" spc="-25" dirty="0">
                <a:latin typeface="Calibri"/>
                <a:cs typeface="Calibri"/>
              </a:rPr>
              <a:t>n</a:t>
            </a:r>
            <a:r>
              <a:rPr sz="2800" spc="-35" dirty="0">
                <a:latin typeface="Calibri"/>
                <a:cs typeface="Calibri"/>
              </a:rPr>
              <a:t>t</a:t>
            </a:r>
            <a:r>
              <a:rPr sz="2800" spc="-25" dirty="0">
                <a:latin typeface="Calibri"/>
                <a:cs typeface="Calibri"/>
              </a:rPr>
              <a:t>e</a:t>
            </a:r>
            <a:r>
              <a:rPr sz="2800" spc="-15" dirty="0">
                <a:latin typeface="Calibri"/>
                <a:cs typeface="Calibri"/>
              </a:rPr>
              <a:t>r</a:t>
            </a:r>
            <a:r>
              <a:rPr sz="2800" dirty="0">
                <a:latin typeface="Calibri"/>
                <a:cs typeface="Calibri"/>
              </a:rPr>
              <a:t>n</a:t>
            </a:r>
            <a:r>
              <a:rPr sz="2800" spc="-35" dirty="0">
                <a:latin typeface="Calibri"/>
                <a:cs typeface="Calibri"/>
              </a:rPr>
              <a:t>e</a:t>
            </a:r>
            <a:r>
              <a:rPr sz="2800" spc="-10" dirty="0">
                <a:latin typeface="Calibri"/>
                <a:cs typeface="Calibri"/>
              </a:rPr>
              <a:t>t</a:t>
            </a:r>
            <a:endParaRPr sz="2800">
              <a:latin typeface="Calibri"/>
              <a:cs typeface="Calibri"/>
            </a:endParaRPr>
          </a:p>
        </p:txBody>
      </p:sp>
      <p:sp>
        <p:nvSpPr>
          <p:cNvPr id="7" name="object 7"/>
          <p:cNvSpPr txBox="1"/>
          <p:nvPr/>
        </p:nvSpPr>
        <p:spPr>
          <a:xfrm>
            <a:off x="259043" y="3669283"/>
            <a:ext cx="7933055" cy="381000"/>
          </a:xfrm>
          <a:prstGeom prst="rect">
            <a:avLst/>
          </a:prstGeom>
        </p:spPr>
        <p:txBody>
          <a:bodyPr vert="horz" wrap="square" lIns="0" tIns="0" rIns="0" bIns="0" rtlCol="0">
            <a:spAutoFit/>
          </a:bodyPr>
          <a:lstStyle/>
          <a:p>
            <a:pPr marL="12700">
              <a:lnSpc>
                <a:spcPct val="100000"/>
              </a:lnSpc>
            </a:pPr>
            <a:r>
              <a:rPr sz="2800" spc="-195" dirty="0">
                <a:latin typeface="Calibri"/>
                <a:cs typeface="Calibri"/>
              </a:rPr>
              <a:t>T</a:t>
            </a:r>
            <a:r>
              <a:rPr sz="2800" spc="-75" dirty="0">
                <a:latin typeface="Calibri"/>
                <a:cs typeface="Calibri"/>
              </a:rPr>
              <a:t>r</a:t>
            </a:r>
            <a:r>
              <a:rPr sz="2800" spc="-5" dirty="0">
                <a:latin typeface="Calibri"/>
                <a:cs typeface="Calibri"/>
              </a:rPr>
              <a:t>ai</a:t>
            </a:r>
            <a:r>
              <a:rPr sz="2800" dirty="0">
                <a:latin typeface="Calibri"/>
                <a:cs typeface="Calibri"/>
              </a:rPr>
              <a:t>n</a:t>
            </a:r>
            <a:r>
              <a:rPr sz="2800" spc="10" dirty="0">
                <a:latin typeface="Calibri"/>
                <a:cs typeface="Calibri"/>
              </a:rPr>
              <a:t> </a:t>
            </a:r>
            <a:r>
              <a:rPr sz="2800" dirty="0">
                <a:latin typeface="Calibri"/>
                <a:cs typeface="Calibri"/>
              </a:rPr>
              <a:t>a </a:t>
            </a:r>
            <a:r>
              <a:rPr sz="2800" spc="-20" dirty="0">
                <a:latin typeface="Calibri"/>
                <a:cs typeface="Calibri"/>
              </a:rPr>
              <a:t>g</a:t>
            </a:r>
            <a:r>
              <a:rPr sz="2800" spc="-5" dirty="0">
                <a:latin typeface="Calibri"/>
                <a:cs typeface="Calibri"/>
              </a:rPr>
              <a:t>ia</a:t>
            </a:r>
            <a:r>
              <a:rPr sz="2800" spc="-25" dirty="0">
                <a:latin typeface="Calibri"/>
                <a:cs typeface="Calibri"/>
              </a:rPr>
              <a:t>n</a:t>
            </a:r>
            <a:r>
              <a:rPr sz="2800" spc="-10" dirty="0">
                <a:latin typeface="Calibri"/>
                <a:cs typeface="Calibri"/>
              </a:rPr>
              <a:t>t</a:t>
            </a:r>
            <a:r>
              <a:rPr sz="2800" spc="5" dirty="0">
                <a:latin typeface="Calibri"/>
                <a:cs typeface="Calibri"/>
              </a:rPr>
              <a:t> </a:t>
            </a:r>
            <a:r>
              <a:rPr sz="2800" spc="-195" dirty="0">
                <a:latin typeface="Calibri"/>
                <a:cs typeface="Calibri"/>
              </a:rPr>
              <a:t>T</a:t>
            </a:r>
            <a:r>
              <a:rPr sz="2800" spc="-75" dirty="0">
                <a:latin typeface="Calibri"/>
                <a:cs typeface="Calibri"/>
              </a:rPr>
              <a:t>r</a:t>
            </a:r>
            <a:r>
              <a:rPr sz="2800" spc="-5" dirty="0">
                <a:latin typeface="Calibri"/>
                <a:cs typeface="Calibri"/>
              </a:rPr>
              <a:t>a</a:t>
            </a:r>
            <a:r>
              <a:rPr sz="2800" dirty="0">
                <a:latin typeface="Calibri"/>
                <a:cs typeface="Calibri"/>
              </a:rPr>
              <a:t>n</a:t>
            </a:r>
            <a:r>
              <a:rPr sz="2800" spc="-20" dirty="0">
                <a:latin typeface="Calibri"/>
                <a:cs typeface="Calibri"/>
              </a:rPr>
              <a:t>s</a:t>
            </a:r>
            <a:r>
              <a:rPr sz="2800" spc="-55" dirty="0">
                <a:latin typeface="Calibri"/>
                <a:cs typeface="Calibri"/>
              </a:rPr>
              <a:t>f</a:t>
            </a:r>
            <a:r>
              <a:rPr sz="2800" spc="-5" dirty="0">
                <a:latin typeface="Calibri"/>
                <a:cs typeface="Calibri"/>
              </a:rPr>
              <a:t>o</a:t>
            </a:r>
            <a:r>
              <a:rPr sz="2800" spc="-15" dirty="0">
                <a:latin typeface="Calibri"/>
                <a:cs typeface="Calibri"/>
              </a:rPr>
              <a:t>r</a:t>
            </a:r>
            <a:r>
              <a:rPr sz="2800" spc="-25" dirty="0">
                <a:latin typeface="Calibri"/>
                <a:cs typeface="Calibri"/>
              </a:rPr>
              <a:t>me</a:t>
            </a:r>
            <a:r>
              <a:rPr sz="2800" spc="-10" dirty="0">
                <a:latin typeface="Calibri"/>
                <a:cs typeface="Calibri"/>
              </a:rPr>
              <a:t>r</a:t>
            </a:r>
            <a:r>
              <a:rPr sz="2800" dirty="0">
                <a:latin typeface="Calibri"/>
                <a:cs typeface="Calibri"/>
              </a:rPr>
              <a:t> </a:t>
            </a:r>
            <a:r>
              <a:rPr sz="2800" spc="-25" dirty="0">
                <a:latin typeface="Calibri"/>
                <a:cs typeface="Calibri"/>
              </a:rPr>
              <a:t>m</a:t>
            </a:r>
            <a:r>
              <a:rPr sz="2800" spc="-5" dirty="0">
                <a:latin typeface="Calibri"/>
                <a:cs typeface="Calibri"/>
              </a:rPr>
              <a:t>o</a:t>
            </a:r>
            <a:r>
              <a:rPr sz="2800" dirty="0">
                <a:latin typeface="Calibri"/>
                <a:cs typeface="Calibri"/>
              </a:rPr>
              <a:t>d</a:t>
            </a:r>
            <a:r>
              <a:rPr sz="2800" spc="-25" dirty="0">
                <a:latin typeface="Calibri"/>
                <a:cs typeface="Calibri"/>
              </a:rPr>
              <a:t>e</a:t>
            </a:r>
            <a:r>
              <a:rPr sz="2800" dirty="0">
                <a:latin typeface="Calibri"/>
                <a:cs typeface="Calibri"/>
              </a:rPr>
              <a:t>l </a:t>
            </a:r>
            <a:r>
              <a:rPr sz="2800" spc="-55" dirty="0">
                <a:latin typeface="Calibri"/>
                <a:cs typeface="Calibri"/>
              </a:rPr>
              <a:t>f</a:t>
            </a:r>
            <a:r>
              <a:rPr sz="2800" spc="-5" dirty="0">
                <a:latin typeface="Calibri"/>
                <a:cs typeface="Calibri"/>
              </a:rPr>
              <a:t>o</a:t>
            </a:r>
            <a:r>
              <a:rPr sz="2800" spc="-10" dirty="0">
                <a:latin typeface="Calibri"/>
                <a:cs typeface="Calibri"/>
              </a:rPr>
              <a:t>r</a:t>
            </a:r>
            <a:r>
              <a:rPr sz="2800" dirty="0">
                <a:latin typeface="Calibri"/>
                <a:cs typeface="Calibri"/>
              </a:rPr>
              <a:t> </a:t>
            </a:r>
            <a:r>
              <a:rPr sz="2800" spc="-5" dirty="0">
                <a:latin typeface="Calibri"/>
                <a:cs typeface="Calibri"/>
              </a:rPr>
              <a:t>la</a:t>
            </a:r>
            <a:r>
              <a:rPr sz="2800" dirty="0">
                <a:latin typeface="Calibri"/>
                <a:cs typeface="Calibri"/>
              </a:rPr>
              <a:t>n</a:t>
            </a:r>
            <a:r>
              <a:rPr sz="2800" spc="-20" dirty="0">
                <a:latin typeface="Calibri"/>
                <a:cs typeface="Calibri"/>
              </a:rPr>
              <a:t>g</a:t>
            </a:r>
            <a:r>
              <a:rPr sz="2800" dirty="0">
                <a:latin typeface="Calibri"/>
                <a:cs typeface="Calibri"/>
              </a:rPr>
              <a:t>u</a:t>
            </a:r>
            <a:r>
              <a:rPr sz="2800" spc="-5" dirty="0">
                <a:latin typeface="Calibri"/>
                <a:cs typeface="Calibri"/>
              </a:rPr>
              <a:t>a</a:t>
            </a:r>
            <a:r>
              <a:rPr sz="2800" spc="-35" dirty="0">
                <a:latin typeface="Calibri"/>
                <a:cs typeface="Calibri"/>
              </a:rPr>
              <a:t>g</a:t>
            </a:r>
            <a:r>
              <a:rPr sz="2800" spc="-15" dirty="0">
                <a:latin typeface="Calibri"/>
                <a:cs typeface="Calibri"/>
              </a:rPr>
              <a:t>e</a:t>
            </a:r>
            <a:r>
              <a:rPr sz="2800" spc="-5" dirty="0">
                <a:latin typeface="Calibri"/>
                <a:cs typeface="Calibri"/>
              </a:rPr>
              <a:t> </a:t>
            </a:r>
            <a:r>
              <a:rPr sz="2800" spc="-25" dirty="0">
                <a:latin typeface="Calibri"/>
                <a:cs typeface="Calibri"/>
              </a:rPr>
              <a:t>m</a:t>
            </a:r>
            <a:r>
              <a:rPr sz="2800" spc="-5" dirty="0">
                <a:latin typeface="Calibri"/>
                <a:cs typeface="Calibri"/>
              </a:rPr>
              <a:t>o</a:t>
            </a:r>
            <a:r>
              <a:rPr sz="2800" dirty="0">
                <a:latin typeface="Calibri"/>
                <a:cs typeface="Calibri"/>
              </a:rPr>
              <a:t>d</a:t>
            </a:r>
            <a:r>
              <a:rPr sz="2800" spc="-25" dirty="0">
                <a:latin typeface="Calibri"/>
                <a:cs typeface="Calibri"/>
              </a:rPr>
              <a:t>e</a:t>
            </a:r>
            <a:r>
              <a:rPr sz="2800" spc="-5" dirty="0">
                <a:latin typeface="Calibri"/>
                <a:cs typeface="Calibri"/>
              </a:rPr>
              <a:t>li</a:t>
            </a:r>
            <a:r>
              <a:rPr sz="2800" dirty="0">
                <a:latin typeface="Calibri"/>
                <a:cs typeface="Calibri"/>
              </a:rPr>
              <a:t>n</a:t>
            </a:r>
            <a:r>
              <a:rPr sz="2800" spc="-15" dirty="0">
                <a:latin typeface="Calibri"/>
                <a:cs typeface="Calibri"/>
              </a:rPr>
              <a:t>g</a:t>
            </a:r>
            <a:endParaRPr sz="2800">
              <a:latin typeface="Calibri"/>
              <a:cs typeface="Calibri"/>
            </a:endParaRPr>
          </a:p>
        </p:txBody>
      </p:sp>
      <p:sp>
        <p:nvSpPr>
          <p:cNvPr id="8" name="object 8"/>
          <p:cNvSpPr txBox="1"/>
          <p:nvPr/>
        </p:nvSpPr>
        <p:spPr>
          <a:xfrm>
            <a:off x="259043" y="4519676"/>
            <a:ext cx="7026275" cy="814069"/>
          </a:xfrm>
          <a:prstGeom prst="rect">
            <a:avLst/>
          </a:prstGeom>
        </p:spPr>
        <p:txBody>
          <a:bodyPr vert="horz" wrap="square" lIns="0" tIns="0" rIns="0" bIns="0" rtlCol="0">
            <a:spAutoFit/>
          </a:bodyPr>
          <a:lstStyle/>
          <a:p>
            <a:pPr marL="12700">
              <a:lnSpc>
                <a:spcPct val="100000"/>
              </a:lnSpc>
            </a:pPr>
            <a:r>
              <a:rPr sz="2800" b="1" u="heavy" spc="-10" dirty="0">
                <a:latin typeface="Calibri"/>
                <a:cs typeface="Calibri"/>
              </a:rPr>
              <a:t>Fi</a:t>
            </a:r>
            <a:r>
              <a:rPr sz="2800" b="1" u="heavy" spc="-20" dirty="0">
                <a:latin typeface="Calibri"/>
                <a:cs typeface="Calibri"/>
              </a:rPr>
              <a:t>n</a:t>
            </a:r>
            <a:r>
              <a:rPr sz="2800" b="1" u="heavy" spc="-25" dirty="0">
                <a:latin typeface="Calibri"/>
                <a:cs typeface="Calibri"/>
              </a:rPr>
              <a:t>e</a:t>
            </a:r>
            <a:r>
              <a:rPr sz="2800" b="1" u="heavy" spc="-10" dirty="0">
                <a:latin typeface="Calibri"/>
                <a:cs typeface="Calibri"/>
              </a:rPr>
              <a:t>t</a:t>
            </a:r>
            <a:r>
              <a:rPr sz="2800" b="1" u="heavy" spc="-20" dirty="0">
                <a:latin typeface="Calibri"/>
                <a:cs typeface="Calibri"/>
              </a:rPr>
              <a:t>un</a:t>
            </a:r>
            <a:r>
              <a:rPr sz="2800" b="1" u="heavy" spc="-10" dirty="0">
                <a:latin typeface="Calibri"/>
                <a:cs typeface="Calibri"/>
              </a:rPr>
              <a:t>i</a:t>
            </a:r>
            <a:r>
              <a:rPr sz="2800" b="1" u="heavy" spc="-20" dirty="0">
                <a:latin typeface="Calibri"/>
                <a:cs typeface="Calibri"/>
              </a:rPr>
              <a:t>n</a:t>
            </a:r>
            <a:r>
              <a:rPr sz="2800" b="1" u="heavy" spc="-5" dirty="0">
                <a:latin typeface="Calibri"/>
                <a:cs typeface="Calibri"/>
              </a:rPr>
              <a:t>g</a:t>
            </a:r>
            <a:r>
              <a:rPr sz="2800" b="1" u="heavy" spc="-10" dirty="0">
                <a:latin typeface="Calibri"/>
                <a:cs typeface="Calibri"/>
              </a:rPr>
              <a:t>:</a:t>
            </a:r>
            <a:endParaRPr sz="2800">
              <a:latin typeface="Calibri"/>
              <a:cs typeface="Calibri"/>
            </a:endParaRPr>
          </a:p>
          <a:p>
            <a:pPr marL="12700">
              <a:lnSpc>
                <a:spcPct val="100000"/>
              </a:lnSpc>
              <a:spcBef>
                <a:spcPts val="45"/>
              </a:spcBef>
            </a:pPr>
            <a:r>
              <a:rPr sz="2800" dirty="0">
                <a:latin typeface="Calibri"/>
                <a:cs typeface="Calibri"/>
              </a:rPr>
              <a:t>F</a:t>
            </a:r>
            <a:r>
              <a:rPr sz="2800" spc="-5" dirty="0">
                <a:latin typeface="Calibri"/>
                <a:cs typeface="Calibri"/>
              </a:rPr>
              <a:t>i</a:t>
            </a:r>
            <a:r>
              <a:rPr sz="2800" dirty="0">
                <a:latin typeface="Calibri"/>
                <a:cs typeface="Calibri"/>
              </a:rPr>
              <a:t>n</a:t>
            </a:r>
            <a:r>
              <a:rPr sz="2800" spc="-25" dirty="0">
                <a:latin typeface="Calibri"/>
                <a:cs typeface="Calibri"/>
              </a:rPr>
              <a:t>e</a:t>
            </a:r>
            <a:r>
              <a:rPr sz="2800" spc="5" dirty="0">
                <a:latin typeface="Calibri"/>
                <a:cs typeface="Calibri"/>
              </a:rPr>
              <a:t>-</a:t>
            </a:r>
            <a:r>
              <a:rPr sz="2800" spc="-5" dirty="0">
                <a:latin typeface="Calibri"/>
                <a:cs typeface="Calibri"/>
              </a:rPr>
              <a:t>t</a:t>
            </a:r>
            <a:r>
              <a:rPr sz="2800" dirty="0">
                <a:latin typeface="Calibri"/>
                <a:cs typeface="Calibri"/>
              </a:rPr>
              <a:t>un</a:t>
            </a:r>
            <a:r>
              <a:rPr sz="2800" spc="-15" dirty="0">
                <a:latin typeface="Calibri"/>
                <a:cs typeface="Calibri"/>
              </a:rPr>
              <a:t>e</a:t>
            </a:r>
            <a:r>
              <a:rPr sz="2800" dirty="0">
                <a:latin typeface="Calibri"/>
                <a:cs typeface="Calibri"/>
              </a:rPr>
              <a:t> </a:t>
            </a:r>
            <a:r>
              <a:rPr sz="2800" spc="-5" dirty="0">
                <a:latin typeface="Calibri"/>
                <a:cs typeface="Calibri"/>
              </a:rPr>
              <a:t>t</a:t>
            </a:r>
            <a:r>
              <a:rPr sz="2800" dirty="0">
                <a:latin typeface="Calibri"/>
                <a:cs typeface="Calibri"/>
              </a:rPr>
              <a:t>h</a:t>
            </a:r>
            <a:r>
              <a:rPr sz="2800" spc="-15" dirty="0">
                <a:latin typeface="Calibri"/>
                <a:cs typeface="Calibri"/>
              </a:rPr>
              <a:t>e</a:t>
            </a:r>
            <a:r>
              <a:rPr sz="2800" dirty="0">
                <a:latin typeface="Calibri"/>
                <a:cs typeface="Calibri"/>
              </a:rPr>
              <a:t> </a:t>
            </a:r>
            <a:r>
              <a:rPr sz="2800" spc="-180" dirty="0">
                <a:latin typeface="Calibri"/>
                <a:cs typeface="Calibri"/>
              </a:rPr>
              <a:t>T</a:t>
            </a:r>
            <a:r>
              <a:rPr sz="2800" spc="-75" dirty="0">
                <a:latin typeface="Calibri"/>
                <a:cs typeface="Calibri"/>
              </a:rPr>
              <a:t>r</a:t>
            </a:r>
            <a:r>
              <a:rPr sz="2800" spc="-5" dirty="0">
                <a:latin typeface="Calibri"/>
                <a:cs typeface="Calibri"/>
              </a:rPr>
              <a:t>a</a:t>
            </a:r>
            <a:r>
              <a:rPr sz="2800" dirty="0">
                <a:latin typeface="Calibri"/>
                <a:cs typeface="Calibri"/>
              </a:rPr>
              <a:t>n</a:t>
            </a:r>
            <a:r>
              <a:rPr sz="2800" spc="-25" dirty="0">
                <a:latin typeface="Calibri"/>
                <a:cs typeface="Calibri"/>
              </a:rPr>
              <a:t>s</a:t>
            </a:r>
            <a:r>
              <a:rPr sz="2800" spc="-55" dirty="0">
                <a:latin typeface="Calibri"/>
                <a:cs typeface="Calibri"/>
              </a:rPr>
              <a:t>f</a:t>
            </a:r>
            <a:r>
              <a:rPr sz="2800" spc="-20" dirty="0">
                <a:latin typeface="Calibri"/>
                <a:cs typeface="Calibri"/>
              </a:rPr>
              <a:t>or</a:t>
            </a:r>
            <a:r>
              <a:rPr sz="2800" spc="-25" dirty="0">
                <a:latin typeface="Calibri"/>
                <a:cs typeface="Calibri"/>
              </a:rPr>
              <a:t>m</a:t>
            </a:r>
            <a:r>
              <a:rPr sz="2800" spc="-20" dirty="0">
                <a:latin typeface="Calibri"/>
                <a:cs typeface="Calibri"/>
              </a:rPr>
              <a:t>e</a:t>
            </a:r>
            <a:r>
              <a:rPr sz="2800" spc="-10" dirty="0">
                <a:latin typeface="Calibri"/>
                <a:cs typeface="Calibri"/>
              </a:rPr>
              <a:t>r</a:t>
            </a:r>
            <a:r>
              <a:rPr sz="2800" dirty="0">
                <a:latin typeface="Calibri"/>
                <a:cs typeface="Calibri"/>
              </a:rPr>
              <a:t> </a:t>
            </a:r>
            <a:r>
              <a:rPr sz="2800" spc="-5" dirty="0">
                <a:latin typeface="Calibri"/>
                <a:cs typeface="Calibri"/>
              </a:rPr>
              <a:t>o</a:t>
            </a:r>
            <a:r>
              <a:rPr sz="2800" dirty="0">
                <a:latin typeface="Calibri"/>
                <a:cs typeface="Calibri"/>
              </a:rPr>
              <a:t>n</a:t>
            </a:r>
            <a:r>
              <a:rPr sz="2800" spc="5" dirty="0">
                <a:latin typeface="Calibri"/>
                <a:cs typeface="Calibri"/>
              </a:rPr>
              <a:t> </a:t>
            </a:r>
            <a:r>
              <a:rPr sz="2800" spc="-50" dirty="0">
                <a:latin typeface="Calibri"/>
                <a:cs typeface="Calibri"/>
              </a:rPr>
              <a:t>y</a:t>
            </a:r>
            <a:r>
              <a:rPr sz="2800" spc="-5" dirty="0">
                <a:latin typeface="Calibri"/>
                <a:cs typeface="Calibri"/>
              </a:rPr>
              <a:t>o</a:t>
            </a:r>
            <a:r>
              <a:rPr sz="2800" dirty="0">
                <a:latin typeface="Calibri"/>
                <a:cs typeface="Calibri"/>
              </a:rPr>
              <a:t>u</a:t>
            </a:r>
            <a:r>
              <a:rPr sz="2800" spc="-10" dirty="0">
                <a:latin typeface="Calibri"/>
                <a:cs typeface="Calibri"/>
              </a:rPr>
              <a:t>r</a:t>
            </a:r>
            <a:r>
              <a:rPr sz="2800" dirty="0">
                <a:latin typeface="Calibri"/>
                <a:cs typeface="Calibri"/>
              </a:rPr>
              <a:t> </a:t>
            </a:r>
            <a:r>
              <a:rPr sz="2800" spc="-20" dirty="0">
                <a:latin typeface="Calibri"/>
                <a:cs typeface="Calibri"/>
              </a:rPr>
              <a:t>o</a:t>
            </a:r>
            <a:r>
              <a:rPr sz="2800" spc="-5" dirty="0">
                <a:latin typeface="Calibri"/>
                <a:cs typeface="Calibri"/>
              </a:rPr>
              <a:t>w</a:t>
            </a:r>
            <a:r>
              <a:rPr sz="2800" dirty="0">
                <a:latin typeface="Calibri"/>
                <a:cs typeface="Calibri"/>
              </a:rPr>
              <a:t>n</a:t>
            </a:r>
            <a:r>
              <a:rPr sz="2800" spc="5" dirty="0">
                <a:latin typeface="Calibri"/>
                <a:cs typeface="Calibri"/>
              </a:rPr>
              <a:t> </a:t>
            </a:r>
            <a:r>
              <a:rPr sz="2800" spc="-15" dirty="0">
                <a:latin typeface="Calibri"/>
                <a:cs typeface="Calibri"/>
              </a:rPr>
              <a:t>N</a:t>
            </a:r>
            <a:r>
              <a:rPr sz="2800" spc="-5" dirty="0">
                <a:latin typeface="Calibri"/>
                <a:cs typeface="Calibri"/>
              </a:rPr>
              <a:t>L</a:t>
            </a:r>
            <a:r>
              <a:rPr sz="2800" dirty="0">
                <a:latin typeface="Calibri"/>
                <a:cs typeface="Calibri"/>
              </a:rPr>
              <a:t>P</a:t>
            </a:r>
            <a:r>
              <a:rPr sz="2800" spc="5" dirty="0">
                <a:latin typeface="Calibri"/>
                <a:cs typeface="Calibri"/>
              </a:rPr>
              <a:t> </a:t>
            </a:r>
            <a:r>
              <a:rPr sz="2800" spc="-50" dirty="0">
                <a:latin typeface="Calibri"/>
                <a:cs typeface="Calibri"/>
              </a:rPr>
              <a:t>t</a:t>
            </a:r>
            <a:r>
              <a:rPr sz="2800" spc="-5" dirty="0">
                <a:latin typeface="Calibri"/>
                <a:cs typeface="Calibri"/>
              </a:rPr>
              <a:t>a</a:t>
            </a:r>
            <a:r>
              <a:rPr sz="2800" dirty="0">
                <a:latin typeface="Calibri"/>
                <a:cs typeface="Calibri"/>
              </a:rPr>
              <a:t>s</a:t>
            </a:r>
            <a:r>
              <a:rPr sz="2800" spc="-15" dirty="0">
                <a:latin typeface="Calibri"/>
                <a:cs typeface="Calibri"/>
              </a:rPr>
              <a:t>k</a:t>
            </a:r>
            <a:endParaRPr sz="2800">
              <a:latin typeface="Calibri"/>
              <a:cs typeface="Calibri"/>
            </a:endParaRPr>
          </a:p>
        </p:txBody>
      </p:sp>
      <p:sp>
        <p:nvSpPr>
          <p:cNvPr id="9" name="object 9"/>
          <p:cNvSpPr/>
          <p:nvPr/>
        </p:nvSpPr>
        <p:spPr>
          <a:xfrm>
            <a:off x="9470494" y="502527"/>
            <a:ext cx="1704783" cy="5352205"/>
          </a:xfrm>
          <a:prstGeom prst="rect">
            <a:avLst/>
          </a:prstGeom>
          <a:blipFill>
            <a:blip r:embed="rId3" cstate="print"/>
            <a:stretch>
              <a:fillRect/>
            </a:stretch>
          </a:blipFill>
        </p:spPr>
        <p:txBody>
          <a:bodyPr wrap="square" lIns="0" tIns="0" rIns="0" bIns="0" rtlCol="0"/>
          <a:lstStyle/>
          <a:p>
            <a:endParaRPr/>
          </a:p>
        </p:txBody>
      </p:sp>
      <p:sp>
        <p:nvSpPr>
          <p:cNvPr id="10" name="object 10"/>
          <p:cNvSpPr txBox="1"/>
          <p:nvPr/>
        </p:nvSpPr>
        <p:spPr>
          <a:xfrm>
            <a:off x="9927305" y="5064542"/>
            <a:ext cx="870585" cy="5378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525"/>
              </a:spcBef>
            </a:pPr>
            <a:r>
              <a:rPr sz="950" dirty="0">
                <a:latin typeface="Calibri"/>
                <a:cs typeface="Calibri"/>
              </a:rPr>
              <a:t>+</a:t>
            </a:r>
            <a:endParaRPr sz="950">
              <a:latin typeface="Calibri"/>
              <a:cs typeface="Calibri"/>
            </a:endParaRPr>
          </a:p>
          <a:p>
            <a:pPr marL="5080" algn="ctr">
              <a:lnSpc>
                <a:spcPct val="100000"/>
              </a:lnSpc>
              <a:spcBef>
                <a:spcPts val="600"/>
              </a:spcBef>
            </a:pPr>
            <a:r>
              <a:rPr sz="800" spc="-10" dirty="0">
                <a:latin typeface="Calibri"/>
                <a:cs typeface="Calibri"/>
              </a:rPr>
              <a:t>S</a:t>
            </a:r>
            <a:r>
              <a:rPr sz="800" dirty="0">
                <a:latin typeface="Calibri"/>
                <a:cs typeface="Calibri"/>
              </a:rPr>
              <a:t>e</a:t>
            </a:r>
            <a:r>
              <a:rPr sz="800" spc="15" dirty="0">
                <a:latin typeface="Calibri"/>
                <a:cs typeface="Calibri"/>
              </a:rPr>
              <a:t>l</a:t>
            </a:r>
            <a:r>
              <a:rPr sz="800" spc="-45" dirty="0">
                <a:latin typeface="Calibri"/>
                <a:cs typeface="Calibri"/>
              </a:rPr>
              <a:t>f</a:t>
            </a:r>
            <a:r>
              <a:rPr sz="800" spc="-5" dirty="0">
                <a:latin typeface="Calibri"/>
                <a:cs typeface="Calibri"/>
              </a:rPr>
              <a:t>-</a:t>
            </a:r>
            <a:r>
              <a:rPr sz="800" spc="-25" dirty="0">
                <a:latin typeface="Calibri"/>
                <a:cs typeface="Calibri"/>
              </a:rPr>
              <a:t>A</a:t>
            </a:r>
            <a:r>
              <a:rPr sz="800" spc="10" dirty="0">
                <a:latin typeface="Calibri"/>
                <a:cs typeface="Calibri"/>
              </a:rPr>
              <a:t>tt</a:t>
            </a:r>
            <a:r>
              <a:rPr sz="800" dirty="0">
                <a:latin typeface="Calibri"/>
                <a:cs typeface="Calibri"/>
              </a:rPr>
              <a:t>e</a:t>
            </a:r>
            <a:r>
              <a:rPr sz="800" spc="15" dirty="0">
                <a:latin typeface="Calibri"/>
                <a:cs typeface="Calibri"/>
              </a:rPr>
              <a:t>n</a:t>
            </a:r>
            <a:r>
              <a:rPr sz="800" spc="10" dirty="0">
                <a:latin typeface="Calibri"/>
                <a:cs typeface="Calibri"/>
              </a:rPr>
              <a:t>t</a:t>
            </a:r>
            <a:r>
              <a:rPr sz="800" spc="15" dirty="0">
                <a:latin typeface="Calibri"/>
                <a:cs typeface="Calibri"/>
              </a:rPr>
              <a:t>io</a:t>
            </a:r>
            <a:r>
              <a:rPr sz="800" dirty="0">
                <a:latin typeface="Calibri"/>
                <a:cs typeface="Calibri"/>
              </a:rPr>
              <a:t>n</a:t>
            </a:r>
            <a:endParaRPr sz="800">
              <a:latin typeface="Calibri"/>
              <a:cs typeface="Calibri"/>
            </a:endParaRPr>
          </a:p>
        </p:txBody>
      </p:sp>
      <p:sp>
        <p:nvSpPr>
          <p:cNvPr id="11" name="object 11"/>
          <p:cNvSpPr txBox="1"/>
          <p:nvPr/>
        </p:nvSpPr>
        <p:spPr>
          <a:xfrm>
            <a:off x="9707519" y="4715086"/>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2" name="object 12"/>
          <p:cNvSpPr txBox="1"/>
          <p:nvPr/>
        </p:nvSpPr>
        <p:spPr>
          <a:xfrm>
            <a:off x="10080551" y="4716789"/>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3" name="object 13"/>
          <p:cNvSpPr txBox="1"/>
          <p:nvPr/>
        </p:nvSpPr>
        <p:spPr>
          <a:xfrm>
            <a:off x="10460015" y="4716789"/>
            <a:ext cx="583565" cy="129539"/>
          </a:xfrm>
          <a:prstGeom prst="rect">
            <a:avLst/>
          </a:prstGeom>
        </p:spPr>
        <p:txBody>
          <a:bodyPr vert="horz" wrap="square" lIns="0" tIns="0" rIns="0" bIns="0" rtlCol="0">
            <a:spAutoFit/>
          </a:bodyPr>
          <a:lstStyle/>
          <a:p>
            <a:pPr marL="12700">
              <a:lnSpc>
                <a:spcPct val="100000"/>
              </a:lnSpc>
              <a:tabLst>
                <a:tab pos="389890" algn="l"/>
              </a:tabLst>
            </a:pPr>
            <a:r>
              <a:rPr sz="800" spc="-5" dirty="0">
                <a:latin typeface="Calibri"/>
                <a:cs typeface="Calibri"/>
              </a:rPr>
              <a:t>M</a:t>
            </a:r>
            <a:r>
              <a:rPr sz="800" spc="-20" dirty="0">
                <a:latin typeface="Calibri"/>
                <a:cs typeface="Calibri"/>
              </a:rPr>
              <a:t>L</a:t>
            </a:r>
            <a:r>
              <a:rPr sz="800" dirty="0">
                <a:latin typeface="Calibri"/>
                <a:cs typeface="Calibri"/>
              </a:rPr>
              <a:t>P	</a:t>
            </a: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4" name="object 14"/>
          <p:cNvSpPr txBox="1"/>
          <p:nvPr/>
        </p:nvSpPr>
        <p:spPr>
          <a:xfrm>
            <a:off x="9939220" y="4233874"/>
            <a:ext cx="870585" cy="3346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480"/>
              </a:spcBef>
            </a:pPr>
            <a:r>
              <a:rPr sz="950" dirty="0">
                <a:latin typeface="Calibri"/>
                <a:cs typeface="Calibri"/>
              </a:rPr>
              <a:t>+</a:t>
            </a:r>
            <a:endParaRPr sz="950">
              <a:latin typeface="Calibri"/>
              <a:cs typeface="Calibri"/>
            </a:endParaRPr>
          </a:p>
        </p:txBody>
      </p:sp>
      <p:sp>
        <p:nvSpPr>
          <p:cNvPr id="15" name="object 15"/>
          <p:cNvSpPr txBox="1"/>
          <p:nvPr/>
        </p:nvSpPr>
        <p:spPr>
          <a:xfrm>
            <a:off x="9927305" y="3267883"/>
            <a:ext cx="870585" cy="5378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525"/>
              </a:spcBef>
            </a:pPr>
            <a:r>
              <a:rPr sz="950" dirty="0">
                <a:latin typeface="Calibri"/>
                <a:cs typeface="Calibri"/>
              </a:rPr>
              <a:t>+</a:t>
            </a:r>
            <a:endParaRPr sz="950">
              <a:latin typeface="Calibri"/>
              <a:cs typeface="Calibri"/>
            </a:endParaRPr>
          </a:p>
          <a:p>
            <a:pPr marL="5080" algn="ctr">
              <a:lnSpc>
                <a:spcPct val="100000"/>
              </a:lnSpc>
              <a:spcBef>
                <a:spcPts val="600"/>
              </a:spcBef>
            </a:pPr>
            <a:r>
              <a:rPr sz="800" spc="-10" dirty="0">
                <a:latin typeface="Calibri"/>
                <a:cs typeface="Calibri"/>
              </a:rPr>
              <a:t>S</a:t>
            </a:r>
            <a:r>
              <a:rPr sz="800" dirty="0">
                <a:latin typeface="Calibri"/>
                <a:cs typeface="Calibri"/>
              </a:rPr>
              <a:t>e</a:t>
            </a:r>
            <a:r>
              <a:rPr sz="800" spc="15" dirty="0">
                <a:latin typeface="Calibri"/>
                <a:cs typeface="Calibri"/>
              </a:rPr>
              <a:t>l</a:t>
            </a:r>
            <a:r>
              <a:rPr sz="800" spc="-45" dirty="0">
                <a:latin typeface="Calibri"/>
                <a:cs typeface="Calibri"/>
              </a:rPr>
              <a:t>f</a:t>
            </a:r>
            <a:r>
              <a:rPr sz="800" spc="-5" dirty="0">
                <a:latin typeface="Calibri"/>
                <a:cs typeface="Calibri"/>
              </a:rPr>
              <a:t>-</a:t>
            </a:r>
            <a:r>
              <a:rPr sz="800" spc="-25" dirty="0">
                <a:latin typeface="Calibri"/>
                <a:cs typeface="Calibri"/>
              </a:rPr>
              <a:t>A</a:t>
            </a:r>
            <a:r>
              <a:rPr sz="800" spc="10" dirty="0">
                <a:latin typeface="Calibri"/>
                <a:cs typeface="Calibri"/>
              </a:rPr>
              <a:t>tt</a:t>
            </a:r>
            <a:r>
              <a:rPr sz="800" dirty="0">
                <a:latin typeface="Calibri"/>
                <a:cs typeface="Calibri"/>
              </a:rPr>
              <a:t>e</a:t>
            </a:r>
            <a:r>
              <a:rPr sz="800" spc="15" dirty="0">
                <a:latin typeface="Calibri"/>
                <a:cs typeface="Calibri"/>
              </a:rPr>
              <a:t>n</a:t>
            </a:r>
            <a:r>
              <a:rPr sz="800" spc="10" dirty="0">
                <a:latin typeface="Calibri"/>
                <a:cs typeface="Calibri"/>
              </a:rPr>
              <a:t>t</a:t>
            </a:r>
            <a:r>
              <a:rPr sz="800" spc="15" dirty="0">
                <a:latin typeface="Calibri"/>
                <a:cs typeface="Calibri"/>
              </a:rPr>
              <a:t>io</a:t>
            </a:r>
            <a:r>
              <a:rPr sz="800" dirty="0">
                <a:latin typeface="Calibri"/>
                <a:cs typeface="Calibri"/>
              </a:rPr>
              <a:t>n</a:t>
            </a:r>
            <a:endParaRPr sz="800">
              <a:latin typeface="Calibri"/>
              <a:cs typeface="Calibri"/>
            </a:endParaRPr>
          </a:p>
        </p:txBody>
      </p:sp>
      <p:sp>
        <p:nvSpPr>
          <p:cNvPr id="16" name="object 16"/>
          <p:cNvSpPr txBox="1"/>
          <p:nvPr/>
        </p:nvSpPr>
        <p:spPr>
          <a:xfrm>
            <a:off x="9707519" y="2918427"/>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7" name="object 17"/>
          <p:cNvSpPr txBox="1"/>
          <p:nvPr/>
        </p:nvSpPr>
        <p:spPr>
          <a:xfrm>
            <a:off x="10080551" y="2920130"/>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8" name="object 18"/>
          <p:cNvSpPr txBox="1"/>
          <p:nvPr/>
        </p:nvSpPr>
        <p:spPr>
          <a:xfrm>
            <a:off x="10460015" y="2920130"/>
            <a:ext cx="583565" cy="129539"/>
          </a:xfrm>
          <a:prstGeom prst="rect">
            <a:avLst/>
          </a:prstGeom>
        </p:spPr>
        <p:txBody>
          <a:bodyPr vert="horz" wrap="square" lIns="0" tIns="0" rIns="0" bIns="0" rtlCol="0">
            <a:spAutoFit/>
          </a:bodyPr>
          <a:lstStyle/>
          <a:p>
            <a:pPr marL="12700">
              <a:lnSpc>
                <a:spcPct val="100000"/>
              </a:lnSpc>
              <a:tabLst>
                <a:tab pos="389890" algn="l"/>
              </a:tabLst>
            </a:pPr>
            <a:r>
              <a:rPr sz="800" spc="-5" dirty="0">
                <a:latin typeface="Calibri"/>
                <a:cs typeface="Calibri"/>
              </a:rPr>
              <a:t>M</a:t>
            </a:r>
            <a:r>
              <a:rPr sz="800" spc="-20" dirty="0">
                <a:latin typeface="Calibri"/>
                <a:cs typeface="Calibri"/>
              </a:rPr>
              <a:t>L</a:t>
            </a:r>
            <a:r>
              <a:rPr sz="800" dirty="0">
                <a:latin typeface="Calibri"/>
                <a:cs typeface="Calibri"/>
              </a:rPr>
              <a:t>P	</a:t>
            </a: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9" name="object 19"/>
          <p:cNvSpPr txBox="1"/>
          <p:nvPr/>
        </p:nvSpPr>
        <p:spPr>
          <a:xfrm>
            <a:off x="9939220" y="2437215"/>
            <a:ext cx="870585" cy="3346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480"/>
              </a:spcBef>
            </a:pPr>
            <a:r>
              <a:rPr sz="950" dirty="0">
                <a:latin typeface="Calibri"/>
                <a:cs typeface="Calibri"/>
              </a:rPr>
              <a:t>+</a:t>
            </a:r>
            <a:endParaRPr sz="950">
              <a:latin typeface="Calibri"/>
              <a:cs typeface="Calibri"/>
            </a:endParaRPr>
          </a:p>
        </p:txBody>
      </p:sp>
      <p:sp>
        <p:nvSpPr>
          <p:cNvPr id="20" name="object 20"/>
          <p:cNvSpPr txBox="1"/>
          <p:nvPr/>
        </p:nvSpPr>
        <p:spPr>
          <a:xfrm>
            <a:off x="9927305" y="1471224"/>
            <a:ext cx="870585" cy="5378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525"/>
              </a:spcBef>
            </a:pPr>
            <a:r>
              <a:rPr sz="950" dirty="0">
                <a:latin typeface="Calibri"/>
                <a:cs typeface="Calibri"/>
              </a:rPr>
              <a:t>+</a:t>
            </a:r>
            <a:endParaRPr sz="950">
              <a:latin typeface="Calibri"/>
              <a:cs typeface="Calibri"/>
            </a:endParaRPr>
          </a:p>
          <a:p>
            <a:pPr marL="5080" algn="ctr">
              <a:lnSpc>
                <a:spcPct val="100000"/>
              </a:lnSpc>
              <a:spcBef>
                <a:spcPts val="600"/>
              </a:spcBef>
            </a:pPr>
            <a:r>
              <a:rPr sz="800" spc="-10" dirty="0">
                <a:latin typeface="Calibri"/>
                <a:cs typeface="Calibri"/>
              </a:rPr>
              <a:t>S</a:t>
            </a:r>
            <a:r>
              <a:rPr sz="800" dirty="0">
                <a:latin typeface="Calibri"/>
                <a:cs typeface="Calibri"/>
              </a:rPr>
              <a:t>e</a:t>
            </a:r>
            <a:r>
              <a:rPr sz="800" spc="15" dirty="0">
                <a:latin typeface="Calibri"/>
                <a:cs typeface="Calibri"/>
              </a:rPr>
              <a:t>l</a:t>
            </a:r>
            <a:r>
              <a:rPr sz="800" spc="-45" dirty="0">
                <a:latin typeface="Calibri"/>
                <a:cs typeface="Calibri"/>
              </a:rPr>
              <a:t>f</a:t>
            </a:r>
            <a:r>
              <a:rPr sz="800" spc="-5" dirty="0">
                <a:latin typeface="Calibri"/>
                <a:cs typeface="Calibri"/>
              </a:rPr>
              <a:t>-</a:t>
            </a:r>
            <a:r>
              <a:rPr sz="800" spc="-25" dirty="0">
                <a:latin typeface="Calibri"/>
                <a:cs typeface="Calibri"/>
              </a:rPr>
              <a:t>A</a:t>
            </a:r>
            <a:r>
              <a:rPr sz="800" spc="10" dirty="0">
                <a:latin typeface="Calibri"/>
                <a:cs typeface="Calibri"/>
              </a:rPr>
              <a:t>tt</a:t>
            </a:r>
            <a:r>
              <a:rPr sz="800" dirty="0">
                <a:latin typeface="Calibri"/>
                <a:cs typeface="Calibri"/>
              </a:rPr>
              <a:t>e</a:t>
            </a:r>
            <a:r>
              <a:rPr sz="800" spc="15" dirty="0">
                <a:latin typeface="Calibri"/>
                <a:cs typeface="Calibri"/>
              </a:rPr>
              <a:t>n</a:t>
            </a:r>
            <a:r>
              <a:rPr sz="800" spc="10" dirty="0">
                <a:latin typeface="Calibri"/>
                <a:cs typeface="Calibri"/>
              </a:rPr>
              <a:t>t</a:t>
            </a:r>
            <a:r>
              <a:rPr sz="800" spc="15" dirty="0">
                <a:latin typeface="Calibri"/>
                <a:cs typeface="Calibri"/>
              </a:rPr>
              <a:t>io</a:t>
            </a:r>
            <a:r>
              <a:rPr sz="800" dirty="0">
                <a:latin typeface="Calibri"/>
                <a:cs typeface="Calibri"/>
              </a:rPr>
              <a:t>n</a:t>
            </a:r>
            <a:endParaRPr sz="800">
              <a:latin typeface="Calibri"/>
              <a:cs typeface="Calibri"/>
            </a:endParaRPr>
          </a:p>
        </p:txBody>
      </p:sp>
      <p:sp>
        <p:nvSpPr>
          <p:cNvPr id="21" name="object 21"/>
          <p:cNvSpPr txBox="1"/>
          <p:nvPr/>
        </p:nvSpPr>
        <p:spPr>
          <a:xfrm>
            <a:off x="9707519" y="1121768"/>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22" name="object 22"/>
          <p:cNvSpPr txBox="1"/>
          <p:nvPr/>
        </p:nvSpPr>
        <p:spPr>
          <a:xfrm>
            <a:off x="10080551" y="1123471"/>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23" name="object 23"/>
          <p:cNvSpPr txBox="1"/>
          <p:nvPr/>
        </p:nvSpPr>
        <p:spPr>
          <a:xfrm>
            <a:off x="10460015" y="1123471"/>
            <a:ext cx="583565" cy="129539"/>
          </a:xfrm>
          <a:prstGeom prst="rect">
            <a:avLst/>
          </a:prstGeom>
        </p:spPr>
        <p:txBody>
          <a:bodyPr vert="horz" wrap="square" lIns="0" tIns="0" rIns="0" bIns="0" rtlCol="0">
            <a:spAutoFit/>
          </a:bodyPr>
          <a:lstStyle/>
          <a:p>
            <a:pPr marL="12700">
              <a:lnSpc>
                <a:spcPct val="100000"/>
              </a:lnSpc>
              <a:tabLst>
                <a:tab pos="389890" algn="l"/>
              </a:tabLst>
            </a:pPr>
            <a:r>
              <a:rPr sz="800" spc="-5" dirty="0">
                <a:latin typeface="Calibri"/>
                <a:cs typeface="Calibri"/>
              </a:rPr>
              <a:t>M</a:t>
            </a:r>
            <a:r>
              <a:rPr sz="800" spc="-20" dirty="0">
                <a:latin typeface="Calibri"/>
                <a:cs typeface="Calibri"/>
              </a:rPr>
              <a:t>L</a:t>
            </a:r>
            <a:r>
              <a:rPr sz="800" dirty="0">
                <a:latin typeface="Calibri"/>
                <a:cs typeface="Calibri"/>
              </a:rPr>
              <a:t>P	</a:t>
            </a: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24" name="object 24"/>
          <p:cNvSpPr txBox="1"/>
          <p:nvPr/>
        </p:nvSpPr>
        <p:spPr>
          <a:xfrm>
            <a:off x="9939220" y="640556"/>
            <a:ext cx="870585" cy="3346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480"/>
              </a:spcBef>
            </a:pPr>
            <a:r>
              <a:rPr sz="950" dirty="0">
                <a:latin typeface="Calibri"/>
                <a:cs typeface="Calibri"/>
              </a:rPr>
              <a:t>+</a:t>
            </a:r>
            <a:endParaRPr sz="950">
              <a:latin typeface="Calibri"/>
              <a:cs typeface="Calibri"/>
            </a:endParaRPr>
          </a:p>
        </p:txBody>
      </p:sp>
    </p:spTree>
    <p:extLst>
      <p:ext uri="{BB962C8B-B14F-4D97-AF65-F5344CB8AC3E}">
        <p14:creationId xmlns:p14="http://schemas.microsoft.com/office/powerpoint/2010/main" val="60225996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6939" y="444499"/>
            <a:ext cx="4855210" cy="533400"/>
          </a:xfrm>
          <a:prstGeom prst="rect">
            <a:avLst/>
          </a:prstGeom>
        </p:spPr>
        <p:txBody>
          <a:bodyPr vert="horz" wrap="square" lIns="0" tIns="0" rIns="0" bIns="0" rtlCol="0">
            <a:spAutoFit/>
          </a:bodyPr>
          <a:lstStyle/>
          <a:p>
            <a:pPr marL="12700">
              <a:lnSpc>
                <a:spcPct val="100000"/>
              </a:lnSpc>
            </a:pPr>
            <a:r>
              <a:rPr sz="4000" b="0" spc="-20" dirty="0">
                <a:latin typeface="Calibri Light"/>
                <a:cs typeface="Calibri Light"/>
              </a:rPr>
              <a:t>S</a:t>
            </a:r>
            <a:r>
              <a:rPr sz="4000" b="0" spc="-65" dirty="0">
                <a:latin typeface="Calibri Light"/>
                <a:cs typeface="Calibri Light"/>
              </a:rPr>
              <a:t>c</a:t>
            </a:r>
            <a:r>
              <a:rPr sz="4000" b="0" spc="-10" dirty="0">
                <a:latin typeface="Calibri Light"/>
                <a:cs typeface="Calibri Light"/>
              </a:rPr>
              <a:t>ali</a:t>
            </a:r>
            <a:r>
              <a:rPr sz="4000" b="0" spc="-30" dirty="0">
                <a:latin typeface="Calibri Light"/>
                <a:cs typeface="Calibri Light"/>
              </a:rPr>
              <a:t>n</a:t>
            </a:r>
            <a:r>
              <a:rPr sz="4000" b="0" spc="-20" dirty="0">
                <a:latin typeface="Calibri Light"/>
                <a:cs typeface="Calibri Light"/>
              </a:rPr>
              <a:t>g</a:t>
            </a:r>
            <a:r>
              <a:rPr sz="4000" b="0" spc="-5" dirty="0">
                <a:latin typeface="Calibri Light"/>
                <a:cs typeface="Calibri Light"/>
              </a:rPr>
              <a:t> </a:t>
            </a:r>
            <a:r>
              <a:rPr sz="4000" b="0" spc="-30" dirty="0">
                <a:latin typeface="Calibri Light"/>
                <a:cs typeface="Calibri Light"/>
              </a:rPr>
              <a:t>u</a:t>
            </a:r>
            <a:r>
              <a:rPr sz="4000" b="0" spc="-25" dirty="0">
                <a:latin typeface="Calibri Light"/>
                <a:cs typeface="Calibri Light"/>
              </a:rPr>
              <a:t>p</a:t>
            </a:r>
            <a:r>
              <a:rPr sz="4000" b="0" spc="-10" dirty="0">
                <a:latin typeface="Calibri Light"/>
                <a:cs typeface="Calibri Light"/>
              </a:rPr>
              <a:t> </a:t>
            </a:r>
            <a:r>
              <a:rPr sz="4000" b="0" spc="-270" dirty="0">
                <a:latin typeface="Calibri Light"/>
                <a:cs typeface="Calibri Light"/>
              </a:rPr>
              <a:t>T</a:t>
            </a:r>
            <a:r>
              <a:rPr sz="4000" b="0" spc="-100" dirty="0">
                <a:latin typeface="Calibri Light"/>
                <a:cs typeface="Calibri Light"/>
              </a:rPr>
              <a:t>r</a:t>
            </a:r>
            <a:r>
              <a:rPr sz="4000" b="0" spc="-15" dirty="0">
                <a:latin typeface="Calibri Light"/>
                <a:cs typeface="Calibri Light"/>
              </a:rPr>
              <a:t>a</a:t>
            </a:r>
            <a:r>
              <a:rPr sz="4000" b="0" spc="-30" dirty="0">
                <a:latin typeface="Calibri Light"/>
                <a:cs typeface="Calibri Light"/>
              </a:rPr>
              <a:t>n</a:t>
            </a:r>
            <a:r>
              <a:rPr sz="4000" b="0" spc="-55" dirty="0">
                <a:latin typeface="Calibri Light"/>
                <a:cs typeface="Calibri Light"/>
              </a:rPr>
              <a:t>s</a:t>
            </a:r>
            <a:r>
              <a:rPr sz="4000" b="0" spc="-110" dirty="0">
                <a:latin typeface="Calibri Light"/>
                <a:cs typeface="Calibri Light"/>
              </a:rPr>
              <a:t>f</a:t>
            </a:r>
            <a:r>
              <a:rPr sz="4000" b="0" dirty="0">
                <a:latin typeface="Calibri Light"/>
                <a:cs typeface="Calibri Light"/>
              </a:rPr>
              <a:t>o</a:t>
            </a:r>
            <a:r>
              <a:rPr sz="4000" b="0" spc="-20" dirty="0">
                <a:latin typeface="Calibri Light"/>
                <a:cs typeface="Calibri Light"/>
              </a:rPr>
              <a:t>r</a:t>
            </a:r>
            <a:r>
              <a:rPr sz="4000" b="0" spc="-5" dirty="0">
                <a:latin typeface="Calibri Light"/>
                <a:cs typeface="Calibri Light"/>
              </a:rPr>
              <a:t>m</a:t>
            </a:r>
            <a:r>
              <a:rPr sz="4000" b="0" spc="-25" dirty="0">
                <a:latin typeface="Calibri Light"/>
                <a:cs typeface="Calibri Light"/>
              </a:rPr>
              <a:t>e</a:t>
            </a:r>
            <a:r>
              <a:rPr sz="4000" b="0" spc="-100" dirty="0">
                <a:latin typeface="Calibri Light"/>
                <a:cs typeface="Calibri Light"/>
              </a:rPr>
              <a:t>r</a:t>
            </a:r>
            <a:r>
              <a:rPr sz="4000" b="0" spc="-20" dirty="0">
                <a:latin typeface="Calibri Light"/>
                <a:cs typeface="Calibri Light"/>
              </a:rPr>
              <a:t>s</a:t>
            </a:r>
            <a:endParaRPr sz="4000">
              <a:latin typeface="Calibri Light"/>
              <a:cs typeface="Calibri Light"/>
            </a:endParaRPr>
          </a:p>
        </p:txBody>
      </p:sp>
      <p:sp>
        <p:nvSpPr>
          <p:cNvPr id="4" name="object 4"/>
          <p:cNvSpPr txBox="1"/>
          <p:nvPr/>
        </p:nvSpPr>
        <p:spPr>
          <a:xfrm>
            <a:off x="7020886" y="383539"/>
            <a:ext cx="4714240" cy="431800"/>
          </a:xfrm>
          <a:prstGeom prst="rect">
            <a:avLst/>
          </a:prstGeom>
        </p:spPr>
        <p:txBody>
          <a:bodyPr vert="horz" wrap="square" lIns="0" tIns="0" rIns="0" bIns="0" rtlCol="0">
            <a:spAutoFit/>
          </a:bodyPr>
          <a:lstStyle/>
          <a:p>
            <a:pPr marL="12700">
              <a:lnSpc>
                <a:spcPct val="100000"/>
              </a:lnSpc>
            </a:pPr>
            <a:r>
              <a:rPr sz="3200" spc="5" dirty="0">
                <a:solidFill>
                  <a:srgbClr val="FF0000"/>
                </a:solidFill>
                <a:latin typeface="Calibri"/>
                <a:cs typeface="Calibri"/>
              </a:rPr>
              <a:t>~</a:t>
            </a:r>
            <a:r>
              <a:rPr sz="3200" spc="-20" dirty="0">
                <a:solidFill>
                  <a:srgbClr val="FF0000"/>
                </a:solidFill>
                <a:latin typeface="Calibri"/>
                <a:cs typeface="Calibri"/>
              </a:rPr>
              <a:t>$430,000</a:t>
            </a:r>
            <a:r>
              <a:rPr sz="3200" spc="5" dirty="0">
                <a:solidFill>
                  <a:srgbClr val="FF0000"/>
                </a:solidFill>
                <a:latin typeface="Calibri"/>
                <a:cs typeface="Calibri"/>
              </a:rPr>
              <a:t> </a:t>
            </a:r>
            <a:r>
              <a:rPr sz="3200" spc="-5" dirty="0">
                <a:solidFill>
                  <a:srgbClr val="FF0000"/>
                </a:solidFill>
                <a:latin typeface="Calibri"/>
                <a:cs typeface="Calibri"/>
              </a:rPr>
              <a:t>o</a:t>
            </a:r>
            <a:r>
              <a:rPr sz="3200" dirty="0">
                <a:solidFill>
                  <a:srgbClr val="FF0000"/>
                </a:solidFill>
                <a:latin typeface="Calibri"/>
                <a:cs typeface="Calibri"/>
              </a:rPr>
              <a:t>n</a:t>
            </a:r>
            <a:r>
              <a:rPr sz="3200" spc="5" dirty="0">
                <a:solidFill>
                  <a:srgbClr val="FF0000"/>
                </a:solidFill>
                <a:latin typeface="Calibri"/>
                <a:cs typeface="Calibri"/>
              </a:rPr>
              <a:t> </a:t>
            </a:r>
            <a:r>
              <a:rPr sz="3200" spc="-25" dirty="0">
                <a:solidFill>
                  <a:srgbClr val="FF0000"/>
                </a:solidFill>
                <a:latin typeface="Calibri"/>
                <a:cs typeface="Calibri"/>
              </a:rPr>
              <a:t>Am</a:t>
            </a:r>
            <a:r>
              <a:rPr sz="3200" dirty="0">
                <a:solidFill>
                  <a:srgbClr val="FF0000"/>
                </a:solidFill>
                <a:latin typeface="Calibri"/>
                <a:cs typeface="Calibri"/>
              </a:rPr>
              <a:t>a</a:t>
            </a:r>
            <a:r>
              <a:rPr sz="3200" spc="-75" dirty="0">
                <a:solidFill>
                  <a:srgbClr val="FF0000"/>
                </a:solidFill>
                <a:latin typeface="Calibri"/>
                <a:cs typeface="Calibri"/>
              </a:rPr>
              <a:t>z</a:t>
            </a:r>
            <a:r>
              <a:rPr sz="3200" spc="-5" dirty="0">
                <a:solidFill>
                  <a:srgbClr val="FF0000"/>
                </a:solidFill>
                <a:latin typeface="Calibri"/>
                <a:cs typeface="Calibri"/>
              </a:rPr>
              <a:t>o</a:t>
            </a:r>
            <a:r>
              <a:rPr sz="3200" dirty="0">
                <a:solidFill>
                  <a:srgbClr val="FF0000"/>
                </a:solidFill>
                <a:latin typeface="Calibri"/>
                <a:cs typeface="Calibri"/>
              </a:rPr>
              <a:t>n</a:t>
            </a:r>
            <a:r>
              <a:rPr sz="3200" spc="5" dirty="0">
                <a:solidFill>
                  <a:srgbClr val="FF0000"/>
                </a:solidFill>
                <a:latin typeface="Calibri"/>
                <a:cs typeface="Calibri"/>
              </a:rPr>
              <a:t> </a:t>
            </a:r>
            <a:r>
              <a:rPr sz="3200" spc="-150" dirty="0">
                <a:solidFill>
                  <a:srgbClr val="FF0000"/>
                </a:solidFill>
                <a:latin typeface="Calibri"/>
                <a:cs typeface="Calibri"/>
              </a:rPr>
              <a:t>A</a:t>
            </a:r>
            <a:r>
              <a:rPr sz="3200" spc="-45" dirty="0">
                <a:solidFill>
                  <a:srgbClr val="FF0000"/>
                </a:solidFill>
                <a:latin typeface="Calibri"/>
                <a:cs typeface="Calibri"/>
              </a:rPr>
              <a:t>W</a:t>
            </a:r>
            <a:r>
              <a:rPr sz="3200" dirty="0">
                <a:solidFill>
                  <a:srgbClr val="FF0000"/>
                </a:solidFill>
                <a:latin typeface="Calibri"/>
                <a:cs typeface="Calibri"/>
              </a:rPr>
              <a:t>S</a:t>
            </a:r>
            <a:r>
              <a:rPr sz="3200" spc="-15" dirty="0">
                <a:solidFill>
                  <a:srgbClr val="FF0000"/>
                </a:solidFill>
                <a:latin typeface="Calibri"/>
                <a:cs typeface="Calibri"/>
              </a:rPr>
              <a:t>!</a:t>
            </a:r>
            <a:endParaRPr sz="3200">
              <a:latin typeface="Calibri"/>
              <a:cs typeface="Calibri"/>
            </a:endParaRPr>
          </a:p>
        </p:txBody>
      </p:sp>
      <p:graphicFrame>
        <p:nvGraphicFramePr>
          <p:cNvPr id="3" name="object 3"/>
          <p:cNvGraphicFramePr>
            <a:graphicFrameLocks noGrp="1"/>
          </p:cNvGraphicFramePr>
          <p:nvPr/>
        </p:nvGraphicFramePr>
        <p:xfrm>
          <a:off x="152675" y="1043132"/>
          <a:ext cx="11814387" cy="5044607"/>
        </p:xfrm>
        <a:graphic>
          <a:graphicData uri="http://schemas.openxmlformats.org/drawingml/2006/table">
            <a:tbl>
              <a:tblPr firstRow="1" bandRow="1">
                <a:tableStyleId>{2D5ABB26-0587-4C30-8999-92F81FD0307C}</a:tableStyleId>
              </a:tblPr>
              <a:tblGrid>
                <a:gridCol w="1932051">
                  <a:extLst>
                    <a:ext uri="{9D8B030D-6E8A-4147-A177-3AD203B41FA5}">
                      <a16:colId xmlns:a16="http://schemas.microsoft.com/office/drawing/2014/main" val="20000"/>
                    </a:ext>
                  </a:extLst>
                </a:gridCol>
                <a:gridCol w="1647056">
                  <a:extLst>
                    <a:ext uri="{9D8B030D-6E8A-4147-A177-3AD203B41FA5}">
                      <a16:colId xmlns:a16="http://schemas.microsoft.com/office/drawing/2014/main" val="20001"/>
                    </a:ext>
                  </a:extLst>
                </a:gridCol>
                <a:gridCol w="1647056">
                  <a:extLst>
                    <a:ext uri="{9D8B030D-6E8A-4147-A177-3AD203B41FA5}">
                      <a16:colId xmlns:a16="http://schemas.microsoft.com/office/drawing/2014/main" val="20002"/>
                    </a:ext>
                  </a:extLst>
                </a:gridCol>
                <a:gridCol w="1647056">
                  <a:extLst>
                    <a:ext uri="{9D8B030D-6E8A-4147-A177-3AD203B41FA5}">
                      <a16:colId xmlns:a16="http://schemas.microsoft.com/office/drawing/2014/main" val="20003"/>
                    </a:ext>
                  </a:extLst>
                </a:gridCol>
                <a:gridCol w="1647056">
                  <a:extLst>
                    <a:ext uri="{9D8B030D-6E8A-4147-A177-3AD203B41FA5}">
                      <a16:colId xmlns:a16="http://schemas.microsoft.com/office/drawing/2014/main" val="20004"/>
                    </a:ext>
                  </a:extLst>
                </a:gridCol>
                <a:gridCol w="992733">
                  <a:extLst>
                    <a:ext uri="{9D8B030D-6E8A-4147-A177-3AD203B41FA5}">
                      <a16:colId xmlns:a16="http://schemas.microsoft.com/office/drawing/2014/main" val="20005"/>
                    </a:ext>
                  </a:extLst>
                </a:gridCol>
                <a:gridCol w="2189407">
                  <a:extLst>
                    <a:ext uri="{9D8B030D-6E8A-4147-A177-3AD203B41FA5}">
                      <a16:colId xmlns:a16="http://schemas.microsoft.com/office/drawing/2014/main" val="20006"/>
                    </a:ext>
                  </a:extLst>
                </a:gridCol>
                <a:gridCol w="111972">
                  <a:extLst>
                    <a:ext uri="{9D8B030D-6E8A-4147-A177-3AD203B41FA5}">
                      <a16:colId xmlns:a16="http://schemas.microsoft.com/office/drawing/2014/main" val="20007"/>
                    </a:ext>
                  </a:extLst>
                </a:gridCol>
              </a:tblGrid>
              <a:tr h="336602">
                <a:tc>
                  <a:txBody>
                    <a:bodyPr/>
                    <a:lstStyle/>
                    <a:p>
                      <a:pPr marL="84455">
                        <a:lnSpc>
                          <a:spcPct val="100000"/>
                        </a:lnSpc>
                      </a:pPr>
                      <a:r>
                        <a:rPr sz="1600" b="1" dirty="0">
                          <a:solidFill>
                            <a:srgbClr val="FFFFFF"/>
                          </a:solidFill>
                          <a:latin typeface="Calibri"/>
                          <a:cs typeface="Calibri"/>
                        </a:rPr>
                        <a:t>Mod</a:t>
                      </a:r>
                      <a:r>
                        <a:rPr sz="1600" b="1" spc="-10" dirty="0">
                          <a:solidFill>
                            <a:srgbClr val="FFFFFF"/>
                          </a:solidFill>
                          <a:latin typeface="Calibri"/>
                          <a:cs typeface="Calibri"/>
                        </a:rPr>
                        <a:t>e</a:t>
                      </a:r>
                      <a:r>
                        <a:rPr sz="1600" b="1" dirty="0">
                          <a:solidFill>
                            <a:srgbClr val="FFFFFF"/>
                          </a:solidFill>
                          <a:latin typeface="Calibri"/>
                          <a:cs typeface="Calibri"/>
                        </a:rPr>
                        <a:t>l</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a:txBody>
                    <a:bodyPr/>
                    <a:lstStyle/>
                    <a:p>
                      <a:pPr marL="84455">
                        <a:lnSpc>
                          <a:spcPct val="100000"/>
                        </a:lnSpc>
                      </a:pPr>
                      <a:r>
                        <a:rPr sz="1600" b="1" spc="-5" dirty="0">
                          <a:solidFill>
                            <a:srgbClr val="FFFFFF"/>
                          </a:solidFill>
                          <a:latin typeface="Calibri"/>
                          <a:cs typeface="Calibri"/>
                        </a:rPr>
                        <a:t>L</a:t>
                      </a:r>
                      <a:r>
                        <a:rPr sz="1600" b="1" spc="-35" dirty="0">
                          <a:solidFill>
                            <a:srgbClr val="FFFFFF"/>
                          </a:solidFill>
                          <a:latin typeface="Calibri"/>
                          <a:cs typeface="Calibri"/>
                        </a:rPr>
                        <a:t>a</a:t>
                      </a:r>
                      <a:r>
                        <a:rPr sz="1600" b="1" spc="-15" dirty="0">
                          <a:solidFill>
                            <a:srgbClr val="FFFFFF"/>
                          </a:solidFill>
                          <a:latin typeface="Calibri"/>
                          <a:cs typeface="Calibri"/>
                        </a:rPr>
                        <a:t>y</a:t>
                      </a:r>
                      <a:r>
                        <a:rPr sz="1600" b="1" spc="-10" dirty="0">
                          <a:solidFill>
                            <a:srgbClr val="FFFFFF"/>
                          </a:solidFill>
                          <a:latin typeface="Calibri"/>
                          <a:cs typeface="Calibri"/>
                        </a:rPr>
                        <a:t>e</a:t>
                      </a:r>
                      <a:r>
                        <a:rPr sz="1600" b="1" spc="-15" dirty="0">
                          <a:solidFill>
                            <a:srgbClr val="FFFFFF"/>
                          </a:solidFill>
                          <a:latin typeface="Calibri"/>
                          <a:cs typeface="Calibri"/>
                        </a:rPr>
                        <a:t>r</a:t>
                      </a:r>
                      <a:r>
                        <a:rPr sz="1600" b="1" dirty="0">
                          <a:solidFill>
                            <a:srgbClr val="FFFFFF"/>
                          </a:solidFill>
                          <a:latin typeface="Calibri"/>
                          <a:cs typeface="Calibri"/>
                        </a:rPr>
                        <a:t>s</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a:txBody>
                    <a:bodyPr/>
                    <a:lstStyle/>
                    <a:p>
                      <a:pPr marL="85090">
                        <a:lnSpc>
                          <a:spcPct val="100000"/>
                        </a:lnSpc>
                      </a:pPr>
                      <a:r>
                        <a:rPr sz="1600" b="1" dirty="0">
                          <a:solidFill>
                            <a:srgbClr val="FFFFFF"/>
                          </a:solidFill>
                          <a:latin typeface="Calibri"/>
                          <a:cs typeface="Calibri"/>
                        </a:rPr>
                        <a:t>W</a:t>
                      </a:r>
                      <a:r>
                        <a:rPr sz="1600" b="1" spc="-10" dirty="0">
                          <a:solidFill>
                            <a:srgbClr val="FFFFFF"/>
                          </a:solidFill>
                          <a:latin typeface="Calibri"/>
                          <a:cs typeface="Calibri"/>
                        </a:rPr>
                        <a:t>i</a:t>
                      </a:r>
                      <a:r>
                        <a:rPr sz="1600" b="1" dirty="0">
                          <a:solidFill>
                            <a:srgbClr val="FFFFFF"/>
                          </a:solidFill>
                          <a:latin typeface="Calibri"/>
                          <a:cs typeface="Calibri"/>
                        </a:rPr>
                        <a:t>d</a:t>
                      </a:r>
                      <a:r>
                        <a:rPr sz="1600" b="1" spc="-5" dirty="0">
                          <a:solidFill>
                            <a:srgbClr val="FFFFFF"/>
                          </a:solidFill>
                          <a:latin typeface="Calibri"/>
                          <a:cs typeface="Calibri"/>
                        </a:rPr>
                        <a:t>t</a:t>
                      </a:r>
                      <a:r>
                        <a:rPr sz="1600" b="1" dirty="0">
                          <a:solidFill>
                            <a:srgbClr val="FFFFFF"/>
                          </a:solidFill>
                          <a:latin typeface="Calibri"/>
                          <a:cs typeface="Calibri"/>
                        </a:rPr>
                        <a:t>h</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a:txBody>
                    <a:bodyPr/>
                    <a:lstStyle/>
                    <a:p>
                      <a:pPr marL="84455">
                        <a:lnSpc>
                          <a:spcPct val="100000"/>
                        </a:lnSpc>
                      </a:pPr>
                      <a:r>
                        <a:rPr sz="1600" b="1" dirty="0">
                          <a:solidFill>
                            <a:srgbClr val="FFFFFF"/>
                          </a:solidFill>
                          <a:latin typeface="Calibri"/>
                          <a:cs typeface="Calibri"/>
                        </a:rPr>
                        <a:t>H</a:t>
                      </a:r>
                      <a:r>
                        <a:rPr sz="1600" b="1" spc="-10" dirty="0">
                          <a:solidFill>
                            <a:srgbClr val="FFFFFF"/>
                          </a:solidFill>
                          <a:latin typeface="Calibri"/>
                          <a:cs typeface="Calibri"/>
                        </a:rPr>
                        <a:t>e</a:t>
                      </a:r>
                      <a:r>
                        <a:rPr sz="1600" b="1" spc="-5" dirty="0">
                          <a:solidFill>
                            <a:srgbClr val="FFFFFF"/>
                          </a:solidFill>
                          <a:latin typeface="Calibri"/>
                          <a:cs typeface="Calibri"/>
                        </a:rPr>
                        <a:t>a</a:t>
                      </a:r>
                      <a:r>
                        <a:rPr sz="1600" b="1" dirty="0">
                          <a:solidFill>
                            <a:srgbClr val="FFFFFF"/>
                          </a:solidFill>
                          <a:latin typeface="Calibri"/>
                          <a:cs typeface="Calibri"/>
                        </a:rPr>
                        <a:t>ds</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a:txBody>
                    <a:bodyPr/>
                    <a:lstStyle/>
                    <a:p>
                      <a:pPr marL="85090">
                        <a:lnSpc>
                          <a:spcPct val="100000"/>
                        </a:lnSpc>
                      </a:pPr>
                      <a:r>
                        <a:rPr sz="1600" b="1" spc="-35" dirty="0">
                          <a:solidFill>
                            <a:srgbClr val="FFFFFF"/>
                          </a:solidFill>
                          <a:latin typeface="Calibri"/>
                          <a:cs typeface="Calibri"/>
                        </a:rPr>
                        <a:t>P</a:t>
                      </a:r>
                      <a:r>
                        <a:rPr sz="1600" b="1" spc="-5" dirty="0">
                          <a:solidFill>
                            <a:srgbClr val="FFFFFF"/>
                          </a:solidFill>
                          <a:latin typeface="Calibri"/>
                          <a:cs typeface="Calibri"/>
                        </a:rPr>
                        <a:t>a</a:t>
                      </a:r>
                      <a:r>
                        <a:rPr sz="1600" b="1" spc="-30" dirty="0">
                          <a:solidFill>
                            <a:srgbClr val="FFFFFF"/>
                          </a:solidFill>
                          <a:latin typeface="Calibri"/>
                          <a:cs typeface="Calibri"/>
                        </a:rPr>
                        <a:t>r</a:t>
                      </a:r>
                      <a:r>
                        <a:rPr sz="1600" b="1" spc="-5" dirty="0">
                          <a:solidFill>
                            <a:srgbClr val="FFFFFF"/>
                          </a:solidFill>
                          <a:latin typeface="Calibri"/>
                          <a:cs typeface="Calibri"/>
                        </a:rPr>
                        <a:t>am</a:t>
                      </a:r>
                      <a:r>
                        <a:rPr sz="1600" b="1" dirty="0">
                          <a:solidFill>
                            <a:srgbClr val="FFFFFF"/>
                          </a:solidFill>
                          <a:latin typeface="Calibri"/>
                          <a:cs typeface="Calibri"/>
                        </a:rPr>
                        <a:t>s</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a:txBody>
                    <a:bodyPr/>
                    <a:lstStyle/>
                    <a:p>
                      <a:pPr marL="84455">
                        <a:lnSpc>
                          <a:spcPct val="100000"/>
                        </a:lnSpc>
                      </a:pPr>
                      <a:r>
                        <a:rPr sz="1600" b="1" dirty="0">
                          <a:solidFill>
                            <a:srgbClr val="FFFFFF"/>
                          </a:solidFill>
                          <a:latin typeface="Calibri"/>
                          <a:cs typeface="Calibri"/>
                        </a:rPr>
                        <a:t>D</a:t>
                      </a:r>
                      <a:r>
                        <a:rPr sz="1600" b="1" spc="-20" dirty="0">
                          <a:solidFill>
                            <a:srgbClr val="FFFFFF"/>
                          </a:solidFill>
                          <a:latin typeface="Calibri"/>
                          <a:cs typeface="Calibri"/>
                        </a:rPr>
                        <a:t>a</a:t>
                      </a:r>
                      <a:r>
                        <a:rPr sz="1600" b="1" spc="-25" dirty="0">
                          <a:solidFill>
                            <a:srgbClr val="FFFFFF"/>
                          </a:solidFill>
                          <a:latin typeface="Calibri"/>
                          <a:cs typeface="Calibri"/>
                        </a:rPr>
                        <a:t>t</a:t>
                      </a:r>
                      <a:r>
                        <a:rPr sz="1600" b="1" dirty="0">
                          <a:solidFill>
                            <a:srgbClr val="FFFFFF"/>
                          </a:solidFill>
                          <a:latin typeface="Calibri"/>
                          <a:cs typeface="Calibri"/>
                        </a:rPr>
                        <a:t>a</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gridSpan="2">
                  <a:txBody>
                    <a:bodyPr/>
                    <a:lstStyle/>
                    <a:p>
                      <a:pPr marL="85090">
                        <a:lnSpc>
                          <a:spcPct val="100000"/>
                        </a:lnSpc>
                      </a:pPr>
                      <a:r>
                        <a:rPr sz="1600" b="1" spc="-90" dirty="0">
                          <a:solidFill>
                            <a:srgbClr val="FFFFFF"/>
                          </a:solidFill>
                          <a:latin typeface="Calibri"/>
                          <a:cs typeface="Calibri"/>
                        </a:rPr>
                        <a:t>T</a:t>
                      </a:r>
                      <a:r>
                        <a:rPr sz="1600" b="1" spc="-30" dirty="0">
                          <a:solidFill>
                            <a:srgbClr val="FFFFFF"/>
                          </a:solidFill>
                          <a:latin typeface="Calibri"/>
                          <a:cs typeface="Calibri"/>
                        </a:rPr>
                        <a:t>r</a:t>
                      </a:r>
                      <a:r>
                        <a:rPr sz="1600" b="1" spc="-5" dirty="0">
                          <a:solidFill>
                            <a:srgbClr val="FFFFFF"/>
                          </a:solidFill>
                          <a:latin typeface="Calibri"/>
                          <a:cs typeface="Calibri"/>
                        </a:rPr>
                        <a:t>a</a:t>
                      </a:r>
                      <a:r>
                        <a:rPr sz="1600" b="1" spc="-10" dirty="0">
                          <a:solidFill>
                            <a:srgbClr val="FFFFFF"/>
                          </a:solidFill>
                          <a:latin typeface="Calibri"/>
                          <a:cs typeface="Calibri"/>
                        </a:rPr>
                        <a:t>i</a:t>
                      </a:r>
                      <a:r>
                        <a:rPr sz="1600" b="1" dirty="0">
                          <a:solidFill>
                            <a:srgbClr val="FFFFFF"/>
                          </a:solidFill>
                          <a:latin typeface="Calibri"/>
                          <a:cs typeface="Calibri"/>
                        </a:rPr>
                        <a:t>n</a:t>
                      </a:r>
                      <a:r>
                        <a:rPr sz="1600" b="1" spc="-10" dirty="0">
                          <a:solidFill>
                            <a:srgbClr val="FFFFFF"/>
                          </a:solidFill>
                          <a:latin typeface="Calibri"/>
                          <a:cs typeface="Calibri"/>
                        </a:rPr>
                        <a:t>i</a:t>
                      </a:r>
                      <a:r>
                        <a:rPr sz="1600" b="1" dirty="0">
                          <a:solidFill>
                            <a:srgbClr val="FFFFFF"/>
                          </a:solidFill>
                          <a:latin typeface="Calibri"/>
                          <a:cs typeface="Calibri"/>
                        </a:rPr>
                        <a:t>ng</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hMerge="1">
                  <a:txBody>
                    <a:bodyPr/>
                    <a:lstStyle/>
                    <a:p>
                      <a:endParaRPr/>
                    </a:p>
                  </a:txBody>
                  <a:tcPr marL="0" marR="0" marT="0" marB="0"/>
                </a:tc>
                <a:extLst>
                  <a:ext uri="{0D108BD9-81ED-4DB2-BD59-A6C34878D82A}">
                    <a16:rowId xmlns:a16="http://schemas.microsoft.com/office/drawing/2014/main" val="10000"/>
                  </a:ext>
                </a:extLst>
              </a:tr>
              <a:tr h="335280">
                <a:tc>
                  <a:txBody>
                    <a:bodyPr/>
                    <a:lstStyle/>
                    <a:p>
                      <a:pPr marL="84455">
                        <a:lnSpc>
                          <a:spcPct val="100000"/>
                        </a:lnSpc>
                      </a:pPr>
                      <a:r>
                        <a:rPr sz="1600" spc="-105" dirty="0">
                          <a:latin typeface="Calibri"/>
                          <a:cs typeface="Calibri"/>
                        </a:rPr>
                        <a:t>T</a:t>
                      </a:r>
                      <a:r>
                        <a:rPr sz="1600" spc="-30" dirty="0">
                          <a:latin typeface="Calibri"/>
                          <a:cs typeface="Calibri"/>
                        </a:rPr>
                        <a:t>r</a:t>
                      </a:r>
                      <a:r>
                        <a:rPr sz="1600" spc="-5" dirty="0">
                          <a:latin typeface="Calibri"/>
                          <a:cs typeface="Calibri"/>
                        </a:rPr>
                        <a:t>an</a:t>
                      </a:r>
                      <a:r>
                        <a:rPr sz="1600" spc="-20" dirty="0">
                          <a:latin typeface="Calibri"/>
                          <a:cs typeface="Calibri"/>
                        </a:rPr>
                        <a:t>s</a:t>
                      </a:r>
                      <a:r>
                        <a:rPr sz="1600" spc="-35" dirty="0">
                          <a:latin typeface="Calibri"/>
                          <a:cs typeface="Calibri"/>
                        </a:rPr>
                        <a:t>f</a:t>
                      </a:r>
                      <a:r>
                        <a:rPr sz="1600" spc="5" dirty="0">
                          <a:latin typeface="Calibri"/>
                          <a:cs typeface="Calibri"/>
                        </a:rPr>
                        <a:t>o</a:t>
                      </a:r>
                      <a:r>
                        <a:rPr sz="1600" dirty="0">
                          <a:latin typeface="Calibri"/>
                          <a:cs typeface="Calibri"/>
                        </a:rPr>
                        <a:t>r</a:t>
                      </a:r>
                      <a:r>
                        <a:rPr sz="1600" spc="-5" dirty="0">
                          <a:latin typeface="Calibri"/>
                          <a:cs typeface="Calibri"/>
                        </a:rPr>
                        <a:t>m</a:t>
                      </a:r>
                      <a:r>
                        <a:rPr sz="1600" dirty="0">
                          <a:latin typeface="Calibri"/>
                          <a:cs typeface="Calibri"/>
                        </a:rPr>
                        <a:t>e</a:t>
                      </a:r>
                      <a:r>
                        <a:rPr sz="1600" spc="-45" dirty="0">
                          <a:latin typeface="Calibri"/>
                          <a:cs typeface="Calibri"/>
                        </a:rPr>
                        <a:t>r</a:t>
                      </a:r>
                      <a:r>
                        <a:rPr sz="1600" spc="-5" dirty="0">
                          <a:latin typeface="Calibri"/>
                          <a:cs typeface="Calibri"/>
                        </a:rPr>
                        <a:t>-</a:t>
                      </a:r>
                      <a:r>
                        <a:rPr sz="1600" dirty="0">
                          <a:latin typeface="Calibri"/>
                          <a:cs typeface="Calibri"/>
                        </a:rPr>
                        <a:t>B</a:t>
                      </a:r>
                      <a:r>
                        <a:rPr sz="1600" spc="-5" dirty="0">
                          <a:latin typeface="Calibri"/>
                          <a:cs typeface="Calibri"/>
                        </a:rPr>
                        <a:t>as</a:t>
                      </a:r>
                      <a:r>
                        <a:rPr sz="1600" dirty="0">
                          <a:latin typeface="Calibri"/>
                          <a:cs typeface="Calibri"/>
                        </a:rPr>
                        <a:t>e</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512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8</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65M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gridSpan="2">
                  <a:txBody>
                    <a:bodyPr/>
                    <a:lstStyle/>
                    <a:p>
                      <a:pPr marL="85090">
                        <a:lnSpc>
                          <a:spcPct val="100000"/>
                        </a:lnSpc>
                      </a:pPr>
                      <a:r>
                        <a:rPr sz="1600" dirty="0">
                          <a:latin typeface="Calibri"/>
                          <a:cs typeface="Calibri"/>
                        </a:rPr>
                        <a:t>8x</a:t>
                      </a:r>
                      <a:r>
                        <a:rPr sz="1600" spc="-5" dirty="0">
                          <a:latin typeface="Calibri"/>
                          <a:cs typeface="Calibri"/>
                        </a:rPr>
                        <a:t> P</a:t>
                      </a:r>
                      <a:r>
                        <a:rPr sz="1600" dirty="0">
                          <a:latin typeface="Calibri"/>
                          <a:cs typeface="Calibri"/>
                        </a:rPr>
                        <a:t>100 (12 </a:t>
                      </a:r>
                      <a:r>
                        <a:rPr sz="1600" spc="-5" dirty="0">
                          <a:latin typeface="Calibri"/>
                          <a:cs typeface="Calibri"/>
                        </a:rPr>
                        <a:t>h</a:t>
                      </a:r>
                      <a:r>
                        <a:rPr sz="1600" spc="5" dirty="0">
                          <a:latin typeface="Calibri"/>
                          <a:cs typeface="Calibri"/>
                        </a:rPr>
                        <a:t>o</a:t>
                      </a:r>
                      <a:r>
                        <a:rPr sz="1600" spc="-5" dirty="0">
                          <a:latin typeface="Calibri"/>
                          <a:cs typeface="Calibri"/>
                        </a:rPr>
                        <a:t>u</a:t>
                      </a:r>
                      <a:r>
                        <a:rPr sz="1600" spc="-25" dirty="0">
                          <a:latin typeface="Calibri"/>
                          <a:cs typeface="Calibri"/>
                        </a:rPr>
                        <a:t>r</a:t>
                      </a:r>
                      <a:r>
                        <a:rPr sz="1600" spc="-5" dirty="0">
                          <a:latin typeface="Calibri"/>
                          <a:cs typeface="Calibri"/>
                        </a:rPr>
                        <a:t>s</a:t>
                      </a: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01"/>
                  </a:ext>
                </a:extLst>
              </a:tr>
              <a:tr h="336113">
                <a:tc>
                  <a:txBody>
                    <a:bodyPr/>
                    <a:lstStyle/>
                    <a:p>
                      <a:pPr marL="84455">
                        <a:lnSpc>
                          <a:spcPct val="100000"/>
                        </a:lnSpc>
                      </a:pPr>
                      <a:r>
                        <a:rPr sz="1600" spc="-105" dirty="0">
                          <a:latin typeface="Calibri"/>
                          <a:cs typeface="Calibri"/>
                        </a:rPr>
                        <a:t>T</a:t>
                      </a:r>
                      <a:r>
                        <a:rPr sz="1600" spc="-30" dirty="0">
                          <a:latin typeface="Calibri"/>
                          <a:cs typeface="Calibri"/>
                        </a:rPr>
                        <a:t>r</a:t>
                      </a:r>
                      <a:r>
                        <a:rPr sz="1600" spc="-5" dirty="0">
                          <a:latin typeface="Calibri"/>
                          <a:cs typeface="Calibri"/>
                        </a:rPr>
                        <a:t>an</a:t>
                      </a:r>
                      <a:r>
                        <a:rPr sz="1600" spc="-20" dirty="0">
                          <a:latin typeface="Calibri"/>
                          <a:cs typeface="Calibri"/>
                        </a:rPr>
                        <a:t>s</a:t>
                      </a:r>
                      <a:r>
                        <a:rPr sz="1600" spc="-35" dirty="0">
                          <a:latin typeface="Calibri"/>
                          <a:cs typeface="Calibri"/>
                        </a:rPr>
                        <a:t>f</a:t>
                      </a:r>
                      <a:r>
                        <a:rPr sz="1600" spc="5" dirty="0">
                          <a:latin typeface="Calibri"/>
                          <a:cs typeface="Calibri"/>
                        </a:rPr>
                        <a:t>o</a:t>
                      </a:r>
                      <a:r>
                        <a:rPr sz="1600" dirty="0">
                          <a:latin typeface="Calibri"/>
                          <a:cs typeface="Calibri"/>
                        </a:rPr>
                        <a:t>r</a:t>
                      </a:r>
                      <a:r>
                        <a:rPr sz="1600" spc="-5" dirty="0">
                          <a:latin typeface="Calibri"/>
                          <a:cs typeface="Calibri"/>
                        </a:rPr>
                        <a:t>m</a:t>
                      </a:r>
                      <a:r>
                        <a:rPr sz="1600" dirty="0">
                          <a:latin typeface="Calibri"/>
                          <a:cs typeface="Calibri"/>
                        </a:rPr>
                        <a:t>e</a:t>
                      </a:r>
                      <a:r>
                        <a:rPr sz="1600" spc="-45" dirty="0">
                          <a:latin typeface="Calibri"/>
                          <a:cs typeface="Calibri"/>
                        </a:rPr>
                        <a:t>r</a:t>
                      </a:r>
                      <a:r>
                        <a:rPr sz="1600" spc="-5" dirty="0">
                          <a:latin typeface="Calibri"/>
                          <a:cs typeface="Calibri"/>
                        </a:rPr>
                        <a:t>-</a:t>
                      </a:r>
                      <a:r>
                        <a:rPr sz="1600" dirty="0">
                          <a:latin typeface="Calibri"/>
                          <a:cs typeface="Calibri"/>
                        </a:rPr>
                        <a:t>L</a:t>
                      </a:r>
                      <a:r>
                        <a:rPr sz="1600" spc="-5" dirty="0">
                          <a:latin typeface="Calibri"/>
                          <a:cs typeface="Calibri"/>
                        </a:rPr>
                        <a:t>a</a:t>
                      </a:r>
                      <a:r>
                        <a:rPr sz="1600" spc="-20" dirty="0">
                          <a:latin typeface="Calibri"/>
                          <a:cs typeface="Calibri"/>
                        </a:rPr>
                        <a:t>rg</a:t>
                      </a:r>
                      <a:r>
                        <a:rPr sz="1600" dirty="0">
                          <a:latin typeface="Calibri"/>
                          <a:cs typeface="Calibri"/>
                        </a:rPr>
                        <a:t>e</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1024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213M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gridSpan="2">
                  <a:txBody>
                    <a:bodyPr/>
                    <a:lstStyle/>
                    <a:p>
                      <a:pPr marL="85090">
                        <a:lnSpc>
                          <a:spcPct val="100000"/>
                        </a:lnSpc>
                      </a:pPr>
                      <a:r>
                        <a:rPr sz="1600" dirty="0">
                          <a:latin typeface="Calibri"/>
                          <a:cs typeface="Calibri"/>
                        </a:rPr>
                        <a:t>8x</a:t>
                      </a:r>
                      <a:r>
                        <a:rPr sz="1600" spc="-5" dirty="0">
                          <a:latin typeface="Calibri"/>
                          <a:cs typeface="Calibri"/>
                        </a:rPr>
                        <a:t> P</a:t>
                      </a:r>
                      <a:r>
                        <a:rPr sz="1600" dirty="0">
                          <a:latin typeface="Calibri"/>
                          <a:cs typeface="Calibri"/>
                        </a:rPr>
                        <a:t>100 (3</a:t>
                      </a:r>
                      <a:r>
                        <a:rPr sz="1600" spc="-5" dirty="0">
                          <a:latin typeface="Calibri"/>
                          <a:cs typeface="Calibri"/>
                        </a:rPr>
                        <a:t>.</a:t>
                      </a:r>
                      <a:r>
                        <a:rPr sz="1600" dirty="0">
                          <a:latin typeface="Calibri"/>
                          <a:cs typeface="Calibri"/>
                        </a:rPr>
                        <a:t>5 </a:t>
                      </a:r>
                      <a:r>
                        <a:rPr sz="1600" spc="-5" dirty="0">
                          <a:latin typeface="Calibri"/>
                          <a:cs typeface="Calibri"/>
                        </a:rPr>
                        <a:t>d</a:t>
                      </a:r>
                      <a:r>
                        <a:rPr sz="1600" spc="-35" dirty="0">
                          <a:latin typeface="Calibri"/>
                          <a:cs typeface="Calibri"/>
                        </a:rPr>
                        <a:t>a</a:t>
                      </a:r>
                      <a:r>
                        <a:rPr sz="1600" spc="-15" dirty="0">
                          <a:latin typeface="Calibri"/>
                          <a:cs typeface="Calibri"/>
                        </a:rPr>
                        <a:t>y</a:t>
                      </a:r>
                      <a:r>
                        <a:rPr sz="1600" spc="-5" dirty="0">
                          <a:latin typeface="Calibri"/>
                          <a:cs typeface="Calibri"/>
                        </a:rPr>
                        <a:t>s</a:t>
                      </a: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extLst>
                  <a:ext uri="{0D108BD9-81ED-4DB2-BD59-A6C34878D82A}">
                    <a16:rowId xmlns:a16="http://schemas.microsoft.com/office/drawing/2014/main" val="10002"/>
                  </a:ext>
                </a:extLst>
              </a:tr>
              <a:tr h="337930">
                <a:tc>
                  <a:txBody>
                    <a:bodyPr/>
                    <a:lstStyle/>
                    <a:p>
                      <a:pPr marL="84455">
                        <a:lnSpc>
                          <a:spcPct val="100000"/>
                        </a:lnSpc>
                      </a:pPr>
                      <a:r>
                        <a:rPr sz="1600" dirty="0">
                          <a:latin typeface="Calibri"/>
                          <a:cs typeface="Calibri"/>
                        </a:rPr>
                        <a:t>B</a:t>
                      </a:r>
                      <a:r>
                        <a:rPr sz="1600" spc="5" dirty="0">
                          <a:latin typeface="Calibri"/>
                          <a:cs typeface="Calibri"/>
                        </a:rPr>
                        <a:t>E</a:t>
                      </a:r>
                      <a:r>
                        <a:rPr sz="1600" spc="-10" dirty="0">
                          <a:latin typeface="Calibri"/>
                          <a:cs typeface="Calibri"/>
                        </a:rPr>
                        <a:t>R</a:t>
                      </a:r>
                      <a:r>
                        <a:rPr sz="1600" spc="-130" dirty="0">
                          <a:latin typeface="Calibri"/>
                          <a:cs typeface="Calibri"/>
                        </a:rPr>
                        <a:t>T</a:t>
                      </a:r>
                      <a:r>
                        <a:rPr sz="1600" spc="-5" dirty="0">
                          <a:latin typeface="Calibri"/>
                          <a:cs typeface="Calibri"/>
                        </a:rPr>
                        <a:t>-</a:t>
                      </a:r>
                      <a:r>
                        <a:rPr sz="1600" dirty="0">
                          <a:latin typeface="Calibri"/>
                          <a:cs typeface="Calibri"/>
                        </a:rPr>
                        <a:t>B</a:t>
                      </a:r>
                      <a:r>
                        <a:rPr sz="1600" spc="-5" dirty="0">
                          <a:latin typeface="Calibri"/>
                          <a:cs typeface="Calibri"/>
                        </a:rPr>
                        <a:t>as</a:t>
                      </a:r>
                      <a:r>
                        <a:rPr sz="1600" dirty="0">
                          <a:latin typeface="Calibri"/>
                          <a:cs typeface="Calibri"/>
                        </a:rPr>
                        <a:t>e</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768</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110M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13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gridSpan="2">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03"/>
                  </a:ext>
                </a:extLst>
              </a:tr>
              <a:tr h="344557">
                <a:tc>
                  <a:txBody>
                    <a:bodyPr/>
                    <a:lstStyle/>
                    <a:p>
                      <a:pPr marL="84455">
                        <a:lnSpc>
                          <a:spcPct val="100000"/>
                        </a:lnSpc>
                      </a:pPr>
                      <a:r>
                        <a:rPr sz="1600" dirty="0">
                          <a:latin typeface="Calibri"/>
                          <a:cs typeface="Calibri"/>
                        </a:rPr>
                        <a:t>B</a:t>
                      </a:r>
                      <a:r>
                        <a:rPr sz="1600" spc="5" dirty="0">
                          <a:latin typeface="Calibri"/>
                          <a:cs typeface="Calibri"/>
                        </a:rPr>
                        <a:t>E</a:t>
                      </a:r>
                      <a:r>
                        <a:rPr sz="1600" spc="-10" dirty="0">
                          <a:latin typeface="Calibri"/>
                          <a:cs typeface="Calibri"/>
                        </a:rPr>
                        <a:t>R</a:t>
                      </a:r>
                      <a:r>
                        <a:rPr sz="1600" spc="-130" dirty="0">
                          <a:latin typeface="Calibri"/>
                          <a:cs typeface="Calibri"/>
                        </a:rPr>
                        <a:t>T</a:t>
                      </a:r>
                      <a:r>
                        <a:rPr sz="1600" spc="-5" dirty="0">
                          <a:latin typeface="Calibri"/>
                          <a:cs typeface="Calibri"/>
                        </a:rPr>
                        <a:t>-</a:t>
                      </a:r>
                      <a:r>
                        <a:rPr sz="1600" dirty="0">
                          <a:latin typeface="Calibri"/>
                          <a:cs typeface="Calibri"/>
                        </a:rPr>
                        <a:t>L</a:t>
                      </a:r>
                      <a:r>
                        <a:rPr sz="1600" spc="-5" dirty="0">
                          <a:latin typeface="Calibri"/>
                          <a:cs typeface="Calibri"/>
                        </a:rPr>
                        <a:t>a</a:t>
                      </a:r>
                      <a:r>
                        <a:rPr sz="1600" spc="-20" dirty="0">
                          <a:latin typeface="Calibri"/>
                          <a:cs typeface="Calibri"/>
                        </a:rPr>
                        <a:t>rg</a:t>
                      </a:r>
                      <a:r>
                        <a:rPr sz="1600" dirty="0">
                          <a:latin typeface="Calibri"/>
                          <a:cs typeface="Calibri"/>
                        </a:rPr>
                        <a:t>e</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1024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340M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13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gridSpan="2">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extLst>
                  <a:ext uri="{0D108BD9-81ED-4DB2-BD59-A6C34878D82A}">
                    <a16:rowId xmlns:a16="http://schemas.microsoft.com/office/drawing/2014/main" val="10004"/>
                  </a:ext>
                </a:extLst>
              </a:tr>
              <a:tr h="335280">
                <a:tc>
                  <a:txBody>
                    <a:bodyPr/>
                    <a:lstStyle/>
                    <a:p>
                      <a:pPr marL="84455">
                        <a:lnSpc>
                          <a:spcPct val="100000"/>
                        </a:lnSpc>
                      </a:pPr>
                      <a:r>
                        <a:rPr sz="1600" spc="-10" dirty="0">
                          <a:latin typeface="Calibri"/>
                          <a:cs typeface="Calibri"/>
                        </a:rPr>
                        <a:t>X</a:t>
                      </a:r>
                      <a:r>
                        <a:rPr sz="1600" dirty="0">
                          <a:latin typeface="Calibri"/>
                          <a:cs typeface="Calibri"/>
                        </a:rPr>
                        <a:t>L</a:t>
                      </a:r>
                      <a:r>
                        <a:rPr sz="1600" spc="5" dirty="0">
                          <a:latin typeface="Calibri"/>
                          <a:cs typeface="Calibri"/>
                        </a:rPr>
                        <a:t>N</a:t>
                      </a:r>
                      <a:r>
                        <a:rPr sz="1600" spc="-5" dirty="0">
                          <a:latin typeface="Calibri"/>
                          <a:cs typeface="Calibri"/>
                        </a:rPr>
                        <a:t>e</a:t>
                      </a:r>
                      <a:r>
                        <a:rPr sz="1600" spc="-50" dirty="0">
                          <a:latin typeface="Calibri"/>
                          <a:cs typeface="Calibri"/>
                        </a:rPr>
                        <a:t>t</a:t>
                      </a:r>
                      <a:r>
                        <a:rPr sz="1600" spc="-5" dirty="0">
                          <a:latin typeface="Calibri"/>
                          <a:cs typeface="Calibri"/>
                        </a:rPr>
                        <a:t>-</a:t>
                      </a:r>
                      <a:r>
                        <a:rPr sz="1600" dirty="0">
                          <a:latin typeface="Calibri"/>
                          <a:cs typeface="Calibri"/>
                        </a:rPr>
                        <a:t>L</a:t>
                      </a:r>
                      <a:r>
                        <a:rPr sz="1600" spc="-5" dirty="0">
                          <a:latin typeface="Calibri"/>
                          <a:cs typeface="Calibri"/>
                        </a:rPr>
                        <a:t>a</a:t>
                      </a:r>
                      <a:r>
                        <a:rPr sz="1600" spc="-20" dirty="0">
                          <a:latin typeface="Calibri"/>
                          <a:cs typeface="Calibri"/>
                        </a:rPr>
                        <a:t>rg</a:t>
                      </a:r>
                      <a:r>
                        <a:rPr sz="1600" dirty="0">
                          <a:latin typeface="Calibri"/>
                          <a:cs typeface="Calibri"/>
                        </a:rPr>
                        <a:t>e</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1024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~340M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126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gridSpan="2">
                  <a:txBody>
                    <a:bodyPr/>
                    <a:lstStyle/>
                    <a:p>
                      <a:pPr marL="85090">
                        <a:lnSpc>
                          <a:spcPct val="100000"/>
                        </a:lnSpc>
                      </a:pPr>
                      <a:r>
                        <a:rPr sz="1600" dirty="0">
                          <a:latin typeface="Calibri"/>
                          <a:cs typeface="Calibri"/>
                        </a:rPr>
                        <a:t>512x</a:t>
                      </a:r>
                      <a:r>
                        <a:rPr sz="1600" spc="-5" dirty="0">
                          <a:latin typeface="Calibri"/>
                          <a:cs typeface="Calibri"/>
                        </a:rPr>
                        <a:t> TPU</a:t>
                      </a:r>
                      <a:r>
                        <a:rPr sz="1600" spc="-20" dirty="0">
                          <a:latin typeface="Calibri"/>
                          <a:cs typeface="Calibri"/>
                        </a:rPr>
                        <a:t>-</a:t>
                      </a:r>
                      <a:r>
                        <a:rPr sz="1600" dirty="0">
                          <a:latin typeface="Calibri"/>
                          <a:cs typeface="Calibri"/>
                        </a:rPr>
                        <a:t>v3 (2</a:t>
                      </a:r>
                      <a:r>
                        <a:rPr sz="1600" spc="-5" dirty="0">
                          <a:latin typeface="Calibri"/>
                          <a:cs typeface="Calibri"/>
                        </a:rPr>
                        <a:t>.</a:t>
                      </a:r>
                      <a:r>
                        <a:rPr sz="1600" dirty="0">
                          <a:latin typeface="Calibri"/>
                          <a:cs typeface="Calibri"/>
                        </a:rPr>
                        <a:t>5 </a:t>
                      </a:r>
                      <a:r>
                        <a:rPr sz="1600" spc="-5" dirty="0">
                          <a:latin typeface="Calibri"/>
                          <a:cs typeface="Calibri"/>
                        </a:rPr>
                        <a:t>d</a:t>
                      </a:r>
                      <a:r>
                        <a:rPr sz="1600" spc="-35" dirty="0">
                          <a:latin typeface="Calibri"/>
                          <a:cs typeface="Calibri"/>
                        </a:rPr>
                        <a:t>a</a:t>
                      </a:r>
                      <a:r>
                        <a:rPr sz="1600" spc="-15" dirty="0">
                          <a:latin typeface="Calibri"/>
                          <a:cs typeface="Calibri"/>
                        </a:rPr>
                        <a:t>y</a:t>
                      </a:r>
                      <a:r>
                        <a:rPr sz="1600" spc="-5" dirty="0">
                          <a:latin typeface="Calibri"/>
                          <a:cs typeface="Calibri"/>
                        </a:rPr>
                        <a:t>s</a:t>
                      </a: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05"/>
                  </a:ext>
                </a:extLst>
              </a:tr>
              <a:tr h="335280">
                <a:tc>
                  <a:txBody>
                    <a:bodyPr/>
                    <a:lstStyle/>
                    <a:p>
                      <a:pPr marL="84455">
                        <a:lnSpc>
                          <a:spcPct val="100000"/>
                        </a:lnSpc>
                      </a:pPr>
                      <a:r>
                        <a:rPr sz="1600" spc="-30" dirty="0">
                          <a:latin typeface="Calibri"/>
                          <a:cs typeface="Calibri"/>
                        </a:rPr>
                        <a:t>R</a:t>
                      </a:r>
                      <a:r>
                        <a:rPr sz="1600" spc="5" dirty="0">
                          <a:latin typeface="Calibri"/>
                          <a:cs typeface="Calibri"/>
                        </a:rPr>
                        <a:t>oBE</a:t>
                      </a:r>
                      <a:r>
                        <a:rPr sz="1600" spc="-10" dirty="0">
                          <a:latin typeface="Calibri"/>
                          <a:cs typeface="Calibri"/>
                        </a:rPr>
                        <a:t>R</a:t>
                      </a:r>
                      <a:r>
                        <a:rPr sz="1600" spc="-130" dirty="0">
                          <a:latin typeface="Calibri"/>
                          <a:cs typeface="Calibri"/>
                        </a:rPr>
                        <a:t>T</a:t>
                      </a:r>
                      <a:r>
                        <a:rPr sz="1600" dirty="0">
                          <a:latin typeface="Calibri"/>
                          <a:cs typeface="Calibri"/>
                        </a:rPr>
                        <a:t>a</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1024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355M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160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gridSpan="2">
                  <a:txBody>
                    <a:bodyPr/>
                    <a:lstStyle/>
                    <a:p>
                      <a:pPr marL="85090">
                        <a:lnSpc>
                          <a:spcPct val="100000"/>
                        </a:lnSpc>
                      </a:pPr>
                      <a:r>
                        <a:rPr sz="1600" dirty="0">
                          <a:latin typeface="Calibri"/>
                          <a:cs typeface="Calibri"/>
                        </a:rPr>
                        <a:t>1024x</a:t>
                      </a:r>
                      <a:r>
                        <a:rPr sz="1600" spc="-5" dirty="0">
                          <a:latin typeface="Calibri"/>
                          <a:cs typeface="Calibri"/>
                        </a:rPr>
                        <a:t> </a:t>
                      </a:r>
                      <a:r>
                        <a:rPr sz="1600" spc="5" dirty="0">
                          <a:latin typeface="Calibri"/>
                          <a:cs typeface="Calibri"/>
                        </a:rPr>
                        <a:t>V</a:t>
                      </a:r>
                      <a:r>
                        <a:rPr sz="1600" dirty="0">
                          <a:latin typeface="Calibri"/>
                          <a:cs typeface="Calibri"/>
                        </a:rPr>
                        <a:t>100 G</a:t>
                      </a:r>
                      <a:r>
                        <a:rPr sz="1600" spc="-5" dirty="0">
                          <a:latin typeface="Calibri"/>
                          <a:cs typeface="Calibri"/>
                        </a:rPr>
                        <a:t>P</a:t>
                      </a:r>
                      <a:r>
                        <a:rPr sz="1600" dirty="0">
                          <a:latin typeface="Calibri"/>
                          <a:cs typeface="Calibri"/>
                        </a:rPr>
                        <a:t>U</a:t>
                      </a:r>
                      <a:r>
                        <a:rPr sz="1600" spc="-5" dirty="0">
                          <a:latin typeface="Calibri"/>
                          <a:cs typeface="Calibri"/>
                        </a:rPr>
                        <a:t> </a:t>
                      </a:r>
                      <a:r>
                        <a:rPr sz="1600" dirty="0">
                          <a:latin typeface="Calibri"/>
                          <a:cs typeface="Calibri"/>
                        </a:rPr>
                        <a:t>(1 </a:t>
                      </a:r>
                      <a:r>
                        <a:rPr sz="1600" spc="-5" dirty="0">
                          <a:latin typeface="Calibri"/>
                          <a:cs typeface="Calibri"/>
                        </a:rPr>
                        <a:t>d</a:t>
                      </a:r>
                      <a:r>
                        <a:rPr sz="1600" spc="-35" dirty="0">
                          <a:latin typeface="Calibri"/>
                          <a:cs typeface="Calibri"/>
                        </a:rPr>
                        <a:t>a</a:t>
                      </a:r>
                      <a:r>
                        <a:rPr sz="1600" dirty="0">
                          <a:latin typeface="Calibri"/>
                          <a:cs typeface="Calibri"/>
                        </a:rPr>
                        <a:t>y)</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extLst>
                  <a:ext uri="{0D108BD9-81ED-4DB2-BD59-A6C34878D82A}">
                    <a16:rowId xmlns:a16="http://schemas.microsoft.com/office/drawing/2014/main" val="10006"/>
                  </a:ext>
                </a:extLst>
              </a:tr>
              <a:tr h="336605">
                <a:tc>
                  <a:txBody>
                    <a:bodyPr/>
                    <a:lstStyle/>
                    <a:p>
                      <a:pPr marL="84455">
                        <a:lnSpc>
                          <a:spcPct val="100000"/>
                        </a:lnSpc>
                      </a:pPr>
                      <a:r>
                        <a:rPr sz="1600" dirty="0">
                          <a:latin typeface="Calibri"/>
                          <a:cs typeface="Calibri"/>
                        </a:rPr>
                        <a:t>G</a:t>
                      </a:r>
                      <a:r>
                        <a:rPr sz="1600" spc="-10" dirty="0">
                          <a:latin typeface="Calibri"/>
                          <a:cs typeface="Calibri"/>
                        </a:rPr>
                        <a:t>P</a:t>
                      </a:r>
                      <a:r>
                        <a:rPr sz="1600" spc="-130" dirty="0">
                          <a:latin typeface="Calibri"/>
                          <a:cs typeface="Calibri"/>
                        </a:rPr>
                        <a:t>T</a:t>
                      </a:r>
                      <a:r>
                        <a:rPr sz="1600" spc="-5" dirty="0">
                          <a:latin typeface="Calibri"/>
                          <a:cs typeface="Calibri"/>
                        </a:rPr>
                        <a:t>-</a:t>
                      </a:r>
                      <a:r>
                        <a:rPr sz="1600" dirty="0">
                          <a:latin typeface="Calibri"/>
                          <a:cs typeface="Calibri"/>
                        </a:rPr>
                        <a:t>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768</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117M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40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gridSpan="2">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07"/>
                  </a:ext>
                </a:extLst>
              </a:tr>
              <a:tr h="335280">
                <a:tc>
                  <a:txBody>
                    <a:bodyPr/>
                    <a:lstStyle/>
                    <a:p>
                      <a:pPr marL="84455">
                        <a:lnSpc>
                          <a:spcPct val="100000"/>
                        </a:lnSpc>
                      </a:pPr>
                      <a:r>
                        <a:rPr sz="1600" dirty="0">
                          <a:latin typeface="Calibri"/>
                          <a:cs typeface="Calibri"/>
                        </a:rPr>
                        <a:t>G</a:t>
                      </a:r>
                      <a:r>
                        <a:rPr sz="1600" spc="-10" dirty="0">
                          <a:latin typeface="Calibri"/>
                          <a:cs typeface="Calibri"/>
                        </a:rPr>
                        <a:t>P</a:t>
                      </a:r>
                      <a:r>
                        <a:rPr sz="1600" spc="-130" dirty="0">
                          <a:latin typeface="Calibri"/>
                          <a:cs typeface="Calibri"/>
                        </a:rPr>
                        <a:t>T</a:t>
                      </a:r>
                      <a:r>
                        <a:rPr sz="1600" spc="-5" dirty="0">
                          <a:latin typeface="Calibri"/>
                          <a:cs typeface="Calibri"/>
                        </a:rPr>
                        <a:t>-</a:t>
                      </a:r>
                      <a:r>
                        <a:rPr sz="1600" dirty="0">
                          <a:latin typeface="Calibri"/>
                          <a:cs typeface="Calibri"/>
                        </a:rPr>
                        <a:t>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1024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345M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40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gridSpan="2">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extLst>
                  <a:ext uri="{0D108BD9-81ED-4DB2-BD59-A6C34878D82A}">
                    <a16:rowId xmlns:a16="http://schemas.microsoft.com/office/drawing/2014/main" val="10008"/>
                  </a:ext>
                </a:extLst>
              </a:tr>
              <a:tr h="335280">
                <a:tc>
                  <a:txBody>
                    <a:bodyPr/>
                    <a:lstStyle/>
                    <a:p>
                      <a:pPr marL="84455">
                        <a:lnSpc>
                          <a:spcPct val="100000"/>
                        </a:lnSpc>
                      </a:pPr>
                      <a:r>
                        <a:rPr sz="1600" dirty="0">
                          <a:latin typeface="Calibri"/>
                          <a:cs typeface="Calibri"/>
                        </a:rPr>
                        <a:t>G</a:t>
                      </a:r>
                      <a:r>
                        <a:rPr sz="1600" spc="-10" dirty="0">
                          <a:latin typeface="Calibri"/>
                          <a:cs typeface="Calibri"/>
                        </a:rPr>
                        <a:t>P</a:t>
                      </a:r>
                      <a:r>
                        <a:rPr sz="1600" spc="-130" dirty="0">
                          <a:latin typeface="Calibri"/>
                          <a:cs typeface="Calibri"/>
                        </a:rPr>
                        <a:t>T</a:t>
                      </a:r>
                      <a:r>
                        <a:rPr sz="1600" spc="-5" dirty="0">
                          <a:latin typeface="Calibri"/>
                          <a:cs typeface="Calibri"/>
                        </a:rPr>
                        <a:t>-</a:t>
                      </a:r>
                      <a:r>
                        <a:rPr sz="1600" dirty="0">
                          <a:latin typeface="Calibri"/>
                          <a:cs typeface="Calibri"/>
                        </a:rPr>
                        <a:t>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36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1280</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762M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40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gridSpan="2">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09"/>
                  </a:ext>
                </a:extLst>
              </a:tr>
              <a:tr h="335280">
                <a:tc>
                  <a:txBody>
                    <a:bodyPr/>
                    <a:lstStyle/>
                    <a:p>
                      <a:pPr marL="84455">
                        <a:lnSpc>
                          <a:spcPct val="100000"/>
                        </a:lnSpc>
                      </a:pPr>
                      <a:r>
                        <a:rPr sz="1600" dirty="0">
                          <a:latin typeface="Calibri"/>
                          <a:cs typeface="Calibri"/>
                        </a:rPr>
                        <a:t>G</a:t>
                      </a:r>
                      <a:r>
                        <a:rPr sz="1600" spc="-10" dirty="0">
                          <a:latin typeface="Calibri"/>
                          <a:cs typeface="Calibri"/>
                        </a:rPr>
                        <a:t>P</a:t>
                      </a:r>
                      <a:r>
                        <a:rPr sz="1600" spc="-130" dirty="0">
                          <a:latin typeface="Calibri"/>
                          <a:cs typeface="Calibri"/>
                        </a:rPr>
                        <a:t>T</a:t>
                      </a:r>
                      <a:r>
                        <a:rPr sz="1600" spc="-5" dirty="0">
                          <a:latin typeface="Calibri"/>
                          <a:cs typeface="Calibri"/>
                        </a:rPr>
                        <a:t>-</a:t>
                      </a:r>
                      <a:r>
                        <a:rPr sz="1600" dirty="0">
                          <a:latin typeface="Calibri"/>
                          <a:cs typeface="Calibri"/>
                        </a:rPr>
                        <a:t>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48</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1600</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a:t>
                      </a:r>
                      <a:r>
                        <a:rPr sz="1600" spc="-5" dirty="0">
                          <a:latin typeface="Calibri"/>
                          <a:cs typeface="Calibri"/>
                        </a:rPr>
                        <a:t>.</a:t>
                      </a:r>
                      <a:r>
                        <a:rPr sz="1600" dirty="0">
                          <a:latin typeface="Calibri"/>
                          <a:cs typeface="Calibri"/>
                        </a:rPr>
                        <a:t>5B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40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gridSpan="2">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extLst>
                  <a:ext uri="{0D108BD9-81ED-4DB2-BD59-A6C34878D82A}">
                    <a16:rowId xmlns:a16="http://schemas.microsoft.com/office/drawing/2014/main" val="10010"/>
                  </a:ext>
                </a:extLst>
              </a:tr>
              <a:tr h="335280">
                <a:tc>
                  <a:txBody>
                    <a:bodyPr/>
                    <a:lstStyle/>
                    <a:p>
                      <a:pPr marL="84455">
                        <a:lnSpc>
                          <a:spcPct val="100000"/>
                        </a:lnSpc>
                      </a:pPr>
                      <a:r>
                        <a:rPr sz="1600" spc="-10" dirty="0">
                          <a:latin typeface="Calibri"/>
                          <a:cs typeface="Calibri"/>
                        </a:rPr>
                        <a:t>M</a:t>
                      </a:r>
                      <a:r>
                        <a:rPr sz="1600" dirty="0">
                          <a:latin typeface="Calibri"/>
                          <a:cs typeface="Calibri"/>
                        </a:rPr>
                        <a:t>e</a:t>
                      </a:r>
                      <a:r>
                        <a:rPr sz="1600" spc="-35" dirty="0">
                          <a:latin typeface="Calibri"/>
                          <a:cs typeface="Calibri"/>
                        </a:rPr>
                        <a:t>g</a:t>
                      </a:r>
                      <a:r>
                        <a:rPr sz="1600" spc="-20" dirty="0">
                          <a:latin typeface="Calibri"/>
                          <a:cs typeface="Calibri"/>
                        </a:rPr>
                        <a:t>a</a:t>
                      </a:r>
                      <a:r>
                        <a:rPr sz="1600" dirty="0">
                          <a:latin typeface="Calibri"/>
                          <a:cs typeface="Calibri"/>
                        </a:rPr>
                        <a:t>t</a:t>
                      </a:r>
                      <a:r>
                        <a:rPr sz="1600" spc="-25" dirty="0">
                          <a:latin typeface="Calibri"/>
                          <a:cs typeface="Calibri"/>
                        </a:rPr>
                        <a:t>r</a:t>
                      </a:r>
                      <a:r>
                        <a:rPr sz="1600" spc="5" dirty="0">
                          <a:latin typeface="Calibri"/>
                          <a:cs typeface="Calibri"/>
                        </a:rPr>
                        <a:t>o</a:t>
                      </a:r>
                      <a:r>
                        <a:rPr sz="1600" spc="-5" dirty="0">
                          <a:latin typeface="Calibri"/>
                          <a:cs typeface="Calibri"/>
                        </a:rPr>
                        <a:t>n-</a:t>
                      </a:r>
                      <a:r>
                        <a:rPr sz="1600" dirty="0">
                          <a:latin typeface="Calibri"/>
                          <a:cs typeface="Calibri"/>
                        </a:rPr>
                        <a:t>LM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40</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1536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1</a:t>
                      </a:r>
                      <a:r>
                        <a:rPr sz="1600" spc="-5" dirty="0">
                          <a:latin typeface="Calibri"/>
                          <a:cs typeface="Calibri"/>
                        </a:rPr>
                        <a:t>.</a:t>
                      </a:r>
                      <a:r>
                        <a:rPr sz="1600" dirty="0">
                          <a:latin typeface="Calibri"/>
                          <a:cs typeface="Calibri"/>
                        </a:rPr>
                        <a:t>2B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174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gridSpan="2">
                  <a:txBody>
                    <a:bodyPr/>
                    <a:lstStyle/>
                    <a:p>
                      <a:pPr marL="85090">
                        <a:lnSpc>
                          <a:spcPct val="100000"/>
                        </a:lnSpc>
                      </a:pPr>
                      <a:r>
                        <a:rPr sz="1600" dirty="0">
                          <a:latin typeface="Calibri"/>
                          <a:cs typeface="Calibri"/>
                        </a:rPr>
                        <a:t>64x</a:t>
                      </a:r>
                      <a:r>
                        <a:rPr sz="1600" spc="-5" dirty="0">
                          <a:latin typeface="Calibri"/>
                          <a:cs typeface="Calibri"/>
                        </a:rPr>
                        <a:t> </a:t>
                      </a:r>
                      <a:r>
                        <a:rPr sz="1600" spc="5" dirty="0">
                          <a:latin typeface="Calibri"/>
                          <a:cs typeface="Calibri"/>
                        </a:rPr>
                        <a:t>V</a:t>
                      </a:r>
                      <a:r>
                        <a:rPr sz="1600" dirty="0">
                          <a:latin typeface="Calibri"/>
                          <a:cs typeface="Calibri"/>
                        </a:rPr>
                        <a:t>100 G</a:t>
                      </a:r>
                      <a:r>
                        <a:rPr sz="1600" spc="-5" dirty="0">
                          <a:latin typeface="Calibri"/>
                          <a:cs typeface="Calibri"/>
                        </a:rPr>
                        <a:t>P</a:t>
                      </a:r>
                      <a:r>
                        <a:rPr sz="1600" dirty="0">
                          <a:latin typeface="Calibri"/>
                          <a:cs typeface="Calibri"/>
                        </a:rPr>
                        <a:t>U</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11"/>
                  </a:ext>
                </a:extLst>
              </a:tr>
              <a:tr h="335280">
                <a:tc>
                  <a:txBody>
                    <a:bodyPr/>
                    <a:lstStyle/>
                    <a:p>
                      <a:pPr marL="84455">
                        <a:lnSpc>
                          <a:spcPct val="100000"/>
                        </a:lnSpc>
                      </a:pPr>
                      <a:r>
                        <a:rPr sz="1600" spc="-10" dirty="0">
                          <a:latin typeface="Calibri"/>
                          <a:cs typeface="Calibri"/>
                        </a:rPr>
                        <a:t>M</a:t>
                      </a:r>
                      <a:r>
                        <a:rPr sz="1600" dirty="0">
                          <a:latin typeface="Calibri"/>
                          <a:cs typeface="Calibri"/>
                        </a:rPr>
                        <a:t>e</a:t>
                      </a:r>
                      <a:r>
                        <a:rPr sz="1600" spc="-35" dirty="0">
                          <a:latin typeface="Calibri"/>
                          <a:cs typeface="Calibri"/>
                        </a:rPr>
                        <a:t>g</a:t>
                      </a:r>
                      <a:r>
                        <a:rPr sz="1600" spc="-20" dirty="0">
                          <a:latin typeface="Calibri"/>
                          <a:cs typeface="Calibri"/>
                        </a:rPr>
                        <a:t>a</a:t>
                      </a:r>
                      <a:r>
                        <a:rPr sz="1600" dirty="0">
                          <a:latin typeface="Calibri"/>
                          <a:cs typeface="Calibri"/>
                        </a:rPr>
                        <a:t>t</a:t>
                      </a:r>
                      <a:r>
                        <a:rPr sz="1600" spc="-25" dirty="0">
                          <a:latin typeface="Calibri"/>
                          <a:cs typeface="Calibri"/>
                        </a:rPr>
                        <a:t>r</a:t>
                      </a:r>
                      <a:r>
                        <a:rPr sz="1600" spc="5" dirty="0">
                          <a:latin typeface="Calibri"/>
                          <a:cs typeface="Calibri"/>
                        </a:rPr>
                        <a:t>o</a:t>
                      </a:r>
                      <a:r>
                        <a:rPr sz="1600" spc="-5" dirty="0">
                          <a:latin typeface="Calibri"/>
                          <a:cs typeface="Calibri"/>
                        </a:rPr>
                        <a:t>n-</a:t>
                      </a:r>
                      <a:r>
                        <a:rPr sz="1600" dirty="0">
                          <a:latin typeface="Calibri"/>
                          <a:cs typeface="Calibri"/>
                        </a:rPr>
                        <a:t>LM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54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1920</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20</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2</a:t>
                      </a:r>
                      <a:r>
                        <a:rPr sz="1600" spc="-5" dirty="0">
                          <a:latin typeface="Calibri"/>
                          <a:cs typeface="Calibri"/>
                        </a:rPr>
                        <a:t>.</a:t>
                      </a:r>
                      <a:r>
                        <a:rPr sz="1600" dirty="0">
                          <a:latin typeface="Calibri"/>
                          <a:cs typeface="Calibri"/>
                        </a:rPr>
                        <a:t>5B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174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gridSpan="2">
                  <a:txBody>
                    <a:bodyPr/>
                    <a:lstStyle/>
                    <a:p>
                      <a:pPr marL="85090">
                        <a:lnSpc>
                          <a:spcPct val="100000"/>
                        </a:lnSpc>
                      </a:pPr>
                      <a:r>
                        <a:rPr sz="1600" dirty="0">
                          <a:latin typeface="Calibri"/>
                          <a:cs typeface="Calibri"/>
                        </a:rPr>
                        <a:t>128x</a:t>
                      </a:r>
                      <a:r>
                        <a:rPr sz="1600" spc="-5" dirty="0">
                          <a:latin typeface="Calibri"/>
                          <a:cs typeface="Calibri"/>
                        </a:rPr>
                        <a:t> </a:t>
                      </a:r>
                      <a:r>
                        <a:rPr sz="1600" spc="5" dirty="0">
                          <a:latin typeface="Calibri"/>
                          <a:cs typeface="Calibri"/>
                        </a:rPr>
                        <a:t>V</a:t>
                      </a:r>
                      <a:r>
                        <a:rPr sz="1600" dirty="0">
                          <a:latin typeface="Calibri"/>
                          <a:cs typeface="Calibri"/>
                        </a:rPr>
                        <a:t>100 G</a:t>
                      </a:r>
                      <a:r>
                        <a:rPr sz="1600" spc="-5" dirty="0">
                          <a:latin typeface="Calibri"/>
                          <a:cs typeface="Calibri"/>
                        </a:rPr>
                        <a:t>P</a:t>
                      </a:r>
                      <a:r>
                        <a:rPr sz="1600" dirty="0">
                          <a:latin typeface="Calibri"/>
                          <a:cs typeface="Calibri"/>
                        </a:rPr>
                        <a:t>U</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extLst>
                  <a:ext uri="{0D108BD9-81ED-4DB2-BD59-A6C34878D82A}">
                    <a16:rowId xmlns:a16="http://schemas.microsoft.com/office/drawing/2014/main" val="10012"/>
                  </a:ext>
                </a:extLst>
              </a:tr>
              <a:tr h="335280">
                <a:tc>
                  <a:txBody>
                    <a:bodyPr/>
                    <a:lstStyle/>
                    <a:p>
                      <a:pPr marL="84455">
                        <a:lnSpc>
                          <a:spcPct val="100000"/>
                        </a:lnSpc>
                      </a:pPr>
                      <a:r>
                        <a:rPr sz="1600" spc="-10" dirty="0">
                          <a:latin typeface="Calibri"/>
                          <a:cs typeface="Calibri"/>
                        </a:rPr>
                        <a:t>M</a:t>
                      </a:r>
                      <a:r>
                        <a:rPr sz="1600" dirty="0">
                          <a:latin typeface="Calibri"/>
                          <a:cs typeface="Calibri"/>
                        </a:rPr>
                        <a:t>e</a:t>
                      </a:r>
                      <a:r>
                        <a:rPr sz="1600" spc="-35" dirty="0">
                          <a:latin typeface="Calibri"/>
                          <a:cs typeface="Calibri"/>
                        </a:rPr>
                        <a:t>g</a:t>
                      </a:r>
                      <a:r>
                        <a:rPr sz="1600" spc="-20" dirty="0">
                          <a:latin typeface="Calibri"/>
                          <a:cs typeface="Calibri"/>
                        </a:rPr>
                        <a:t>a</a:t>
                      </a:r>
                      <a:r>
                        <a:rPr sz="1600" dirty="0">
                          <a:latin typeface="Calibri"/>
                          <a:cs typeface="Calibri"/>
                        </a:rPr>
                        <a:t>t</a:t>
                      </a:r>
                      <a:r>
                        <a:rPr sz="1600" spc="-25" dirty="0">
                          <a:latin typeface="Calibri"/>
                          <a:cs typeface="Calibri"/>
                        </a:rPr>
                        <a:t>r</a:t>
                      </a:r>
                      <a:r>
                        <a:rPr sz="1600" spc="5" dirty="0">
                          <a:latin typeface="Calibri"/>
                          <a:cs typeface="Calibri"/>
                        </a:rPr>
                        <a:t>o</a:t>
                      </a:r>
                      <a:r>
                        <a:rPr sz="1600" spc="-5" dirty="0">
                          <a:latin typeface="Calibri"/>
                          <a:cs typeface="Calibri"/>
                        </a:rPr>
                        <a:t>n-</a:t>
                      </a:r>
                      <a:r>
                        <a:rPr sz="1600" dirty="0">
                          <a:latin typeface="Calibri"/>
                          <a:cs typeface="Calibri"/>
                        </a:rPr>
                        <a:t>LM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64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2304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4</a:t>
                      </a:r>
                      <a:r>
                        <a:rPr sz="1600" spc="-5" dirty="0">
                          <a:latin typeface="Calibri"/>
                          <a:cs typeface="Calibri"/>
                        </a:rPr>
                        <a:t>.</a:t>
                      </a:r>
                      <a:r>
                        <a:rPr sz="1600" dirty="0">
                          <a:latin typeface="Calibri"/>
                          <a:cs typeface="Calibri"/>
                        </a:rPr>
                        <a:t>2B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174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gridSpan="2">
                  <a:txBody>
                    <a:bodyPr/>
                    <a:lstStyle/>
                    <a:p>
                      <a:pPr marL="85090">
                        <a:lnSpc>
                          <a:spcPct val="100000"/>
                        </a:lnSpc>
                      </a:pPr>
                      <a:r>
                        <a:rPr sz="1600" dirty="0">
                          <a:latin typeface="Calibri"/>
                          <a:cs typeface="Calibri"/>
                        </a:rPr>
                        <a:t>256x</a:t>
                      </a:r>
                      <a:r>
                        <a:rPr sz="1600" spc="-5" dirty="0">
                          <a:latin typeface="Calibri"/>
                          <a:cs typeface="Calibri"/>
                        </a:rPr>
                        <a:t> </a:t>
                      </a:r>
                      <a:r>
                        <a:rPr sz="1600" spc="5" dirty="0">
                          <a:latin typeface="Calibri"/>
                          <a:cs typeface="Calibri"/>
                        </a:rPr>
                        <a:t>V</a:t>
                      </a:r>
                      <a:r>
                        <a:rPr sz="1600" dirty="0">
                          <a:latin typeface="Calibri"/>
                          <a:cs typeface="Calibri"/>
                        </a:rPr>
                        <a:t>100 G</a:t>
                      </a:r>
                      <a:r>
                        <a:rPr sz="1600" spc="-5" dirty="0">
                          <a:latin typeface="Calibri"/>
                          <a:cs typeface="Calibri"/>
                        </a:rPr>
                        <a:t>P</a:t>
                      </a:r>
                      <a:r>
                        <a:rPr sz="1600" dirty="0">
                          <a:latin typeface="Calibri"/>
                          <a:cs typeface="Calibri"/>
                        </a:rPr>
                        <a:t>U (10 </a:t>
                      </a:r>
                      <a:r>
                        <a:rPr sz="1600" spc="-5" dirty="0">
                          <a:latin typeface="Calibri"/>
                          <a:cs typeface="Calibri"/>
                        </a:rPr>
                        <a:t>d</a:t>
                      </a:r>
                      <a:r>
                        <a:rPr sz="1600" spc="-35" dirty="0">
                          <a:latin typeface="Calibri"/>
                          <a:cs typeface="Calibri"/>
                        </a:rPr>
                        <a:t>a</a:t>
                      </a:r>
                      <a:r>
                        <a:rPr sz="1600" spc="-15" dirty="0">
                          <a:latin typeface="Calibri"/>
                          <a:cs typeface="Calibri"/>
                        </a:rPr>
                        <a:t>y</a:t>
                      </a:r>
                      <a:r>
                        <a:rPr sz="1600" spc="-5" dirty="0">
                          <a:latin typeface="Calibri"/>
                          <a:cs typeface="Calibri"/>
                        </a:rPr>
                        <a:t>s</a:t>
                      </a: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25400">
                      <a:solidFill>
                        <a:srgbClr val="FF0000"/>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13"/>
                  </a:ext>
                </a:extLst>
              </a:tr>
              <a:tr h="335280">
                <a:tc>
                  <a:txBody>
                    <a:bodyPr/>
                    <a:lstStyle/>
                    <a:p>
                      <a:pPr marL="84455">
                        <a:lnSpc>
                          <a:spcPct val="100000"/>
                        </a:lnSpc>
                      </a:pPr>
                      <a:r>
                        <a:rPr sz="1600" spc="-10" dirty="0">
                          <a:latin typeface="Calibri"/>
                          <a:cs typeface="Calibri"/>
                        </a:rPr>
                        <a:t>M</a:t>
                      </a:r>
                      <a:r>
                        <a:rPr sz="1600" dirty="0">
                          <a:latin typeface="Calibri"/>
                          <a:cs typeface="Calibri"/>
                        </a:rPr>
                        <a:t>e</a:t>
                      </a:r>
                      <a:r>
                        <a:rPr sz="1600" spc="-35" dirty="0">
                          <a:latin typeface="Calibri"/>
                          <a:cs typeface="Calibri"/>
                        </a:rPr>
                        <a:t>g</a:t>
                      </a:r>
                      <a:r>
                        <a:rPr sz="1600" spc="-20" dirty="0">
                          <a:latin typeface="Calibri"/>
                          <a:cs typeface="Calibri"/>
                        </a:rPr>
                        <a:t>a</a:t>
                      </a:r>
                      <a:r>
                        <a:rPr sz="1600" dirty="0">
                          <a:latin typeface="Calibri"/>
                          <a:cs typeface="Calibri"/>
                        </a:rPr>
                        <a:t>t</a:t>
                      </a:r>
                      <a:r>
                        <a:rPr sz="1600" spc="-25" dirty="0">
                          <a:latin typeface="Calibri"/>
                          <a:cs typeface="Calibri"/>
                        </a:rPr>
                        <a:t>r</a:t>
                      </a:r>
                      <a:r>
                        <a:rPr sz="1600" spc="5" dirty="0">
                          <a:latin typeface="Calibri"/>
                          <a:cs typeface="Calibri"/>
                        </a:rPr>
                        <a:t>o</a:t>
                      </a:r>
                      <a:r>
                        <a:rPr sz="1600" spc="-5" dirty="0">
                          <a:latin typeface="Calibri"/>
                          <a:cs typeface="Calibri"/>
                        </a:rPr>
                        <a:t>n-</a:t>
                      </a:r>
                      <a:r>
                        <a:rPr sz="1600" dirty="0">
                          <a:latin typeface="Calibri"/>
                          <a:cs typeface="Calibri"/>
                        </a:rPr>
                        <a:t>LM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72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3072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32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8</a:t>
                      </a:r>
                      <a:r>
                        <a:rPr sz="1600" spc="-5" dirty="0">
                          <a:latin typeface="Calibri"/>
                          <a:cs typeface="Calibri"/>
                        </a:rPr>
                        <a:t>.</a:t>
                      </a:r>
                      <a:r>
                        <a:rPr sz="1600" dirty="0">
                          <a:latin typeface="Calibri"/>
                          <a:cs typeface="Calibri"/>
                        </a:rPr>
                        <a:t>3B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174 GB</a:t>
                      </a:r>
                      <a:endParaRPr sz="1600">
                        <a:latin typeface="Calibri"/>
                        <a:cs typeface="Calibri"/>
                      </a:endParaRPr>
                    </a:p>
                  </a:txBody>
                  <a:tcPr marL="0" marR="0" marT="0" marB="0">
                    <a:lnL w="12700">
                      <a:solidFill>
                        <a:srgbClr val="FFFFFF"/>
                      </a:solidFill>
                      <a:prstDash val="solid"/>
                    </a:lnL>
                    <a:lnR w="25400">
                      <a:solidFill>
                        <a:srgbClr val="FF0000"/>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78740">
                        <a:lnSpc>
                          <a:spcPct val="100000"/>
                        </a:lnSpc>
                      </a:pPr>
                      <a:r>
                        <a:rPr sz="1600" dirty="0">
                          <a:latin typeface="Calibri"/>
                          <a:cs typeface="Calibri"/>
                        </a:rPr>
                        <a:t>512x</a:t>
                      </a:r>
                      <a:r>
                        <a:rPr sz="1600" spc="-5" dirty="0">
                          <a:latin typeface="Calibri"/>
                          <a:cs typeface="Calibri"/>
                        </a:rPr>
                        <a:t> </a:t>
                      </a:r>
                      <a:r>
                        <a:rPr sz="1600" spc="5" dirty="0">
                          <a:latin typeface="Calibri"/>
                          <a:cs typeface="Calibri"/>
                        </a:rPr>
                        <a:t>V</a:t>
                      </a:r>
                      <a:r>
                        <a:rPr sz="1600" dirty="0">
                          <a:latin typeface="Calibri"/>
                          <a:cs typeface="Calibri"/>
                        </a:rPr>
                        <a:t>100 G</a:t>
                      </a:r>
                      <a:r>
                        <a:rPr sz="1600" spc="-5" dirty="0">
                          <a:latin typeface="Calibri"/>
                          <a:cs typeface="Calibri"/>
                        </a:rPr>
                        <a:t>P</a:t>
                      </a:r>
                      <a:r>
                        <a:rPr sz="1600" dirty="0">
                          <a:latin typeface="Calibri"/>
                          <a:cs typeface="Calibri"/>
                        </a:rPr>
                        <a:t>U </a:t>
                      </a:r>
                      <a:r>
                        <a:rPr sz="1600" spc="-5" dirty="0">
                          <a:latin typeface="Calibri"/>
                          <a:cs typeface="Calibri"/>
                        </a:rPr>
                        <a:t>(</a:t>
                      </a:r>
                      <a:r>
                        <a:rPr sz="1600" dirty="0">
                          <a:latin typeface="Calibri"/>
                          <a:cs typeface="Calibri"/>
                        </a:rPr>
                        <a:t>9 </a:t>
                      </a:r>
                      <a:r>
                        <a:rPr sz="1600" spc="-5" dirty="0">
                          <a:latin typeface="Calibri"/>
                          <a:cs typeface="Calibri"/>
                        </a:rPr>
                        <a:t>d</a:t>
                      </a:r>
                      <a:r>
                        <a:rPr sz="1600" spc="-35" dirty="0">
                          <a:latin typeface="Calibri"/>
                          <a:cs typeface="Calibri"/>
                        </a:rPr>
                        <a:t>a</a:t>
                      </a:r>
                      <a:r>
                        <a:rPr sz="1600" spc="-15" dirty="0">
                          <a:latin typeface="Calibri"/>
                          <a:cs typeface="Calibri"/>
                        </a:rPr>
                        <a:t>y</a:t>
                      </a:r>
                      <a:r>
                        <a:rPr sz="1600" spc="-5" dirty="0">
                          <a:latin typeface="Calibri"/>
                          <a:cs typeface="Calibri"/>
                        </a:rPr>
                        <a:t>s</a:t>
                      </a:r>
                      <a:r>
                        <a:rPr sz="1600" dirty="0">
                          <a:latin typeface="Calibri"/>
                          <a:cs typeface="Calibri"/>
                        </a:rPr>
                        <a:t>)</a:t>
                      </a:r>
                      <a:endParaRPr sz="1600">
                        <a:latin typeface="Calibri"/>
                        <a:cs typeface="Calibri"/>
                      </a:endParaRPr>
                    </a:p>
                  </a:txBody>
                  <a:tcPr marL="0" marR="0" marT="0" marB="0">
                    <a:lnL w="25400">
                      <a:solidFill>
                        <a:srgbClr val="FF0000"/>
                      </a:solidFill>
                      <a:prstDash val="solid"/>
                    </a:lnL>
                    <a:lnR w="25400">
                      <a:solidFill>
                        <a:srgbClr val="FF0000"/>
                      </a:solidFill>
                      <a:prstDash val="solid"/>
                    </a:lnR>
                    <a:lnT w="25400">
                      <a:solidFill>
                        <a:srgbClr val="FF0000"/>
                      </a:solidFill>
                      <a:prstDash val="solid"/>
                    </a:lnT>
                    <a:lnB w="25400">
                      <a:solidFill>
                        <a:srgbClr val="FF0000"/>
                      </a:solidFill>
                      <a:prstDash val="solid"/>
                    </a:lnB>
                    <a:solidFill>
                      <a:srgbClr val="E9EBF5"/>
                    </a:solidFill>
                  </a:tcPr>
                </a:tc>
                <a:tc>
                  <a:txBody>
                    <a:bodyPr/>
                    <a:lstStyle/>
                    <a:p>
                      <a:endParaRPr sz="1600">
                        <a:latin typeface="Calibri"/>
                        <a:cs typeface="Calibri"/>
                      </a:endParaRPr>
                    </a:p>
                  </a:txBody>
                  <a:tcPr marL="0" marR="0" marT="0" marB="0">
                    <a:lnL w="25400">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49427072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S</a:t>
            </a:r>
            <a:r>
              <a:rPr spc="-30" dirty="0"/>
              <a:t>u</a:t>
            </a:r>
            <a:r>
              <a:rPr spc="-5" dirty="0"/>
              <a:t>mm</a:t>
            </a:r>
            <a:r>
              <a:rPr spc="-15" dirty="0"/>
              <a:t>a</a:t>
            </a:r>
            <a:r>
              <a:rPr dirty="0"/>
              <a:t>r</a:t>
            </a:r>
            <a:r>
              <a:rPr spc="-20" dirty="0"/>
              <a:t>y</a:t>
            </a:r>
          </a:p>
        </p:txBody>
      </p:sp>
      <p:sp>
        <p:nvSpPr>
          <p:cNvPr id="3" name="object 3"/>
          <p:cNvSpPr txBox="1"/>
          <p:nvPr/>
        </p:nvSpPr>
        <p:spPr>
          <a:xfrm>
            <a:off x="341218" y="6444952"/>
            <a:ext cx="5257165" cy="152400"/>
          </a:xfrm>
          <a:prstGeom prst="rect">
            <a:avLst/>
          </a:prstGeom>
        </p:spPr>
        <p:txBody>
          <a:bodyPr vert="horz" wrap="square" lIns="0" tIns="0" rIns="0" bIns="0" rtlCol="0">
            <a:spAutoFit/>
          </a:bodyPr>
          <a:lstStyle/>
          <a:p>
            <a:pPr marL="12700">
              <a:lnSpc>
                <a:spcPct val="100000"/>
              </a:lnSpc>
            </a:pPr>
            <a:r>
              <a:rPr sz="1000" spc="5" dirty="0">
                <a:latin typeface="Calibri"/>
                <a:cs typeface="Calibri"/>
              </a:rPr>
              <a:t>X</a:t>
            </a:r>
            <a:r>
              <a:rPr sz="1000" dirty="0">
                <a:latin typeface="Calibri"/>
                <a:cs typeface="Calibri"/>
              </a:rPr>
              <a:t>u</a:t>
            </a:r>
            <a:r>
              <a:rPr sz="1000" spc="-5" dirty="0">
                <a:latin typeface="Calibri"/>
                <a:cs typeface="Calibri"/>
              </a:rPr>
              <a:t> et</a:t>
            </a:r>
            <a:r>
              <a:rPr sz="1000" dirty="0">
                <a:latin typeface="Calibri"/>
                <a:cs typeface="Calibri"/>
              </a:rPr>
              <a:t> </a:t>
            </a:r>
            <a:r>
              <a:rPr sz="1000" spc="-5" dirty="0">
                <a:latin typeface="Calibri"/>
                <a:cs typeface="Calibri"/>
              </a:rPr>
              <a:t>al, </a:t>
            </a:r>
            <a:r>
              <a:rPr sz="1000" spc="-10" dirty="0">
                <a:latin typeface="Calibri"/>
                <a:cs typeface="Calibri"/>
              </a:rPr>
              <a:t>“</a:t>
            </a:r>
            <a:r>
              <a:rPr sz="1000" dirty="0">
                <a:latin typeface="Calibri"/>
                <a:cs typeface="Calibri"/>
              </a:rPr>
              <a:t>S</a:t>
            </a:r>
            <a:r>
              <a:rPr sz="1000" spc="-5" dirty="0">
                <a:latin typeface="Calibri"/>
                <a:cs typeface="Calibri"/>
              </a:rPr>
              <a:t>ho</a:t>
            </a:r>
            <a:r>
              <a:rPr sz="1000" spc="-15" dirty="0">
                <a:latin typeface="Calibri"/>
                <a:cs typeface="Calibri"/>
              </a:rPr>
              <a:t>w</a:t>
            </a:r>
            <a:r>
              <a:rPr sz="1000" spc="-5" dirty="0">
                <a:latin typeface="Calibri"/>
                <a:cs typeface="Calibri"/>
              </a:rPr>
              <a:t>, </a:t>
            </a:r>
            <a:r>
              <a:rPr sz="1000" spc="-15" dirty="0">
                <a:latin typeface="Calibri"/>
                <a:cs typeface="Calibri"/>
              </a:rPr>
              <a:t>A</a:t>
            </a:r>
            <a:r>
              <a:rPr sz="1000" spc="-5" dirty="0">
                <a:latin typeface="Calibri"/>
                <a:cs typeface="Calibri"/>
              </a:rPr>
              <a:t>ttend</a:t>
            </a:r>
            <a:r>
              <a:rPr sz="1000" dirty="0">
                <a:latin typeface="Calibri"/>
                <a:cs typeface="Calibri"/>
              </a:rPr>
              <a:t>, </a:t>
            </a:r>
            <a:r>
              <a:rPr sz="1000" spc="-5" dirty="0">
                <a:latin typeface="Calibri"/>
                <a:cs typeface="Calibri"/>
              </a:rPr>
              <a:t>an</a:t>
            </a:r>
            <a:r>
              <a:rPr sz="1000" dirty="0">
                <a:latin typeface="Calibri"/>
                <a:cs typeface="Calibri"/>
              </a:rPr>
              <a:t>d</a:t>
            </a:r>
            <a:r>
              <a:rPr sz="1000" spc="-5" dirty="0">
                <a:latin typeface="Calibri"/>
                <a:cs typeface="Calibri"/>
              </a:rPr>
              <a:t> </a:t>
            </a:r>
            <a:r>
              <a:rPr sz="1000" dirty="0">
                <a:latin typeface="Calibri"/>
                <a:cs typeface="Calibri"/>
              </a:rPr>
              <a:t>T</a:t>
            </a:r>
            <a:r>
              <a:rPr sz="1000" spc="-5" dirty="0">
                <a:latin typeface="Calibri"/>
                <a:cs typeface="Calibri"/>
              </a:rPr>
              <a:t>ell:</a:t>
            </a:r>
            <a:r>
              <a:rPr sz="1000" spc="-10" dirty="0">
                <a:latin typeface="Calibri"/>
                <a:cs typeface="Calibri"/>
              </a:rPr>
              <a:t> Ne</a:t>
            </a:r>
            <a:r>
              <a:rPr sz="1000" spc="-5" dirty="0">
                <a:latin typeface="Calibri"/>
                <a:cs typeface="Calibri"/>
              </a:rPr>
              <a:t>u</a:t>
            </a:r>
            <a:r>
              <a:rPr sz="1000" dirty="0">
                <a:latin typeface="Calibri"/>
                <a:cs typeface="Calibri"/>
              </a:rPr>
              <a:t>r</a:t>
            </a:r>
            <a:r>
              <a:rPr sz="1000" spc="-5" dirty="0">
                <a:latin typeface="Calibri"/>
                <a:cs typeface="Calibri"/>
              </a:rPr>
              <a:t>a</a:t>
            </a:r>
            <a:r>
              <a:rPr sz="1000" dirty="0">
                <a:latin typeface="Calibri"/>
                <a:cs typeface="Calibri"/>
              </a:rPr>
              <a:t>l</a:t>
            </a:r>
            <a:r>
              <a:rPr sz="1000" spc="-10" dirty="0">
                <a:latin typeface="Calibri"/>
                <a:cs typeface="Calibri"/>
              </a:rPr>
              <a:t> Im</a:t>
            </a:r>
            <a:r>
              <a:rPr sz="1000" spc="-5" dirty="0">
                <a:latin typeface="Calibri"/>
                <a:cs typeface="Calibri"/>
              </a:rPr>
              <a:t>age</a:t>
            </a:r>
            <a:r>
              <a:rPr sz="1000" dirty="0">
                <a:latin typeface="Calibri"/>
                <a:cs typeface="Calibri"/>
              </a:rPr>
              <a:t> C</a:t>
            </a:r>
            <a:r>
              <a:rPr sz="1000" spc="-5" dirty="0">
                <a:latin typeface="Calibri"/>
                <a:cs typeface="Calibri"/>
              </a:rPr>
              <a:t>ap</a:t>
            </a:r>
            <a:r>
              <a:rPr sz="1000" dirty="0">
                <a:latin typeface="Calibri"/>
                <a:cs typeface="Calibri"/>
              </a:rPr>
              <a:t>t</a:t>
            </a:r>
            <a:r>
              <a:rPr sz="1000" spc="-5" dirty="0">
                <a:latin typeface="Calibri"/>
                <a:cs typeface="Calibri"/>
              </a:rPr>
              <a:t>io</a:t>
            </a:r>
            <a:r>
              <a:rPr sz="1000" dirty="0">
                <a:latin typeface="Calibri"/>
                <a:cs typeface="Calibri"/>
              </a:rPr>
              <a:t>n</a:t>
            </a:r>
            <a:r>
              <a:rPr sz="1000" spc="-5" dirty="0">
                <a:latin typeface="Calibri"/>
                <a:cs typeface="Calibri"/>
              </a:rPr>
              <a:t> </a:t>
            </a:r>
            <a:r>
              <a:rPr sz="1000" spc="-20" dirty="0">
                <a:latin typeface="Calibri"/>
                <a:cs typeface="Calibri"/>
              </a:rPr>
              <a:t>G</a:t>
            </a:r>
            <a:r>
              <a:rPr sz="1000" spc="-5" dirty="0">
                <a:latin typeface="Calibri"/>
                <a:cs typeface="Calibri"/>
              </a:rPr>
              <a:t>e</a:t>
            </a:r>
            <a:r>
              <a:rPr sz="1000" spc="-15" dirty="0">
                <a:latin typeface="Calibri"/>
                <a:cs typeface="Calibri"/>
              </a:rPr>
              <a:t>n</a:t>
            </a:r>
            <a:r>
              <a:rPr sz="1000" spc="-5" dirty="0">
                <a:latin typeface="Calibri"/>
                <a:cs typeface="Calibri"/>
              </a:rPr>
              <a:t>eratio</a:t>
            </a:r>
            <a:r>
              <a:rPr sz="1000" dirty="0">
                <a:latin typeface="Calibri"/>
                <a:cs typeface="Calibri"/>
              </a:rPr>
              <a:t>n</a:t>
            </a:r>
            <a:r>
              <a:rPr sz="1000" spc="-5" dirty="0">
                <a:latin typeface="Calibri"/>
                <a:cs typeface="Calibri"/>
              </a:rPr>
              <a:t> </a:t>
            </a:r>
            <a:r>
              <a:rPr sz="1000" spc="-15" dirty="0">
                <a:latin typeface="Calibri"/>
                <a:cs typeface="Calibri"/>
              </a:rPr>
              <a:t>w</a:t>
            </a:r>
            <a:r>
              <a:rPr sz="1000" spc="-5" dirty="0">
                <a:latin typeface="Calibri"/>
                <a:cs typeface="Calibri"/>
              </a:rPr>
              <a:t>it</a:t>
            </a:r>
            <a:r>
              <a:rPr sz="1000" dirty="0">
                <a:latin typeface="Calibri"/>
                <a:cs typeface="Calibri"/>
              </a:rPr>
              <a:t>h</a:t>
            </a:r>
            <a:r>
              <a:rPr sz="1000" spc="-5" dirty="0">
                <a:latin typeface="Calibri"/>
                <a:cs typeface="Calibri"/>
              </a:rPr>
              <a:t> Visua</a:t>
            </a:r>
            <a:r>
              <a:rPr sz="1000" dirty="0">
                <a:latin typeface="Calibri"/>
                <a:cs typeface="Calibri"/>
              </a:rPr>
              <a:t>l</a:t>
            </a:r>
            <a:r>
              <a:rPr sz="1000" spc="-10" dirty="0">
                <a:latin typeface="Calibri"/>
                <a:cs typeface="Calibri"/>
              </a:rPr>
              <a:t> </a:t>
            </a:r>
            <a:r>
              <a:rPr sz="1000" spc="-15" dirty="0">
                <a:latin typeface="Calibri"/>
                <a:cs typeface="Calibri"/>
              </a:rPr>
              <a:t>A</a:t>
            </a:r>
            <a:r>
              <a:rPr sz="1000" spc="-5" dirty="0">
                <a:latin typeface="Calibri"/>
                <a:cs typeface="Calibri"/>
              </a:rPr>
              <a:t>tten</a:t>
            </a:r>
            <a:r>
              <a:rPr sz="1000" dirty="0">
                <a:latin typeface="Calibri"/>
                <a:cs typeface="Calibri"/>
              </a:rPr>
              <a:t>t</a:t>
            </a:r>
            <a:r>
              <a:rPr sz="1000" spc="-5" dirty="0">
                <a:latin typeface="Calibri"/>
                <a:cs typeface="Calibri"/>
              </a:rPr>
              <a:t>ion</a:t>
            </a:r>
            <a:r>
              <a:rPr sz="1000" spc="-10" dirty="0">
                <a:latin typeface="Calibri"/>
                <a:cs typeface="Calibri"/>
              </a:rPr>
              <a:t>”</a:t>
            </a:r>
            <a:r>
              <a:rPr sz="1000" spc="-5" dirty="0">
                <a:latin typeface="Calibri"/>
                <a:cs typeface="Calibri"/>
              </a:rPr>
              <a:t>, </a:t>
            </a:r>
            <a:r>
              <a:rPr sz="1000" spc="-10" dirty="0">
                <a:latin typeface="Calibri"/>
                <a:cs typeface="Calibri"/>
              </a:rPr>
              <a:t>I</a:t>
            </a:r>
            <a:r>
              <a:rPr sz="1000" dirty="0">
                <a:latin typeface="Calibri"/>
                <a:cs typeface="Calibri"/>
              </a:rPr>
              <a:t>C</a:t>
            </a:r>
            <a:r>
              <a:rPr sz="1000" spc="-15" dirty="0">
                <a:latin typeface="Calibri"/>
                <a:cs typeface="Calibri"/>
              </a:rPr>
              <a:t>M</a:t>
            </a:r>
            <a:r>
              <a:rPr sz="1000" dirty="0">
                <a:latin typeface="Calibri"/>
                <a:cs typeface="Calibri"/>
              </a:rPr>
              <a:t>L 201</a:t>
            </a:r>
            <a:r>
              <a:rPr sz="1000" spc="-5" dirty="0">
                <a:latin typeface="Calibri"/>
                <a:cs typeface="Calibri"/>
              </a:rPr>
              <a:t>5</a:t>
            </a:r>
            <a:endParaRPr sz="1000" dirty="0">
              <a:latin typeface="Calibri"/>
              <a:cs typeface="Calibri"/>
            </a:endParaRPr>
          </a:p>
        </p:txBody>
      </p:sp>
      <p:sp>
        <p:nvSpPr>
          <p:cNvPr id="4" name="object 4"/>
          <p:cNvSpPr txBox="1"/>
          <p:nvPr/>
        </p:nvSpPr>
        <p:spPr>
          <a:xfrm>
            <a:off x="672242" y="1973571"/>
            <a:ext cx="3121025" cy="1437005"/>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A</a:t>
            </a:r>
            <a:r>
              <a:rPr sz="2400" dirty="0">
                <a:latin typeface="Calibri"/>
                <a:cs typeface="Calibri"/>
              </a:rPr>
              <a:t>dd</a:t>
            </a:r>
            <a:r>
              <a:rPr sz="2400" spc="-5" dirty="0">
                <a:latin typeface="Calibri"/>
                <a:cs typeface="Calibri"/>
              </a:rPr>
              <a:t>i</a:t>
            </a:r>
            <a:r>
              <a:rPr sz="2400" dirty="0">
                <a:latin typeface="Calibri"/>
                <a:cs typeface="Calibri"/>
              </a:rPr>
              <a:t>n</a:t>
            </a:r>
            <a:r>
              <a:rPr sz="2400" spc="-15" dirty="0">
                <a:latin typeface="Calibri"/>
                <a:cs typeface="Calibri"/>
              </a:rPr>
              <a:t>g</a:t>
            </a:r>
            <a:r>
              <a:rPr sz="2400" spc="-10" dirty="0">
                <a:latin typeface="Calibri"/>
                <a:cs typeface="Calibri"/>
              </a:rPr>
              <a:t> </a:t>
            </a:r>
            <a:r>
              <a:rPr sz="2400" b="1" spc="-95" dirty="0">
                <a:latin typeface="Calibri"/>
                <a:cs typeface="Calibri"/>
              </a:rPr>
              <a:t>A</a:t>
            </a:r>
            <a:r>
              <a:rPr sz="2400" b="1" spc="-35" dirty="0">
                <a:latin typeface="Calibri"/>
                <a:cs typeface="Calibri"/>
              </a:rPr>
              <a:t>tt</a:t>
            </a:r>
            <a:r>
              <a:rPr sz="2400" b="1" dirty="0">
                <a:latin typeface="Calibri"/>
                <a:cs typeface="Calibri"/>
              </a:rPr>
              <a:t>e</a:t>
            </a:r>
            <a:r>
              <a:rPr sz="2400" b="1" spc="-40" dirty="0">
                <a:latin typeface="Calibri"/>
                <a:cs typeface="Calibri"/>
              </a:rPr>
              <a:t>n</a:t>
            </a:r>
            <a:r>
              <a:rPr sz="2400" b="1" spc="-5" dirty="0">
                <a:latin typeface="Calibri"/>
                <a:cs typeface="Calibri"/>
              </a:rPr>
              <a:t>t</a:t>
            </a:r>
            <a:r>
              <a:rPr sz="2400" b="1" spc="-15" dirty="0">
                <a:latin typeface="Calibri"/>
                <a:cs typeface="Calibri"/>
              </a:rPr>
              <a:t>ion</a:t>
            </a:r>
            <a:r>
              <a:rPr sz="2400" b="1" spc="-10" dirty="0">
                <a:latin typeface="Calibri"/>
                <a:cs typeface="Calibri"/>
              </a:rPr>
              <a:t> </a:t>
            </a:r>
            <a:r>
              <a:rPr sz="2400" spc="-30" dirty="0">
                <a:latin typeface="Calibri"/>
                <a:cs typeface="Calibri"/>
              </a:rPr>
              <a:t>t</a:t>
            </a:r>
            <a:r>
              <a:rPr sz="2400" dirty="0">
                <a:latin typeface="Calibri"/>
                <a:cs typeface="Calibri"/>
              </a:rPr>
              <a:t>o</a:t>
            </a:r>
            <a:r>
              <a:rPr sz="2400" spc="-10" dirty="0">
                <a:latin typeface="Calibri"/>
                <a:cs typeface="Calibri"/>
              </a:rPr>
              <a:t> </a:t>
            </a:r>
            <a:r>
              <a:rPr sz="2400" spc="-20" dirty="0">
                <a:latin typeface="Calibri"/>
                <a:cs typeface="Calibri"/>
              </a:rPr>
              <a:t>RNN</a:t>
            </a:r>
            <a:r>
              <a:rPr sz="2400" spc="-10" dirty="0">
                <a:latin typeface="Calibri"/>
                <a:cs typeface="Calibri"/>
              </a:rPr>
              <a:t> </a:t>
            </a:r>
            <a:r>
              <a:rPr sz="2400" spc="-5" dirty="0">
                <a:latin typeface="Calibri"/>
                <a:cs typeface="Calibri"/>
              </a:rPr>
              <a:t>mo</a:t>
            </a:r>
            <a:r>
              <a:rPr sz="2400" dirty="0">
                <a:latin typeface="Calibri"/>
                <a:cs typeface="Calibri"/>
              </a:rPr>
              <a:t>d</a:t>
            </a:r>
            <a:r>
              <a:rPr sz="2400" spc="-10" dirty="0">
                <a:latin typeface="Calibri"/>
                <a:cs typeface="Calibri"/>
              </a:rPr>
              <a:t>e</a:t>
            </a:r>
            <a:r>
              <a:rPr sz="2400" spc="-5" dirty="0">
                <a:latin typeface="Calibri"/>
                <a:cs typeface="Calibri"/>
              </a:rPr>
              <a:t>l</a:t>
            </a:r>
            <a:r>
              <a:rPr sz="2400" dirty="0">
                <a:latin typeface="Calibri"/>
                <a:cs typeface="Calibri"/>
              </a:rPr>
              <a:t>s</a:t>
            </a:r>
            <a:r>
              <a:rPr sz="2400" spc="-10" dirty="0">
                <a:latin typeface="Calibri"/>
                <a:cs typeface="Calibri"/>
              </a:rPr>
              <a:t> </a:t>
            </a:r>
            <a:r>
              <a:rPr sz="2400" spc="-5" dirty="0">
                <a:latin typeface="Calibri"/>
                <a:cs typeface="Calibri"/>
              </a:rPr>
              <a:t>l</a:t>
            </a:r>
            <a:r>
              <a:rPr sz="2400" spc="-25" dirty="0">
                <a:latin typeface="Calibri"/>
                <a:cs typeface="Calibri"/>
              </a:rPr>
              <a:t>e</a:t>
            </a:r>
            <a:r>
              <a:rPr sz="2400" spc="-5" dirty="0">
                <a:latin typeface="Calibri"/>
                <a:cs typeface="Calibri"/>
              </a:rPr>
              <a:t>t</a:t>
            </a:r>
            <a:r>
              <a:rPr sz="2400" dirty="0">
                <a:latin typeface="Calibri"/>
                <a:cs typeface="Calibri"/>
              </a:rPr>
              <a:t>s</a:t>
            </a:r>
            <a:r>
              <a:rPr sz="2400" spc="-10" dirty="0">
                <a:latin typeface="Calibri"/>
                <a:cs typeface="Calibri"/>
              </a:rPr>
              <a:t> </a:t>
            </a:r>
            <a:r>
              <a:rPr sz="2400" spc="-5" dirty="0">
                <a:latin typeface="Calibri"/>
                <a:cs typeface="Calibri"/>
              </a:rPr>
              <a:t>t</a:t>
            </a:r>
            <a:r>
              <a:rPr sz="2400" dirty="0">
                <a:latin typeface="Calibri"/>
                <a:cs typeface="Calibri"/>
              </a:rPr>
              <a:t>h</a:t>
            </a:r>
            <a:r>
              <a:rPr sz="2400" spc="-10" dirty="0">
                <a:latin typeface="Calibri"/>
                <a:cs typeface="Calibri"/>
              </a:rPr>
              <a:t>e</a:t>
            </a:r>
            <a:r>
              <a:rPr sz="2400" spc="-20" dirty="0">
                <a:latin typeface="Calibri"/>
                <a:cs typeface="Calibri"/>
              </a:rPr>
              <a:t>m</a:t>
            </a:r>
            <a:r>
              <a:rPr sz="2400" spc="-10" dirty="0">
                <a:latin typeface="Calibri"/>
                <a:cs typeface="Calibri"/>
              </a:rPr>
              <a:t> </a:t>
            </a:r>
            <a:r>
              <a:rPr sz="2400" spc="-5" dirty="0">
                <a:latin typeface="Calibri"/>
                <a:cs typeface="Calibri"/>
              </a:rPr>
              <a:t>loo</a:t>
            </a:r>
            <a:r>
              <a:rPr sz="2400" spc="-15" dirty="0">
                <a:latin typeface="Calibri"/>
                <a:cs typeface="Calibri"/>
              </a:rPr>
              <a:t>k</a:t>
            </a:r>
            <a:r>
              <a:rPr sz="2400" spc="-10" dirty="0">
                <a:latin typeface="Calibri"/>
                <a:cs typeface="Calibri"/>
              </a:rPr>
              <a:t> </a:t>
            </a:r>
            <a:r>
              <a:rPr sz="2400" spc="-25" dirty="0">
                <a:latin typeface="Calibri"/>
                <a:cs typeface="Calibri"/>
              </a:rPr>
              <a:t>a</a:t>
            </a:r>
            <a:r>
              <a:rPr sz="2400" spc="-10" dirty="0">
                <a:latin typeface="Calibri"/>
                <a:cs typeface="Calibri"/>
              </a:rPr>
              <a:t>t </a:t>
            </a:r>
            <a:r>
              <a:rPr sz="2400" dirty="0">
                <a:latin typeface="Calibri"/>
                <a:cs typeface="Calibri"/>
              </a:rPr>
              <a:t>d</a:t>
            </a:r>
            <a:r>
              <a:rPr sz="2400" spc="-5" dirty="0">
                <a:latin typeface="Calibri"/>
                <a:cs typeface="Calibri"/>
              </a:rPr>
              <a:t>i</a:t>
            </a:r>
            <a:r>
              <a:rPr sz="2400" spc="-20" dirty="0">
                <a:latin typeface="Calibri"/>
                <a:cs typeface="Calibri"/>
              </a:rPr>
              <a:t>f</a:t>
            </a:r>
            <a:r>
              <a:rPr sz="2400" spc="-55" dirty="0">
                <a:latin typeface="Calibri"/>
                <a:cs typeface="Calibri"/>
              </a:rPr>
              <a:t>f</a:t>
            </a:r>
            <a:r>
              <a:rPr sz="2400" spc="-10" dirty="0">
                <a:latin typeface="Calibri"/>
                <a:cs typeface="Calibri"/>
              </a:rPr>
              <a:t>e</a:t>
            </a:r>
            <a:r>
              <a:rPr sz="2400" spc="-45" dirty="0">
                <a:latin typeface="Calibri"/>
                <a:cs typeface="Calibri"/>
              </a:rPr>
              <a:t>r</a:t>
            </a:r>
            <a:r>
              <a:rPr sz="2400" spc="-10" dirty="0">
                <a:latin typeface="Calibri"/>
                <a:cs typeface="Calibri"/>
              </a:rPr>
              <a:t>e</a:t>
            </a:r>
            <a:r>
              <a:rPr sz="2400" spc="-25" dirty="0">
                <a:latin typeface="Calibri"/>
                <a:cs typeface="Calibri"/>
              </a:rPr>
              <a:t>n</a:t>
            </a:r>
            <a:r>
              <a:rPr sz="2400" spc="-10" dirty="0">
                <a:latin typeface="Calibri"/>
                <a:cs typeface="Calibri"/>
              </a:rPr>
              <a:t>t </a:t>
            </a:r>
            <a:r>
              <a:rPr sz="2400" dirty="0">
                <a:latin typeface="Calibri"/>
                <a:cs typeface="Calibri"/>
              </a:rPr>
              <a:t>pa</a:t>
            </a:r>
            <a:r>
              <a:rPr sz="2400" spc="-10" dirty="0">
                <a:latin typeface="Calibri"/>
                <a:cs typeface="Calibri"/>
              </a:rPr>
              <a:t>r</a:t>
            </a:r>
            <a:r>
              <a:rPr sz="2400" spc="-15" dirty="0">
                <a:latin typeface="Calibri"/>
                <a:cs typeface="Calibri"/>
              </a:rPr>
              <a:t>t</a:t>
            </a:r>
            <a:r>
              <a:rPr sz="2400" dirty="0">
                <a:latin typeface="Calibri"/>
                <a:cs typeface="Calibri"/>
              </a:rPr>
              <a:t>s</a:t>
            </a:r>
            <a:r>
              <a:rPr sz="2400" spc="-10" dirty="0">
                <a:latin typeface="Calibri"/>
                <a:cs typeface="Calibri"/>
              </a:rPr>
              <a:t> </a:t>
            </a:r>
            <a:r>
              <a:rPr sz="2400" spc="-5" dirty="0">
                <a:latin typeface="Calibri"/>
                <a:cs typeface="Calibri"/>
              </a:rPr>
              <a:t>o</a:t>
            </a:r>
            <a:r>
              <a:rPr sz="2400" dirty="0">
                <a:latin typeface="Calibri"/>
                <a:cs typeface="Calibri"/>
              </a:rPr>
              <a:t>f </a:t>
            </a:r>
            <a:r>
              <a:rPr sz="2400" spc="-15" dirty="0">
                <a:latin typeface="Calibri"/>
                <a:cs typeface="Calibri"/>
              </a:rPr>
              <a:t>t</a:t>
            </a:r>
            <a:r>
              <a:rPr sz="2400" dirty="0">
                <a:latin typeface="Calibri"/>
                <a:cs typeface="Calibri"/>
              </a:rPr>
              <a:t>h</a:t>
            </a:r>
            <a:r>
              <a:rPr sz="2400" spc="-15" dirty="0">
                <a:latin typeface="Calibri"/>
                <a:cs typeface="Calibri"/>
              </a:rPr>
              <a:t>e</a:t>
            </a:r>
            <a:r>
              <a:rPr sz="2400" spc="-10" dirty="0">
                <a:latin typeface="Calibri"/>
                <a:cs typeface="Calibri"/>
              </a:rPr>
              <a:t> </a:t>
            </a:r>
            <a:r>
              <a:rPr sz="2400" spc="-5" dirty="0">
                <a:latin typeface="Calibri"/>
                <a:cs typeface="Calibri"/>
              </a:rPr>
              <a:t>i</a:t>
            </a:r>
            <a:r>
              <a:rPr sz="2400" dirty="0">
                <a:latin typeface="Calibri"/>
                <a:cs typeface="Calibri"/>
              </a:rPr>
              <a:t>npu</a:t>
            </a:r>
            <a:r>
              <a:rPr sz="2400" spc="-10" dirty="0">
                <a:latin typeface="Calibri"/>
                <a:cs typeface="Calibri"/>
              </a:rPr>
              <a:t>t </a:t>
            </a:r>
            <a:r>
              <a:rPr sz="2400" spc="-25" dirty="0">
                <a:latin typeface="Calibri"/>
                <a:cs typeface="Calibri"/>
              </a:rPr>
              <a:t>a</a:t>
            </a:r>
            <a:r>
              <a:rPr sz="2400" spc="-10" dirty="0">
                <a:latin typeface="Calibri"/>
                <a:cs typeface="Calibri"/>
              </a:rPr>
              <a:t>t e</a:t>
            </a:r>
            <a:r>
              <a:rPr sz="2400" spc="-15" dirty="0">
                <a:latin typeface="Calibri"/>
                <a:cs typeface="Calibri"/>
              </a:rPr>
              <a:t>a</a:t>
            </a:r>
            <a:r>
              <a:rPr sz="2400" spc="-20" dirty="0">
                <a:latin typeface="Calibri"/>
                <a:cs typeface="Calibri"/>
              </a:rPr>
              <a:t>c</a:t>
            </a:r>
            <a:r>
              <a:rPr sz="2400" dirty="0">
                <a:latin typeface="Calibri"/>
                <a:cs typeface="Calibri"/>
              </a:rPr>
              <a:t>h</a:t>
            </a:r>
            <a:r>
              <a:rPr sz="2400" spc="-10" dirty="0">
                <a:latin typeface="Calibri"/>
                <a:cs typeface="Calibri"/>
              </a:rPr>
              <a:t> </a:t>
            </a:r>
            <a:r>
              <a:rPr sz="2400" spc="-5" dirty="0">
                <a:latin typeface="Calibri"/>
                <a:cs typeface="Calibri"/>
              </a:rPr>
              <a:t>ti</a:t>
            </a:r>
            <a:r>
              <a:rPr sz="2400" spc="-25" dirty="0">
                <a:latin typeface="Calibri"/>
                <a:cs typeface="Calibri"/>
              </a:rPr>
              <a:t>m</a:t>
            </a:r>
            <a:r>
              <a:rPr sz="2400" spc="-10" dirty="0">
                <a:latin typeface="Calibri"/>
                <a:cs typeface="Calibri"/>
              </a:rPr>
              <a:t>e</a:t>
            </a:r>
            <a:r>
              <a:rPr sz="2400" spc="-30" dirty="0">
                <a:latin typeface="Calibri"/>
                <a:cs typeface="Calibri"/>
              </a:rPr>
              <a:t>s</a:t>
            </a:r>
            <a:r>
              <a:rPr sz="2400" spc="-45" dirty="0">
                <a:latin typeface="Calibri"/>
                <a:cs typeface="Calibri"/>
              </a:rPr>
              <a:t>t</a:t>
            </a:r>
            <a:r>
              <a:rPr sz="2400" spc="-10" dirty="0">
                <a:latin typeface="Calibri"/>
                <a:cs typeface="Calibri"/>
              </a:rPr>
              <a:t>e</a:t>
            </a:r>
            <a:r>
              <a:rPr sz="2400" dirty="0">
                <a:latin typeface="Calibri"/>
                <a:cs typeface="Calibri"/>
              </a:rPr>
              <a:t>p</a:t>
            </a:r>
            <a:endParaRPr sz="2400">
              <a:latin typeface="Calibri"/>
              <a:cs typeface="Calibri"/>
            </a:endParaRPr>
          </a:p>
        </p:txBody>
      </p:sp>
      <p:sp>
        <p:nvSpPr>
          <p:cNvPr id="5" name="object 5"/>
          <p:cNvSpPr/>
          <p:nvPr/>
        </p:nvSpPr>
        <p:spPr>
          <a:xfrm>
            <a:off x="6212161" y="5622693"/>
            <a:ext cx="101600" cy="110489"/>
          </a:xfrm>
          <a:custGeom>
            <a:avLst/>
            <a:gdLst/>
            <a:ahLst/>
            <a:cxnLst/>
            <a:rect l="l" t="t" r="r" b="b"/>
            <a:pathLst>
              <a:path w="101600" h="110489">
                <a:moveTo>
                  <a:pt x="0" y="0"/>
                </a:moveTo>
                <a:lnTo>
                  <a:pt x="101450" y="0"/>
                </a:lnTo>
                <a:lnTo>
                  <a:pt x="101450" y="109904"/>
                </a:lnTo>
                <a:lnTo>
                  <a:pt x="0" y="109904"/>
                </a:lnTo>
                <a:lnTo>
                  <a:pt x="0" y="0"/>
                </a:lnTo>
                <a:close/>
              </a:path>
            </a:pathLst>
          </a:custGeom>
          <a:ln w="8454">
            <a:solidFill>
              <a:srgbClr val="000000"/>
            </a:solidFill>
          </a:ln>
        </p:spPr>
        <p:txBody>
          <a:bodyPr wrap="square" lIns="0" tIns="0" rIns="0" bIns="0" rtlCol="0"/>
          <a:lstStyle/>
          <a:p>
            <a:endParaRPr/>
          </a:p>
        </p:txBody>
      </p:sp>
      <p:sp>
        <p:nvSpPr>
          <p:cNvPr id="6" name="object 6"/>
          <p:cNvSpPr/>
          <p:nvPr/>
        </p:nvSpPr>
        <p:spPr>
          <a:xfrm>
            <a:off x="6347428" y="5622693"/>
            <a:ext cx="101600" cy="110489"/>
          </a:xfrm>
          <a:custGeom>
            <a:avLst/>
            <a:gdLst/>
            <a:ahLst/>
            <a:cxnLst/>
            <a:rect l="l" t="t" r="r" b="b"/>
            <a:pathLst>
              <a:path w="101600" h="110489">
                <a:moveTo>
                  <a:pt x="0" y="0"/>
                </a:moveTo>
                <a:lnTo>
                  <a:pt x="101450" y="0"/>
                </a:lnTo>
                <a:lnTo>
                  <a:pt x="101450" y="109904"/>
                </a:lnTo>
                <a:lnTo>
                  <a:pt x="0" y="109904"/>
                </a:lnTo>
                <a:lnTo>
                  <a:pt x="0" y="0"/>
                </a:lnTo>
                <a:close/>
              </a:path>
            </a:pathLst>
          </a:custGeom>
          <a:ln w="8454">
            <a:solidFill>
              <a:srgbClr val="000000"/>
            </a:solidFill>
          </a:ln>
        </p:spPr>
        <p:txBody>
          <a:bodyPr wrap="square" lIns="0" tIns="0" rIns="0" bIns="0" rtlCol="0"/>
          <a:lstStyle/>
          <a:p>
            <a:endParaRPr/>
          </a:p>
        </p:txBody>
      </p:sp>
      <p:sp>
        <p:nvSpPr>
          <p:cNvPr id="7" name="object 7"/>
          <p:cNvSpPr/>
          <p:nvPr/>
        </p:nvSpPr>
        <p:spPr>
          <a:xfrm>
            <a:off x="6896949" y="5622693"/>
            <a:ext cx="110489" cy="110489"/>
          </a:xfrm>
          <a:custGeom>
            <a:avLst/>
            <a:gdLst/>
            <a:ahLst/>
            <a:cxnLst/>
            <a:rect l="l" t="t" r="r" b="b"/>
            <a:pathLst>
              <a:path w="110490" h="110489">
                <a:moveTo>
                  <a:pt x="0" y="0"/>
                </a:moveTo>
                <a:lnTo>
                  <a:pt x="109904" y="0"/>
                </a:lnTo>
                <a:lnTo>
                  <a:pt x="109904" y="109904"/>
                </a:lnTo>
                <a:lnTo>
                  <a:pt x="0" y="109904"/>
                </a:lnTo>
                <a:lnTo>
                  <a:pt x="0" y="0"/>
                </a:lnTo>
                <a:close/>
              </a:path>
            </a:pathLst>
          </a:custGeom>
          <a:ln w="8454">
            <a:solidFill>
              <a:srgbClr val="000000"/>
            </a:solidFill>
          </a:ln>
        </p:spPr>
        <p:txBody>
          <a:bodyPr wrap="square" lIns="0" tIns="0" rIns="0" bIns="0" rtlCol="0"/>
          <a:lstStyle/>
          <a:p>
            <a:endParaRPr/>
          </a:p>
        </p:txBody>
      </p:sp>
      <p:sp>
        <p:nvSpPr>
          <p:cNvPr id="8" name="object 8"/>
          <p:cNvSpPr/>
          <p:nvPr/>
        </p:nvSpPr>
        <p:spPr>
          <a:xfrm>
            <a:off x="6744774" y="5622693"/>
            <a:ext cx="101600" cy="110489"/>
          </a:xfrm>
          <a:custGeom>
            <a:avLst/>
            <a:gdLst/>
            <a:ahLst/>
            <a:cxnLst/>
            <a:rect l="l" t="t" r="r" b="b"/>
            <a:pathLst>
              <a:path w="101600" h="110489">
                <a:moveTo>
                  <a:pt x="0" y="0"/>
                </a:moveTo>
                <a:lnTo>
                  <a:pt x="101450" y="0"/>
                </a:lnTo>
                <a:lnTo>
                  <a:pt x="101450" y="109904"/>
                </a:lnTo>
                <a:lnTo>
                  <a:pt x="0" y="109904"/>
                </a:lnTo>
                <a:lnTo>
                  <a:pt x="0" y="0"/>
                </a:lnTo>
                <a:close/>
              </a:path>
            </a:pathLst>
          </a:custGeom>
          <a:ln w="8454">
            <a:solidFill>
              <a:srgbClr val="000000"/>
            </a:solidFill>
          </a:ln>
        </p:spPr>
        <p:txBody>
          <a:bodyPr wrap="square" lIns="0" tIns="0" rIns="0" bIns="0" rtlCol="0"/>
          <a:lstStyle/>
          <a:p>
            <a:endParaRPr/>
          </a:p>
        </p:txBody>
      </p:sp>
      <p:sp>
        <p:nvSpPr>
          <p:cNvPr id="9" name="object 9"/>
          <p:cNvSpPr/>
          <p:nvPr/>
        </p:nvSpPr>
        <p:spPr>
          <a:xfrm>
            <a:off x="7277386" y="5622693"/>
            <a:ext cx="101600" cy="110489"/>
          </a:xfrm>
          <a:custGeom>
            <a:avLst/>
            <a:gdLst/>
            <a:ahLst/>
            <a:cxnLst/>
            <a:rect l="l" t="t" r="r" b="b"/>
            <a:pathLst>
              <a:path w="101600" h="110489">
                <a:moveTo>
                  <a:pt x="0" y="0"/>
                </a:moveTo>
                <a:lnTo>
                  <a:pt x="101450" y="0"/>
                </a:lnTo>
                <a:lnTo>
                  <a:pt x="101450" y="109904"/>
                </a:lnTo>
                <a:lnTo>
                  <a:pt x="0" y="109904"/>
                </a:lnTo>
                <a:lnTo>
                  <a:pt x="0" y="0"/>
                </a:lnTo>
                <a:close/>
              </a:path>
            </a:pathLst>
          </a:custGeom>
          <a:ln w="8454">
            <a:solidFill>
              <a:srgbClr val="000000"/>
            </a:solidFill>
          </a:ln>
        </p:spPr>
        <p:txBody>
          <a:bodyPr wrap="square" lIns="0" tIns="0" rIns="0" bIns="0" rtlCol="0"/>
          <a:lstStyle/>
          <a:p>
            <a:endParaRPr/>
          </a:p>
        </p:txBody>
      </p:sp>
      <p:sp>
        <p:nvSpPr>
          <p:cNvPr id="10" name="object 10"/>
          <p:cNvSpPr/>
          <p:nvPr/>
        </p:nvSpPr>
        <p:spPr>
          <a:xfrm>
            <a:off x="7421107" y="5622693"/>
            <a:ext cx="101600" cy="110489"/>
          </a:xfrm>
          <a:custGeom>
            <a:avLst/>
            <a:gdLst/>
            <a:ahLst/>
            <a:cxnLst/>
            <a:rect l="l" t="t" r="r" b="b"/>
            <a:pathLst>
              <a:path w="101600" h="110489">
                <a:moveTo>
                  <a:pt x="0" y="0"/>
                </a:moveTo>
                <a:lnTo>
                  <a:pt x="101450" y="0"/>
                </a:lnTo>
                <a:lnTo>
                  <a:pt x="101450" y="109904"/>
                </a:lnTo>
                <a:lnTo>
                  <a:pt x="0" y="109904"/>
                </a:lnTo>
                <a:lnTo>
                  <a:pt x="0" y="0"/>
                </a:lnTo>
                <a:close/>
              </a:path>
            </a:pathLst>
          </a:custGeom>
          <a:ln w="8454">
            <a:solidFill>
              <a:srgbClr val="000000"/>
            </a:solidFill>
          </a:ln>
        </p:spPr>
        <p:txBody>
          <a:bodyPr wrap="square" lIns="0" tIns="0" rIns="0" bIns="0" rtlCol="0"/>
          <a:lstStyle/>
          <a:p>
            <a:endParaRPr/>
          </a:p>
        </p:txBody>
      </p:sp>
      <p:sp>
        <p:nvSpPr>
          <p:cNvPr id="11" name="object 11"/>
          <p:cNvSpPr/>
          <p:nvPr/>
        </p:nvSpPr>
        <p:spPr>
          <a:xfrm>
            <a:off x="6093802" y="4092489"/>
            <a:ext cx="1564640" cy="879475"/>
          </a:xfrm>
          <a:custGeom>
            <a:avLst/>
            <a:gdLst/>
            <a:ahLst/>
            <a:cxnLst/>
            <a:rect l="l" t="t" r="r" b="b"/>
            <a:pathLst>
              <a:path w="1564640" h="879475">
                <a:moveTo>
                  <a:pt x="0" y="0"/>
                </a:moveTo>
                <a:lnTo>
                  <a:pt x="1564021" y="0"/>
                </a:lnTo>
                <a:lnTo>
                  <a:pt x="1564021" y="879233"/>
                </a:lnTo>
                <a:lnTo>
                  <a:pt x="0" y="879233"/>
                </a:lnTo>
                <a:lnTo>
                  <a:pt x="0" y="0"/>
                </a:lnTo>
                <a:close/>
              </a:path>
            </a:pathLst>
          </a:custGeom>
          <a:solidFill>
            <a:srgbClr val="EDEDED"/>
          </a:solidFill>
        </p:spPr>
        <p:txBody>
          <a:bodyPr wrap="square" lIns="0" tIns="0" rIns="0" bIns="0" rtlCol="0"/>
          <a:lstStyle/>
          <a:p>
            <a:endParaRPr/>
          </a:p>
        </p:txBody>
      </p:sp>
      <p:sp>
        <p:nvSpPr>
          <p:cNvPr id="12" name="object 12"/>
          <p:cNvSpPr/>
          <p:nvPr/>
        </p:nvSpPr>
        <p:spPr>
          <a:xfrm>
            <a:off x="6093802" y="4092489"/>
            <a:ext cx="1564640" cy="879475"/>
          </a:xfrm>
          <a:custGeom>
            <a:avLst/>
            <a:gdLst/>
            <a:ahLst/>
            <a:cxnLst/>
            <a:rect l="l" t="t" r="r" b="b"/>
            <a:pathLst>
              <a:path w="1564640" h="879475">
                <a:moveTo>
                  <a:pt x="0" y="0"/>
                </a:moveTo>
                <a:lnTo>
                  <a:pt x="1564021" y="0"/>
                </a:lnTo>
                <a:lnTo>
                  <a:pt x="1564021" y="879233"/>
                </a:lnTo>
                <a:lnTo>
                  <a:pt x="0" y="879233"/>
                </a:lnTo>
                <a:lnTo>
                  <a:pt x="0" y="0"/>
                </a:lnTo>
                <a:close/>
              </a:path>
            </a:pathLst>
          </a:custGeom>
          <a:ln w="8454">
            <a:solidFill>
              <a:srgbClr val="A5A5A5"/>
            </a:solidFill>
          </a:ln>
        </p:spPr>
        <p:txBody>
          <a:bodyPr wrap="square" lIns="0" tIns="0" rIns="0" bIns="0" rtlCol="0"/>
          <a:lstStyle/>
          <a:p>
            <a:endParaRPr/>
          </a:p>
        </p:txBody>
      </p:sp>
      <p:sp>
        <p:nvSpPr>
          <p:cNvPr id="13" name="object 13"/>
          <p:cNvSpPr/>
          <p:nvPr/>
        </p:nvSpPr>
        <p:spPr>
          <a:xfrm>
            <a:off x="6186798" y="5098535"/>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solidFill>
            <a:srgbClr val="E2F0D9"/>
          </a:solidFill>
        </p:spPr>
        <p:txBody>
          <a:bodyPr wrap="square" lIns="0" tIns="0" rIns="0" bIns="0" rtlCol="0"/>
          <a:lstStyle/>
          <a:p>
            <a:endParaRPr/>
          </a:p>
        </p:txBody>
      </p:sp>
      <p:sp>
        <p:nvSpPr>
          <p:cNvPr id="14" name="object 14"/>
          <p:cNvSpPr/>
          <p:nvPr/>
        </p:nvSpPr>
        <p:spPr>
          <a:xfrm>
            <a:off x="6186798" y="5098535"/>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ln w="8454">
            <a:solidFill>
              <a:srgbClr val="70AD47"/>
            </a:solidFill>
          </a:ln>
        </p:spPr>
        <p:txBody>
          <a:bodyPr wrap="square" lIns="0" tIns="0" rIns="0" bIns="0" rtlCol="0"/>
          <a:lstStyle/>
          <a:p>
            <a:endParaRPr/>
          </a:p>
        </p:txBody>
      </p:sp>
      <p:sp>
        <p:nvSpPr>
          <p:cNvPr id="15" name="object 15"/>
          <p:cNvSpPr/>
          <p:nvPr/>
        </p:nvSpPr>
        <p:spPr>
          <a:xfrm>
            <a:off x="6719411" y="5098535"/>
            <a:ext cx="295910" cy="262255"/>
          </a:xfrm>
          <a:custGeom>
            <a:avLst/>
            <a:gdLst/>
            <a:ahLst/>
            <a:cxnLst/>
            <a:rect l="l" t="t" r="r" b="b"/>
            <a:pathLst>
              <a:path w="295909" h="262254">
                <a:moveTo>
                  <a:pt x="0" y="0"/>
                </a:moveTo>
                <a:lnTo>
                  <a:pt x="295896" y="0"/>
                </a:lnTo>
                <a:lnTo>
                  <a:pt x="295896" y="262079"/>
                </a:lnTo>
                <a:lnTo>
                  <a:pt x="0" y="262079"/>
                </a:lnTo>
                <a:lnTo>
                  <a:pt x="0" y="0"/>
                </a:lnTo>
                <a:close/>
              </a:path>
            </a:pathLst>
          </a:custGeom>
          <a:solidFill>
            <a:srgbClr val="E2F0D9"/>
          </a:solidFill>
        </p:spPr>
        <p:txBody>
          <a:bodyPr wrap="square" lIns="0" tIns="0" rIns="0" bIns="0" rtlCol="0"/>
          <a:lstStyle/>
          <a:p>
            <a:endParaRPr/>
          </a:p>
        </p:txBody>
      </p:sp>
      <p:sp>
        <p:nvSpPr>
          <p:cNvPr id="16" name="object 16"/>
          <p:cNvSpPr/>
          <p:nvPr/>
        </p:nvSpPr>
        <p:spPr>
          <a:xfrm>
            <a:off x="6719411" y="5098535"/>
            <a:ext cx="295910" cy="262255"/>
          </a:xfrm>
          <a:custGeom>
            <a:avLst/>
            <a:gdLst/>
            <a:ahLst/>
            <a:cxnLst/>
            <a:rect l="l" t="t" r="r" b="b"/>
            <a:pathLst>
              <a:path w="295909" h="262254">
                <a:moveTo>
                  <a:pt x="0" y="0"/>
                </a:moveTo>
                <a:lnTo>
                  <a:pt x="295895" y="0"/>
                </a:lnTo>
                <a:lnTo>
                  <a:pt x="295895" y="262079"/>
                </a:lnTo>
                <a:lnTo>
                  <a:pt x="0" y="262079"/>
                </a:lnTo>
                <a:lnTo>
                  <a:pt x="0" y="0"/>
                </a:lnTo>
                <a:close/>
              </a:path>
            </a:pathLst>
          </a:custGeom>
          <a:ln w="8454">
            <a:solidFill>
              <a:srgbClr val="70AD47"/>
            </a:solidFill>
          </a:ln>
        </p:spPr>
        <p:txBody>
          <a:bodyPr wrap="square" lIns="0" tIns="0" rIns="0" bIns="0" rtlCol="0"/>
          <a:lstStyle/>
          <a:p>
            <a:endParaRPr/>
          </a:p>
        </p:txBody>
      </p:sp>
      <p:sp>
        <p:nvSpPr>
          <p:cNvPr id="17" name="object 17"/>
          <p:cNvSpPr/>
          <p:nvPr/>
        </p:nvSpPr>
        <p:spPr>
          <a:xfrm>
            <a:off x="7260478" y="5098535"/>
            <a:ext cx="287655" cy="262255"/>
          </a:xfrm>
          <a:custGeom>
            <a:avLst/>
            <a:gdLst/>
            <a:ahLst/>
            <a:cxnLst/>
            <a:rect l="l" t="t" r="r" b="b"/>
            <a:pathLst>
              <a:path w="287654" h="262254">
                <a:moveTo>
                  <a:pt x="0" y="0"/>
                </a:moveTo>
                <a:lnTo>
                  <a:pt x="287442" y="0"/>
                </a:lnTo>
                <a:lnTo>
                  <a:pt x="287442" y="262079"/>
                </a:lnTo>
                <a:lnTo>
                  <a:pt x="0" y="262079"/>
                </a:lnTo>
                <a:lnTo>
                  <a:pt x="0" y="0"/>
                </a:lnTo>
                <a:close/>
              </a:path>
            </a:pathLst>
          </a:custGeom>
          <a:solidFill>
            <a:srgbClr val="E2F0D9"/>
          </a:solidFill>
        </p:spPr>
        <p:txBody>
          <a:bodyPr wrap="square" lIns="0" tIns="0" rIns="0" bIns="0" rtlCol="0"/>
          <a:lstStyle/>
          <a:p>
            <a:endParaRPr/>
          </a:p>
        </p:txBody>
      </p:sp>
      <p:sp>
        <p:nvSpPr>
          <p:cNvPr id="18" name="object 18"/>
          <p:cNvSpPr/>
          <p:nvPr/>
        </p:nvSpPr>
        <p:spPr>
          <a:xfrm>
            <a:off x="7260478" y="5098535"/>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ln w="8454">
            <a:solidFill>
              <a:srgbClr val="70AD47"/>
            </a:solidFill>
          </a:ln>
        </p:spPr>
        <p:txBody>
          <a:bodyPr wrap="square" lIns="0" tIns="0" rIns="0" bIns="0" rtlCol="0"/>
          <a:lstStyle/>
          <a:p>
            <a:endParaRPr/>
          </a:p>
        </p:txBody>
      </p:sp>
      <p:sp>
        <p:nvSpPr>
          <p:cNvPr id="19" name="object 19"/>
          <p:cNvSpPr/>
          <p:nvPr/>
        </p:nvSpPr>
        <p:spPr>
          <a:xfrm>
            <a:off x="6300930" y="5356387"/>
            <a:ext cx="50800" cy="106045"/>
          </a:xfrm>
          <a:custGeom>
            <a:avLst/>
            <a:gdLst/>
            <a:ahLst/>
            <a:cxnLst/>
            <a:rect l="l" t="t" r="r" b="b"/>
            <a:pathLst>
              <a:path w="50800" h="106045">
                <a:moveTo>
                  <a:pt x="33816" y="50725"/>
                </a:moveTo>
                <a:lnTo>
                  <a:pt x="16907" y="50725"/>
                </a:lnTo>
                <a:lnTo>
                  <a:pt x="16907" y="105639"/>
                </a:lnTo>
                <a:lnTo>
                  <a:pt x="33816" y="105639"/>
                </a:lnTo>
                <a:lnTo>
                  <a:pt x="33816" y="50725"/>
                </a:lnTo>
                <a:close/>
              </a:path>
              <a:path w="50800" h="106045">
                <a:moveTo>
                  <a:pt x="25363" y="0"/>
                </a:moveTo>
                <a:lnTo>
                  <a:pt x="0" y="50725"/>
                </a:lnTo>
                <a:lnTo>
                  <a:pt x="50723" y="50725"/>
                </a:lnTo>
                <a:lnTo>
                  <a:pt x="25363" y="0"/>
                </a:lnTo>
                <a:close/>
              </a:path>
            </a:pathLst>
          </a:custGeom>
          <a:solidFill>
            <a:srgbClr val="000000"/>
          </a:solidFill>
        </p:spPr>
        <p:txBody>
          <a:bodyPr wrap="square" lIns="0" tIns="0" rIns="0" bIns="0" rtlCol="0"/>
          <a:lstStyle/>
          <a:p>
            <a:endParaRPr/>
          </a:p>
        </p:txBody>
      </p:sp>
      <p:sp>
        <p:nvSpPr>
          <p:cNvPr id="20" name="object 20"/>
          <p:cNvSpPr/>
          <p:nvPr/>
        </p:nvSpPr>
        <p:spPr>
          <a:xfrm>
            <a:off x="6843541" y="5356387"/>
            <a:ext cx="50800" cy="106045"/>
          </a:xfrm>
          <a:custGeom>
            <a:avLst/>
            <a:gdLst/>
            <a:ahLst/>
            <a:cxnLst/>
            <a:rect l="l" t="t" r="r" b="b"/>
            <a:pathLst>
              <a:path w="50800" h="106045">
                <a:moveTo>
                  <a:pt x="33816" y="50957"/>
                </a:moveTo>
                <a:lnTo>
                  <a:pt x="16899" y="50957"/>
                </a:lnTo>
                <a:lnTo>
                  <a:pt x="18561" y="105896"/>
                </a:lnTo>
                <a:lnTo>
                  <a:pt x="35460" y="105385"/>
                </a:lnTo>
                <a:lnTo>
                  <a:pt x="33816" y="50957"/>
                </a:lnTo>
                <a:close/>
              </a:path>
              <a:path w="50800" h="106045">
                <a:moveTo>
                  <a:pt x="23817" y="0"/>
                </a:moveTo>
                <a:lnTo>
                  <a:pt x="0" y="51468"/>
                </a:lnTo>
                <a:lnTo>
                  <a:pt x="16899" y="50957"/>
                </a:lnTo>
                <a:lnTo>
                  <a:pt x="33816" y="50957"/>
                </a:lnTo>
                <a:lnTo>
                  <a:pt x="33801" y="50446"/>
                </a:lnTo>
                <a:lnTo>
                  <a:pt x="50700" y="49935"/>
                </a:lnTo>
                <a:lnTo>
                  <a:pt x="23817" y="0"/>
                </a:lnTo>
                <a:close/>
              </a:path>
            </a:pathLst>
          </a:custGeom>
          <a:solidFill>
            <a:srgbClr val="000000"/>
          </a:solidFill>
        </p:spPr>
        <p:txBody>
          <a:bodyPr wrap="square" lIns="0" tIns="0" rIns="0" bIns="0" rtlCol="0"/>
          <a:lstStyle/>
          <a:p>
            <a:endParaRPr/>
          </a:p>
        </p:txBody>
      </p:sp>
      <p:sp>
        <p:nvSpPr>
          <p:cNvPr id="21" name="object 21"/>
          <p:cNvSpPr/>
          <p:nvPr/>
        </p:nvSpPr>
        <p:spPr>
          <a:xfrm>
            <a:off x="7374610" y="5356387"/>
            <a:ext cx="50800" cy="107950"/>
          </a:xfrm>
          <a:custGeom>
            <a:avLst/>
            <a:gdLst/>
            <a:ahLst/>
            <a:cxnLst/>
            <a:rect l="l" t="t" r="r" b="b"/>
            <a:pathLst>
              <a:path w="50800" h="107950">
                <a:moveTo>
                  <a:pt x="33816" y="50725"/>
                </a:moveTo>
                <a:lnTo>
                  <a:pt x="16907" y="50725"/>
                </a:lnTo>
                <a:lnTo>
                  <a:pt x="16907" y="107430"/>
                </a:lnTo>
                <a:lnTo>
                  <a:pt x="33816" y="107430"/>
                </a:lnTo>
                <a:lnTo>
                  <a:pt x="33816" y="50725"/>
                </a:lnTo>
                <a:close/>
              </a:path>
              <a:path w="50800" h="107950">
                <a:moveTo>
                  <a:pt x="25363" y="0"/>
                </a:moveTo>
                <a:lnTo>
                  <a:pt x="0" y="50725"/>
                </a:lnTo>
                <a:lnTo>
                  <a:pt x="50725" y="50725"/>
                </a:lnTo>
                <a:lnTo>
                  <a:pt x="25363" y="0"/>
                </a:lnTo>
                <a:close/>
              </a:path>
            </a:pathLst>
          </a:custGeom>
          <a:solidFill>
            <a:srgbClr val="000000"/>
          </a:solidFill>
        </p:spPr>
        <p:txBody>
          <a:bodyPr wrap="square" lIns="0" tIns="0" rIns="0" bIns="0" rtlCol="0"/>
          <a:lstStyle/>
          <a:p>
            <a:endParaRPr/>
          </a:p>
        </p:txBody>
      </p:sp>
      <p:sp>
        <p:nvSpPr>
          <p:cNvPr id="22" name="object 22"/>
          <p:cNvSpPr/>
          <p:nvPr/>
        </p:nvSpPr>
        <p:spPr>
          <a:xfrm>
            <a:off x="5493557" y="4143214"/>
            <a:ext cx="389255" cy="220345"/>
          </a:xfrm>
          <a:custGeom>
            <a:avLst/>
            <a:gdLst/>
            <a:ahLst/>
            <a:cxnLst/>
            <a:rect l="l" t="t" r="r" b="b"/>
            <a:pathLst>
              <a:path w="389254" h="220345">
                <a:moveTo>
                  <a:pt x="0" y="0"/>
                </a:moveTo>
                <a:lnTo>
                  <a:pt x="388891" y="0"/>
                </a:lnTo>
                <a:lnTo>
                  <a:pt x="388891" y="219807"/>
                </a:lnTo>
                <a:lnTo>
                  <a:pt x="0" y="219807"/>
                </a:lnTo>
                <a:lnTo>
                  <a:pt x="0" y="0"/>
                </a:lnTo>
                <a:close/>
              </a:path>
            </a:pathLst>
          </a:custGeom>
          <a:solidFill>
            <a:srgbClr val="FBE5D6"/>
          </a:solidFill>
        </p:spPr>
        <p:txBody>
          <a:bodyPr wrap="square" lIns="0" tIns="0" rIns="0" bIns="0" rtlCol="0"/>
          <a:lstStyle/>
          <a:p>
            <a:endParaRPr/>
          </a:p>
        </p:txBody>
      </p:sp>
      <p:sp>
        <p:nvSpPr>
          <p:cNvPr id="23" name="object 23"/>
          <p:cNvSpPr/>
          <p:nvPr/>
        </p:nvSpPr>
        <p:spPr>
          <a:xfrm>
            <a:off x="5493557" y="4143214"/>
            <a:ext cx="389255" cy="220345"/>
          </a:xfrm>
          <a:custGeom>
            <a:avLst/>
            <a:gdLst/>
            <a:ahLst/>
            <a:cxnLst/>
            <a:rect l="l" t="t" r="r" b="b"/>
            <a:pathLst>
              <a:path w="389254" h="220345">
                <a:moveTo>
                  <a:pt x="0" y="0"/>
                </a:moveTo>
                <a:lnTo>
                  <a:pt x="388891" y="0"/>
                </a:lnTo>
                <a:lnTo>
                  <a:pt x="388891" y="219808"/>
                </a:lnTo>
                <a:lnTo>
                  <a:pt x="0" y="219808"/>
                </a:lnTo>
                <a:lnTo>
                  <a:pt x="0" y="0"/>
                </a:lnTo>
                <a:close/>
              </a:path>
            </a:pathLst>
          </a:custGeom>
          <a:ln w="8454">
            <a:solidFill>
              <a:srgbClr val="ED7D31"/>
            </a:solidFill>
          </a:ln>
        </p:spPr>
        <p:txBody>
          <a:bodyPr wrap="square" lIns="0" tIns="0" rIns="0" bIns="0" rtlCol="0"/>
          <a:lstStyle/>
          <a:p>
            <a:endParaRPr/>
          </a:p>
        </p:txBody>
      </p:sp>
      <p:sp>
        <p:nvSpPr>
          <p:cNvPr id="24" name="object 24"/>
          <p:cNvSpPr/>
          <p:nvPr/>
        </p:nvSpPr>
        <p:spPr>
          <a:xfrm>
            <a:off x="5493557" y="4430656"/>
            <a:ext cx="389255" cy="220345"/>
          </a:xfrm>
          <a:custGeom>
            <a:avLst/>
            <a:gdLst/>
            <a:ahLst/>
            <a:cxnLst/>
            <a:rect l="l" t="t" r="r" b="b"/>
            <a:pathLst>
              <a:path w="389254" h="220345">
                <a:moveTo>
                  <a:pt x="0" y="0"/>
                </a:moveTo>
                <a:lnTo>
                  <a:pt x="388891" y="0"/>
                </a:lnTo>
                <a:lnTo>
                  <a:pt x="388891" y="219807"/>
                </a:lnTo>
                <a:lnTo>
                  <a:pt x="0" y="219807"/>
                </a:lnTo>
                <a:lnTo>
                  <a:pt x="0" y="0"/>
                </a:lnTo>
                <a:close/>
              </a:path>
            </a:pathLst>
          </a:custGeom>
          <a:solidFill>
            <a:srgbClr val="FBE5D6"/>
          </a:solidFill>
        </p:spPr>
        <p:txBody>
          <a:bodyPr wrap="square" lIns="0" tIns="0" rIns="0" bIns="0" rtlCol="0"/>
          <a:lstStyle/>
          <a:p>
            <a:endParaRPr/>
          </a:p>
        </p:txBody>
      </p:sp>
      <p:sp>
        <p:nvSpPr>
          <p:cNvPr id="25" name="object 25"/>
          <p:cNvSpPr/>
          <p:nvPr/>
        </p:nvSpPr>
        <p:spPr>
          <a:xfrm>
            <a:off x="5493557" y="4430656"/>
            <a:ext cx="389255" cy="220345"/>
          </a:xfrm>
          <a:custGeom>
            <a:avLst/>
            <a:gdLst/>
            <a:ahLst/>
            <a:cxnLst/>
            <a:rect l="l" t="t" r="r" b="b"/>
            <a:pathLst>
              <a:path w="389254" h="220345">
                <a:moveTo>
                  <a:pt x="0" y="0"/>
                </a:moveTo>
                <a:lnTo>
                  <a:pt x="388891" y="0"/>
                </a:lnTo>
                <a:lnTo>
                  <a:pt x="388891" y="219808"/>
                </a:lnTo>
                <a:lnTo>
                  <a:pt x="0" y="219808"/>
                </a:lnTo>
                <a:lnTo>
                  <a:pt x="0" y="0"/>
                </a:lnTo>
                <a:close/>
              </a:path>
            </a:pathLst>
          </a:custGeom>
          <a:ln w="8454">
            <a:solidFill>
              <a:srgbClr val="ED7D31"/>
            </a:solidFill>
          </a:ln>
        </p:spPr>
        <p:txBody>
          <a:bodyPr wrap="square" lIns="0" tIns="0" rIns="0" bIns="0" rtlCol="0"/>
          <a:lstStyle/>
          <a:p>
            <a:endParaRPr/>
          </a:p>
        </p:txBody>
      </p:sp>
      <p:sp>
        <p:nvSpPr>
          <p:cNvPr id="26" name="object 26"/>
          <p:cNvSpPr/>
          <p:nvPr/>
        </p:nvSpPr>
        <p:spPr>
          <a:xfrm>
            <a:off x="5493557" y="4718098"/>
            <a:ext cx="389255" cy="220345"/>
          </a:xfrm>
          <a:custGeom>
            <a:avLst/>
            <a:gdLst/>
            <a:ahLst/>
            <a:cxnLst/>
            <a:rect l="l" t="t" r="r" b="b"/>
            <a:pathLst>
              <a:path w="389254" h="220345">
                <a:moveTo>
                  <a:pt x="0" y="0"/>
                </a:moveTo>
                <a:lnTo>
                  <a:pt x="388891" y="0"/>
                </a:lnTo>
                <a:lnTo>
                  <a:pt x="388891" y="219807"/>
                </a:lnTo>
                <a:lnTo>
                  <a:pt x="0" y="219807"/>
                </a:lnTo>
                <a:lnTo>
                  <a:pt x="0" y="0"/>
                </a:lnTo>
                <a:close/>
              </a:path>
            </a:pathLst>
          </a:custGeom>
          <a:solidFill>
            <a:srgbClr val="FBE5D6"/>
          </a:solidFill>
        </p:spPr>
        <p:txBody>
          <a:bodyPr wrap="square" lIns="0" tIns="0" rIns="0" bIns="0" rtlCol="0"/>
          <a:lstStyle/>
          <a:p>
            <a:endParaRPr/>
          </a:p>
        </p:txBody>
      </p:sp>
      <p:sp>
        <p:nvSpPr>
          <p:cNvPr id="27" name="object 27"/>
          <p:cNvSpPr/>
          <p:nvPr/>
        </p:nvSpPr>
        <p:spPr>
          <a:xfrm>
            <a:off x="5493557" y="4718098"/>
            <a:ext cx="389255" cy="220345"/>
          </a:xfrm>
          <a:custGeom>
            <a:avLst/>
            <a:gdLst/>
            <a:ahLst/>
            <a:cxnLst/>
            <a:rect l="l" t="t" r="r" b="b"/>
            <a:pathLst>
              <a:path w="389254" h="220345">
                <a:moveTo>
                  <a:pt x="0" y="0"/>
                </a:moveTo>
                <a:lnTo>
                  <a:pt x="388891" y="0"/>
                </a:lnTo>
                <a:lnTo>
                  <a:pt x="388891" y="219808"/>
                </a:lnTo>
                <a:lnTo>
                  <a:pt x="0" y="219808"/>
                </a:lnTo>
                <a:lnTo>
                  <a:pt x="0" y="0"/>
                </a:lnTo>
                <a:close/>
              </a:path>
            </a:pathLst>
          </a:custGeom>
          <a:ln w="8454">
            <a:solidFill>
              <a:srgbClr val="ED7D31"/>
            </a:solidFill>
          </a:ln>
        </p:spPr>
        <p:txBody>
          <a:bodyPr wrap="square" lIns="0" tIns="0" rIns="0" bIns="0" rtlCol="0"/>
          <a:lstStyle/>
          <a:p>
            <a:endParaRPr/>
          </a:p>
        </p:txBody>
      </p:sp>
      <p:sp>
        <p:nvSpPr>
          <p:cNvPr id="28" name="object 28"/>
          <p:cNvSpPr/>
          <p:nvPr/>
        </p:nvSpPr>
        <p:spPr>
          <a:xfrm>
            <a:off x="5262540" y="4223529"/>
            <a:ext cx="2072005" cy="1736725"/>
          </a:xfrm>
          <a:custGeom>
            <a:avLst/>
            <a:gdLst/>
            <a:ahLst/>
            <a:cxnLst/>
            <a:rect l="l" t="t" r="r" b="b"/>
            <a:pathLst>
              <a:path w="2072004" h="1736725">
                <a:moveTo>
                  <a:pt x="176063" y="0"/>
                </a:moveTo>
                <a:lnTo>
                  <a:pt x="176063" y="16907"/>
                </a:lnTo>
                <a:lnTo>
                  <a:pt x="0" y="16907"/>
                </a:lnTo>
                <a:lnTo>
                  <a:pt x="0" y="1736291"/>
                </a:lnTo>
                <a:lnTo>
                  <a:pt x="2071836" y="1736291"/>
                </a:lnTo>
                <a:lnTo>
                  <a:pt x="2071836" y="1719383"/>
                </a:lnTo>
                <a:lnTo>
                  <a:pt x="16908" y="1719383"/>
                </a:lnTo>
                <a:lnTo>
                  <a:pt x="16908" y="33816"/>
                </a:lnTo>
                <a:lnTo>
                  <a:pt x="209880" y="33816"/>
                </a:lnTo>
                <a:lnTo>
                  <a:pt x="226788" y="25361"/>
                </a:lnTo>
                <a:lnTo>
                  <a:pt x="176063" y="0"/>
                </a:lnTo>
                <a:close/>
              </a:path>
              <a:path w="2072004" h="1736725">
                <a:moveTo>
                  <a:pt x="2071836" y="1500668"/>
                </a:moveTo>
                <a:lnTo>
                  <a:pt x="2054927" y="1500668"/>
                </a:lnTo>
                <a:lnTo>
                  <a:pt x="2054927" y="1719383"/>
                </a:lnTo>
                <a:lnTo>
                  <a:pt x="2071836" y="1719383"/>
                </a:lnTo>
                <a:lnTo>
                  <a:pt x="2071836" y="1500668"/>
                </a:lnTo>
                <a:close/>
              </a:path>
              <a:path w="2072004" h="1736725">
                <a:moveTo>
                  <a:pt x="209880" y="33816"/>
                </a:moveTo>
                <a:lnTo>
                  <a:pt x="176063" y="33816"/>
                </a:lnTo>
                <a:lnTo>
                  <a:pt x="176063" y="50725"/>
                </a:lnTo>
                <a:lnTo>
                  <a:pt x="209880" y="33816"/>
                </a:lnTo>
                <a:close/>
              </a:path>
            </a:pathLst>
          </a:custGeom>
          <a:solidFill>
            <a:srgbClr val="ED7D31"/>
          </a:solidFill>
        </p:spPr>
        <p:txBody>
          <a:bodyPr wrap="square" lIns="0" tIns="0" rIns="0" bIns="0" rtlCol="0"/>
          <a:lstStyle/>
          <a:p>
            <a:endParaRPr/>
          </a:p>
        </p:txBody>
      </p:sp>
      <p:sp>
        <p:nvSpPr>
          <p:cNvPr id="29" name="object 29"/>
          <p:cNvSpPr/>
          <p:nvPr/>
        </p:nvSpPr>
        <p:spPr>
          <a:xfrm>
            <a:off x="5328695" y="4510971"/>
            <a:ext cx="1466850" cy="1388110"/>
          </a:xfrm>
          <a:custGeom>
            <a:avLst/>
            <a:gdLst/>
            <a:ahLst/>
            <a:cxnLst/>
            <a:rect l="l" t="t" r="r" b="b"/>
            <a:pathLst>
              <a:path w="1466850" h="1388110">
                <a:moveTo>
                  <a:pt x="109909" y="0"/>
                </a:moveTo>
                <a:lnTo>
                  <a:pt x="109909" y="16907"/>
                </a:lnTo>
                <a:lnTo>
                  <a:pt x="0" y="16907"/>
                </a:lnTo>
                <a:lnTo>
                  <a:pt x="0" y="1387601"/>
                </a:lnTo>
                <a:lnTo>
                  <a:pt x="1466236" y="1387601"/>
                </a:lnTo>
                <a:lnTo>
                  <a:pt x="1466236" y="1370692"/>
                </a:lnTo>
                <a:lnTo>
                  <a:pt x="16907" y="1370692"/>
                </a:lnTo>
                <a:lnTo>
                  <a:pt x="16907" y="33816"/>
                </a:lnTo>
                <a:lnTo>
                  <a:pt x="143726" y="33816"/>
                </a:lnTo>
                <a:lnTo>
                  <a:pt x="160634" y="25361"/>
                </a:lnTo>
                <a:lnTo>
                  <a:pt x="109909" y="0"/>
                </a:lnTo>
                <a:close/>
              </a:path>
              <a:path w="1466850" h="1388110">
                <a:moveTo>
                  <a:pt x="1466236" y="1218145"/>
                </a:moveTo>
                <a:lnTo>
                  <a:pt x="1449327" y="1218145"/>
                </a:lnTo>
                <a:lnTo>
                  <a:pt x="1449327" y="1370692"/>
                </a:lnTo>
                <a:lnTo>
                  <a:pt x="1466236" y="1370692"/>
                </a:lnTo>
                <a:lnTo>
                  <a:pt x="1466236" y="1218145"/>
                </a:lnTo>
                <a:close/>
              </a:path>
              <a:path w="1466850" h="1388110">
                <a:moveTo>
                  <a:pt x="143726" y="33816"/>
                </a:moveTo>
                <a:lnTo>
                  <a:pt x="109909" y="33816"/>
                </a:lnTo>
                <a:lnTo>
                  <a:pt x="109909" y="50725"/>
                </a:lnTo>
                <a:lnTo>
                  <a:pt x="143726" y="33816"/>
                </a:lnTo>
                <a:close/>
              </a:path>
            </a:pathLst>
          </a:custGeom>
          <a:solidFill>
            <a:srgbClr val="ED7D31"/>
          </a:solidFill>
        </p:spPr>
        <p:txBody>
          <a:bodyPr wrap="square" lIns="0" tIns="0" rIns="0" bIns="0" rtlCol="0"/>
          <a:lstStyle/>
          <a:p>
            <a:endParaRPr/>
          </a:p>
        </p:txBody>
      </p:sp>
      <p:sp>
        <p:nvSpPr>
          <p:cNvPr id="30" name="object 30"/>
          <p:cNvSpPr/>
          <p:nvPr/>
        </p:nvSpPr>
        <p:spPr>
          <a:xfrm>
            <a:off x="5390453" y="4798413"/>
            <a:ext cx="877569" cy="1035685"/>
          </a:xfrm>
          <a:custGeom>
            <a:avLst/>
            <a:gdLst/>
            <a:ahLst/>
            <a:cxnLst/>
            <a:rect l="l" t="t" r="r" b="b"/>
            <a:pathLst>
              <a:path w="877570" h="1035685">
                <a:moveTo>
                  <a:pt x="48150" y="0"/>
                </a:moveTo>
                <a:lnTo>
                  <a:pt x="48150" y="16907"/>
                </a:lnTo>
                <a:lnTo>
                  <a:pt x="0" y="16907"/>
                </a:lnTo>
                <a:lnTo>
                  <a:pt x="0" y="1035389"/>
                </a:lnTo>
                <a:lnTo>
                  <a:pt x="877142" y="1035389"/>
                </a:lnTo>
                <a:lnTo>
                  <a:pt x="877142" y="1018480"/>
                </a:lnTo>
                <a:lnTo>
                  <a:pt x="16908" y="1018480"/>
                </a:lnTo>
                <a:lnTo>
                  <a:pt x="16908" y="33816"/>
                </a:lnTo>
                <a:lnTo>
                  <a:pt x="81967" y="33816"/>
                </a:lnTo>
                <a:lnTo>
                  <a:pt x="98875" y="25361"/>
                </a:lnTo>
                <a:lnTo>
                  <a:pt x="48150" y="0"/>
                </a:lnTo>
                <a:close/>
              </a:path>
              <a:path w="877570" h="1035685">
                <a:moveTo>
                  <a:pt x="877142" y="932098"/>
                </a:moveTo>
                <a:lnTo>
                  <a:pt x="860234" y="932098"/>
                </a:lnTo>
                <a:lnTo>
                  <a:pt x="860234" y="1018480"/>
                </a:lnTo>
                <a:lnTo>
                  <a:pt x="877142" y="1018480"/>
                </a:lnTo>
                <a:lnTo>
                  <a:pt x="877142" y="932098"/>
                </a:lnTo>
                <a:close/>
              </a:path>
              <a:path w="877570" h="1035685">
                <a:moveTo>
                  <a:pt x="81967" y="33816"/>
                </a:moveTo>
                <a:lnTo>
                  <a:pt x="48150" y="33816"/>
                </a:lnTo>
                <a:lnTo>
                  <a:pt x="48150" y="50725"/>
                </a:lnTo>
                <a:lnTo>
                  <a:pt x="81967" y="33816"/>
                </a:lnTo>
                <a:close/>
              </a:path>
            </a:pathLst>
          </a:custGeom>
          <a:solidFill>
            <a:srgbClr val="ED7D31"/>
          </a:solidFill>
        </p:spPr>
        <p:txBody>
          <a:bodyPr wrap="square" lIns="0" tIns="0" rIns="0" bIns="0" rtlCol="0"/>
          <a:lstStyle/>
          <a:p>
            <a:endParaRPr/>
          </a:p>
        </p:txBody>
      </p:sp>
      <p:sp>
        <p:nvSpPr>
          <p:cNvPr id="31" name="object 31"/>
          <p:cNvSpPr/>
          <p:nvPr/>
        </p:nvSpPr>
        <p:spPr>
          <a:xfrm>
            <a:off x="6144528" y="4143214"/>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32" name="object 32"/>
          <p:cNvSpPr/>
          <p:nvPr/>
        </p:nvSpPr>
        <p:spPr>
          <a:xfrm>
            <a:off x="6144528" y="4143214"/>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33" name="object 33"/>
          <p:cNvSpPr/>
          <p:nvPr/>
        </p:nvSpPr>
        <p:spPr>
          <a:xfrm>
            <a:off x="6144528" y="4430656"/>
            <a:ext cx="372110" cy="211454"/>
          </a:xfrm>
          <a:custGeom>
            <a:avLst/>
            <a:gdLst/>
            <a:ahLst/>
            <a:cxnLst/>
            <a:rect l="l" t="t" r="r" b="b"/>
            <a:pathLst>
              <a:path w="372109" h="211454">
                <a:moveTo>
                  <a:pt x="0" y="0"/>
                </a:moveTo>
                <a:lnTo>
                  <a:pt x="371984" y="0"/>
                </a:lnTo>
                <a:lnTo>
                  <a:pt x="371984" y="211354"/>
                </a:lnTo>
                <a:lnTo>
                  <a:pt x="0" y="211354"/>
                </a:lnTo>
                <a:lnTo>
                  <a:pt x="0" y="0"/>
                </a:lnTo>
                <a:close/>
              </a:path>
            </a:pathLst>
          </a:custGeom>
          <a:solidFill>
            <a:srgbClr val="EDEDED"/>
          </a:solidFill>
        </p:spPr>
        <p:txBody>
          <a:bodyPr wrap="square" lIns="0" tIns="0" rIns="0" bIns="0" rtlCol="0"/>
          <a:lstStyle/>
          <a:p>
            <a:endParaRPr/>
          </a:p>
        </p:txBody>
      </p:sp>
      <p:sp>
        <p:nvSpPr>
          <p:cNvPr id="34" name="object 34"/>
          <p:cNvSpPr/>
          <p:nvPr/>
        </p:nvSpPr>
        <p:spPr>
          <a:xfrm>
            <a:off x="6144528" y="4430656"/>
            <a:ext cx="372110" cy="211454"/>
          </a:xfrm>
          <a:custGeom>
            <a:avLst/>
            <a:gdLst/>
            <a:ahLst/>
            <a:cxnLst/>
            <a:rect l="l" t="t" r="r" b="b"/>
            <a:pathLst>
              <a:path w="372109" h="211454">
                <a:moveTo>
                  <a:pt x="0" y="0"/>
                </a:moveTo>
                <a:lnTo>
                  <a:pt x="371983" y="0"/>
                </a:lnTo>
                <a:lnTo>
                  <a:pt x="371983" y="211354"/>
                </a:lnTo>
                <a:lnTo>
                  <a:pt x="0" y="211354"/>
                </a:lnTo>
                <a:lnTo>
                  <a:pt x="0" y="0"/>
                </a:lnTo>
                <a:close/>
              </a:path>
            </a:pathLst>
          </a:custGeom>
          <a:ln w="8454">
            <a:solidFill>
              <a:srgbClr val="A5A5A5"/>
            </a:solidFill>
          </a:ln>
        </p:spPr>
        <p:txBody>
          <a:bodyPr wrap="square" lIns="0" tIns="0" rIns="0" bIns="0" rtlCol="0"/>
          <a:lstStyle/>
          <a:p>
            <a:endParaRPr/>
          </a:p>
        </p:txBody>
      </p:sp>
      <p:sp>
        <p:nvSpPr>
          <p:cNvPr id="35" name="object 35"/>
          <p:cNvSpPr/>
          <p:nvPr/>
        </p:nvSpPr>
        <p:spPr>
          <a:xfrm>
            <a:off x="6144528" y="4718098"/>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36" name="object 36"/>
          <p:cNvSpPr/>
          <p:nvPr/>
        </p:nvSpPr>
        <p:spPr>
          <a:xfrm>
            <a:off x="6144528" y="4718098"/>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37" name="object 37"/>
          <p:cNvSpPr/>
          <p:nvPr/>
        </p:nvSpPr>
        <p:spPr>
          <a:xfrm>
            <a:off x="6677140" y="4143214"/>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38" name="object 38"/>
          <p:cNvSpPr/>
          <p:nvPr/>
        </p:nvSpPr>
        <p:spPr>
          <a:xfrm>
            <a:off x="6677140" y="4143214"/>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39" name="object 39"/>
          <p:cNvSpPr/>
          <p:nvPr/>
        </p:nvSpPr>
        <p:spPr>
          <a:xfrm>
            <a:off x="6677140" y="4422201"/>
            <a:ext cx="372110" cy="220345"/>
          </a:xfrm>
          <a:custGeom>
            <a:avLst/>
            <a:gdLst/>
            <a:ahLst/>
            <a:cxnLst/>
            <a:rect l="l" t="t" r="r" b="b"/>
            <a:pathLst>
              <a:path w="372109" h="220345">
                <a:moveTo>
                  <a:pt x="0" y="0"/>
                </a:moveTo>
                <a:lnTo>
                  <a:pt x="371984" y="0"/>
                </a:lnTo>
                <a:lnTo>
                  <a:pt x="371984" y="219809"/>
                </a:lnTo>
                <a:lnTo>
                  <a:pt x="0" y="219809"/>
                </a:lnTo>
                <a:lnTo>
                  <a:pt x="0" y="0"/>
                </a:lnTo>
                <a:close/>
              </a:path>
            </a:pathLst>
          </a:custGeom>
          <a:solidFill>
            <a:srgbClr val="EDEDED"/>
          </a:solidFill>
        </p:spPr>
        <p:txBody>
          <a:bodyPr wrap="square" lIns="0" tIns="0" rIns="0" bIns="0" rtlCol="0"/>
          <a:lstStyle/>
          <a:p>
            <a:endParaRPr/>
          </a:p>
        </p:txBody>
      </p:sp>
      <p:sp>
        <p:nvSpPr>
          <p:cNvPr id="40" name="object 40"/>
          <p:cNvSpPr/>
          <p:nvPr/>
        </p:nvSpPr>
        <p:spPr>
          <a:xfrm>
            <a:off x="6677140" y="4422201"/>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41" name="object 41"/>
          <p:cNvSpPr/>
          <p:nvPr/>
        </p:nvSpPr>
        <p:spPr>
          <a:xfrm>
            <a:off x="6677140" y="4718098"/>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42" name="object 42"/>
          <p:cNvSpPr/>
          <p:nvPr/>
        </p:nvSpPr>
        <p:spPr>
          <a:xfrm>
            <a:off x="6677140" y="4718098"/>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43" name="object 43"/>
          <p:cNvSpPr/>
          <p:nvPr/>
        </p:nvSpPr>
        <p:spPr>
          <a:xfrm>
            <a:off x="7218207" y="4143214"/>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44" name="object 44"/>
          <p:cNvSpPr/>
          <p:nvPr/>
        </p:nvSpPr>
        <p:spPr>
          <a:xfrm>
            <a:off x="7218207" y="4143214"/>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45" name="object 45"/>
          <p:cNvSpPr/>
          <p:nvPr/>
        </p:nvSpPr>
        <p:spPr>
          <a:xfrm>
            <a:off x="7218207" y="4422201"/>
            <a:ext cx="372110" cy="220345"/>
          </a:xfrm>
          <a:custGeom>
            <a:avLst/>
            <a:gdLst/>
            <a:ahLst/>
            <a:cxnLst/>
            <a:rect l="l" t="t" r="r" b="b"/>
            <a:pathLst>
              <a:path w="372109" h="220345">
                <a:moveTo>
                  <a:pt x="0" y="0"/>
                </a:moveTo>
                <a:lnTo>
                  <a:pt x="371984" y="0"/>
                </a:lnTo>
                <a:lnTo>
                  <a:pt x="371984" y="219809"/>
                </a:lnTo>
                <a:lnTo>
                  <a:pt x="0" y="219809"/>
                </a:lnTo>
                <a:lnTo>
                  <a:pt x="0" y="0"/>
                </a:lnTo>
                <a:close/>
              </a:path>
            </a:pathLst>
          </a:custGeom>
          <a:solidFill>
            <a:srgbClr val="EDEDED"/>
          </a:solidFill>
        </p:spPr>
        <p:txBody>
          <a:bodyPr wrap="square" lIns="0" tIns="0" rIns="0" bIns="0" rtlCol="0"/>
          <a:lstStyle/>
          <a:p>
            <a:endParaRPr/>
          </a:p>
        </p:txBody>
      </p:sp>
      <p:sp>
        <p:nvSpPr>
          <p:cNvPr id="46" name="object 46"/>
          <p:cNvSpPr/>
          <p:nvPr/>
        </p:nvSpPr>
        <p:spPr>
          <a:xfrm>
            <a:off x="7218207" y="4422201"/>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47" name="object 47"/>
          <p:cNvSpPr/>
          <p:nvPr/>
        </p:nvSpPr>
        <p:spPr>
          <a:xfrm>
            <a:off x="7218207" y="4718098"/>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48" name="object 48"/>
          <p:cNvSpPr/>
          <p:nvPr/>
        </p:nvSpPr>
        <p:spPr>
          <a:xfrm>
            <a:off x="7218207" y="4718098"/>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49" name="object 49"/>
          <p:cNvSpPr/>
          <p:nvPr/>
        </p:nvSpPr>
        <p:spPr>
          <a:xfrm>
            <a:off x="6300930" y="4984404"/>
            <a:ext cx="50800" cy="106045"/>
          </a:xfrm>
          <a:custGeom>
            <a:avLst/>
            <a:gdLst/>
            <a:ahLst/>
            <a:cxnLst/>
            <a:rect l="l" t="t" r="r" b="b"/>
            <a:pathLst>
              <a:path w="50800" h="106045">
                <a:moveTo>
                  <a:pt x="33816" y="50725"/>
                </a:moveTo>
                <a:lnTo>
                  <a:pt x="16907" y="50725"/>
                </a:lnTo>
                <a:lnTo>
                  <a:pt x="16907" y="105638"/>
                </a:lnTo>
                <a:lnTo>
                  <a:pt x="33816" y="105638"/>
                </a:lnTo>
                <a:lnTo>
                  <a:pt x="33816" y="50725"/>
                </a:lnTo>
                <a:close/>
              </a:path>
              <a:path w="50800" h="106045">
                <a:moveTo>
                  <a:pt x="25363" y="0"/>
                </a:moveTo>
                <a:lnTo>
                  <a:pt x="0" y="50725"/>
                </a:lnTo>
                <a:lnTo>
                  <a:pt x="50723" y="50725"/>
                </a:lnTo>
                <a:lnTo>
                  <a:pt x="25363" y="0"/>
                </a:lnTo>
                <a:close/>
              </a:path>
            </a:pathLst>
          </a:custGeom>
          <a:solidFill>
            <a:srgbClr val="000000"/>
          </a:solidFill>
        </p:spPr>
        <p:txBody>
          <a:bodyPr wrap="square" lIns="0" tIns="0" rIns="0" bIns="0" rtlCol="0"/>
          <a:lstStyle/>
          <a:p>
            <a:endParaRPr/>
          </a:p>
        </p:txBody>
      </p:sp>
      <p:sp>
        <p:nvSpPr>
          <p:cNvPr id="50" name="object 50"/>
          <p:cNvSpPr/>
          <p:nvPr/>
        </p:nvSpPr>
        <p:spPr>
          <a:xfrm>
            <a:off x="6835088" y="4984404"/>
            <a:ext cx="50800" cy="106045"/>
          </a:xfrm>
          <a:custGeom>
            <a:avLst/>
            <a:gdLst/>
            <a:ahLst/>
            <a:cxnLst/>
            <a:rect l="l" t="t" r="r" b="b"/>
            <a:pathLst>
              <a:path w="50800" h="106045">
                <a:moveTo>
                  <a:pt x="33816" y="50957"/>
                </a:moveTo>
                <a:lnTo>
                  <a:pt x="16901" y="50957"/>
                </a:lnTo>
                <a:lnTo>
                  <a:pt x="18561" y="105896"/>
                </a:lnTo>
                <a:lnTo>
                  <a:pt x="35462" y="105385"/>
                </a:lnTo>
                <a:lnTo>
                  <a:pt x="33816" y="50957"/>
                </a:lnTo>
                <a:close/>
              </a:path>
              <a:path w="50800" h="106045">
                <a:moveTo>
                  <a:pt x="23817" y="0"/>
                </a:moveTo>
                <a:lnTo>
                  <a:pt x="0" y="51468"/>
                </a:lnTo>
                <a:lnTo>
                  <a:pt x="16901" y="50957"/>
                </a:lnTo>
                <a:lnTo>
                  <a:pt x="33816" y="50957"/>
                </a:lnTo>
                <a:lnTo>
                  <a:pt x="33801" y="50445"/>
                </a:lnTo>
                <a:lnTo>
                  <a:pt x="50700" y="49935"/>
                </a:lnTo>
                <a:lnTo>
                  <a:pt x="23817" y="0"/>
                </a:lnTo>
                <a:close/>
              </a:path>
            </a:pathLst>
          </a:custGeom>
          <a:solidFill>
            <a:srgbClr val="000000"/>
          </a:solidFill>
        </p:spPr>
        <p:txBody>
          <a:bodyPr wrap="square" lIns="0" tIns="0" rIns="0" bIns="0" rtlCol="0"/>
          <a:lstStyle/>
          <a:p>
            <a:endParaRPr/>
          </a:p>
        </p:txBody>
      </p:sp>
      <p:sp>
        <p:nvSpPr>
          <p:cNvPr id="51" name="object 51"/>
          <p:cNvSpPr/>
          <p:nvPr/>
        </p:nvSpPr>
        <p:spPr>
          <a:xfrm>
            <a:off x="7374610" y="4975949"/>
            <a:ext cx="50800" cy="107950"/>
          </a:xfrm>
          <a:custGeom>
            <a:avLst/>
            <a:gdLst/>
            <a:ahLst/>
            <a:cxnLst/>
            <a:rect l="l" t="t" r="r" b="b"/>
            <a:pathLst>
              <a:path w="50800" h="107950">
                <a:moveTo>
                  <a:pt x="33816" y="50725"/>
                </a:moveTo>
                <a:lnTo>
                  <a:pt x="16907" y="50725"/>
                </a:lnTo>
                <a:lnTo>
                  <a:pt x="16907" y="107429"/>
                </a:lnTo>
                <a:lnTo>
                  <a:pt x="33816" y="107429"/>
                </a:lnTo>
                <a:lnTo>
                  <a:pt x="33816" y="50725"/>
                </a:lnTo>
                <a:close/>
              </a:path>
              <a:path w="50800" h="107950">
                <a:moveTo>
                  <a:pt x="25363" y="0"/>
                </a:moveTo>
                <a:lnTo>
                  <a:pt x="0" y="50725"/>
                </a:lnTo>
                <a:lnTo>
                  <a:pt x="50725" y="50725"/>
                </a:lnTo>
                <a:lnTo>
                  <a:pt x="25363" y="0"/>
                </a:lnTo>
                <a:close/>
              </a:path>
            </a:pathLst>
          </a:custGeom>
          <a:solidFill>
            <a:srgbClr val="000000"/>
          </a:solidFill>
        </p:spPr>
        <p:txBody>
          <a:bodyPr wrap="square" lIns="0" tIns="0" rIns="0" bIns="0" rtlCol="0"/>
          <a:lstStyle/>
          <a:p>
            <a:endParaRPr/>
          </a:p>
        </p:txBody>
      </p:sp>
      <p:sp>
        <p:nvSpPr>
          <p:cNvPr id="52" name="object 52"/>
          <p:cNvSpPr/>
          <p:nvPr/>
        </p:nvSpPr>
        <p:spPr>
          <a:xfrm>
            <a:off x="5903585" y="4223529"/>
            <a:ext cx="146685" cy="50800"/>
          </a:xfrm>
          <a:custGeom>
            <a:avLst/>
            <a:gdLst/>
            <a:ahLst/>
            <a:cxnLst/>
            <a:rect l="l" t="t" r="r" b="b"/>
            <a:pathLst>
              <a:path w="146685" h="50800">
                <a:moveTo>
                  <a:pt x="0" y="16907"/>
                </a:moveTo>
                <a:lnTo>
                  <a:pt x="0" y="33816"/>
                </a:lnTo>
                <a:lnTo>
                  <a:pt x="95952" y="33817"/>
                </a:lnTo>
                <a:lnTo>
                  <a:pt x="95952" y="50725"/>
                </a:lnTo>
                <a:lnTo>
                  <a:pt x="146677" y="25363"/>
                </a:lnTo>
                <a:lnTo>
                  <a:pt x="129769" y="16908"/>
                </a:lnTo>
                <a:lnTo>
                  <a:pt x="0" y="16907"/>
                </a:lnTo>
                <a:close/>
              </a:path>
              <a:path w="146685" h="50800">
                <a:moveTo>
                  <a:pt x="95953" y="0"/>
                </a:moveTo>
                <a:lnTo>
                  <a:pt x="95952" y="16908"/>
                </a:lnTo>
                <a:lnTo>
                  <a:pt x="129769" y="16908"/>
                </a:lnTo>
                <a:lnTo>
                  <a:pt x="95953" y="0"/>
                </a:lnTo>
                <a:close/>
              </a:path>
            </a:pathLst>
          </a:custGeom>
          <a:solidFill>
            <a:srgbClr val="000000"/>
          </a:solidFill>
        </p:spPr>
        <p:txBody>
          <a:bodyPr wrap="square" lIns="0" tIns="0" rIns="0" bIns="0" rtlCol="0"/>
          <a:lstStyle/>
          <a:p>
            <a:endParaRPr/>
          </a:p>
        </p:txBody>
      </p:sp>
      <p:sp>
        <p:nvSpPr>
          <p:cNvPr id="53" name="object 53"/>
          <p:cNvSpPr/>
          <p:nvPr/>
        </p:nvSpPr>
        <p:spPr>
          <a:xfrm>
            <a:off x="5903585" y="4502518"/>
            <a:ext cx="146685" cy="50800"/>
          </a:xfrm>
          <a:custGeom>
            <a:avLst/>
            <a:gdLst/>
            <a:ahLst/>
            <a:cxnLst/>
            <a:rect l="l" t="t" r="r" b="b"/>
            <a:pathLst>
              <a:path w="146685" h="50800">
                <a:moveTo>
                  <a:pt x="95953" y="0"/>
                </a:moveTo>
                <a:lnTo>
                  <a:pt x="95952" y="16907"/>
                </a:lnTo>
                <a:lnTo>
                  <a:pt x="0" y="16907"/>
                </a:lnTo>
                <a:lnTo>
                  <a:pt x="0" y="33815"/>
                </a:lnTo>
                <a:lnTo>
                  <a:pt x="95952" y="33816"/>
                </a:lnTo>
                <a:lnTo>
                  <a:pt x="95952" y="50725"/>
                </a:lnTo>
                <a:lnTo>
                  <a:pt x="146677" y="25361"/>
                </a:lnTo>
                <a:lnTo>
                  <a:pt x="95953" y="0"/>
                </a:lnTo>
                <a:close/>
              </a:path>
            </a:pathLst>
          </a:custGeom>
          <a:solidFill>
            <a:srgbClr val="000000"/>
          </a:solidFill>
        </p:spPr>
        <p:txBody>
          <a:bodyPr wrap="square" lIns="0" tIns="0" rIns="0" bIns="0" rtlCol="0"/>
          <a:lstStyle/>
          <a:p>
            <a:endParaRPr/>
          </a:p>
        </p:txBody>
      </p:sp>
      <p:sp>
        <p:nvSpPr>
          <p:cNvPr id="54" name="object 54"/>
          <p:cNvSpPr/>
          <p:nvPr/>
        </p:nvSpPr>
        <p:spPr>
          <a:xfrm>
            <a:off x="5903585" y="4798413"/>
            <a:ext cx="146685" cy="50800"/>
          </a:xfrm>
          <a:custGeom>
            <a:avLst/>
            <a:gdLst/>
            <a:ahLst/>
            <a:cxnLst/>
            <a:rect l="l" t="t" r="r" b="b"/>
            <a:pathLst>
              <a:path w="146685" h="50800">
                <a:moveTo>
                  <a:pt x="0" y="16907"/>
                </a:moveTo>
                <a:lnTo>
                  <a:pt x="0" y="33816"/>
                </a:lnTo>
                <a:lnTo>
                  <a:pt x="95952" y="33817"/>
                </a:lnTo>
                <a:lnTo>
                  <a:pt x="95952" y="50725"/>
                </a:lnTo>
                <a:lnTo>
                  <a:pt x="146677" y="25363"/>
                </a:lnTo>
                <a:lnTo>
                  <a:pt x="129769" y="16908"/>
                </a:lnTo>
                <a:lnTo>
                  <a:pt x="0" y="16907"/>
                </a:lnTo>
                <a:close/>
              </a:path>
              <a:path w="146685" h="50800">
                <a:moveTo>
                  <a:pt x="95953" y="0"/>
                </a:moveTo>
                <a:lnTo>
                  <a:pt x="95952" y="16908"/>
                </a:lnTo>
                <a:lnTo>
                  <a:pt x="129769" y="16908"/>
                </a:lnTo>
                <a:lnTo>
                  <a:pt x="95953" y="0"/>
                </a:lnTo>
                <a:close/>
              </a:path>
            </a:pathLst>
          </a:custGeom>
          <a:solidFill>
            <a:srgbClr val="000000"/>
          </a:solidFill>
        </p:spPr>
        <p:txBody>
          <a:bodyPr wrap="square" lIns="0" tIns="0" rIns="0" bIns="0" rtlCol="0"/>
          <a:lstStyle/>
          <a:p>
            <a:endParaRPr/>
          </a:p>
        </p:txBody>
      </p:sp>
      <p:sp>
        <p:nvSpPr>
          <p:cNvPr id="55" name="object 55"/>
          <p:cNvSpPr/>
          <p:nvPr/>
        </p:nvSpPr>
        <p:spPr>
          <a:xfrm>
            <a:off x="6093802" y="2849727"/>
            <a:ext cx="1564640" cy="871219"/>
          </a:xfrm>
          <a:custGeom>
            <a:avLst/>
            <a:gdLst/>
            <a:ahLst/>
            <a:cxnLst/>
            <a:rect l="l" t="t" r="r" b="b"/>
            <a:pathLst>
              <a:path w="1564640" h="871220">
                <a:moveTo>
                  <a:pt x="0" y="0"/>
                </a:moveTo>
                <a:lnTo>
                  <a:pt x="1564021" y="0"/>
                </a:lnTo>
                <a:lnTo>
                  <a:pt x="1564021" y="870779"/>
                </a:lnTo>
                <a:lnTo>
                  <a:pt x="0" y="870779"/>
                </a:lnTo>
                <a:lnTo>
                  <a:pt x="0" y="0"/>
                </a:lnTo>
                <a:close/>
              </a:path>
            </a:pathLst>
          </a:custGeom>
          <a:solidFill>
            <a:srgbClr val="EDEDED"/>
          </a:solidFill>
        </p:spPr>
        <p:txBody>
          <a:bodyPr wrap="square" lIns="0" tIns="0" rIns="0" bIns="0" rtlCol="0"/>
          <a:lstStyle/>
          <a:p>
            <a:endParaRPr/>
          </a:p>
        </p:txBody>
      </p:sp>
      <p:sp>
        <p:nvSpPr>
          <p:cNvPr id="56" name="object 56"/>
          <p:cNvSpPr/>
          <p:nvPr/>
        </p:nvSpPr>
        <p:spPr>
          <a:xfrm>
            <a:off x="6093802" y="2849727"/>
            <a:ext cx="1564640" cy="871219"/>
          </a:xfrm>
          <a:custGeom>
            <a:avLst/>
            <a:gdLst/>
            <a:ahLst/>
            <a:cxnLst/>
            <a:rect l="l" t="t" r="r" b="b"/>
            <a:pathLst>
              <a:path w="1564640" h="871220">
                <a:moveTo>
                  <a:pt x="0" y="0"/>
                </a:moveTo>
                <a:lnTo>
                  <a:pt x="1564021" y="0"/>
                </a:lnTo>
                <a:lnTo>
                  <a:pt x="1564021" y="870779"/>
                </a:lnTo>
                <a:lnTo>
                  <a:pt x="0" y="870779"/>
                </a:lnTo>
                <a:lnTo>
                  <a:pt x="0" y="0"/>
                </a:lnTo>
                <a:close/>
              </a:path>
            </a:pathLst>
          </a:custGeom>
          <a:ln w="8454">
            <a:solidFill>
              <a:srgbClr val="A5A5A5"/>
            </a:solidFill>
          </a:ln>
        </p:spPr>
        <p:txBody>
          <a:bodyPr wrap="square" lIns="0" tIns="0" rIns="0" bIns="0" rtlCol="0"/>
          <a:lstStyle/>
          <a:p>
            <a:endParaRPr/>
          </a:p>
        </p:txBody>
      </p:sp>
      <p:sp>
        <p:nvSpPr>
          <p:cNvPr id="57" name="object 57"/>
          <p:cNvSpPr/>
          <p:nvPr/>
        </p:nvSpPr>
        <p:spPr>
          <a:xfrm>
            <a:off x="6144528" y="2891998"/>
            <a:ext cx="372110" cy="220345"/>
          </a:xfrm>
          <a:custGeom>
            <a:avLst/>
            <a:gdLst/>
            <a:ahLst/>
            <a:cxnLst/>
            <a:rect l="l" t="t" r="r" b="b"/>
            <a:pathLst>
              <a:path w="372109" h="220344">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58" name="object 58"/>
          <p:cNvSpPr/>
          <p:nvPr/>
        </p:nvSpPr>
        <p:spPr>
          <a:xfrm>
            <a:off x="6144528" y="2891998"/>
            <a:ext cx="372110" cy="220345"/>
          </a:xfrm>
          <a:custGeom>
            <a:avLst/>
            <a:gdLst/>
            <a:ahLst/>
            <a:cxnLst/>
            <a:rect l="l" t="t" r="r" b="b"/>
            <a:pathLst>
              <a:path w="372109" h="220344">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59" name="object 59"/>
          <p:cNvSpPr/>
          <p:nvPr/>
        </p:nvSpPr>
        <p:spPr>
          <a:xfrm>
            <a:off x="6144528" y="3179439"/>
            <a:ext cx="372110" cy="220345"/>
          </a:xfrm>
          <a:custGeom>
            <a:avLst/>
            <a:gdLst/>
            <a:ahLst/>
            <a:cxnLst/>
            <a:rect l="l" t="t" r="r" b="b"/>
            <a:pathLst>
              <a:path w="372109" h="220344">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60" name="object 60"/>
          <p:cNvSpPr/>
          <p:nvPr/>
        </p:nvSpPr>
        <p:spPr>
          <a:xfrm>
            <a:off x="6144528" y="3179439"/>
            <a:ext cx="372110" cy="220345"/>
          </a:xfrm>
          <a:custGeom>
            <a:avLst/>
            <a:gdLst/>
            <a:ahLst/>
            <a:cxnLst/>
            <a:rect l="l" t="t" r="r" b="b"/>
            <a:pathLst>
              <a:path w="372109" h="220344">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61" name="object 61"/>
          <p:cNvSpPr/>
          <p:nvPr/>
        </p:nvSpPr>
        <p:spPr>
          <a:xfrm>
            <a:off x="6144528" y="3466881"/>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62" name="object 62"/>
          <p:cNvSpPr/>
          <p:nvPr/>
        </p:nvSpPr>
        <p:spPr>
          <a:xfrm>
            <a:off x="6144528" y="3466881"/>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63" name="object 63"/>
          <p:cNvSpPr/>
          <p:nvPr/>
        </p:nvSpPr>
        <p:spPr>
          <a:xfrm>
            <a:off x="6677140" y="2891998"/>
            <a:ext cx="372110" cy="220345"/>
          </a:xfrm>
          <a:custGeom>
            <a:avLst/>
            <a:gdLst/>
            <a:ahLst/>
            <a:cxnLst/>
            <a:rect l="l" t="t" r="r" b="b"/>
            <a:pathLst>
              <a:path w="372109" h="220344">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64" name="object 64"/>
          <p:cNvSpPr/>
          <p:nvPr/>
        </p:nvSpPr>
        <p:spPr>
          <a:xfrm>
            <a:off x="6677140" y="2891998"/>
            <a:ext cx="372110" cy="220345"/>
          </a:xfrm>
          <a:custGeom>
            <a:avLst/>
            <a:gdLst/>
            <a:ahLst/>
            <a:cxnLst/>
            <a:rect l="l" t="t" r="r" b="b"/>
            <a:pathLst>
              <a:path w="372109" h="220344">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65" name="object 65"/>
          <p:cNvSpPr/>
          <p:nvPr/>
        </p:nvSpPr>
        <p:spPr>
          <a:xfrm>
            <a:off x="6677140" y="3179439"/>
            <a:ext cx="372110" cy="211454"/>
          </a:xfrm>
          <a:custGeom>
            <a:avLst/>
            <a:gdLst/>
            <a:ahLst/>
            <a:cxnLst/>
            <a:rect l="l" t="t" r="r" b="b"/>
            <a:pathLst>
              <a:path w="372109" h="211455">
                <a:moveTo>
                  <a:pt x="0" y="0"/>
                </a:moveTo>
                <a:lnTo>
                  <a:pt x="371984" y="0"/>
                </a:lnTo>
                <a:lnTo>
                  <a:pt x="371984" y="211354"/>
                </a:lnTo>
                <a:lnTo>
                  <a:pt x="0" y="211354"/>
                </a:lnTo>
                <a:lnTo>
                  <a:pt x="0" y="0"/>
                </a:lnTo>
                <a:close/>
              </a:path>
            </a:pathLst>
          </a:custGeom>
          <a:solidFill>
            <a:srgbClr val="EDEDED"/>
          </a:solidFill>
        </p:spPr>
        <p:txBody>
          <a:bodyPr wrap="square" lIns="0" tIns="0" rIns="0" bIns="0" rtlCol="0"/>
          <a:lstStyle/>
          <a:p>
            <a:endParaRPr/>
          </a:p>
        </p:txBody>
      </p:sp>
      <p:sp>
        <p:nvSpPr>
          <p:cNvPr id="66" name="object 66"/>
          <p:cNvSpPr/>
          <p:nvPr/>
        </p:nvSpPr>
        <p:spPr>
          <a:xfrm>
            <a:off x="6677140" y="3179439"/>
            <a:ext cx="372110" cy="211454"/>
          </a:xfrm>
          <a:custGeom>
            <a:avLst/>
            <a:gdLst/>
            <a:ahLst/>
            <a:cxnLst/>
            <a:rect l="l" t="t" r="r" b="b"/>
            <a:pathLst>
              <a:path w="372109" h="211455">
                <a:moveTo>
                  <a:pt x="0" y="0"/>
                </a:moveTo>
                <a:lnTo>
                  <a:pt x="371983" y="0"/>
                </a:lnTo>
                <a:lnTo>
                  <a:pt x="371983" y="211354"/>
                </a:lnTo>
                <a:lnTo>
                  <a:pt x="0" y="211354"/>
                </a:lnTo>
                <a:lnTo>
                  <a:pt x="0" y="0"/>
                </a:lnTo>
                <a:close/>
              </a:path>
            </a:pathLst>
          </a:custGeom>
          <a:ln w="8454">
            <a:solidFill>
              <a:srgbClr val="A5A5A5"/>
            </a:solidFill>
          </a:ln>
        </p:spPr>
        <p:txBody>
          <a:bodyPr wrap="square" lIns="0" tIns="0" rIns="0" bIns="0" rtlCol="0"/>
          <a:lstStyle/>
          <a:p>
            <a:endParaRPr/>
          </a:p>
        </p:txBody>
      </p:sp>
      <p:sp>
        <p:nvSpPr>
          <p:cNvPr id="67" name="object 67"/>
          <p:cNvSpPr/>
          <p:nvPr/>
        </p:nvSpPr>
        <p:spPr>
          <a:xfrm>
            <a:off x="6677140" y="3466881"/>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68" name="object 68"/>
          <p:cNvSpPr/>
          <p:nvPr/>
        </p:nvSpPr>
        <p:spPr>
          <a:xfrm>
            <a:off x="6677140" y="3466881"/>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69" name="object 69"/>
          <p:cNvSpPr/>
          <p:nvPr/>
        </p:nvSpPr>
        <p:spPr>
          <a:xfrm>
            <a:off x="7218207" y="2891998"/>
            <a:ext cx="372110" cy="220345"/>
          </a:xfrm>
          <a:custGeom>
            <a:avLst/>
            <a:gdLst/>
            <a:ahLst/>
            <a:cxnLst/>
            <a:rect l="l" t="t" r="r" b="b"/>
            <a:pathLst>
              <a:path w="372109" h="220344">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70" name="object 70"/>
          <p:cNvSpPr/>
          <p:nvPr/>
        </p:nvSpPr>
        <p:spPr>
          <a:xfrm>
            <a:off x="7218207" y="2891998"/>
            <a:ext cx="372110" cy="220345"/>
          </a:xfrm>
          <a:custGeom>
            <a:avLst/>
            <a:gdLst/>
            <a:ahLst/>
            <a:cxnLst/>
            <a:rect l="l" t="t" r="r" b="b"/>
            <a:pathLst>
              <a:path w="372109" h="220344">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71" name="object 71"/>
          <p:cNvSpPr/>
          <p:nvPr/>
        </p:nvSpPr>
        <p:spPr>
          <a:xfrm>
            <a:off x="7218207" y="3170985"/>
            <a:ext cx="372110" cy="220345"/>
          </a:xfrm>
          <a:custGeom>
            <a:avLst/>
            <a:gdLst/>
            <a:ahLst/>
            <a:cxnLst/>
            <a:rect l="l" t="t" r="r" b="b"/>
            <a:pathLst>
              <a:path w="372109" h="220344">
                <a:moveTo>
                  <a:pt x="0" y="0"/>
                </a:moveTo>
                <a:lnTo>
                  <a:pt x="371984" y="0"/>
                </a:lnTo>
                <a:lnTo>
                  <a:pt x="371984" y="219809"/>
                </a:lnTo>
                <a:lnTo>
                  <a:pt x="0" y="219809"/>
                </a:lnTo>
                <a:lnTo>
                  <a:pt x="0" y="0"/>
                </a:lnTo>
                <a:close/>
              </a:path>
            </a:pathLst>
          </a:custGeom>
          <a:solidFill>
            <a:srgbClr val="EDEDED"/>
          </a:solidFill>
        </p:spPr>
        <p:txBody>
          <a:bodyPr wrap="square" lIns="0" tIns="0" rIns="0" bIns="0" rtlCol="0"/>
          <a:lstStyle/>
          <a:p>
            <a:endParaRPr/>
          </a:p>
        </p:txBody>
      </p:sp>
      <p:sp>
        <p:nvSpPr>
          <p:cNvPr id="72" name="object 72"/>
          <p:cNvSpPr/>
          <p:nvPr/>
        </p:nvSpPr>
        <p:spPr>
          <a:xfrm>
            <a:off x="7218207" y="3170985"/>
            <a:ext cx="372110" cy="220345"/>
          </a:xfrm>
          <a:custGeom>
            <a:avLst/>
            <a:gdLst/>
            <a:ahLst/>
            <a:cxnLst/>
            <a:rect l="l" t="t" r="r" b="b"/>
            <a:pathLst>
              <a:path w="372109" h="220344">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73" name="object 73"/>
          <p:cNvSpPr/>
          <p:nvPr/>
        </p:nvSpPr>
        <p:spPr>
          <a:xfrm>
            <a:off x="7218207" y="3466881"/>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74" name="object 74"/>
          <p:cNvSpPr/>
          <p:nvPr/>
        </p:nvSpPr>
        <p:spPr>
          <a:xfrm>
            <a:off x="7218207" y="3466881"/>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75" name="object 75"/>
          <p:cNvSpPr/>
          <p:nvPr/>
        </p:nvSpPr>
        <p:spPr>
          <a:xfrm>
            <a:off x="5493557" y="2875089"/>
            <a:ext cx="381000" cy="220345"/>
          </a:xfrm>
          <a:custGeom>
            <a:avLst/>
            <a:gdLst/>
            <a:ahLst/>
            <a:cxnLst/>
            <a:rect l="l" t="t" r="r" b="b"/>
            <a:pathLst>
              <a:path w="381000" h="220344">
                <a:moveTo>
                  <a:pt x="0" y="0"/>
                </a:moveTo>
                <a:lnTo>
                  <a:pt x="380437" y="0"/>
                </a:lnTo>
                <a:lnTo>
                  <a:pt x="380437" y="219809"/>
                </a:lnTo>
                <a:lnTo>
                  <a:pt x="0" y="219809"/>
                </a:lnTo>
                <a:lnTo>
                  <a:pt x="0" y="0"/>
                </a:lnTo>
                <a:close/>
              </a:path>
            </a:pathLst>
          </a:custGeom>
          <a:solidFill>
            <a:srgbClr val="EBDAF3"/>
          </a:solidFill>
        </p:spPr>
        <p:txBody>
          <a:bodyPr wrap="square" lIns="0" tIns="0" rIns="0" bIns="0" rtlCol="0"/>
          <a:lstStyle/>
          <a:p>
            <a:endParaRPr/>
          </a:p>
        </p:txBody>
      </p:sp>
      <p:sp>
        <p:nvSpPr>
          <p:cNvPr id="76" name="object 76"/>
          <p:cNvSpPr/>
          <p:nvPr/>
        </p:nvSpPr>
        <p:spPr>
          <a:xfrm>
            <a:off x="5493557" y="2875089"/>
            <a:ext cx="381000" cy="220345"/>
          </a:xfrm>
          <a:custGeom>
            <a:avLst/>
            <a:gdLst/>
            <a:ahLst/>
            <a:cxnLst/>
            <a:rect l="l" t="t" r="r" b="b"/>
            <a:pathLst>
              <a:path w="381000" h="220344">
                <a:moveTo>
                  <a:pt x="0" y="0"/>
                </a:moveTo>
                <a:lnTo>
                  <a:pt x="380437" y="0"/>
                </a:lnTo>
                <a:lnTo>
                  <a:pt x="380437" y="219808"/>
                </a:lnTo>
                <a:lnTo>
                  <a:pt x="0" y="219808"/>
                </a:lnTo>
                <a:lnTo>
                  <a:pt x="0" y="0"/>
                </a:lnTo>
                <a:close/>
              </a:path>
            </a:pathLst>
          </a:custGeom>
          <a:ln w="8454">
            <a:solidFill>
              <a:srgbClr val="BC44C4"/>
            </a:solidFill>
          </a:ln>
        </p:spPr>
        <p:txBody>
          <a:bodyPr wrap="square" lIns="0" tIns="0" rIns="0" bIns="0" rtlCol="0"/>
          <a:lstStyle/>
          <a:p>
            <a:endParaRPr/>
          </a:p>
        </p:txBody>
      </p:sp>
      <p:sp>
        <p:nvSpPr>
          <p:cNvPr id="77" name="object 77"/>
          <p:cNvSpPr/>
          <p:nvPr/>
        </p:nvSpPr>
        <p:spPr>
          <a:xfrm>
            <a:off x="5493557" y="3162530"/>
            <a:ext cx="381000" cy="220345"/>
          </a:xfrm>
          <a:custGeom>
            <a:avLst/>
            <a:gdLst/>
            <a:ahLst/>
            <a:cxnLst/>
            <a:rect l="l" t="t" r="r" b="b"/>
            <a:pathLst>
              <a:path w="381000" h="220344">
                <a:moveTo>
                  <a:pt x="0" y="0"/>
                </a:moveTo>
                <a:lnTo>
                  <a:pt x="380437" y="0"/>
                </a:lnTo>
                <a:lnTo>
                  <a:pt x="380437" y="219809"/>
                </a:lnTo>
                <a:lnTo>
                  <a:pt x="0" y="219809"/>
                </a:lnTo>
                <a:lnTo>
                  <a:pt x="0" y="0"/>
                </a:lnTo>
                <a:close/>
              </a:path>
            </a:pathLst>
          </a:custGeom>
          <a:solidFill>
            <a:srgbClr val="EBDAF3"/>
          </a:solidFill>
        </p:spPr>
        <p:txBody>
          <a:bodyPr wrap="square" lIns="0" tIns="0" rIns="0" bIns="0" rtlCol="0"/>
          <a:lstStyle/>
          <a:p>
            <a:endParaRPr/>
          </a:p>
        </p:txBody>
      </p:sp>
      <p:sp>
        <p:nvSpPr>
          <p:cNvPr id="78" name="object 78"/>
          <p:cNvSpPr/>
          <p:nvPr/>
        </p:nvSpPr>
        <p:spPr>
          <a:xfrm>
            <a:off x="5493557" y="3162530"/>
            <a:ext cx="381000" cy="220345"/>
          </a:xfrm>
          <a:custGeom>
            <a:avLst/>
            <a:gdLst/>
            <a:ahLst/>
            <a:cxnLst/>
            <a:rect l="l" t="t" r="r" b="b"/>
            <a:pathLst>
              <a:path w="381000" h="220344">
                <a:moveTo>
                  <a:pt x="0" y="0"/>
                </a:moveTo>
                <a:lnTo>
                  <a:pt x="380437" y="0"/>
                </a:lnTo>
                <a:lnTo>
                  <a:pt x="380437" y="219808"/>
                </a:lnTo>
                <a:lnTo>
                  <a:pt x="0" y="219808"/>
                </a:lnTo>
                <a:lnTo>
                  <a:pt x="0" y="0"/>
                </a:lnTo>
                <a:close/>
              </a:path>
            </a:pathLst>
          </a:custGeom>
          <a:ln w="8454">
            <a:solidFill>
              <a:srgbClr val="BC44C4"/>
            </a:solidFill>
          </a:ln>
        </p:spPr>
        <p:txBody>
          <a:bodyPr wrap="square" lIns="0" tIns="0" rIns="0" bIns="0" rtlCol="0"/>
          <a:lstStyle/>
          <a:p>
            <a:endParaRPr/>
          </a:p>
        </p:txBody>
      </p:sp>
      <p:sp>
        <p:nvSpPr>
          <p:cNvPr id="79" name="object 79"/>
          <p:cNvSpPr/>
          <p:nvPr/>
        </p:nvSpPr>
        <p:spPr>
          <a:xfrm>
            <a:off x="5493557" y="3449972"/>
            <a:ext cx="381000" cy="220345"/>
          </a:xfrm>
          <a:custGeom>
            <a:avLst/>
            <a:gdLst/>
            <a:ahLst/>
            <a:cxnLst/>
            <a:rect l="l" t="t" r="r" b="b"/>
            <a:pathLst>
              <a:path w="381000" h="220345">
                <a:moveTo>
                  <a:pt x="0" y="0"/>
                </a:moveTo>
                <a:lnTo>
                  <a:pt x="380437" y="0"/>
                </a:lnTo>
                <a:lnTo>
                  <a:pt x="380437" y="219809"/>
                </a:lnTo>
                <a:lnTo>
                  <a:pt x="0" y="219809"/>
                </a:lnTo>
                <a:lnTo>
                  <a:pt x="0" y="0"/>
                </a:lnTo>
                <a:close/>
              </a:path>
            </a:pathLst>
          </a:custGeom>
          <a:solidFill>
            <a:srgbClr val="EBDAF3"/>
          </a:solidFill>
        </p:spPr>
        <p:txBody>
          <a:bodyPr wrap="square" lIns="0" tIns="0" rIns="0" bIns="0" rtlCol="0"/>
          <a:lstStyle/>
          <a:p>
            <a:endParaRPr/>
          </a:p>
        </p:txBody>
      </p:sp>
      <p:sp>
        <p:nvSpPr>
          <p:cNvPr id="80" name="object 80"/>
          <p:cNvSpPr/>
          <p:nvPr/>
        </p:nvSpPr>
        <p:spPr>
          <a:xfrm>
            <a:off x="5493557" y="3449972"/>
            <a:ext cx="381000" cy="220345"/>
          </a:xfrm>
          <a:custGeom>
            <a:avLst/>
            <a:gdLst/>
            <a:ahLst/>
            <a:cxnLst/>
            <a:rect l="l" t="t" r="r" b="b"/>
            <a:pathLst>
              <a:path w="381000" h="220345">
                <a:moveTo>
                  <a:pt x="0" y="0"/>
                </a:moveTo>
                <a:lnTo>
                  <a:pt x="380437" y="0"/>
                </a:lnTo>
                <a:lnTo>
                  <a:pt x="380437" y="219808"/>
                </a:lnTo>
                <a:lnTo>
                  <a:pt x="0" y="219808"/>
                </a:lnTo>
                <a:lnTo>
                  <a:pt x="0" y="0"/>
                </a:lnTo>
                <a:close/>
              </a:path>
            </a:pathLst>
          </a:custGeom>
          <a:ln w="8454">
            <a:solidFill>
              <a:srgbClr val="BC44C4"/>
            </a:solidFill>
          </a:ln>
        </p:spPr>
        <p:txBody>
          <a:bodyPr wrap="square" lIns="0" tIns="0" rIns="0" bIns="0" rtlCol="0"/>
          <a:lstStyle/>
          <a:p>
            <a:endParaRPr/>
          </a:p>
        </p:txBody>
      </p:sp>
      <p:sp>
        <p:nvSpPr>
          <p:cNvPr id="81" name="object 81"/>
          <p:cNvSpPr/>
          <p:nvPr/>
        </p:nvSpPr>
        <p:spPr>
          <a:xfrm>
            <a:off x="5903585" y="2955405"/>
            <a:ext cx="146685" cy="50800"/>
          </a:xfrm>
          <a:custGeom>
            <a:avLst/>
            <a:gdLst/>
            <a:ahLst/>
            <a:cxnLst/>
            <a:rect l="l" t="t" r="r" b="b"/>
            <a:pathLst>
              <a:path w="146685" h="50800">
                <a:moveTo>
                  <a:pt x="95953" y="0"/>
                </a:moveTo>
                <a:lnTo>
                  <a:pt x="95952" y="16907"/>
                </a:lnTo>
                <a:lnTo>
                  <a:pt x="0" y="16907"/>
                </a:lnTo>
                <a:lnTo>
                  <a:pt x="0" y="33815"/>
                </a:lnTo>
                <a:lnTo>
                  <a:pt x="95952" y="33816"/>
                </a:lnTo>
                <a:lnTo>
                  <a:pt x="95952" y="50725"/>
                </a:lnTo>
                <a:lnTo>
                  <a:pt x="146677" y="25361"/>
                </a:lnTo>
                <a:lnTo>
                  <a:pt x="95953" y="0"/>
                </a:lnTo>
                <a:close/>
              </a:path>
            </a:pathLst>
          </a:custGeom>
          <a:solidFill>
            <a:srgbClr val="000000"/>
          </a:solidFill>
        </p:spPr>
        <p:txBody>
          <a:bodyPr wrap="square" lIns="0" tIns="0" rIns="0" bIns="0" rtlCol="0"/>
          <a:lstStyle/>
          <a:p>
            <a:endParaRPr/>
          </a:p>
        </p:txBody>
      </p:sp>
      <p:sp>
        <p:nvSpPr>
          <p:cNvPr id="82" name="object 82"/>
          <p:cNvSpPr/>
          <p:nvPr/>
        </p:nvSpPr>
        <p:spPr>
          <a:xfrm>
            <a:off x="5903585" y="3234392"/>
            <a:ext cx="146685" cy="50800"/>
          </a:xfrm>
          <a:custGeom>
            <a:avLst/>
            <a:gdLst/>
            <a:ahLst/>
            <a:cxnLst/>
            <a:rect l="l" t="t" r="r" b="b"/>
            <a:pathLst>
              <a:path w="146685" h="50800">
                <a:moveTo>
                  <a:pt x="0" y="16907"/>
                </a:moveTo>
                <a:lnTo>
                  <a:pt x="0" y="33816"/>
                </a:lnTo>
                <a:lnTo>
                  <a:pt x="95952" y="33816"/>
                </a:lnTo>
                <a:lnTo>
                  <a:pt x="95952" y="50725"/>
                </a:lnTo>
                <a:lnTo>
                  <a:pt x="146677" y="25361"/>
                </a:lnTo>
                <a:lnTo>
                  <a:pt x="129771" y="16908"/>
                </a:lnTo>
                <a:lnTo>
                  <a:pt x="0" y="16907"/>
                </a:lnTo>
                <a:close/>
              </a:path>
              <a:path w="146685" h="50800">
                <a:moveTo>
                  <a:pt x="95953" y="0"/>
                </a:moveTo>
                <a:lnTo>
                  <a:pt x="95952" y="16908"/>
                </a:lnTo>
                <a:lnTo>
                  <a:pt x="129771" y="16908"/>
                </a:lnTo>
                <a:lnTo>
                  <a:pt x="95953" y="0"/>
                </a:lnTo>
                <a:close/>
              </a:path>
            </a:pathLst>
          </a:custGeom>
          <a:solidFill>
            <a:srgbClr val="000000"/>
          </a:solidFill>
        </p:spPr>
        <p:txBody>
          <a:bodyPr wrap="square" lIns="0" tIns="0" rIns="0" bIns="0" rtlCol="0"/>
          <a:lstStyle/>
          <a:p>
            <a:endParaRPr/>
          </a:p>
        </p:txBody>
      </p:sp>
      <p:sp>
        <p:nvSpPr>
          <p:cNvPr id="83" name="object 83"/>
          <p:cNvSpPr/>
          <p:nvPr/>
        </p:nvSpPr>
        <p:spPr>
          <a:xfrm>
            <a:off x="5903585" y="3530288"/>
            <a:ext cx="146685" cy="50800"/>
          </a:xfrm>
          <a:custGeom>
            <a:avLst/>
            <a:gdLst/>
            <a:ahLst/>
            <a:cxnLst/>
            <a:rect l="l" t="t" r="r" b="b"/>
            <a:pathLst>
              <a:path w="146685" h="50800">
                <a:moveTo>
                  <a:pt x="0" y="16907"/>
                </a:moveTo>
                <a:lnTo>
                  <a:pt x="0" y="33815"/>
                </a:lnTo>
                <a:lnTo>
                  <a:pt x="95952" y="33816"/>
                </a:lnTo>
                <a:lnTo>
                  <a:pt x="95952" y="50725"/>
                </a:lnTo>
                <a:lnTo>
                  <a:pt x="146677" y="25361"/>
                </a:lnTo>
                <a:lnTo>
                  <a:pt x="129771" y="16908"/>
                </a:lnTo>
                <a:lnTo>
                  <a:pt x="0" y="16907"/>
                </a:lnTo>
                <a:close/>
              </a:path>
              <a:path w="146685" h="50800">
                <a:moveTo>
                  <a:pt x="95953" y="0"/>
                </a:moveTo>
                <a:lnTo>
                  <a:pt x="95952" y="16908"/>
                </a:lnTo>
                <a:lnTo>
                  <a:pt x="129771" y="16908"/>
                </a:lnTo>
                <a:lnTo>
                  <a:pt x="95953" y="0"/>
                </a:lnTo>
                <a:close/>
              </a:path>
            </a:pathLst>
          </a:custGeom>
          <a:solidFill>
            <a:srgbClr val="000000"/>
          </a:solidFill>
        </p:spPr>
        <p:txBody>
          <a:bodyPr wrap="square" lIns="0" tIns="0" rIns="0" bIns="0" rtlCol="0"/>
          <a:lstStyle/>
          <a:p>
            <a:endParaRPr/>
          </a:p>
        </p:txBody>
      </p:sp>
      <p:sp>
        <p:nvSpPr>
          <p:cNvPr id="84" name="object 84"/>
          <p:cNvSpPr/>
          <p:nvPr/>
        </p:nvSpPr>
        <p:spPr>
          <a:xfrm>
            <a:off x="6093802" y="3838864"/>
            <a:ext cx="1564640" cy="160655"/>
          </a:xfrm>
          <a:custGeom>
            <a:avLst/>
            <a:gdLst/>
            <a:ahLst/>
            <a:cxnLst/>
            <a:rect l="l" t="t" r="r" b="b"/>
            <a:pathLst>
              <a:path w="1564640" h="160654">
                <a:moveTo>
                  <a:pt x="0" y="0"/>
                </a:moveTo>
                <a:lnTo>
                  <a:pt x="1564021" y="0"/>
                </a:lnTo>
                <a:lnTo>
                  <a:pt x="1564021" y="160629"/>
                </a:lnTo>
                <a:lnTo>
                  <a:pt x="0" y="160629"/>
                </a:lnTo>
                <a:lnTo>
                  <a:pt x="0" y="0"/>
                </a:lnTo>
                <a:close/>
              </a:path>
            </a:pathLst>
          </a:custGeom>
          <a:ln w="8454">
            <a:solidFill>
              <a:srgbClr val="000000"/>
            </a:solidFill>
          </a:ln>
        </p:spPr>
        <p:txBody>
          <a:bodyPr wrap="square" lIns="0" tIns="0" rIns="0" bIns="0" rtlCol="0"/>
          <a:lstStyle/>
          <a:p>
            <a:endParaRPr/>
          </a:p>
        </p:txBody>
      </p:sp>
      <p:sp>
        <p:nvSpPr>
          <p:cNvPr id="85" name="object 85"/>
          <p:cNvSpPr/>
          <p:nvPr/>
        </p:nvSpPr>
        <p:spPr>
          <a:xfrm>
            <a:off x="6841997" y="3995266"/>
            <a:ext cx="50800" cy="97790"/>
          </a:xfrm>
          <a:custGeom>
            <a:avLst/>
            <a:gdLst/>
            <a:ahLst/>
            <a:cxnLst/>
            <a:rect l="l" t="t" r="r" b="b"/>
            <a:pathLst>
              <a:path w="50800" h="97789">
                <a:moveTo>
                  <a:pt x="33817" y="50725"/>
                </a:moveTo>
                <a:lnTo>
                  <a:pt x="16908" y="50725"/>
                </a:lnTo>
                <a:lnTo>
                  <a:pt x="16910" y="97697"/>
                </a:lnTo>
                <a:lnTo>
                  <a:pt x="33817" y="97697"/>
                </a:lnTo>
                <a:lnTo>
                  <a:pt x="33817" y="50725"/>
                </a:lnTo>
                <a:close/>
              </a:path>
              <a:path w="50800" h="97789">
                <a:moveTo>
                  <a:pt x="25363" y="0"/>
                </a:moveTo>
                <a:lnTo>
                  <a:pt x="0" y="50725"/>
                </a:lnTo>
                <a:lnTo>
                  <a:pt x="50725" y="50725"/>
                </a:lnTo>
                <a:lnTo>
                  <a:pt x="25363" y="0"/>
                </a:lnTo>
                <a:close/>
              </a:path>
            </a:pathLst>
          </a:custGeom>
          <a:solidFill>
            <a:srgbClr val="000000"/>
          </a:solidFill>
        </p:spPr>
        <p:txBody>
          <a:bodyPr wrap="square" lIns="0" tIns="0" rIns="0" bIns="0" rtlCol="0"/>
          <a:lstStyle/>
          <a:p>
            <a:endParaRPr/>
          </a:p>
        </p:txBody>
      </p:sp>
      <p:sp>
        <p:nvSpPr>
          <p:cNvPr id="86" name="object 86"/>
          <p:cNvSpPr/>
          <p:nvPr/>
        </p:nvSpPr>
        <p:spPr>
          <a:xfrm>
            <a:off x="6841997" y="3716278"/>
            <a:ext cx="50800" cy="116205"/>
          </a:xfrm>
          <a:custGeom>
            <a:avLst/>
            <a:gdLst/>
            <a:ahLst/>
            <a:cxnLst/>
            <a:rect l="l" t="t" r="r" b="b"/>
            <a:pathLst>
              <a:path w="50800" h="116204">
                <a:moveTo>
                  <a:pt x="33817" y="50725"/>
                </a:moveTo>
                <a:lnTo>
                  <a:pt x="16908" y="50725"/>
                </a:lnTo>
                <a:lnTo>
                  <a:pt x="16908" y="115952"/>
                </a:lnTo>
                <a:lnTo>
                  <a:pt x="33817" y="115952"/>
                </a:lnTo>
                <a:lnTo>
                  <a:pt x="33817" y="50725"/>
                </a:lnTo>
                <a:close/>
              </a:path>
              <a:path w="50800" h="116204">
                <a:moveTo>
                  <a:pt x="25364" y="0"/>
                </a:moveTo>
                <a:lnTo>
                  <a:pt x="0" y="50725"/>
                </a:lnTo>
                <a:lnTo>
                  <a:pt x="50725" y="50725"/>
                </a:lnTo>
                <a:lnTo>
                  <a:pt x="25364" y="0"/>
                </a:lnTo>
                <a:close/>
              </a:path>
            </a:pathLst>
          </a:custGeom>
          <a:solidFill>
            <a:srgbClr val="000000"/>
          </a:solidFill>
        </p:spPr>
        <p:txBody>
          <a:bodyPr wrap="square" lIns="0" tIns="0" rIns="0" bIns="0" rtlCol="0"/>
          <a:lstStyle/>
          <a:p>
            <a:endParaRPr/>
          </a:p>
        </p:txBody>
      </p:sp>
      <p:sp>
        <p:nvSpPr>
          <p:cNvPr id="87" name="object 87"/>
          <p:cNvSpPr/>
          <p:nvPr/>
        </p:nvSpPr>
        <p:spPr>
          <a:xfrm>
            <a:off x="6841997" y="2718687"/>
            <a:ext cx="50800" cy="119380"/>
          </a:xfrm>
          <a:custGeom>
            <a:avLst/>
            <a:gdLst/>
            <a:ahLst/>
            <a:cxnLst/>
            <a:rect l="l" t="t" r="r" b="b"/>
            <a:pathLst>
              <a:path w="50800" h="119380">
                <a:moveTo>
                  <a:pt x="33817" y="50725"/>
                </a:moveTo>
                <a:lnTo>
                  <a:pt x="16908" y="50725"/>
                </a:lnTo>
                <a:lnTo>
                  <a:pt x="16910" y="119244"/>
                </a:lnTo>
                <a:lnTo>
                  <a:pt x="33817" y="119242"/>
                </a:lnTo>
                <a:lnTo>
                  <a:pt x="33817" y="50725"/>
                </a:lnTo>
                <a:close/>
              </a:path>
              <a:path w="50800" h="119380">
                <a:moveTo>
                  <a:pt x="25363" y="0"/>
                </a:moveTo>
                <a:lnTo>
                  <a:pt x="0" y="50725"/>
                </a:lnTo>
                <a:lnTo>
                  <a:pt x="50725" y="50725"/>
                </a:lnTo>
                <a:lnTo>
                  <a:pt x="25363" y="0"/>
                </a:lnTo>
                <a:close/>
              </a:path>
            </a:pathLst>
          </a:custGeom>
          <a:solidFill>
            <a:srgbClr val="000000"/>
          </a:solidFill>
        </p:spPr>
        <p:txBody>
          <a:bodyPr wrap="square" lIns="0" tIns="0" rIns="0" bIns="0" rtlCol="0"/>
          <a:lstStyle/>
          <a:p>
            <a:endParaRPr/>
          </a:p>
        </p:txBody>
      </p:sp>
      <p:sp>
        <p:nvSpPr>
          <p:cNvPr id="88" name="object 88"/>
          <p:cNvSpPr/>
          <p:nvPr/>
        </p:nvSpPr>
        <p:spPr>
          <a:xfrm>
            <a:off x="6300930" y="2456609"/>
            <a:ext cx="50800" cy="97790"/>
          </a:xfrm>
          <a:custGeom>
            <a:avLst/>
            <a:gdLst/>
            <a:ahLst/>
            <a:cxnLst/>
            <a:rect l="l" t="t" r="r" b="b"/>
            <a:pathLst>
              <a:path w="50800" h="97789">
                <a:moveTo>
                  <a:pt x="33816" y="50725"/>
                </a:moveTo>
                <a:lnTo>
                  <a:pt x="16907" y="50725"/>
                </a:lnTo>
                <a:lnTo>
                  <a:pt x="16907" y="97696"/>
                </a:lnTo>
                <a:lnTo>
                  <a:pt x="33816" y="97696"/>
                </a:lnTo>
                <a:lnTo>
                  <a:pt x="33816" y="50725"/>
                </a:lnTo>
                <a:close/>
              </a:path>
              <a:path w="50800" h="97789">
                <a:moveTo>
                  <a:pt x="25363" y="0"/>
                </a:moveTo>
                <a:lnTo>
                  <a:pt x="0" y="50725"/>
                </a:lnTo>
                <a:lnTo>
                  <a:pt x="50723" y="50725"/>
                </a:lnTo>
                <a:lnTo>
                  <a:pt x="25363" y="0"/>
                </a:lnTo>
                <a:close/>
              </a:path>
            </a:pathLst>
          </a:custGeom>
          <a:solidFill>
            <a:srgbClr val="000000"/>
          </a:solidFill>
        </p:spPr>
        <p:txBody>
          <a:bodyPr wrap="square" lIns="0" tIns="0" rIns="0" bIns="0" rtlCol="0"/>
          <a:lstStyle/>
          <a:p>
            <a:endParaRPr/>
          </a:p>
        </p:txBody>
      </p:sp>
      <p:sp>
        <p:nvSpPr>
          <p:cNvPr id="89" name="object 89"/>
          <p:cNvSpPr/>
          <p:nvPr/>
        </p:nvSpPr>
        <p:spPr>
          <a:xfrm>
            <a:off x="6841997" y="2465062"/>
            <a:ext cx="50800" cy="92710"/>
          </a:xfrm>
          <a:custGeom>
            <a:avLst/>
            <a:gdLst/>
            <a:ahLst/>
            <a:cxnLst/>
            <a:rect l="l" t="t" r="r" b="b"/>
            <a:pathLst>
              <a:path w="50800" h="92710">
                <a:moveTo>
                  <a:pt x="33817" y="50725"/>
                </a:moveTo>
                <a:lnTo>
                  <a:pt x="16908" y="50725"/>
                </a:lnTo>
                <a:lnTo>
                  <a:pt x="16910" y="92325"/>
                </a:lnTo>
                <a:lnTo>
                  <a:pt x="33817" y="92325"/>
                </a:lnTo>
                <a:lnTo>
                  <a:pt x="33817" y="50725"/>
                </a:lnTo>
                <a:close/>
              </a:path>
              <a:path w="50800" h="92710">
                <a:moveTo>
                  <a:pt x="25363" y="0"/>
                </a:moveTo>
                <a:lnTo>
                  <a:pt x="0" y="50725"/>
                </a:lnTo>
                <a:lnTo>
                  <a:pt x="50725" y="50725"/>
                </a:lnTo>
                <a:lnTo>
                  <a:pt x="25363" y="0"/>
                </a:lnTo>
                <a:close/>
              </a:path>
            </a:pathLst>
          </a:custGeom>
          <a:solidFill>
            <a:srgbClr val="000000"/>
          </a:solidFill>
        </p:spPr>
        <p:txBody>
          <a:bodyPr wrap="square" lIns="0" tIns="0" rIns="0" bIns="0" rtlCol="0"/>
          <a:lstStyle/>
          <a:p>
            <a:endParaRPr/>
          </a:p>
        </p:txBody>
      </p:sp>
      <p:sp>
        <p:nvSpPr>
          <p:cNvPr id="90" name="object 90"/>
          <p:cNvSpPr/>
          <p:nvPr/>
        </p:nvSpPr>
        <p:spPr>
          <a:xfrm>
            <a:off x="7374610" y="2456609"/>
            <a:ext cx="50800" cy="99695"/>
          </a:xfrm>
          <a:custGeom>
            <a:avLst/>
            <a:gdLst/>
            <a:ahLst/>
            <a:cxnLst/>
            <a:rect l="l" t="t" r="r" b="b"/>
            <a:pathLst>
              <a:path w="50800" h="99694">
                <a:moveTo>
                  <a:pt x="33816" y="50725"/>
                </a:moveTo>
                <a:lnTo>
                  <a:pt x="16907" y="50725"/>
                </a:lnTo>
                <a:lnTo>
                  <a:pt x="16907" y="99580"/>
                </a:lnTo>
                <a:lnTo>
                  <a:pt x="33816" y="99580"/>
                </a:lnTo>
                <a:lnTo>
                  <a:pt x="33816" y="50725"/>
                </a:lnTo>
                <a:close/>
              </a:path>
              <a:path w="50800" h="99694">
                <a:moveTo>
                  <a:pt x="25363" y="0"/>
                </a:moveTo>
                <a:lnTo>
                  <a:pt x="0" y="50725"/>
                </a:lnTo>
                <a:lnTo>
                  <a:pt x="50725" y="50725"/>
                </a:lnTo>
                <a:lnTo>
                  <a:pt x="25363" y="0"/>
                </a:lnTo>
                <a:close/>
              </a:path>
            </a:pathLst>
          </a:custGeom>
          <a:solidFill>
            <a:srgbClr val="000000"/>
          </a:solidFill>
        </p:spPr>
        <p:txBody>
          <a:bodyPr wrap="square" lIns="0" tIns="0" rIns="0" bIns="0" rtlCol="0"/>
          <a:lstStyle/>
          <a:p>
            <a:endParaRPr/>
          </a:p>
        </p:txBody>
      </p:sp>
      <p:sp>
        <p:nvSpPr>
          <p:cNvPr id="91" name="object 91"/>
          <p:cNvSpPr/>
          <p:nvPr/>
        </p:nvSpPr>
        <p:spPr>
          <a:xfrm>
            <a:off x="4997891" y="2955404"/>
            <a:ext cx="2482215" cy="3229610"/>
          </a:xfrm>
          <a:custGeom>
            <a:avLst/>
            <a:gdLst/>
            <a:ahLst/>
            <a:cxnLst/>
            <a:rect l="l" t="t" r="r" b="b"/>
            <a:pathLst>
              <a:path w="2482215" h="3229610">
                <a:moveTo>
                  <a:pt x="440712" y="0"/>
                </a:moveTo>
                <a:lnTo>
                  <a:pt x="440712" y="16908"/>
                </a:lnTo>
                <a:lnTo>
                  <a:pt x="0" y="16908"/>
                </a:lnTo>
                <a:lnTo>
                  <a:pt x="0" y="3229207"/>
                </a:lnTo>
                <a:lnTo>
                  <a:pt x="2482018" y="3229207"/>
                </a:lnTo>
                <a:lnTo>
                  <a:pt x="2482018" y="3212299"/>
                </a:lnTo>
                <a:lnTo>
                  <a:pt x="16908" y="3212299"/>
                </a:lnTo>
                <a:lnTo>
                  <a:pt x="16908" y="33816"/>
                </a:lnTo>
                <a:lnTo>
                  <a:pt x="474531" y="33816"/>
                </a:lnTo>
                <a:lnTo>
                  <a:pt x="491437" y="25363"/>
                </a:lnTo>
                <a:lnTo>
                  <a:pt x="440712" y="0"/>
                </a:lnTo>
                <a:close/>
              </a:path>
              <a:path w="2482215" h="3229610">
                <a:moveTo>
                  <a:pt x="2482018" y="2768635"/>
                </a:moveTo>
                <a:lnTo>
                  <a:pt x="2465109" y="2768635"/>
                </a:lnTo>
                <a:lnTo>
                  <a:pt x="2465109" y="3212299"/>
                </a:lnTo>
                <a:lnTo>
                  <a:pt x="2482018" y="3212299"/>
                </a:lnTo>
                <a:lnTo>
                  <a:pt x="2482018" y="2768635"/>
                </a:lnTo>
                <a:close/>
              </a:path>
              <a:path w="2482215" h="3229610">
                <a:moveTo>
                  <a:pt x="474531" y="33816"/>
                </a:moveTo>
                <a:lnTo>
                  <a:pt x="440712" y="33816"/>
                </a:lnTo>
                <a:lnTo>
                  <a:pt x="440712" y="50725"/>
                </a:lnTo>
                <a:lnTo>
                  <a:pt x="474531" y="33816"/>
                </a:lnTo>
                <a:close/>
              </a:path>
            </a:pathLst>
          </a:custGeom>
          <a:solidFill>
            <a:srgbClr val="BC44C4"/>
          </a:solidFill>
        </p:spPr>
        <p:txBody>
          <a:bodyPr wrap="square" lIns="0" tIns="0" rIns="0" bIns="0" rtlCol="0"/>
          <a:lstStyle/>
          <a:p>
            <a:endParaRPr/>
          </a:p>
        </p:txBody>
      </p:sp>
      <p:sp>
        <p:nvSpPr>
          <p:cNvPr id="92" name="object 92"/>
          <p:cNvSpPr/>
          <p:nvPr/>
        </p:nvSpPr>
        <p:spPr>
          <a:xfrm>
            <a:off x="5090533" y="3242845"/>
            <a:ext cx="1866264" cy="2867660"/>
          </a:xfrm>
          <a:custGeom>
            <a:avLst/>
            <a:gdLst/>
            <a:ahLst/>
            <a:cxnLst/>
            <a:rect l="l" t="t" r="r" b="b"/>
            <a:pathLst>
              <a:path w="1866265" h="2867660">
                <a:moveTo>
                  <a:pt x="348071" y="0"/>
                </a:moveTo>
                <a:lnTo>
                  <a:pt x="348071" y="16908"/>
                </a:lnTo>
                <a:lnTo>
                  <a:pt x="0" y="16908"/>
                </a:lnTo>
                <a:lnTo>
                  <a:pt x="0" y="2867270"/>
                </a:lnTo>
                <a:lnTo>
                  <a:pt x="1865717" y="2867270"/>
                </a:lnTo>
                <a:lnTo>
                  <a:pt x="1865717" y="2850361"/>
                </a:lnTo>
                <a:lnTo>
                  <a:pt x="16907" y="2850361"/>
                </a:lnTo>
                <a:lnTo>
                  <a:pt x="16907" y="33816"/>
                </a:lnTo>
                <a:lnTo>
                  <a:pt x="381889" y="33816"/>
                </a:lnTo>
                <a:lnTo>
                  <a:pt x="398796" y="25363"/>
                </a:lnTo>
                <a:lnTo>
                  <a:pt x="348071" y="0"/>
                </a:lnTo>
                <a:close/>
              </a:path>
              <a:path w="1866265" h="2867660">
                <a:moveTo>
                  <a:pt x="1865717" y="2486111"/>
                </a:moveTo>
                <a:lnTo>
                  <a:pt x="1848810" y="2486111"/>
                </a:lnTo>
                <a:lnTo>
                  <a:pt x="1848810" y="2850361"/>
                </a:lnTo>
                <a:lnTo>
                  <a:pt x="1865717" y="2850361"/>
                </a:lnTo>
                <a:lnTo>
                  <a:pt x="1865717" y="2486111"/>
                </a:lnTo>
                <a:close/>
              </a:path>
              <a:path w="1866265" h="2867660">
                <a:moveTo>
                  <a:pt x="381889" y="33816"/>
                </a:moveTo>
                <a:lnTo>
                  <a:pt x="348071" y="33816"/>
                </a:lnTo>
                <a:lnTo>
                  <a:pt x="348071" y="50725"/>
                </a:lnTo>
                <a:lnTo>
                  <a:pt x="381889" y="33816"/>
                </a:lnTo>
                <a:close/>
              </a:path>
            </a:pathLst>
          </a:custGeom>
          <a:solidFill>
            <a:srgbClr val="BC44C4"/>
          </a:solidFill>
        </p:spPr>
        <p:txBody>
          <a:bodyPr wrap="square" lIns="0" tIns="0" rIns="0" bIns="0" rtlCol="0"/>
          <a:lstStyle/>
          <a:p>
            <a:endParaRPr/>
          </a:p>
        </p:txBody>
      </p:sp>
      <p:sp>
        <p:nvSpPr>
          <p:cNvPr id="93" name="object 93"/>
          <p:cNvSpPr/>
          <p:nvPr/>
        </p:nvSpPr>
        <p:spPr>
          <a:xfrm>
            <a:off x="5169910" y="3530287"/>
            <a:ext cx="1234440" cy="2504440"/>
          </a:xfrm>
          <a:custGeom>
            <a:avLst/>
            <a:gdLst/>
            <a:ahLst/>
            <a:cxnLst/>
            <a:rect l="l" t="t" r="r" b="b"/>
            <a:pathLst>
              <a:path w="1234439" h="2504440">
                <a:moveTo>
                  <a:pt x="268693" y="0"/>
                </a:moveTo>
                <a:lnTo>
                  <a:pt x="268693" y="16908"/>
                </a:lnTo>
                <a:lnTo>
                  <a:pt x="0" y="16908"/>
                </a:lnTo>
                <a:lnTo>
                  <a:pt x="0" y="2504088"/>
                </a:lnTo>
                <a:lnTo>
                  <a:pt x="1234451" y="2504088"/>
                </a:lnTo>
                <a:lnTo>
                  <a:pt x="1234451" y="2487179"/>
                </a:lnTo>
                <a:lnTo>
                  <a:pt x="16907" y="2487179"/>
                </a:lnTo>
                <a:lnTo>
                  <a:pt x="16907" y="33816"/>
                </a:lnTo>
                <a:lnTo>
                  <a:pt x="302512" y="33816"/>
                </a:lnTo>
                <a:lnTo>
                  <a:pt x="319418" y="25363"/>
                </a:lnTo>
                <a:lnTo>
                  <a:pt x="268693" y="0"/>
                </a:lnTo>
                <a:close/>
              </a:path>
              <a:path w="1234439" h="2504440">
                <a:moveTo>
                  <a:pt x="1234451" y="2197888"/>
                </a:moveTo>
                <a:lnTo>
                  <a:pt x="1217543" y="2197888"/>
                </a:lnTo>
                <a:lnTo>
                  <a:pt x="1217543" y="2487179"/>
                </a:lnTo>
                <a:lnTo>
                  <a:pt x="1234451" y="2487179"/>
                </a:lnTo>
                <a:lnTo>
                  <a:pt x="1234451" y="2197888"/>
                </a:lnTo>
                <a:close/>
              </a:path>
              <a:path w="1234439" h="2504440">
                <a:moveTo>
                  <a:pt x="302512" y="33816"/>
                </a:moveTo>
                <a:lnTo>
                  <a:pt x="268693" y="33816"/>
                </a:lnTo>
                <a:lnTo>
                  <a:pt x="268693" y="50725"/>
                </a:lnTo>
                <a:lnTo>
                  <a:pt x="302512" y="33816"/>
                </a:lnTo>
                <a:close/>
              </a:path>
            </a:pathLst>
          </a:custGeom>
          <a:solidFill>
            <a:srgbClr val="BC44C4"/>
          </a:solidFill>
        </p:spPr>
        <p:txBody>
          <a:bodyPr wrap="square" lIns="0" tIns="0" rIns="0" bIns="0" rtlCol="0"/>
          <a:lstStyle/>
          <a:p>
            <a:endParaRPr/>
          </a:p>
        </p:txBody>
      </p:sp>
      <p:sp>
        <p:nvSpPr>
          <p:cNvPr id="94" name="object 94"/>
          <p:cNvSpPr/>
          <p:nvPr/>
        </p:nvSpPr>
        <p:spPr>
          <a:xfrm>
            <a:off x="6186798" y="5470518"/>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solidFill>
            <a:srgbClr val="DAE3F3"/>
          </a:solidFill>
        </p:spPr>
        <p:txBody>
          <a:bodyPr wrap="square" lIns="0" tIns="0" rIns="0" bIns="0" rtlCol="0"/>
          <a:lstStyle/>
          <a:p>
            <a:endParaRPr/>
          </a:p>
        </p:txBody>
      </p:sp>
      <p:sp>
        <p:nvSpPr>
          <p:cNvPr id="95" name="object 95"/>
          <p:cNvSpPr/>
          <p:nvPr/>
        </p:nvSpPr>
        <p:spPr>
          <a:xfrm>
            <a:off x="6186798" y="5470518"/>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ln w="8454">
            <a:solidFill>
              <a:srgbClr val="4472C4"/>
            </a:solidFill>
          </a:ln>
        </p:spPr>
        <p:txBody>
          <a:bodyPr wrap="square" lIns="0" tIns="0" rIns="0" bIns="0" rtlCol="0"/>
          <a:lstStyle/>
          <a:p>
            <a:endParaRPr/>
          </a:p>
        </p:txBody>
      </p:sp>
      <p:sp>
        <p:nvSpPr>
          <p:cNvPr id="96" name="object 96"/>
          <p:cNvSpPr/>
          <p:nvPr/>
        </p:nvSpPr>
        <p:spPr>
          <a:xfrm>
            <a:off x="6727865" y="5470518"/>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solidFill>
            <a:srgbClr val="DAE3F3"/>
          </a:solidFill>
        </p:spPr>
        <p:txBody>
          <a:bodyPr wrap="square" lIns="0" tIns="0" rIns="0" bIns="0" rtlCol="0"/>
          <a:lstStyle/>
          <a:p>
            <a:endParaRPr/>
          </a:p>
        </p:txBody>
      </p:sp>
      <p:sp>
        <p:nvSpPr>
          <p:cNvPr id="97" name="object 97"/>
          <p:cNvSpPr/>
          <p:nvPr/>
        </p:nvSpPr>
        <p:spPr>
          <a:xfrm>
            <a:off x="6727865" y="5470518"/>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ln w="8454">
            <a:solidFill>
              <a:srgbClr val="4472C4"/>
            </a:solidFill>
          </a:ln>
        </p:spPr>
        <p:txBody>
          <a:bodyPr wrap="square" lIns="0" tIns="0" rIns="0" bIns="0" rtlCol="0"/>
          <a:lstStyle/>
          <a:p>
            <a:endParaRPr/>
          </a:p>
        </p:txBody>
      </p:sp>
      <p:sp>
        <p:nvSpPr>
          <p:cNvPr id="98" name="object 98"/>
          <p:cNvSpPr/>
          <p:nvPr/>
        </p:nvSpPr>
        <p:spPr>
          <a:xfrm>
            <a:off x="7260478" y="5470518"/>
            <a:ext cx="287655" cy="262255"/>
          </a:xfrm>
          <a:custGeom>
            <a:avLst/>
            <a:gdLst/>
            <a:ahLst/>
            <a:cxnLst/>
            <a:rect l="l" t="t" r="r" b="b"/>
            <a:pathLst>
              <a:path w="287654" h="262254">
                <a:moveTo>
                  <a:pt x="0" y="0"/>
                </a:moveTo>
                <a:lnTo>
                  <a:pt x="287442" y="0"/>
                </a:lnTo>
                <a:lnTo>
                  <a:pt x="287442" y="262079"/>
                </a:lnTo>
                <a:lnTo>
                  <a:pt x="0" y="262079"/>
                </a:lnTo>
                <a:lnTo>
                  <a:pt x="0" y="0"/>
                </a:lnTo>
                <a:close/>
              </a:path>
            </a:pathLst>
          </a:custGeom>
          <a:solidFill>
            <a:srgbClr val="DAE3F3"/>
          </a:solidFill>
        </p:spPr>
        <p:txBody>
          <a:bodyPr wrap="square" lIns="0" tIns="0" rIns="0" bIns="0" rtlCol="0"/>
          <a:lstStyle/>
          <a:p>
            <a:endParaRPr/>
          </a:p>
        </p:txBody>
      </p:sp>
      <p:sp>
        <p:nvSpPr>
          <p:cNvPr id="99" name="object 99"/>
          <p:cNvSpPr/>
          <p:nvPr/>
        </p:nvSpPr>
        <p:spPr>
          <a:xfrm>
            <a:off x="7260478" y="5470518"/>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ln w="8454">
            <a:solidFill>
              <a:srgbClr val="4472C4"/>
            </a:solidFill>
          </a:ln>
        </p:spPr>
        <p:txBody>
          <a:bodyPr wrap="square" lIns="0" tIns="0" rIns="0" bIns="0" rtlCol="0"/>
          <a:lstStyle/>
          <a:p>
            <a:endParaRPr/>
          </a:p>
        </p:txBody>
      </p:sp>
      <p:sp>
        <p:nvSpPr>
          <p:cNvPr id="100" name="object 100"/>
          <p:cNvSpPr txBox="1"/>
          <p:nvPr/>
        </p:nvSpPr>
        <p:spPr>
          <a:xfrm>
            <a:off x="6188800" y="2911318"/>
            <a:ext cx="1337945" cy="2814955"/>
          </a:xfrm>
          <a:prstGeom prst="rect">
            <a:avLst/>
          </a:prstGeom>
        </p:spPr>
        <p:txBody>
          <a:bodyPr vert="horz" wrap="square" lIns="0" tIns="0" rIns="0" bIns="0" rtlCol="0">
            <a:spAutoFit/>
          </a:bodyPr>
          <a:lstStyle/>
          <a:p>
            <a:pPr algn="ctr">
              <a:lnSpc>
                <a:spcPct val="100000"/>
              </a:lnSpc>
              <a:tabLst>
                <a:tab pos="531495" algn="l"/>
                <a:tab pos="1069975" algn="l"/>
              </a:tabLst>
            </a:pPr>
            <a:r>
              <a:rPr sz="1950" spc="60" baseline="10683" dirty="0">
                <a:latin typeface="Calibri"/>
                <a:cs typeface="Calibri"/>
              </a:rPr>
              <a:t>A</a:t>
            </a:r>
            <a:r>
              <a:rPr sz="850" spc="25" dirty="0">
                <a:latin typeface="Calibri"/>
                <a:cs typeface="Calibri"/>
              </a:rPr>
              <a:t>1</a:t>
            </a:r>
            <a:r>
              <a:rPr sz="850" spc="-20" dirty="0">
                <a:latin typeface="Calibri"/>
                <a:cs typeface="Calibri"/>
              </a:rPr>
              <a:t>,</a:t>
            </a:r>
            <a:r>
              <a:rPr sz="850" dirty="0">
                <a:latin typeface="Calibri"/>
                <a:cs typeface="Calibri"/>
              </a:rPr>
              <a:t>3	</a:t>
            </a:r>
            <a:r>
              <a:rPr sz="1950" spc="60" baseline="12820" dirty="0">
                <a:latin typeface="Calibri"/>
                <a:cs typeface="Calibri"/>
              </a:rPr>
              <a:t>A</a:t>
            </a:r>
            <a:r>
              <a:rPr sz="850" spc="25" dirty="0">
                <a:latin typeface="Calibri"/>
                <a:cs typeface="Calibri"/>
              </a:rPr>
              <a:t>2</a:t>
            </a:r>
            <a:r>
              <a:rPr sz="850" spc="-20" dirty="0">
                <a:latin typeface="Calibri"/>
                <a:cs typeface="Calibri"/>
              </a:rPr>
              <a:t>,</a:t>
            </a:r>
            <a:r>
              <a:rPr sz="850" dirty="0">
                <a:latin typeface="Calibri"/>
                <a:cs typeface="Calibri"/>
              </a:rPr>
              <a:t>3	</a:t>
            </a:r>
            <a:r>
              <a:rPr sz="1950" spc="60" baseline="12820" dirty="0">
                <a:latin typeface="Calibri"/>
                <a:cs typeface="Calibri"/>
              </a:rPr>
              <a:t>A</a:t>
            </a:r>
            <a:r>
              <a:rPr sz="1275" spc="37" baseline="3267" dirty="0">
                <a:latin typeface="Calibri"/>
                <a:cs typeface="Calibri"/>
              </a:rPr>
              <a:t>3</a:t>
            </a:r>
            <a:r>
              <a:rPr sz="1275" spc="-30" baseline="3267" dirty="0">
                <a:latin typeface="Calibri"/>
                <a:cs typeface="Calibri"/>
              </a:rPr>
              <a:t>,</a:t>
            </a:r>
            <a:r>
              <a:rPr sz="1275" baseline="3267" dirty="0">
                <a:latin typeface="Calibri"/>
                <a:cs typeface="Calibri"/>
              </a:rPr>
              <a:t>3</a:t>
            </a:r>
          </a:p>
          <a:p>
            <a:pPr algn="ctr">
              <a:lnSpc>
                <a:spcPct val="100000"/>
              </a:lnSpc>
              <a:spcBef>
                <a:spcPts val="660"/>
              </a:spcBef>
              <a:tabLst>
                <a:tab pos="531495" algn="l"/>
                <a:tab pos="1069975" algn="l"/>
              </a:tabLst>
            </a:pPr>
            <a:r>
              <a:rPr sz="1950" spc="60" baseline="10683" dirty="0">
                <a:latin typeface="Calibri"/>
                <a:cs typeface="Calibri"/>
              </a:rPr>
              <a:t>A</a:t>
            </a:r>
            <a:r>
              <a:rPr sz="850" spc="25" dirty="0">
                <a:latin typeface="Calibri"/>
                <a:cs typeface="Calibri"/>
              </a:rPr>
              <a:t>1</a:t>
            </a:r>
            <a:r>
              <a:rPr sz="850" spc="-20" dirty="0">
                <a:latin typeface="Calibri"/>
                <a:cs typeface="Calibri"/>
              </a:rPr>
              <a:t>,</a:t>
            </a:r>
            <a:r>
              <a:rPr sz="850" dirty="0">
                <a:latin typeface="Calibri"/>
                <a:cs typeface="Calibri"/>
              </a:rPr>
              <a:t>2	</a:t>
            </a:r>
            <a:r>
              <a:rPr sz="1950" spc="60" baseline="12820" dirty="0">
                <a:latin typeface="Calibri"/>
                <a:cs typeface="Calibri"/>
              </a:rPr>
              <a:t>A</a:t>
            </a:r>
            <a:r>
              <a:rPr sz="850" spc="25" dirty="0">
                <a:latin typeface="Calibri"/>
                <a:cs typeface="Calibri"/>
              </a:rPr>
              <a:t>2</a:t>
            </a:r>
            <a:r>
              <a:rPr sz="850" spc="-20" dirty="0">
                <a:latin typeface="Calibri"/>
                <a:cs typeface="Calibri"/>
              </a:rPr>
              <a:t>,</a:t>
            </a:r>
            <a:r>
              <a:rPr sz="850" dirty="0">
                <a:latin typeface="Calibri"/>
                <a:cs typeface="Calibri"/>
              </a:rPr>
              <a:t>2	</a:t>
            </a:r>
            <a:r>
              <a:rPr sz="1950" spc="60" baseline="12820" dirty="0">
                <a:latin typeface="Calibri"/>
                <a:cs typeface="Calibri"/>
              </a:rPr>
              <a:t>A</a:t>
            </a:r>
            <a:r>
              <a:rPr sz="1275" spc="37" baseline="3267" dirty="0">
                <a:latin typeface="Calibri"/>
                <a:cs typeface="Calibri"/>
              </a:rPr>
              <a:t>3</a:t>
            </a:r>
            <a:r>
              <a:rPr sz="1275" spc="-30" baseline="3267" dirty="0">
                <a:latin typeface="Calibri"/>
                <a:cs typeface="Calibri"/>
              </a:rPr>
              <a:t>,2</a:t>
            </a:r>
            <a:endParaRPr sz="1275" baseline="3267" dirty="0">
              <a:latin typeface="Calibri"/>
              <a:cs typeface="Calibri"/>
            </a:endParaRPr>
          </a:p>
          <a:p>
            <a:pPr algn="ctr">
              <a:lnSpc>
                <a:spcPct val="100000"/>
              </a:lnSpc>
              <a:spcBef>
                <a:spcPts val="740"/>
              </a:spcBef>
              <a:tabLst>
                <a:tab pos="531495" algn="l"/>
                <a:tab pos="1069975" algn="l"/>
              </a:tabLst>
            </a:pPr>
            <a:r>
              <a:rPr sz="1950" spc="60" baseline="10683" dirty="0">
                <a:latin typeface="Calibri"/>
                <a:cs typeface="Calibri"/>
              </a:rPr>
              <a:t>A</a:t>
            </a:r>
            <a:r>
              <a:rPr sz="850" spc="25" dirty="0">
                <a:latin typeface="Calibri"/>
                <a:cs typeface="Calibri"/>
              </a:rPr>
              <a:t>1</a:t>
            </a:r>
            <a:r>
              <a:rPr sz="850" spc="-20" dirty="0">
                <a:latin typeface="Calibri"/>
                <a:cs typeface="Calibri"/>
              </a:rPr>
              <a:t>,</a:t>
            </a:r>
            <a:r>
              <a:rPr sz="850" dirty="0">
                <a:latin typeface="Calibri"/>
                <a:cs typeface="Calibri"/>
              </a:rPr>
              <a:t>1	</a:t>
            </a:r>
            <a:r>
              <a:rPr sz="1950" spc="60" baseline="12820" dirty="0">
                <a:latin typeface="Calibri"/>
                <a:cs typeface="Calibri"/>
              </a:rPr>
              <a:t>A</a:t>
            </a:r>
            <a:r>
              <a:rPr sz="850" spc="25" dirty="0">
                <a:latin typeface="Calibri"/>
                <a:cs typeface="Calibri"/>
              </a:rPr>
              <a:t>2</a:t>
            </a:r>
            <a:r>
              <a:rPr sz="850" spc="-20" dirty="0">
                <a:latin typeface="Calibri"/>
                <a:cs typeface="Calibri"/>
              </a:rPr>
              <a:t>,</a:t>
            </a:r>
            <a:r>
              <a:rPr sz="850" dirty="0">
                <a:latin typeface="Calibri"/>
                <a:cs typeface="Calibri"/>
              </a:rPr>
              <a:t>1	</a:t>
            </a:r>
            <a:r>
              <a:rPr sz="1950" spc="60" baseline="12820" dirty="0">
                <a:latin typeface="Calibri"/>
                <a:cs typeface="Calibri"/>
              </a:rPr>
              <a:t>A</a:t>
            </a:r>
            <a:r>
              <a:rPr sz="1275" spc="37" baseline="3267" dirty="0">
                <a:latin typeface="Calibri"/>
                <a:cs typeface="Calibri"/>
              </a:rPr>
              <a:t>3</a:t>
            </a:r>
            <a:r>
              <a:rPr sz="1275" spc="-30" baseline="3267" dirty="0">
                <a:latin typeface="Calibri"/>
                <a:cs typeface="Calibri"/>
              </a:rPr>
              <a:t>,</a:t>
            </a:r>
            <a:r>
              <a:rPr sz="1275" baseline="3267" dirty="0">
                <a:latin typeface="Calibri"/>
                <a:cs typeface="Calibri"/>
              </a:rPr>
              <a:t>1</a:t>
            </a:r>
          </a:p>
          <a:p>
            <a:pPr marL="17145" algn="ctr">
              <a:lnSpc>
                <a:spcPct val="100000"/>
              </a:lnSpc>
              <a:spcBef>
                <a:spcPts val="1085"/>
              </a:spcBef>
            </a:pPr>
            <a:r>
              <a:rPr sz="900" spc="-20" dirty="0">
                <a:latin typeface="Calibri"/>
                <a:cs typeface="Calibri"/>
              </a:rPr>
              <a:t>So</a:t>
            </a:r>
            <a:r>
              <a:rPr sz="900" spc="-15" dirty="0">
                <a:latin typeface="Calibri"/>
                <a:cs typeface="Calibri"/>
              </a:rPr>
              <a:t>f</a:t>
            </a:r>
            <a:r>
              <a:rPr sz="900" spc="25" dirty="0">
                <a:latin typeface="Calibri"/>
                <a:cs typeface="Calibri"/>
              </a:rPr>
              <a:t>t</a:t>
            </a:r>
            <a:r>
              <a:rPr sz="900" spc="5" dirty="0">
                <a:latin typeface="Calibri"/>
                <a:cs typeface="Calibri"/>
              </a:rPr>
              <a:t>m</a:t>
            </a:r>
            <a:r>
              <a:rPr sz="900" spc="25" dirty="0">
                <a:latin typeface="Calibri"/>
                <a:cs typeface="Calibri"/>
              </a:rPr>
              <a:t>a</a:t>
            </a:r>
            <a:r>
              <a:rPr sz="900" spc="5" dirty="0">
                <a:latin typeface="Calibri"/>
                <a:cs typeface="Calibri"/>
              </a:rPr>
              <a:t>x</a:t>
            </a:r>
            <a:r>
              <a:rPr sz="900" spc="-15" dirty="0">
                <a:latin typeface="Calibri"/>
                <a:cs typeface="Calibri"/>
              </a:rPr>
              <a:t>(</a:t>
            </a:r>
            <a:r>
              <a:rPr sz="900" spc="35" dirty="0">
                <a:latin typeface="Calibri"/>
                <a:cs typeface="Calibri"/>
              </a:rPr>
              <a:t>↑</a:t>
            </a:r>
            <a:r>
              <a:rPr sz="900" spc="5" dirty="0">
                <a:latin typeface="Calibri"/>
                <a:cs typeface="Calibri"/>
              </a:rPr>
              <a:t>)</a:t>
            </a:r>
            <a:endParaRPr sz="900" dirty="0">
              <a:latin typeface="Calibri"/>
              <a:cs typeface="Calibri"/>
            </a:endParaRPr>
          </a:p>
          <a:p>
            <a:pPr>
              <a:lnSpc>
                <a:spcPct val="100000"/>
              </a:lnSpc>
            </a:pPr>
            <a:endParaRPr sz="900" dirty="0">
              <a:latin typeface="Times New Roman"/>
              <a:cs typeface="Times New Roman"/>
            </a:endParaRPr>
          </a:p>
          <a:p>
            <a:pPr algn="ctr">
              <a:lnSpc>
                <a:spcPct val="100000"/>
              </a:lnSpc>
              <a:spcBef>
                <a:spcPts val="550"/>
              </a:spcBef>
              <a:tabLst>
                <a:tab pos="531495" algn="l"/>
                <a:tab pos="1070610" algn="l"/>
              </a:tabLst>
            </a:pPr>
            <a:r>
              <a:rPr sz="1950" spc="37" baseline="10683" dirty="0">
                <a:latin typeface="Calibri"/>
                <a:cs typeface="Calibri"/>
              </a:rPr>
              <a:t>E</a:t>
            </a:r>
            <a:r>
              <a:rPr sz="850" spc="25" dirty="0">
                <a:latin typeface="Calibri"/>
                <a:cs typeface="Calibri"/>
              </a:rPr>
              <a:t>1</a:t>
            </a:r>
            <a:r>
              <a:rPr sz="850" spc="-20" dirty="0">
                <a:latin typeface="Calibri"/>
                <a:cs typeface="Calibri"/>
              </a:rPr>
              <a:t>,</a:t>
            </a:r>
            <a:r>
              <a:rPr sz="850" dirty="0">
                <a:latin typeface="Calibri"/>
                <a:cs typeface="Calibri"/>
              </a:rPr>
              <a:t>3	</a:t>
            </a:r>
            <a:r>
              <a:rPr sz="1950" spc="37" baseline="12820" dirty="0">
                <a:latin typeface="Calibri"/>
                <a:cs typeface="Calibri"/>
              </a:rPr>
              <a:t>E</a:t>
            </a:r>
            <a:r>
              <a:rPr sz="850" spc="25" dirty="0">
                <a:latin typeface="Calibri"/>
                <a:cs typeface="Calibri"/>
              </a:rPr>
              <a:t>2</a:t>
            </a:r>
            <a:r>
              <a:rPr sz="850" spc="-20" dirty="0">
                <a:latin typeface="Calibri"/>
                <a:cs typeface="Calibri"/>
              </a:rPr>
              <a:t>,</a:t>
            </a:r>
            <a:r>
              <a:rPr sz="850" dirty="0">
                <a:latin typeface="Calibri"/>
                <a:cs typeface="Calibri"/>
              </a:rPr>
              <a:t>3	</a:t>
            </a:r>
            <a:r>
              <a:rPr sz="1950" spc="37" baseline="12820" dirty="0">
                <a:latin typeface="Calibri"/>
                <a:cs typeface="Calibri"/>
              </a:rPr>
              <a:t>E</a:t>
            </a:r>
            <a:r>
              <a:rPr sz="1275" spc="37" baseline="3267" dirty="0">
                <a:latin typeface="Calibri"/>
                <a:cs typeface="Calibri"/>
              </a:rPr>
              <a:t>3</a:t>
            </a:r>
            <a:r>
              <a:rPr sz="1275" spc="-30" baseline="3267" dirty="0">
                <a:latin typeface="Calibri"/>
                <a:cs typeface="Calibri"/>
              </a:rPr>
              <a:t>,3</a:t>
            </a:r>
            <a:endParaRPr sz="1275" baseline="3267" dirty="0">
              <a:latin typeface="Calibri"/>
              <a:cs typeface="Calibri"/>
            </a:endParaRPr>
          </a:p>
          <a:p>
            <a:pPr algn="ctr">
              <a:lnSpc>
                <a:spcPct val="100000"/>
              </a:lnSpc>
              <a:spcBef>
                <a:spcPts val="660"/>
              </a:spcBef>
              <a:tabLst>
                <a:tab pos="531495" algn="l"/>
                <a:tab pos="1070610" algn="l"/>
              </a:tabLst>
            </a:pPr>
            <a:r>
              <a:rPr sz="1950" spc="37" baseline="10683" dirty="0">
                <a:latin typeface="Calibri"/>
                <a:cs typeface="Calibri"/>
              </a:rPr>
              <a:t>E</a:t>
            </a:r>
            <a:r>
              <a:rPr sz="850" spc="25" dirty="0">
                <a:latin typeface="Calibri"/>
                <a:cs typeface="Calibri"/>
              </a:rPr>
              <a:t>1</a:t>
            </a:r>
            <a:r>
              <a:rPr sz="850" spc="-20" dirty="0">
                <a:latin typeface="Calibri"/>
                <a:cs typeface="Calibri"/>
              </a:rPr>
              <a:t>,</a:t>
            </a:r>
            <a:r>
              <a:rPr sz="850" dirty="0">
                <a:latin typeface="Calibri"/>
                <a:cs typeface="Calibri"/>
              </a:rPr>
              <a:t>2	</a:t>
            </a:r>
            <a:r>
              <a:rPr sz="1950" spc="37" baseline="12820" dirty="0">
                <a:latin typeface="Calibri"/>
                <a:cs typeface="Calibri"/>
              </a:rPr>
              <a:t>E</a:t>
            </a:r>
            <a:r>
              <a:rPr sz="850" spc="25" dirty="0">
                <a:latin typeface="Calibri"/>
                <a:cs typeface="Calibri"/>
              </a:rPr>
              <a:t>2</a:t>
            </a:r>
            <a:r>
              <a:rPr sz="850" spc="-20" dirty="0">
                <a:latin typeface="Calibri"/>
                <a:cs typeface="Calibri"/>
              </a:rPr>
              <a:t>,</a:t>
            </a:r>
            <a:r>
              <a:rPr sz="850" dirty="0">
                <a:latin typeface="Calibri"/>
                <a:cs typeface="Calibri"/>
              </a:rPr>
              <a:t>2	</a:t>
            </a:r>
            <a:r>
              <a:rPr sz="1950" spc="37" baseline="12820" dirty="0">
                <a:latin typeface="Calibri"/>
                <a:cs typeface="Calibri"/>
              </a:rPr>
              <a:t>E</a:t>
            </a:r>
            <a:r>
              <a:rPr sz="1275" spc="37" baseline="3267" dirty="0">
                <a:latin typeface="Calibri"/>
                <a:cs typeface="Calibri"/>
              </a:rPr>
              <a:t>3</a:t>
            </a:r>
            <a:r>
              <a:rPr sz="1275" spc="-30" baseline="3267" dirty="0">
                <a:latin typeface="Calibri"/>
                <a:cs typeface="Calibri"/>
              </a:rPr>
              <a:t>,</a:t>
            </a:r>
            <a:r>
              <a:rPr sz="1275" baseline="3267" dirty="0">
                <a:latin typeface="Calibri"/>
                <a:cs typeface="Calibri"/>
              </a:rPr>
              <a:t>2</a:t>
            </a:r>
          </a:p>
          <a:p>
            <a:pPr algn="ctr">
              <a:lnSpc>
                <a:spcPct val="100000"/>
              </a:lnSpc>
              <a:spcBef>
                <a:spcPts val="740"/>
              </a:spcBef>
              <a:tabLst>
                <a:tab pos="531495" algn="l"/>
                <a:tab pos="1070610" algn="l"/>
              </a:tabLst>
            </a:pPr>
            <a:r>
              <a:rPr sz="1950" spc="37" baseline="10683" dirty="0">
                <a:latin typeface="Calibri"/>
                <a:cs typeface="Calibri"/>
              </a:rPr>
              <a:t>E</a:t>
            </a:r>
            <a:r>
              <a:rPr sz="850" spc="25" dirty="0">
                <a:latin typeface="Calibri"/>
                <a:cs typeface="Calibri"/>
              </a:rPr>
              <a:t>1</a:t>
            </a:r>
            <a:r>
              <a:rPr sz="850" spc="-20" dirty="0">
                <a:latin typeface="Calibri"/>
                <a:cs typeface="Calibri"/>
              </a:rPr>
              <a:t>,</a:t>
            </a:r>
            <a:r>
              <a:rPr sz="850" dirty="0">
                <a:latin typeface="Calibri"/>
                <a:cs typeface="Calibri"/>
              </a:rPr>
              <a:t>1	</a:t>
            </a:r>
            <a:r>
              <a:rPr sz="1950" spc="37" baseline="12820" dirty="0">
                <a:latin typeface="Calibri"/>
                <a:cs typeface="Calibri"/>
              </a:rPr>
              <a:t>E</a:t>
            </a:r>
            <a:r>
              <a:rPr sz="850" spc="25" dirty="0">
                <a:latin typeface="Calibri"/>
                <a:cs typeface="Calibri"/>
              </a:rPr>
              <a:t>2</a:t>
            </a:r>
            <a:r>
              <a:rPr sz="850" spc="-20" dirty="0">
                <a:latin typeface="Calibri"/>
                <a:cs typeface="Calibri"/>
              </a:rPr>
              <a:t>,</a:t>
            </a:r>
            <a:r>
              <a:rPr sz="850" dirty="0">
                <a:latin typeface="Calibri"/>
                <a:cs typeface="Calibri"/>
              </a:rPr>
              <a:t>1	</a:t>
            </a:r>
            <a:r>
              <a:rPr sz="1950" spc="37" baseline="12820" dirty="0">
                <a:latin typeface="Calibri"/>
                <a:cs typeface="Calibri"/>
              </a:rPr>
              <a:t>E</a:t>
            </a:r>
            <a:r>
              <a:rPr sz="1275" spc="37" baseline="3267" dirty="0">
                <a:latin typeface="Calibri"/>
                <a:cs typeface="Calibri"/>
              </a:rPr>
              <a:t>3</a:t>
            </a:r>
            <a:r>
              <a:rPr sz="1275" spc="-30" baseline="3267" dirty="0">
                <a:latin typeface="Calibri"/>
                <a:cs typeface="Calibri"/>
              </a:rPr>
              <a:t>,1</a:t>
            </a:r>
            <a:endParaRPr sz="1275" baseline="3267" dirty="0">
              <a:latin typeface="Calibri"/>
              <a:cs typeface="Calibri"/>
            </a:endParaRPr>
          </a:p>
          <a:p>
            <a:pPr marL="4445" algn="ctr">
              <a:lnSpc>
                <a:spcPct val="100000"/>
              </a:lnSpc>
              <a:spcBef>
                <a:spcPts val="1345"/>
              </a:spcBef>
              <a:tabLst>
                <a:tab pos="541020" algn="l"/>
                <a:tab pos="1076960" algn="l"/>
              </a:tabLst>
            </a:pPr>
            <a:r>
              <a:rPr sz="1300" spc="-20" dirty="0">
                <a:latin typeface="Calibri"/>
                <a:cs typeface="Calibri"/>
              </a:rPr>
              <a:t>Q</a:t>
            </a:r>
            <a:r>
              <a:rPr sz="1275" baseline="-16339" dirty="0">
                <a:latin typeface="Calibri"/>
                <a:cs typeface="Calibri"/>
              </a:rPr>
              <a:t>1	</a:t>
            </a:r>
            <a:r>
              <a:rPr sz="1300" spc="-20" dirty="0">
                <a:latin typeface="Calibri"/>
                <a:cs typeface="Calibri"/>
              </a:rPr>
              <a:t>Q</a:t>
            </a:r>
            <a:r>
              <a:rPr sz="1275" baseline="-16339" dirty="0">
                <a:latin typeface="Calibri"/>
                <a:cs typeface="Calibri"/>
              </a:rPr>
              <a:t>2	</a:t>
            </a:r>
            <a:r>
              <a:rPr sz="1300" spc="-20" dirty="0">
                <a:latin typeface="Calibri"/>
                <a:cs typeface="Calibri"/>
              </a:rPr>
              <a:t>Q</a:t>
            </a:r>
            <a:r>
              <a:rPr sz="1275" baseline="-16339" dirty="0">
                <a:latin typeface="Calibri"/>
                <a:cs typeface="Calibri"/>
              </a:rPr>
              <a:t>3</a:t>
            </a:r>
          </a:p>
          <a:p>
            <a:pPr algn="ctr">
              <a:lnSpc>
                <a:spcPct val="100000"/>
              </a:lnSpc>
              <a:spcBef>
                <a:spcPts val="1340"/>
              </a:spcBef>
              <a:tabLst>
                <a:tab pos="539750" algn="l"/>
                <a:tab pos="1072515" algn="l"/>
              </a:tabLst>
            </a:pPr>
            <a:r>
              <a:rPr sz="1300" spc="-20" dirty="0">
                <a:latin typeface="Calibri"/>
                <a:cs typeface="Calibri"/>
              </a:rPr>
              <a:t>X</a:t>
            </a:r>
            <a:r>
              <a:rPr sz="1275" baseline="-16339" dirty="0">
                <a:latin typeface="Calibri"/>
                <a:cs typeface="Calibri"/>
              </a:rPr>
              <a:t>1	</a:t>
            </a:r>
            <a:r>
              <a:rPr sz="1300" spc="-20" dirty="0">
                <a:latin typeface="Calibri"/>
                <a:cs typeface="Calibri"/>
              </a:rPr>
              <a:t>X</a:t>
            </a:r>
            <a:r>
              <a:rPr sz="1275" baseline="-16339" dirty="0">
                <a:latin typeface="Calibri"/>
                <a:cs typeface="Calibri"/>
              </a:rPr>
              <a:t>2	</a:t>
            </a:r>
            <a:r>
              <a:rPr sz="1300" spc="-20" dirty="0">
                <a:latin typeface="Calibri"/>
                <a:cs typeface="Calibri"/>
              </a:rPr>
              <a:t>X</a:t>
            </a:r>
            <a:r>
              <a:rPr sz="1275" baseline="-16339" dirty="0">
                <a:latin typeface="Calibri"/>
                <a:cs typeface="Calibri"/>
              </a:rPr>
              <a:t>3</a:t>
            </a:r>
          </a:p>
        </p:txBody>
      </p:sp>
      <p:sp>
        <p:nvSpPr>
          <p:cNvPr id="101" name="object 101"/>
          <p:cNvSpPr txBox="1"/>
          <p:nvPr/>
        </p:nvSpPr>
        <p:spPr>
          <a:xfrm>
            <a:off x="5598383" y="4164568"/>
            <a:ext cx="165735" cy="215900"/>
          </a:xfrm>
          <a:prstGeom prst="rect">
            <a:avLst/>
          </a:prstGeom>
        </p:spPr>
        <p:txBody>
          <a:bodyPr vert="horz" wrap="square" lIns="0" tIns="0" rIns="0" bIns="0" rtlCol="0">
            <a:spAutoFit/>
          </a:bodyPr>
          <a:lstStyle/>
          <a:p>
            <a:pPr marL="12700">
              <a:lnSpc>
                <a:spcPct val="100000"/>
              </a:lnSpc>
            </a:pPr>
            <a:r>
              <a:rPr sz="1300" spc="-20" dirty="0">
                <a:latin typeface="Calibri"/>
                <a:cs typeface="Calibri"/>
              </a:rPr>
              <a:t>K</a:t>
            </a:r>
            <a:r>
              <a:rPr sz="1275" baseline="-16339" dirty="0">
                <a:latin typeface="Calibri"/>
                <a:cs typeface="Calibri"/>
              </a:rPr>
              <a:t>3</a:t>
            </a:r>
            <a:endParaRPr sz="1275" baseline="-16339">
              <a:latin typeface="Calibri"/>
              <a:cs typeface="Calibri"/>
            </a:endParaRPr>
          </a:p>
        </p:txBody>
      </p:sp>
      <p:sp>
        <p:nvSpPr>
          <p:cNvPr id="102" name="object 102"/>
          <p:cNvSpPr txBox="1"/>
          <p:nvPr/>
        </p:nvSpPr>
        <p:spPr>
          <a:xfrm>
            <a:off x="5598384" y="4447092"/>
            <a:ext cx="165735" cy="215900"/>
          </a:xfrm>
          <a:prstGeom prst="rect">
            <a:avLst/>
          </a:prstGeom>
        </p:spPr>
        <p:txBody>
          <a:bodyPr vert="horz" wrap="square" lIns="0" tIns="0" rIns="0" bIns="0" rtlCol="0">
            <a:spAutoFit/>
          </a:bodyPr>
          <a:lstStyle/>
          <a:p>
            <a:pPr marL="12700">
              <a:lnSpc>
                <a:spcPct val="100000"/>
              </a:lnSpc>
            </a:pPr>
            <a:r>
              <a:rPr sz="1300" spc="-20" dirty="0">
                <a:latin typeface="Calibri"/>
                <a:cs typeface="Calibri"/>
              </a:rPr>
              <a:t>K</a:t>
            </a:r>
            <a:r>
              <a:rPr sz="1275" baseline="-16339" dirty="0">
                <a:latin typeface="Calibri"/>
                <a:cs typeface="Calibri"/>
              </a:rPr>
              <a:t>2</a:t>
            </a:r>
            <a:endParaRPr sz="1275" baseline="-16339">
              <a:latin typeface="Calibri"/>
              <a:cs typeface="Calibri"/>
            </a:endParaRPr>
          </a:p>
        </p:txBody>
      </p:sp>
      <p:sp>
        <p:nvSpPr>
          <p:cNvPr id="103" name="object 103"/>
          <p:cNvSpPr txBox="1"/>
          <p:nvPr/>
        </p:nvSpPr>
        <p:spPr>
          <a:xfrm>
            <a:off x="5598383" y="4735316"/>
            <a:ext cx="165735" cy="215900"/>
          </a:xfrm>
          <a:prstGeom prst="rect">
            <a:avLst/>
          </a:prstGeom>
        </p:spPr>
        <p:txBody>
          <a:bodyPr vert="horz" wrap="square" lIns="0" tIns="0" rIns="0" bIns="0" rtlCol="0">
            <a:spAutoFit/>
          </a:bodyPr>
          <a:lstStyle/>
          <a:p>
            <a:pPr marL="12700">
              <a:lnSpc>
                <a:spcPct val="100000"/>
              </a:lnSpc>
            </a:pPr>
            <a:r>
              <a:rPr sz="1300" spc="-20" dirty="0">
                <a:latin typeface="Calibri"/>
                <a:cs typeface="Calibri"/>
              </a:rPr>
              <a:t>K</a:t>
            </a:r>
            <a:r>
              <a:rPr sz="1275" baseline="-16339" dirty="0">
                <a:latin typeface="Calibri"/>
                <a:cs typeface="Calibri"/>
              </a:rPr>
              <a:t>1</a:t>
            </a:r>
            <a:endParaRPr sz="1275" baseline="-16339">
              <a:latin typeface="Calibri"/>
              <a:cs typeface="Calibri"/>
            </a:endParaRPr>
          </a:p>
        </p:txBody>
      </p:sp>
      <p:sp>
        <p:nvSpPr>
          <p:cNvPr id="104" name="object 104"/>
          <p:cNvSpPr txBox="1"/>
          <p:nvPr/>
        </p:nvSpPr>
        <p:spPr>
          <a:xfrm>
            <a:off x="5588258" y="2896602"/>
            <a:ext cx="174625" cy="215900"/>
          </a:xfrm>
          <a:prstGeom prst="rect">
            <a:avLst/>
          </a:prstGeom>
        </p:spPr>
        <p:txBody>
          <a:bodyPr vert="horz" wrap="square" lIns="0" tIns="0" rIns="0" bIns="0" rtlCol="0">
            <a:spAutoFit/>
          </a:bodyPr>
          <a:lstStyle/>
          <a:p>
            <a:pPr marL="12700">
              <a:lnSpc>
                <a:spcPct val="100000"/>
              </a:lnSpc>
            </a:pPr>
            <a:r>
              <a:rPr sz="1300" spc="-15" dirty="0">
                <a:latin typeface="Calibri"/>
                <a:cs typeface="Calibri"/>
              </a:rPr>
              <a:t>V</a:t>
            </a:r>
            <a:r>
              <a:rPr sz="1275" baseline="-16339" dirty="0">
                <a:latin typeface="Calibri"/>
                <a:cs typeface="Calibri"/>
              </a:rPr>
              <a:t>3</a:t>
            </a:r>
            <a:endParaRPr sz="1275" baseline="-16339">
              <a:latin typeface="Calibri"/>
              <a:cs typeface="Calibri"/>
            </a:endParaRPr>
          </a:p>
        </p:txBody>
      </p:sp>
      <p:sp>
        <p:nvSpPr>
          <p:cNvPr id="105" name="object 105"/>
          <p:cNvSpPr txBox="1"/>
          <p:nvPr/>
        </p:nvSpPr>
        <p:spPr>
          <a:xfrm>
            <a:off x="5588260" y="3179126"/>
            <a:ext cx="174625" cy="215900"/>
          </a:xfrm>
          <a:prstGeom prst="rect">
            <a:avLst/>
          </a:prstGeom>
        </p:spPr>
        <p:txBody>
          <a:bodyPr vert="horz" wrap="square" lIns="0" tIns="0" rIns="0" bIns="0" rtlCol="0">
            <a:spAutoFit/>
          </a:bodyPr>
          <a:lstStyle/>
          <a:p>
            <a:pPr marL="12700">
              <a:lnSpc>
                <a:spcPct val="100000"/>
              </a:lnSpc>
            </a:pPr>
            <a:r>
              <a:rPr sz="1300" spc="-15" dirty="0">
                <a:latin typeface="Calibri"/>
                <a:cs typeface="Calibri"/>
              </a:rPr>
              <a:t>V</a:t>
            </a:r>
            <a:r>
              <a:rPr sz="1275" baseline="-16339" dirty="0">
                <a:latin typeface="Calibri"/>
                <a:cs typeface="Calibri"/>
              </a:rPr>
              <a:t>2</a:t>
            </a:r>
            <a:endParaRPr sz="1275" baseline="-16339">
              <a:latin typeface="Calibri"/>
              <a:cs typeface="Calibri"/>
            </a:endParaRPr>
          </a:p>
        </p:txBody>
      </p:sp>
      <p:sp>
        <p:nvSpPr>
          <p:cNvPr id="106" name="object 106"/>
          <p:cNvSpPr txBox="1"/>
          <p:nvPr/>
        </p:nvSpPr>
        <p:spPr>
          <a:xfrm>
            <a:off x="5588258" y="3467349"/>
            <a:ext cx="174625" cy="215900"/>
          </a:xfrm>
          <a:prstGeom prst="rect">
            <a:avLst/>
          </a:prstGeom>
        </p:spPr>
        <p:txBody>
          <a:bodyPr vert="horz" wrap="square" lIns="0" tIns="0" rIns="0" bIns="0" rtlCol="0">
            <a:spAutoFit/>
          </a:bodyPr>
          <a:lstStyle/>
          <a:p>
            <a:pPr marL="12700">
              <a:lnSpc>
                <a:spcPct val="100000"/>
              </a:lnSpc>
            </a:pPr>
            <a:r>
              <a:rPr sz="1300" spc="-15" dirty="0">
                <a:latin typeface="Calibri"/>
                <a:cs typeface="Calibri"/>
              </a:rPr>
              <a:t>V</a:t>
            </a:r>
            <a:r>
              <a:rPr sz="1275" baseline="-16339" dirty="0">
                <a:latin typeface="Calibri"/>
                <a:cs typeface="Calibri"/>
              </a:rPr>
              <a:t>1</a:t>
            </a:r>
            <a:endParaRPr sz="1275" baseline="-16339">
              <a:latin typeface="Calibri"/>
              <a:cs typeface="Calibri"/>
            </a:endParaRPr>
          </a:p>
        </p:txBody>
      </p:sp>
      <p:sp>
        <p:nvSpPr>
          <p:cNvPr id="107" name="object 107"/>
          <p:cNvSpPr txBox="1"/>
          <p:nvPr/>
        </p:nvSpPr>
        <p:spPr>
          <a:xfrm>
            <a:off x="6093802" y="2562285"/>
            <a:ext cx="1564640" cy="160655"/>
          </a:xfrm>
          <a:prstGeom prst="rect">
            <a:avLst/>
          </a:prstGeom>
          <a:ln w="8454">
            <a:solidFill>
              <a:srgbClr val="000000"/>
            </a:solidFill>
          </a:ln>
        </p:spPr>
        <p:txBody>
          <a:bodyPr vert="horz" wrap="square" lIns="0" tIns="0" rIns="0" bIns="0" rtlCol="0">
            <a:spAutoFit/>
          </a:bodyPr>
          <a:lstStyle/>
          <a:p>
            <a:pPr marL="247015">
              <a:lnSpc>
                <a:spcPct val="100000"/>
              </a:lnSpc>
            </a:pPr>
            <a:r>
              <a:rPr sz="900" spc="-10" dirty="0">
                <a:latin typeface="Calibri"/>
                <a:cs typeface="Calibri"/>
              </a:rPr>
              <a:t>P</a:t>
            </a:r>
            <a:r>
              <a:rPr sz="900" spc="10" dirty="0">
                <a:latin typeface="Calibri"/>
                <a:cs typeface="Calibri"/>
              </a:rPr>
              <a:t>r</a:t>
            </a:r>
            <a:r>
              <a:rPr sz="900" spc="-20" dirty="0">
                <a:latin typeface="Calibri"/>
                <a:cs typeface="Calibri"/>
              </a:rPr>
              <a:t>o</a:t>
            </a:r>
            <a:r>
              <a:rPr sz="900" spc="-15" dirty="0">
                <a:latin typeface="Calibri"/>
                <a:cs typeface="Calibri"/>
              </a:rPr>
              <a:t>du</a:t>
            </a:r>
            <a:r>
              <a:rPr sz="900" spc="15" dirty="0">
                <a:latin typeface="Calibri"/>
                <a:cs typeface="Calibri"/>
              </a:rPr>
              <a:t>c</a:t>
            </a:r>
            <a:r>
              <a:rPr sz="900" spc="25" dirty="0">
                <a:latin typeface="Calibri"/>
                <a:cs typeface="Calibri"/>
              </a:rPr>
              <a:t>t</a:t>
            </a:r>
            <a:r>
              <a:rPr sz="900" spc="-15" dirty="0">
                <a:latin typeface="Calibri"/>
                <a:cs typeface="Calibri"/>
              </a:rPr>
              <a:t>(</a:t>
            </a:r>
            <a:r>
              <a:rPr sz="900" spc="35" dirty="0">
                <a:latin typeface="Calibri"/>
                <a:cs typeface="Calibri"/>
              </a:rPr>
              <a:t>→</a:t>
            </a:r>
            <a:r>
              <a:rPr sz="900" spc="-15" dirty="0">
                <a:latin typeface="Calibri"/>
                <a:cs typeface="Calibri"/>
              </a:rPr>
              <a:t>)</a:t>
            </a:r>
            <a:r>
              <a:rPr sz="900" spc="5" dirty="0">
                <a:latin typeface="Calibri"/>
                <a:cs typeface="Calibri"/>
              </a:rPr>
              <a:t>,</a:t>
            </a:r>
            <a:r>
              <a:rPr sz="900" dirty="0">
                <a:latin typeface="Calibri"/>
                <a:cs typeface="Calibri"/>
              </a:rPr>
              <a:t>  </a:t>
            </a:r>
            <a:r>
              <a:rPr sz="900" spc="85" dirty="0">
                <a:latin typeface="Calibri"/>
                <a:cs typeface="Calibri"/>
              </a:rPr>
              <a:t> </a:t>
            </a:r>
            <a:r>
              <a:rPr sz="900" spc="-20" dirty="0">
                <a:latin typeface="Calibri"/>
                <a:cs typeface="Calibri"/>
              </a:rPr>
              <a:t>S</a:t>
            </a:r>
            <a:r>
              <a:rPr sz="900" spc="-15" dirty="0">
                <a:latin typeface="Calibri"/>
                <a:cs typeface="Calibri"/>
              </a:rPr>
              <a:t>u</a:t>
            </a:r>
            <a:r>
              <a:rPr sz="900" spc="5" dirty="0">
                <a:latin typeface="Calibri"/>
                <a:cs typeface="Calibri"/>
              </a:rPr>
              <a:t>m</a:t>
            </a:r>
            <a:r>
              <a:rPr sz="900" spc="-15" dirty="0">
                <a:latin typeface="Calibri"/>
                <a:cs typeface="Calibri"/>
              </a:rPr>
              <a:t>(</a:t>
            </a:r>
            <a:r>
              <a:rPr sz="900" spc="35" dirty="0">
                <a:latin typeface="Calibri"/>
                <a:cs typeface="Calibri"/>
              </a:rPr>
              <a:t>↑</a:t>
            </a:r>
            <a:r>
              <a:rPr sz="900" spc="5" dirty="0">
                <a:latin typeface="Calibri"/>
                <a:cs typeface="Calibri"/>
              </a:rPr>
              <a:t>)</a:t>
            </a:r>
            <a:endParaRPr sz="900">
              <a:latin typeface="Calibri"/>
              <a:cs typeface="Calibri"/>
            </a:endParaRPr>
          </a:p>
        </p:txBody>
      </p:sp>
      <p:sp>
        <p:nvSpPr>
          <p:cNvPr id="108" name="object 108"/>
          <p:cNvSpPr txBox="1"/>
          <p:nvPr/>
        </p:nvSpPr>
        <p:spPr>
          <a:xfrm>
            <a:off x="6178345" y="2198755"/>
            <a:ext cx="295910" cy="262255"/>
          </a:xfrm>
          <a:prstGeom prst="rect">
            <a:avLst/>
          </a:prstGeom>
          <a:solidFill>
            <a:srgbClr val="FFF2CC"/>
          </a:solidFill>
          <a:ln w="8454">
            <a:solidFill>
              <a:srgbClr val="FFC000"/>
            </a:solidFill>
          </a:ln>
        </p:spPr>
        <p:txBody>
          <a:bodyPr vert="horz" wrap="square" lIns="0" tIns="0" rIns="0" bIns="0" rtlCol="0">
            <a:spAutoFit/>
          </a:bodyPr>
          <a:lstStyle/>
          <a:p>
            <a:pPr marL="64769">
              <a:lnSpc>
                <a:spcPct val="100000"/>
              </a:lnSpc>
            </a:pPr>
            <a:r>
              <a:rPr sz="1300" spc="25" dirty="0">
                <a:latin typeface="Calibri"/>
                <a:cs typeface="Calibri"/>
              </a:rPr>
              <a:t>Y</a:t>
            </a:r>
            <a:r>
              <a:rPr sz="1275" baseline="-16339" dirty="0">
                <a:latin typeface="Calibri"/>
                <a:cs typeface="Calibri"/>
              </a:rPr>
              <a:t>1</a:t>
            </a:r>
            <a:endParaRPr sz="1275" baseline="-16339">
              <a:latin typeface="Calibri"/>
              <a:cs typeface="Calibri"/>
            </a:endParaRPr>
          </a:p>
        </p:txBody>
      </p:sp>
      <p:sp>
        <p:nvSpPr>
          <p:cNvPr id="109" name="object 109"/>
          <p:cNvSpPr txBox="1"/>
          <p:nvPr/>
        </p:nvSpPr>
        <p:spPr>
          <a:xfrm>
            <a:off x="6727865" y="2207210"/>
            <a:ext cx="295910" cy="262255"/>
          </a:xfrm>
          <a:prstGeom prst="rect">
            <a:avLst/>
          </a:prstGeom>
          <a:solidFill>
            <a:srgbClr val="FFF2CC"/>
          </a:solidFill>
          <a:ln w="8454">
            <a:solidFill>
              <a:srgbClr val="FFC000"/>
            </a:solidFill>
          </a:ln>
        </p:spPr>
        <p:txBody>
          <a:bodyPr vert="horz" wrap="square" lIns="0" tIns="0" rIns="0" bIns="0" rtlCol="0">
            <a:spAutoFit/>
          </a:bodyPr>
          <a:lstStyle/>
          <a:p>
            <a:pPr marL="60960">
              <a:lnSpc>
                <a:spcPct val="100000"/>
              </a:lnSpc>
            </a:pPr>
            <a:r>
              <a:rPr sz="1300" spc="25" dirty="0">
                <a:latin typeface="Calibri"/>
                <a:cs typeface="Calibri"/>
              </a:rPr>
              <a:t>Y</a:t>
            </a:r>
            <a:r>
              <a:rPr sz="1275" baseline="-16339" dirty="0">
                <a:latin typeface="Calibri"/>
                <a:cs typeface="Calibri"/>
              </a:rPr>
              <a:t>2</a:t>
            </a:r>
            <a:endParaRPr sz="1275" baseline="-16339">
              <a:latin typeface="Calibri"/>
              <a:cs typeface="Calibri"/>
            </a:endParaRPr>
          </a:p>
        </p:txBody>
      </p:sp>
      <p:sp>
        <p:nvSpPr>
          <p:cNvPr id="110" name="object 110"/>
          <p:cNvSpPr txBox="1"/>
          <p:nvPr/>
        </p:nvSpPr>
        <p:spPr>
          <a:xfrm>
            <a:off x="7252024" y="2198755"/>
            <a:ext cx="295910" cy="262255"/>
          </a:xfrm>
          <a:prstGeom prst="rect">
            <a:avLst/>
          </a:prstGeom>
          <a:solidFill>
            <a:srgbClr val="FFF2CC"/>
          </a:solidFill>
          <a:ln w="8454">
            <a:solidFill>
              <a:srgbClr val="FFC000"/>
            </a:solidFill>
          </a:ln>
        </p:spPr>
        <p:txBody>
          <a:bodyPr vert="horz" wrap="square" lIns="0" tIns="0" rIns="0" bIns="0" rtlCol="0">
            <a:spAutoFit/>
          </a:bodyPr>
          <a:lstStyle/>
          <a:p>
            <a:pPr marL="62865">
              <a:lnSpc>
                <a:spcPct val="100000"/>
              </a:lnSpc>
            </a:pPr>
            <a:r>
              <a:rPr sz="1300" spc="25" dirty="0">
                <a:latin typeface="Calibri"/>
                <a:cs typeface="Calibri"/>
              </a:rPr>
              <a:t>Y</a:t>
            </a:r>
            <a:r>
              <a:rPr sz="1275" baseline="-16339" dirty="0">
                <a:latin typeface="Calibri"/>
                <a:cs typeface="Calibri"/>
              </a:rPr>
              <a:t>3</a:t>
            </a:r>
            <a:endParaRPr sz="1275" baseline="-16339">
              <a:latin typeface="Calibri"/>
              <a:cs typeface="Calibri"/>
            </a:endParaRPr>
          </a:p>
        </p:txBody>
      </p:sp>
      <p:sp>
        <p:nvSpPr>
          <p:cNvPr id="111" name="object 111"/>
          <p:cNvSpPr txBox="1"/>
          <p:nvPr/>
        </p:nvSpPr>
        <p:spPr>
          <a:xfrm>
            <a:off x="4853545" y="958586"/>
            <a:ext cx="3323590" cy="1064895"/>
          </a:xfrm>
          <a:prstGeom prst="rect">
            <a:avLst/>
          </a:prstGeom>
        </p:spPr>
        <p:txBody>
          <a:bodyPr vert="horz" wrap="square" lIns="0" tIns="0" rIns="0" bIns="0" rtlCol="0">
            <a:spAutoFit/>
          </a:bodyPr>
          <a:lstStyle/>
          <a:p>
            <a:pPr marL="12700" marR="5080">
              <a:lnSpc>
                <a:spcPct val="100400"/>
              </a:lnSpc>
            </a:pPr>
            <a:r>
              <a:rPr sz="2400" spc="-25" dirty="0">
                <a:latin typeface="Calibri"/>
                <a:cs typeface="Calibri"/>
              </a:rPr>
              <a:t>G</a:t>
            </a:r>
            <a:r>
              <a:rPr sz="2400" spc="-10" dirty="0">
                <a:latin typeface="Calibri"/>
                <a:cs typeface="Calibri"/>
              </a:rPr>
              <a:t>e</a:t>
            </a:r>
            <a:r>
              <a:rPr sz="2400" dirty="0">
                <a:latin typeface="Calibri"/>
                <a:cs typeface="Calibri"/>
              </a:rPr>
              <a:t>n</a:t>
            </a:r>
            <a:r>
              <a:rPr sz="2400" spc="-10" dirty="0">
                <a:latin typeface="Calibri"/>
                <a:cs typeface="Calibri"/>
              </a:rPr>
              <a:t>e</a:t>
            </a:r>
            <a:r>
              <a:rPr sz="2400" spc="-60" dirty="0">
                <a:latin typeface="Calibri"/>
                <a:cs typeface="Calibri"/>
              </a:rPr>
              <a:t>r</a:t>
            </a:r>
            <a:r>
              <a:rPr sz="2400" dirty="0">
                <a:latin typeface="Calibri"/>
                <a:cs typeface="Calibri"/>
              </a:rPr>
              <a:t>a</a:t>
            </a:r>
            <a:r>
              <a:rPr sz="2400" spc="-5" dirty="0">
                <a:latin typeface="Calibri"/>
                <a:cs typeface="Calibri"/>
              </a:rPr>
              <a:t>li</a:t>
            </a:r>
            <a:r>
              <a:rPr sz="2400" spc="-55" dirty="0">
                <a:latin typeface="Calibri"/>
                <a:cs typeface="Calibri"/>
              </a:rPr>
              <a:t>z</a:t>
            </a:r>
            <a:r>
              <a:rPr sz="2400" spc="-10" dirty="0">
                <a:latin typeface="Calibri"/>
                <a:cs typeface="Calibri"/>
              </a:rPr>
              <a:t>e</a:t>
            </a:r>
            <a:r>
              <a:rPr sz="2400" dirty="0">
                <a:latin typeface="Calibri"/>
                <a:cs typeface="Calibri"/>
              </a:rPr>
              <a:t>d</a:t>
            </a:r>
            <a:r>
              <a:rPr sz="2400" spc="-5" dirty="0">
                <a:latin typeface="Calibri"/>
                <a:cs typeface="Calibri"/>
              </a:rPr>
              <a:t> </a:t>
            </a:r>
            <a:r>
              <a:rPr sz="2400" b="1" dirty="0">
                <a:latin typeface="Calibri"/>
                <a:cs typeface="Calibri"/>
              </a:rPr>
              <a:t>Se</a:t>
            </a:r>
            <a:r>
              <a:rPr sz="2400" b="1" spc="-15" dirty="0">
                <a:latin typeface="Calibri"/>
                <a:cs typeface="Calibri"/>
              </a:rPr>
              <a:t>l</a:t>
            </a:r>
            <a:r>
              <a:rPr sz="2400" b="1" spc="-50" dirty="0">
                <a:latin typeface="Calibri"/>
                <a:cs typeface="Calibri"/>
              </a:rPr>
              <a:t>f</a:t>
            </a:r>
            <a:r>
              <a:rPr sz="2400" b="1" dirty="0">
                <a:latin typeface="Calibri"/>
                <a:cs typeface="Calibri"/>
              </a:rPr>
              <a:t>-</a:t>
            </a:r>
            <a:r>
              <a:rPr sz="2400" b="1" spc="-95" dirty="0">
                <a:latin typeface="Calibri"/>
                <a:cs typeface="Calibri"/>
              </a:rPr>
              <a:t>A</a:t>
            </a:r>
            <a:r>
              <a:rPr sz="2400" b="1" spc="-35" dirty="0">
                <a:latin typeface="Calibri"/>
                <a:cs typeface="Calibri"/>
              </a:rPr>
              <a:t>tt</a:t>
            </a:r>
            <a:r>
              <a:rPr sz="2400" b="1" dirty="0">
                <a:latin typeface="Calibri"/>
                <a:cs typeface="Calibri"/>
              </a:rPr>
              <a:t>e</a:t>
            </a:r>
            <a:r>
              <a:rPr sz="2400" b="1" spc="-40" dirty="0">
                <a:latin typeface="Calibri"/>
                <a:cs typeface="Calibri"/>
              </a:rPr>
              <a:t>n</a:t>
            </a:r>
            <a:r>
              <a:rPr sz="2400" b="1" spc="-5" dirty="0">
                <a:latin typeface="Calibri"/>
                <a:cs typeface="Calibri"/>
              </a:rPr>
              <a:t>t</a:t>
            </a:r>
            <a:r>
              <a:rPr sz="2400" b="1" spc="-15" dirty="0">
                <a:latin typeface="Calibri"/>
                <a:cs typeface="Calibri"/>
              </a:rPr>
              <a:t>ion</a:t>
            </a:r>
            <a:r>
              <a:rPr sz="2400" b="1" spc="-10" dirty="0">
                <a:latin typeface="Calibri"/>
                <a:cs typeface="Calibri"/>
              </a:rPr>
              <a:t> </a:t>
            </a:r>
            <a:r>
              <a:rPr sz="2400" spc="-5" dirty="0">
                <a:latin typeface="Calibri"/>
                <a:cs typeface="Calibri"/>
              </a:rPr>
              <a:t>i</a:t>
            </a:r>
            <a:r>
              <a:rPr sz="2400" dirty="0">
                <a:latin typeface="Calibri"/>
                <a:cs typeface="Calibri"/>
              </a:rPr>
              <a:t>s</a:t>
            </a:r>
            <a:r>
              <a:rPr sz="2400" spc="-10" dirty="0">
                <a:latin typeface="Calibri"/>
                <a:cs typeface="Calibri"/>
              </a:rPr>
              <a:t> </a:t>
            </a:r>
            <a:r>
              <a:rPr sz="2400" dirty="0">
                <a:latin typeface="Calibri"/>
                <a:cs typeface="Calibri"/>
              </a:rPr>
              <a:t>n</a:t>
            </a:r>
            <a:r>
              <a:rPr sz="2400" spc="-25" dirty="0">
                <a:latin typeface="Calibri"/>
                <a:cs typeface="Calibri"/>
              </a:rPr>
              <a:t>e</a:t>
            </a:r>
            <a:r>
              <a:rPr sz="2400" spc="-229" dirty="0">
                <a:latin typeface="Calibri"/>
                <a:cs typeface="Calibri"/>
              </a:rPr>
              <a:t>w</a:t>
            </a:r>
            <a:r>
              <a:rPr sz="2400" spc="-10" dirty="0">
                <a:latin typeface="Calibri"/>
                <a:cs typeface="Calibri"/>
              </a:rPr>
              <a:t>,</a:t>
            </a:r>
            <a:r>
              <a:rPr sz="2400" spc="-5" dirty="0">
                <a:latin typeface="Calibri"/>
                <a:cs typeface="Calibri"/>
              </a:rPr>
              <a:t> </a:t>
            </a:r>
            <a:r>
              <a:rPr sz="2400" dirty="0">
                <a:latin typeface="Calibri"/>
                <a:cs typeface="Calibri"/>
              </a:rPr>
              <a:t>p</a:t>
            </a:r>
            <a:r>
              <a:rPr sz="2400" spc="-15" dirty="0">
                <a:latin typeface="Calibri"/>
                <a:cs typeface="Calibri"/>
              </a:rPr>
              <a:t>o</a:t>
            </a:r>
            <a:r>
              <a:rPr sz="2400" spc="-45" dirty="0">
                <a:latin typeface="Calibri"/>
                <a:cs typeface="Calibri"/>
              </a:rPr>
              <a:t>w</a:t>
            </a:r>
            <a:r>
              <a:rPr sz="2400" spc="-10" dirty="0">
                <a:latin typeface="Calibri"/>
                <a:cs typeface="Calibri"/>
              </a:rPr>
              <a:t>er</a:t>
            </a:r>
            <a:r>
              <a:rPr sz="2400" spc="-5" dirty="0">
                <a:latin typeface="Calibri"/>
                <a:cs typeface="Calibri"/>
              </a:rPr>
              <a:t>f</a:t>
            </a:r>
            <a:r>
              <a:rPr sz="2400" dirty="0">
                <a:latin typeface="Calibri"/>
                <a:cs typeface="Calibri"/>
              </a:rPr>
              <a:t>ul</a:t>
            </a:r>
            <a:r>
              <a:rPr sz="2400" spc="-10" dirty="0">
                <a:latin typeface="Calibri"/>
                <a:cs typeface="Calibri"/>
              </a:rPr>
              <a:t> </a:t>
            </a:r>
            <a:r>
              <a:rPr sz="2400" dirty="0">
                <a:latin typeface="Calibri"/>
                <a:cs typeface="Calibri"/>
              </a:rPr>
              <a:t>n</a:t>
            </a:r>
            <a:r>
              <a:rPr sz="2400" spc="-10" dirty="0">
                <a:latin typeface="Calibri"/>
                <a:cs typeface="Calibri"/>
              </a:rPr>
              <a:t>e</a:t>
            </a:r>
            <a:r>
              <a:rPr sz="2400" dirty="0">
                <a:latin typeface="Calibri"/>
                <a:cs typeface="Calibri"/>
              </a:rPr>
              <a:t>u</a:t>
            </a:r>
            <a:r>
              <a:rPr sz="2400" spc="-60" dirty="0">
                <a:latin typeface="Calibri"/>
                <a:cs typeface="Calibri"/>
              </a:rPr>
              <a:t>r</a:t>
            </a:r>
            <a:r>
              <a:rPr sz="2400" dirty="0">
                <a:latin typeface="Calibri"/>
                <a:cs typeface="Calibri"/>
              </a:rPr>
              <a:t>al n</a:t>
            </a:r>
            <a:r>
              <a:rPr sz="2400" spc="-25" dirty="0">
                <a:latin typeface="Calibri"/>
                <a:cs typeface="Calibri"/>
              </a:rPr>
              <a:t>e</a:t>
            </a:r>
            <a:r>
              <a:rPr sz="2400" spc="-15" dirty="0">
                <a:latin typeface="Calibri"/>
                <a:cs typeface="Calibri"/>
              </a:rPr>
              <a:t>t</a:t>
            </a:r>
            <a:r>
              <a:rPr sz="2400" spc="-50" dirty="0">
                <a:latin typeface="Calibri"/>
                <a:cs typeface="Calibri"/>
              </a:rPr>
              <a:t>w</a:t>
            </a:r>
            <a:r>
              <a:rPr sz="2400" spc="-5" dirty="0">
                <a:latin typeface="Calibri"/>
                <a:cs typeface="Calibri"/>
              </a:rPr>
              <a:t>o</a:t>
            </a:r>
            <a:r>
              <a:rPr sz="2400" spc="-10" dirty="0">
                <a:latin typeface="Calibri"/>
                <a:cs typeface="Calibri"/>
              </a:rPr>
              <a:t>rk </a:t>
            </a:r>
            <a:r>
              <a:rPr sz="2400" dirty="0">
                <a:latin typeface="Calibri"/>
                <a:cs typeface="Calibri"/>
              </a:rPr>
              <a:t>pr</a:t>
            </a:r>
            <a:r>
              <a:rPr sz="2400" spc="-5" dirty="0">
                <a:latin typeface="Calibri"/>
                <a:cs typeface="Calibri"/>
              </a:rPr>
              <a:t>i</a:t>
            </a:r>
            <a:r>
              <a:rPr sz="2400" spc="-25" dirty="0">
                <a:latin typeface="Calibri"/>
                <a:cs typeface="Calibri"/>
              </a:rPr>
              <a:t>m</a:t>
            </a:r>
            <a:r>
              <a:rPr sz="2400" spc="-5" dirty="0">
                <a:latin typeface="Calibri"/>
                <a:cs typeface="Calibri"/>
              </a:rPr>
              <a:t>i</a:t>
            </a:r>
            <a:r>
              <a:rPr sz="2400" spc="-15" dirty="0">
                <a:latin typeface="Calibri"/>
                <a:cs typeface="Calibri"/>
              </a:rPr>
              <a:t>t</a:t>
            </a:r>
            <a:r>
              <a:rPr sz="2400" spc="-5" dirty="0">
                <a:latin typeface="Calibri"/>
                <a:cs typeface="Calibri"/>
              </a:rPr>
              <a:t>i</a:t>
            </a:r>
            <a:r>
              <a:rPr sz="2400" spc="-35" dirty="0">
                <a:latin typeface="Calibri"/>
                <a:cs typeface="Calibri"/>
              </a:rPr>
              <a:t>v</a:t>
            </a:r>
            <a:r>
              <a:rPr sz="2400" spc="-15" dirty="0">
                <a:latin typeface="Calibri"/>
                <a:cs typeface="Calibri"/>
              </a:rPr>
              <a:t>e</a:t>
            </a:r>
            <a:endParaRPr sz="2400" dirty="0">
              <a:latin typeface="Calibri"/>
              <a:cs typeface="Calibri"/>
            </a:endParaRPr>
          </a:p>
        </p:txBody>
      </p:sp>
      <p:sp>
        <p:nvSpPr>
          <p:cNvPr id="112" name="object 112"/>
          <p:cNvSpPr/>
          <p:nvPr/>
        </p:nvSpPr>
        <p:spPr>
          <a:xfrm>
            <a:off x="9038912" y="2653788"/>
            <a:ext cx="2759075" cy="2684145"/>
          </a:xfrm>
          <a:custGeom>
            <a:avLst/>
            <a:gdLst/>
            <a:ahLst/>
            <a:cxnLst/>
            <a:rect l="l" t="t" r="r" b="b"/>
            <a:pathLst>
              <a:path w="2759075" h="2684145">
                <a:moveTo>
                  <a:pt x="0" y="0"/>
                </a:moveTo>
                <a:lnTo>
                  <a:pt x="2758613" y="0"/>
                </a:lnTo>
                <a:lnTo>
                  <a:pt x="2758613" y="2684054"/>
                </a:lnTo>
                <a:lnTo>
                  <a:pt x="0" y="2684054"/>
                </a:lnTo>
                <a:lnTo>
                  <a:pt x="0" y="0"/>
                </a:lnTo>
                <a:close/>
              </a:path>
            </a:pathLst>
          </a:custGeom>
          <a:solidFill>
            <a:srgbClr val="EDEDED"/>
          </a:solidFill>
        </p:spPr>
        <p:txBody>
          <a:bodyPr wrap="square" lIns="0" tIns="0" rIns="0" bIns="0" rtlCol="0"/>
          <a:lstStyle/>
          <a:p>
            <a:endParaRPr/>
          </a:p>
        </p:txBody>
      </p:sp>
      <p:sp>
        <p:nvSpPr>
          <p:cNvPr id="113" name="object 113"/>
          <p:cNvSpPr/>
          <p:nvPr/>
        </p:nvSpPr>
        <p:spPr>
          <a:xfrm>
            <a:off x="9038912" y="2653788"/>
            <a:ext cx="2759075" cy="2684145"/>
          </a:xfrm>
          <a:custGeom>
            <a:avLst/>
            <a:gdLst/>
            <a:ahLst/>
            <a:cxnLst/>
            <a:rect l="l" t="t" r="r" b="b"/>
            <a:pathLst>
              <a:path w="2759075" h="2684145">
                <a:moveTo>
                  <a:pt x="0" y="0"/>
                </a:moveTo>
                <a:lnTo>
                  <a:pt x="2758613" y="0"/>
                </a:lnTo>
                <a:lnTo>
                  <a:pt x="2758613" y="2684055"/>
                </a:lnTo>
                <a:lnTo>
                  <a:pt x="0" y="2684055"/>
                </a:lnTo>
                <a:lnTo>
                  <a:pt x="0" y="0"/>
                </a:lnTo>
                <a:close/>
              </a:path>
            </a:pathLst>
          </a:custGeom>
          <a:ln w="8284">
            <a:solidFill>
              <a:srgbClr val="A5A5A5"/>
            </a:solidFill>
          </a:ln>
        </p:spPr>
        <p:txBody>
          <a:bodyPr wrap="square" lIns="0" tIns="0" rIns="0" bIns="0" rtlCol="0"/>
          <a:lstStyle/>
          <a:p>
            <a:endParaRPr/>
          </a:p>
        </p:txBody>
      </p:sp>
      <p:sp>
        <p:nvSpPr>
          <p:cNvPr id="114" name="object 114"/>
          <p:cNvSpPr/>
          <p:nvPr/>
        </p:nvSpPr>
        <p:spPr>
          <a:xfrm>
            <a:off x="9304004" y="5139024"/>
            <a:ext cx="2386330" cy="91440"/>
          </a:xfrm>
          <a:custGeom>
            <a:avLst/>
            <a:gdLst/>
            <a:ahLst/>
            <a:cxnLst/>
            <a:rect l="l" t="t" r="r" b="b"/>
            <a:pathLst>
              <a:path w="2386329" h="91439">
                <a:moveTo>
                  <a:pt x="0" y="0"/>
                </a:moveTo>
                <a:lnTo>
                  <a:pt x="2385827" y="0"/>
                </a:lnTo>
                <a:lnTo>
                  <a:pt x="2385827" y="91125"/>
                </a:lnTo>
                <a:lnTo>
                  <a:pt x="0" y="91125"/>
                </a:lnTo>
                <a:lnTo>
                  <a:pt x="0" y="0"/>
                </a:lnTo>
                <a:close/>
              </a:path>
            </a:pathLst>
          </a:custGeom>
          <a:solidFill>
            <a:srgbClr val="E7EAF3"/>
          </a:solidFill>
        </p:spPr>
        <p:txBody>
          <a:bodyPr wrap="square" lIns="0" tIns="0" rIns="0" bIns="0" rtlCol="0"/>
          <a:lstStyle/>
          <a:p>
            <a:endParaRPr/>
          </a:p>
        </p:txBody>
      </p:sp>
      <p:sp>
        <p:nvSpPr>
          <p:cNvPr id="115" name="object 115"/>
          <p:cNvSpPr/>
          <p:nvPr/>
        </p:nvSpPr>
        <p:spPr>
          <a:xfrm>
            <a:off x="9304004" y="5139024"/>
            <a:ext cx="2386330" cy="91440"/>
          </a:xfrm>
          <a:custGeom>
            <a:avLst/>
            <a:gdLst/>
            <a:ahLst/>
            <a:cxnLst/>
            <a:rect l="l" t="t" r="r" b="b"/>
            <a:pathLst>
              <a:path w="2386329" h="91439">
                <a:moveTo>
                  <a:pt x="0" y="0"/>
                </a:moveTo>
                <a:lnTo>
                  <a:pt x="2385827" y="0"/>
                </a:lnTo>
                <a:lnTo>
                  <a:pt x="2385827" y="91125"/>
                </a:lnTo>
                <a:lnTo>
                  <a:pt x="0" y="91125"/>
                </a:lnTo>
                <a:lnTo>
                  <a:pt x="0" y="0"/>
                </a:lnTo>
                <a:close/>
              </a:path>
            </a:pathLst>
          </a:custGeom>
          <a:ln w="8284">
            <a:solidFill>
              <a:srgbClr val="8FAADC"/>
            </a:solidFill>
          </a:ln>
        </p:spPr>
        <p:txBody>
          <a:bodyPr wrap="square" lIns="0" tIns="0" rIns="0" bIns="0" rtlCol="0"/>
          <a:lstStyle/>
          <a:p>
            <a:endParaRPr/>
          </a:p>
        </p:txBody>
      </p:sp>
      <p:sp>
        <p:nvSpPr>
          <p:cNvPr id="116" name="object 116"/>
          <p:cNvSpPr txBox="1"/>
          <p:nvPr/>
        </p:nvSpPr>
        <p:spPr>
          <a:xfrm>
            <a:off x="9486255" y="5404116"/>
            <a:ext cx="248920" cy="398145"/>
          </a:xfrm>
          <a:prstGeom prst="rect">
            <a:avLst/>
          </a:prstGeom>
          <a:solidFill>
            <a:srgbClr val="DAE3F3"/>
          </a:solidFill>
          <a:ln w="8284">
            <a:solidFill>
              <a:srgbClr val="4472C4"/>
            </a:solidFill>
          </a:ln>
        </p:spPr>
        <p:txBody>
          <a:bodyPr vert="horz" wrap="square" lIns="0" tIns="0" rIns="0" bIns="0" rtlCol="0">
            <a:spAutoFit/>
          </a:bodyPr>
          <a:lstStyle/>
          <a:p>
            <a:pPr marL="52069">
              <a:lnSpc>
                <a:spcPct val="100000"/>
              </a:lnSpc>
            </a:pPr>
            <a:r>
              <a:rPr sz="1300" spc="20" dirty="0">
                <a:latin typeface="Calibri"/>
                <a:cs typeface="Calibri"/>
              </a:rPr>
              <a:t>x</a:t>
            </a:r>
            <a:r>
              <a:rPr sz="1275" spc="-7" baseline="-16339" dirty="0">
                <a:latin typeface="Calibri"/>
                <a:cs typeface="Calibri"/>
              </a:rPr>
              <a:t>1</a:t>
            </a:r>
            <a:endParaRPr sz="1275" baseline="-16339">
              <a:latin typeface="Calibri"/>
              <a:cs typeface="Calibri"/>
            </a:endParaRPr>
          </a:p>
        </p:txBody>
      </p:sp>
      <p:sp>
        <p:nvSpPr>
          <p:cNvPr id="117" name="object 117"/>
          <p:cNvSpPr txBox="1"/>
          <p:nvPr/>
        </p:nvSpPr>
        <p:spPr>
          <a:xfrm>
            <a:off x="10099281" y="5404116"/>
            <a:ext cx="248920" cy="398145"/>
          </a:xfrm>
          <a:prstGeom prst="rect">
            <a:avLst/>
          </a:prstGeom>
          <a:solidFill>
            <a:srgbClr val="DAE3F3"/>
          </a:solidFill>
          <a:ln w="8284">
            <a:solidFill>
              <a:srgbClr val="4472C4"/>
            </a:solidFill>
          </a:ln>
        </p:spPr>
        <p:txBody>
          <a:bodyPr vert="horz" wrap="square" lIns="0" tIns="0" rIns="0" bIns="0" rtlCol="0">
            <a:spAutoFit/>
          </a:bodyPr>
          <a:lstStyle/>
          <a:p>
            <a:pPr marL="54610">
              <a:lnSpc>
                <a:spcPct val="100000"/>
              </a:lnSpc>
            </a:pPr>
            <a:r>
              <a:rPr sz="1300" spc="20" dirty="0">
                <a:latin typeface="Calibri"/>
                <a:cs typeface="Calibri"/>
              </a:rPr>
              <a:t>x</a:t>
            </a:r>
            <a:r>
              <a:rPr sz="1275" spc="-7" baseline="-16339" dirty="0">
                <a:latin typeface="Calibri"/>
                <a:cs typeface="Calibri"/>
              </a:rPr>
              <a:t>2</a:t>
            </a:r>
            <a:endParaRPr sz="1275" baseline="-16339">
              <a:latin typeface="Calibri"/>
              <a:cs typeface="Calibri"/>
            </a:endParaRPr>
          </a:p>
        </p:txBody>
      </p:sp>
      <p:sp>
        <p:nvSpPr>
          <p:cNvPr id="118" name="object 118"/>
          <p:cNvSpPr txBox="1"/>
          <p:nvPr/>
        </p:nvSpPr>
        <p:spPr>
          <a:xfrm>
            <a:off x="10712306" y="5404116"/>
            <a:ext cx="248920" cy="398145"/>
          </a:xfrm>
          <a:prstGeom prst="rect">
            <a:avLst/>
          </a:prstGeom>
          <a:solidFill>
            <a:srgbClr val="DAE3F3"/>
          </a:solidFill>
          <a:ln w="8284">
            <a:solidFill>
              <a:srgbClr val="4472C4"/>
            </a:solidFill>
          </a:ln>
        </p:spPr>
        <p:txBody>
          <a:bodyPr vert="horz" wrap="square" lIns="0" tIns="0" rIns="0" bIns="0" rtlCol="0">
            <a:spAutoFit/>
          </a:bodyPr>
          <a:lstStyle/>
          <a:p>
            <a:pPr marL="48260">
              <a:lnSpc>
                <a:spcPct val="100000"/>
              </a:lnSpc>
            </a:pPr>
            <a:r>
              <a:rPr sz="1300" spc="20" dirty="0">
                <a:latin typeface="Calibri"/>
                <a:cs typeface="Calibri"/>
              </a:rPr>
              <a:t>x</a:t>
            </a:r>
            <a:r>
              <a:rPr sz="1275" spc="-7" baseline="-16339" dirty="0">
                <a:latin typeface="Calibri"/>
                <a:cs typeface="Calibri"/>
              </a:rPr>
              <a:t>3</a:t>
            </a:r>
            <a:endParaRPr sz="1275" baseline="-16339">
              <a:latin typeface="Calibri"/>
              <a:cs typeface="Calibri"/>
            </a:endParaRPr>
          </a:p>
        </p:txBody>
      </p:sp>
      <p:sp>
        <p:nvSpPr>
          <p:cNvPr id="119" name="object 119"/>
          <p:cNvSpPr txBox="1"/>
          <p:nvPr/>
        </p:nvSpPr>
        <p:spPr>
          <a:xfrm>
            <a:off x="11317047" y="5404116"/>
            <a:ext cx="248920" cy="398145"/>
          </a:xfrm>
          <a:prstGeom prst="rect">
            <a:avLst/>
          </a:prstGeom>
          <a:solidFill>
            <a:srgbClr val="DAE3F3"/>
          </a:solidFill>
          <a:ln w="8284">
            <a:solidFill>
              <a:srgbClr val="4472C4"/>
            </a:solidFill>
          </a:ln>
        </p:spPr>
        <p:txBody>
          <a:bodyPr vert="horz" wrap="square" lIns="0" tIns="0" rIns="0" bIns="0" rtlCol="0">
            <a:spAutoFit/>
          </a:bodyPr>
          <a:lstStyle/>
          <a:p>
            <a:pPr marL="50165">
              <a:lnSpc>
                <a:spcPct val="100000"/>
              </a:lnSpc>
            </a:pPr>
            <a:r>
              <a:rPr sz="1300" spc="20" dirty="0">
                <a:latin typeface="Calibri"/>
                <a:cs typeface="Calibri"/>
              </a:rPr>
              <a:t>x</a:t>
            </a:r>
            <a:r>
              <a:rPr sz="1275" spc="-7" baseline="-16339" dirty="0">
                <a:latin typeface="Calibri"/>
                <a:cs typeface="Calibri"/>
              </a:rPr>
              <a:t>4</a:t>
            </a:r>
            <a:endParaRPr sz="1275" baseline="-16339">
              <a:latin typeface="Calibri"/>
              <a:cs typeface="Calibri"/>
            </a:endParaRPr>
          </a:p>
        </p:txBody>
      </p:sp>
      <p:sp>
        <p:nvSpPr>
          <p:cNvPr id="120" name="object 120"/>
          <p:cNvSpPr/>
          <p:nvPr/>
        </p:nvSpPr>
        <p:spPr>
          <a:xfrm>
            <a:off x="9304004" y="4757954"/>
            <a:ext cx="2386330" cy="257175"/>
          </a:xfrm>
          <a:custGeom>
            <a:avLst/>
            <a:gdLst/>
            <a:ahLst/>
            <a:cxnLst/>
            <a:rect l="l" t="t" r="r" b="b"/>
            <a:pathLst>
              <a:path w="2386329" h="257175">
                <a:moveTo>
                  <a:pt x="0" y="0"/>
                </a:moveTo>
                <a:lnTo>
                  <a:pt x="2385827" y="0"/>
                </a:lnTo>
                <a:lnTo>
                  <a:pt x="2385827" y="256807"/>
                </a:lnTo>
                <a:lnTo>
                  <a:pt x="0" y="256807"/>
                </a:lnTo>
                <a:lnTo>
                  <a:pt x="0" y="0"/>
                </a:lnTo>
                <a:close/>
              </a:path>
            </a:pathLst>
          </a:custGeom>
          <a:solidFill>
            <a:srgbClr val="E2F0D9"/>
          </a:solidFill>
        </p:spPr>
        <p:txBody>
          <a:bodyPr wrap="square" lIns="0" tIns="0" rIns="0" bIns="0" rtlCol="0"/>
          <a:lstStyle/>
          <a:p>
            <a:endParaRPr/>
          </a:p>
        </p:txBody>
      </p:sp>
      <p:sp>
        <p:nvSpPr>
          <p:cNvPr id="121" name="object 121"/>
          <p:cNvSpPr/>
          <p:nvPr/>
        </p:nvSpPr>
        <p:spPr>
          <a:xfrm>
            <a:off x="9304004" y="4757954"/>
            <a:ext cx="2386330" cy="257175"/>
          </a:xfrm>
          <a:custGeom>
            <a:avLst/>
            <a:gdLst/>
            <a:ahLst/>
            <a:cxnLst/>
            <a:rect l="l" t="t" r="r" b="b"/>
            <a:pathLst>
              <a:path w="2386329" h="257175">
                <a:moveTo>
                  <a:pt x="0" y="0"/>
                </a:moveTo>
                <a:lnTo>
                  <a:pt x="2385827" y="0"/>
                </a:lnTo>
                <a:lnTo>
                  <a:pt x="2385827" y="256807"/>
                </a:lnTo>
                <a:lnTo>
                  <a:pt x="0" y="256807"/>
                </a:lnTo>
                <a:lnTo>
                  <a:pt x="0" y="0"/>
                </a:lnTo>
                <a:close/>
              </a:path>
            </a:pathLst>
          </a:custGeom>
          <a:ln w="8284">
            <a:solidFill>
              <a:srgbClr val="70AD47"/>
            </a:solidFill>
          </a:ln>
        </p:spPr>
        <p:txBody>
          <a:bodyPr wrap="square" lIns="0" tIns="0" rIns="0" bIns="0" rtlCol="0"/>
          <a:lstStyle/>
          <a:p>
            <a:endParaRPr/>
          </a:p>
        </p:txBody>
      </p:sp>
      <p:sp>
        <p:nvSpPr>
          <p:cNvPr id="122" name="object 122"/>
          <p:cNvSpPr txBox="1"/>
          <p:nvPr/>
        </p:nvSpPr>
        <p:spPr>
          <a:xfrm>
            <a:off x="9999484" y="4795457"/>
            <a:ext cx="974090" cy="191135"/>
          </a:xfrm>
          <a:prstGeom prst="rect">
            <a:avLst/>
          </a:prstGeom>
        </p:spPr>
        <p:txBody>
          <a:bodyPr vert="horz" wrap="square" lIns="0" tIns="0" rIns="0" bIns="0" rtlCol="0">
            <a:spAutoFit/>
          </a:bodyPr>
          <a:lstStyle/>
          <a:p>
            <a:pPr marL="12700">
              <a:lnSpc>
                <a:spcPct val="100000"/>
              </a:lnSpc>
            </a:pPr>
            <a:r>
              <a:rPr sz="1300" spc="-15" dirty="0">
                <a:latin typeface="Calibri"/>
                <a:cs typeface="Calibri"/>
              </a:rPr>
              <a:t>S</a:t>
            </a:r>
            <a:r>
              <a:rPr sz="1300" dirty="0">
                <a:latin typeface="Calibri"/>
                <a:cs typeface="Calibri"/>
              </a:rPr>
              <a:t>e</a:t>
            </a:r>
            <a:r>
              <a:rPr sz="1300" spc="25" dirty="0">
                <a:latin typeface="Calibri"/>
                <a:cs typeface="Calibri"/>
              </a:rPr>
              <a:t>l</a:t>
            </a:r>
            <a:r>
              <a:rPr sz="1300" spc="-75" dirty="0">
                <a:latin typeface="Calibri"/>
                <a:cs typeface="Calibri"/>
              </a:rPr>
              <a:t>f</a:t>
            </a:r>
            <a:r>
              <a:rPr sz="1300" spc="-10" dirty="0">
                <a:latin typeface="Calibri"/>
                <a:cs typeface="Calibri"/>
              </a:rPr>
              <a:t>-</a:t>
            </a:r>
            <a:r>
              <a:rPr sz="1300" spc="-40" dirty="0">
                <a:latin typeface="Calibri"/>
                <a:cs typeface="Calibri"/>
              </a:rPr>
              <a:t>A</a:t>
            </a:r>
            <a:r>
              <a:rPr sz="1300" spc="15" dirty="0">
                <a:latin typeface="Calibri"/>
                <a:cs typeface="Calibri"/>
              </a:rPr>
              <a:t>tt</a:t>
            </a:r>
            <a:r>
              <a:rPr sz="1300" dirty="0">
                <a:latin typeface="Calibri"/>
                <a:cs typeface="Calibri"/>
              </a:rPr>
              <a:t>e</a:t>
            </a:r>
            <a:r>
              <a:rPr sz="1300" spc="30" dirty="0">
                <a:latin typeface="Calibri"/>
                <a:cs typeface="Calibri"/>
              </a:rPr>
              <a:t>n</a:t>
            </a:r>
            <a:r>
              <a:rPr sz="1300" spc="15" dirty="0">
                <a:latin typeface="Calibri"/>
                <a:cs typeface="Calibri"/>
              </a:rPr>
              <a:t>t</a:t>
            </a:r>
            <a:r>
              <a:rPr sz="1300" spc="25" dirty="0">
                <a:latin typeface="Calibri"/>
                <a:cs typeface="Calibri"/>
              </a:rPr>
              <a:t>io</a:t>
            </a:r>
            <a:r>
              <a:rPr sz="1300" dirty="0">
                <a:latin typeface="Calibri"/>
                <a:cs typeface="Calibri"/>
              </a:rPr>
              <a:t>n</a:t>
            </a:r>
            <a:endParaRPr sz="1300">
              <a:latin typeface="Calibri"/>
              <a:cs typeface="Calibri"/>
            </a:endParaRPr>
          </a:p>
        </p:txBody>
      </p:sp>
      <p:sp>
        <p:nvSpPr>
          <p:cNvPr id="123" name="object 123"/>
          <p:cNvSpPr txBox="1"/>
          <p:nvPr/>
        </p:nvSpPr>
        <p:spPr>
          <a:xfrm>
            <a:off x="9304004" y="4086941"/>
            <a:ext cx="2386330" cy="257175"/>
          </a:xfrm>
          <a:prstGeom prst="rect">
            <a:avLst/>
          </a:prstGeom>
          <a:solidFill>
            <a:srgbClr val="FBE5D6"/>
          </a:solidFill>
          <a:ln w="8284">
            <a:solidFill>
              <a:srgbClr val="ED7D31"/>
            </a:solidFill>
          </a:ln>
        </p:spPr>
        <p:txBody>
          <a:bodyPr vert="horz" wrap="square" lIns="0" tIns="0" rIns="0" bIns="0" rtlCol="0">
            <a:spAutoFit/>
          </a:bodyPr>
          <a:lstStyle/>
          <a:p>
            <a:pPr marL="488315">
              <a:lnSpc>
                <a:spcPct val="100000"/>
              </a:lnSpc>
            </a:pPr>
            <a:r>
              <a:rPr sz="1300" spc="-30" dirty="0">
                <a:latin typeface="Calibri"/>
                <a:cs typeface="Calibri"/>
              </a:rPr>
              <a:t>L</a:t>
            </a:r>
            <a:r>
              <a:rPr sz="1300" spc="25" dirty="0">
                <a:latin typeface="Calibri"/>
                <a:cs typeface="Calibri"/>
              </a:rPr>
              <a:t>a</a:t>
            </a:r>
            <a:r>
              <a:rPr sz="1300" spc="-5" dirty="0">
                <a:latin typeface="Calibri"/>
                <a:cs typeface="Calibri"/>
              </a:rPr>
              <a:t>y</a:t>
            </a:r>
            <a:r>
              <a:rPr sz="1300" dirty="0">
                <a:latin typeface="Calibri"/>
                <a:cs typeface="Calibri"/>
              </a:rPr>
              <a:t>er</a:t>
            </a:r>
            <a:r>
              <a:rPr sz="1300" spc="-35" dirty="0">
                <a:latin typeface="Calibri"/>
                <a:cs typeface="Calibri"/>
              </a:rPr>
              <a:t> </a:t>
            </a:r>
            <a:r>
              <a:rPr sz="1300" spc="5" dirty="0">
                <a:latin typeface="Calibri"/>
                <a:cs typeface="Calibri"/>
              </a:rPr>
              <a:t>N</a:t>
            </a:r>
            <a:r>
              <a:rPr sz="1300" spc="25" dirty="0">
                <a:latin typeface="Calibri"/>
                <a:cs typeface="Calibri"/>
              </a:rPr>
              <a:t>o</a:t>
            </a:r>
            <a:r>
              <a:rPr sz="1300" dirty="0">
                <a:latin typeface="Calibri"/>
                <a:cs typeface="Calibri"/>
              </a:rPr>
              <a:t>rm</a:t>
            </a:r>
            <a:r>
              <a:rPr sz="1300" spc="25" dirty="0">
                <a:latin typeface="Calibri"/>
                <a:cs typeface="Calibri"/>
              </a:rPr>
              <a:t>ali</a:t>
            </a:r>
            <a:r>
              <a:rPr sz="1300" spc="5" dirty="0">
                <a:latin typeface="Calibri"/>
                <a:cs typeface="Calibri"/>
              </a:rPr>
              <a:t>z</a:t>
            </a:r>
            <a:r>
              <a:rPr sz="1300" spc="25" dirty="0">
                <a:latin typeface="Calibri"/>
                <a:cs typeface="Calibri"/>
              </a:rPr>
              <a:t>a</a:t>
            </a:r>
            <a:r>
              <a:rPr sz="1300" spc="15" dirty="0">
                <a:latin typeface="Calibri"/>
                <a:cs typeface="Calibri"/>
              </a:rPr>
              <a:t>t</a:t>
            </a:r>
            <a:r>
              <a:rPr sz="1300" spc="25" dirty="0">
                <a:latin typeface="Calibri"/>
                <a:cs typeface="Calibri"/>
              </a:rPr>
              <a:t>i</a:t>
            </a:r>
            <a:r>
              <a:rPr sz="1300" spc="-40" dirty="0">
                <a:latin typeface="Calibri"/>
                <a:cs typeface="Calibri"/>
              </a:rPr>
              <a:t>o</a:t>
            </a:r>
            <a:r>
              <a:rPr sz="1300" dirty="0">
                <a:latin typeface="Calibri"/>
                <a:cs typeface="Calibri"/>
              </a:rPr>
              <a:t>n</a:t>
            </a:r>
            <a:endParaRPr sz="1300">
              <a:latin typeface="Calibri"/>
              <a:cs typeface="Calibri"/>
            </a:endParaRPr>
          </a:p>
        </p:txBody>
      </p:sp>
      <p:sp>
        <p:nvSpPr>
          <p:cNvPr id="124" name="object 124"/>
          <p:cNvSpPr/>
          <p:nvPr/>
        </p:nvSpPr>
        <p:spPr>
          <a:xfrm>
            <a:off x="9573239" y="5010619"/>
            <a:ext cx="50165" cy="119380"/>
          </a:xfrm>
          <a:custGeom>
            <a:avLst/>
            <a:gdLst/>
            <a:ahLst/>
            <a:cxnLst/>
            <a:rect l="l" t="t" r="r" b="b"/>
            <a:pathLst>
              <a:path w="50165" h="119379">
                <a:moveTo>
                  <a:pt x="33136" y="49705"/>
                </a:moveTo>
                <a:lnTo>
                  <a:pt x="16568" y="49705"/>
                </a:lnTo>
                <a:lnTo>
                  <a:pt x="16567" y="119292"/>
                </a:lnTo>
                <a:lnTo>
                  <a:pt x="33135" y="119292"/>
                </a:lnTo>
                <a:lnTo>
                  <a:pt x="33136" y="49705"/>
                </a:lnTo>
                <a:close/>
              </a:path>
              <a:path w="50165" h="119379">
                <a:moveTo>
                  <a:pt x="24852" y="0"/>
                </a:moveTo>
                <a:lnTo>
                  <a:pt x="0" y="49705"/>
                </a:lnTo>
                <a:lnTo>
                  <a:pt x="49703" y="49705"/>
                </a:lnTo>
                <a:lnTo>
                  <a:pt x="24852" y="0"/>
                </a:lnTo>
                <a:close/>
              </a:path>
            </a:pathLst>
          </a:custGeom>
          <a:solidFill>
            <a:srgbClr val="000000"/>
          </a:solidFill>
        </p:spPr>
        <p:txBody>
          <a:bodyPr wrap="square" lIns="0" tIns="0" rIns="0" bIns="0" rtlCol="0"/>
          <a:lstStyle/>
          <a:p>
            <a:endParaRPr/>
          </a:p>
        </p:txBody>
      </p:sp>
      <p:sp>
        <p:nvSpPr>
          <p:cNvPr id="125" name="object 125"/>
          <p:cNvSpPr/>
          <p:nvPr/>
        </p:nvSpPr>
        <p:spPr>
          <a:xfrm>
            <a:off x="10186263" y="5010619"/>
            <a:ext cx="50165" cy="119380"/>
          </a:xfrm>
          <a:custGeom>
            <a:avLst/>
            <a:gdLst/>
            <a:ahLst/>
            <a:cxnLst/>
            <a:rect l="l" t="t" r="r" b="b"/>
            <a:pathLst>
              <a:path w="50165" h="119379">
                <a:moveTo>
                  <a:pt x="33136" y="49705"/>
                </a:moveTo>
                <a:lnTo>
                  <a:pt x="16568" y="49705"/>
                </a:lnTo>
                <a:lnTo>
                  <a:pt x="16568" y="119292"/>
                </a:lnTo>
                <a:lnTo>
                  <a:pt x="33136" y="119292"/>
                </a:lnTo>
                <a:lnTo>
                  <a:pt x="33136" y="49705"/>
                </a:lnTo>
                <a:close/>
              </a:path>
              <a:path w="50165" h="119379">
                <a:moveTo>
                  <a:pt x="24853" y="0"/>
                </a:moveTo>
                <a:lnTo>
                  <a:pt x="0" y="49705"/>
                </a:lnTo>
                <a:lnTo>
                  <a:pt x="49705" y="49705"/>
                </a:lnTo>
                <a:lnTo>
                  <a:pt x="24853" y="0"/>
                </a:lnTo>
                <a:close/>
              </a:path>
            </a:pathLst>
          </a:custGeom>
          <a:solidFill>
            <a:srgbClr val="000000"/>
          </a:solidFill>
        </p:spPr>
        <p:txBody>
          <a:bodyPr wrap="square" lIns="0" tIns="0" rIns="0" bIns="0" rtlCol="0"/>
          <a:lstStyle/>
          <a:p>
            <a:endParaRPr/>
          </a:p>
        </p:txBody>
      </p:sp>
      <p:sp>
        <p:nvSpPr>
          <p:cNvPr id="126" name="object 126"/>
          <p:cNvSpPr/>
          <p:nvPr/>
        </p:nvSpPr>
        <p:spPr>
          <a:xfrm>
            <a:off x="10799288" y="5010619"/>
            <a:ext cx="50165" cy="119380"/>
          </a:xfrm>
          <a:custGeom>
            <a:avLst/>
            <a:gdLst/>
            <a:ahLst/>
            <a:cxnLst/>
            <a:rect l="l" t="t" r="r" b="b"/>
            <a:pathLst>
              <a:path w="50165" h="119379">
                <a:moveTo>
                  <a:pt x="33136" y="49705"/>
                </a:moveTo>
                <a:lnTo>
                  <a:pt x="16568" y="49705"/>
                </a:lnTo>
                <a:lnTo>
                  <a:pt x="16568" y="119292"/>
                </a:lnTo>
                <a:lnTo>
                  <a:pt x="33136" y="119292"/>
                </a:lnTo>
                <a:lnTo>
                  <a:pt x="33136" y="49705"/>
                </a:lnTo>
                <a:close/>
              </a:path>
              <a:path w="50165" h="119379">
                <a:moveTo>
                  <a:pt x="24853" y="0"/>
                </a:moveTo>
                <a:lnTo>
                  <a:pt x="0" y="49705"/>
                </a:lnTo>
                <a:lnTo>
                  <a:pt x="49705" y="49705"/>
                </a:lnTo>
                <a:lnTo>
                  <a:pt x="24853" y="0"/>
                </a:lnTo>
                <a:close/>
              </a:path>
            </a:pathLst>
          </a:custGeom>
          <a:solidFill>
            <a:srgbClr val="000000"/>
          </a:solidFill>
        </p:spPr>
        <p:txBody>
          <a:bodyPr wrap="square" lIns="0" tIns="0" rIns="0" bIns="0" rtlCol="0"/>
          <a:lstStyle/>
          <a:p>
            <a:endParaRPr/>
          </a:p>
        </p:txBody>
      </p:sp>
      <p:sp>
        <p:nvSpPr>
          <p:cNvPr id="127" name="object 127"/>
          <p:cNvSpPr/>
          <p:nvPr/>
        </p:nvSpPr>
        <p:spPr>
          <a:xfrm>
            <a:off x="11412314" y="5010619"/>
            <a:ext cx="50165" cy="119380"/>
          </a:xfrm>
          <a:custGeom>
            <a:avLst/>
            <a:gdLst/>
            <a:ahLst/>
            <a:cxnLst/>
            <a:rect l="l" t="t" r="r" b="b"/>
            <a:pathLst>
              <a:path w="50165" h="119379">
                <a:moveTo>
                  <a:pt x="33136" y="49705"/>
                </a:moveTo>
                <a:lnTo>
                  <a:pt x="16568" y="49705"/>
                </a:lnTo>
                <a:lnTo>
                  <a:pt x="16568" y="119292"/>
                </a:lnTo>
                <a:lnTo>
                  <a:pt x="33136" y="119292"/>
                </a:lnTo>
                <a:lnTo>
                  <a:pt x="33136" y="49705"/>
                </a:lnTo>
                <a:close/>
              </a:path>
              <a:path w="50165" h="119379">
                <a:moveTo>
                  <a:pt x="24853" y="0"/>
                </a:moveTo>
                <a:lnTo>
                  <a:pt x="0" y="49705"/>
                </a:lnTo>
                <a:lnTo>
                  <a:pt x="49705" y="49705"/>
                </a:lnTo>
                <a:lnTo>
                  <a:pt x="24853" y="0"/>
                </a:lnTo>
                <a:close/>
              </a:path>
            </a:pathLst>
          </a:custGeom>
          <a:solidFill>
            <a:srgbClr val="000000"/>
          </a:solidFill>
        </p:spPr>
        <p:txBody>
          <a:bodyPr wrap="square" lIns="0" tIns="0" rIns="0" bIns="0" rtlCol="0"/>
          <a:lstStyle/>
          <a:p>
            <a:endParaRPr/>
          </a:p>
        </p:txBody>
      </p:sp>
      <p:sp>
        <p:nvSpPr>
          <p:cNvPr id="128" name="object 128"/>
          <p:cNvSpPr/>
          <p:nvPr/>
        </p:nvSpPr>
        <p:spPr>
          <a:xfrm>
            <a:off x="10467923" y="4629551"/>
            <a:ext cx="50165" cy="124460"/>
          </a:xfrm>
          <a:custGeom>
            <a:avLst/>
            <a:gdLst/>
            <a:ahLst/>
            <a:cxnLst/>
            <a:rect l="l" t="t" r="r" b="b"/>
            <a:pathLst>
              <a:path w="50165" h="124460">
                <a:moveTo>
                  <a:pt x="33136" y="49703"/>
                </a:moveTo>
                <a:lnTo>
                  <a:pt x="16568" y="49703"/>
                </a:lnTo>
                <a:lnTo>
                  <a:pt x="16568" y="124052"/>
                </a:lnTo>
                <a:lnTo>
                  <a:pt x="33136" y="124052"/>
                </a:lnTo>
                <a:lnTo>
                  <a:pt x="33136" y="49703"/>
                </a:lnTo>
                <a:close/>
              </a:path>
              <a:path w="50165" h="124460">
                <a:moveTo>
                  <a:pt x="24853" y="0"/>
                </a:moveTo>
                <a:lnTo>
                  <a:pt x="0" y="49703"/>
                </a:lnTo>
                <a:lnTo>
                  <a:pt x="49705" y="49703"/>
                </a:lnTo>
                <a:lnTo>
                  <a:pt x="24853" y="0"/>
                </a:lnTo>
                <a:close/>
              </a:path>
            </a:pathLst>
          </a:custGeom>
          <a:solidFill>
            <a:srgbClr val="000000"/>
          </a:solidFill>
        </p:spPr>
        <p:txBody>
          <a:bodyPr wrap="square" lIns="0" tIns="0" rIns="0" bIns="0" rtlCol="0"/>
          <a:lstStyle/>
          <a:p>
            <a:endParaRPr/>
          </a:p>
        </p:txBody>
      </p:sp>
      <p:sp>
        <p:nvSpPr>
          <p:cNvPr id="129" name="object 129"/>
          <p:cNvSpPr/>
          <p:nvPr/>
        </p:nvSpPr>
        <p:spPr>
          <a:xfrm>
            <a:off x="10409935" y="4465196"/>
            <a:ext cx="156845" cy="163830"/>
          </a:xfrm>
          <a:custGeom>
            <a:avLst/>
            <a:gdLst/>
            <a:ahLst/>
            <a:cxnLst/>
            <a:rect l="l" t="t" r="r" b="b"/>
            <a:pathLst>
              <a:path w="156845" h="163829">
                <a:moveTo>
                  <a:pt x="64587" y="0"/>
                </a:moveTo>
                <a:lnTo>
                  <a:pt x="28010" y="18140"/>
                </a:lnTo>
                <a:lnTo>
                  <a:pt x="4926" y="52598"/>
                </a:lnTo>
                <a:lnTo>
                  <a:pt x="0" y="81512"/>
                </a:lnTo>
                <a:lnTo>
                  <a:pt x="373" y="89613"/>
                </a:lnTo>
                <a:lnTo>
                  <a:pt x="13818" y="127602"/>
                </a:lnTo>
                <a:lnTo>
                  <a:pt x="44220" y="154097"/>
                </a:lnTo>
                <a:lnTo>
                  <a:pt x="88376" y="163729"/>
                </a:lnTo>
                <a:lnTo>
                  <a:pt x="100984" y="160918"/>
                </a:lnTo>
                <a:lnTo>
                  <a:pt x="133074" y="139947"/>
                </a:lnTo>
                <a:lnTo>
                  <a:pt x="152765" y="102441"/>
                </a:lnTo>
                <a:lnTo>
                  <a:pt x="156592" y="69692"/>
                </a:lnTo>
                <a:lnTo>
                  <a:pt x="153705" y="56690"/>
                </a:lnTo>
                <a:lnTo>
                  <a:pt x="133233" y="23711"/>
                </a:lnTo>
                <a:lnTo>
                  <a:pt x="96741" y="3681"/>
                </a:lnTo>
                <a:lnTo>
                  <a:pt x="64587" y="0"/>
                </a:lnTo>
                <a:close/>
              </a:path>
            </a:pathLst>
          </a:custGeom>
          <a:solidFill>
            <a:srgbClr val="FFFFFF"/>
          </a:solidFill>
        </p:spPr>
        <p:txBody>
          <a:bodyPr wrap="square" lIns="0" tIns="0" rIns="0" bIns="0" rtlCol="0"/>
          <a:lstStyle/>
          <a:p>
            <a:endParaRPr/>
          </a:p>
        </p:txBody>
      </p:sp>
      <p:sp>
        <p:nvSpPr>
          <p:cNvPr id="130" name="object 130"/>
          <p:cNvSpPr/>
          <p:nvPr/>
        </p:nvSpPr>
        <p:spPr>
          <a:xfrm>
            <a:off x="10409935" y="4465196"/>
            <a:ext cx="156845" cy="163830"/>
          </a:xfrm>
          <a:custGeom>
            <a:avLst/>
            <a:gdLst/>
            <a:ahLst/>
            <a:cxnLst/>
            <a:rect l="l" t="t" r="r" b="b"/>
            <a:pathLst>
              <a:path w="156845" h="163829">
                <a:moveTo>
                  <a:pt x="0" y="81513"/>
                </a:moveTo>
                <a:lnTo>
                  <a:pt x="10751" y="39689"/>
                </a:lnTo>
                <a:lnTo>
                  <a:pt x="39000" y="9968"/>
                </a:lnTo>
                <a:lnTo>
                  <a:pt x="64587" y="0"/>
                </a:lnTo>
                <a:lnTo>
                  <a:pt x="81393" y="749"/>
                </a:lnTo>
                <a:lnTo>
                  <a:pt x="122742" y="15347"/>
                </a:lnTo>
                <a:lnTo>
                  <a:pt x="148796" y="44567"/>
                </a:lnTo>
                <a:lnTo>
                  <a:pt x="156593" y="69690"/>
                </a:lnTo>
                <a:lnTo>
                  <a:pt x="155730" y="86768"/>
                </a:lnTo>
                <a:lnTo>
                  <a:pt x="141257" y="129138"/>
                </a:lnTo>
                <a:lnTo>
                  <a:pt x="112758" y="155944"/>
                </a:lnTo>
                <a:lnTo>
                  <a:pt x="88378" y="163728"/>
                </a:lnTo>
                <a:lnTo>
                  <a:pt x="72328" y="162723"/>
                </a:lnTo>
                <a:lnTo>
                  <a:pt x="32400" y="146874"/>
                </a:lnTo>
                <a:lnTo>
                  <a:pt x="7295" y="115952"/>
                </a:lnTo>
                <a:lnTo>
                  <a:pt x="0" y="81513"/>
                </a:lnTo>
                <a:close/>
              </a:path>
            </a:pathLst>
          </a:custGeom>
          <a:ln w="16568">
            <a:solidFill>
              <a:srgbClr val="000000"/>
            </a:solidFill>
          </a:ln>
        </p:spPr>
        <p:txBody>
          <a:bodyPr wrap="square" lIns="0" tIns="0" rIns="0" bIns="0" rtlCol="0"/>
          <a:lstStyle/>
          <a:p>
            <a:endParaRPr/>
          </a:p>
        </p:txBody>
      </p:sp>
      <p:sp>
        <p:nvSpPr>
          <p:cNvPr id="131" name="object 131"/>
          <p:cNvSpPr txBox="1"/>
          <p:nvPr/>
        </p:nvSpPr>
        <p:spPr>
          <a:xfrm>
            <a:off x="10427668" y="4442025"/>
            <a:ext cx="124460" cy="224790"/>
          </a:xfrm>
          <a:prstGeom prst="rect">
            <a:avLst/>
          </a:prstGeom>
        </p:spPr>
        <p:txBody>
          <a:bodyPr vert="horz" wrap="square" lIns="0" tIns="0" rIns="0" bIns="0" rtlCol="0">
            <a:spAutoFit/>
          </a:bodyPr>
          <a:lstStyle/>
          <a:p>
            <a:pPr marL="12700">
              <a:lnSpc>
                <a:spcPct val="100000"/>
              </a:lnSpc>
            </a:pPr>
            <a:r>
              <a:rPr sz="1550" spc="5" dirty="0">
                <a:latin typeface="Calibri"/>
                <a:cs typeface="Calibri"/>
              </a:rPr>
              <a:t>+</a:t>
            </a:r>
            <a:endParaRPr sz="1550">
              <a:latin typeface="Calibri"/>
              <a:cs typeface="Calibri"/>
            </a:endParaRPr>
          </a:p>
        </p:txBody>
      </p:sp>
      <p:sp>
        <p:nvSpPr>
          <p:cNvPr id="132" name="object 132"/>
          <p:cNvSpPr/>
          <p:nvPr/>
        </p:nvSpPr>
        <p:spPr>
          <a:xfrm>
            <a:off x="9142462" y="4521857"/>
            <a:ext cx="1270635" cy="668020"/>
          </a:xfrm>
          <a:custGeom>
            <a:avLst/>
            <a:gdLst/>
            <a:ahLst/>
            <a:cxnLst/>
            <a:rect l="l" t="t" r="r" b="b"/>
            <a:pathLst>
              <a:path w="1270634" h="668020">
                <a:moveTo>
                  <a:pt x="1220758" y="0"/>
                </a:moveTo>
                <a:lnTo>
                  <a:pt x="1220758" y="16567"/>
                </a:lnTo>
                <a:lnTo>
                  <a:pt x="0" y="16567"/>
                </a:lnTo>
                <a:lnTo>
                  <a:pt x="0" y="667880"/>
                </a:lnTo>
                <a:lnTo>
                  <a:pt x="157401" y="667880"/>
                </a:lnTo>
                <a:lnTo>
                  <a:pt x="157401" y="651311"/>
                </a:lnTo>
                <a:lnTo>
                  <a:pt x="16568" y="651311"/>
                </a:lnTo>
                <a:lnTo>
                  <a:pt x="16568" y="33135"/>
                </a:lnTo>
                <a:lnTo>
                  <a:pt x="1253895" y="33135"/>
                </a:lnTo>
                <a:lnTo>
                  <a:pt x="1270463" y="24851"/>
                </a:lnTo>
                <a:lnTo>
                  <a:pt x="1220758" y="0"/>
                </a:lnTo>
                <a:close/>
              </a:path>
              <a:path w="1270634" h="668020">
                <a:moveTo>
                  <a:pt x="1253895" y="33135"/>
                </a:moveTo>
                <a:lnTo>
                  <a:pt x="1220758" y="33135"/>
                </a:lnTo>
                <a:lnTo>
                  <a:pt x="1220758" y="49703"/>
                </a:lnTo>
                <a:lnTo>
                  <a:pt x="1253895" y="33135"/>
                </a:lnTo>
                <a:close/>
              </a:path>
            </a:pathLst>
          </a:custGeom>
          <a:solidFill>
            <a:srgbClr val="000000"/>
          </a:solidFill>
        </p:spPr>
        <p:txBody>
          <a:bodyPr wrap="square" lIns="0" tIns="0" rIns="0" bIns="0" rtlCol="0"/>
          <a:lstStyle/>
          <a:p>
            <a:endParaRPr/>
          </a:p>
        </p:txBody>
      </p:sp>
      <p:sp>
        <p:nvSpPr>
          <p:cNvPr id="133" name="object 133"/>
          <p:cNvSpPr/>
          <p:nvPr/>
        </p:nvSpPr>
        <p:spPr>
          <a:xfrm>
            <a:off x="10467923" y="4339606"/>
            <a:ext cx="50165" cy="124460"/>
          </a:xfrm>
          <a:custGeom>
            <a:avLst/>
            <a:gdLst/>
            <a:ahLst/>
            <a:cxnLst/>
            <a:rect l="l" t="t" r="r" b="b"/>
            <a:pathLst>
              <a:path w="50165" h="124460">
                <a:moveTo>
                  <a:pt x="33136" y="49705"/>
                </a:moveTo>
                <a:lnTo>
                  <a:pt x="16568" y="49705"/>
                </a:lnTo>
                <a:lnTo>
                  <a:pt x="16568" y="124035"/>
                </a:lnTo>
                <a:lnTo>
                  <a:pt x="33136" y="124035"/>
                </a:lnTo>
                <a:lnTo>
                  <a:pt x="33136" y="49705"/>
                </a:lnTo>
                <a:close/>
              </a:path>
              <a:path w="50165" h="124460">
                <a:moveTo>
                  <a:pt x="24853" y="0"/>
                </a:moveTo>
                <a:lnTo>
                  <a:pt x="0" y="49705"/>
                </a:lnTo>
                <a:lnTo>
                  <a:pt x="49705" y="49705"/>
                </a:lnTo>
                <a:lnTo>
                  <a:pt x="24853" y="0"/>
                </a:lnTo>
                <a:close/>
              </a:path>
            </a:pathLst>
          </a:custGeom>
          <a:solidFill>
            <a:srgbClr val="000000"/>
          </a:solidFill>
        </p:spPr>
        <p:txBody>
          <a:bodyPr wrap="square" lIns="0" tIns="0" rIns="0" bIns="0" rtlCol="0"/>
          <a:lstStyle/>
          <a:p>
            <a:endParaRPr/>
          </a:p>
        </p:txBody>
      </p:sp>
      <p:sp>
        <p:nvSpPr>
          <p:cNvPr id="134" name="object 134"/>
          <p:cNvSpPr txBox="1"/>
          <p:nvPr/>
        </p:nvSpPr>
        <p:spPr>
          <a:xfrm>
            <a:off x="9378562" y="3523621"/>
            <a:ext cx="431165" cy="257175"/>
          </a:xfrm>
          <a:prstGeom prst="rect">
            <a:avLst/>
          </a:prstGeom>
          <a:solidFill>
            <a:srgbClr val="EBDAF3"/>
          </a:solidFill>
          <a:ln w="8284">
            <a:solidFill>
              <a:srgbClr val="BC44C4"/>
            </a:solidFill>
          </a:ln>
        </p:spPr>
        <p:txBody>
          <a:bodyPr vert="horz" wrap="square" lIns="0" tIns="0" rIns="0" bIns="0" rtlCol="0">
            <a:spAutoFit/>
          </a:bodyPr>
          <a:lstStyle/>
          <a:p>
            <a:pPr marL="57150">
              <a:lnSpc>
                <a:spcPct val="100000"/>
              </a:lnSpc>
            </a:pPr>
            <a:r>
              <a:rPr sz="1300" spc="-10" dirty="0">
                <a:latin typeface="Calibri"/>
                <a:cs typeface="Calibri"/>
              </a:rPr>
              <a:t>M</a:t>
            </a:r>
            <a:r>
              <a:rPr sz="1300" spc="-30" dirty="0">
                <a:latin typeface="Calibri"/>
                <a:cs typeface="Calibri"/>
              </a:rPr>
              <a:t>L</a:t>
            </a:r>
            <a:r>
              <a:rPr sz="1300" dirty="0">
                <a:latin typeface="Calibri"/>
                <a:cs typeface="Calibri"/>
              </a:rPr>
              <a:t>P</a:t>
            </a:r>
            <a:endParaRPr sz="1300">
              <a:latin typeface="Calibri"/>
              <a:cs typeface="Calibri"/>
            </a:endParaRPr>
          </a:p>
        </p:txBody>
      </p:sp>
      <p:sp>
        <p:nvSpPr>
          <p:cNvPr id="135" name="object 135"/>
          <p:cNvSpPr txBox="1"/>
          <p:nvPr/>
        </p:nvSpPr>
        <p:spPr>
          <a:xfrm>
            <a:off x="9983303" y="3523621"/>
            <a:ext cx="431165" cy="257175"/>
          </a:xfrm>
          <a:prstGeom prst="rect">
            <a:avLst/>
          </a:prstGeom>
          <a:solidFill>
            <a:srgbClr val="EBDAF3"/>
          </a:solidFill>
          <a:ln w="8284">
            <a:solidFill>
              <a:srgbClr val="BC44C4"/>
            </a:solidFill>
          </a:ln>
        </p:spPr>
        <p:txBody>
          <a:bodyPr vert="horz" wrap="square" lIns="0" tIns="0" rIns="0" bIns="0" rtlCol="0">
            <a:spAutoFit/>
          </a:bodyPr>
          <a:lstStyle/>
          <a:p>
            <a:pPr marL="57785">
              <a:lnSpc>
                <a:spcPct val="100000"/>
              </a:lnSpc>
            </a:pPr>
            <a:r>
              <a:rPr sz="1300" spc="-10" dirty="0">
                <a:latin typeface="Calibri"/>
                <a:cs typeface="Calibri"/>
              </a:rPr>
              <a:t>M</a:t>
            </a:r>
            <a:r>
              <a:rPr sz="1300" spc="-30" dirty="0">
                <a:latin typeface="Calibri"/>
                <a:cs typeface="Calibri"/>
              </a:rPr>
              <a:t>L</a:t>
            </a:r>
            <a:r>
              <a:rPr sz="1300" dirty="0">
                <a:latin typeface="Calibri"/>
                <a:cs typeface="Calibri"/>
              </a:rPr>
              <a:t>P</a:t>
            </a:r>
            <a:endParaRPr sz="1300">
              <a:latin typeface="Calibri"/>
              <a:cs typeface="Calibri"/>
            </a:endParaRPr>
          </a:p>
        </p:txBody>
      </p:sp>
      <p:sp>
        <p:nvSpPr>
          <p:cNvPr id="136" name="object 136"/>
          <p:cNvSpPr txBox="1"/>
          <p:nvPr/>
        </p:nvSpPr>
        <p:spPr>
          <a:xfrm>
            <a:off x="10596329" y="3523621"/>
            <a:ext cx="431165" cy="257175"/>
          </a:xfrm>
          <a:prstGeom prst="rect">
            <a:avLst/>
          </a:prstGeom>
          <a:solidFill>
            <a:srgbClr val="EBDAF3"/>
          </a:solidFill>
          <a:ln w="8284">
            <a:solidFill>
              <a:srgbClr val="BC44C4"/>
            </a:solidFill>
          </a:ln>
        </p:spPr>
        <p:txBody>
          <a:bodyPr vert="horz" wrap="square" lIns="0" tIns="0" rIns="0" bIns="0" rtlCol="0">
            <a:spAutoFit/>
          </a:bodyPr>
          <a:lstStyle/>
          <a:p>
            <a:pPr marL="60325">
              <a:lnSpc>
                <a:spcPct val="100000"/>
              </a:lnSpc>
            </a:pPr>
            <a:r>
              <a:rPr sz="1300" spc="-10" dirty="0">
                <a:latin typeface="Calibri"/>
                <a:cs typeface="Calibri"/>
              </a:rPr>
              <a:t>M</a:t>
            </a:r>
            <a:r>
              <a:rPr sz="1300" spc="-30" dirty="0">
                <a:latin typeface="Calibri"/>
                <a:cs typeface="Calibri"/>
              </a:rPr>
              <a:t>L</a:t>
            </a:r>
            <a:r>
              <a:rPr sz="1300" dirty="0">
                <a:latin typeface="Calibri"/>
                <a:cs typeface="Calibri"/>
              </a:rPr>
              <a:t>P</a:t>
            </a:r>
            <a:endParaRPr sz="1300">
              <a:latin typeface="Calibri"/>
              <a:cs typeface="Calibri"/>
            </a:endParaRPr>
          </a:p>
        </p:txBody>
      </p:sp>
      <p:sp>
        <p:nvSpPr>
          <p:cNvPr id="137" name="object 137"/>
          <p:cNvSpPr txBox="1"/>
          <p:nvPr/>
        </p:nvSpPr>
        <p:spPr>
          <a:xfrm>
            <a:off x="11209353" y="3531903"/>
            <a:ext cx="431165" cy="257175"/>
          </a:xfrm>
          <a:prstGeom prst="rect">
            <a:avLst/>
          </a:prstGeom>
          <a:solidFill>
            <a:srgbClr val="EBDAF3"/>
          </a:solidFill>
          <a:ln w="8284">
            <a:solidFill>
              <a:srgbClr val="BC44C4"/>
            </a:solidFill>
          </a:ln>
        </p:spPr>
        <p:txBody>
          <a:bodyPr vert="horz" wrap="square" lIns="0" tIns="0" rIns="0" bIns="0" rtlCol="0">
            <a:spAutoFit/>
          </a:bodyPr>
          <a:lstStyle/>
          <a:p>
            <a:pPr marL="60325">
              <a:lnSpc>
                <a:spcPct val="100000"/>
              </a:lnSpc>
            </a:pPr>
            <a:r>
              <a:rPr sz="1300" spc="-10" dirty="0">
                <a:latin typeface="Calibri"/>
                <a:cs typeface="Calibri"/>
              </a:rPr>
              <a:t>M</a:t>
            </a:r>
            <a:r>
              <a:rPr sz="1300" spc="-30" dirty="0">
                <a:latin typeface="Calibri"/>
                <a:cs typeface="Calibri"/>
              </a:rPr>
              <a:t>L</a:t>
            </a:r>
            <a:r>
              <a:rPr sz="1300" dirty="0">
                <a:latin typeface="Calibri"/>
                <a:cs typeface="Calibri"/>
              </a:rPr>
              <a:t>P</a:t>
            </a:r>
            <a:endParaRPr sz="1300">
              <a:latin typeface="Calibri"/>
              <a:cs typeface="Calibri"/>
            </a:endParaRPr>
          </a:p>
        </p:txBody>
      </p:sp>
      <p:sp>
        <p:nvSpPr>
          <p:cNvPr id="138" name="object 138"/>
          <p:cNvSpPr/>
          <p:nvPr/>
        </p:nvSpPr>
        <p:spPr>
          <a:xfrm>
            <a:off x="10426503" y="3114818"/>
            <a:ext cx="165100" cy="155575"/>
          </a:xfrm>
          <a:custGeom>
            <a:avLst/>
            <a:gdLst/>
            <a:ahLst/>
            <a:cxnLst/>
            <a:rect l="l" t="t" r="r" b="b"/>
            <a:pathLst>
              <a:path w="165100" h="155575">
                <a:moveTo>
                  <a:pt x="67988" y="0"/>
                </a:moveTo>
                <a:lnTo>
                  <a:pt x="29485" y="17233"/>
                </a:lnTo>
                <a:lnTo>
                  <a:pt x="5186" y="49968"/>
                </a:lnTo>
                <a:lnTo>
                  <a:pt x="0" y="77436"/>
                </a:lnTo>
                <a:lnTo>
                  <a:pt x="459" y="85752"/>
                </a:lnTo>
                <a:lnTo>
                  <a:pt x="14790" y="121548"/>
                </a:lnTo>
                <a:lnTo>
                  <a:pt x="46739" y="146486"/>
                </a:lnTo>
                <a:lnTo>
                  <a:pt x="92981" y="155547"/>
                </a:lnTo>
                <a:lnTo>
                  <a:pt x="106259" y="152877"/>
                </a:lnTo>
                <a:lnTo>
                  <a:pt x="140045" y="132869"/>
                </a:lnTo>
                <a:lnTo>
                  <a:pt x="160734" y="96897"/>
                </a:lnTo>
                <a:lnTo>
                  <a:pt x="164698" y="65344"/>
                </a:lnTo>
                <a:lnTo>
                  <a:pt x="161543" y="53133"/>
                </a:lnTo>
                <a:lnTo>
                  <a:pt x="128842" y="14363"/>
                </a:lnTo>
                <a:lnTo>
                  <a:pt x="85550" y="698"/>
                </a:lnTo>
                <a:lnTo>
                  <a:pt x="67988" y="0"/>
                </a:lnTo>
                <a:close/>
              </a:path>
            </a:pathLst>
          </a:custGeom>
          <a:solidFill>
            <a:srgbClr val="FFFFFF"/>
          </a:solidFill>
        </p:spPr>
        <p:txBody>
          <a:bodyPr wrap="square" lIns="0" tIns="0" rIns="0" bIns="0" rtlCol="0"/>
          <a:lstStyle/>
          <a:p>
            <a:endParaRPr/>
          </a:p>
        </p:txBody>
      </p:sp>
      <p:sp>
        <p:nvSpPr>
          <p:cNvPr id="139" name="object 139"/>
          <p:cNvSpPr/>
          <p:nvPr/>
        </p:nvSpPr>
        <p:spPr>
          <a:xfrm>
            <a:off x="10426503" y="3114818"/>
            <a:ext cx="165100" cy="155575"/>
          </a:xfrm>
          <a:custGeom>
            <a:avLst/>
            <a:gdLst/>
            <a:ahLst/>
            <a:cxnLst/>
            <a:rect l="l" t="t" r="r" b="b"/>
            <a:pathLst>
              <a:path w="165100" h="155575">
                <a:moveTo>
                  <a:pt x="0" y="77437"/>
                </a:moveTo>
                <a:lnTo>
                  <a:pt x="11317" y="37705"/>
                </a:lnTo>
                <a:lnTo>
                  <a:pt x="41052" y="9470"/>
                </a:lnTo>
                <a:lnTo>
                  <a:pt x="67987" y="0"/>
                </a:lnTo>
                <a:lnTo>
                  <a:pt x="85549" y="698"/>
                </a:lnTo>
                <a:lnTo>
                  <a:pt x="128841" y="14363"/>
                </a:lnTo>
                <a:lnTo>
                  <a:pt x="156296" y="41756"/>
                </a:lnTo>
                <a:lnTo>
                  <a:pt x="164697" y="65343"/>
                </a:lnTo>
                <a:lnTo>
                  <a:pt x="163826" y="81813"/>
                </a:lnTo>
                <a:lnTo>
                  <a:pt x="148652" y="122522"/>
                </a:lnTo>
                <a:lnTo>
                  <a:pt x="118657" y="148144"/>
                </a:lnTo>
                <a:lnTo>
                  <a:pt x="92981" y="155547"/>
                </a:lnTo>
                <a:lnTo>
                  <a:pt x="76184" y="154601"/>
                </a:lnTo>
                <a:lnTo>
                  <a:pt x="34337" y="139691"/>
                </a:lnTo>
                <a:lnTo>
                  <a:pt x="7891" y="110576"/>
                </a:lnTo>
                <a:lnTo>
                  <a:pt x="0" y="77437"/>
                </a:lnTo>
                <a:close/>
              </a:path>
            </a:pathLst>
          </a:custGeom>
          <a:ln w="16568">
            <a:solidFill>
              <a:srgbClr val="000000"/>
            </a:solidFill>
          </a:ln>
        </p:spPr>
        <p:txBody>
          <a:bodyPr wrap="square" lIns="0" tIns="0" rIns="0" bIns="0" rtlCol="0"/>
          <a:lstStyle/>
          <a:p>
            <a:endParaRPr/>
          </a:p>
        </p:txBody>
      </p:sp>
      <p:sp>
        <p:nvSpPr>
          <p:cNvPr id="140" name="object 140"/>
          <p:cNvSpPr txBox="1"/>
          <p:nvPr/>
        </p:nvSpPr>
        <p:spPr>
          <a:xfrm>
            <a:off x="10447008" y="3084601"/>
            <a:ext cx="124460" cy="224790"/>
          </a:xfrm>
          <a:prstGeom prst="rect">
            <a:avLst/>
          </a:prstGeom>
        </p:spPr>
        <p:txBody>
          <a:bodyPr vert="horz" wrap="square" lIns="0" tIns="0" rIns="0" bIns="0" rtlCol="0">
            <a:spAutoFit/>
          </a:bodyPr>
          <a:lstStyle/>
          <a:p>
            <a:pPr marL="12700">
              <a:lnSpc>
                <a:spcPct val="100000"/>
              </a:lnSpc>
            </a:pPr>
            <a:r>
              <a:rPr sz="1550" spc="5" dirty="0">
                <a:latin typeface="Calibri"/>
                <a:cs typeface="Calibri"/>
              </a:rPr>
              <a:t>+</a:t>
            </a:r>
            <a:endParaRPr sz="1550">
              <a:latin typeface="Calibri"/>
              <a:cs typeface="Calibri"/>
            </a:endParaRPr>
          </a:p>
        </p:txBody>
      </p:sp>
      <p:sp>
        <p:nvSpPr>
          <p:cNvPr id="141" name="object 141"/>
          <p:cNvSpPr/>
          <p:nvPr/>
        </p:nvSpPr>
        <p:spPr>
          <a:xfrm>
            <a:off x="9564955" y="3776286"/>
            <a:ext cx="934719" cy="309245"/>
          </a:xfrm>
          <a:custGeom>
            <a:avLst/>
            <a:gdLst/>
            <a:ahLst/>
            <a:cxnLst/>
            <a:rect l="l" t="t" r="r" b="b"/>
            <a:pathLst>
              <a:path w="934720" h="309245">
                <a:moveTo>
                  <a:pt x="33135" y="49703"/>
                </a:moveTo>
                <a:lnTo>
                  <a:pt x="16567" y="49703"/>
                </a:lnTo>
                <a:lnTo>
                  <a:pt x="16567" y="162676"/>
                </a:lnTo>
                <a:lnTo>
                  <a:pt x="917964" y="162676"/>
                </a:lnTo>
                <a:lnTo>
                  <a:pt x="917964" y="308786"/>
                </a:lnTo>
                <a:lnTo>
                  <a:pt x="934533" y="308786"/>
                </a:lnTo>
                <a:lnTo>
                  <a:pt x="934533" y="146108"/>
                </a:lnTo>
                <a:lnTo>
                  <a:pt x="33135" y="146108"/>
                </a:lnTo>
                <a:lnTo>
                  <a:pt x="33135" y="49703"/>
                </a:lnTo>
                <a:close/>
              </a:path>
              <a:path w="934720" h="309245">
                <a:moveTo>
                  <a:pt x="24851" y="0"/>
                </a:moveTo>
                <a:lnTo>
                  <a:pt x="0" y="49703"/>
                </a:lnTo>
                <a:lnTo>
                  <a:pt x="49703" y="49703"/>
                </a:lnTo>
                <a:lnTo>
                  <a:pt x="24851" y="0"/>
                </a:lnTo>
                <a:close/>
              </a:path>
            </a:pathLst>
          </a:custGeom>
          <a:solidFill>
            <a:srgbClr val="000000"/>
          </a:solidFill>
        </p:spPr>
        <p:txBody>
          <a:bodyPr wrap="square" lIns="0" tIns="0" rIns="0" bIns="0" rtlCol="0"/>
          <a:lstStyle/>
          <a:p>
            <a:endParaRPr/>
          </a:p>
        </p:txBody>
      </p:sp>
      <p:sp>
        <p:nvSpPr>
          <p:cNvPr id="142" name="object 142"/>
          <p:cNvSpPr/>
          <p:nvPr/>
        </p:nvSpPr>
        <p:spPr>
          <a:xfrm>
            <a:off x="10169696" y="3776286"/>
            <a:ext cx="329565" cy="306070"/>
          </a:xfrm>
          <a:custGeom>
            <a:avLst/>
            <a:gdLst/>
            <a:ahLst/>
            <a:cxnLst/>
            <a:rect l="l" t="t" r="r" b="b"/>
            <a:pathLst>
              <a:path w="329565" h="306070">
                <a:moveTo>
                  <a:pt x="33135" y="49703"/>
                </a:moveTo>
                <a:lnTo>
                  <a:pt x="16567" y="49703"/>
                </a:lnTo>
                <a:lnTo>
                  <a:pt x="16567" y="161295"/>
                </a:lnTo>
                <a:lnTo>
                  <a:pt x="312526" y="161295"/>
                </a:lnTo>
                <a:lnTo>
                  <a:pt x="312526" y="306021"/>
                </a:lnTo>
                <a:lnTo>
                  <a:pt x="329095" y="306021"/>
                </a:lnTo>
                <a:lnTo>
                  <a:pt x="329095" y="144726"/>
                </a:lnTo>
                <a:lnTo>
                  <a:pt x="33135" y="144726"/>
                </a:lnTo>
                <a:lnTo>
                  <a:pt x="33135" y="49703"/>
                </a:lnTo>
                <a:close/>
              </a:path>
              <a:path w="329565" h="306070">
                <a:moveTo>
                  <a:pt x="24851" y="0"/>
                </a:moveTo>
                <a:lnTo>
                  <a:pt x="0" y="49703"/>
                </a:lnTo>
                <a:lnTo>
                  <a:pt x="49703" y="49703"/>
                </a:lnTo>
                <a:lnTo>
                  <a:pt x="24851" y="0"/>
                </a:lnTo>
                <a:close/>
              </a:path>
            </a:pathLst>
          </a:custGeom>
          <a:solidFill>
            <a:srgbClr val="000000"/>
          </a:solidFill>
        </p:spPr>
        <p:txBody>
          <a:bodyPr wrap="square" lIns="0" tIns="0" rIns="0" bIns="0" rtlCol="0"/>
          <a:lstStyle/>
          <a:p>
            <a:endParaRPr/>
          </a:p>
        </p:txBody>
      </p:sp>
      <p:sp>
        <p:nvSpPr>
          <p:cNvPr id="143" name="object 143"/>
          <p:cNvSpPr/>
          <p:nvPr/>
        </p:nvSpPr>
        <p:spPr>
          <a:xfrm>
            <a:off x="10484492" y="3776286"/>
            <a:ext cx="353060" cy="306070"/>
          </a:xfrm>
          <a:custGeom>
            <a:avLst/>
            <a:gdLst/>
            <a:ahLst/>
            <a:cxnLst/>
            <a:rect l="l" t="t" r="r" b="b"/>
            <a:pathLst>
              <a:path w="353059" h="306070">
                <a:moveTo>
                  <a:pt x="336483" y="49703"/>
                </a:moveTo>
                <a:lnTo>
                  <a:pt x="319916" y="49703"/>
                </a:lnTo>
                <a:lnTo>
                  <a:pt x="319916" y="144726"/>
                </a:lnTo>
                <a:lnTo>
                  <a:pt x="0" y="144726"/>
                </a:lnTo>
                <a:lnTo>
                  <a:pt x="0" y="306021"/>
                </a:lnTo>
                <a:lnTo>
                  <a:pt x="16568" y="306021"/>
                </a:lnTo>
                <a:lnTo>
                  <a:pt x="16568" y="161295"/>
                </a:lnTo>
                <a:lnTo>
                  <a:pt x="336483" y="161295"/>
                </a:lnTo>
                <a:lnTo>
                  <a:pt x="336483" y="49703"/>
                </a:lnTo>
                <a:close/>
              </a:path>
              <a:path w="353059" h="306070">
                <a:moveTo>
                  <a:pt x="328199" y="0"/>
                </a:moveTo>
                <a:lnTo>
                  <a:pt x="303348" y="49703"/>
                </a:lnTo>
                <a:lnTo>
                  <a:pt x="353052" y="49703"/>
                </a:lnTo>
                <a:lnTo>
                  <a:pt x="328199" y="0"/>
                </a:lnTo>
                <a:close/>
              </a:path>
            </a:pathLst>
          </a:custGeom>
          <a:solidFill>
            <a:srgbClr val="000000"/>
          </a:solidFill>
        </p:spPr>
        <p:txBody>
          <a:bodyPr wrap="square" lIns="0" tIns="0" rIns="0" bIns="0" rtlCol="0"/>
          <a:lstStyle/>
          <a:p>
            <a:endParaRPr/>
          </a:p>
        </p:txBody>
      </p:sp>
      <p:sp>
        <p:nvSpPr>
          <p:cNvPr id="144" name="object 144"/>
          <p:cNvSpPr/>
          <p:nvPr/>
        </p:nvSpPr>
        <p:spPr>
          <a:xfrm>
            <a:off x="10484492" y="3784570"/>
            <a:ext cx="966469" cy="302895"/>
          </a:xfrm>
          <a:custGeom>
            <a:avLst/>
            <a:gdLst/>
            <a:ahLst/>
            <a:cxnLst/>
            <a:rect l="l" t="t" r="r" b="b"/>
            <a:pathLst>
              <a:path w="966470" h="302895">
                <a:moveTo>
                  <a:pt x="949373" y="49703"/>
                </a:moveTo>
                <a:lnTo>
                  <a:pt x="932804" y="49703"/>
                </a:lnTo>
                <a:lnTo>
                  <a:pt x="932804" y="143142"/>
                </a:lnTo>
                <a:lnTo>
                  <a:pt x="0" y="143142"/>
                </a:lnTo>
                <a:lnTo>
                  <a:pt x="0" y="302855"/>
                </a:lnTo>
                <a:lnTo>
                  <a:pt x="16568" y="302855"/>
                </a:lnTo>
                <a:lnTo>
                  <a:pt x="16568" y="159711"/>
                </a:lnTo>
                <a:lnTo>
                  <a:pt x="949373" y="159711"/>
                </a:lnTo>
                <a:lnTo>
                  <a:pt x="949373" y="49703"/>
                </a:lnTo>
                <a:close/>
              </a:path>
              <a:path w="966470" h="302895">
                <a:moveTo>
                  <a:pt x="941089" y="0"/>
                </a:moveTo>
                <a:lnTo>
                  <a:pt x="916236" y="49703"/>
                </a:lnTo>
                <a:lnTo>
                  <a:pt x="965941" y="49703"/>
                </a:lnTo>
                <a:lnTo>
                  <a:pt x="941089" y="0"/>
                </a:lnTo>
                <a:close/>
              </a:path>
            </a:pathLst>
          </a:custGeom>
          <a:solidFill>
            <a:srgbClr val="000000"/>
          </a:solidFill>
        </p:spPr>
        <p:txBody>
          <a:bodyPr wrap="square" lIns="0" tIns="0" rIns="0" bIns="0" rtlCol="0"/>
          <a:lstStyle/>
          <a:p>
            <a:endParaRPr/>
          </a:p>
        </p:txBody>
      </p:sp>
      <p:sp>
        <p:nvSpPr>
          <p:cNvPr id="145" name="object 145"/>
          <p:cNvSpPr/>
          <p:nvPr/>
        </p:nvSpPr>
        <p:spPr>
          <a:xfrm>
            <a:off x="9581522" y="3270954"/>
            <a:ext cx="954405" cy="249554"/>
          </a:xfrm>
          <a:custGeom>
            <a:avLst/>
            <a:gdLst/>
            <a:ahLst/>
            <a:cxnLst/>
            <a:rect l="l" t="t" r="r" b="b"/>
            <a:pathLst>
              <a:path w="954404" h="249554">
                <a:moveTo>
                  <a:pt x="937305" y="49705"/>
                </a:moveTo>
                <a:lnTo>
                  <a:pt x="920737" y="49705"/>
                </a:lnTo>
                <a:lnTo>
                  <a:pt x="920737" y="116320"/>
                </a:lnTo>
                <a:lnTo>
                  <a:pt x="0" y="116320"/>
                </a:lnTo>
                <a:lnTo>
                  <a:pt x="0" y="249208"/>
                </a:lnTo>
                <a:lnTo>
                  <a:pt x="16568" y="249208"/>
                </a:lnTo>
                <a:lnTo>
                  <a:pt x="16568" y="132887"/>
                </a:lnTo>
                <a:lnTo>
                  <a:pt x="937305" y="132887"/>
                </a:lnTo>
                <a:lnTo>
                  <a:pt x="937305" y="49705"/>
                </a:lnTo>
                <a:close/>
              </a:path>
              <a:path w="954404" h="249554">
                <a:moveTo>
                  <a:pt x="929021" y="0"/>
                </a:moveTo>
                <a:lnTo>
                  <a:pt x="904170" y="49705"/>
                </a:lnTo>
                <a:lnTo>
                  <a:pt x="953874" y="49705"/>
                </a:lnTo>
                <a:lnTo>
                  <a:pt x="929021" y="0"/>
                </a:lnTo>
                <a:close/>
              </a:path>
            </a:pathLst>
          </a:custGeom>
          <a:solidFill>
            <a:srgbClr val="000000"/>
          </a:solidFill>
        </p:spPr>
        <p:txBody>
          <a:bodyPr wrap="square" lIns="0" tIns="0" rIns="0" bIns="0" rtlCol="0"/>
          <a:lstStyle/>
          <a:p>
            <a:endParaRPr/>
          </a:p>
        </p:txBody>
      </p:sp>
      <p:sp>
        <p:nvSpPr>
          <p:cNvPr id="146" name="object 146"/>
          <p:cNvSpPr/>
          <p:nvPr/>
        </p:nvSpPr>
        <p:spPr>
          <a:xfrm>
            <a:off x="10186263" y="3270954"/>
            <a:ext cx="348615" cy="252095"/>
          </a:xfrm>
          <a:custGeom>
            <a:avLst/>
            <a:gdLst/>
            <a:ahLst/>
            <a:cxnLst/>
            <a:rect l="l" t="t" r="r" b="b"/>
            <a:pathLst>
              <a:path w="348615" h="252095">
                <a:moveTo>
                  <a:pt x="331868" y="49705"/>
                </a:moveTo>
                <a:lnTo>
                  <a:pt x="315300" y="49705"/>
                </a:lnTo>
                <a:lnTo>
                  <a:pt x="315300" y="117702"/>
                </a:lnTo>
                <a:lnTo>
                  <a:pt x="0" y="117702"/>
                </a:lnTo>
                <a:lnTo>
                  <a:pt x="0" y="251973"/>
                </a:lnTo>
                <a:lnTo>
                  <a:pt x="16568" y="251973"/>
                </a:lnTo>
                <a:lnTo>
                  <a:pt x="16568" y="134270"/>
                </a:lnTo>
                <a:lnTo>
                  <a:pt x="331868" y="134270"/>
                </a:lnTo>
                <a:lnTo>
                  <a:pt x="331868" y="49705"/>
                </a:lnTo>
                <a:close/>
              </a:path>
              <a:path w="348615" h="252095">
                <a:moveTo>
                  <a:pt x="323584" y="0"/>
                </a:moveTo>
                <a:lnTo>
                  <a:pt x="298731" y="49705"/>
                </a:lnTo>
                <a:lnTo>
                  <a:pt x="348437" y="49705"/>
                </a:lnTo>
                <a:lnTo>
                  <a:pt x="323584" y="0"/>
                </a:lnTo>
                <a:close/>
              </a:path>
            </a:pathLst>
          </a:custGeom>
          <a:solidFill>
            <a:srgbClr val="000000"/>
          </a:solidFill>
        </p:spPr>
        <p:txBody>
          <a:bodyPr wrap="square" lIns="0" tIns="0" rIns="0" bIns="0" rtlCol="0"/>
          <a:lstStyle/>
          <a:p>
            <a:endParaRPr/>
          </a:p>
        </p:txBody>
      </p:sp>
      <p:sp>
        <p:nvSpPr>
          <p:cNvPr id="147" name="object 147"/>
          <p:cNvSpPr/>
          <p:nvPr/>
        </p:nvSpPr>
        <p:spPr>
          <a:xfrm>
            <a:off x="10484492" y="3270954"/>
            <a:ext cx="334010" cy="252095"/>
          </a:xfrm>
          <a:custGeom>
            <a:avLst/>
            <a:gdLst/>
            <a:ahLst/>
            <a:cxnLst/>
            <a:rect l="l" t="t" r="r" b="b"/>
            <a:pathLst>
              <a:path w="334009" h="252095">
                <a:moveTo>
                  <a:pt x="33136" y="49705"/>
                </a:moveTo>
                <a:lnTo>
                  <a:pt x="16568" y="49705"/>
                </a:lnTo>
                <a:lnTo>
                  <a:pt x="16568" y="134270"/>
                </a:lnTo>
                <a:lnTo>
                  <a:pt x="317144" y="134270"/>
                </a:lnTo>
                <a:lnTo>
                  <a:pt x="317144" y="251973"/>
                </a:lnTo>
                <a:lnTo>
                  <a:pt x="333712" y="251973"/>
                </a:lnTo>
                <a:lnTo>
                  <a:pt x="333712" y="117702"/>
                </a:lnTo>
                <a:lnTo>
                  <a:pt x="33136" y="117702"/>
                </a:lnTo>
                <a:lnTo>
                  <a:pt x="33136" y="49705"/>
                </a:lnTo>
                <a:close/>
              </a:path>
              <a:path w="334009" h="252095">
                <a:moveTo>
                  <a:pt x="24852" y="0"/>
                </a:moveTo>
                <a:lnTo>
                  <a:pt x="0" y="49705"/>
                </a:lnTo>
                <a:lnTo>
                  <a:pt x="49705" y="49705"/>
                </a:lnTo>
                <a:lnTo>
                  <a:pt x="24852" y="0"/>
                </a:lnTo>
                <a:close/>
              </a:path>
            </a:pathLst>
          </a:custGeom>
          <a:solidFill>
            <a:srgbClr val="000000"/>
          </a:solidFill>
        </p:spPr>
        <p:txBody>
          <a:bodyPr wrap="square" lIns="0" tIns="0" rIns="0" bIns="0" rtlCol="0"/>
          <a:lstStyle/>
          <a:p>
            <a:endParaRPr/>
          </a:p>
        </p:txBody>
      </p:sp>
      <p:sp>
        <p:nvSpPr>
          <p:cNvPr id="148" name="object 148"/>
          <p:cNvSpPr/>
          <p:nvPr/>
        </p:nvSpPr>
        <p:spPr>
          <a:xfrm>
            <a:off x="10484491" y="3270954"/>
            <a:ext cx="946785" cy="255270"/>
          </a:xfrm>
          <a:custGeom>
            <a:avLst/>
            <a:gdLst/>
            <a:ahLst/>
            <a:cxnLst/>
            <a:rect l="l" t="t" r="r" b="b"/>
            <a:pathLst>
              <a:path w="946784" h="255270">
                <a:moveTo>
                  <a:pt x="33136" y="49705"/>
                </a:moveTo>
                <a:lnTo>
                  <a:pt x="16568" y="49705"/>
                </a:lnTo>
                <a:lnTo>
                  <a:pt x="16568" y="135853"/>
                </a:lnTo>
                <a:lnTo>
                  <a:pt x="930033" y="135853"/>
                </a:lnTo>
                <a:lnTo>
                  <a:pt x="930033" y="255139"/>
                </a:lnTo>
                <a:lnTo>
                  <a:pt x="946602" y="255139"/>
                </a:lnTo>
                <a:lnTo>
                  <a:pt x="946602" y="119284"/>
                </a:lnTo>
                <a:lnTo>
                  <a:pt x="33136" y="119284"/>
                </a:lnTo>
                <a:lnTo>
                  <a:pt x="33136" y="49705"/>
                </a:lnTo>
                <a:close/>
              </a:path>
              <a:path w="946784" h="255270">
                <a:moveTo>
                  <a:pt x="24852" y="0"/>
                </a:moveTo>
                <a:lnTo>
                  <a:pt x="0" y="49705"/>
                </a:lnTo>
                <a:lnTo>
                  <a:pt x="49705" y="49705"/>
                </a:lnTo>
                <a:lnTo>
                  <a:pt x="24852" y="0"/>
                </a:lnTo>
                <a:close/>
              </a:path>
            </a:pathLst>
          </a:custGeom>
          <a:solidFill>
            <a:srgbClr val="000000"/>
          </a:solidFill>
        </p:spPr>
        <p:txBody>
          <a:bodyPr wrap="square" lIns="0" tIns="0" rIns="0" bIns="0" rtlCol="0"/>
          <a:lstStyle/>
          <a:p>
            <a:endParaRPr/>
          </a:p>
        </p:txBody>
      </p:sp>
      <p:sp>
        <p:nvSpPr>
          <p:cNvPr id="149" name="object 149"/>
          <p:cNvSpPr/>
          <p:nvPr/>
        </p:nvSpPr>
        <p:spPr>
          <a:xfrm>
            <a:off x="9139151" y="3163261"/>
            <a:ext cx="1350010" cy="857250"/>
          </a:xfrm>
          <a:custGeom>
            <a:avLst/>
            <a:gdLst/>
            <a:ahLst/>
            <a:cxnLst/>
            <a:rect l="l" t="t" r="r" b="b"/>
            <a:pathLst>
              <a:path w="1350009" h="857250">
                <a:moveTo>
                  <a:pt x="1237648" y="0"/>
                </a:moveTo>
                <a:lnTo>
                  <a:pt x="1237648" y="16568"/>
                </a:lnTo>
                <a:lnTo>
                  <a:pt x="0" y="16568"/>
                </a:lnTo>
                <a:lnTo>
                  <a:pt x="0" y="856674"/>
                </a:lnTo>
                <a:lnTo>
                  <a:pt x="1349791" y="856674"/>
                </a:lnTo>
                <a:lnTo>
                  <a:pt x="1349791" y="840106"/>
                </a:lnTo>
                <a:lnTo>
                  <a:pt x="16568" y="840106"/>
                </a:lnTo>
                <a:lnTo>
                  <a:pt x="16568" y="33136"/>
                </a:lnTo>
                <a:lnTo>
                  <a:pt x="1270784" y="33136"/>
                </a:lnTo>
                <a:lnTo>
                  <a:pt x="1287352" y="24852"/>
                </a:lnTo>
                <a:lnTo>
                  <a:pt x="1237648" y="0"/>
                </a:lnTo>
                <a:close/>
              </a:path>
              <a:path w="1350009" h="857250">
                <a:moveTo>
                  <a:pt x="1270784" y="33136"/>
                </a:moveTo>
                <a:lnTo>
                  <a:pt x="1237648" y="33136"/>
                </a:lnTo>
                <a:lnTo>
                  <a:pt x="1237648" y="49705"/>
                </a:lnTo>
                <a:lnTo>
                  <a:pt x="1270784" y="33136"/>
                </a:lnTo>
                <a:close/>
              </a:path>
            </a:pathLst>
          </a:custGeom>
          <a:solidFill>
            <a:srgbClr val="000000"/>
          </a:solidFill>
        </p:spPr>
        <p:txBody>
          <a:bodyPr wrap="square" lIns="0" tIns="0" rIns="0" bIns="0" rtlCol="0"/>
          <a:lstStyle/>
          <a:p>
            <a:endParaRPr/>
          </a:p>
        </p:txBody>
      </p:sp>
      <p:sp>
        <p:nvSpPr>
          <p:cNvPr id="150" name="object 150"/>
          <p:cNvSpPr txBox="1"/>
          <p:nvPr/>
        </p:nvSpPr>
        <p:spPr>
          <a:xfrm>
            <a:off x="9320572" y="2744913"/>
            <a:ext cx="2386330" cy="257175"/>
          </a:xfrm>
          <a:prstGeom prst="rect">
            <a:avLst/>
          </a:prstGeom>
          <a:solidFill>
            <a:srgbClr val="FBE5D6"/>
          </a:solidFill>
          <a:ln w="8284">
            <a:solidFill>
              <a:srgbClr val="ED7D31"/>
            </a:solidFill>
          </a:ln>
        </p:spPr>
        <p:txBody>
          <a:bodyPr vert="horz" wrap="square" lIns="0" tIns="0" rIns="0" bIns="0" rtlCol="0">
            <a:spAutoFit/>
          </a:bodyPr>
          <a:lstStyle/>
          <a:p>
            <a:pPr marL="490855">
              <a:lnSpc>
                <a:spcPct val="100000"/>
              </a:lnSpc>
            </a:pPr>
            <a:r>
              <a:rPr sz="1300" spc="-30" dirty="0">
                <a:latin typeface="Calibri"/>
                <a:cs typeface="Calibri"/>
              </a:rPr>
              <a:t>L</a:t>
            </a:r>
            <a:r>
              <a:rPr sz="1300" spc="25" dirty="0">
                <a:latin typeface="Calibri"/>
                <a:cs typeface="Calibri"/>
              </a:rPr>
              <a:t>a</a:t>
            </a:r>
            <a:r>
              <a:rPr sz="1300" spc="-5" dirty="0">
                <a:latin typeface="Calibri"/>
                <a:cs typeface="Calibri"/>
              </a:rPr>
              <a:t>y</a:t>
            </a:r>
            <a:r>
              <a:rPr sz="1300" dirty="0">
                <a:latin typeface="Calibri"/>
                <a:cs typeface="Calibri"/>
              </a:rPr>
              <a:t>er</a:t>
            </a:r>
            <a:r>
              <a:rPr sz="1300" spc="-35" dirty="0">
                <a:latin typeface="Calibri"/>
                <a:cs typeface="Calibri"/>
              </a:rPr>
              <a:t> </a:t>
            </a:r>
            <a:r>
              <a:rPr sz="1300" spc="5" dirty="0">
                <a:latin typeface="Calibri"/>
                <a:cs typeface="Calibri"/>
              </a:rPr>
              <a:t>N</a:t>
            </a:r>
            <a:r>
              <a:rPr sz="1300" spc="25" dirty="0">
                <a:latin typeface="Calibri"/>
                <a:cs typeface="Calibri"/>
              </a:rPr>
              <a:t>o</a:t>
            </a:r>
            <a:r>
              <a:rPr sz="1300" dirty="0">
                <a:latin typeface="Calibri"/>
                <a:cs typeface="Calibri"/>
              </a:rPr>
              <a:t>rm</a:t>
            </a:r>
            <a:r>
              <a:rPr sz="1300" spc="25" dirty="0">
                <a:latin typeface="Calibri"/>
                <a:cs typeface="Calibri"/>
              </a:rPr>
              <a:t>ali</a:t>
            </a:r>
            <a:r>
              <a:rPr sz="1300" spc="5" dirty="0">
                <a:latin typeface="Calibri"/>
                <a:cs typeface="Calibri"/>
              </a:rPr>
              <a:t>z</a:t>
            </a:r>
            <a:r>
              <a:rPr sz="1300" spc="25" dirty="0">
                <a:latin typeface="Calibri"/>
                <a:cs typeface="Calibri"/>
              </a:rPr>
              <a:t>a</a:t>
            </a:r>
            <a:r>
              <a:rPr sz="1300" spc="15" dirty="0">
                <a:latin typeface="Calibri"/>
                <a:cs typeface="Calibri"/>
              </a:rPr>
              <a:t>t</a:t>
            </a:r>
            <a:r>
              <a:rPr sz="1300" spc="25" dirty="0">
                <a:latin typeface="Calibri"/>
                <a:cs typeface="Calibri"/>
              </a:rPr>
              <a:t>i</a:t>
            </a:r>
            <a:r>
              <a:rPr sz="1300" spc="-40" dirty="0">
                <a:latin typeface="Calibri"/>
                <a:cs typeface="Calibri"/>
              </a:rPr>
              <a:t>o</a:t>
            </a:r>
            <a:r>
              <a:rPr sz="1300" dirty="0">
                <a:latin typeface="Calibri"/>
                <a:cs typeface="Calibri"/>
              </a:rPr>
              <a:t>n</a:t>
            </a:r>
            <a:endParaRPr sz="1300">
              <a:latin typeface="Calibri"/>
              <a:cs typeface="Calibri"/>
            </a:endParaRPr>
          </a:p>
        </p:txBody>
      </p:sp>
      <p:sp>
        <p:nvSpPr>
          <p:cNvPr id="151" name="object 151"/>
          <p:cNvSpPr/>
          <p:nvPr/>
        </p:nvSpPr>
        <p:spPr>
          <a:xfrm>
            <a:off x="10484492" y="2997579"/>
            <a:ext cx="50165" cy="114935"/>
          </a:xfrm>
          <a:custGeom>
            <a:avLst/>
            <a:gdLst/>
            <a:ahLst/>
            <a:cxnLst/>
            <a:rect l="l" t="t" r="r" b="b"/>
            <a:pathLst>
              <a:path w="50165" h="114935">
                <a:moveTo>
                  <a:pt x="33136" y="49703"/>
                </a:moveTo>
                <a:lnTo>
                  <a:pt x="16568" y="49703"/>
                </a:lnTo>
                <a:lnTo>
                  <a:pt x="16569" y="114800"/>
                </a:lnTo>
                <a:lnTo>
                  <a:pt x="33136" y="114800"/>
                </a:lnTo>
                <a:lnTo>
                  <a:pt x="33136" y="49703"/>
                </a:lnTo>
                <a:close/>
              </a:path>
              <a:path w="50165" h="114935">
                <a:moveTo>
                  <a:pt x="24852" y="0"/>
                </a:moveTo>
                <a:lnTo>
                  <a:pt x="0" y="49703"/>
                </a:lnTo>
                <a:lnTo>
                  <a:pt x="49705" y="49703"/>
                </a:lnTo>
                <a:lnTo>
                  <a:pt x="24852" y="0"/>
                </a:lnTo>
                <a:close/>
              </a:path>
            </a:pathLst>
          </a:custGeom>
          <a:solidFill>
            <a:srgbClr val="000000"/>
          </a:solidFill>
        </p:spPr>
        <p:txBody>
          <a:bodyPr wrap="square" lIns="0" tIns="0" rIns="0" bIns="0" rtlCol="0"/>
          <a:lstStyle/>
          <a:p>
            <a:endParaRPr/>
          </a:p>
        </p:txBody>
      </p:sp>
      <p:sp>
        <p:nvSpPr>
          <p:cNvPr id="152" name="object 152"/>
          <p:cNvSpPr txBox="1"/>
          <p:nvPr/>
        </p:nvSpPr>
        <p:spPr>
          <a:xfrm>
            <a:off x="9453119" y="2173309"/>
            <a:ext cx="298450" cy="398145"/>
          </a:xfrm>
          <a:prstGeom prst="rect">
            <a:avLst/>
          </a:prstGeom>
          <a:solidFill>
            <a:srgbClr val="FFF2CC"/>
          </a:solidFill>
          <a:ln w="8284">
            <a:solidFill>
              <a:srgbClr val="FFC000"/>
            </a:solidFill>
          </a:ln>
        </p:spPr>
        <p:txBody>
          <a:bodyPr vert="horz" wrap="square" lIns="0" tIns="0" rIns="0" bIns="0" rtlCol="0">
            <a:spAutoFit/>
          </a:bodyPr>
          <a:lstStyle/>
          <a:p>
            <a:pPr marL="72390">
              <a:lnSpc>
                <a:spcPct val="100000"/>
              </a:lnSpc>
            </a:pPr>
            <a:r>
              <a:rPr sz="1300" spc="-5" dirty="0">
                <a:latin typeface="Calibri"/>
                <a:cs typeface="Calibri"/>
              </a:rPr>
              <a:t>y</a:t>
            </a:r>
            <a:r>
              <a:rPr sz="1275" spc="-7" baseline="-16339" dirty="0">
                <a:latin typeface="Calibri"/>
                <a:cs typeface="Calibri"/>
              </a:rPr>
              <a:t>1</a:t>
            </a:r>
            <a:endParaRPr sz="1275" baseline="-16339">
              <a:latin typeface="Calibri"/>
              <a:cs typeface="Calibri"/>
            </a:endParaRPr>
          </a:p>
        </p:txBody>
      </p:sp>
      <p:sp>
        <p:nvSpPr>
          <p:cNvPr id="153" name="object 153"/>
          <p:cNvSpPr txBox="1"/>
          <p:nvPr/>
        </p:nvSpPr>
        <p:spPr>
          <a:xfrm>
            <a:off x="10066144" y="2173309"/>
            <a:ext cx="298450" cy="398145"/>
          </a:xfrm>
          <a:prstGeom prst="rect">
            <a:avLst/>
          </a:prstGeom>
          <a:solidFill>
            <a:srgbClr val="FFF2CC"/>
          </a:solidFill>
          <a:ln w="8284">
            <a:solidFill>
              <a:srgbClr val="FFC000"/>
            </a:solidFill>
          </a:ln>
        </p:spPr>
        <p:txBody>
          <a:bodyPr vert="horz" wrap="square" lIns="0" tIns="0" rIns="0" bIns="0" rtlCol="0">
            <a:spAutoFit/>
          </a:bodyPr>
          <a:lstStyle/>
          <a:p>
            <a:pPr marL="74930">
              <a:lnSpc>
                <a:spcPct val="100000"/>
              </a:lnSpc>
            </a:pPr>
            <a:r>
              <a:rPr sz="1300" spc="-5" dirty="0">
                <a:latin typeface="Calibri"/>
                <a:cs typeface="Calibri"/>
              </a:rPr>
              <a:t>y</a:t>
            </a:r>
            <a:r>
              <a:rPr sz="1275" spc="-7" baseline="-16339" dirty="0">
                <a:latin typeface="Calibri"/>
                <a:cs typeface="Calibri"/>
              </a:rPr>
              <a:t>2</a:t>
            </a:r>
            <a:endParaRPr sz="1275" baseline="-16339">
              <a:latin typeface="Calibri"/>
              <a:cs typeface="Calibri"/>
            </a:endParaRPr>
          </a:p>
        </p:txBody>
      </p:sp>
      <p:sp>
        <p:nvSpPr>
          <p:cNvPr id="154" name="object 154"/>
          <p:cNvSpPr txBox="1"/>
          <p:nvPr/>
        </p:nvSpPr>
        <p:spPr>
          <a:xfrm>
            <a:off x="10670885" y="2173309"/>
            <a:ext cx="298450" cy="398145"/>
          </a:xfrm>
          <a:prstGeom prst="rect">
            <a:avLst/>
          </a:prstGeom>
          <a:solidFill>
            <a:srgbClr val="FFF2CC"/>
          </a:solidFill>
          <a:ln w="8284">
            <a:solidFill>
              <a:srgbClr val="FFC000"/>
            </a:solidFill>
          </a:ln>
        </p:spPr>
        <p:txBody>
          <a:bodyPr vert="horz" wrap="square" lIns="0" tIns="0" rIns="0" bIns="0" rtlCol="0">
            <a:spAutoFit/>
          </a:bodyPr>
          <a:lstStyle/>
          <a:p>
            <a:pPr marL="76835">
              <a:lnSpc>
                <a:spcPct val="100000"/>
              </a:lnSpc>
            </a:pPr>
            <a:r>
              <a:rPr sz="1300" spc="-5" dirty="0">
                <a:latin typeface="Calibri"/>
                <a:cs typeface="Calibri"/>
              </a:rPr>
              <a:t>y</a:t>
            </a:r>
            <a:r>
              <a:rPr sz="1275" spc="-7" baseline="-16339" dirty="0">
                <a:latin typeface="Calibri"/>
                <a:cs typeface="Calibri"/>
              </a:rPr>
              <a:t>3</a:t>
            </a:r>
            <a:endParaRPr sz="1275" baseline="-16339">
              <a:latin typeface="Calibri"/>
              <a:cs typeface="Calibri"/>
            </a:endParaRPr>
          </a:p>
        </p:txBody>
      </p:sp>
      <p:sp>
        <p:nvSpPr>
          <p:cNvPr id="155" name="object 155"/>
          <p:cNvSpPr txBox="1"/>
          <p:nvPr/>
        </p:nvSpPr>
        <p:spPr>
          <a:xfrm>
            <a:off x="11275626" y="2173309"/>
            <a:ext cx="298450" cy="398145"/>
          </a:xfrm>
          <a:prstGeom prst="rect">
            <a:avLst/>
          </a:prstGeom>
          <a:solidFill>
            <a:srgbClr val="FFF2CC"/>
          </a:solidFill>
          <a:ln w="8284">
            <a:solidFill>
              <a:srgbClr val="FFC000"/>
            </a:solidFill>
          </a:ln>
        </p:spPr>
        <p:txBody>
          <a:bodyPr vert="horz" wrap="square" lIns="0" tIns="0" rIns="0" bIns="0" rtlCol="0">
            <a:spAutoFit/>
          </a:bodyPr>
          <a:lstStyle/>
          <a:p>
            <a:pPr marL="78740">
              <a:lnSpc>
                <a:spcPct val="100000"/>
              </a:lnSpc>
            </a:pPr>
            <a:r>
              <a:rPr sz="1300" spc="-5" dirty="0">
                <a:latin typeface="Calibri"/>
                <a:cs typeface="Calibri"/>
              </a:rPr>
              <a:t>y</a:t>
            </a:r>
            <a:r>
              <a:rPr sz="1275" spc="-7" baseline="-16339" dirty="0">
                <a:latin typeface="Calibri"/>
                <a:cs typeface="Calibri"/>
              </a:rPr>
              <a:t>4</a:t>
            </a:r>
            <a:endParaRPr sz="1275" baseline="-16339">
              <a:latin typeface="Calibri"/>
              <a:cs typeface="Calibri"/>
            </a:endParaRPr>
          </a:p>
        </p:txBody>
      </p:sp>
      <p:sp>
        <p:nvSpPr>
          <p:cNvPr id="156" name="object 156"/>
          <p:cNvSpPr/>
          <p:nvPr/>
        </p:nvSpPr>
        <p:spPr>
          <a:xfrm>
            <a:off x="9556670" y="2566804"/>
            <a:ext cx="50165" cy="170180"/>
          </a:xfrm>
          <a:custGeom>
            <a:avLst/>
            <a:gdLst/>
            <a:ahLst/>
            <a:cxnLst/>
            <a:rect l="l" t="t" r="r" b="b"/>
            <a:pathLst>
              <a:path w="50165" h="170180">
                <a:moveTo>
                  <a:pt x="33136" y="49705"/>
                </a:moveTo>
                <a:lnTo>
                  <a:pt x="16568" y="49705"/>
                </a:lnTo>
                <a:lnTo>
                  <a:pt x="16568" y="169783"/>
                </a:lnTo>
                <a:lnTo>
                  <a:pt x="33135" y="169783"/>
                </a:lnTo>
                <a:lnTo>
                  <a:pt x="33136" y="49705"/>
                </a:lnTo>
                <a:close/>
              </a:path>
              <a:path w="50165" h="170180">
                <a:moveTo>
                  <a:pt x="24852" y="0"/>
                </a:moveTo>
                <a:lnTo>
                  <a:pt x="0" y="49705"/>
                </a:lnTo>
                <a:lnTo>
                  <a:pt x="49705" y="49705"/>
                </a:lnTo>
                <a:lnTo>
                  <a:pt x="24852" y="0"/>
                </a:lnTo>
                <a:close/>
              </a:path>
            </a:pathLst>
          </a:custGeom>
          <a:solidFill>
            <a:srgbClr val="000000"/>
          </a:solidFill>
        </p:spPr>
        <p:txBody>
          <a:bodyPr wrap="square" lIns="0" tIns="0" rIns="0" bIns="0" rtlCol="0"/>
          <a:lstStyle/>
          <a:p>
            <a:endParaRPr/>
          </a:p>
        </p:txBody>
      </p:sp>
      <p:sp>
        <p:nvSpPr>
          <p:cNvPr id="157" name="object 157"/>
          <p:cNvSpPr/>
          <p:nvPr/>
        </p:nvSpPr>
        <p:spPr>
          <a:xfrm>
            <a:off x="10177980" y="2566804"/>
            <a:ext cx="50165" cy="170180"/>
          </a:xfrm>
          <a:custGeom>
            <a:avLst/>
            <a:gdLst/>
            <a:ahLst/>
            <a:cxnLst/>
            <a:rect l="l" t="t" r="r" b="b"/>
            <a:pathLst>
              <a:path w="50165" h="170180">
                <a:moveTo>
                  <a:pt x="33136" y="49705"/>
                </a:moveTo>
                <a:lnTo>
                  <a:pt x="16568" y="49705"/>
                </a:lnTo>
                <a:lnTo>
                  <a:pt x="16567" y="169783"/>
                </a:lnTo>
                <a:lnTo>
                  <a:pt x="33135" y="169783"/>
                </a:lnTo>
                <a:lnTo>
                  <a:pt x="33136" y="49705"/>
                </a:lnTo>
                <a:close/>
              </a:path>
              <a:path w="50165" h="170180">
                <a:moveTo>
                  <a:pt x="24852" y="0"/>
                </a:moveTo>
                <a:lnTo>
                  <a:pt x="0" y="49705"/>
                </a:lnTo>
                <a:lnTo>
                  <a:pt x="49705" y="49705"/>
                </a:lnTo>
                <a:lnTo>
                  <a:pt x="24852" y="0"/>
                </a:lnTo>
                <a:close/>
              </a:path>
            </a:pathLst>
          </a:custGeom>
          <a:solidFill>
            <a:srgbClr val="000000"/>
          </a:solidFill>
        </p:spPr>
        <p:txBody>
          <a:bodyPr wrap="square" lIns="0" tIns="0" rIns="0" bIns="0" rtlCol="0"/>
          <a:lstStyle/>
          <a:p>
            <a:endParaRPr/>
          </a:p>
        </p:txBody>
      </p:sp>
      <p:sp>
        <p:nvSpPr>
          <p:cNvPr id="158" name="object 158"/>
          <p:cNvSpPr/>
          <p:nvPr/>
        </p:nvSpPr>
        <p:spPr>
          <a:xfrm>
            <a:off x="10774437" y="2566804"/>
            <a:ext cx="50165" cy="170180"/>
          </a:xfrm>
          <a:custGeom>
            <a:avLst/>
            <a:gdLst/>
            <a:ahLst/>
            <a:cxnLst/>
            <a:rect l="l" t="t" r="r" b="b"/>
            <a:pathLst>
              <a:path w="50165" h="170180">
                <a:moveTo>
                  <a:pt x="33136" y="49705"/>
                </a:moveTo>
                <a:lnTo>
                  <a:pt x="16568" y="49705"/>
                </a:lnTo>
                <a:lnTo>
                  <a:pt x="16567" y="169783"/>
                </a:lnTo>
                <a:lnTo>
                  <a:pt x="33135" y="169783"/>
                </a:lnTo>
                <a:lnTo>
                  <a:pt x="33136" y="49705"/>
                </a:lnTo>
                <a:close/>
              </a:path>
              <a:path w="50165" h="170180">
                <a:moveTo>
                  <a:pt x="24852" y="0"/>
                </a:moveTo>
                <a:lnTo>
                  <a:pt x="0" y="49705"/>
                </a:lnTo>
                <a:lnTo>
                  <a:pt x="49705" y="49705"/>
                </a:lnTo>
                <a:lnTo>
                  <a:pt x="24852" y="0"/>
                </a:lnTo>
                <a:close/>
              </a:path>
            </a:pathLst>
          </a:custGeom>
          <a:solidFill>
            <a:srgbClr val="000000"/>
          </a:solidFill>
        </p:spPr>
        <p:txBody>
          <a:bodyPr wrap="square" lIns="0" tIns="0" rIns="0" bIns="0" rtlCol="0"/>
          <a:lstStyle/>
          <a:p>
            <a:endParaRPr/>
          </a:p>
        </p:txBody>
      </p:sp>
      <p:sp>
        <p:nvSpPr>
          <p:cNvPr id="159" name="object 159"/>
          <p:cNvSpPr/>
          <p:nvPr/>
        </p:nvSpPr>
        <p:spPr>
          <a:xfrm>
            <a:off x="11395747" y="2566804"/>
            <a:ext cx="50165" cy="170180"/>
          </a:xfrm>
          <a:custGeom>
            <a:avLst/>
            <a:gdLst/>
            <a:ahLst/>
            <a:cxnLst/>
            <a:rect l="l" t="t" r="r" b="b"/>
            <a:pathLst>
              <a:path w="50165" h="170180">
                <a:moveTo>
                  <a:pt x="33136" y="49705"/>
                </a:moveTo>
                <a:lnTo>
                  <a:pt x="16568" y="49705"/>
                </a:lnTo>
                <a:lnTo>
                  <a:pt x="16567" y="169783"/>
                </a:lnTo>
                <a:lnTo>
                  <a:pt x="33135" y="169783"/>
                </a:lnTo>
                <a:lnTo>
                  <a:pt x="33136" y="49705"/>
                </a:lnTo>
                <a:close/>
              </a:path>
              <a:path w="50165" h="170180">
                <a:moveTo>
                  <a:pt x="24852" y="0"/>
                </a:moveTo>
                <a:lnTo>
                  <a:pt x="0" y="49705"/>
                </a:lnTo>
                <a:lnTo>
                  <a:pt x="49705" y="49705"/>
                </a:lnTo>
                <a:lnTo>
                  <a:pt x="24852" y="0"/>
                </a:lnTo>
                <a:close/>
              </a:path>
            </a:pathLst>
          </a:custGeom>
          <a:solidFill>
            <a:srgbClr val="000000"/>
          </a:solidFill>
        </p:spPr>
        <p:txBody>
          <a:bodyPr wrap="square" lIns="0" tIns="0" rIns="0" bIns="0" rtlCol="0"/>
          <a:lstStyle/>
          <a:p>
            <a:endParaRPr/>
          </a:p>
        </p:txBody>
      </p:sp>
      <p:sp>
        <p:nvSpPr>
          <p:cNvPr id="160" name="object 160"/>
          <p:cNvSpPr/>
          <p:nvPr/>
        </p:nvSpPr>
        <p:spPr>
          <a:xfrm>
            <a:off x="9573239" y="5226007"/>
            <a:ext cx="50165" cy="179070"/>
          </a:xfrm>
          <a:custGeom>
            <a:avLst/>
            <a:gdLst/>
            <a:ahLst/>
            <a:cxnLst/>
            <a:rect l="l" t="t" r="r" b="b"/>
            <a:pathLst>
              <a:path w="50165" h="179070">
                <a:moveTo>
                  <a:pt x="33136" y="49703"/>
                </a:moveTo>
                <a:lnTo>
                  <a:pt x="16568" y="49703"/>
                </a:lnTo>
                <a:lnTo>
                  <a:pt x="16567" y="178936"/>
                </a:lnTo>
                <a:lnTo>
                  <a:pt x="33135" y="178936"/>
                </a:lnTo>
                <a:lnTo>
                  <a:pt x="33136" y="49703"/>
                </a:lnTo>
                <a:close/>
              </a:path>
              <a:path w="50165" h="179070">
                <a:moveTo>
                  <a:pt x="24852" y="0"/>
                </a:moveTo>
                <a:lnTo>
                  <a:pt x="0" y="49703"/>
                </a:lnTo>
                <a:lnTo>
                  <a:pt x="49705" y="49703"/>
                </a:lnTo>
                <a:lnTo>
                  <a:pt x="24852" y="0"/>
                </a:lnTo>
                <a:close/>
              </a:path>
            </a:pathLst>
          </a:custGeom>
          <a:solidFill>
            <a:srgbClr val="000000"/>
          </a:solidFill>
        </p:spPr>
        <p:txBody>
          <a:bodyPr wrap="square" lIns="0" tIns="0" rIns="0" bIns="0" rtlCol="0"/>
          <a:lstStyle/>
          <a:p>
            <a:endParaRPr/>
          </a:p>
        </p:txBody>
      </p:sp>
      <p:sp>
        <p:nvSpPr>
          <p:cNvPr id="161" name="object 161"/>
          <p:cNvSpPr/>
          <p:nvPr/>
        </p:nvSpPr>
        <p:spPr>
          <a:xfrm>
            <a:off x="10186265" y="5226007"/>
            <a:ext cx="50165" cy="179070"/>
          </a:xfrm>
          <a:custGeom>
            <a:avLst/>
            <a:gdLst/>
            <a:ahLst/>
            <a:cxnLst/>
            <a:rect l="l" t="t" r="r" b="b"/>
            <a:pathLst>
              <a:path w="50165" h="179070">
                <a:moveTo>
                  <a:pt x="33136" y="49703"/>
                </a:moveTo>
                <a:lnTo>
                  <a:pt x="16568" y="49703"/>
                </a:lnTo>
                <a:lnTo>
                  <a:pt x="16567" y="178936"/>
                </a:lnTo>
                <a:lnTo>
                  <a:pt x="33135" y="178936"/>
                </a:lnTo>
                <a:lnTo>
                  <a:pt x="33136" y="49703"/>
                </a:lnTo>
                <a:close/>
              </a:path>
              <a:path w="50165" h="179070">
                <a:moveTo>
                  <a:pt x="24852" y="0"/>
                </a:moveTo>
                <a:lnTo>
                  <a:pt x="0" y="49703"/>
                </a:lnTo>
                <a:lnTo>
                  <a:pt x="49705" y="49703"/>
                </a:lnTo>
                <a:lnTo>
                  <a:pt x="24852" y="0"/>
                </a:lnTo>
                <a:close/>
              </a:path>
            </a:pathLst>
          </a:custGeom>
          <a:solidFill>
            <a:srgbClr val="000000"/>
          </a:solidFill>
        </p:spPr>
        <p:txBody>
          <a:bodyPr wrap="square" lIns="0" tIns="0" rIns="0" bIns="0" rtlCol="0"/>
          <a:lstStyle/>
          <a:p>
            <a:endParaRPr/>
          </a:p>
        </p:txBody>
      </p:sp>
      <p:sp>
        <p:nvSpPr>
          <p:cNvPr id="162" name="object 162"/>
          <p:cNvSpPr/>
          <p:nvPr/>
        </p:nvSpPr>
        <p:spPr>
          <a:xfrm>
            <a:off x="10799290" y="5226007"/>
            <a:ext cx="50165" cy="179070"/>
          </a:xfrm>
          <a:custGeom>
            <a:avLst/>
            <a:gdLst/>
            <a:ahLst/>
            <a:cxnLst/>
            <a:rect l="l" t="t" r="r" b="b"/>
            <a:pathLst>
              <a:path w="50165" h="179070">
                <a:moveTo>
                  <a:pt x="33136" y="49703"/>
                </a:moveTo>
                <a:lnTo>
                  <a:pt x="16568" y="49703"/>
                </a:lnTo>
                <a:lnTo>
                  <a:pt x="16567" y="178936"/>
                </a:lnTo>
                <a:lnTo>
                  <a:pt x="33135" y="178936"/>
                </a:lnTo>
                <a:lnTo>
                  <a:pt x="33136" y="49703"/>
                </a:lnTo>
                <a:close/>
              </a:path>
              <a:path w="50165" h="179070">
                <a:moveTo>
                  <a:pt x="24852" y="0"/>
                </a:moveTo>
                <a:lnTo>
                  <a:pt x="0" y="49703"/>
                </a:lnTo>
                <a:lnTo>
                  <a:pt x="49705" y="49703"/>
                </a:lnTo>
                <a:lnTo>
                  <a:pt x="24852" y="0"/>
                </a:lnTo>
                <a:close/>
              </a:path>
            </a:pathLst>
          </a:custGeom>
          <a:solidFill>
            <a:srgbClr val="000000"/>
          </a:solidFill>
        </p:spPr>
        <p:txBody>
          <a:bodyPr wrap="square" lIns="0" tIns="0" rIns="0" bIns="0" rtlCol="0"/>
          <a:lstStyle/>
          <a:p>
            <a:endParaRPr/>
          </a:p>
        </p:txBody>
      </p:sp>
      <p:sp>
        <p:nvSpPr>
          <p:cNvPr id="163" name="object 163"/>
          <p:cNvSpPr/>
          <p:nvPr/>
        </p:nvSpPr>
        <p:spPr>
          <a:xfrm>
            <a:off x="11412315" y="5226007"/>
            <a:ext cx="50165" cy="179070"/>
          </a:xfrm>
          <a:custGeom>
            <a:avLst/>
            <a:gdLst/>
            <a:ahLst/>
            <a:cxnLst/>
            <a:rect l="l" t="t" r="r" b="b"/>
            <a:pathLst>
              <a:path w="50165" h="179070">
                <a:moveTo>
                  <a:pt x="33136" y="49703"/>
                </a:moveTo>
                <a:lnTo>
                  <a:pt x="16568" y="49703"/>
                </a:lnTo>
                <a:lnTo>
                  <a:pt x="16567" y="178936"/>
                </a:lnTo>
                <a:lnTo>
                  <a:pt x="33135" y="178936"/>
                </a:lnTo>
                <a:lnTo>
                  <a:pt x="33136" y="49703"/>
                </a:lnTo>
                <a:close/>
              </a:path>
              <a:path w="50165" h="179070">
                <a:moveTo>
                  <a:pt x="24852" y="0"/>
                </a:moveTo>
                <a:lnTo>
                  <a:pt x="0" y="49703"/>
                </a:lnTo>
                <a:lnTo>
                  <a:pt x="49705" y="49703"/>
                </a:lnTo>
                <a:lnTo>
                  <a:pt x="24852" y="0"/>
                </a:lnTo>
                <a:close/>
              </a:path>
            </a:pathLst>
          </a:custGeom>
          <a:solidFill>
            <a:srgbClr val="000000"/>
          </a:solidFill>
        </p:spPr>
        <p:txBody>
          <a:bodyPr wrap="square" lIns="0" tIns="0" rIns="0" bIns="0" rtlCol="0"/>
          <a:lstStyle/>
          <a:p>
            <a:endParaRPr/>
          </a:p>
        </p:txBody>
      </p:sp>
      <p:sp>
        <p:nvSpPr>
          <p:cNvPr id="164" name="object 164"/>
          <p:cNvSpPr txBox="1"/>
          <p:nvPr/>
        </p:nvSpPr>
        <p:spPr>
          <a:xfrm>
            <a:off x="8858125" y="958586"/>
            <a:ext cx="2969260" cy="1064895"/>
          </a:xfrm>
          <a:prstGeom prst="rect">
            <a:avLst/>
          </a:prstGeom>
        </p:spPr>
        <p:txBody>
          <a:bodyPr vert="horz" wrap="square" lIns="0" tIns="0" rIns="0" bIns="0" rtlCol="0">
            <a:spAutoFit/>
          </a:bodyPr>
          <a:lstStyle/>
          <a:p>
            <a:pPr marL="12700" marR="5080">
              <a:lnSpc>
                <a:spcPct val="100400"/>
              </a:lnSpc>
            </a:pPr>
            <a:r>
              <a:rPr sz="2400" b="1" spc="-125" dirty="0">
                <a:latin typeface="Calibri"/>
                <a:cs typeface="Calibri"/>
              </a:rPr>
              <a:t>T</a:t>
            </a:r>
            <a:r>
              <a:rPr sz="2400" b="1" spc="-60" dirty="0">
                <a:latin typeface="Calibri"/>
                <a:cs typeface="Calibri"/>
              </a:rPr>
              <a:t>r</a:t>
            </a:r>
            <a:r>
              <a:rPr sz="2400" b="1" spc="-15" dirty="0">
                <a:latin typeface="Calibri"/>
                <a:cs typeface="Calibri"/>
              </a:rPr>
              <a:t>a</a:t>
            </a:r>
            <a:r>
              <a:rPr sz="2400" b="1" spc="-20" dirty="0">
                <a:latin typeface="Calibri"/>
                <a:cs typeface="Calibri"/>
              </a:rPr>
              <a:t>n</a:t>
            </a:r>
            <a:r>
              <a:rPr sz="2400" b="1" spc="-30" dirty="0">
                <a:latin typeface="Calibri"/>
                <a:cs typeface="Calibri"/>
              </a:rPr>
              <a:t>s</a:t>
            </a:r>
            <a:r>
              <a:rPr sz="2400" b="1" spc="-35" dirty="0">
                <a:latin typeface="Calibri"/>
                <a:cs typeface="Calibri"/>
              </a:rPr>
              <a:t>f</a:t>
            </a:r>
            <a:r>
              <a:rPr sz="2400" b="1" spc="-20" dirty="0">
                <a:latin typeface="Calibri"/>
                <a:cs typeface="Calibri"/>
              </a:rPr>
              <a:t>o</a:t>
            </a:r>
            <a:r>
              <a:rPr sz="2400" b="1" spc="-5" dirty="0">
                <a:latin typeface="Calibri"/>
                <a:cs typeface="Calibri"/>
              </a:rPr>
              <a:t>rm</a:t>
            </a:r>
            <a:r>
              <a:rPr sz="2400" b="1" spc="5" dirty="0">
                <a:latin typeface="Calibri"/>
                <a:cs typeface="Calibri"/>
              </a:rPr>
              <a:t>e</a:t>
            </a:r>
            <a:r>
              <a:rPr sz="2400" b="1" spc="-35" dirty="0">
                <a:latin typeface="Calibri"/>
                <a:cs typeface="Calibri"/>
              </a:rPr>
              <a:t>r</a:t>
            </a:r>
            <a:r>
              <a:rPr sz="2400" b="1" spc="-10" dirty="0">
                <a:latin typeface="Calibri"/>
                <a:cs typeface="Calibri"/>
              </a:rPr>
              <a:t>s</a:t>
            </a:r>
            <a:r>
              <a:rPr sz="2400" b="1" dirty="0">
                <a:latin typeface="Calibri"/>
                <a:cs typeface="Calibri"/>
              </a:rPr>
              <a:t> </a:t>
            </a:r>
            <a:r>
              <a:rPr sz="2400" spc="-15" dirty="0">
                <a:latin typeface="Calibri"/>
                <a:cs typeface="Calibri"/>
              </a:rPr>
              <a:t>a</a:t>
            </a:r>
            <a:r>
              <a:rPr sz="2400" spc="-40" dirty="0">
                <a:latin typeface="Calibri"/>
                <a:cs typeface="Calibri"/>
              </a:rPr>
              <a:t>r</a:t>
            </a:r>
            <a:r>
              <a:rPr sz="2400" spc="-15" dirty="0">
                <a:latin typeface="Calibri"/>
                <a:cs typeface="Calibri"/>
              </a:rPr>
              <a:t>e</a:t>
            </a:r>
            <a:r>
              <a:rPr sz="2400" dirty="0">
                <a:latin typeface="Calibri"/>
                <a:cs typeface="Calibri"/>
              </a:rPr>
              <a:t> a</a:t>
            </a:r>
            <a:r>
              <a:rPr sz="2400" spc="-5" dirty="0">
                <a:latin typeface="Calibri"/>
                <a:cs typeface="Calibri"/>
              </a:rPr>
              <a:t> </a:t>
            </a:r>
            <a:r>
              <a:rPr sz="2400" dirty="0">
                <a:latin typeface="Calibri"/>
                <a:cs typeface="Calibri"/>
              </a:rPr>
              <a:t>n</a:t>
            </a:r>
            <a:r>
              <a:rPr sz="2400" spc="-25" dirty="0">
                <a:latin typeface="Calibri"/>
                <a:cs typeface="Calibri"/>
              </a:rPr>
              <a:t>e</a:t>
            </a:r>
            <a:r>
              <a:rPr sz="2400" spc="-20" dirty="0">
                <a:latin typeface="Calibri"/>
                <a:cs typeface="Calibri"/>
              </a:rPr>
              <a:t>w</a:t>
            </a:r>
            <a:r>
              <a:rPr sz="2400" spc="-10" dirty="0">
                <a:latin typeface="Calibri"/>
                <a:cs typeface="Calibri"/>
              </a:rPr>
              <a:t> </a:t>
            </a:r>
            <a:r>
              <a:rPr sz="2400" dirty="0">
                <a:latin typeface="Calibri"/>
                <a:cs typeface="Calibri"/>
              </a:rPr>
              <a:t>n</a:t>
            </a:r>
            <a:r>
              <a:rPr sz="2400" spc="-10" dirty="0">
                <a:latin typeface="Calibri"/>
                <a:cs typeface="Calibri"/>
              </a:rPr>
              <a:t>e</a:t>
            </a:r>
            <a:r>
              <a:rPr sz="2400" dirty="0">
                <a:latin typeface="Calibri"/>
                <a:cs typeface="Calibri"/>
              </a:rPr>
              <a:t>u</a:t>
            </a:r>
            <a:r>
              <a:rPr sz="2400" spc="-60" dirty="0">
                <a:latin typeface="Calibri"/>
                <a:cs typeface="Calibri"/>
              </a:rPr>
              <a:t>r</a:t>
            </a:r>
            <a:r>
              <a:rPr sz="2400" dirty="0">
                <a:latin typeface="Calibri"/>
                <a:cs typeface="Calibri"/>
              </a:rPr>
              <a:t>al</a:t>
            </a:r>
            <a:r>
              <a:rPr sz="2400" spc="-10" dirty="0">
                <a:latin typeface="Calibri"/>
                <a:cs typeface="Calibri"/>
              </a:rPr>
              <a:t> </a:t>
            </a:r>
            <a:r>
              <a:rPr sz="2400" dirty="0">
                <a:latin typeface="Calibri"/>
                <a:cs typeface="Calibri"/>
              </a:rPr>
              <a:t>n</a:t>
            </a:r>
            <a:r>
              <a:rPr sz="2400" spc="-25" dirty="0">
                <a:latin typeface="Calibri"/>
                <a:cs typeface="Calibri"/>
              </a:rPr>
              <a:t>e</a:t>
            </a:r>
            <a:r>
              <a:rPr sz="2400" spc="-15" dirty="0">
                <a:latin typeface="Calibri"/>
                <a:cs typeface="Calibri"/>
              </a:rPr>
              <a:t>t</a:t>
            </a:r>
            <a:r>
              <a:rPr sz="2400" spc="-50" dirty="0">
                <a:latin typeface="Calibri"/>
                <a:cs typeface="Calibri"/>
              </a:rPr>
              <a:t>w</a:t>
            </a:r>
            <a:r>
              <a:rPr sz="2400" spc="-5" dirty="0">
                <a:latin typeface="Calibri"/>
                <a:cs typeface="Calibri"/>
              </a:rPr>
              <a:t>o</a:t>
            </a:r>
            <a:r>
              <a:rPr sz="2400" spc="-10" dirty="0">
                <a:latin typeface="Calibri"/>
                <a:cs typeface="Calibri"/>
              </a:rPr>
              <a:t>rk </a:t>
            </a:r>
            <a:r>
              <a:rPr sz="2400" spc="-5" dirty="0">
                <a:latin typeface="Calibri"/>
                <a:cs typeface="Calibri"/>
              </a:rPr>
              <a:t>mo</a:t>
            </a:r>
            <a:r>
              <a:rPr sz="2400" dirty="0">
                <a:latin typeface="Calibri"/>
                <a:cs typeface="Calibri"/>
              </a:rPr>
              <a:t>d</a:t>
            </a:r>
            <a:r>
              <a:rPr sz="2400" spc="-10" dirty="0">
                <a:latin typeface="Calibri"/>
                <a:cs typeface="Calibri"/>
              </a:rPr>
              <a:t>e</a:t>
            </a:r>
            <a:r>
              <a:rPr sz="2400" dirty="0">
                <a:latin typeface="Calibri"/>
                <a:cs typeface="Calibri"/>
              </a:rPr>
              <a:t>l </a:t>
            </a:r>
            <a:r>
              <a:rPr sz="2400" spc="-5" dirty="0">
                <a:latin typeface="Calibri"/>
                <a:cs typeface="Calibri"/>
              </a:rPr>
              <a:t>t</a:t>
            </a:r>
            <a:r>
              <a:rPr sz="2400" dirty="0">
                <a:latin typeface="Calibri"/>
                <a:cs typeface="Calibri"/>
              </a:rPr>
              <a:t>h</a:t>
            </a:r>
            <a:r>
              <a:rPr sz="2400" spc="-25" dirty="0">
                <a:latin typeface="Calibri"/>
                <a:cs typeface="Calibri"/>
              </a:rPr>
              <a:t>a</a:t>
            </a:r>
            <a:r>
              <a:rPr sz="2400" spc="-10" dirty="0">
                <a:latin typeface="Calibri"/>
                <a:cs typeface="Calibri"/>
              </a:rPr>
              <a:t>t </a:t>
            </a:r>
            <a:r>
              <a:rPr sz="2400" spc="-5" dirty="0">
                <a:latin typeface="Calibri"/>
                <a:cs typeface="Calibri"/>
              </a:rPr>
              <a:t>o</a:t>
            </a:r>
            <a:r>
              <a:rPr sz="2400" dirty="0">
                <a:latin typeface="Calibri"/>
                <a:cs typeface="Calibri"/>
              </a:rPr>
              <a:t>n</a:t>
            </a:r>
            <a:r>
              <a:rPr sz="2400" spc="-5" dirty="0">
                <a:latin typeface="Calibri"/>
                <a:cs typeface="Calibri"/>
              </a:rPr>
              <a:t>l</a:t>
            </a:r>
            <a:r>
              <a:rPr sz="2400" spc="-15" dirty="0">
                <a:latin typeface="Calibri"/>
                <a:cs typeface="Calibri"/>
              </a:rPr>
              <a:t>y</a:t>
            </a:r>
            <a:r>
              <a:rPr sz="2400" spc="-5" dirty="0">
                <a:latin typeface="Calibri"/>
                <a:cs typeface="Calibri"/>
              </a:rPr>
              <a:t> </a:t>
            </a:r>
            <a:r>
              <a:rPr sz="2400" dirty="0">
                <a:latin typeface="Calibri"/>
                <a:cs typeface="Calibri"/>
              </a:rPr>
              <a:t>u</a:t>
            </a:r>
            <a:r>
              <a:rPr sz="2400" spc="-5" dirty="0">
                <a:latin typeface="Calibri"/>
                <a:cs typeface="Calibri"/>
              </a:rPr>
              <a:t>s</a:t>
            </a:r>
            <a:r>
              <a:rPr sz="2400" spc="-10" dirty="0">
                <a:latin typeface="Calibri"/>
                <a:cs typeface="Calibri"/>
              </a:rPr>
              <a:t>e</a:t>
            </a:r>
            <a:r>
              <a:rPr sz="2400" dirty="0">
                <a:latin typeface="Calibri"/>
                <a:cs typeface="Calibri"/>
              </a:rPr>
              <a:t>s</a:t>
            </a:r>
            <a:r>
              <a:rPr sz="2400" spc="-10" dirty="0">
                <a:latin typeface="Calibri"/>
                <a:cs typeface="Calibri"/>
              </a:rPr>
              <a:t> </a:t>
            </a:r>
            <a:r>
              <a:rPr sz="2400" spc="-25" dirty="0">
                <a:latin typeface="Calibri"/>
                <a:cs typeface="Calibri"/>
              </a:rPr>
              <a:t>a</a:t>
            </a:r>
            <a:r>
              <a:rPr sz="2400" spc="-50" dirty="0">
                <a:latin typeface="Calibri"/>
                <a:cs typeface="Calibri"/>
              </a:rPr>
              <a:t>t</a:t>
            </a:r>
            <a:r>
              <a:rPr sz="2400" spc="-45" dirty="0">
                <a:latin typeface="Calibri"/>
                <a:cs typeface="Calibri"/>
              </a:rPr>
              <a:t>t</a:t>
            </a:r>
            <a:r>
              <a:rPr sz="2400" spc="-10" dirty="0">
                <a:latin typeface="Calibri"/>
                <a:cs typeface="Calibri"/>
              </a:rPr>
              <a:t>e</a:t>
            </a:r>
            <a:r>
              <a:rPr sz="2400" spc="-25" dirty="0">
                <a:latin typeface="Calibri"/>
                <a:cs typeface="Calibri"/>
              </a:rPr>
              <a:t>n</a:t>
            </a:r>
            <a:r>
              <a:rPr sz="2400" spc="-5" dirty="0">
                <a:latin typeface="Calibri"/>
                <a:cs typeface="Calibri"/>
              </a:rPr>
              <a:t>tio</a:t>
            </a:r>
            <a:r>
              <a:rPr sz="2400" dirty="0">
                <a:latin typeface="Calibri"/>
                <a:cs typeface="Calibri"/>
              </a:rPr>
              <a:t>n</a:t>
            </a:r>
            <a:endParaRPr sz="2400">
              <a:latin typeface="Calibri"/>
              <a:cs typeface="Calibri"/>
            </a:endParaRPr>
          </a:p>
        </p:txBody>
      </p:sp>
      <p:sp>
        <p:nvSpPr>
          <p:cNvPr id="165" name="object 165"/>
          <p:cNvSpPr/>
          <p:nvPr/>
        </p:nvSpPr>
        <p:spPr>
          <a:xfrm>
            <a:off x="476094" y="3668544"/>
            <a:ext cx="3647713" cy="229565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10613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Forget Gate</a:t>
            </a:r>
          </a:p>
        </p:txBody>
      </p:sp>
      <p:sp>
        <p:nvSpPr>
          <p:cNvPr id="3" name="Content Placeholder 2"/>
          <p:cNvSpPr>
            <a:spLocks noGrp="1"/>
          </p:cNvSpPr>
          <p:nvPr>
            <p:ph idx="1"/>
          </p:nvPr>
        </p:nvSpPr>
        <p:spPr>
          <a:xfrm>
            <a:off x="2209800" y="1371600"/>
            <a:ext cx="7772400" cy="1682970"/>
          </a:xfrm>
        </p:spPr>
        <p:txBody>
          <a:bodyPr>
            <a:normAutofit fontScale="70000" lnSpcReduction="20000"/>
          </a:bodyPr>
          <a:lstStyle/>
          <a:p>
            <a:r>
              <a:rPr lang="en-US" dirty="0"/>
              <a:t>Forget gate computes a 0-1 value using a logistic sigmoid output function from the input, </a:t>
            </a:r>
            <a:r>
              <a:rPr lang="en-US" i="1" dirty="0" err="1"/>
              <a:t>x</a:t>
            </a:r>
            <a:r>
              <a:rPr lang="en-US" i="1" baseline="-25000" dirty="0" err="1"/>
              <a:t>t</a:t>
            </a:r>
            <a:r>
              <a:rPr lang="en-US" dirty="0"/>
              <a:t>, and the current hidden state, </a:t>
            </a:r>
            <a:r>
              <a:rPr lang="en-US" i="1" dirty="0"/>
              <a:t>h</a:t>
            </a:r>
            <a:r>
              <a:rPr lang="en-US" i="1" baseline="-25000" dirty="0"/>
              <a:t>t</a:t>
            </a:r>
            <a:r>
              <a:rPr lang="en-US" dirty="0"/>
              <a:t>:</a:t>
            </a:r>
          </a:p>
          <a:p>
            <a:r>
              <a:rPr lang="en-US" dirty="0">
                <a:solidFill>
                  <a:srgbClr val="000000"/>
                </a:solidFill>
                <a:latin typeface="Times New Roman"/>
              </a:rPr>
              <a:t>Multiplicatively combined with cell state, "forgetting" information where the gate outputs something close to 0.</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22</a:t>
            </a:fld>
            <a:endParaRPr lang="en-US">
              <a:latin typeface="+mn-lt"/>
            </a:endParaRPr>
          </a:p>
        </p:txBody>
      </p:sp>
      <p:pic>
        <p:nvPicPr>
          <p:cNvPr id="5" name="Picture 4"/>
          <p:cNvPicPr>
            <a:picLocks noChangeAspect="1"/>
          </p:cNvPicPr>
          <p:nvPr/>
        </p:nvPicPr>
        <p:blipFill>
          <a:blip r:embed="rId3" cstate="print"/>
          <a:stretch>
            <a:fillRect/>
          </a:stretch>
        </p:blipFill>
        <p:spPr>
          <a:xfrm>
            <a:off x="2856869" y="4438651"/>
            <a:ext cx="7343611" cy="2268029"/>
          </a:xfrm>
          <a:prstGeom prst="rect">
            <a:avLst/>
          </a:prstGeom>
        </p:spPr>
      </p:pic>
    </p:spTree>
    <p:extLst>
      <p:ext uri="{BB962C8B-B14F-4D97-AF65-F5344CB8AC3E}">
        <p14:creationId xmlns:p14="http://schemas.microsoft.com/office/powerpoint/2010/main" val="427750673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pic>
        <p:nvPicPr>
          <p:cNvPr id="1567" name="Google Shape;1567;p51"/>
          <p:cNvPicPr preferRelativeResize="0"/>
          <p:nvPr/>
        </p:nvPicPr>
        <p:blipFill>
          <a:blip r:embed="rId3">
            <a:alphaModFix/>
          </a:blip>
          <a:stretch>
            <a:fillRect/>
          </a:stretch>
        </p:blipFill>
        <p:spPr>
          <a:xfrm>
            <a:off x="3637417" y="0"/>
            <a:ext cx="4917180" cy="6858000"/>
          </a:xfrm>
          <a:prstGeom prst="rect">
            <a:avLst/>
          </a:prstGeom>
          <a:noFill/>
          <a:ln>
            <a:noFill/>
          </a:ln>
        </p:spPr>
      </p:pic>
      <p:sp>
        <p:nvSpPr>
          <p:cNvPr id="1568" name="Google Shape;1568;p51"/>
          <p:cNvSpPr txBox="1"/>
          <p:nvPr/>
        </p:nvSpPr>
        <p:spPr>
          <a:xfrm>
            <a:off x="0" y="0"/>
            <a:ext cx="12192000" cy="6858000"/>
          </a:xfrm>
          <a:prstGeom prst="rect">
            <a:avLst/>
          </a:prstGeom>
          <a:solidFill>
            <a:srgbClr val="FFFFFF">
              <a:alpha val="80360"/>
            </a:srgbClr>
          </a:solidFill>
          <a:ln>
            <a:noFill/>
          </a:ln>
        </p:spPr>
        <p:txBody>
          <a:bodyPr spcFirstLastPara="1" wrap="square" lIns="121900" tIns="121900" rIns="121900" bIns="121900" anchor="ctr" anchorCtr="0">
            <a:noAutofit/>
          </a:bodyPr>
          <a:lstStyle/>
          <a:p>
            <a:pPr algn="ctr">
              <a:lnSpc>
                <a:spcPct val="120000"/>
              </a:lnSpc>
            </a:pPr>
            <a:r>
              <a:rPr lang="en" sz="4800" b="1">
                <a:solidFill>
                  <a:srgbClr val="202124"/>
                </a:solidFill>
                <a:latin typeface="Google Sans"/>
                <a:ea typeface="Google Sans"/>
                <a:cs typeface="Google Sans"/>
                <a:sym typeface="Google Sans"/>
              </a:rPr>
              <a:t>Thanks for your... 🥁</a:t>
            </a:r>
            <a:endParaRPr sz="4800" b="1">
              <a:solidFill>
                <a:srgbClr val="202124"/>
              </a:solidFill>
              <a:latin typeface="Google Sans"/>
              <a:ea typeface="Google Sans"/>
              <a:cs typeface="Google Sans"/>
              <a:sym typeface="Google Sans"/>
            </a:endParaRPr>
          </a:p>
          <a:p>
            <a:pPr algn="ctr">
              <a:lnSpc>
                <a:spcPct val="120000"/>
              </a:lnSpc>
            </a:pPr>
            <a:r>
              <a:rPr lang="en" sz="10533" b="1">
                <a:solidFill>
                  <a:srgbClr val="202124"/>
                </a:solidFill>
                <a:latin typeface="Google Sans"/>
                <a:ea typeface="Google Sans"/>
                <a:cs typeface="Google Sans"/>
                <a:sym typeface="Google Sans"/>
              </a:rPr>
              <a:t>Attention</a:t>
            </a:r>
            <a:endParaRPr sz="10533" b="1">
              <a:solidFill>
                <a:srgbClr val="202124"/>
              </a:solidFill>
              <a:latin typeface="Google Sans"/>
              <a:ea typeface="Google Sans"/>
              <a:cs typeface="Google Sans"/>
              <a:sym typeface="Google Sans"/>
            </a:endParaRPr>
          </a:p>
        </p:txBody>
      </p:sp>
      <p:sp>
        <p:nvSpPr>
          <p:cNvPr id="1569" name="Google Shape;1569;p51"/>
          <p:cNvSpPr txBox="1"/>
          <p:nvPr/>
        </p:nvSpPr>
        <p:spPr>
          <a:xfrm>
            <a:off x="119336" y="6481044"/>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Thank You!</a:t>
            </a:r>
          </a:p>
        </p:txBody>
      </p:sp>
    </p:spTree>
    <p:extLst>
      <p:ext uri="{BB962C8B-B14F-4D97-AF65-F5344CB8AC3E}">
        <p14:creationId xmlns:p14="http://schemas.microsoft.com/office/powerpoint/2010/main" val="101982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Hyperbolic Tangent Units</a:t>
            </a:r>
            <a:endParaRPr lang="en-US" dirty="0">
              <a:solidFill>
                <a:srgbClr val="3333FF"/>
              </a:solidFill>
              <a:latin typeface="Times New Roman"/>
            </a:endParaRPr>
          </a:p>
        </p:txBody>
      </p:sp>
      <p:sp>
        <p:nvSpPr>
          <p:cNvPr id="3" name="Content Placeholder 2"/>
          <p:cNvSpPr>
            <a:spLocks noGrp="1"/>
          </p:cNvSpPr>
          <p:nvPr>
            <p:ph idx="1"/>
          </p:nvPr>
        </p:nvSpPr>
        <p:spPr>
          <a:xfrm>
            <a:off x="551384" y="1371601"/>
            <a:ext cx="11233248" cy="2740419"/>
          </a:xfrm>
        </p:spPr>
        <p:txBody>
          <a:bodyPr/>
          <a:lstStyle/>
          <a:p>
            <a:r>
              <a:rPr lang="en-US" dirty="0"/>
              <a:t>Tanh can be used as an alternative nonlinear function to the sigmoid logistic (0-1) output function.</a:t>
            </a:r>
            <a:endParaRPr lang="en-US" dirty="0">
              <a:solidFill>
                <a:srgbClr val="000000"/>
              </a:solidFill>
              <a:latin typeface="Times New Roman"/>
            </a:endParaRPr>
          </a:p>
          <a:p>
            <a:r>
              <a:rPr lang="en-US" dirty="0"/>
              <a:t>Used to produce </a:t>
            </a:r>
            <a:r>
              <a:rPr lang="en-US" dirty="0" err="1"/>
              <a:t>thresholded</a:t>
            </a:r>
            <a:r>
              <a:rPr lang="en-US" dirty="0"/>
              <a:t> output between –1 and 1.</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23</a:t>
            </a:fld>
            <a:endParaRPr lang="en-US">
              <a:latin typeface="+mn-lt"/>
            </a:endParaRPr>
          </a:p>
        </p:txBody>
      </p:sp>
      <p:pic>
        <p:nvPicPr>
          <p:cNvPr id="5" name="Picture 4" descr="TanhReal"/>
          <p:cNvPicPr>
            <a:picLocks noChangeAspect="1"/>
          </p:cNvPicPr>
          <p:nvPr/>
        </p:nvPicPr>
        <p:blipFill>
          <a:blip r:embed="rId3" cstate="print"/>
          <a:stretch>
            <a:fillRect/>
          </a:stretch>
        </p:blipFill>
        <p:spPr>
          <a:xfrm>
            <a:off x="3971925" y="4000500"/>
            <a:ext cx="3853878" cy="2495998"/>
          </a:xfrm>
          <a:prstGeom prst="rect">
            <a:avLst/>
          </a:prstGeom>
        </p:spPr>
      </p:pic>
    </p:spTree>
    <p:extLst>
      <p:ext uri="{BB962C8B-B14F-4D97-AF65-F5344CB8AC3E}">
        <p14:creationId xmlns:p14="http://schemas.microsoft.com/office/powerpoint/2010/main" val="403370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 Gate</a:t>
            </a:r>
          </a:p>
        </p:txBody>
      </p:sp>
      <p:sp>
        <p:nvSpPr>
          <p:cNvPr id="3" name="Content Placeholder 2"/>
          <p:cNvSpPr>
            <a:spLocks noGrp="1"/>
          </p:cNvSpPr>
          <p:nvPr>
            <p:ph idx="1"/>
          </p:nvPr>
        </p:nvSpPr>
        <p:spPr>
          <a:xfrm>
            <a:off x="2209800" y="1371600"/>
            <a:ext cx="7631362" cy="2298700"/>
          </a:xfrm>
        </p:spPr>
        <p:txBody>
          <a:bodyPr>
            <a:normAutofit fontScale="92500"/>
          </a:bodyPr>
          <a:lstStyle/>
          <a:p>
            <a:r>
              <a:rPr lang="en-US" sz="2800" dirty="0"/>
              <a:t>First, determine which entries in the cell state to update by computing 0-1 sigmoid output.</a:t>
            </a:r>
          </a:p>
          <a:p>
            <a:r>
              <a:rPr lang="en-US" sz="2800" dirty="0">
                <a:solidFill>
                  <a:srgbClr val="000000"/>
                </a:solidFill>
                <a:latin typeface="Times New Roman"/>
              </a:rPr>
              <a:t>Then determine what amount to add/subtract from these entries by computing a tanh output (valued –1 to 1) function of the input and hidden state.</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24</a:t>
            </a:fld>
            <a:endParaRPr lang="en-US">
              <a:latin typeface="+mn-lt"/>
            </a:endParaRPr>
          </a:p>
        </p:txBody>
      </p:sp>
      <p:pic>
        <p:nvPicPr>
          <p:cNvPr id="5" name="Picture 4"/>
          <p:cNvPicPr>
            <a:picLocks noChangeAspect="1"/>
          </p:cNvPicPr>
          <p:nvPr/>
        </p:nvPicPr>
        <p:blipFill>
          <a:blip r:embed="rId3" cstate="print"/>
          <a:stretch>
            <a:fillRect/>
          </a:stretch>
        </p:blipFill>
        <p:spPr>
          <a:xfrm>
            <a:off x="2648311" y="3952875"/>
            <a:ext cx="7140922" cy="2204784"/>
          </a:xfrm>
          <a:prstGeom prst="rect">
            <a:avLst/>
          </a:prstGeom>
        </p:spPr>
      </p:pic>
    </p:spTree>
    <p:extLst>
      <p:ext uri="{BB962C8B-B14F-4D97-AF65-F5344CB8AC3E}">
        <p14:creationId xmlns:p14="http://schemas.microsoft.com/office/powerpoint/2010/main" val="4110187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Updating the Cell State</a:t>
            </a:r>
          </a:p>
        </p:txBody>
      </p:sp>
      <p:sp>
        <p:nvSpPr>
          <p:cNvPr id="3" name="Content Placeholder 2"/>
          <p:cNvSpPr>
            <a:spLocks noGrp="1"/>
          </p:cNvSpPr>
          <p:nvPr>
            <p:ph idx="1"/>
          </p:nvPr>
        </p:nvSpPr>
        <p:spPr>
          <a:xfrm>
            <a:off x="623391" y="1371601"/>
            <a:ext cx="11329259" cy="2035453"/>
          </a:xfrm>
        </p:spPr>
        <p:txBody>
          <a:bodyPr/>
          <a:lstStyle/>
          <a:p>
            <a:r>
              <a:rPr lang="en-US" dirty="0"/>
              <a:t>Cell state is updated by using component-wise vector multiply to "forget" and vector addition to "input" new information.</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25</a:t>
            </a:fld>
            <a:endParaRPr lang="en-US">
              <a:latin typeface="+mn-lt"/>
            </a:endParaRPr>
          </a:p>
        </p:txBody>
      </p:sp>
      <p:pic>
        <p:nvPicPr>
          <p:cNvPr id="5" name="Picture 4"/>
          <p:cNvPicPr>
            <a:picLocks noChangeAspect="1"/>
          </p:cNvPicPr>
          <p:nvPr/>
        </p:nvPicPr>
        <p:blipFill>
          <a:blip r:embed="rId3" cstate="print"/>
          <a:stretch>
            <a:fillRect/>
          </a:stretch>
        </p:blipFill>
        <p:spPr>
          <a:xfrm>
            <a:off x="3028951" y="3124200"/>
            <a:ext cx="7740611" cy="2389838"/>
          </a:xfrm>
          <a:prstGeom prst="rect">
            <a:avLst/>
          </a:prstGeom>
        </p:spPr>
      </p:pic>
    </p:spTree>
    <p:extLst>
      <p:ext uri="{BB962C8B-B14F-4D97-AF65-F5344CB8AC3E}">
        <p14:creationId xmlns:p14="http://schemas.microsoft.com/office/powerpoint/2010/main" val="1115980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Output Gate</a:t>
            </a:r>
          </a:p>
        </p:txBody>
      </p:sp>
      <p:sp>
        <p:nvSpPr>
          <p:cNvPr id="3" name="Content Placeholder 2"/>
          <p:cNvSpPr>
            <a:spLocks noGrp="1"/>
          </p:cNvSpPr>
          <p:nvPr>
            <p:ph idx="1"/>
          </p:nvPr>
        </p:nvSpPr>
        <p:spPr>
          <a:xfrm>
            <a:off x="2209800" y="1371601"/>
            <a:ext cx="7772400" cy="2731607"/>
          </a:xfrm>
        </p:spPr>
        <p:txBody>
          <a:bodyPr>
            <a:normAutofit lnSpcReduction="10000"/>
          </a:bodyPr>
          <a:lstStyle/>
          <a:p>
            <a:r>
              <a:rPr lang="en-US" sz="2800" dirty="0"/>
              <a:t>Hidden state is updated based on a "filtered" version of the cell state, scaled to –1 to 1 using tanh.</a:t>
            </a:r>
          </a:p>
          <a:p>
            <a:r>
              <a:rPr lang="en-US" sz="2800" dirty="0"/>
              <a:t>Output gate computes a sigmoid function of the input and current hidden state to determine which elements of the cell state to "output".</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26</a:t>
            </a:fld>
            <a:endParaRPr lang="en-US">
              <a:latin typeface="+mn-lt"/>
            </a:endParaRPr>
          </a:p>
        </p:txBody>
      </p:sp>
      <p:pic>
        <p:nvPicPr>
          <p:cNvPr id="5" name="Picture 4"/>
          <p:cNvPicPr>
            <a:picLocks noChangeAspect="1"/>
          </p:cNvPicPr>
          <p:nvPr/>
        </p:nvPicPr>
        <p:blipFill>
          <a:blip r:embed="rId3" cstate="print"/>
          <a:stretch>
            <a:fillRect/>
          </a:stretch>
        </p:blipFill>
        <p:spPr>
          <a:xfrm>
            <a:off x="2743201" y="4191001"/>
            <a:ext cx="6898489" cy="2129645"/>
          </a:xfrm>
          <a:prstGeom prst="rect">
            <a:avLst/>
          </a:prstGeom>
        </p:spPr>
      </p:pic>
    </p:spTree>
    <p:extLst>
      <p:ext uri="{BB962C8B-B14F-4D97-AF65-F5344CB8AC3E}">
        <p14:creationId xmlns:p14="http://schemas.microsoft.com/office/powerpoint/2010/main" val="3079417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 Network Architecture</a:t>
            </a:r>
          </a:p>
        </p:txBody>
      </p:sp>
      <p:sp>
        <p:nvSpPr>
          <p:cNvPr id="3" name="Content Placeholder 2"/>
          <p:cNvSpPr>
            <a:spLocks noGrp="1"/>
          </p:cNvSpPr>
          <p:nvPr>
            <p:ph idx="1"/>
          </p:nvPr>
        </p:nvSpPr>
        <p:spPr>
          <a:xfrm>
            <a:off x="263352" y="932661"/>
            <a:ext cx="7772400" cy="1695635"/>
          </a:xfrm>
        </p:spPr>
        <p:txBody>
          <a:bodyPr/>
          <a:lstStyle/>
          <a:p>
            <a:r>
              <a:rPr lang="en-US" dirty="0"/>
              <a:t>Single or multilayer networks can compute LSTM inputs from problem inputs and problem outputs from LSTM outputs.</a:t>
            </a:r>
          </a:p>
        </p:txBody>
      </p:sp>
      <p:sp>
        <p:nvSpPr>
          <p:cNvPr id="4" name="Slide Number Placeholder 3"/>
          <p:cNvSpPr>
            <a:spLocks noGrp="1"/>
          </p:cNvSpPr>
          <p:nvPr>
            <p:ph type="sldNum" sz="quarter" idx="11"/>
          </p:nvPr>
        </p:nvSpPr>
        <p:spPr bwMode="auto">
          <a:xfrm>
            <a:off x="10019876"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27</a:t>
            </a:fld>
            <a:endParaRPr lang="en-US" dirty="0">
              <a:latin typeface="+mn-lt"/>
            </a:endParaRPr>
          </a:p>
        </p:txBody>
      </p:sp>
      <p:pic>
        <p:nvPicPr>
          <p:cNvPr id="5" name="Content Placeholder 4" descr="A LSTM neural network."/>
          <p:cNvPicPr>
            <a:picLocks noChangeAspect="1"/>
          </p:cNvPicPr>
          <p:nvPr/>
        </p:nvPicPr>
        <p:blipFill>
          <a:blip r:embed="rId2" cstate="print"/>
          <a:stretch>
            <a:fillRect/>
          </a:stretch>
        </p:blipFill>
        <p:spPr bwMode="auto">
          <a:xfrm>
            <a:off x="3712346" y="3508308"/>
            <a:ext cx="4182291" cy="1571403"/>
          </a:xfrm>
          <a:prstGeom prst="rect">
            <a:avLst/>
          </a:prstGeom>
          <a:noFill/>
          <a:ln w="9525">
            <a:noFill/>
            <a:miter lim="800000"/>
            <a:headEnd/>
            <a:tailEnd/>
          </a:ln>
          <a:effectLst/>
        </p:spPr>
      </p:pic>
      <p:sp>
        <p:nvSpPr>
          <p:cNvPr id="6" name="Rectangle 5"/>
          <p:cNvSpPr/>
          <p:nvPr/>
        </p:nvSpPr>
        <p:spPr bwMode="auto">
          <a:xfrm>
            <a:off x="7365784" y="3021649"/>
            <a:ext cx="181822" cy="402291"/>
          </a:xfrm>
          <a:prstGeom prst="rect">
            <a:avLst/>
          </a:prstGeom>
          <a:solidFill>
            <a:schemeClr val="bg1"/>
          </a:solidFill>
          <a:ln w="12700"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dirty="0">
              <a:latin typeface="Times New Roman" pitchFamily="18" charset="0"/>
            </a:endParaRPr>
          </a:p>
        </p:txBody>
      </p:sp>
      <p:sp>
        <p:nvSpPr>
          <p:cNvPr id="7" name="Rectangle 6"/>
          <p:cNvSpPr/>
          <p:nvPr/>
        </p:nvSpPr>
        <p:spPr bwMode="auto">
          <a:xfrm>
            <a:off x="3847773" y="3102951"/>
            <a:ext cx="181822" cy="402291"/>
          </a:xfrm>
          <a:prstGeom prst="rect">
            <a:avLst/>
          </a:prstGeom>
          <a:solidFill>
            <a:schemeClr val="bg1"/>
          </a:solidFill>
          <a:ln w="12700"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dirty="0">
              <a:latin typeface="Times New Roman" pitchFamily="18" charset="0"/>
            </a:endParaRPr>
          </a:p>
        </p:txBody>
      </p:sp>
      <p:sp>
        <p:nvSpPr>
          <p:cNvPr id="10" name="Rectangle 9"/>
          <p:cNvSpPr/>
          <p:nvPr/>
        </p:nvSpPr>
        <p:spPr bwMode="auto">
          <a:xfrm>
            <a:off x="5017471" y="5346690"/>
            <a:ext cx="366246" cy="371513"/>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dirty="0">
              <a:latin typeface="Times New Roman" pitchFamily="18" charset="0"/>
            </a:endParaRPr>
          </a:p>
        </p:txBody>
      </p:sp>
      <p:sp>
        <p:nvSpPr>
          <p:cNvPr id="12" name="TextBox 11"/>
          <p:cNvSpPr txBox="1"/>
          <p:nvPr/>
        </p:nvSpPr>
        <p:spPr>
          <a:xfrm>
            <a:off x="6769778" y="5504303"/>
            <a:ext cx="326624" cy="256480"/>
          </a:xfrm>
          <a:prstGeom prst="rect">
            <a:avLst/>
          </a:prstGeom>
          <a:noFill/>
        </p:spPr>
        <p:txBody>
          <a:bodyPr wrap="square" rtlCol="0">
            <a:spAutoFit/>
          </a:bodyPr>
          <a:lstStyle/>
          <a:p>
            <a:endParaRPr lang="en-US" sz="1600" baseline="-25000" dirty="0"/>
          </a:p>
        </p:txBody>
      </p:sp>
      <p:grpSp>
        <p:nvGrpSpPr>
          <p:cNvPr id="14" name="Group 13"/>
          <p:cNvGrpSpPr/>
          <p:nvPr/>
        </p:nvGrpSpPr>
        <p:grpSpPr>
          <a:xfrm>
            <a:off x="5041736" y="5778212"/>
            <a:ext cx="317716" cy="651451"/>
            <a:chOff x="3517736" y="6229290"/>
            <a:chExt cx="317716" cy="651451"/>
          </a:xfrm>
        </p:grpSpPr>
        <p:sp>
          <p:nvSpPr>
            <p:cNvPr id="11" name="Oval 10"/>
            <p:cNvSpPr/>
            <p:nvPr/>
          </p:nvSpPr>
          <p:spPr bwMode="auto">
            <a:xfrm>
              <a:off x="3517736" y="6315044"/>
              <a:ext cx="277468" cy="565697"/>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3" name="Rectangle 12"/>
            <p:cNvSpPr/>
            <p:nvPr/>
          </p:nvSpPr>
          <p:spPr>
            <a:xfrm>
              <a:off x="3517736" y="6229290"/>
              <a:ext cx="317716" cy="369332"/>
            </a:xfrm>
            <a:prstGeom prst="rect">
              <a:avLst/>
            </a:prstGeom>
          </p:spPr>
          <p:txBody>
            <a:bodyPr wrap="square">
              <a:spAutoFit/>
            </a:bodyPr>
            <a:lstStyle/>
            <a:p>
              <a:r>
                <a:rPr lang="en-US" dirty="0"/>
                <a:t>I</a:t>
              </a:r>
              <a:r>
                <a:rPr lang="en-US" baseline="-25000" dirty="0"/>
                <a:t>t</a:t>
              </a:r>
            </a:p>
          </p:txBody>
        </p:sp>
      </p:grpSp>
      <p:sp>
        <p:nvSpPr>
          <p:cNvPr id="16" name="Oval 15"/>
          <p:cNvSpPr/>
          <p:nvPr/>
        </p:nvSpPr>
        <p:spPr bwMode="auto">
          <a:xfrm>
            <a:off x="6078246" y="2597291"/>
            <a:ext cx="277468" cy="565697"/>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7" name="Rectangle 16"/>
          <p:cNvSpPr/>
          <p:nvPr/>
        </p:nvSpPr>
        <p:spPr>
          <a:xfrm>
            <a:off x="6002755" y="2522213"/>
            <a:ext cx="437098" cy="369332"/>
          </a:xfrm>
          <a:prstGeom prst="rect">
            <a:avLst/>
          </a:prstGeom>
        </p:spPr>
        <p:txBody>
          <a:bodyPr wrap="square">
            <a:spAutoFit/>
          </a:bodyPr>
          <a:lstStyle/>
          <a:p>
            <a:r>
              <a:rPr lang="en-US" dirty="0" err="1"/>
              <a:t>O</a:t>
            </a:r>
            <a:r>
              <a:rPr lang="en-US" baseline="-25000" dirty="0" err="1"/>
              <a:t>t</a:t>
            </a:r>
            <a:endParaRPr lang="en-US" baseline="-25000" dirty="0"/>
          </a:p>
        </p:txBody>
      </p:sp>
      <p:sp>
        <p:nvSpPr>
          <p:cNvPr id="18" name="Rectangle 17"/>
          <p:cNvSpPr/>
          <p:nvPr/>
        </p:nvSpPr>
        <p:spPr bwMode="auto">
          <a:xfrm>
            <a:off x="6053981" y="3076451"/>
            <a:ext cx="366246" cy="371513"/>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dirty="0">
              <a:latin typeface="Times New Roman" pitchFamily="18" charset="0"/>
            </a:endParaRPr>
          </a:p>
        </p:txBody>
      </p:sp>
      <p:cxnSp>
        <p:nvCxnSpPr>
          <p:cNvPr id="20" name="Straight Arrow Connector 19"/>
          <p:cNvCxnSpPr>
            <a:cxnSpLocks/>
            <a:stCxn id="13" idx="0"/>
            <a:endCxn id="10" idx="2"/>
          </p:cNvCxnSpPr>
          <p:nvPr/>
        </p:nvCxnSpPr>
        <p:spPr bwMode="auto">
          <a:xfrm flipV="1">
            <a:off x="5200594" y="5718203"/>
            <a:ext cx="0" cy="60009"/>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2" name="Straight Arrow Connector 21"/>
          <p:cNvCxnSpPr>
            <a:cxnSpLocks/>
          </p:cNvCxnSpPr>
          <p:nvPr/>
        </p:nvCxnSpPr>
        <p:spPr bwMode="auto">
          <a:xfrm flipV="1">
            <a:off x="5200944" y="5108590"/>
            <a:ext cx="0" cy="181226"/>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4" name="Straight Arrow Connector 23"/>
          <p:cNvCxnSpPr>
            <a:cxnSpLocks/>
          </p:cNvCxnSpPr>
          <p:nvPr/>
        </p:nvCxnSpPr>
        <p:spPr bwMode="auto">
          <a:xfrm flipV="1">
            <a:off x="6228926" y="2873915"/>
            <a:ext cx="0" cy="181226"/>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6" name="Straight Arrow Connector 25"/>
          <p:cNvCxnSpPr>
            <a:cxnSpLocks/>
          </p:cNvCxnSpPr>
          <p:nvPr/>
        </p:nvCxnSpPr>
        <p:spPr bwMode="auto">
          <a:xfrm flipV="1">
            <a:off x="6221289" y="3327081"/>
            <a:ext cx="0" cy="181226"/>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27" name="TextBox 26"/>
          <p:cNvSpPr txBox="1"/>
          <p:nvPr/>
        </p:nvSpPr>
        <p:spPr>
          <a:xfrm>
            <a:off x="5388613" y="5802222"/>
            <a:ext cx="3266535" cy="369332"/>
          </a:xfrm>
          <a:prstGeom prst="rect">
            <a:avLst/>
          </a:prstGeom>
          <a:noFill/>
        </p:spPr>
        <p:txBody>
          <a:bodyPr wrap="none" rtlCol="0">
            <a:spAutoFit/>
          </a:bodyPr>
          <a:lstStyle/>
          <a:p>
            <a:r>
              <a:rPr lang="en-US" dirty="0"/>
              <a:t>e.g. a word as a “one hot” vector</a:t>
            </a:r>
          </a:p>
        </p:txBody>
      </p:sp>
      <p:sp>
        <p:nvSpPr>
          <p:cNvPr id="28" name="TextBox 27"/>
          <p:cNvSpPr txBox="1"/>
          <p:nvPr/>
        </p:nvSpPr>
        <p:spPr>
          <a:xfrm>
            <a:off x="5615613" y="4740208"/>
            <a:ext cx="3058851" cy="646331"/>
          </a:xfrm>
          <a:prstGeom prst="rect">
            <a:avLst/>
          </a:prstGeom>
          <a:noFill/>
        </p:spPr>
        <p:txBody>
          <a:bodyPr wrap="none" rtlCol="0">
            <a:spAutoFit/>
          </a:bodyPr>
          <a:lstStyle/>
          <a:p>
            <a:pPr algn="l"/>
            <a:r>
              <a:rPr lang="en-US" dirty="0"/>
              <a:t>e.g. a word “embedding” with </a:t>
            </a:r>
          </a:p>
          <a:p>
            <a:pPr algn="l"/>
            <a:r>
              <a:rPr lang="en-US" dirty="0"/>
              <a:t>reduced dimensionality</a:t>
            </a:r>
          </a:p>
        </p:txBody>
      </p:sp>
      <p:sp>
        <p:nvSpPr>
          <p:cNvPr id="29" name="TextBox 28"/>
          <p:cNvSpPr txBox="1"/>
          <p:nvPr/>
        </p:nvSpPr>
        <p:spPr>
          <a:xfrm>
            <a:off x="6395963" y="2492896"/>
            <a:ext cx="3506216" cy="369332"/>
          </a:xfrm>
          <a:prstGeom prst="rect">
            <a:avLst/>
          </a:prstGeom>
          <a:noFill/>
        </p:spPr>
        <p:txBody>
          <a:bodyPr wrap="none" rtlCol="0">
            <a:spAutoFit/>
          </a:bodyPr>
          <a:lstStyle/>
          <a:p>
            <a:r>
              <a:rPr lang="en-US" dirty="0"/>
              <a:t>e.g. a POS tag as a “one hot” vector</a:t>
            </a:r>
          </a:p>
        </p:txBody>
      </p:sp>
    </p:spTree>
    <p:extLst>
      <p:ext uri="{BB962C8B-B14F-4D97-AF65-F5344CB8AC3E}">
        <p14:creationId xmlns:p14="http://schemas.microsoft.com/office/powerpoint/2010/main" val="703412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 Training</a:t>
            </a:r>
          </a:p>
        </p:txBody>
      </p:sp>
      <p:sp>
        <p:nvSpPr>
          <p:cNvPr id="3" name="Content Placeholder 2"/>
          <p:cNvSpPr>
            <a:spLocks noGrp="1"/>
          </p:cNvSpPr>
          <p:nvPr>
            <p:ph idx="1"/>
          </p:nvPr>
        </p:nvSpPr>
        <p:spPr>
          <a:xfrm>
            <a:off x="695400" y="1196752"/>
            <a:ext cx="10657184" cy="4687888"/>
          </a:xfrm>
        </p:spPr>
        <p:txBody>
          <a:bodyPr>
            <a:normAutofit/>
          </a:bodyPr>
          <a:lstStyle/>
          <a:p>
            <a:r>
              <a:rPr lang="en-US" dirty="0"/>
              <a:t>Trainable with backprop derivatives such as:</a:t>
            </a:r>
            <a:endParaRPr lang="en-US" dirty="0">
              <a:solidFill>
                <a:srgbClr val="000000"/>
              </a:solidFill>
              <a:latin typeface="Times New Roman"/>
            </a:endParaRPr>
          </a:p>
          <a:p>
            <a:pPr lvl="1"/>
            <a:r>
              <a:rPr lang="en-US" dirty="0">
                <a:solidFill>
                  <a:srgbClr val="000000"/>
                </a:solidFill>
                <a:latin typeface="Times New Roman"/>
              </a:rPr>
              <a:t>Stochastic gradient descent (randomize order of examples in each epoch) with momentum (bias weight changes to continue in same direction as last update).</a:t>
            </a:r>
          </a:p>
          <a:p>
            <a:pPr lvl="1"/>
            <a:r>
              <a:rPr lang="en-US" dirty="0">
                <a:solidFill>
                  <a:srgbClr val="000000"/>
                </a:solidFill>
                <a:latin typeface="Times New Roman"/>
              </a:rPr>
              <a:t>ADAM optimizer </a:t>
            </a:r>
            <a:r>
              <a:rPr lang="en-US" dirty="0">
                <a:solidFill>
                  <a:srgbClr val="00664C"/>
                </a:solidFill>
                <a:latin typeface="Times New Roman"/>
              </a:rPr>
              <a:t>(</a:t>
            </a:r>
            <a:r>
              <a:rPr lang="en-US" dirty="0" err="1">
                <a:solidFill>
                  <a:srgbClr val="00664C"/>
                </a:solidFill>
                <a:latin typeface="Times New Roman"/>
              </a:rPr>
              <a:t>Kingma</a:t>
            </a:r>
            <a:r>
              <a:rPr lang="en-US" dirty="0">
                <a:solidFill>
                  <a:srgbClr val="00664C"/>
                </a:solidFill>
                <a:latin typeface="Times New Roman"/>
              </a:rPr>
              <a:t> &amp; Ma, 2015)</a:t>
            </a:r>
          </a:p>
          <a:p>
            <a:r>
              <a:rPr lang="en-US" dirty="0">
                <a:solidFill>
                  <a:srgbClr val="000000"/>
                </a:solidFill>
                <a:latin typeface="Times New Roman"/>
              </a:rPr>
              <a:t>Each cell has many parameters (</a:t>
            </a:r>
            <a:r>
              <a:rPr lang="en-US" i="1" dirty="0" err="1">
                <a:solidFill>
                  <a:srgbClr val="000000"/>
                </a:solidFill>
                <a:latin typeface="Times New Roman"/>
              </a:rPr>
              <a:t>W</a:t>
            </a:r>
            <a:r>
              <a:rPr lang="en-US" i="1" baseline="-25000" dirty="0" err="1">
                <a:solidFill>
                  <a:srgbClr val="000000"/>
                </a:solidFill>
                <a:latin typeface="Times New Roman"/>
              </a:rPr>
              <a:t>f</a:t>
            </a:r>
            <a:r>
              <a:rPr lang="en-US" i="1" dirty="0">
                <a:solidFill>
                  <a:srgbClr val="000000"/>
                </a:solidFill>
                <a:latin typeface="Times New Roman"/>
              </a:rPr>
              <a:t>, W</a:t>
            </a:r>
            <a:r>
              <a:rPr lang="en-US" i="1" baseline="-25000" dirty="0">
                <a:solidFill>
                  <a:srgbClr val="000000"/>
                </a:solidFill>
                <a:latin typeface="Times New Roman"/>
              </a:rPr>
              <a:t>i</a:t>
            </a:r>
            <a:r>
              <a:rPr lang="en-US" i="1" dirty="0">
                <a:solidFill>
                  <a:srgbClr val="000000"/>
                </a:solidFill>
                <a:latin typeface="Times New Roman"/>
              </a:rPr>
              <a:t>, W</a:t>
            </a:r>
            <a:r>
              <a:rPr lang="en-US" i="1" baseline="-25000" dirty="0">
                <a:solidFill>
                  <a:srgbClr val="000000"/>
                </a:solidFill>
                <a:latin typeface="Times New Roman"/>
              </a:rPr>
              <a:t>C</a:t>
            </a:r>
            <a:r>
              <a:rPr lang="en-US" i="1" dirty="0">
                <a:solidFill>
                  <a:srgbClr val="000000"/>
                </a:solidFill>
                <a:latin typeface="Times New Roman"/>
              </a:rPr>
              <a:t>, W</a:t>
            </a:r>
            <a:r>
              <a:rPr lang="en-US" i="1" baseline="-25000" dirty="0">
                <a:solidFill>
                  <a:srgbClr val="000000"/>
                </a:solidFill>
                <a:latin typeface="Times New Roman"/>
              </a:rPr>
              <a:t>o</a:t>
            </a:r>
            <a:r>
              <a:rPr lang="en-US" dirty="0">
                <a:solidFill>
                  <a:srgbClr val="000000"/>
                </a:solidFill>
                <a:latin typeface="Times New Roman"/>
              </a:rPr>
              <a:t>)</a:t>
            </a:r>
          </a:p>
          <a:p>
            <a:pPr lvl="1"/>
            <a:r>
              <a:rPr lang="en-US" dirty="0">
                <a:solidFill>
                  <a:srgbClr val="000000"/>
                </a:solidFill>
                <a:latin typeface="Times New Roman"/>
              </a:rPr>
              <a:t>Generally requires lots of training data.</a:t>
            </a:r>
          </a:p>
          <a:p>
            <a:pPr lvl="1"/>
            <a:r>
              <a:rPr lang="en-US" dirty="0">
                <a:solidFill>
                  <a:srgbClr val="000000"/>
                </a:solidFill>
                <a:latin typeface="Times New Roman"/>
              </a:rPr>
              <a:t>Requires lots of compute time that exploits GPU clusters.</a:t>
            </a:r>
          </a:p>
        </p:txBody>
      </p:sp>
      <p:sp>
        <p:nvSpPr>
          <p:cNvPr id="4" name="Slide Number Placeholder 3"/>
          <p:cNvSpPr>
            <a:spLocks noGrp="1"/>
          </p:cNvSpPr>
          <p:nvPr>
            <p:ph type="sldNum" sz="quarter" idx="11"/>
          </p:nvPr>
        </p:nvSpPr>
        <p:spPr bwMode="auto">
          <a:xfrm>
            <a:off x="9447584" y="624279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28</a:t>
            </a:fld>
            <a:endParaRPr lang="en-US">
              <a:latin typeface="+mn-lt"/>
            </a:endParaRPr>
          </a:p>
        </p:txBody>
      </p:sp>
    </p:spTree>
    <p:extLst>
      <p:ext uri="{BB962C8B-B14F-4D97-AF65-F5344CB8AC3E}">
        <p14:creationId xmlns:p14="http://schemas.microsoft.com/office/powerpoint/2010/main" val="5360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Problems Solved with LSTMs</a:t>
            </a:r>
            <a:endParaRPr lang="en-US" dirty="0">
              <a:solidFill>
                <a:srgbClr val="3333FF"/>
              </a:solidFill>
              <a:latin typeface="Times New Roman"/>
            </a:endParaRPr>
          </a:p>
        </p:txBody>
      </p:sp>
      <p:sp>
        <p:nvSpPr>
          <p:cNvPr id="3" name="Content Placeholder 2"/>
          <p:cNvSpPr>
            <a:spLocks noGrp="1"/>
          </p:cNvSpPr>
          <p:nvPr>
            <p:ph idx="1"/>
          </p:nvPr>
        </p:nvSpPr>
        <p:spPr>
          <a:xfrm>
            <a:off x="335360" y="1371600"/>
            <a:ext cx="9857979" cy="4687888"/>
          </a:xfrm>
        </p:spPr>
        <p:txBody>
          <a:bodyPr>
            <a:normAutofit/>
          </a:bodyPr>
          <a:lstStyle/>
          <a:p>
            <a:r>
              <a:rPr lang="en-US" dirty="0"/>
              <a:t>Sequence labeling </a:t>
            </a:r>
          </a:p>
          <a:p>
            <a:pPr lvl="1"/>
            <a:r>
              <a:rPr lang="en-US" dirty="0">
                <a:solidFill>
                  <a:srgbClr val="000000"/>
                </a:solidFill>
              </a:rPr>
              <a:t>Train with supervised output at each time step computed using a single or multilayer network that maps the hidden state (</a:t>
            </a:r>
            <a:r>
              <a:rPr lang="en-US" i="1" dirty="0" err="1">
                <a:solidFill>
                  <a:srgbClr val="000000"/>
                </a:solidFill>
              </a:rPr>
              <a:t>h</a:t>
            </a:r>
            <a:r>
              <a:rPr lang="en-US" i="1" baseline="-25000" dirty="0" err="1">
                <a:solidFill>
                  <a:srgbClr val="000000"/>
                </a:solidFill>
              </a:rPr>
              <a:t>t</a:t>
            </a:r>
            <a:r>
              <a:rPr lang="en-US" dirty="0">
                <a:solidFill>
                  <a:srgbClr val="000000"/>
                </a:solidFill>
              </a:rPr>
              <a:t>) to an output vector (</a:t>
            </a:r>
            <a:r>
              <a:rPr lang="en-US" i="1" dirty="0" err="1">
                <a:solidFill>
                  <a:srgbClr val="000000"/>
                </a:solidFill>
              </a:rPr>
              <a:t>O</a:t>
            </a:r>
            <a:r>
              <a:rPr lang="en-US" i="1" baseline="-25000" dirty="0" err="1">
                <a:solidFill>
                  <a:srgbClr val="000000"/>
                </a:solidFill>
              </a:rPr>
              <a:t>t</a:t>
            </a:r>
            <a:r>
              <a:rPr lang="en-US" dirty="0">
                <a:solidFill>
                  <a:srgbClr val="000000"/>
                </a:solidFill>
              </a:rPr>
              <a:t>).</a:t>
            </a:r>
          </a:p>
          <a:p>
            <a:r>
              <a:rPr lang="en-US" dirty="0">
                <a:solidFill>
                  <a:srgbClr val="000000"/>
                </a:solidFill>
              </a:rPr>
              <a:t>Language modeling</a:t>
            </a:r>
          </a:p>
          <a:p>
            <a:pPr lvl="1"/>
            <a:r>
              <a:rPr lang="en-US" dirty="0">
                <a:solidFill>
                  <a:srgbClr val="000000"/>
                </a:solidFill>
              </a:rPr>
              <a:t>Train to predict next input (</a:t>
            </a:r>
            <a:r>
              <a:rPr lang="en-US" i="1" dirty="0" err="1">
                <a:solidFill>
                  <a:srgbClr val="000000"/>
                </a:solidFill>
              </a:rPr>
              <a:t>O</a:t>
            </a:r>
            <a:r>
              <a:rPr lang="en-US" i="1" baseline="-25000" dirty="0" err="1">
                <a:solidFill>
                  <a:srgbClr val="000000"/>
                </a:solidFill>
              </a:rPr>
              <a:t>t</a:t>
            </a:r>
            <a:r>
              <a:rPr lang="en-US" i="1" baseline="-25000" dirty="0">
                <a:solidFill>
                  <a:srgbClr val="000000"/>
                </a:solidFill>
              </a:rPr>
              <a:t> </a:t>
            </a:r>
            <a:r>
              <a:rPr lang="en-US" i="1" dirty="0">
                <a:solidFill>
                  <a:srgbClr val="000000"/>
                </a:solidFill>
              </a:rPr>
              <a:t>=I</a:t>
            </a:r>
            <a:r>
              <a:rPr lang="en-US" i="1" baseline="-25000" dirty="0">
                <a:solidFill>
                  <a:srgbClr val="000000"/>
                </a:solidFill>
              </a:rPr>
              <a:t>t+1</a:t>
            </a:r>
            <a:r>
              <a:rPr lang="en-US" dirty="0">
                <a:solidFill>
                  <a:srgbClr val="000000"/>
                </a:solidFill>
              </a:rPr>
              <a:t>)</a:t>
            </a:r>
          </a:p>
          <a:p>
            <a:r>
              <a:rPr lang="en-US" dirty="0"/>
              <a:t>Sequence (e.g. text) classification</a:t>
            </a:r>
          </a:p>
          <a:p>
            <a:pPr lvl="1"/>
            <a:r>
              <a:rPr lang="en-US" dirty="0">
                <a:solidFill>
                  <a:srgbClr val="000000"/>
                </a:solidFill>
              </a:rPr>
              <a:t>Train</a:t>
            </a:r>
            <a:r>
              <a:rPr lang="en-US" dirty="0"/>
              <a:t> </a:t>
            </a:r>
            <a:r>
              <a:rPr lang="en-US" dirty="0">
                <a:solidFill>
                  <a:srgbClr val="000000"/>
                </a:solidFill>
              </a:rPr>
              <a:t>a single or multilayer network that maps the final hidden state (</a:t>
            </a:r>
            <a:r>
              <a:rPr lang="en-US" i="1" dirty="0" err="1">
                <a:solidFill>
                  <a:srgbClr val="000000"/>
                </a:solidFill>
              </a:rPr>
              <a:t>h</a:t>
            </a:r>
            <a:r>
              <a:rPr lang="en-US" i="1" baseline="-25000" dirty="0" err="1">
                <a:solidFill>
                  <a:srgbClr val="000000"/>
                </a:solidFill>
              </a:rPr>
              <a:t>n</a:t>
            </a:r>
            <a:r>
              <a:rPr lang="en-US" dirty="0">
                <a:solidFill>
                  <a:srgbClr val="000000"/>
                </a:solidFill>
              </a:rPr>
              <a:t>) to an output vector (</a:t>
            </a:r>
            <a:r>
              <a:rPr lang="en-US" i="1" dirty="0">
                <a:solidFill>
                  <a:srgbClr val="000000"/>
                </a:solidFill>
              </a:rPr>
              <a:t>O</a:t>
            </a:r>
            <a:r>
              <a:rPr lang="en-US" dirty="0">
                <a:solidFill>
                  <a:srgbClr val="000000"/>
                </a:solidFill>
              </a:rPr>
              <a:t>). </a:t>
            </a:r>
            <a:endParaRPr lang="en-US" dirty="0">
              <a:solidFill>
                <a:schemeClr val="tx1"/>
              </a:solidFill>
            </a:endParaRPr>
          </a:p>
        </p:txBody>
      </p:sp>
      <p:sp>
        <p:nvSpPr>
          <p:cNvPr id="4" name="Slide Number Placeholder 3"/>
          <p:cNvSpPr>
            <a:spLocks noGrp="1"/>
          </p:cNvSpPr>
          <p:nvPr>
            <p:ph type="sldNum" sz="quarter" idx="11"/>
          </p:nvPr>
        </p:nvSpPr>
        <p:spPr bwMode="auto">
          <a:xfrm>
            <a:off x="9984432" y="6365776"/>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29</a:t>
            </a:fld>
            <a:endParaRPr lang="en-US">
              <a:latin typeface="+mn-lt"/>
            </a:endParaRPr>
          </a:p>
        </p:txBody>
      </p:sp>
    </p:spTree>
    <p:extLst>
      <p:ext uri="{BB962C8B-B14F-4D97-AF65-F5344CB8AC3E}">
        <p14:creationId xmlns:p14="http://schemas.microsoft.com/office/powerpoint/2010/main" val="1910592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983432" y="-27384"/>
            <a:ext cx="10849205" cy="720080"/>
          </a:xfrm>
        </p:spPr>
        <p:txBody>
          <a:bodyPr anchor="ctr">
            <a:normAutofit/>
          </a:bodyPr>
          <a:lstStyle/>
          <a:p>
            <a:pPr>
              <a:lnSpc>
                <a:spcPct val="90000"/>
              </a:lnSpc>
            </a:pPr>
            <a:r>
              <a:rPr lang="en-US" sz="3600" dirty="0"/>
              <a:t>Course Schedule &amp; Content</a:t>
            </a:r>
          </a:p>
        </p:txBody>
      </p:sp>
      <p:graphicFrame>
        <p:nvGraphicFramePr>
          <p:cNvPr id="2" name="Table 1">
            <a:extLst>
              <a:ext uri="{FF2B5EF4-FFF2-40B4-BE49-F238E27FC236}">
                <a16:creationId xmlns:a16="http://schemas.microsoft.com/office/drawing/2014/main" id="{A69686C2-79B6-FDEE-418A-39A57D11EA31}"/>
              </a:ext>
            </a:extLst>
          </p:cNvPr>
          <p:cNvGraphicFramePr>
            <a:graphicFrameLocks noGrp="1"/>
          </p:cNvGraphicFramePr>
          <p:nvPr>
            <p:extLst>
              <p:ext uri="{D42A27DB-BD31-4B8C-83A1-F6EECF244321}">
                <p14:modId xmlns:p14="http://schemas.microsoft.com/office/powerpoint/2010/main" val="3572126108"/>
              </p:ext>
            </p:extLst>
          </p:nvPr>
        </p:nvGraphicFramePr>
        <p:xfrm>
          <a:off x="479376" y="663284"/>
          <a:ext cx="11233247" cy="5958085"/>
        </p:xfrm>
        <a:graphic>
          <a:graphicData uri="http://schemas.openxmlformats.org/drawingml/2006/table">
            <a:tbl>
              <a:tblPr/>
              <a:tblGrid>
                <a:gridCol w="856320">
                  <a:extLst>
                    <a:ext uri="{9D8B030D-6E8A-4147-A177-3AD203B41FA5}">
                      <a16:colId xmlns:a16="http://schemas.microsoft.com/office/drawing/2014/main" val="3327751785"/>
                    </a:ext>
                  </a:extLst>
                </a:gridCol>
                <a:gridCol w="2935795">
                  <a:extLst>
                    <a:ext uri="{9D8B030D-6E8A-4147-A177-3AD203B41FA5}">
                      <a16:colId xmlns:a16="http://schemas.microsoft.com/office/drawing/2014/main" val="51002761"/>
                    </a:ext>
                  </a:extLst>
                </a:gridCol>
                <a:gridCol w="5118649">
                  <a:extLst>
                    <a:ext uri="{9D8B030D-6E8A-4147-A177-3AD203B41FA5}">
                      <a16:colId xmlns:a16="http://schemas.microsoft.com/office/drawing/2014/main" val="536975872"/>
                    </a:ext>
                  </a:extLst>
                </a:gridCol>
                <a:gridCol w="2322483">
                  <a:extLst>
                    <a:ext uri="{9D8B030D-6E8A-4147-A177-3AD203B41FA5}">
                      <a16:colId xmlns:a16="http://schemas.microsoft.com/office/drawing/2014/main" val="996469274"/>
                    </a:ext>
                  </a:extLst>
                </a:gridCol>
              </a:tblGrid>
              <a:tr h="175064">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DATE</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Overview</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Lecture Details</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Scope</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extLst>
                  <a:ext uri="{0D108BD9-81ED-4DB2-BD59-A6C34878D82A}">
                    <a16:rowId xmlns:a16="http://schemas.microsoft.com/office/drawing/2014/main" val="3207879164"/>
                  </a:ext>
                </a:extLst>
              </a:tr>
              <a:tr h="50130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Introduction - Course Structure, Logistics, Fundamentals of Machine Learning and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Arial" panose="020B0604020202020204" pitchFamily="34" charset="0"/>
                          <a:ea typeface="Arial" panose="020B0604020202020204" pitchFamily="34" charset="0"/>
                        </a:rPr>
                        <a:t>1. Introduction to Neural Network, Multilayer Perceptron, Back Propagation Learning - What is Deep Learning?</a:t>
                      </a:r>
                      <a:br>
                        <a:rPr lang="en-US" sz="900" b="0" i="0" u="none" strike="noStrike">
                          <a:solidFill>
                            <a:srgbClr val="000000"/>
                          </a:solidFill>
                          <a:effectLst/>
                          <a:latin typeface="Arial" panose="020B0604020202020204" pitchFamily="34" charset="0"/>
                          <a:ea typeface="Arial" panose="020B0604020202020204" pitchFamily="34" charset="0"/>
                        </a:rPr>
                      </a:b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rowSpan="3">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BASICS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FFFF00"/>
                    </a:solidFill>
                  </a:tcPr>
                </a:tc>
                <a:extLst>
                  <a:ext uri="{0D108BD9-81ED-4DB2-BD59-A6C34878D82A}">
                    <a16:rowId xmlns:a16="http://schemas.microsoft.com/office/drawing/2014/main" val="4224126221"/>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Fundamentals of Learning</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2. Introduction to Deep Learning, Bayesian Learning, Hebbian Learning, Decision Surfaces, Representation Learning. </a:t>
                      </a:r>
                      <a:br>
                        <a:rPr lang="en-US" sz="900" b="0" i="0" u="none" strike="noStrike" dirty="0">
                          <a:solidFill>
                            <a:srgbClr val="000000"/>
                          </a:solidFill>
                          <a:effectLst/>
                          <a:latin typeface="Arial" panose="020B0604020202020204" pitchFamily="34" charset="0"/>
                        </a:rPr>
                      </a:br>
                      <a:r>
                        <a:rPr lang="en-US" sz="900" b="0" i="0" u="none" strike="noStrike" dirty="0">
                          <a:solidFill>
                            <a:srgbClr val="000000"/>
                          </a:solidFill>
                          <a:effectLst/>
                          <a:latin typeface="Arial" panose="020B0604020202020204" pitchFamily="34" charset="0"/>
                        </a:rPr>
                        <a:t>3. Theory of Deep Learning (Universal approximation theorem, convergence rate, and recent mathematical results)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90666984"/>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3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Mathematics &amp; Fundamentals of Deep Learning</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4. Linear Classifiers, Linear Machines with Hinge Loss, Gradient Descent, Activation and Loss Functions.</a:t>
                      </a:r>
                      <a:br>
                        <a:rPr lang="en-US" sz="900" b="0" i="0" u="none" strike="noStrike" dirty="0">
                          <a:solidFill>
                            <a:srgbClr val="000000"/>
                          </a:solidFill>
                          <a:effectLst/>
                          <a:latin typeface="Arial" panose="020B0604020202020204" pitchFamily="34" charset="0"/>
                          <a:ea typeface="Arial" panose="020B0604020202020204" pitchFamily="34" charset="0"/>
                        </a:rPr>
                      </a:br>
                      <a:r>
                        <a:rPr lang="en-US" sz="900" b="0" i="0" u="none" strike="noStrike" dirty="0">
                          <a:solidFill>
                            <a:srgbClr val="000000"/>
                          </a:solidFill>
                          <a:effectLst/>
                          <a:latin typeface="Arial" panose="020B0604020202020204" pitchFamily="34" charset="0"/>
                          <a:ea typeface="Arial" panose="020B0604020202020204" pitchFamily="34" charset="0"/>
                        </a:rPr>
                        <a:t>5. Optimization Techniques, Gradient Descent, Batch Optimization, Introduction to Meta-Learning, Hessian-Free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89459512"/>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4</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Neural Networks</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Neural Networks: Features, Feature Representation, Representation Learning, </a:t>
                      </a:r>
                      <a:r>
                        <a:rPr lang="en-US" sz="900" b="0" i="0" u="none" strike="noStrike" dirty="0" err="1">
                          <a:effectLst/>
                          <a:latin typeface="Arial" panose="020B0604020202020204" pitchFamily="34" charset="0"/>
                        </a:rPr>
                        <a:t>BoFs</a:t>
                      </a:r>
                      <a:r>
                        <a:rPr lang="en-US" sz="900" b="0" i="0" u="none" strike="noStrike" dirty="0">
                          <a:effectLst/>
                          <a:latin typeface="Arial" panose="020B0604020202020204" pitchFamily="34" charset="0"/>
                        </a:rPr>
                        <a:t>/</a:t>
                      </a:r>
                      <a:r>
                        <a:rPr lang="en-US" sz="900" b="0" i="0" u="none" strike="noStrike" dirty="0" err="1">
                          <a:effectLst/>
                          <a:latin typeface="Arial" panose="020B0604020202020204" pitchFamily="34" charset="0"/>
                        </a:rPr>
                        <a:t>BoWs</a:t>
                      </a:r>
                      <a:r>
                        <a:rPr lang="en-US" sz="900" b="0" i="0" u="none" strike="noStrike" dirty="0">
                          <a:effectLst/>
                          <a:latin typeface="Arial" panose="020B0604020202020204" pitchFamily="34" charset="0"/>
                        </a:rPr>
                        <a:t>, Feature Maps, Deep vs. Shallow Nets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FUNDAMENTALS OF DEEP (CONVOLUTIONAL) LEARNING</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FFC000"/>
                    </a:solidFill>
                  </a:tcPr>
                </a:tc>
                <a:extLst>
                  <a:ext uri="{0D108BD9-81ED-4DB2-BD59-A6C34878D82A}">
                    <a16:rowId xmlns:a16="http://schemas.microsoft.com/office/drawing/2014/main" val="707579648"/>
                  </a:ext>
                </a:extLst>
              </a:tr>
              <a:tr h="173349">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extLst>
                  <a:ext uri="{0D108BD9-81ED-4DB2-BD59-A6C34878D82A}">
                    <a16:rowId xmlns:a16="http://schemas.microsoft.com/office/drawing/2014/main" val="3308531452"/>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5</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Convolutional Neural Networks</a:t>
                      </a: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ea typeface="Arial" panose="020B0604020202020204" pitchFamily="34" charset="0"/>
                        </a:rPr>
                        <a:t>6. Convolutional Neural Networks, Building blocks of CNN</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5">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DEEP NEURAL NETWORKS - DEEP INTO DEEP LEARNING </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92D050"/>
                    </a:solidFill>
                  </a:tcPr>
                </a:tc>
                <a:extLst>
                  <a:ext uri="{0D108BD9-81ED-4DB2-BD59-A6C34878D82A}">
                    <a16:rowId xmlns:a16="http://schemas.microsoft.com/office/drawing/2014/main" val="1737692539"/>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6</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Pooling, Convolutional, </a:t>
                      </a:r>
                      <a:r>
                        <a:rPr lang="en-US" sz="900" b="0" i="0" u="none" strike="noStrike" dirty="0" err="1">
                          <a:effectLst/>
                          <a:latin typeface="Arial" panose="020B0604020202020204" pitchFamily="34" charset="0"/>
                        </a:rPr>
                        <a:t>Softmax</a:t>
                      </a:r>
                      <a:r>
                        <a:rPr lang="en-US" sz="900" b="0" i="0" u="none" strike="noStrike" dirty="0">
                          <a:effectLst/>
                          <a:latin typeface="Arial" panose="020B0604020202020204" pitchFamily="34" charset="0"/>
                        </a:rPr>
                        <a:t> Layers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336129400"/>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7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Optimizing </a:t>
                      </a:r>
                      <a:r>
                        <a:rPr lang="en-US" sz="900" b="0" i="0" u="none" strike="noStrike" dirty="0" err="1">
                          <a:effectLst/>
                          <a:latin typeface="Arial" panose="020B0604020202020204" pitchFamily="34" charset="0"/>
                        </a:rPr>
                        <a:t>ConvNets</a:t>
                      </a:r>
                      <a:r>
                        <a:rPr lang="en-US" sz="900" b="0" i="0" u="none" strike="noStrike" dirty="0">
                          <a:effectLst/>
                          <a:latin typeface="Arial" panose="020B0604020202020204" pitchFamily="34" charset="0"/>
                        </a:rPr>
                        <a:t>, Transfer Learning, Residual Networks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4171740380"/>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8</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Learning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11. Deep Learning Model Optimization; Early Stopping/Exit, Dropout, Batch Normalization, Instance Normalization, Group Normalization, Pruning, Quantization, Hyperparameter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2788699341"/>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9</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Recurrent Neural Networks, Transformers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RNNs, LSTMs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708625182"/>
                  </a:ext>
                </a:extLst>
              </a:tr>
              <a:tr h="17334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extLst>
                  <a:ext uri="{0D108BD9-81ED-4DB2-BD59-A6C34878D82A}">
                    <a16:rowId xmlns:a16="http://schemas.microsoft.com/office/drawing/2014/main" val="2094633158"/>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10</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Transformers, Attention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Attention Mechanisms and Transformer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4">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EMERGING DEEP LEARNING RESEARCH AND APPLICATIONS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00B0F0"/>
                    </a:solidFill>
                  </a:tcPr>
                </a:tc>
                <a:extLst>
                  <a:ext uri="{0D108BD9-81ED-4DB2-BD59-A6C34878D82A}">
                    <a16:rowId xmlns:a16="http://schemas.microsoft.com/office/drawing/2014/main" val="1597441044"/>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Generative Adversarial Networks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Unsupervised Learning with Deep Network, Autoencoders Cont’d, </a:t>
                      </a:r>
                      <a:r>
                        <a:rPr lang="en-US" sz="900" b="0" i="0" u="none" strike="noStrike" dirty="0">
                          <a:solidFill>
                            <a:srgbClr val="000000"/>
                          </a:solidFill>
                          <a:effectLst/>
                          <a:latin typeface="Arial" panose="020B0604020202020204" pitchFamily="34" charset="0"/>
                        </a:rPr>
                        <a:t>8. Generative Adversarial Networks, Adversarial Learning Models, Variational Autoencoders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827183937"/>
                  </a:ext>
                </a:extLst>
              </a:tr>
              <a:tr h="2566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Reinforcement Learning - Graph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Deep Reinforcement Learning (Q-learning, actor-critic, policy gradient, experience replay, double Q-learning, deep bootstrap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83786711"/>
                  </a:ext>
                </a:extLst>
              </a:tr>
              <a:tr h="506398">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13</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Graph Neural Networks and Deep Learning Trends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Graph Neural Networks – Graph Signal Processing, Convolutional Networks on Graphs, Gated Graph Sequence Networks, Semi-Supervised Graph Convolutional Networks Interpretable Deep Neural Networks</a:t>
                      </a:r>
                      <a:endParaRPr lang="en-US" sz="1400" b="0" i="0" u="none" strike="noStrike" dirty="0">
                        <a:effectLst/>
                        <a:latin typeface="Arial" panose="020B0604020202020204" pitchFamily="34" charset="0"/>
                      </a:endParaRPr>
                    </a:p>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DNNs for Vision and NLP - GPTS/LLMS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551780730"/>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546A"/>
                    </a:solidFill>
                  </a:tcPr>
                </a:tc>
                <a:extLst>
                  <a:ext uri="{0D108BD9-81ED-4DB2-BD59-A6C34878D82A}">
                    <a16:rowId xmlns:a16="http://schemas.microsoft.com/office/drawing/2014/main" val="1287487398"/>
                  </a:ext>
                </a:extLst>
              </a:tr>
              <a:tr h="198367">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Exam Period</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Final Exam</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1100" b="0" i="0" u="none" strike="noStrike">
                          <a:solidFill>
                            <a:srgbClr val="000000"/>
                          </a:solidFill>
                          <a:effectLst/>
                          <a:latin typeface="Calibri" panose="020F0502020204030204" pitchFamily="34" charset="0"/>
                        </a:rPr>
                        <a:t>Comprehensive Final Exam</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100" b="0" i="0" u="none" strike="noStrike" dirty="0">
                          <a:solidFill>
                            <a:srgbClr val="000000"/>
                          </a:solidFill>
                          <a:effectLst/>
                          <a:latin typeface="Calibri" panose="020F0502020204030204" pitchFamily="34" charset="0"/>
                        </a:rPr>
                        <a:t>EVALUATION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72C4"/>
                    </a:solidFill>
                  </a:tcPr>
                </a:tc>
                <a:extLst>
                  <a:ext uri="{0D108BD9-81ED-4DB2-BD59-A6C34878D82A}">
                    <a16:rowId xmlns:a16="http://schemas.microsoft.com/office/drawing/2014/main" val="1342924111"/>
                  </a:ext>
                </a:extLst>
              </a:tr>
            </a:tbl>
          </a:graphicData>
        </a:graphic>
      </p:graphicFrame>
    </p:spTree>
    <p:extLst>
      <p:ext uri="{BB962C8B-B14F-4D97-AF65-F5344CB8AC3E}">
        <p14:creationId xmlns:p14="http://schemas.microsoft.com/office/powerpoint/2010/main" val="3651735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03447" y="116632"/>
            <a:ext cx="10465162" cy="720080"/>
          </a:xfrm>
        </p:spPr>
        <p:txBody>
          <a:bodyPr>
            <a:normAutofit/>
          </a:bodyPr>
          <a:lstStyle/>
          <a:p>
            <a:r>
              <a:rPr lang="en-US" dirty="0"/>
              <a:t>Sequence to Sequence Transduction (Mapping)</a:t>
            </a:r>
          </a:p>
        </p:txBody>
      </p:sp>
      <p:sp>
        <p:nvSpPr>
          <p:cNvPr id="3" name="Content Placeholder 2"/>
          <p:cNvSpPr>
            <a:spLocks noGrp="1"/>
          </p:cNvSpPr>
          <p:nvPr>
            <p:ph idx="1"/>
          </p:nvPr>
        </p:nvSpPr>
        <p:spPr>
          <a:xfrm>
            <a:off x="601026" y="1019715"/>
            <a:ext cx="11111597" cy="2105950"/>
          </a:xfrm>
        </p:spPr>
        <p:txBody>
          <a:bodyPr/>
          <a:lstStyle/>
          <a:p>
            <a:r>
              <a:rPr lang="en-US" dirty="0"/>
              <a:t>Encoder/Decoder framework maps one sequence to a "deep vector" then another LSTM maps this vector to an output sequence. </a:t>
            </a:r>
            <a:endParaRPr lang="en-US"/>
          </a:p>
        </p:txBody>
      </p:sp>
      <p:sp>
        <p:nvSpPr>
          <p:cNvPr id="4" name="Slide Number Placeholder 3"/>
          <p:cNvSpPr>
            <a:spLocks noGrp="1"/>
          </p:cNvSpPr>
          <p:nvPr>
            <p:ph type="sldNum" sz="quarter" idx="11"/>
          </p:nvPr>
        </p:nvSpPr>
        <p:spPr bwMode="auto">
          <a:xfrm>
            <a:off x="9984432" y="6409592"/>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30</a:t>
            </a:fld>
            <a:endParaRPr lang="en-US" dirty="0">
              <a:latin typeface="+mn-lt"/>
            </a:endParaRPr>
          </a:p>
        </p:txBody>
      </p:sp>
      <p:sp>
        <p:nvSpPr>
          <p:cNvPr id="5" name="TextBox 4"/>
          <p:cNvSpPr txBox="1"/>
          <p:nvPr/>
        </p:nvSpPr>
        <p:spPr>
          <a:xfrm>
            <a:off x="1876538" y="3714750"/>
            <a:ext cx="2743200" cy="369332"/>
          </a:xfrm>
          <a:prstGeom prst="rect">
            <a:avLst/>
          </a:prstGeom>
        </p:spPr>
        <p:txBody>
          <a:bodyPr rtlCol="0">
            <a:spAutoFit/>
          </a:bodyPr>
          <a:lstStyle/>
          <a:p>
            <a:pPr algn="ctr"/>
            <a:r>
              <a:rPr lang="en-US" i="1" dirty="0">
                <a:solidFill>
                  <a:srgbClr val="000000"/>
                </a:solidFill>
                <a:latin typeface="Times New Roman"/>
              </a:rPr>
              <a:t>I</a:t>
            </a:r>
            <a:r>
              <a:rPr lang="en-US" i="1" baseline="-25000" dirty="0">
                <a:solidFill>
                  <a:srgbClr val="000000"/>
                </a:solidFill>
                <a:latin typeface="Times New Roman"/>
              </a:rPr>
              <a:t>1</a:t>
            </a:r>
            <a:r>
              <a:rPr lang="en-US" i="1" dirty="0">
                <a:solidFill>
                  <a:srgbClr val="000000"/>
                </a:solidFill>
                <a:latin typeface="Times New Roman"/>
              </a:rPr>
              <a:t>, I</a:t>
            </a:r>
            <a:r>
              <a:rPr lang="en-US" i="1" baseline="-25000" dirty="0">
                <a:solidFill>
                  <a:srgbClr val="000000"/>
                </a:solidFill>
                <a:latin typeface="Times New Roman"/>
              </a:rPr>
              <a:t>2</a:t>
            </a:r>
            <a:r>
              <a:rPr lang="en-US" i="1" dirty="0">
                <a:solidFill>
                  <a:srgbClr val="000000"/>
                </a:solidFill>
                <a:latin typeface="Times New Roman"/>
              </a:rPr>
              <a:t>,…,I</a:t>
            </a:r>
            <a:r>
              <a:rPr lang="en-US" i="1" baseline="-25000" dirty="0">
                <a:solidFill>
                  <a:srgbClr val="000000"/>
                </a:solidFill>
                <a:latin typeface="Times New Roman"/>
              </a:rPr>
              <a:t>n</a:t>
            </a:r>
          </a:p>
        </p:txBody>
      </p:sp>
      <p:sp>
        <p:nvSpPr>
          <p:cNvPr id="6" name="Rectangle 5"/>
          <p:cNvSpPr/>
          <p:nvPr/>
        </p:nvSpPr>
        <p:spPr bwMode="auto">
          <a:xfrm>
            <a:off x="4220443" y="3600450"/>
            <a:ext cx="1036159" cy="679290"/>
          </a:xfrm>
          <a:prstGeom prst="rect">
            <a:avLst/>
          </a:prstGeom>
          <a:solidFill>
            <a:srgbClr val="66CCFF"/>
          </a:solidFill>
          <a:ln w="12700" cap="flat" cmpd="sng" algn="ctr">
            <a:solidFill>
              <a:schemeClr val="tx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r>
              <a:rPr lang="en-US" sz="2000" dirty="0">
                <a:latin typeface="Times New Roman" pitchFamily="18" charset="0"/>
              </a:rPr>
              <a:t>Encoder</a:t>
            </a:r>
            <a:endParaRPr lang="en-US" dirty="0">
              <a:solidFill>
                <a:srgbClr val="000000"/>
              </a:solidFill>
              <a:latin typeface="Times New Roman"/>
            </a:endParaRPr>
          </a:p>
          <a:p>
            <a:r>
              <a:rPr lang="en-US" dirty="0">
                <a:solidFill>
                  <a:srgbClr val="000000"/>
                </a:solidFill>
                <a:latin typeface="Times New Roman"/>
              </a:rPr>
              <a:t>LSTM</a:t>
            </a:r>
          </a:p>
        </p:txBody>
      </p:sp>
      <p:sp>
        <p:nvSpPr>
          <p:cNvPr id="8" name="TextBox 7"/>
          <p:cNvSpPr txBox="1"/>
          <p:nvPr/>
        </p:nvSpPr>
        <p:spPr>
          <a:xfrm>
            <a:off x="7116972" y="3714750"/>
            <a:ext cx="2743200" cy="369332"/>
          </a:xfrm>
          <a:prstGeom prst="rect">
            <a:avLst/>
          </a:prstGeom>
        </p:spPr>
        <p:txBody>
          <a:bodyPr rtlCol="0">
            <a:spAutoFit/>
          </a:bodyPr>
          <a:lstStyle/>
          <a:p>
            <a:pPr algn="ctr"/>
            <a:r>
              <a:rPr lang="en-US" i="1" dirty="0">
                <a:solidFill>
                  <a:srgbClr val="000000"/>
                </a:solidFill>
                <a:latin typeface="Times New Roman"/>
              </a:rPr>
              <a:t>O</a:t>
            </a:r>
            <a:r>
              <a:rPr lang="en-US" i="1" baseline="-25000" dirty="0">
                <a:solidFill>
                  <a:srgbClr val="000000"/>
                </a:solidFill>
                <a:latin typeface="Times New Roman"/>
              </a:rPr>
              <a:t>1</a:t>
            </a:r>
            <a:r>
              <a:rPr lang="en-US" i="1" dirty="0">
                <a:solidFill>
                  <a:srgbClr val="000000"/>
                </a:solidFill>
                <a:latin typeface="Times New Roman"/>
              </a:rPr>
              <a:t>, O</a:t>
            </a:r>
            <a:r>
              <a:rPr lang="en-US" i="1" baseline="-25000" dirty="0">
                <a:solidFill>
                  <a:srgbClr val="000000"/>
                </a:solidFill>
                <a:latin typeface="Times New Roman"/>
              </a:rPr>
              <a:t>2</a:t>
            </a:r>
            <a:r>
              <a:rPr lang="en-US" i="1" dirty="0">
                <a:solidFill>
                  <a:srgbClr val="000000"/>
                </a:solidFill>
                <a:latin typeface="Times New Roman"/>
              </a:rPr>
              <a:t>,…,O</a:t>
            </a:r>
            <a:r>
              <a:rPr lang="en-US" i="1" baseline="-25000" dirty="0">
                <a:solidFill>
                  <a:srgbClr val="000000"/>
                </a:solidFill>
                <a:latin typeface="Times New Roman"/>
              </a:rPr>
              <a:t>m</a:t>
            </a:r>
          </a:p>
        </p:txBody>
      </p:sp>
      <p:sp>
        <p:nvSpPr>
          <p:cNvPr id="9" name="TextBox 8"/>
          <p:cNvSpPr txBox="1"/>
          <p:nvPr/>
        </p:nvSpPr>
        <p:spPr>
          <a:xfrm>
            <a:off x="4487227" y="3686175"/>
            <a:ext cx="2743200" cy="369332"/>
          </a:xfrm>
          <a:prstGeom prst="rect">
            <a:avLst/>
          </a:prstGeom>
        </p:spPr>
        <p:txBody>
          <a:bodyPr rtlCol="0">
            <a:spAutoFit/>
          </a:bodyPr>
          <a:lstStyle/>
          <a:p>
            <a:pPr algn="ctr"/>
            <a:r>
              <a:rPr lang="en-US" i="1" dirty="0" err="1">
                <a:solidFill>
                  <a:srgbClr val="000000"/>
                </a:solidFill>
                <a:latin typeface="Times New Roman"/>
              </a:rPr>
              <a:t>h</a:t>
            </a:r>
            <a:r>
              <a:rPr lang="en-US" i="1" baseline="-25000" dirty="0" err="1">
                <a:solidFill>
                  <a:srgbClr val="000000"/>
                </a:solidFill>
                <a:latin typeface="Times New Roman"/>
              </a:rPr>
              <a:t>n</a:t>
            </a:r>
            <a:endParaRPr lang="en-US" i="1" baseline="-25000" dirty="0">
              <a:solidFill>
                <a:srgbClr val="000000"/>
              </a:solidFill>
              <a:latin typeface="Times New Roman"/>
            </a:endParaRPr>
          </a:p>
        </p:txBody>
      </p:sp>
      <p:sp>
        <p:nvSpPr>
          <p:cNvPr id="10" name="Rectangle 9"/>
          <p:cNvSpPr/>
          <p:nvPr/>
        </p:nvSpPr>
        <p:spPr bwMode="auto">
          <a:xfrm>
            <a:off x="6364256" y="3600450"/>
            <a:ext cx="1050585" cy="679290"/>
          </a:xfrm>
          <a:prstGeom prst="rect">
            <a:avLst/>
          </a:prstGeom>
          <a:solidFill>
            <a:srgbClr val="66CCFF"/>
          </a:solidFill>
          <a:ln w="12700" cap="flat" cmpd="sng" algn="ctr">
            <a:solidFill>
              <a:schemeClr val="tx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r>
              <a:rPr lang="en-US" sz="2000" dirty="0">
                <a:latin typeface="Times New Roman" pitchFamily="18" charset="0"/>
              </a:rPr>
              <a:t>Decoder</a:t>
            </a:r>
            <a:endParaRPr lang="en-US" dirty="0">
              <a:solidFill>
                <a:srgbClr val="000000"/>
              </a:solidFill>
              <a:latin typeface="Times New Roman"/>
            </a:endParaRPr>
          </a:p>
          <a:p>
            <a:r>
              <a:rPr lang="en-US" dirty="0">
                <a:solidFill>
                  <a:srgbClr val="000000"/>
                </a:solidFill>
                <a:latin typeface="Times New Roman"/>
              </a:rPr>
              <a:t>LSTM</a:t>
            </a:r>
          </a:p>
        </p:txBody>
      </p:sp>
      <p:sp>
        <p:nvSpPr>
          <p:cNvPr id="11" name="Arrow: Right 10"/>
          <p:cNvSpPr/>
          <p:nvPr/>
        </p:nvSpPr>
        <p:spPr bwMode="auto">
          <a:xfrm>
            <a:off x="5259000" y="3886200"/>
            <a:ext cx="448594" cy="799134"/>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2" name="Arrow: Right 11"/>
          <p:cNvSpPr/>
          <p:nvPr/>
        </p:nvSpPr>
        <p:spPr bwMode="auto">
          <a:xfrm>
            <a:off x="6059358" y="3857625"/>
            <a:ext cx="308224" cy="799134"/>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3" name="Arrow: Right 12"/>
          <p:cNvSpPr/>
          <p:nvPr/>
        </p:nvSpPr>
        <p:spPr bwMode="auto">
          <a:xfrm>
            <a:off x="3915543" y="3905250"/>
            <a:ext cx="308224" cy="799134"/>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4" name="Arrow: Right 13"/>
          <p:cNvSpPr/>
          <p:nvPr/>
        </p:nvSpPr>
        <p:spPr bwMode="auto">
          <a:xfrm>
            <a:off x="7412342" y="3886200"/>
            <a:ext cx="308224" cy="799134"/>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5" name="Content Placeholder 2"/>
          <p:cNvSpPr txBox="1">
            <a:spLocks/>
          </p:cNvSpPr>
          <p:nvPr/>
        </p:nvSpPr>
        <p:spPr bwMode="auto">
          <a:xfrm>
            <a:off x="1597097" y="5074350"/>
            <a:ext cx="7772400" cy="1326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0000"/>
              </a:buClr>
              <a:buChar char="•"/>
              <a:defRPr sz="3200">
                <a:solidFill>
                  <a:schemeClr val="tx1"/>
                </a:solidFill>
                <a:latin typeface="+mn-lt"/>
                <a:ea typeface="+mn-ea"/>
                <a:cs typeface="+mn-cs"/>
              </a:defRPr>
            </a:lvl1pPr>
            <a:lvl2pPr marL="742950" indent="-285750" algn="l" rtl="0" fontAlgn="base">
              <a:spcBef>
                <a:spcPct val="20000"/>
              </a:spcBef>
              <a:spcAft>
                <a:spcPct val="0"/>
              </a:spcAft>
              <a:buClr>
                <a:srgbClr val="00CC00"/>
              </a:buClr>
              <a:buChar char="–"/>
              <a:defRPr sz="2800">
                <a:solidFill>
                  <a:srgbClr val="333399"/>
                </a:solidFill>
                <a:latin typeface="+mn-lt"/>
              </a:defRPr>
            </a:lvl2pPr>
            <a:lvl3pPr marL="1143000" indent="-228600" algn="l" rtl="0" fontAlgn="base">
              <a:spcBef>
                <a:spcPct val="20000"/>
              </a:spcBef>
              <a:spcAft>
                <a:spcPct val="0"/>
              </a:spcAft>
              <a:buClr>
                <a:srgbClr val="3333CC"/>
              </a:buClr>
              <a:buChar char="•"/>
              <a:defRPr sz="2400">
                <a:solidFill>
                  <a:srgbClr val="006600"/>
                </a:solidFill>
                <a:latin typeface="+mn-lt"/>
              </a:defRPr>
            </a:lvl3pPr>
            <a:lvl4pPr marL="1600200" indent="-228600" algn="l" rtl="0" fontAlgn="base">
              <a:spcBef>
                <a:spcPct val="20000"/>
              </a:spcBef>
              <a:spcAft>
                <a:spcPct val="0"/>
              </a:spcAft>
              <a:buClr>
                <a:srgbClr val="3333CC"/>
              </a:buClr>
              <a:buChar char="–"/>
              <a:defRPr sz="2000">
                <a:solidFill>
                  <a:schemeClr val="tx1"/>
                </a:solidFill>
                <a:latin typeface="+mn-lt"/>
              </a:defRPr>
            </a:lvl4pPr>
            <a:lvl5pPr marL="2057400" indent="-228600" algn="l" rtl="0" fontAlgn="base">
              <a:spcBef>
                <a:spcPct val="20000"/>
              </a:spcBef>
              <a:spcAft>
                <a:spcPct val="0"/>
              </a:spcAft>
              <a:buClr>
                <a:srgbClr val="3333CC"/>
              </a:buClr>
              <a:buChar char="»"/>
              <a:defRPr sz="2000">
                <a:solidFill>
                  <a:srgbClr val="0000CC"/>
                </a:solidFill>
                <a:latin typeface="+mn-lt"/>
              </a:defRPr>
            </a:lvl5pPr>
            <a:lvl6pPr marL="2514600" indent="-228600" algn="l" rtl="0" fontAlgn="base">
              <a:spcBef>
                <a:spcPct val="20000"/>
              </a:spcBef>
              <a:spcAft>
                <a:spcPct val="0"/>
              </a:spcAft>
              <a:buClr>
                <a:srgbClr val="3333CC"/>
              </a:buClr>
              <a:buChar char="»"/>
              <a:defRPr sz="2000">
                <a:solidFill>
                  <a:srgbClr val="0000CC"/>
                </a:solidFill>
                <a:latin typeface="+mn-lt"/>
              </a:defRPr>
            </a:lvl6pPr>
            <a:lvl7pPr marL="2971800" indent="-228600" algn="l" rtl="0" fontAlgn="base">
              <a:spcBef>
                <a:spcPct val="20000"/>
              </a:spcBef>
              <a:spcAft>
                <a:spcPct val="0"/>
              </a:spcAft>
              <a:buClr>
                <a:srgbClr val="3333CC"/>
              </a:buClr>
              <a:buChar char="»"/>
              <a:defRPr sz="2000">
                <a:solidFill>
                  <a:srgbClr val="0000CC"/>
                </a:solidFill>
                <a:latin typeface="+mn-lt"/>
              </a:defRPr>
            </a:lvl7pPr>
            <a:lvl8pPr marL="3429000" indent="-228600" algn="l" rtl="0" fontAlgn="base">
              <a:spcBef>
                <a:spcPct val="20000"/>
              </a:spcBef>
              <a:spcAft>
                <a:spcPct val="0"/>
              </a:spcAft>
              <a:buClr>
                <a:srgbClr val="3333CC"/>
              </a:buClr>
              <a:buChar char="»"/>
              <a:defRPr sz="2000">
                <a:solidFill>
                  <a:srgbClr val="0000CC"/>
                </a:solidFill>
                <a:latin typeface="+mn-lt"/>
              </a:defRPr>
            </a:lvl8pPr>
            <a:lvl9pPr marL="3886200" indent="-228600" algn="l" rtl="0" fontAlgn="base">
              <a:spcBef>
                <a:spcPct val="20000"/>
              </a:spcBef>
              <a:spcAft>
                <a:spcPct val="0"/>
              </a:spcAft>
              <a:buClr>
                <a:srgbClr val="3333CC"/>
              </a:buClr>
              <a:buChar char="»"/>
              <a:defRPr sz="2000">
                <a:solidFill>
                  <a:srgbClr val="0000CC"/>
                </a:solidFill>
                <a:latin typeface="+mn-lt"/>
              </a:defRPr>
            </a:lvl9pPr>
          </a:lstStyle>
          <a:p>
            <a:r>
              <a:rPr lang="en-US" kern="0" dirty="0"/>
              <a:t>Train model "end to end" on I/O pairs of sequences.</a:t>
            </a:r>
            <a:endParaRPr lang="en-US" kern="0" dirty="0">
              <a:solidFill>
                <a:srgbClr val="000000"/>
              </a:solidFill>
              <a:latin typeface="Times New Roman"/>
            </a:endParaRPr>
          </a:p>
        </p:txBody>
      </p:sp>
    </p:spTree>
    <p:extLst>
      <p:ext uri="{BB962C8B-B14F-4D97-AF65-F5344CB8AC3E}">
        <p14:creationId xmlns:p14="http://schemas.microsoft.com/office/powerpoint/2010/main" val="1996778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955-8F80-4544-B025-7B2D01BB021C}"/>
              </a:ext>
            </a:extLst>
          </p:cNvPr>
          <p:cNvSpPr>
            <a:spLocks noGrp="1"/>
          </p:cNvSpPr>
          <p:nvPr>
            <p:ph type="title"/>
          </p:nvPr>
        </p:nvSpPr>
        <p:spPr/>
        <p:txBody>
          <a:bodyPr/>
          <a:lstStyle/>
          <a:p>
            <a:r>
              <a:rPr lang="en-US" dirty="0"/>
              <a:t>Gated Recurrent Unit (GRU)</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842FD8-3226-4C7E-BEA6-F270FC5A32F7}"/>
                  </a:ext>
                </a:extLst>
              </p:cNvPr>
              <p:cNvSpPr>
                <a:spLocks noGrp="1"/>
              </p:cNvSpPr>
              <p:nvPr>
                <p:ph idx="1"/>
              </p:nvPr>
            </p:nvSpPr>
            <p:spPr>
              <a:xfrm>
                <a:off x="367593" y="1046828"/>
                <a:ext cx="10582656" cy="2424549"/>
              </a:xfrm>
            </p:spPr>
            <p:txBody>
              <a:bodyPr>
                <a:noAutofit/>
              </a:bodyPr>
              <a:lstStyle/>
              <a:p>
                <a:r>
                  <a:rPr lang="en-US" sz="2000" dirty="0"/>
                  <a:t>GRU is a variation of LSTM that also adopts the gated design.</a:t>
                </a:r>
              </a:p>
              <a:p>
                <a:r>
                  <a:rPr lang="en-US" sz="2000" dirty="0"/>
                  <a:t>Differences:</a:t>
                </a:r>
              </a:p>
              <a:p>
                <a:pPr lvl="1"/>
                <a:r>
                  <a:rPr lang="en-US" sz="1800" dirty="0"/>
                  <a:t>GRU uses an </a:t>
                </a:r>
                <a:r>
                  <a:rPr lang="en-US" sz="1800" b="1" dirty="0"/>
                  <a:t>update gate </a:t>
                </a:r>
                <a14:m>
                  <m:oMath xmlns:m="http://schemas.openxmlformats.org/officeDocument/2006/math">
                    <m:r>
                      <a:rPr lang="en-US" sz="1800" b="1" i="1" smtClean="0">
                        <a:latin typeface="Cambria Math" panose="02040503050406030204" pitchFamily="18" charset="0"/>
                      </a:rPr>
                      <m:t>𝒛</m:t>
                    </m:r>
                  </m:oMath>
                </a14:m>
                <a:r>
                  <a:rPr lang="en-US" sz="1800" b="1" dirty="0"/>
                  <a:t> </a:t>
                </a:r>
                <a:r>
                  <a:rPr lang="en-US" sz="1800" dirty="0"/>
                  <a:t>to substitute the input and forget gates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𝑖</m:t>
                        </m:r>
                      </m:e>
                      <m:sub>
                        <m:r>
                          <a:rPr lang="en-US" sz="1800" b="0" i="1" smtClean="0">
                            <a:latin typeface="Cambria Math" panose="02040503050406030204" pitchFamily="18" charset="0"/>
                          </a:rPr>
                          <m:t>𝑡</m:t>
                        </m:r>
                      </m:sub>
                    </m:sSub>
                  </m:oMath>
                </a14:m>
                <a:r>
                  <a:rPr lang="en-US" sz="1800" dirty="0"/>
                  <a:t> and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𝑓</m:t>
                        </m:r>
                      </m:e>
                      <m:sub>
                        <m:r>
                          <a:rPr lang="en-US" sz="1800" b="0" i="1" smtClean="0">
                            <a:latin typeface="Cambria Math" panose="02040503050406030204" pitchFamily="18" charset="0"/>
                          </a:rPr>
                          <m:t>𝑡</m:t>
                        </m:r>
                      </m:sub>
                    </m:sSub>
                  </m:oMath>
                </a14:m>
                <a:endParaRPr lang="en-US" sz="1800" dirty="0"/>
              </a:p>
              <a:p>
                <a:pPr lvl="1"/>
                <a:r>
                  <a:rPr lang="en-US" sz="1800" dirty="0"/>
                  <a:t>Combined the cell state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𝐶</m:t>
                        </m:r>
                      </m:e>
                      <m:sub>
                        <m:r>
                          <a:rPr lang="en-US" sz="1800" b="0" i="1" smtClean="0">
                            <a:latin typeface="Cambria Math" panose="02040503050406030204" pitchFamily="18" charset="0"/>
                          </a:rPr>
                          <m:t>𝑡</m:t>
                        </m:r>
                      </m:sub>
                    </m:sSub>
                  </m:oMath>
                </a14:m>
                <a:r>
                  <a:rPr lang="en-US" sz="1800" dirty="0"/>
                  <a:t> and hidden state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h</m:t>
                        </m:r>
                      </m:e>
                      <m:sub>
                        <m:r>
                          <a:rPr lang="en-US" sz="1800" b="0" i="1" smtClean="0">
                            <a:latin typeface="Cambria Math" panose="02040503050406030204" pitchFamily="18" charset="0"/>
                          </a:rPr>
                          <m:t>𝑡</m:t>
                        </m:r>
                      </m:sub>
                    </m:sSub>
                  </m:oMath>
                </a14:m>
                <a:r>
                  <a:rPr lang="en-US" sz="1800" dirty="0"/>
                  <a:t> in LSTM as a single cell state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h</m:t>
                        </m:r>
                      </m:e>
                      <m:sub>
                        <m:r>
                          <a:rPr lang="en-US" sz="1800" b="0" i="1" smtClean="0">
                            <a:latin typeface="Cambria Math" panose="02040503050406030204" pitchFamily="18" charset="0"/>
                          </a:rPr>
                          <m:t>𝑡</m:t>
                        </m:r>
                      </m:sub>
                    </m:sSub>
                  </m:oMath>
                </a14:m>
                <a:endParaRPr lang="en-US" sz="1800" dirty="0"/>
              </a:p>
              <a:p>
                <a:pPr lvl="1"/>
                <a:endParaRPr lang="en-US" sz="1800" dirty="0"/>
              </a:p>
              <a:p>
                <a:r>
                  <a:rPr lang="en-US" sz="2000" dirty="0"/>
                  <a:t>GRU obtains similar performance compared to LSTM with fewer parameters and faster convergence. (Cho et al. 2014)</a:t>
                </a:r>
              </a:p>
            </p:txBody>
          </p:sp>
        </mc:Choice>
        <mc:Fallback xmlns="">
          <p:sp>
            <p:nvSpPr>
              <p:cNvPr id="3" name="Content Placeholder 2">
                <a:extLst>
                  <a:ext uri="{FF2B5EF4-FFF2-40B4-BE49-F238E27FC236}">
                    <a16:creationId xmlns:a16="http://schemas.microsoft.com/office/drawing/2014/main" id="{B7842FD8-3226-4C7E-BEA6-F270FC5A32F7}"/>
                  </a:ext>
                </a:extLst>
              </p:cNvPr>
              <p:cNvSpPr>
                <a:spLocks noGrp="1" noRot="1" noChangeAspect="1" noMove="1" noResize="1" noEditPoints="1" noAdjustHandles="1" noChangeArrowheads="1" noChangeShapeType="1" noTextEdit="1"/>
              </p:cNvSpPr>
              <p:nvPr>
                <p:ph idx="1"/>
              </p:nvPr>
            </p:nvSpPr>
            <p:spPr>
              <a:xfrm>
                <a:off x="367593" y="1046828"/>
                <a:ext cx="10582656" cy="2424549"/>
              </a:xfrm>
              <a:blipFill>
                <a:blip r:embed="rId2"/>
                <a:stretch>
                  <a:fillRect l="-479" t="-1563" b="-4167"/>
                </a:stretch>
              </a:blipFill>
            </p:spPr>
            <p:txBody>
              <a:bodyPr/>
              <a:lstStyle/>
              <a:p>
                <a:r>
                  <a:rPr lang="en-CY">
                    <a:noFill/>
                  </a:rPr>
                  <a:t> </a:t>
                </a:r>
              </a:p>
            </p:txBody>
          </p:sp>
        </mc:Fallback>
      </mc:AlternateContent>
      <p:sp>
        <p:nvSpPr>
          <p:cNvPr id="4" name="Slide Number Placeholder 3">
            <a:extLst>
              <a:ext uri="{FF2B5EF4-FFF2-40B4-BE49-F238E27FC236}">
                <a16:creationId xmlns:a16="http://schemas.microsoft.com/office/drawing/2014/main" id="{1165BB01-A47C-4E6B-B689-F8A59DEAB20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31</a:t>
            </a:fld>
            <a:endParaRPr lang="en-US"/>
          </a:p>
        </p:txBody>
      </p:sp>
      <p:pic>
        <p:nvPicPr>
          <p:cNvPr id="6146" name="Picture 2" descr="A gated recurrent unit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833" y="4040058"/>
            <a:ext cx="5697168" cy="23884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02036" y="4250174"/>
            <a:ext cx="5908811" cy="369332"/>
          </a:xfrm>
          <a:prstGeom prst="rect">
            <a:avLst/>
          </a:prstGeom>
          <a:noFill/>
        </p:spPr>
        <p:txBody>
          <a:bodyPr wrap="square" rtlCol="0">
            <a:spAutoFit/>
          </a:bodyPr>
          <a:lstStyle/>
          <a:p>
            <a:r>
              <a:rPr lang="en-US" b="1" dirty="0"/>
              <a:t>Update gate: </a:t>
            </a:r>
            <a:r>
              <a:rPr lang="en-US" dirty="0"/>
              <a:t>controls the composition of the new state</a:t>
            </a:r>
          </a:p>
        </p:txBody>
      </p:sp>
      <mc:AlternateContent xmlns:mc="http://schemas.openxmlformats.org/markup-compatibility/2006" xmlns:a14="http://schemas.microsoft.com/office/drawing/2010/main">
        <mc:Choice Requires="a14">
          <p:sp>
            <p:nvSpPr>
              <p:cNvPr id="7" name="TextBox 6"/>
              <p:cNvSpPr txBox="1"/>
              <p:nvPr/>
            </p:nvSpPr>
            <p:spPr>
              <a:xfrm>
                <a:off x="5902036" y="4732031"/>
                <a:ext cx="5975833" cy="678904"/>
              </a:xfrm>
              <a:prstGeom prst="rect">
                <a:avLst/>
              </a:prstGeom>
              <a:noFill/>
            </p:spPr>
            <p:txBody>
              <a:bodyPr wrap="square" rtlCol="0">
                <a:spAutoFit/>
              </a:bodyPr>
              <a:lstStyle/>
              <a:p>
                <a:r>
                  <a:rPr lang="en-US" b="1" dirty="0"/>
                  <a:t>Reset gate:</a:t>
                </a:r>
                <a:r>
                  <a:rPr lang="en-US" dirty="0"/>
                  <a:t> determines how much old information is needed in the alternative state </a:t>
                </a:r>
                <a14:m>
                  <m:oMath xmlns:m="http://schemas.openxmlformats.org/officeDocument/2006/math">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m:t>
                            </m:r>
                          </m:sub>
                        </m:sSub>
                      </m:e>
                    </m:acc>
                  </m:oMath>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902036" y="4732031"/>
                <a:ext cx="5975833" cy="678904"/>
              </a:xfrm>
              <a:prstGeom prst="rect">
                <a:avLst/>
              </a:prstGeom>
              <a:blipFill>
                <a:blip r:embed="rId4"/>
                <a:stretch>
                  <a:fillRect l="-816" t="-4464" b="-10714"/>
                </a:stretch>
              </a:blipFill>
            </p:spPr>
            <p:txBody>
              <a:bodyPr/>
              <a:lstStyle/>
              <a:p>
                <a:r>
                  <a:rPr lang="en-US">
                    <a:noFill/>
                  </a:rPr>
                  <a:t> </a:t>
                </a:r>
              </a:p>
            </p:txBody>
          </p:sp>
        </mc:Fallback>
      </mc:AlternateContent>
      <p:sp>
        <p:nvSpPr>
          <p:cNvPr id="8" name="TextBox 7"/>
          <p:cNvSpPr txBox="1"/>
          <p:nvPr/>
        </p:nvSpPr>
        <p:spPr>
          <a:xfrm>
            <a:off x="5902036" y="5365715"/>
            <a:ext cx="4574993" cy="369332"/>
          </a:xfrm>
          <a:prstGeom prst="rect">
            <a:avLst/>
          </a:prstGeom>
          <a:noFill/>
        </p:spPr>
        <p:txBody>
          <a:bodyPr wrap="square" rtlCol="0">
            <a:spAutoFit/>
          </a:bodyPr>
          <a:lstStyle/>
          <a:p>
            <a:r>
              <a:rPr lang="en-US" b="1" dirty="0"/>
              <a:t>Alternative state:</a:t>
            </a:r>
            <a:r>
              <a:rPr lang="en-US" dirty="0"/>
              <a:t> contains new information</a:t>
            </a:r>
          </a:p>
        </p:txBody>
      </p:sp>
      <p:sp>
        <p:nvSpPr>
          <p:cNvPr id="9" name="TextBox 8"/>
          <p:cNvSpPr txBox="1"/>
          <p:nvPr/>
        </p:nvSpPr>
        <p:spPr>
          <a:xfrm>
            <a:off x="5902036" y="5785510"/>
            <a:ext cx="5083904" cy="646331"/>
          </a:xfrm>
          <a:prstGeom prst="rect">
            <a:avLst/>
          </a:prstGeom>
          <a:noFill/>
        </p:spPr>
        <p:txBody>
          <a:bodyPr wrap="square" rtlCol="0">
            <a:spAutoFit/>
          </a:bodyPr>
          <a:lstStyle/>
          <a:p>
            <a:r>
              <a:rPr lang="en-US" b="1" dirty="0"/>
              <a:t>New state: </a:t>
            </a:r>
            <a:r>
              <a:rPr lang="en-US" dirty="0"/>
              <a:t>replace selected old information with new information in the new state</a:t>
            </a:r>
          </a:p>
        </p:txBody>
      </p:sp>
    </p:spTree>
    <p:extLst>
      <p:ext uri="{BB962C8B-B14F-4D97-AF65-F5344CB8AC3E}">
        <p14:creationId xmlns:p14="http://schemas.microsoft.com/office/powerpoint/2010/main" val="386592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 of </a:t>
            </a:r>
            <a:br>
              <a:rPr lang="en-US" dirty="0"/>
            </a:br>
            <a:r>
              <a:rPr lang="en-US" dirty="0"/>
              <a:t>LSTM Application Architectures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8930" y="1668485"/>
            <a:ext cx="7772400" cy="2824132"/>
          </a:xfrm>
        </p:spPr>
      </p:pic>
      <p:sp>
        <p:nvSpPr>
          <p:cNvPr id="4" name="Slide Number Placeholder 3"/>
          <p:cNvSpPr>
            <a:spLocks noGrp="1"/>
          </p:cNvSpPr>
          <p:nvPr>
            <p:ph type="sldNum" sz="quarter" idx="11"/>
          </p:nvPr>
        </p:nvSpPr>
        <p:spPr bwMode="auto">
          <a:xfrm>
            <a:off x="10200456" y="6435751"/>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32</a:t>
            </a:fld>
            <a:endParaRPr lang="en-US">
              <a:latin typeface="+mn-lt"/>
            </a:endParaRPr>
          </a:p>
        </p:txBody>
      </p:sp>
      <p:sp>
        <p:nvSpPr>
          <p:cNvPr id="6" name="TextBox 5"/>
          <p:cNvSpPr txBox="1"/>
          <p:nvPr/>
        </p:nvSpPr>
        <p:spPr>
          <a:xfrm>
            <a:off x="1690727" y="4615004"/>
            <a:ext cx="1845377" cy="369332"/>
          </a:xfrm>
          <a:prstGeom prst="rect">
            <a:avLst/>
          </a:prstGeom>
          <a:noFill/>
        </p:spPr>
        <p:txBody>
          <a:bodyPr wrap="none" rtlCol="0">
            <a:spAutoFit/>
          </a:bodyPr>
          <a:lstStyle/>
          <a:p>
            <a:r>
              <a:rPr lang="en-US" dirty="0"/>
              <a:t>Image Captioning</a:t>
            </a:r>
          </a:p>
        </p:txBody>
      </p:sp>
      <p:sp>
        <p:nvSpPr>
          <p:cNvPr id="7" name="TextBox 6"/>
          <p:cNvSpPr txBox="1"/>
          <p:nvPr/>
        </p:nvSpPr>
        <p:spPr>
          <a:xfrm>
            <a:off x="3536104" y="4618737"/>
            <a:ext cx="2089547" cy="646331"/>
          </a:xfrm>
          <a:prstGeom prst="rect">
            <a:avLst/>
          </a:prstGeom>
          <a:noFill/>
        </p:spPr>
        <p:txBody>
          <a:bodyPr wrap="square" rtlCol="0">
            <a:spAutoFit/>
          </a:bodyPr>
          <a:lstStyle/>
          <a:p>
            <a:r>
              <a:rPr lang="en-US" dirty="0"/>
              <a:t>Video Activity </a:t>
            </a:r>
            <a:r>
              <a:rPr lang="en-US" dirty="0" err="1"/>
              <a:t>Recog</a:t>
            </a:r>
            <a:endParaRPr lang="en-US" dirty="0"/>
          </a:p>
          <a:p>
            <a:r>
              <a:rPr lang="en-US" dirty="0"/>
              <a:t>Text Classification</a:t>
            </a:r>
          </a:p>
        </p:txBody>
      </p:sp>
      <p:sp>
        <p:nvSpPr>
          <p:cNvPr id="8" name="TextBox 7"/>
          <p:cNvSpPr txBox="1"/>
          <p:nvPr/>
        </p:nvSpPr>
        <p:spPr>
          <a:xfrm>
            <a:off x="5835425" y="4625616"/>
            <a:ext cx="2089546" cy="646331"/>
          </a:xfrm>
          <a:prstGeom prst="rect">
            <a:avLst/>
          </a:prstGeom>
          <a:noFill/>
        </p:spPr>
        <p:txBody>
          <a:bodyPr wrap="none" rtlCol="0">
            <a:spAutoFit/>
          </a:bodyPr>
          <a:lstStyle/>
          <a:p>
            <a:r>
              <a:rPr lang="en-US" dirty="0"/>
              <a:t>Video Captioning</a:t>
            </a:r>
          </a:p>
          <a:p>
            <a:r>
              <a:rPr lang="en-US" dirty="0"/>
              <a:t>Machine Translation</a:t>
            </a:r>
          </a:p>
        </p:txBody>
      </p:sp>
      <p:sp>
        <p:nvSpPr>
          <p:cNvPr id="9" name="TextBox 8"/>
          <p:cNvSpPr txBox="1"/>
          <p:nvPr/>
        </p:nvSpPr>
        <p:spPr>
          <a:xfrm>
            <a:off x="8022550" y="4625616"/>
            <a:ext cx="2050561" cy="646331"/>
          </a:xfrm>
          <a:prstGeom prst="rect">
            <a:avLst/>
          </a:prstGeom>
          <a:noFill/>
        </p:spPr>
        <p:txBody>
          <a:bodyPr wrap="none" rtlCol="0">
            <a:spAutoFit/>
          </a:bodyPr>
          <a:lstStyle/>
          <a:p>
            <a:r>
              <a:rPr lang="en-US" dirty="0"/>
              <a:t>POS Tagging</a:t>
            </a:r>
          </a:p>
          <a:p>
            <a:r>
              <a:rPr lang="en-US" dirty="0"/>
              <a:t>Language Modeling</a:t>
            </a:r>
          </a:p>
        </p:txBody>
      </p:sp>
    </p:spTree>
    <p:extLst>
      <p:ext uri="{BB962C8B-B14F-4D97-AF65-F5344CB8AC3E}">
        <p14:creationId xmlns:p14="http://schemas.microsoft.com/office/powerpoint/2010/main" val="3518321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Learning Architectures</a:t>
            </a:r>
          </a:p>
        </p:txBody>
      </p:sp>
      <p:sp>
        <p:nvSpPr>
          <p:cNvPr id="3" name="Content Placeholder 2"/>
          <p:cNvSpPr>
            <a:spLocks noGrp="1"/>
          </p:cNvSpPr>
          <p:nvPr>
            <p:ph idx="1"/>
          </p:nvPr>
        </p:nvSpPr>
        <p:spPr/>
        <p:txBody>
          <a:bodyPr/>
          <a:lstStyle/>
          <a:p>
            <a:r>
              <a:rPr lang="en-US" dirty="0"/>
              <a:t>Learning on RNN is more robust when the vanishing/exploding gradient problem is resolved.</a:t>
            </a:r>
          </a:p>
          <a:p>
            <a:pPr lvl="1"/>
            <a:r>
              <a:rPr lang="en-US" dirty="0"/>
              <a:t>RNNs can now be applied to different Sequence Learning tasks.</a:t>
            </a:r>
          </a:p>
          <a:p>
            <a:pPr lvl="1"/>
            <a:endParaRPr lang="en-US" dirty="0"/>
          </a:p>
          <a:p>
            <a:r>
              <a:rPr lang="en-US" dirty="0"/>
              <a:t>Recurrent NN architecture is flexible to operate over various sequences of vectors.</a:t>
            </a:r>
          </a:p>
          <a:p>
            <a:pPr lvl="1"/>
            <a:r>
              <a:rPr lang="en-US" dirty="0"/>
              <a:t>Sequence in the input, the output, or in the most general case both</a:t>
            </a:r>
          </a:p>
          <a:p>
            <a:pPr lvl="1"/>
            <a:r>
              <a:rPr lang="en-US" dirty="0"/>
              <a:t>Architecture with one or more RNN layers</a:t>
            </a:r>
          </a:p>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33</a:t>
            </a:fld>
            <a:endParaRPr lang="en-US"/>
          </a:p>
        </p:txBody>
      </p:sp>
    </p:spTree>
    <p:extLst>
      <p:ext uri="{BB962C8B-B14F-4D97-AF65-F5344CB8AC3E}">
        <p14:creationId xmlns:p14="http://schemas.microsoft.com/office/powerpoint/2010/main" val="2201008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46720" y="114947"/>
            <a:ext cx="10515600" cy="1325563"/>
          </a:xfrm>
        </p:spPr>
        <p:txBody>
          <a:bodyPr/>
          <a:lstStyle/>
          <a:p>
            <a:r>
              <a:rPr lang="en-US" dirty="0"/>
              <a:t>Sequence Learning with One RNN Layer</a:t>
            </a:r>
          </a:p>
        </p:txBody>
      </p:sp>
      <p:sp>
        <p:nvSpPr>
          <p:cNvPr id="3" name="Content Placeholder 2"/>
          <p:cNvSpPr>
            <a:spLocks noGrp="1"/>
          </p:cNvSpPr>
          <p:nvPr>
            <p:ph idx="1"/>
          </p:nvPr>
        </p:nvSpPr>
        <p:spPr>
          <a:xfrm>
            <a:off x="838200" y="1825625"/>
            <a:ext cx="10515600" cy="864743"/>
          </a:xfrm>
        </p:spPr>
        <p:txBody>
          <a:bodyPr>
            <a:normAutofit/>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34</a:t>
            </a:fld>
            <a:endParaRPr lang="en-US"/>
          </a:p>
        </p:txBody>
      </p:sp>
      <p:pic>
        <p:nvPicPr>
          <p:cNvPr id="9" name="Picture 2" descr="http://karpathy.github.io/assets/rnn/diag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20" y="1501328"/>
            <a:ext cx="7254168" cy="22706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62257" y="1689192"/>
            <a:ext cx="349833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Each rectangle is a vector and arrows represent functions (e.g. matrix multiply). </a:t>
            </a:r>
          </a:p>
          <a:p>
            <a:pPr marL="285750" indent="-285750">
              <a:buFont typeface="Arial" panose="020B0604020202020204" pitchFamily="34" charset="0"/>
              <a:buChar char="•"/>
            </a:pPr>
            <a:r>
              <a:rPr lang="en-US" dirty="0"/>
              <a:t>Input vectors are in red, output vectors are in blue and green vectors hold the RNN's state</a:t>
            </a:r>
          </a:p>
        </p:txBody>
      </p:sp>
      <p:sp>
        <p:nvSpPr>
          <p:cNvPr id="11" name="TextBox 10"/>
          <p:cNvSpPr txBox="1"/>
          <p:nvPr/>
        </p:nvSpPr>
        <p:spPr>
          <a:xfrm>
            <a:off x="646720" y="3926530"/>
            <a:ext cx="11113871" cy="2246769"/>
          </a:xfrm>
          <a:prstGeom prst="rect">
            <a:avLst/>
          </a:prstGeom>
          <a:noFill/>
        </p:spPr>
        <p:txBody>
          <a:bodyPr wrap="square" rtlCol="0">
            <a:spAutoFit/>
          </a:bodyPr>
          <a:lstStyle/>
          <a:p>
            <a:r>
              <a:rPr lang="en-US" sz="2000" dirty="0"/>
              <a:t>(1) Standard NN mode without recurrent structure (e.g. </a:t>
            </a:r>
            <a:r>
              <a:rPr lang="en-US" sz="2000" b="1" u="sng" dirty="0"/>
              <a:t>image classification</a:t>
            </a:r>
            <a:r>
              <a:rPr lang="en-US" sz="2000" b="1" dirty="0"/>
              <a:t>, one label for one image</a:t>
            </a:r>
            <a:r>
              <a:rPr lang="en-US" sz="2000" dirty="0"/>
              <a:t>). </a:t>
            </a:r>
          </a:p>
          <a:p>
            <a:r>
              <a:rPr lang="en-US" sz="2000" dirty="0"/>
              <a:t>(2) Sequence output (e.g. </a:t>
            </a:r>
            <a:r>
              <a:rPr lang="en-US" sz="2000" b="1" u="sng" dirty="0"/>
              <a:t>image captioning</a:t>
            </a:r>
            <a:r>
              <a:rPr lang="en-US" sz="2000" b="1" dirty="0"/>
              <a:t>, takes an image and outputs a sentence of words</a:t>
            </a:r>
            <a:r>
              <a:rPr lang="en-US" sz="2000" dirty="0"/>
              <a:t>). </a:t>
            </a:r>
          </a:p>
          <a:p>
            <a:r>
              <a:rPr lang="en-US" sz="2000" dirty="0"/>
              <a:t>(3) Sequence input (e.g. </a:t>
            </a:r>
            <a:r>
              <a:rPr lang="en-US" sz="2000" b="1" u="sng" dirty="0"/>
              <a:t>sentiment analysis</a:t>
            </a:r>
            <a:r>
              <a:rPr lang="en-US" sz="2000" b="1" dirty="0"/>
              <a:t>, a sentence is classified as expressing positive or negative sentiment</a:t>
            </a:r>
            <a:r>
              <a:rPr lang="en-US" sz="2000" dirty="0"/>
              <a:t>). </a:t>
            </a:r>
          </a:p>
          <a:p>
            <a:r>
              <a:rPr lang="en-US" sz="2000" dirty="0"/>
              <a:t>(4) Sequence input and sequence output (e.g. </a:t>
            </a:r>
            <a:r>
              <a:rPr lang="en-US" sz="2000" b="1" u="sng" dirty="0"/>
              <a:t>machine translation</a:t>
            </a:r>
            <a:r>
              <a:rPr lang="en-US" sz="2000" b="1" dirty="0"/>
              <a:t>, a sentence in English is translated into a sentence in French</a:t>
            </a:r>
            <a:r>
              <a:rPr lang="en-US" sz="2000" dirty="0"/>
              <a:t>). </a:t>
            </a:r>
          </a:p>
          <a:p>
            <a:r>
              <a:rPr lang="en-US" sz="2000" dirty="0"/>
              <a:t>(5) Synced sequence input and output (e.g. </a:t>
            </a:r>
            <a:r>
              <a:rPr lang="en-US" sz="2000" b="1" u="sng" dirty="0"/>
              <a:t>video classification</a:t>
            </a:r>
            <a:r>
              <a:rPr lang="en-US" sz="2000" b="1" dirty="0"/>
              <a:t>, label each frame of the video</a:t>
            </a:r>
            <a:r>
              <a:rPr lang="en-US" sz="2000" dirty="0"/>
              <a:t>).</a:t>
            </a:r>
          </a:p>
        </p:txBody>
      </p:sp>
      <p:sp>
        <p:nvSpPr>
          <p:cNvPr id="12" name="TextBox 11"/>
          <p:cNvSpPr txBox="1"/>
          <p:nvPr/>
        </p:nvSpPr>
        <p:spPr>
          <a:xfrm>
            <a:off x="1343314" y="3539110"/>
            <a:ext cx="381000" cy="369332"/>
          </a:xfrm>
          <a:prstGeom prst="rect">
            <a:avLst/>
          </a:prstGeom>
          <a:noFill/>
        </p:spPr>
        <p:txBody>
          <a:bodyPr wrap="square" rtlCol="0">
            <a:spAutoFit/>
          </a:bodyPr>
          <a:lstStyle/>
          <a:p>
            <a:r>
              <a:rPr lang="en-US" dirty="0"/>
              <a:t>1</a:t>
            </a:r>
          </a:p>
        </p:txBody>
      </p:sp>
      <p:sp>
        <p:nvSpPr>
          <p:cNvPr id="13" name="TextBox 12"/>
          <p:cNvSpPr txBox="1"/>
          <p:nvPr/>
        </p:nvSpPr>
        <p:spPr>
          <a:xfrm>
            <a:off x="2792509" y="3539110"/>
            <a:ext cx="381000" cy="369332"/>
          </a:xfrm>
          <a:prstGeom prst="rect">
            <a:avLst/>
          </a:prstGeom>
          <a:noFill/>
        </p:spPr>
        <p:txBody>
          <a:bodyPr wrap="square" rtlCol="0">
            <a:spAutoFit/>
          </a:bodyPr>
          <a:lstStyle/>
          <a:p>
            <a:r>
              <a:rPr lang="en-US" dirty="0"/>
              <a:t>2</a:t>
            </a:r>
          </a:p>
        </p:txBody>
      </p:sp>
      <p:sp>
        <p:nvSpPr>
          <p:cNvPr id="14" name="TextBox 13"/>
          <p:cNvSpPr txBox="1"/>
          <p:nvPr/>
        </p:nvSpPr>
        <p:spPr>
          <a:xfrm>
            <a:off x="4239983" y="3539110"/>
            <a:ext cx="381000" cy="369332"/>
          </a:xfrm>
          <a:prstGeom prst="rect">
            <a:avLst/>
          </a:prstGeom>
          <a:noFill/>
        </p:spPr>
        <p:txBody>
          <a:bodyPr wrap="square" rtlCol="0">
            <a:spAutoFit/>
          </a:bodyPr>
          <a:lstStyle/>
          <a:p>
            <a:r>
              <a:rPr lang="en-US" dirty="0"/>
              <a:t>3</a:t>
            </a:r>
          </a:p>
        </p:txBody>
      </p:sp>
      <p:sp>
        <p:nvSpPr>
          <p:cNvPr id="15" name="TextBox 14"/>
          <p:cNvSpPr txBox="1"/>
          <p:nvPr/>
        </p:nvSpPr>
        <p:spPr>
          <a:xfrm>
            <a:off x="6287705" y="3539110"/>
            <a:ext cx="381000" cy="369332"/>
          </a:xfrm>
          <a:prstGeom prst="rect">
            <a:avLst/>
          </a:prstGeom>
          <a:noFill/>
        </p:spPr>
        <p:txBody>
          <a:bodyPr wrap="square" rtlCol="0">
            <a:spAutoFit/>
          </a:bodyPr>
          <a:lstStyle/>
          <a:p>
            <a:r>
              <a:rPr lang="en-US" dirty="0"/>
              <a:t>4</a:t>
            </a:r>
          </a:p>
        </p:txBody>
      </p:sp>
      <p:sp>
        <p:nvSpPr>
          <p:cNvPr id="16" name="TextBox 15"/>
          <p:cNvSpPr txBox="1"/>
          <p:nvPr/>
        </p:nvSpPr>
        <p:spPr>
          <a:xfrm>
            <a:off x="7840434" y="3539110"/>
            <a:ext cx="293915"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2476700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Learning with Multiple RNN Layers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199" y="1776663"/>
                <a:ext cx="6122043" cy="4351338"/>
              </a:xfrm>
            </p:spPr>
            <p:txBody>
              <a:bodyPr>
                <a:normAutofit fontScale="85000" lnSpcReduction="10000"/>
              </a:bodyPr>
              <a:lstStyle/>
              <a:p>
                <a:r>
                  <a:rPr lang="en-US" dirty="0"/>
                  <a:t>Bidirectional RNN</a:t>
                </a:r>
              </a:p>
              <a:p>
                <a:pPr lvl="1"/>
                <a:r>
                  <a:rPr lang="en-US" dirty="0"/>
                  <a:t>Connects two recurrent units (synced many-to-many model) of opposite directions to the same output.</a:t>
                </a:r>
              </a:p>
              <a:p>
                <a:pPr lvl="1"/>
                <a:r>
                  <a:rPr lang="en-US" dirty="0"/>
                  <a:t>Captures forward and backward information from the input sequence</a:t>
                </a:r>
              </a:p>
              <a:p>
                <a:pPr lvl="1"/>
                <a:r>
                  <a:rPr lang="en-US" dirty="0"/>
                  <a:t>Apply to data whose current state (e.g.,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oMath>
                </a14:m>
                <a:r>
                  <a:rPr lang="en-US" dirty="0"/>
                  <a:t>) can be better determined when given future information (e.g.,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r>
                  <a:rPr lang="en-US" dirty="0"/>
                  <a:t>)</a:t>
                </a:r>
              </a:p>
              <a:p>
                <a:pPr lvl="2"/>
                <a:r>
                  <a:rPr lang="en-US" dirty="0"/>
                  <a:t>E.g., in the sentence “the bank is robbed,” the semantics of “bank” can be determined given the verb “robbed.”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199" y="1776663"/>
                <a:ext cx="6122043" cy="4351338"/>
              </a:xfrm>
              <a:blipFill>
                <a:blip r:embed="rId2"/>
                <a:stretch>
                  <a:fillRect l="-1592" t="-2101" r="-149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35</a:t>
            </a:fld>
            <a:endParaRPr lang="en-US"/>
          </a:p>
        </p:txBody>
      </p:sp>
      <p:grpSp>
        <p:nvGrpSpPr>
          <p:cNvPr id="23" name="Group 22"/>
          <p:cNvGrpSpPr/>
          <p:nvPr/>
        </p:nvGrpSpPr>
        <p:grpSpPr>
          <a:xfrm>
            <a:off x="6826352" y="2123158"/>
            <a:ext cx="5143202" cy="3800722"/>
            <a:chOff x="6480048" y="2555628"/>
            <a:chExt cx="5143202" cy="3800722"/>
          </a:xfrm>
        </p:grpSpPr>
        <p:grpSp>
          <p:nvGrpSpPr>
            <p:cNvPr id="8" name="Group 7"/>
            <p:cNvGrpSpPr/>
            <p:nvPr/>
          </p:nvGrpSpPr>
          <p:grpSpPr>
            <a:xfrm>
              <a:off x="6480048" y="2555628"/>
              <a:ext cx="5110061" cy="762312"/>
              <a:chOff x="6480048" y="1443261"/>
              <a:chExt cx="5110061" cy="762312"/>
            </a:xfrm>
          </p:grpSpPr>
          <p:pic>
            <p:nvPicPr>
              <p:cNvPr id="6" name="Picture 5"/>
              <p:cNvPicPr>
                <a:picLocks noChangeAspect="1"/>
              </p:cNvPicPr>
              <p:nvPr/>
            </p:nvPicPr>
            <p:blipFill rotWithShape="1">
              <a:blip r:embed="rId3"/>
              <a:srcRect l="35932" t="67777" r="7225" b="13701"/>
              <a:stretch/>
            </p:blipFill>
            <p:spPr>
              <a:xfrm>
                <a:off x="6480048" y="1443261"/>
                <a:ext cx="5067787" cy="546862"/>
              </a:xfrm>
              <a:prstGeom prst="rect">
                <a:avLst/>
              </a:prstGeom>
            </p:spPr>
          </p:pic>
          <p:pic>
            <p:nvPicPr>
              <p:cNvPr id="7" name="Picture 6"/>
              <p:cNvPicPr>
                <a:picLocks noChangeAspect="1"/>
              </p:cNvPicPr>
              <p:nvPr/>
            </p:nvPicPr>
            <p:blipFill rotWithShape="1">
              <a:blip r:embed="rId3"/>
              <a:srcRect l="35932" t="54459" r="6751" b="32224"/>
              <a:stretch/>
            </p:blipFill>
            <p:spPr>
              <a:xfrm flipV="1">
                <a:off x="6480048" y="1812381"/>
                <a:ext cx="5110061" cy="393192"/>
              </a:xfrm>
              <a:prstGeom prst="rect">
                <a:avLst/>
              </a:prstGeom>
            </p:spPr>
          </p:pic>
        </p:grpSp>
        <p:grpSp>
          <p:nvGrpSpPr>
            <p:cNvPr id="10" name="Group 9"/>
            <p:cNvGrpSpPr/>
            <p:nvPr/>
          </p:nvGrpSpPr>
          <p:grpSpPr>
            <a:xfrm>
              <a:off x="6480048" y="3403915"/>
              <a:ext cx="5143202" cy="2952435"/>
              <a:chOff x="6480048" y="3403915"/>
              <a:chExt cx="5143202" cy="2952435"/>
            </a:xfrm>
          </p:grpSpPr>
          <p:pic>
            <p:nvPicPr>
              <p:cNvPr id="5" name="Picture 4"/>
              <p:cNvPicPr>
                <a:picLocks noChangeAspect="1"/>
              </p:cNvPicPr>
              <p:nvPr/>
            </p:nvPicPr>
            <p:blipFill rotWithShape="1">
              <a:blip r:embed="rId3"/>
              <a:srcRect l="35931" t="-13701" r="6380" b="13701"/>
              <a:stretch/>
            </p:blipFill>
            <p:spPr>
              <a:xfrm>
                <a:off x="6480048" y="3403915"/>
                <a:ext cx="5143202" cy="2952435"/>
              </a:xfrm>
              <a:prstGeom prst="rect">
                <a:avLst/>
              </a:prstGeom>
            </p:spPr>
          </p:pic>
          <p:pic>
            <p:nvPicPr>
              <p:cNvPr id="9" name="Picture 8"/>
              <p:cNvPicPr>
                <a:picLocks noChangeAspect="1"/>
              </p:cNvPicPr>
              <p:nvPr/>
            </p:nvPicPr>
            <p:blipFill rotWithShape="1">
              <a:blip r:embed="rId3"/>
              <a:srcRect l="35932" t="54459" r="6751" b="32224"/>
              <a:stretch/>
            </p:blipFill>
            <p:spPr>
              <a:xfrm flipV="1">
                <a:off x="6480048" y="3765301"/>
                <a:ext cx="5110061" cy="393192"/>
              </a:xfrm>
              <a:prstGeom prst="rect">
                <a:avLst/>
              </a:prstGeom>
            </p:spPr>
          </p:pic>
        </p:grpSp>
        <p:sp>
          <p:nvSpPr>
            <p:cNvPr id="11" name="Rectangle 10"/>
            <p:cNvSpPr/>
            <p:nvPr/>
          </p:nvSpPr>
          <p:spPr>
            <a:xfrm>
              <a:off x="10831398" y="3317940"/>
              <a:ext cx="688157" cy="429998"/>
            </a:xfrm>
            <a:prstGeom prst="rect">
              <a:avLst/>
            </a:prstGeom>
            <a:solidFill>
              <a:srgbClr val="E1F7D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B</a:t>
              </a:r>
              <a:endParaRPr lang="en-US" dirty="0">
                <a:solidFill>
                  <a:schemeClr val="tx1"/>
                </a:solidFill>
              </a:endParaRPr>
            </a:p>
          </p:txBody>
        </p:sp>
        <p:sp>
          <p:nvSpPr>
            <p:cNvPr id="12" name="Rectangle 11"/>
            <p:cNvSpPr/>
            <p:nvPr/>
          </p:nvSpPr>
          <p:spPr>
            <a:xfrm>
              <a:off x="8963664" y="3317940"/>
              <a:ext cx="688157" cy="429998"/>
            </a:xfrm>
            <a:prstGeom prst="rect">
              <a:avLst/>
            </a:prstGeom>
            <a:solidFill>
              <a:srgbClr val="E1F7D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B</a:t>
              </a:r>
              <a:endParaRPr lang="en-US" dirty="0">
                <a:solidFill>
                  <a:schemeClr val="tx1"/>
                </a:solidFill>
              </a:endParaRPr>
            </a:p>
          </p:txBody>
        </p:sp>
        <p:sp>
          <p:nvSpPr>
            <p:cNvPr id="13" name="Rectangle 12"/>
            <p:cNvSpPr/>
            <p:nvPr/>
          </p:nvSpPr>
          <p:spPr>
            <a:xfrm>
              <a:off x="7840649" y="3317940"/>
              <a:ext cx="688157" cy="429998"/>
            </a:xfrm>
            <a:prstGeom prst="rect">
              <a:avLst/>
            </a:prstGeom>
            <a:solidFill>
              <a:srgbClr val="E1F7D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B</a:t>
              </a:r>
              <a:endParaRPr lang="en-US" dirty="0">
                <a:solidFill>
                  <a:schemeClr val="tx1"/>
                </a:solidFill>
              </a:endParaRPr>
            </a:p>
          </p:txBody>
        </p:sp>
        <p:sp>
          <p:nvSpPr>
            <p:cNvPr id="14" name="Rectangle 13"/>
            <p:cNvSpPr/>
            <p:nvPr/>
          </p:nvSpPr>
          <p:spPr>
            <a:xfrm>
              <a:off x="6717634" y="3317940"/>
              <a:ext cx="688157" cy="429998"/>
            </a:xfrm>
            <a:prstGeom prst="rect">
              <a:avLst/>
            </a:prstGeom>
            <a:solidFill>
              <a:srgbClr val="E1F7D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B</a:t>
              </a:r>
              <a:endParaRPr lang="en-US" dirty="0">
                <a:solidFill>
                  <a:schemeClr val="tx1"/>
                </a:solidFill>
              </a:endParaRPr>
            </a:p>
          </p:txBody>
        </p:sp>
        <p:cxnSp>
          <p:nvCxnSpPr>
            <p:cNvPr id="16" name="Straight Arrow Connector 15"/>
            <p:cNvCxnSpPr>
              <a:stCxn id="11" idx="1"/>
              <a:endCxn id="12" idx="3"/>
            </p:cNvCxnSpPr>
            <p:nvPr/>
          </p:nvCxnSpPr>
          <p:spPr>
            <a:xfrm flipH="1">
              <a:off x="9651821" y="3532939"/>
              <a:ext cx="117957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1"/>
              <a:endCxn id="13" idx="3"/>
            </p:cNvCxnSpPr>
            <p:nvPr/>
          </p:nvCxnSpPr>
          <p:spPr>
            <a:xfrm flipH="1">
              <a:off x="8528806" y="3532939"/>
              <a:ext cx="4348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1"/>
              <a:endCxn id="14" idx="3"/>
            </p:cNvCxnSpPr>
            <p:nvPr/>
          </p:nvCxnSpPr>
          <p:spPr>
            <a:xfrm flipH="1">
              <a:off x="7405791" y="3532939"/>
              <a:ext cx="4348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4450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Learning with Multiple RNN Layers</a:t>
            </a:r>
          </a:p>
        </p:txBody>
      </p:sp>
      <p:sp>
        <p:nvSpPr>
          <p:cNvPr id="3" name="Content Placeholder 2"/>
          <p:cNvSpPr>
            <a:spLocks noGrp="1"/>
          </p:cNvSpPr>
          <p:nvPr>
            <p:ph idx="1"/>
          </p:nvPr>
        </p:nvSpPr>
        <p:spPr>
          <a:xfrm>
            <a:off x="396746" y="1047789"/>
            <a:ext cx="10515600" cy="4781730"/>
          </a:xfrm>
        </p:spPr>
        <p:txBody>
          <a:bodyPr>
            <a:normAutofit fontScale="70000" lnSpcReduction="20000"/>
          </a:bodyPr>
          <a:lstStyle/>
          <a:p>
            <a:r>
              <a:rPr lang="en-US" b="1" dirty="0"/>
              <a:t>Sequence-to-Sequence (Seq2Seq) model</a:t>
            </a:r>
          </a:p>
          <a:p>
            <a:pPr lvl="1"/>
            <a:r>
              <a:rPr lang="en-US" dirty="0"/>
              <a:t>Developed by Google in 2018 for use in machine translation.</a:t>
            </a:r>
          </a:p>
          <a:p>
            <a:pPr lvl="1"/>
            <a:r>
              <a:rPr lang="en-US" dirty="0"/>
              <a:t>Seq2seq turns one sequence into another sequence. It does so by use of a </a:t>
            </a:r>
            <a:r>
              <a:rPr lang="en-US" dirty="0">
                <a:hlinkClick r:id="rId2" tooltip="Recurrent neural network"/>
              </a:rPr>
              <a:t>recurrent neural network</a:t>
            </a:r>
            <a:r>
              <a:rPr lang="en-US" dirty="0"/>
              <a:t> (RNN) or more often </a:t>
            </a:r>
            <a:r>
              <a:rPr lang="en-US" dirty="0">
                <a:hlinkClick r:id="rId3" tooltip="Long short-term memory"/>
              </a:rPr>
              <a:t>LSTM</a:t>
            </a:r>
            <a:r>
              <a:rPr lang="en-US" dirty="0"/>
              <a:t> or </a:t>
            </a:r>
            <a:r>
              <a:rPr lang="en-US" dirty="0">
                <a:hlinkClick r:id="rId4" tooltip="Gated recurrent unit"/>
              </a:rPr>
              <a:t>GRU</a:t>
            </a:r>
            <a:r>
              <a:rPr lang="en-US" dirty="0"/>
              <a:t> to avoid the problem of </a:t>
            </a:r>
            <a:r>
              <a:rPr lang="en-US" dirty="0">
                <a:hlinkClick r:id="rId5" tooltip="Vanishing gradient problem"/>
              </a:rPr>
              <a:t>vanishing gradient</a:t>
            </a:r>
            <a:r>
              <a:rPr lang="en-US" dirty="0"/>
              <a:t>. </a:t>
            </a:r>
          </a:p>
          <a:p>
            <a:pPr lvl="1"/>
            <a:r>
              <a:rPr lang="en-US" dirty="0"/>
              <a:t>The primary components are one Encoder and one Decoder network. The encoder turns each item into a corresponding hidden vector containing the item and its context. The decoder reverses the process, turning the vector into an output item, using the previous output as the input context.</a:t>
            </a:r>
          </a:p>
          <a:p>
            <a:pPr lvl="1"/>
            <a:r>
              <a:rPr lang="en-US" b="1" dirty="0"/>
              <a:t>Encoder RNN</a:t>
            </a:r>
            <a:r>
              <a:rPr lang="en-US" dirty="0"/>
              <a:t>: extract and compress the </a:t>
            </a:r>
          </a:p>
          <a:p>
            <a:pPr marL="457200" lvl="1" indent="0">
              <a:buNone/>
            </a:pPr>
            <a:r>
              <a:rPr lang="en-US" dirty="0"/>
              <a:t>    semantics from the input sequence</a:t>
            </a:r>
          </a:p>
          <a:p>
            <a:pPr lvl="1"/>
            <a:r>
              <a:rPr lang="en-US" b="1" dirty="0"/>
              <a:t>Decoder RNN</a:t>
            </a:r>
            <a:r>
              <a:rPr lang="en-US" dirty="0"/>
              <a:t>: generate a sequence based </a:t>
            </a:r>
          </a:p>
          <a:p>
            <a:pPr marL="457200" lvl="1" indent="0">
              <a:buNone/>
            </a:pPr>
            <a:r>
              <a:rPr lang="en-US" dirty="0"/>
              <a:t>     on the input semantics</a:t>
            </a:r>
          </a:p>
          <a:p>
            <a:pPr lvl="1"/>
            <a:r>
              <a:rPr lang="en-US" dirty="0"/>
              <a:t>Apply to tasks such as machine </a:t>
            </a:r>
          </a:p>
          <a:p>
            <a:pPr marL="457200" lvl="1" indent="0">
              <a:buNone/>
            </a:pPr>
            <a:r>
              <a:rPr lang="en-US" dirty="0"/>
              <a:t>     translation</a:t>
            </a:r>
          </a:p>
          <a:p>
            <a:pPr lvl="2"/>
            <a:r>
              <a:rPr lang="en-US" dirty="0"/>
              <a:t>Similar underlying semantics</a:t>
            </a:r>
          </a:p>
          <a:p>
            <a:pPr lvl="2"/>
            <a:r>
              <a:rPr lang="en-US" dirty="0"/>
              <a:t>E.g., “I love you.” to “Je </a:t>
            </a:r>
            <a:r>
              <a:rPr lang="en-US" dirty="0" err="1"/>
              <a:t>t’aime</a:t>
            </a:r>
            <a:r>
              <a:rPr lang="en-US" dirty="0"/>
              <a:t>.”</a:t>
            </a:r>
          </a:p>
        </p:txBody>
      </p:sp>
      <p:sp>
        <p:nvSpPr>
          <p:cNvPr id="4" name="Slide Number Placeholder 3"/>
          <p:cNvSpPr>
            <a:spLocks noGrp="1"/>
          </p:cNvSpPr>
          <p:nvPr>
            <p:ph type="sldNum" sz="quarter" idx="12"/>
          </p:nvPr>
        </p:nvSpPr>
        <p:spPr>
          <a:xfrm>
            <a:off x="8255520" y="590978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36</a:t>
            </a:fld>
            <a:endParaRPr lang="en-US"/>
          </a:p>
        </p:txBody>
      </p:sp>
      <p:grpSp>
        <p:nvGrpSpPr>
          <p:cNvPr id="63" name="Group 62"/>
          <p:cNvGrpSpPr/>
          <p:nvPr/>
        </p:nvGrpSpPr>
        <p:grpSpPr>
          <a:xfrm>
            <a:off x="5231904" y="3573016"/>
            <a:ext cx="6528874" cy="2779173"/>
            <a:chOff x="5586984" y="4019582"/>
            <a:chExt cx="6528874" cy="2779173"/>
          </a:xfrm>
        </p:grpSpPr>
        <p:grpSp>
          <p:nvGrpSpPr>
            <p:cNvPr id="39" name="Group 38"/>
            <p:cNvGrpSpPr/>
            <p:nvPr/>
          </p:nvGrpSpPr>
          <p:grpSpPr>
            <a:xfrm>
              <a:off x="5586984" y="4019582"/>
              <a:ext cx="6528874" cy="2779173"/>
              <a:chOff x="5586984" y="4019582"/>
              <a:chExt cx="6528874" cy="2779173"/>
            </a:xfrm>
          </p:grpSpPr>
          <p:grpSp>
            <p:nvGrpSpPr>
              <p:cNvPr id="37" name="Group 36"/>
              <p:cNvGrpSpPr/>
              <p:nvPr/>
            </p:nvGrpSpPr>
            <p:grpSpPr>
              <a:xfrm>
                <a:off x="5586984" y="4019582"/>
                <a:ext cx="6528874" cy="2779173"/>
                <a:chOff x="5586984" y="4019582"/>
                <a:chExt cx="6528874" cy="2779173"/>
              </a:xfrm>
            </p:grpSpPr>
            <p:pic>
              <p:nvPicPr>
                <p:cNvPr id="19" name="Picture 18"/>
                <p:cNvPicPr>
                  <a:picLocks noChangeAspect="1"/>
                </p:cNvPicPr>
                <p:nvPr/>
              </p:nvPicPr>
              <p:blipFill rotWithShape="1">
                <a:blip r:embed="rId6"/>
                <a:srcRect l="35931" t="9229" r="6380" b="13701"/>
                <a:stretch/>
              </p:blipFill>
              <p:spPr>
                <a:xfrm>
                  <a:off x="8560261" y="4019582"/>
                  <a:ext cx="3555597" cy="1573046"/>
                </a:xfrm>
                <a:prstGeom prst="rect">
                  <a:avLst/>
                </a:prstGeom>
              </p:spPr>
            </p:pic>
            <p:pic>
              <p:nvPicPr>
                <p:cNvPr id="20" name="Picture 19"/>
                <p:cNvPicPr>
                  <a:picLocks noChangeAspect="1"/>
                </p:cNvPicPr>
                <p:nvPr/>
              </p:nvPicPr>
              <p:blipFill rotWithShape="1">
                <a:blip r:embed="rId6"/>
                <a:srcRect l="35931" t="12048" r="6380" b="13701"/>
                <a:stretch/>
              </p:blipFill>
              <p:spPr>
                <a:xfrm>
                  <a:off x="5586984" y="5221224"/>
                  <a:ext cx="3701084" cy="1577531"/>
                </a:xfrm>
                <a:prstGeom prst="rect">
                  <a:avLst/>
                </a:prstGeom>
              </p:spPr>
            </p:pic>
            <p:sp>
              <p:nvSpPr>
                <p:cNvPr id="22" name="Rectangle 21"/>
                <p:cNvSpPr/>
                <p:nvPr/>
              </p:nvSpPr>
              <p:spPr>
                <a:xfrm>
                  <a:off x="9546336" y="4946904"/>
                  <a:ext cx="2432304" cy="600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44648" y="5193792"/>
                  <a:ext cx="2432304" cy="600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756650" y="4655292"/>
                  <a:ext cx="415925" cy="263525"/>
                </a:xfrm>
                <a:prstGeom prst="rect">
                  <a:avLst/>
                </a:prstGeom>
                <a:solidFill>
                  <a:srgbClr val="E1F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a:t>
                  </a:r>
                  <a:endParaRPr lang="en-US" dirty="0">
                    <a:solidFill>
                      <a:schemeClr val="tx1"/>
                    </a:solidFill>
                  </a:endParaRPr>
                </a:p>
              </p:txBody>
            </p:sp>
            <p:sp>
              <p:nvSpPr>
                <p:cNvPr id="26" name="Rectangle 25"/>
                <p:cNvSpPr/>
                <p:nvPr/>
              </p:nvSpPr>
              <p:spPr>
                <a:xfrm>
                  <a:off x="9533636" y="4655292"/>
                  <a:ext cx="415925" cy="263525"/>
                </a:xfrm>
                <a:prstGeom prst="rect">
                  <a:avLst/>
                </a:prstGeom>
                <a:solidFill>
                  <a:srgbClr val="E1F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a:t>
                  </a:r>
                  <a:endParaRPr lang="en-US" dirty="0">
                    <a:solidFill>
                      <a:schemeClr val="tx1"/>
                    </a:solidFill>
                  </a:endParaRPr>
                </a:p>
              </p:txBody>
            </p:sp>
            <p:sp>
              <p:nvSpPr>
                <p:cNvPr id="27" name="Rectangle 26"/>
                <p:cNvSpPr/>
                <p:nvPr/>
              </p:nvSpPr>
              <p:spPr>
                <a:xfrm>
                  <a:off x="10310622" y="4655292"/>
                  <a:ext cx="415925" cy="263525"/>
                </a:xfrm>
                <a:prstGeom prst="rect">
                  <a:avLst/>
                </a:prstGeom>
                <a:solidFill>
                  <a:srgbClr val="E1F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a:t>
                  </a:r>
                  <a:endParaRPr lang="en-US" dirty="0">
                    <a:solidFill>
                      <a:schemeClr val="tx1"/>
                    </a:solidFill>
                  </a:endParaRPr>
                </a:p>
              </p:txBody>
            </p:sp>
            <p:sp>
              <p:nvSpPr>
                <p:cNvPr id="28" name="Rectangle 27"/>
                <p:cNvSpPr/>
                <p:nvPr/>
              </p:nvSpPr>
              <p:spPr>
                <a:xfrm>
                  <a:off x="11596497" y="4655292"/>
                  <a:ext cx="415925" cy="263525"/>
                </a:xfrm>
                <a:prstGeom prst="rect">
                  <a:avLst/>
                </a:prstGeom>
                <a:solidFill>
                  <a:srgbClr val="E1F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a:t>
                  </a:r>
                  <a:endParaRPr lang="en-US" dirty="0">
                    <a:solidFill>
                      <a:schemeClr val="tx1"/>
                    </a:solidFill>
                  </a:endParaRPr>
                </a:p>
              </p:txBody>
            </p:sp>
            <p:sp>
              <p:nvSpPr>
                <p:cNvPr id="29" name="Oval 28"/>
                <p:cNvSpPr/>
                <p:nvPr/>
              </p:nvSpPr>
              <p:spPr>
                <a:xfrm>
                  <a:off x="8855073" y="4095748"/>
                  <a:ext cx="224633" cy="2246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fontScale="92500" lnSpcReduction="10000"/>
                </a:bodyPr>
                <a:lstStyle/>
                <a:p>
                  <a:pPr algn="ctr"/>
                  <a:endParaRPr lang="en-US" baseline="-25000" dirty="0"/>
                </a:p>
              </p:txBody>
            </p:sp>
            <p:sp>
              <p:nvSpPr>
                <p:cNvPr id="30" name="TextBox 29"/>
                <p:cNvSpPr txBox="1"/>
                <p:nvPr/>
              </p:nvSpPr>
              <p:spPr>
                <a:xfrm>
                  <a:off x="8818703" y="4043382"/>
                  <a:ext cx="376237" cy="276999"/>
                </a:xfrm>
                <a:prstGeom prst="rect">
                  <a:avLst/>
                </a:prstGeom>
                <a:noFill/>
              </p:spPr>
              <p:txBody>
                <a:bodyPr wrap="square" rtlCol="0">
                  <a:spAutoFit/>
                </a:bodyPr>
                <a:lstStyle/>
                <a:p>
                  <a:r>
                    <a:rPr lang="en-US" sz="1200" dirty="0"/>
                    <a:t>y</a:t>
                  </a:r>
                  <a:r>
                    <a:rPr lang="en-US" sz="1200" baseline="-25000" dirty="0"/>
                    <a:t>0</a:t>
                  </a:r>
                </a:p>
              </p:txBody>
            </p:sp>
            <p:sp>
              <p:nvSpPr>
                <p:cNvPr id="31" name="Oval 30"/>
                <p:cNvSpPr/>
                <p:nvPr/>
              </p:nvSpPr>
              <p:spPr>
                <a:xfrm>
                  <a:off x="9631662" y="4095748"/>
                  <a:ext cx="224633" cy="2246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fontScale="92500" lnSpcReduction="10000"/>
                </a:bodyPr>
                <a:lstStyle/>
                <a:p>
                  <a:pPr algn="ctr"/>
                  <a:endParaRPr lang="en-US" baseline="-25000" dirty="0"/>
                </a:p>
              </p:txBody>
            </p:sp>
            <p:sp>
              <p:nvSpPr>
                <p:cNvPr id="32" name="Oval 31"/>
                <p:cNvSpPr/>
                <p:nvPr/>
              </p:nvSpPr>
              <p:spPr>
                <a:xfrm>
                  <a:off x="10406267" y="4095748"/>
                  <a:ext cx="224633" cy="2246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fontScale="92500" lnSpcReduction="10000"/>
                </a:bodyPr>
                <a:lstStyle/>
                <a:p>
                  <a:pPr algn="ctr"/>
                  <a:endParaRPr lang="en-US" baseline="-25000" dirty="0"/>
                </a:p>
              </p:txBody>
            </p:sp>
            <p:sp>
              <p:nvSpPr>
                <p:cNvPr id="33" name="Oval 32"/>
                <p:cNvSpPr/>
                <p:nvPr/>
              </p:nvSpPr>
              <p:spPr>
                <a:xfrm>
                  <a:off x="11692142" y="4095748"/>
                  <a:ext cx="224633" cy="2246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fontScale="92500" lnSpcReduction="10000"/>
                </a:bodyPr>
                <a:lstStyle/>
                <a:p>
                  <a:pPr algn="ctr"/>
                  <a:endParaRPr lang="en-US" baseline="-25000" dirty="0"/>
                </a:p>
              </p:txBody>
            </p:sp>
            <p:sp>
              <p:nvSpPr>
                <p:cNvPr id="34" name="TextBox 33"/>
                <p:cNvSpPr txBox="1"/>
                <p:nvPr/>
              </p:nvSpPr>
              <p:spPr>
                <a:xfrm>
                  <a:off x="9593308" y="4043382"/>
                  <a:ext cx="376237" cy="276999"/>
                </a:xfrm>
                <a:prstGeom prst="rect">
                  <a:avLst/>
                </a:prstGeom>
                <a:noFill/>
              </p:spPr>
              <p:txBody>
                <a:bodyPr wrap="square" rtlCol="0">
                  <a:spAutoFit/>
                </a:bodyPr>
                <a:lstStyle/>
                <a:p>
                  <a:r>
                    <a:rPr lang="en-US" sz="1200" dirty="0"/>
                    <a:t>y</a:t>
                  </a:r>
                  <a:r>
                    <a:rPr lang="en-US" sz="1200" baseline="-25000" dirty="0"/>
                    <a:t>1</a:t>
                  </a:r>
                </a:p>
              </p:txBody>
            </p:sp>
            <p:sp>
              <p:nvSpPr>
                <p:cNvPr id="35" name="TextBox 34"/>
                <p:cNvSpPr txBox="1"/>
                <p:nvPr/>
              </p:nvSpPr>
              <p:spPr>
                <a:xfrm>
                  <a:off x="10370595" y="4043382"/>
                  <a:ext cx="376237" cy="276999"/>
                </a:xfrm>
                <a:prstGeom prst="rect">
                  <a:avLst/>
                </a:prstGeom>
                <a:noFill/>
              </p:spPr>
              <p:txBody>
                <a:bodyPr wrap="square" rtlCol="0">
                  <a:spAutoFit/>
                </a:bodyPr>
                <a:lstStyle/>
                <a:p>
                  <a:r>
                    <a:rPr lang="en-US" sz="1200" dirty="0"/>
                    <a:t>y</a:t>
                  </a:r>
                  <a:r>
                    <a:rPr lang="en-US" sz="1200" baseline="-25000" dirty="0"/>
                    <a:t>2</a:t>
                  </a:r>
                </a:p>
              </p:txBody>
            </p:sp>
            <p:sp>
              <p:nvSpPr>
                <p:cNvPr id="36" name="TextBox 35"/>
                <p:cNvSpPr txBox="1"/>
                <p:nvPr/>
              </p:nvSpPr>
              <p:spPr>
                <a:xfrm>
                  <a:off x="11636185" y="4043382"/>
                  <a:ext cx="376237" cy="276999"/>
                </a:xfrm>
                <a:prstGeom prst="rect">
                  <a:avLst/>
                </a:prstGeom>
                <a:noFill/>
              </p:spPr>
              <p:txBody>
                <a:bodyPr wrap="square" rtlCol="0">
                  <a:spAutoFit/>
                </a:bodyPr>
                <a:lstStyle/>
                <a:p>
                  <a:r>
                    <a:rPr lang="en-US" sz="1200" dirty="0" err="1"/>
                    <a:t>y</a:t>
                  </a:r>
                  <a:r>
                    <a:rPr lang="en-US" sz="1200" baseline="-25000" dirty="0" err="1"/>
                    <a:t>m</a:t>
                  </a:r>
                  <a:endParaRPr lang="en-US" sz="1200" baseline="-25000" dirty="0"/>
                </a:p>
              </p:txBody>
            </p:sp>
          </p:grpSp>
          <p:sp>
            <p:nvSpPr>
              <p:cNvPr id="38" name="TextBox 37"/>
              <p:cNvSpPr txBox="1"/>
              <p:nvPr/>
            </p:nvSpPr>
            <p:spPr>
              <a:xfrm>
                <a:off x="11007993" y="4024330"/>
                <a:ext cx="343364" cy="369332"/>
              </a:xfrm>
              <a:prstGeom prst="rect">
                <a:avLst/>
              </a:prstGeom>
              <a:noFill/>
            </p:spPr>
            <p:txBody>
              <a:bodyPr wrap="none" rtlCol="0">
                <a:spAutoFit/>
              </a:bodyPr>
              <a:lstStyle/>
              <a:p>
                <a:r>
                  <a:rPr lang="en-US" dirty="0"/>
                  <a:t>…</a:t>
                </a:r>
              </a:p>
            </p:txBody>
          </p:sp>
        </p:grpSp>
        <p:sp>
          <p:nvSpPr>
            <p:cNvPr id="40" name="TextBox 39"/>
            <p:cNvSpPr txBox="1"/>
            <p:nvPr/>
          </p:nvSpPr>
          <p:spPr>
            <a:xfrm>
              <a:off x="5973392" y="5221224"/>
              <a:ext cx="2361224" cy="369332"/>
            </a:xfrm>
            <a:prstGeom prst="rect">
              <a:avLst/>
            </a:prstGeom>
            <a:noFill/>
          </p:spPr>
          <p:txBody>
            <a:bodyPr wrap="none" rtlCol="0">
              <a:spAutoFit/>
            </a:bodyPr>
            <a:lstStyle/>
            <a:p>
              <a:r>
                <a:rPr lang="en-US" dirty="0"/>
                <a:t>An RNN as the encoder</a:t>
              </a:r>
            </a:p>
          </p:txBody>
        </p:sp>
        <p:sp>
          <p:nvSpPr>
            <p:cNvPr id="41" name="TextBox 40"/>
            <p:cNvSpPr txBox="1"/>
            <p:nvPr/>
          </p:nvSpPr>
          <p:spPr>
            <a:xfrm>
              <a:off x="9494037" y="5247096"/>
              <a:ext cx="2361224" cy="369332"/>
            </a:xfrm>
            <a:prstGeom prst="rect">
              <a:avLst/>
            </a:prstGeom>
            <a:noFill/>
          </p:spPr>
          <p:txBody>
            <a:bodyPr wrap="none" rtlCol="0">
              <a:spAutoFit/>
            </a:bodyPr>
            <a:lstStyle/>
            <a:p>
              <a:r>
                <a:rPr lang="en-US" dirty="0"/>
                <a:t>An RNN as the decoder</a:t>
              </a:r>
            </a:p>
          </p:txBody>
        </p:sp>
        <p:cxnSp>
          <p:nvCxnSpPr>
            <p:cNvPr id="43" name="Straight Arrow Connector 42"/>
            <p:cNvCxnSpPr>
              <a:stCxn id="40" idx="2"/>
            </p:cNvCxnSpPr>
            <p:nvPr/>
          </p:nvCxnSpPr>
          <p:spPr>
            <a:xfrm>
              <a:off x="7154004" y="5590556"/>
              <a:ext cx="0" cy="203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1" idx="0"/>
            </p:cNvCxnSpPr>
            <p:nvPr/>
          </p:nvCxnSpPr>
          <p:spPr>
            <a:xfrm flipV="1">
              <a:off x="10674649" y="5053754"/>
              <a:ext cx="0" cy="1933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475991" y="6327208"/>
              <a:ext cx="1689886" cy="369332"/>
            </a:xfrm>
            <a:prstGeom prst="rect">
              <a:avLst/>
            </a:prstGeom>
            <a:noFill/>
          </p:spPr>
          <p:txBody>
            <a:bodyPr wrap="none" rtlCol="0">
              <a:spAutoFit/>
            </a:bodyPr>
            <a:lstStyle/>
            <a:p>
              <a:r>
                <a:rPr lang="en-US" dirty="0"/>
                <a:t>Input sequence</a:t>
              </a:r>
            </a:p>
          </p:txBody>
        </p:sp>
        <p:sp>
          <p:nvSpPr>
            <p:cNvPr id="49" name="TextBox 48"/>
            <p:cNvSpPr txBox="1"/>
            <p:nvPr/>
          </p:nvSpPr>
          <p:spPr>
            <a:xfrm>
              <a:off x="6565303" y="4693571"/>
              <a:ext cx="1985608" cy="369332"/>
            </a:xfrm>
            <a:prstGeom prst="rect">
              <a:avLst/>
            </a:prstGeom>
            <a:noFill/>
          </p:spPr>
          <p:txBody>
            <a:bodyPr wrap="none" rtlCol="0">
              <a:spAutoFit/>
            </a:bodyPr>
            <a:lstStyle/>
            <a:p>
              <a:r>
                <a:rPr lang="en-US" dirty="0"/>
                <a:t>Encoded semantics</a:t>
              </a:r>
            </a:p>
          </p:txBody>
        </p:sp>
        <p:sp>
          <p:nvSpPr>
            <p:cNvPr id="50" name="TextBox 49"/>
            <p:cNvSpPr txBox="1"/>
            <p:nvPr/>
          </p:nvSpPr>
          <p:spPr>
            <a:xfrm>
              <a:off x="6560589" y="4043382"/>
              <a:ext cx="1971694" cy="369332"/>
            </a:xfrm>
            <a:prstGeom prst="rect">
              <a:avLst/>
            </a:prstGeom>
            <a:noFill/>
          </p:spPr>
          <p:txBody>
            <a:bodyPr wrap="none" rtlCol="0">
              <a:spAutoFit/>
            </a:bodyPr>
            <a:lstStyle/>
            <a:p>
              <a:r>
                <a:rPr lang="en-US" dirty="0"/>
                <a:t>Decoded sequence</a:t>
              </a:r>
            </a:p>
          </p:txBody>
        </p:sp>
        <p:cxnSp>
          <p:nvCxnSpPr>
            <p:cNvPr id="51" name="Straight Arrow Connector 50"/>
            <p:cNvCxnSpPr/>
            <p:nvPr/>
          </p:nvCxnSpPr>
          <p:spPr>
            <a:xfrm>
              <a:off x="8077200" y="5053754"/>
              <a:ext cx="707078" cy="1931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0" idx="3"/>
            </p:cNvCxnSpPr>
            <p:nvPr/>
          </p:nvCxnSpPr>
          <p:spPr>
            <a:xfrm>
              <a:off x="8532283" y="4228048"/>
              <a:ext cx="23456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8" idx="1"/>
            </p:cNvCxnSpPr>
            <p:nvPr/>
          </p:nvCxnSpPr>
          <p:spPr>
            <a:xfrm flipH="1">
              <a:off x="9172575" y="6511874"/>
              <a:ext cx="3034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2031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Title 1"/>
          <p:cNvSpPr>
            <a:spLocks noGrp="1"/>
          </p:cNvSpPr>
          <p:nvPr>
            <p:ph type="title"/>
          </p:nvPr>
        </p:nvSpPr>
        <p:spPr>
          <a:xfrm>
            <a:off x="623392" y="116632"/>
            <a:ext cx="11449272" cy="720080"/>
          </a:xfrm>
        </p:spPr>
        <p:txBody>
          <a:bodyPr>
            <a:normAutofit fontScale="90000"/>
          </a:bodyPr>
          <a:lstStyle/>
          <a:p>
            <a:r>
              <a:rPr lang="en-US" dirty="0">
                <a:cs typeface="CMU Bright SemiBold"/>
              </a:rPr>
              <a:t>Sequential prediction example 1: Sentiment classification</a:t>
            </a:r>
          </a:p>
        </p:txBody>
      </p:sp>
      <p:sp>
        <p:nvSpPr>
          <p:cNvPr id="33"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Goal: classify a text sequence (e.g., restaurant, movie or product review, Tweet) as having positive or negative sentiment</a:t>
            </a:r>
          </a:p>
          <a:p>
            <a:pPr>
              <a:buFont typeface="Arial" panose="020B0604020202020204" pitchFamily="34" charset="0"/>
              <a:buChar char="•"/>
            </a:pPr>
            <a:endParaRPr lang="en-US" sz="2400" dirty="0">
              <a:cs typeface="CMU Bright Roman"/>
            </a:endParaRPr>
          </a:p>
          <a:p>
            <a:pPr lvl="1"/>
            <a:r>
              <a:rPr lang="en-US" sz="2400" dirty="0">
                <a:solidFill>
                  <a:srgbClr val="521B93"/>
                </a:solidFill>
                <a:cs typeface="CMU Bright Roman"/>
              </a:rPr>
              <a:t>“The food was really good”</a:t>
            </a:r>
          </a:p>
          <a:p>
            <a:pPr lvl="1"/>
            <a:r>
              <a:rPr lang="en-US" sz="2400" dirty="0">
                <a:solidFill>
                  <a:srgbClr val="521B93"/>
                </a:solidFill>
                <a:cs typeface="CMU Bright Roman"/>
              </a:rPr>
              <a:t>“The vacuum cleaner broke within two weeks”</a:t>
            </a:r>
          </a:p>
          <a:p>
            <a:pPr lvl="1"/>
            <a:r>
              <a:rPr lang="en-US" sz="2400" dirty="0">
                <a:solidFill>
                  <a:srgbClr val="521B93"/>
                </a:solidFill>
                <a:cs typeface="CMU Bright Roman"/>
              </a:rPr>
              <a:t>“The movie had slow parts, but overall was worth watching”</a:t>
            </a:r>
          </a:p>
          <a:p>
            <a:pPr>
              <a:buFont typeface="Arial" panose="020B0604020202020204" pitchFamily="34" charset="0"/>
              <a:buChar char="•"/>
            </a:pPr>
            <a:endParaRPr lang="en-US" sz="2400" dirty="0">
              <a:solidFill>
                <a:srgbClr val="521B93"/>
              </a:solidFill>
              <a:cs typeface="CMU Bright Roman"/>
            </a:endParaRPr>
          </a:p>
        </p:txBody>
      </p:sp>
    </p:spTree>
    <p:extLst>
      <p:ext uri="{BB962C8B-B14F-4D97-AF65-F5344CB8AC3E}">
        <p14:creationId xmlns:p14="http://schemas.microsoft.com/office/powerpoint/2010/main" val="272126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D224-E0C4-5C44-91C4-91DE10D19FB2}"/>
              </a:ext>
            </a:extLst>
          </p:cNvPr>
          <p:cNvSpPr>
            <a:spLocks noGrp="1"/>
          </p:cNvSpPr>
          <p:nvPr>
            <p:ph type="title"/>
          </p:nvPr>
        </p:nvSpPr>
        <p:spPr/>
        <p:txBody>
          <a:bodyPr/>
          <a:lstStyle/>
          <a:p>
            <a:r>
              <a:rPr lang="en-US" sz="3100" dirty="0">
                <a:cs typeface="CMU Bright SemiBold"/>
              </a:rPr>
              <a:t>Sequential prediction example 1: Sentiment classification</a:t>
            </a:r>
            <a:endParaRPr lang="en-US" sz="3100" dirty="0"/>
          </a:p>
        </p:txBody>
      </p:sp>
      <p:sp>
        <p:nvSpPr>
          <p:cNvPr id="3" name="Content Placeholder 2">
            <a:extLst>
              <a:ext uri="{FF2B5EF4-FFF2-40B4-BE49-F238E27FC236}">
                <a16:creationId xmlns:a16="http://schemas.microsoft.com/office/drawing/2014/main" id="{E369EEB3-6780-B44F-8DF0-570318D9C018}"/>
              </a:ext>
            </a:extLst>
          </p:cNvPr>
          <p:cNvSpPr>
            <a:spLocks noGrp="1"/>
          </p:cNvSpPr>
          <p:nvPr>
            <p:ph idx="1"/>
          </p:nvPr>
        </p:nvSpPr>
        <p:spPr/>
        <p:txBody>
          <a:bodyPr/>
          <a:lstStyle/>
          <a:p>
            <a:pPr marL="457200" indent="-457200">
              <a:buFont typeface="Arial" panose="020B0604020202020204" pitchFamily="34" charset="0"/>
              <a:buChar char="•"/>
            </a:pPr>
            <a:r>
              <a:rPr lang="en-US" dirty="0"/>
              <a:t>Recurrent model:</a:t>
            </a:r>
          </a:p>
        </p:txBody>
      </p:sp>
      <p:sp>
        <p:nvSpPr>
          <p:cNvPr id="5" name="Rectangle 4">
            <a:extLst>
              <a:ext uri="{FF2B5EF4-FFF2-40B4-BE49-F238E27FC236}">
                <a16:creationId xmlns:a16="http://schemas.microsoft.com/office/drawing/2014/main" id="{F51B3A36-0B2A-1740-81DE-356419BC1BD5}"/>
              </a:ext>
            </a:extLst>
          </p:cNvPr>
          <p:cNvSpPr/>
          <p:nvPr/>
        </p:nvSpPr>
        <p:spPr>
          <a:xfrm>
            <a:off x="2151812" y="37535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6" name="Straight Arrow Connector 5">
            <a:extLst>
              <a:ext uri="{FF2B5EF4-FFF2-40B4-BE49-F238E27FC236}">
                <a16:creationId xmlns:a16="http://schemas.microsoft.com/office/drawing/2014/main" id="{98FC04F6-C125-C847-9D8E-4DD1D6673B2A}"/>
              </a:ext>
            </a:extLst>
          </p:cNvPr>
          <p:cNvCxnSpPr>
            <a:cxnSpLocks/>
            <a:stCxn id="7" idx="0"/>
            <a:endCxn id="5" idx="2"/>
          </p:cNvCxnSpPr>
          <p:nvPr/>
        </p:nvCxnSpPr>
        <p:spPr>
          <a:xfrm flipH="1" flipV="1">
            <a:off x="2527201" y="4210805"/>
            <a:ext cx="5910" cy="4702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8C46752-2EAA-B247-8DEB-B1D28ED24D48}"/>
              </a:ext>
            </a:extLst>
          </p:cNvPr>
          <p:cNvSpPr txBox="1"/>
          <p:nvPr/>
        </p:nvSpPr>
        <p:spPr>
          <a:xfrm>
            <a:off x="2072471" y="4681078"/>
            <a:ext cx="921279"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“The”</a:t>
            </a:r>
          </a:p>
        </p:txBody>
      </p:sp>
      <p:sp>
        <p:nvSpPr>
          <p:cNvPr id="8" name="Rectangle 7">
            <a:extLst>
              <a:ext uri="{FF2B5EF4-FFF2-40B4-BE49-F238E27FC236}">
                <a16:creationId xmlns:a16="http://schemas.microsoft.com/office/drawing/2014/main" id="{ACB3F30D-A02D-2841-8B7C-80D4A3B3CCFC}"/>
              </a:ext>
            </a:extLst>
          </p:cNvPr>
          <p:cNvSpPr/>
          <p:nvPr/>
        </p:nvSpPr>
        <p:spPr>
          <a:xfrm>
            <a:off x="3885463" y="37535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9" name="Straight Arrow Connector 8">
            <a:extLst>
              <a:ext uri="{FF2B5EF4-FFF2-40B4-BE49-F238E27FC236}">
                <a16:creationId xmlns:a16="http://schemas.microsoft.com/office/drawing/2014/main" id="{E3527E78-CA8A-6742-A900-64D8C0D5DAF3}"/>
              </a:ext>
            </a:extLst>
          </p:cNvPr>
          <p:cNvCxnSpPr>
            <a:cxnSpLocks/>
            <a:stCxn id="10" idx="0"/>
            <a:endCxn id="8" idx="2"/>
          </p:cNvCxnSpPr>
          <p:nvPr/>
        </p:nvCxnSpPr>
        <p:spPr>
          <a:xfrm flipH="1" flipV="1">
            <a:off x="4260852" y="4210805"/>
            <a:ext cx="1" cy="46028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DE2207C-D2C9-CD41-80F0-EA0C8F500AE9}"/>
              </a:ext>
            </a:extLst>
          </p:cNvPr>
          <p:cNvSpPr txBox="1"/>
          <p:nvPr/>
        </p:nvSpPr>
        <p:spPr>
          <a:xfrm>
            <a:off x="3753374" y="4671085"/>
            <a:ext cx="1014958"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“food”</a:t>
            </a:r>
          </a:p>
        </p:txBody>
      </p:sp>
      <p:cxnSp>
        <p:nvCxnSpPr>
          <p:cNvPr id="11" name="Straight Arrow Connector 10">
            <a:extLst>
              <a:ext uri="{FF2B5EF4-FFF2-40B4-BE49-F238E27FC236}">
                <a16:creationId xmlns:a16="http://schemas.microsoft.com/office/drawing/2014/main" id="{497E4518-8634-7346-B1C0-AF5D18AF5CBA}"/>
              </a:ext>
            </a:extLst>
          </p:cNvPr>
          <p:cNvCxnSpPr>
            <a:cxnSpLocks/>
            <a:stCxn id="5" idx="3"/>
            <a:endCxn id="8" idx="1"/>
          </p:cNvCxnSpPr>
          <p:nvPr/>
        </p:nvCxnSpPr>
        <p:spPr>
          <a:xfrm>
            <a:off x="2902591" y="3982165"/>
            <a:ext cx="982873"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9B8ADD3-3867-2447-9631-FE799F223DA7}"/>
              </a:ext>
            </a:extLst>
          </p:cNvPr>
          <p:cNvSpPr txBox="1"/>
          <p:nvPr/>
        </p:nvSpPr>
        <p:spPr>
          <a:xfrm>
            <a:off x="3196895" y="4026139"/>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1</a:t>
            </a:r>
            <a:endParaRPr lang="en-US" b="0" dirty="0">
              <a:latin typeface="CMU Bright Oblique"/>
              <a:cs typeface="CMU Bright Oblique"/>
            </a:endParaRPr>
          </a:p>
        </p:txBody>
      </p:sp>
      <p:cxnSp>
        <p:nvCxnSpPr>
          <p:cNvPr id="13" name="Straight Arrow Connector 12">
            <a:extLst>
              <a:ext uri="{FF2B5EF4-FFF2-40B4-BE49-F238E27FC236}">
                <a16:creationId xmlns:a16="http://schemas.microsoft.com/office/drawing/2014/main" id="{E13B5DC2-696F-3148-B591-E3B38F7EF115}"/>
              </a:ext>
            </a:extLst>
          </p:cNvPr>
          <p:cNvCxnSpPr>
            <a:cxnSpLocks/>
            <a:endCxn id="26" idx="1"/>
          </p:cNvCxnSpPr>
          <p:nvPr/>
        </p:nvCxnSpPr>
        <p:spPr>
          <a:xfrm>
            <a:off x="4636242" y="3980466"/>
            <a:ext cx="991883" cy="501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34F6ACC-89C9-F643-988E-8450144770B7}"/>
              </a:ext>
            </a:extLst>
          </p:cNvPr>
          <p:cNvSpPr txBox="1"/>
          <p:nvPr/>
        </p:nvSpPr>
        <p:spPr>
          <a:xfrm>
            <a:off x="4925790" y="4037960"/>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2</a:t>
            </a:r>
            <a:endParaRPr lang="en-US" b="0" dirty="0">
              <a:latin typeface="CMU Bright Oblique"/>
              <a:cs typeface="CMU Bright Oblique"/>
            </a:endParaRPr>
          </a:p>
        </p:txBody>
      </p:sp>
      <p:sp>
        <p:nvSpPr>
          <p:cNvPr id="15" name="Rectangle 14">
            <a:extLst>
              <a:ext uri="{FF2B5EF4-FFF2-40B4-BE49-F238E27FC236}">
                <a16:creationId xmlns:a16="http://schemas.microsoft.com/office/drawing/2014/main" id="{DC14CC1B-B504-F847-8BB2-29CA01778033}"/>
              </a:ext>
            </a:extLst>
          </p:cNvPr>
          <p:cNvSpPr/>
          <p:nvPr/>
        </p:nvSpPr>
        <p:spPr>
          <a:xfrm>
            <a:off x="9089478" y="37535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BCFB5064-AE52-7D4C-8671-189490C57AA9}"/>
              </a:ext>
            </a:extLst>
          </p:cNvPr>
          <p:cNvCxnSpPr>
            <a:cxnSpLocks/>
            <a:stCxn id="17" idx="0"/>
            <a:endCxn id="15" idx="2"/>
          </p:cNvCxnSpPr>
          <p:nvPr/>
        </p:nvCxnSpPr>
        <p:spPr>
          <a:xfrm flipV="1">
            <a:off x="9461311" y="4210805"/>
            <a:ext cx="3556" cy="44673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575AE0F-7CFD-6B4D-A912-105D413D3DDF}"/>
              </a:ext>
            </a:extLst>
          </p:cNvPr>
          <p:cNvSpPr txBox="1"/>
          <p:nvPr/>
        </p:nvSpPr>
        <p:spPr>
          <a:xfrm>
            <a:off x="8932960" y="4657542"/>
            <a:ext cx="1056701"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“good”</a:t>
            </a:r>
          </a:p>
        </p:txBody>
      </p:sp>
      <p:cxnSp>
        <p:nvCxnSpPr>
          <p:cNvPr id="18" name="Straight Arrow Connector 17">
            <a:extLst>
              <a:ext uri="{FF2B5EF4-FFF2-40B4-BE49-F238E27FC236}">
                <a16:creationId xmlns:a16="http://schemas.microsoft.com/office/drawing/2014/main" id="{269096D3-0A3E-4047-A876-B7F86CA70685}"/>
              </a:ext>
            </a:extLst>
          </p:cNvPr>
          <p:cNvCxnSpPr>
            <a:cxnSpLocks/>
            <a:endCxn id="15" idx="1"/>
          </p:cNvCxnSpPr>
          <p:nvPr/>
        </p:nvCxnSpPr>
        <p:spPr>
          <a:xfrm>
            <a:off x="8106606" y="3982165"/>
            <a:ext cx="98287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EBD7F03-6E46-3449-933A-EC72DB949AF3}"/>
              </a:ext>
            </a:extLst>
          </p:cNvPr>
          <p:cNvSpPr txBox="1"/>
          <p:nvPr/>
        </p:nvSpPr>
        <p:spPr>
          <a:xfrm>
            <a:off x="8400909" y="4026139"/>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4</a:t>
            </a:r>
            <a:endParaRPr lang="en-US" b="0" dirty="0">
              <a:latin typeface="CMU Bright Oblique"/>
              <a:cs typeface="CMU Bright Oblique"/>
            </a:endParaRPr>
          </a:p>
        </p:txBody>
      </p:sp>
      <p:sp>
        <p:nvSpPr>
          <p:cNvPr id="20" name="TextBox 19">
            <a:extLst>
              <a:ext uri="{FF2B5EF4-FFF2-40B4-BE49-F238E27FC236}">
                <a16:creationId xmlns:a16="http://schemas.microsoft.com/office/drawing/2014/main" id="{C0FBBE4C-2196-B248-8971-C183C115CC86}"/>
              </a:ext>
            </a:extLst>
          </p:cNvPr>
          <p:cNvSpPr txBox="1"/>
          <p:nvPr/>
        </p:nvSpPr>
        <p:spPr>
          <a:xfrm>
            <a:off x="9088059" y="3179306"/>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5</a:t>
            </a:r>
            <a:endParaRPr lang="en-US" b="0" dirty="0">
              <a:latin typeface="CMU Bright Oblique"/>
              <a:cs typeface="CMU Bright Oblique"/>
            </a:endParaRPr>
          </a:p>
        </p:txBody>
      </p:sp>
      <p:sp>
        <p:nvSpPr>
          <p:cNvPr id="21" name="Rectangle 20">
            <a:extLst>
              <a:ext uri="{FF2B5EF4-FFF2-40B4-BE49-F238E27FC236}">
                <a16:creationId xmlns:a16="http://schemas.microsoft.com/office/drawing/2014/main" id="{A2B2A97C-089B-CE4E-A409-8992C66BDC71}"/>
              </a:ext>
            </a:extLst>
          </p:cNvPr>
          <p:cNvSpPr/>
          <p:nvPr/>
        </p:nvSpPr>
        <p:spPr>
          <a:xfrm>
            <a:off x="8892573" y="2510071"/>
            <a:ext cx="1156405" cy="476142"/>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Classifier</a:t>
            </a:r>
          </a:p>
        </p:txBody>
      </p:sp>
      <p:cxnSp>
        <p:nvCxnSpPr>
          <p:cNvPr id="22" name="Straight Arrow Connector 21">
            <a:extLst>
              <a:ext uri="{FF2B5EF4-FFF2-40B4-BE49-F238E27FC236}">
                <a16:creationId xmlns:a16="http://schemas.microsoft.com/office/drawing/2014/main" id="{9B30B07E-5A1C-3C49-8C14-0C4CBF0A1CF0}"/>
              </a:ext>
            </a:extLst>
          </p:cNvPr>
          <p:cNvCxnSpPr>
            <a:cxnSpLocks/>
            <a:stCxn id="15" idx="0"/>
            <a:endCxn id="21" idx="2"/>
          </p:cNvCxnSpPr>
          <p:nvPr/>
        </p:nvCxnSpPr>
        <p:spPr>
          <a:xfrm flipV="1">
            <a:off x="9464867" y="2986213"/>
            <a:ext cx="5908"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F87B8809-4638-6544-9AE1-6EC443230B91}"/>
              </a:ext>
            </a:extLst>
          </p:cNvPr>
          <p:cNvGrpSpPr/>
          <p:nvPr/>
        </p:nvGrpSpPr>
        <p:grpSpPr>
          <a:xfrm>
            <a:off x="9074526" y="1746069"/>
            <a:ext cx="894003" cy="535363"/>
            <a:chOff x="7179387" y="2004478"/>
            <a:chExt cx="1158706" cy="535363"/>
          </a:xfrm>
        </p:grpSpPr>
        <p:pic>
          <p:nvPicPr>
            <p:cNvPr id="24" name="Picture 23">
              <a:extLst>
                <a:ext uri="{FF2B5EF4-FFF2-40B4-BE49-F238E27FC236}">
                  <a16:creationId xmlns:a16="http://schemas.microsoft.com/office/drawing/2014/main" id="{022FFD4C-B451-F344-908A-F728A5D469B6}"/>
                </a:ext>
              </a:extLst>
            </p:cNvPr>
            <p:cNvPicPr>
              <a:picLocks noChangeAspect="1"/>
            </p:cNvPicPr>
            <p:nvPr/>
          </p:nvPicPr>
          <p:blipFill>
            <a:blip r:embed="rId2"/>
            <a:stretch>
              <a:fillRect/>
            </a:stretch>
          </p:blipFill>
          <p:spPr>
            <a:xfrm>
              <a:off x="7179387" y="2007218"/>
              <a:ext cx="532623" cy="532623"/>
            </a:xfrm>
            <a:prstGeom prst="rect">
              <a:avLst/>
            </a:prstGeom>
          </p:spPr>
        </p:pic>
        <p:pic>
          <p:nvPicPr>
            <p:cNvPr id="25" name="Picture 24">
              <a:extLst>
                <a:ext uri="{FF2B5EF4-FFF2-40B4-BE49-F238E27FC236}">
                  <a16:creationId xmlns:a16="http://schemas.microsoft.com/office/drawing/2014/main" id="{B2F486CC-CD9B-AC45-A775-098B3FC4B215}"/>
                </a:ext>
              </a:extLst>
            </p:cNvPr>
            <p:cNvPicPr>
              <a:picLocks noChangeAspect="1"/>
            </p:cNvPicPr>
            <p:nvPr/>
          </p:nvPicPr>
          <p:blipFill>
            <a:blip r:embed="rId3"/>
            <a:stretch>
              <a:fillRect/>
            </a:stretch>
          </p:blipFill>
          <p:spPr>
            <a:xfrm>
              <a:off x="7802730" y="2004478"/>
              <a:ext cx="535363" cy="535363"/>
            </a:xfrm>
            <a:prstGeom prst="rect">
              <a:avLst/>
            </a:prstGeom>
          </p:spPr>
        </p:pic>
      </p:grpSp>
      <p:sp>
        <p:nvSpPr>
          <p:cNvPr id="26" name="Rectangle 25">
            <a:extLst>
              <a:ext uri="{FF2B5EF4-FFF2-40B4-BE49-F238E27FC236}">
                <a16:creationId xmlns:a16="http://schemas.microsoft.com/office/drawing/2014/main" id="{5B7D3223-3F1B-2F44-86FF-A5607024CE40}"/>
              </a:ext>
            </a:extLst>
          </p:cNvPr>
          <p:cNvSpPr/>
          <p:nvPr/>
        </p:nvSpPr>
        <p:spPr>
          <a:xfrm>
            <a:off x="5628124" y="3756840"/>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27" name="Straight Arrow Connector 26">
            <a:extLst>
              <a:ext uri="{FF2B5EF4-FFF2-40B4-BE49-F238E27FC236}">
                <a16:creationId xmlns:a16="http://schemas.microsoft.com/office/drawing/2014/main" id="{C77582B0-484F-6C43-AD66-A43E15E88954}"/>
              </a:ext>
            </a:extLst>
          </p:cNvPr>
          <p:cNvCxnSpPr>
            <a:cxnSpLocks/>
            <a:stCxn id="28" idx="0"/>
            <a:endCxn id="26" idx="2"/>
          </p:cNvCxnSpPr>
          <p:nvPr/>
        </p:nvCxnSpPr>
        <p:spPr>
          <a:xfrm flipV="1">
            <a:off x="6002075" y="4214120"/>
            <a:ext cx="1438" cy="45064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49067FC6-DB34-B948-9819-49665C226AB6}"/>
              </a:ext>
            </a:extLst>
          </p:cNvPr>
          <p:cNvSpPr txBox="1"/>
          <p:nvPr/>
        </p:nvSpPr>
        <p:spPr>
          <a:xfrm>
            <a:off x="5539576" y="4664762"/>
            <a:ext cx="924998"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“was”</a:t>
            </a:r>
          </a:p>
        </p:txBody>
      </p:sp>
      <p:cxnSp>
        <p:nvCxnSpPr>
          <p:cNvPr id="29" name="Straight Arrow Connector 28">
            <a:extLst>
              <a:ext uri="{FF2B5EF4-FFF2-40B4-BE49-F238E27FC236}">
                <a16:creationId xmlns:a16="http://schemas.microsoft.com/office/drawing/2014/main" id="{4968527D-8809-C247-817B-EDD3C131AC28}"/>
              </a:ext>
            </a:extLst>
          </p:cNvPr>
          <p:cNvCxnSpPr>
            <a:cxnSpLocks/>
            <a:endCxn id="31" idx="1"/>
          </p:cNvCxnSpPr>
          <p:nvPr/>
        </p:nvCxnSpPr>
        <p:spPr>
          <a:xfrm flipV="1">
            <a:off x="6378902" y="3980465"/>
            <a:ext cx="975838" cy="33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5639AFD-45C0-DB43-8EA4-C995018601B3}"/>
              </a:ext>
            </a:extLst>
          </p:cNvPr>
          <p:cNvSpPr txBox="1"/>
          <p:nvPr/>
        </p:nvSpPr>
        <p:spPr>
          <a:xfrm>
            <a:off x="6668451" y="4041275"/>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3</a:t>
            </a:r>
            <a:endParaRPr lang="en-US" b="0" dirty="0">
              <a:latin typeface="CMU Bright Oblique"/>
              <a:cs typeface="CMU Bright Oblique"/>
            </a:endParaRPr>
          </a:p>
        </p:txBody>
      </p:sp>
      <p:sp>
        <p:nvSpPr>
          <p:cNvPr id="31" name="Rectangle 30">
            <a:extLst>
              <a:ext uri="{FF2B5EF4-FFF2-40B4-BE49-F238E27FC236}">
                <a16:creationId xmlns:a16="http://schemas.microsoft.com/office/drawing/2014/main" id="{269A5F12-6FF1-1344-ACE5-62DA2C645699}"/>
              </a:ext>
            </a:extLst>
          </p:cNvPr>
          <p:cNvSpPr/>
          <p:nvPr/>
        </p:nvSpPr>
        <p:spPr>
          <a:xfrm>
            <a:off x="7354740" y="37518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32" name="Straight Arrow Connector 31">
            <a:extLst>
              <a:ext uri="{FF2B5EF4-FFF2-40B4-BE49-F238E27FC236}">
                <a16:creationId xmlns:a16="http://schemas.microsoft.com/office/drawing/2014/main" id="{79628407-9DD8-B04D-A9F4-EABFA83446AB}"/>
              </a:ext>
            </a:extLst>
          </p:cNvPr>
          <p:cNvCxnSpPr>
            <a:cxnSpLocks/>
            <a:stCxn id="33" idx="0"/>
            <a:endCxn id="31" idx="2"/>
          </p:cNvCxnSpPr>
          <p:nvPr/>
        </p:nvCxnSpPr>
        <p:spPr>
          <a:xfrm flipV="1">
            <a:off x="7726100" y="4209105"/>
            <a:ext cx="4029" cy="4702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C637517-A04F-3F46-AA44-AD262CD7B9D9}"/>
              </a:ext>
            </a:extLst>
          </p:cNvPr>
          <p:cNvSpPr txBox="1"/>
          <p:nvPr/>
        </p:nvSpPr>
        <p:spPr>
          <a:xfrm>
            <a:off x="7158251" y="4679378"/>
            <a:ext cx="1135697"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“really”</a:t>
            </a:r>
          </a:p>
        </p:txBody>
      </p:sp>
      <p:sp>
        <p:nvSpPr>
          <p:cNvPr id="34" name="TextBox 33">
            <a:extLst>
              <a:ext uri="{FF2B5EF4-FFF2-40B4-BE49-F238E27FC236}">
                <a16:creationId xmlns:a16="http://schemas.microsoft.com/office/drawing/2014/main" id="{23DBDB63-71A9-E744-81DE-98D306D16F89}"/>
              </a:ext>
            </a:extLst>
          </p:cNvPr>
          <p:cNvSpPr txBox="1"/>
          <p:nvPr/>
        </p:nvSpPr>
        <p:spPr>
          <a:xfrm>
            <a:off x="2773955" y="2922484"/>
            <a:ext cx="1240147" cy="830997"/>
          </a:xfrm>
          <a:prstGeom prst="rect">
            <a:avLst/>
          </a:prstGeom>
          <a:noFill/>
        </p:spPr>
        <p:txBody>
          <a:bodyPr wrap="none" rtlCol="0">
            <a:spAutoFit/>
          </a:bodyPr>
          <a:lstStyle/>
          <a:p>
            <a:pPr algn="ctr"/>
            <a:r>
              <a:rPr lang="en-US" sz="1600" b="0" dirty="0">
                <a:latin typeface="CMU Bright Oblique"/>
                <a:cs typeface="CMU Bright Oblique"/>
              </a:rPr>
              <a:t>Hidden state</a:t>
            </a:r>
          </a:p>
          <a:p>
            <a:pPr algn="ctr"/>
            <a:r>
              <a:rPr lang="en-US" sz="1600" b="0" dirty="0">
                <a:latin typeface="CMU Bright Oblique"/>
                <a:cs typeface="CMU Bright Oblique"/>
              </a:rPr>
              <a:t>“Memory”</a:t>
            </a:r>
          </a:p>
          <a:p>
            <a:pPr algn="ctr"/>
            <a:r>
              <a:rPr lang="en-US" sz="1600" b="0" dirty="0">
                <a:latin typeface="CMU Bright Oblique"/>
                <a:cs typeface="CMU Bright Oblique"/>
              </a:rPr>
              <a:t>“Context”</a:t>
            </a:r>
          </a:p>
        </p:txBody>
      </p:sp>
    </p:spTree>
    <p:extLst>
      <p:ext uri="{BB962C8B-B14F-4D97-AF65-F5344CB8AC3E}">
        <p14:creationId xmlns:p14="http://schemas.microsoft.com/office/powerpoint/2010/main" val="267347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0" grpId="0"/>
      <p:bldP spid="12" grpId="0"/>
      <p:bldP spid="14" grpId="0"/>
      <p:bldP spid="15" grpId="0" animBg="1"/>
      <p:bldP spid="17" grpId="0"/>
      <p:bldP spid="19" grpId="0"/>
      <p:bldP spid="20" grpId="0"/>
      <p:bldP spid="21" grpId="0" animBg="1"/>
      <p:bldP spid="26" grpId="0" animBg="1"/>
      <p:bldP spid="28" grpId="0"/>
      <p:bldP spid="30" grpId="0"/>
      <p:bldP spid="31" grpId="0" animBg="1"/>
      <p:bldP spid="33"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Sequential prediction example 2: Text generation</a:t>
            </a:r>
          </a:p>
        </p:txBody>
      </p:sp>
      <p:sp>
        <p:nvSpPr>
          <p:cNvPr id="5" name="Content Placeholder 4">
            <a:extLst>
              <a:ext uri="{FF2B5EF4-FFF2-40B4-BE49-F238E27FC236}">
                <a16:creationId xmlns:a16="http://schemas.microsoft.com/office/drawing/2014/main" id="{E16DB0D9-271C-3146-9F93-D0AEEA92E469}"/>
              </a:ext>
            </a:extLst>
          </p:cNvPr>
          <p:cNvSpPr>
            <a:spLocks noGrp="1"/>
          </p:cNvSpPr>
          <p:nvPr>
            <p:ph idx="1"/>
          </p:nvPr>
        </p:nvSpPr>
        <p:spPr/>
        <p:txBody>
          <a:bodyPr/>
          <a:lstStyle/>
          <a:p>
            <a:pPr marL="457200" indent="-457200">
              <a:buFont typeface="Arial" panose="020B0604020202020204" pitchFamily="34" charset="0"/>
              <a:buChar char="•"/>
            </a:pPr>
            <a:r>
              <a:rPr lang="en-US" dirty="0"/>
              <a:t>Sample from the distribution of a given text corpus </a:t>
            </a:r>
            <a:br>
              <a:rPr lang="en-US" dirty="0"/>
            </a:br>
            <a:r>
              <a:rPr lang="en-US" dirty="0"/>
              <a:t>(also known as language modeling)</a:t>
            </a:r>
          </a:p>
        </p:txBody>
      </p:sp>
      <p:pic>
        <p:nvPicPr>
          <p:cNvPr id="6" name="Picture 5">
            <a:extLst>
              <a:ext uri="{FF2B5EF4-FFF2-40B4-BE49-F238E27FC236}">
                <a16:creationId xmlns:a16="http://schemas.microsoft.com/office/drawing/2014/main" id="{E33B5CF4-2E9D-E347-BCC0-B8FF7BE0E708}"/>
              </a:ext>
            </a:extLst>
          </p:cNvPr>
          <p:cNvPicPr>
            <a:picLocks noChangeAspect="1"/>
          </p:cNvPicPr>
          <p:nvPr/>
        </p:nvPicPr>
        <p:blipFill>
          <a:blip r:embed="rId2"/>
          <a:stretch>
            <a:fillRect/>
          </a:stretch>
        </p:blipFill>
        <p:spPr>
          <a:xfrm>
            <a:off x="762000" y="1981200"/>
            <a:ext cx="6077314" cy="4615511"/>
          </a:xfrm>
          <a:prstGeom prst="rect">
            <a:avLst/>
          </a:prstGeom>
        </p:spPr>
      </p:pic>
      <p:pic>
        <p:nvPicPr>
          <p:cNvPr id="4" name="Picture 3">
            <a:extLst>
              <a:ext uri="{FF2B5EF4-FFF2-40B4-BE49-F238E27FC236}">
                <a16:creationId xmlns:a16="http://schemas.microsoft.com/office/drawing/2014/main" id="{3EC3E4D6-F327-704E-B4C3-1D5584683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981200"/>
            <a:ext cx="4307528" cy="4822175"/>
          </a:xfrm>
          <a:prstGeom prst="rect">
            <a:avLst/>
          </a:prstGeom>
        </p:spPr>
      </p:pic>
    </p:spTree>
    <p:extLst>
      <p:ext uri="{BB962C8B-B14F-4D97-AF65-F5344CB8AC3E}">
        <p14:creationId xmlns:p14="http://schemas.microsoft.com/office/powerpoint/2010/main" val="3691197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RNN 2.0: Long short-term Memory (LSTM)</a:t>
            </a:r>
            <a:endParaRPr lang="de-DE" sz="4400" b="0" strike="noStrike" spc="-1">
              <a:solidFill>
                <a:srgbClr val="000000"/>
              </a:solidFill>
              <a:latin typeface="Calibri"/>
            </a:endParaRPr>
          </a:p>
        </p:txBody>
      </p:sp>
      <p:sp>
        <p:nvSpPr>
          <p:cNvPr id="339" name="TextShape 2"/>
          <p:cNvSpPr txBox="1"/>
          <p:nvPr/>
        </p:nvSpPr>
        <p:spPr>
          <a:xfrm>
            <a:off x="838080" y="1581840"/>
            <a:ext cx="10515240" cy="11610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Hidden State: holds previous information (Short-term memory)</a:t>
            </a:r>
          </a:p>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Cell State: memory of the network (Long-term memory)</a:t>
            </a:r>
          </a:p>
        </p:txBody>
      </p:sp>
      <p:pic>
        <p:nvPicPr>
          <p:cNvPr id="340" name="Picture 4"/>
          <p:cNvPicPr/>
          <p:nvPr/>
        </p:nvPicPr>
        <p:blipFill>
          <a:blip r:embed="rId2"/>
          <a:srcRect b="15151"/>
          <a:stretch/>
        </p:blipFill>
        <p:spPr>
          <a:xfrm>
            <a:off x="2307600" y="3394440"/>
            <a:ext cx="7175520" cy="2917080"/>
          </a:xfrm>
          <a:prstGeom prst="rect">
            <a:avLst/>
          </a:prstGeom>
          <a:ln>
            <a:noFill/>
          </a:ln>
        </p:spPr>
      </p:pic>
      <p:sp>
        <p:nvSpPr>
          <p:cNvPr id="341" name="CustomShape 3"/>
          <p:cNvSpPr/>
          <p:nvPr/>
        </p:nvSpPr>
        <p:spPr>
          <a:xfrm flipH="1">
            <a:off x="5215680" y="3013200"/>
            <a:ext cx="1184040" cy="80964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42" name="CustomShape 4"/>
          <p:cNvSpPr/>
          <p:nvPr/>
        </p:nvSpPr>
        <p:spPr>
          <a:xfrm>
            <a:off x="6422400" y="2781360"/>
            <a:ext cx="33541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What should be forget in cell state</a:t>
            </a:r>
            <a:endParaRPr lang="en-US" sz="1800" b="0" strike="noStrike" spc="-1">
              <a:latin typeface="Arial"/>
            </a:endParaRPr>
          </a:p>
        </p:txBody>
      </p:sp>
      <p:sp>
        <p:nvSpPr>
          <p:cNvPr id="343" name="CustomShape 5"/>
          <p:cNvSpPr/>
          <p:nvPr/>
        </p:nvSpPr>
        <p:spPr>
          <a:xfrm flipH="1">
            <a:off x="6570360" y="3505320"/>
            <a:ext cx="1039320" cy="45432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44" name="CustomShape 6"/>
          <p:cNvSpPr/>
          <p:nvPr/>
        </p:nvSpPr>
        <p:spPr>
          <a:xfrm>
            <a:off x="7633080" y="3273120"/>
            <a:ext cx="36147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How much new data should be taken</a:t>
            </a:r>
            <a:endParaRPr lang="en-US" sz="1800" b="0" strike="noStrike" spc="-1">
              <a:latin typeface="Arial"/>
            </a:endParaRPr>
          </a:p>
        </p:txBody>
      </p:sp>
      <p:sp>
        <p:nvSpPr>
          <p:cNvPr id="345" name="CustomShape 7"/>
          <p:cNvSpPr/>
          <p:nvPr/>
        </p:nvSpPr>
        <p:spPr>
          <a:xfrm flipH="1" flipV="1">
            <a:off x="7480800" y="5225040"/>
            <a:ext cx="487440" cy="77040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46" name="CustomShape 8"/>
          <p:cNvSpPr/>
          <p:nvPr/>
        </p:nvSpPr>
        <p:spPr>
          <a:xfrm>
            <a:off x="7992000" y="5995800"/>
            <a:ext cx="37717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How much does memory affect output</a:t>
            </a:r>
            <a:endParaRPr lang="en-US" sz="1800" b="0" strike="noStrike" spc="-1">
              <a:latin typeface="Arial"/>
            </a:endParaRPr>
          </a:p>
        </p:txBody>
      </p:sp>
    </p:spTree>
    <p:extLst>
      <p:ext uri="{BB962C8B-B14F-4D97-AF65-F5344CB8AC3E}">
        <p14:creationId xmlns:p14="http://schemas.microsoft.com/office/powerpoint/2010/main" val="3100379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Sequential prediction example 2: Text generation</a:t>
            </a:r>
          </a:p>
        </p:txBody>
      </p:sp>
      <p:sp>
        <p:nvSpPr>
          <p:cNvPr id="9" name="TextBox 8"/>
          <p:cNvSpPr txBox="1"/>
          <p:nvPr/>
        </p:nvSpPr>
        <p:spPr>
          <a:xfrm>
            <a:off x="10995134" y="6550224"/>
            <a:ext cx="1196866" cy="307777"/>
          </a:xfrm>
          <a:prstGeom prst="rect">
            <a:avLst/>
          </a:prstGeom>
          <a:noFill/>
        </p:spPr>
        <p:txBody>
          <a:bodyPr wrap="none" rtlCol="0">
            <a:spAutoFit/>
          </a:bodyPr>
          <a:lstStyle/>
          <a:p>
            <a:r>
              <a:rPr lang="en-US" sz="1400" b="0" dirty="0">
                <a:latin typeface="CMU Bright Roman"/>
                <a:cs typeface="CMU Bright Roman"/>
                <a:hlinkClick r:id="rId2"/>
              </a:rPr>
              <a:t>Image source</a:t>
            </a:r>
            <a:r>
              <a:rPr lang="en-US" sz="1400" b="0" dirty="0">
                <a:latin typeface="CMU Bright Roman"/>
                <a:cs typeface="CMU Bright Roman"/>
              </a:rPr>
              <a:t> </a:t>
            </a:r>
          </a:p>
        </p:txBody>
      </p:sp>
      <p:sp>
        <p:nvSpPr>
          <p:cNvPr id="4" name="Content Placeholder 3">
            <a:extLst>
              <a:ext uri="{FF2B5EF4-FFF2-40B4-BE49-F238E27FC236}">
                <a16:creationId xmlns:a16="http://schemas.microsoft.com/office/drawing/2014/main" id="{DA9C008A-D87C-1341-A9B8-86F1327700D4}"/>
              </a:ext>
            </a:extLst>
          </p:cNvPr>
          <p:cNvSpPr>
            <a:spLocks noGrp="1"/>
          </p:cNvSpPr>
          <p:nvPr>
            <p:ph idx="1"/>
          </p:nvPr>
        </p:nvSpPr>
        <p:spPr/>
        <p:txBody>
          <a:bodyPr/>
          <a:lstStyle/>
          <a:p>
            <a:pPr marL="457200" indent="-457200">
              <a:buFont typeface="Arial" panose="020B0604020202020204" pitchFamily="34" charset="0"/>
              <a:buChar char="•"/>
            </a:pPr>
            <a:r>
              <a:rPr lang="en-US" dirty="0"/>
              <a:t>Sample from the distribution of a given text corpus – </a:t>
            </a:r>
            <a:br>
              <a:rPr lang="en-US" dirty="0"/>
            </a:br>
            <a:r>
              <a:rPr lang="en-US" dirty="0"/>
              <a:t>also known as </a:t>
            </a:r>
            <a:r>
              <a:rPr lang="en-US" i="1" dirty="0"/>
              <a:t>language modeling</a:t>
            </a:r>
          </a:p>
          <a:p>
            <a:pPr marL="457200" indent="-457200">
              <a:buFont typeface="Arial" panose="020B0604020202020204" pitchFamily="34" charset="0"/>
              <a:buChar char="•"/>
            </a:pPr>
            <a:r>
              <a:rPr lang="en-US" dirty="0"/>
              <a:t>Can be done one character or one word at a time:</a:t>
            </a:r>
          </a:p>
        </p:txBody>
      </p:sp>
      <p:sp>
        <p:nvSpPr>
          <p:cNvPr id="10" name="Rectangle 9">
            <a:extLst>
              <a:ext uri="{FF2B5EF4-FFF2-40B4-BE49-F238E27FC236}">
                <a16:creationId xmlns:a16="http://schemas.microsoft.com/office/drawing/2014/main" id="{736BE5FA-D7E9-3E44-B089-50A33064767C}"/>
              </a:ext>
            </a:extLst>
          </p:cNvPr>
          <p:cNvSpPr/>
          <p:nvPr/>
        </p:nvSpPr>
        <p:spPr>
          <a:xfrm>
            <a:off x="2438400" y="469693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11" name="Rectangle 10">
            <a:extLst>
              <a:ext uri="{FF2B5EF4-FFF2-40B4-BE49-F238E27FC236}">
                <a16:creationId xmlns:a16="http://schemas.microsoft.com/office/drawing/2014/main" id="{3A46AE62-E106-2E4C-82E5-CE641DC580E5}"/>
              </a:ext>
            </a:extLst>
          </p:cNvPr>
          <p:cNvSpPr/>
          <p:nvPr/>
        </p:nvSpPr>
        <p:spPr>
          <a:xfrm>
            <a:off x="3902480" y="469693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12" name="Straight Arrow Connector 11">
            <a:extLst>
              <a:ext uri="{FF2B5EF4-FFF2-40B4-BE49-F238E27FC236}">
                <a16:creationId xmlns:a16="http://schemas.microsoft.com/office/drawing/2014/main" id="{887D8ECC-B1B3-A142-A7AE-843791DAEC51}"/>
              </a:ext>
            </a:extLst>
          </p:cNvPr>
          <p:cNvCxnSpPr>
            <a:stCxn id="10" idx="3"/>
            <a:endCxn id="11" idx="1"/>
          </p:cNvCxnSpPr>
          <p:nvPr/>
        </p:nvCxnSpPr>
        <p:spPr>
          <a:xfrm>
            <a:off x="3414992" y="4887471"/>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5CDEEAB-8658-7547-8552-1B4FA5187E67}"/>
              </a:ext>
            </a:extLst>
          </p:cNvPr>
          <p:cNvSpPr txBox="1"/>
          <p:nvPr/>
        </p:nvSpPr>
        <p:spPr>
          <a:xfrm>
            <a:off x="3471926" y="492411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cxnSp>
        <p:nvCxnSpPr>
          <p:cNvPr id="14" name="Straight Arrow Connector 13">
            <a:extLst>
              <a:ext uri="{FF2B5EF4-FFF2-40B4-BE49-F238E27FC236}">
                <a16:creationId xmlns:a16="http://schemas.microsoft.com/office/drawing/2014/main" id="{36E31764-38B2-2E40-BC99-41682CA62184}"/>
              </a:ext>
            </a:extLst>
          </p:cNvPr>
          <p:cNvCxnSpPr/>
          <p:nvPr/>
        </p:nvCxnSpPr>
        <p:spPr>
          <a:xfrm>
            <a:off x="4879071" y="488605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244E10A-D0C5-9244-A75A-A461F4BAEC30}"/>
              </a:ext>
            </a:extLst>
          </p:cNvPr>
          <p:cNvSpPr txBox="1"/>
          <p:nvPr/>
        </p:nvSpPr>
        <p:spPr>
          <a:xfrm>
            <a:off x="4931990" y="4933968"/>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cxnSp>
        <p:nvCxnSpPr>
          <p:cNvPr id="16" name="Straight Arrow Connector 15">
            <a:extLst>
              <a:ext uri="{FF2B5EF4-FFF2-40B4-BE49-F238E27FC236}">
                <a16:creationId xmlns:a16="http://schemas.microsoft.com/office/drawing/2014/main" id="{B4E0BAD5-36DC-8F46-81DD-0CB1F72097A9}"/>
              </a:ext>
            </a:extLst>
          </p:cNvPr>
          <p:cNvCxnSpPr/>
          <p:nvPr/>
        </p:nvCxnSpPr>
        <p:spPr>
          <a:xfrm flipV="1">
            <a:off x="2919910" y="430593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9D9B969-028D-944E-83CB-1AC4E892C141}"/>
              </a:ext>
            </a:extLst>
          </p:cNvPr>
          <p:cNvCxnSpPr/>
          <p:nvPr/>
        </p:nvCxnSpPr>
        <p:spPr>
          <a:xfrm flipV="1">
            <a:off x="4387473" y="430753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3B31B49-87F0-5945-9F52-EC231E2A7CD3}"/>
              </a:ext>
            </a:extLst>
          </p:cNvPr>
          <p:cNvSpPr txBox="1"/>
          <p:nvPr/>
        </p:nvSpPr>
        <p:spPr>
          <a:xfrm>
            <a:off x="2545771" y="3097986"/>
            <a:ext cx="761235" cy="338554"/>
          </a:xfrm>
          <a:prstGeom prst="rect">
            <a:avLst/>
          </a:prstGeom>
          <a:noFill/>
        </p:spPr>
        <p:txBody>
          <a:bodyPr wrap="none" rtlCol="0">
            <a:spAutoFit/>
          </a:bodyPr>
          <a:lstStyle/>
          <a:p>
            <a:pPr algn="ctr"/>
            <a:r>
              <a:rPr lang="en-US" sz="1600" b="0" dirty="0">
                <a:latin typeface="CMU Bright Oblique"/>
                <a:cs typeface="CMU Bright Oblique"/>
              </a:rPr>
              <a:t>“Thus”</a:t>
            </a:r>
          </a:p>
        </p:txBody>
      </p:sp>
      <p:sp>
        <p:nvSpPr>
          <p:cNvPr id="19" name="TextBox 18">
            <a:extLst>
              <a:ext uri="{FF2B5EF4-FFF2-40B4-BE49-F238E27FC236}">
                <a16:creationId xmlns:a16="http://schemas.microsoft.com/office/drawing/2014/main" id="{66CA6697-21C4-5445-835C-DC34C2072CE0}"/>
              </a:ext>
            </a:extLst>
          </p:cNvPr>
          <p:cNvSpPr txBox="1"/>
          <p:nvPr/>
        </p:nvSpPr>
        <p:spPr>
          <a:xfrm>
            <a:off x="4010544" y="3097986"/>
            <a:ext cx="753861" cy="338554"/>
          </a:xfrm>
          <a:prstGeom prst="rect">
            <a:avLst/>
          </a:prstGeom>
          <a:noFill/>
        </p:spPr>
        <p:txBody>
          <a:bodyPr wrap="none" rtlCol="0">
            <a:spAutoFit/>
          </a:bodyPr>
          <a:lstStyle/>
          <a:p>
            <a:pPr algn="ctr"/>
            <a:r>
              <a:rPr lang="en-US" sz="1600" b="0" dirty="0">
                <a:latin typeface="CMU Bright Oblique"/>
                <a:cs typeface="CMU Bright Oblique"/>
              </a:rPr>
              <a:t>“</a:t>
            </a:r>
            <a:r>
              <a:rPr lang="en-US" sz="1600" b="0" dirty="0" err="1">
                <a:latin typeface="CMU Bright Oblique"/>
                <a:cs typeface="CMU Bright Oblique"/>
              </a:rPr>
              <a:t>saith</a:t>
            </a:r>
            <a:r>
              <a:rPr lang="en-US" sz="1600" b="0" dirty="0">
                <a:latin typeface="CMU Bright Oblique"/>
                <a:cs typeface="CMU Bright Oblique"/>
              </a:rPr>
              <a:t>”</a:t>
            </a:r>
          </a:p>
        </p:txBody>
      </p:sp>
      <p:sp>
        <p:nvSpPr>
          <p:cNvPr id="20" name="TextBox 19">
            <a:extLst>
              <a:ext uri="{FF2B5EF4-FFF2-40B4-BE49-F238E27FC236}">
                <a16:creationId xmlns:a16="http://schemas.microsoft.com/office/drawing/2014/main" id="{282E106B-08D9-2447-91A5-1CD2494991A0}"/>
              </a:ext>
            </a:extLst>
          </p:cNvPr>
          <p:cNvSpPr txBox="1"/>
          <p:nvPr/>
        </p:nvSpPr>
        <p:spPr>
          <a:xfrm>
            <a:off x="2885730" y="435895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21" name="TextBox 20">
            <a:extLst>
              <a:ext uri="{FF2B5EF4-FFF2-40B4-BE49-F238E27FC236}">
                <a16:creationId xmlns:a16="http://schemas.microsoft.com/office/drawing/2014/main" id="{E060CCBE-9F4E-D24C-9148-7D182D2B1C65}"/>
              </a:ext>
            </a:extLst>
          </p:cNvPr>
          <p:cNvSpPr txBox="1"/>
          <p:nvPr/>
        </p:nvSpPr>
        <p:spPr>
          <a:xfrm>
            <a:off x="4353292" y="435895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22" name="Rectangle 21">
            <a:extLst>
              <a:ext uri="{FF2B5EF4-FFF2-40B4-BE49-F238E27FC236}">
                <a16:creationId xmlns:a16="http://schemas.microsoft.com/office/drawing/2014/main" id="{277B4118-F5D7-0B47-B99D-508D85779E88}"/>
              </a:ext>
            </a:extLst>
          </p:cNvPr>
          <p:cNvSpPr/>
          <p:nvPr/>
        </p:nvSpPr>
        <p:spPr>
          <a:xfrm>
            <a:off x="2438400" y="387662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23" name="Straight Arrow Connector 22">
            <a:extLst>
              <a:ext uri="{FF2B5EF4-FFF2-40B4-BE49-F238E27FC236}">
                <a16:creationId xmlns:a16="http://schemas.microsoft.com/office/drawing/2014/main" id="{CECCD3CE-09CF-924B-995F-B44E91603D09}"/>
              </a:ext>
            </a:extLst>
          </p:cNvPr>
          <p:cNvCxnSpPr>
            <a:cxnSpLocks/>
            <a:stCxn id="22" idx="0"/>
            <a:endCxn id="18" idx="2"/>
          </p:cNvCxnSpPr>
          <p:nvPr/>
        </p:nvCxnSpPr>
        <p:spPr>
          <a:xfrm flipH="1" flipV="1">
            <a:off x="2926389" y="3436540"/>
            <a:ext cx="308"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3175D34E-E61D-F542-933A-4B8FDDF9FD9C}"/>
              </a:ext>
            </a:extLst>
          </p:cNvPr>
          <p:cNvSpPr/>
          <p:nvPr/>
        </p:nvSpPr>
        <p:spPr>
          <a:xfrm>
            <a:off x="3899177" y="387662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25" name="Straight Arrow Connector 24">
            <a:extLst>
              <a:ext uri="{FF2B5EF4-FFF2-40B4-BE49-F238E27FC236}">
                <a16:creationId xmlns:a16="http://schemas.microsoft.com/office/drawing/2014/main" id="{C3128890-7895-ED48-B986-115C81725493}"/>
              </a:ext>
            </a:extLst>
          </p:cNvPr>
          <p:cNvCxnSpPr>
            <a:cxnSpLocks/>
            <a:stCxn id="24" idx="0"/>
            <a:endCxn id="19" idx="2"/>
          </p:cNvCxnSpPr>
          <p:nvPr/>
        </p:nvCxnSpPr>
        <p:spPr>
          <a:xfrm flipV="1">
            <a:off x="4387474" y="3436540"/>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7603F019-8D11-E74B-9253-0653558648DA}"/>
              </a:ext>
            </a:extLst>
          </p:cNvPr>
          <p:cNvSpPr/>
          <p:nvPr/>
        </p:nvSpPr>
        <p:spPr>
          <a:xfrm>
            <a:off x="8320701" y="469394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27" name="TextBox 26">
            <a:extLst>
              <a:ext uri="{FF2B5EF4-FFF2-40B4-BE49-F238E27FC236}">
                <a16:creationId xmlns:a16="http://schemas.microsoft.com/office/drawing/2014/main" id="{DA9DBD16-33D7-294A-92FC-35E61ED5B1A3}"/>
              </a:ext>
            </a:extLst>
          </p:cNvPr>
          <p:cNvSpPr txBox="1"/>
          <p:nvPr/>
        </p:nvSpPr>
        <p:spPr>
          <a:xfrm>
            <a:off x="8539083" y="3094998"/>
            <a:ext cx="533224" cy="338554"/>
          </a:xfrm>
          <a:prstGeom prst="rect">
            <a:avLst/>
          </a:prstGeom>
          <a:noFill/>
        </p:spPr>
        <p:txBody>
          <a:bodyPr wrap="none" rtlCol="0">
            <a:spAutoFit/>
          </a:bodyPr>
          <a:lstStyle/>
          <a:p>
            <a:pPr algn="ctr"/>
            <a:r>
              <a:rPr lang="en-US" sz="1600" b="0" dirty="0">
                <a:latin typeface="CMU Bright Oblique"/>
                <a:cs typeface="CMU Bright Oblique"/>
              </a:rPr>
              <a:t>“of”</a:t>
            </a:r>
          </a:p>
        </p:txBody>
      </p:sp>
      <p:sp>
        <p:nvSpPr>
          <p:cNvPr id="28" name="TextBox 27">
            <a:extLst>
              <a:ext uri="{FF2B5EF4-FFF2-40B4-BE49-F238E27FC236}">
                <a16:creationId xmlns:a16="http://schemas.microsoft.com/office/drawing/2014/main" id="{70C41DAE-0A4C-764B-825C-0690D5C21ABB}"/>
              </a:ext>
            </a:extLst>
          </p:cNvPr>
          <p:cNvSpPr txBox="1"/>
          <p:nvPr/>
        </p:nvSpPr>
        <p:spPr>
          <a:xfrm>
            <a:off x="8771513" y="435596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29" name="Rectangle 28">
            <a:extLst>
              <a:ext uri="{FF2B5EF4-FFF2-40B4-BE49-F238E27FC236}">
                <a16:creationId xmlns:a16="http://schemas.microsoft.com/office/drawing/2014/main" id="{6FAEB400-3D6A-4B4B-918F-ABDF0E9CB73B}"/>
              </a:ext>
            </a:extLst>
          </p:cNvPr>
          <p:cNvSpPr/>
          <p:nvPr/>
        </p:nvSpPr>
        <p:spPr>
          <a:xfrm>
            <a:off x="8317399" y="387363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D05AF1FE-0CE2-ED42-AE20-8434FF940C0D}"/>
              </a:ext>
            </a:extLst>
          </p:cNvPr>
          <p:cNvCxnSpPr>
            <a:cxnSpLocks/>
            <a:stCxn id="29" idx="0"/>
            <a:endCxn id="27" idx="2"/>
          </p:cNvCxnSpPr>
          <p:nvPr/>
        </p:nvCxnSpPr>
        <p:spPr>
          <a:xfrm flipH="1" flipV="1">
            <a:off x="8805695" y="3433552"/>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02FF903E-966C-CC43-9893-B8F344AA3D84}"/>
              </a:ext>
            </a:extLst>
          </p:cNvPr>
          <p:cNvCxnSpPr/>
          <p:nvPr/>
        </p:nvCxnSpPr>
        <p:spPr>
          <a:xfrm>
            <a:off x="7829910" y="488128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4A2C4E8-0ACA-2D43-87B6-DA61984DF6F7}"/>
              </a:ext>
            </a:extLst>
          </p:cNvPr>
          <p:cNvCxnSpPr/>
          <p:nvPr/>
        </p:nvCxnSpPr>
        <p:spPr>
          <a:xfrm flipV="1">
            <a:off x="8805694" y="430294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F3C50D24-B53B-5B40-8AB1-D05D53A4193C}"/>
              </a:ext>
            </a:extLst>
          </p:cNvPr>
          <p:cNvSpPr txBox="1"/>
          <p:nvPr/>
        </p:nvSpPr>
        <p:spPr>
          <a:xfrm>
            <a:off x="7908163" y="492411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cxnSp>
        <p:nvCxnSpPr>
          <p:cNvPr id="34" name="Straight Arrow Connector 33">
            <a:extLst>
              <a:ext uri="{FF2B5EF4-FFF2-40B4-BE49-F238E27FC236}">
                <a16:creationId xmlns:a16="http://schemas.microsoft.com/office/drawing/2014/main" id="{C293B964-6286-F149-97A3-BDA98D03FB64}"/>
              </a:ext>
            </a:extLst>
          </p:cNvPr>
          <p:cNvCxnSpPr/>
          <p:nvPr/>
        </p:nvCxnSpPr>
        <p:spPr>
          <a:xfrm flipV="1">
            <a:off x="2926387" y="506997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5991DC6-D94E-FE42-B4CE-E32FED7B0EDC}"/>
              </a:ext>
            </a:extLst>
          </p:cNvPr>
          <p:cNvCxnSpPr/>
          <p:nvPr/>
        </p:nvCxnSpPr>
        <p:spPr>
          <a:xfrm flipV="1">
            <a:off x="4393949" y="507157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495A184-4B6D-D74A-AB3B-B58F07E5BD06}"/>
              </a:ext>
            </a:extLst>
          </p:cNvPr>
          <p:cNvCxnSpPr/>
          <p:nvPr/>
        </p:nvCxnSpPr>
        <p:spPr>
          <a:xfrm flipV="1">
            <a:off x="8812171" y="5066985"/>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996B4640-C4D8-4E49-BB60-6B934571B52E}"/>
              </a:ext>
            </a:extLst>
          </p:cNvPr>
          <p:cNvSpPr txBox="1"/>
          <p:nvPr/>
        </p:nvSpPr>
        <p:spPr>
          <a:xfrm>
            <a:off x="4013333" y="5452646"/>
            <a:ext cx="76123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“Thus”</a:t>
            </a:r>
          </a:p>
        </p:txBody>
      </p:sp>
      <p:sp>
        <p:nvSpPr>
          <p:cNvPr id="38" name="TextBox 37">
            <a:extLst>
              <a:ext uri="{FF2B5EF4-FFF2-40B4-BE49-F238E27FC236}">
                <a16:creationId xmlns:a16="http://schemas.microsoft.com/office/drawing/2014/main" id="{0A47F6EE-49C8-6447-AA44-DADDB5FE2839}"/>
              </a:ext>
            </a:extLst>
          </p:cNvPr>
          <p:cNvSpPr txBox="1"/>
          <p:nvPr/>
        </p:nvSpPr>
        <p:spPr>
          <a:xfrm>
            <a:off x="8440658" y="5408196"/>
            <a:ext cx="73007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“Lord”</a:t>
            </a:r>
          </a:p>
        </p:txBody>
      </p:sp>
      <p:sp>
        <p:nvSpPr>
          <p:cNvPr id="39" name="Rectangle 38">
            <a:extLst>
              <a:ext uri="{FF2B5EF4-FFF2-40B4-BE49-F238E27FC236}">
                <a16:creationId xmlns:a16="http://schemas.microsoft.com/office/drawing/2014/main" id="{46AEB3F1-1F74-B944-A23E-E97304B249C1}"/>
              </a:ext>
            </a:extLst>
          </p:cNvPr>
          <p:cNvSpPr/>
          <p:nvPr/>
        </p:nvSpPr>
        <p:spPr>
          <a:xfrm>
            <a:off x="5366519" y="4690747"/>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40" name="Straight Arrow Connector 39">
            <a:extLst>
              <a:ext uri="{FF2B5EF4-FFF2-40B4-BE49-F238E27FC236}">
                <a16:creationId xmlns:a16="http://schemas.microsoft.com/office/drawing/2014/main" id="{571C4290-4319-3245-96FC-CA2DA9F70971}"/>
              </a:ext>
            </a:extLst>
          </p:cNvPr>
          <p:cNvCxnSpPr/>
          <p:nvPr/>
        </p:nvCxnSpPr>
        <p:spPr>
          <a:xfrm>
            <a:off x="6343110" y="4879867"/>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41E1E02F-9D30-1E4A-A6B3-6D5466C8B01A}"/>
              </a:ext>
            </a:extLst>
          </p:cNvPr>
          <p:cNvSpPr txBox="1"/>
          <p:nvPr/>
        </p:nvSpPr>
        <p:spPr>
          <a:xfrm>
            <a:off x="6396029" y="492778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cxnSp>
        <p:nvCxnSpPr>
          <p:cNvPr id="42" name="Straight Arrow Connector 41">
            <a:extLst>
              <a:ext uri="{FF2B5EF4-FFF2-40B4-BE49-F238E27FC236}">
                <a16:creationId xmlns:a16="http://schemas.microsoft.com/office/drawing/2014/main" id="{11ACB52B-48D9-AA40-8800-8EB7F3FBC3BD}"/>
              </a:ext>
            </a:extLst>
          </p:cNvPr>
          <p:cNvCxnSpPr/>
          <p:nvPr/>
        </p:nvCxnSpPr>
        <p:spPr>
          <a:xfrm flipV="1">
            <a:off x="5851512" y="4301350"/>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86C5685-5868-904D-BB22-1AB7984F360B}"/>
              </a:ext>
            </a:extLst>
          </p:cNvPr>
          <p:cNvSpPr txBox="1"/>
          <p:nvPr/>
        </p:nvSpPr>
        <p:spPr>
          <a:xfrm>
            <a:off x="5533155" y="3091799"/>
            <a:ext cx="636713" cy="338554"/>
          </a:xfrm>
          <a:prstGeom prst="rect">
            <a:avLst/>
          </a:prstGeom>
          <a:noFill/>
        </p:spPr>
        <p:txBody>
          <a:bodyPr wrap="none" rtlCol="0">
            <a:spAutoFit/>
          </a:bodyPr>
          <a:lstStyle/>
          <a:p>
            <a:pPr algn="ctr"/>
            <a:r>
              <a:rPr lang="en-US" sz="1600" b="0" dirty="0">
                <a:latin typeface="CMU Bright Oblique"/>
                <a:cs typeface="CMU Bright Oblique"/>
              </a:rPr>
              <a:t>“the”</a:t>
            </a:r>
          </a:p>
        </p:txBody>
      </p:sp>
      <p:sp>
        <p:nvSpPr>
          <p:cNvPr id="44" name="TextBox 43">
            <a:extLst>
              <a:ext uri="{FF2B5EF4-FFF2-40B4-BE49-F238E27FC236}">
                <a16:creationId xmlns:a16="http://schemas.microsoft.com/office/drawing/2014/main" id="{7A56CC79-C0FF-0B49-B9B4-091BB85008EA}"/>
              </a:ext>
            </a:extLst>
          </p:cNvPr>
          <p:cNvSpPr txBox="1"/>
          <p:nvPr/>
        </p:nvSpPr>
        <p:spPr>
          <a:xfrm>
            <a:off x="5817331" y="4352770"/>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sp>
        <p:nvSpPr>
          <p:cNvPr id="45" name="Rectangle 44">
            <a:extLst>
              <a:ext uri="{FF2B5EF4-FFF2-40B4-BE49-F238E27FC236}">
                <a16:creationId xmlns:a16="http://schemas.microsoft.com/office/drawing/2014/main" id="{5F631165-B42F-BA43-A1EC-D6C9E3E874E3}"/>
              </a:ext>
            </a:extLst>
          </p:cNvPr>
          <p:cNvSpPr/>
          <p:nvPr/>
        </p:nvSpPr>
        <p:spPr>
          <a:xfrm>
            <a:off x="5363216" y="3870440"/>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6" name="Straight Arrow Connector 45">
            <a:extLst>
              <a:ext uri="{FF2B5EF4-FFF2-40B4-BE49-F238E27FC236}">
                <a16:creationId xmlns:a16="http://schemas.microsoft.com/office/drawing/2014/main" id="{BDEA20DC-4E03-5142-BF19-C75142F027A7}"/>
              </a:ext>
            </a:extLst>
          </p:cNvPr>
          <p:cNvCxnSpPr>
            <a:cxnSpLocks/>
            <a:stCxn id="45" idx="0"/>
            <a:endCxn id="43" idx="2"/>
          </p:cNvCxnSpPr>
          <p:nvPr/>
        </p:nvCxnSpPr>
        <p:spPr>
          <a:xfrm flipH="1" flipV="1">
            <a:off x="5851512" y="3430353"/>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C6513E22-436F-D942-B8F4-9B876FAA4EEE}"/>
              </a:ext>
            </a:extLst>
          </p:cNvPr>
          <p:cNvCxnSpPr/>
          <p:nvPr/>
        </p:nvCxnSpPr>
        <p:spPr>
          <a:xfrm flipV="1">
            <a:off x="5857988" y="50653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D40F8641-DEF6-4840-9001-897DCE1D995C}"/>
              </a:ext>
            </a:extLst>
          </p:cNvPr>
          <p:cNvSpPr txBox="1"/>
          <p:nvPr/>
        </p:nvSpPr>
        <p:spPr>
          <a:xfrm>
            <a:off x="5481060" y="5446459"/>
            <a:ext cx="753861"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b="0" dirty="0" err="1">
                <a:solidFill>
                  <a:srgbClr val="521B93"/>
                </a:solidFill>
                <a:latin typeface="CMU Bright Oblique"/>
                <a:cs typeface="CMU Bright Oblique"/>
              </a:rPr>
              <a:t>saith</a:t>
            </a:r>
            <a:r>
              <a:rPr lang="en-US" sz="1600" b="0" dirty="0">
                <a:solidFill>
                  <a:srgbClr val="521B93"/>
                </a:solidFill>
                <a:latin typeface="CMU Bright Oblique"/>
                <a:cs typeface="CMU Bright Oblique"/>
              </a:rPr>
              <a:t>”</a:t>
            </a:r>
          </a:p>
        </p:txBody>
      </p:sp>
      <p:sp>
        <p:nvSpPr>
          <p:cNvPr id="49" name="Rectangle 48">
            <a:extLst>
              <a:ext uri="{FF2B5EF4-FFF2-40B4-BE49-F238E27FC236}">
                <a16:creationId xmlns:a16="http://schemas.microsoft.com/office/drawing/2014/main" id="{BA532B74-F988-7549-9ED2-B3EC36848589}"/>
              </a:ext>
            </a:extLst>
          </p:cNvPr>
          <p:cNvSpPr/>
          <p:nvPr/>
        </p:nvSpPr>
        <p:spPr>
          <a:xfrm>
            <a:off x="6850403" y="468756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50" name="Straight Arrow Connector 49">
            <a:extLst>
              <a:ext uri="{FF2B5EF4-FFF2-40B4-BE49-F238E27FC236}">
                <a16:creationId xmlns:a16="http://schemas.microsoft.com/office/drawing/2014/main" id="{8E3949EC-DD11-4646-A1D0-1641D2E18EB6}"/>
              </a:ext>
            </a:extLst>
          </p:cNvPr>
          <p:cNvCxnSpPr/>
          <p:nvPr/>
        </p:nvCxnSpPr>
        <p:spPr>
          <a:xfrm flipV="1">
            <a:off x="7335396" y="4298169"/>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42D4C2CB-BABD-494E-9A89-D8EA7F93859A}"/>
              </a:ext>
            </a:extLst>
          </p:cNvPr>
          <p:cNvSpPr txBox="1"/>
          <p:nvPr/>
        </p:nvSpPr>
        <p:spPr>
          <a:xfrm>
            <a:off x="6970359" y="3088618"/>
            <a:ext cx="730073" cy="338554"/>
          </a:xfrm>
          <a:prstGeom prst="rect">
            <a:avLst/>
          </a:prstGeom>
          <a:noFill/>
        </p:spPr>
        <p:txBody>
          <a:bodyPr wrap="none" rtlCol="0">
            <a:spAutoFit/>
          </a:bodyPr>
          <a:lstStyle/>
          <a:p>
            <a:pPr algn="ctr"/>
            <a:r>
              <a:rPr lang="en-US" sz="1600" b="0" dirty="0">
                <a:latin typeface="CMU Bright Oblique"/>
                <a:cs typeface="CMU Bright Oblique"/>
              </a:rPr>
              <a:t>“Lord”</a:t>
            </a:r>
          </a:p>
        </p:txBody>
      </p:sp>
      <p:sp>
        <p:nvSpPr>
          <p:cNvPr id="52" name="TextBox 51">
            <a:extLst>
              <a:ext uri="{FF2B5EF4-FFF2-40B4-BE49-F238E27FC236}">
                <a16:creationId xmlns:a16="http://schemas.microsoft.com/office/drawing/2014/main" id="{4C04B42F-628E-9D47-A873-57FCD9F1C439}"/>
              </a:ext>
            </a:extLst>
          </p:cNvPr>
          <p:cNvSpPr txBox="1"/>
          <p:nvPr/>
        </p:nvSpPr>
        <p:spPr>
          <a:xfrm>
            <a:off x="7301215" y="434958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sp>
        <p:nvSpPr>
          <p:cNvPr id="53" name="Rectangle 52">
            <a:extLst>
              <a:ext uri="{FF2B5EF4-FFF2-40B4-BE49-F238E27FC236}">
                <a16:creationId xmlns:a16="http://schemas.microsoft.com/office/drawing/2014/main" id="{5CED8D48-8F5D-A941-9761-099188FF1B2A}"/>
              </a:ext>
            </a:extLst>
          </p:cNvPr>
          <p:cNvSpPr/>
          <p:nvPr/>
        </p:nvSpPr>
        <p:spPr>
          <a:xfrm>
            <a:off x="6847100" y="386725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54" name="Straight Arrow Connector 53">
            <a:extLst>
              <a:ext uri="{FF2B5EF4-FFF2-40B4-BE49-F238E27FC236}">
                <a16:creationId xmlns:a16="http://schemas.microsoft.com/office/drawing/2014/main" id="{76B6589C-3DDD-394A-A790-10E64226354A}"/>
              </a:ext>
            </a:extLst>
          </p:cNvPr>
          <p:cNvCxnSpPr>
            <a:cxnSpLocks/>
            <a:stCxn id="53" idx="0"/>
            <a:endCxn id="51" idx="2"/>
          </p:cNvCxnSpPr>
          <p:nvPr/>
        </p:nvCxnSpPr>
        <p:spPr>
          <a:xfrm flipH="1" flipV="1">
            <a:off x="7335396" y="3427172"/>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EDC82B06-89F2-624D-8511-93C74C961962}"/>
              </a:ext>
            </a:extLst>
          </p:cNvPr>
          <p:cNvCxnSpPr/>
          <p:nvPr/>
        </p:nvCxnSpPr>
        <p:spPr>
          <a:xfrm flipV="1">
            <a:off x="7341872" y="5062206"/>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8889EC5A-C1DE-9D49-8BFF-D793C6F24775}"/>
              </a:ext>
            </a:extLst>
          </p:cNvPr>
          <p:cNvSpPr txBox="1"/>
          <p:nvPr/>
        </p:nvSpPr>
        <p:spPr>
          <a:xfrm>
            <a:off x="7023516" y="5443278"/>
            <a:ext cx="63671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“the”</a:t>
            </a:r>
          </a:p>
        </p:txBody>
      </p:sp>
      <p:sp>
        <p:nvSpPr>
          <p:cNvPr id="57" name="TextBox 56">
            <a:extLst>
              <a:ext uri="{FF2B5EF4-FFF2-40B4-BE49-F238E27FC236}">
                <a16:creationId xmlns:a16="http://schemas.microsoft.com/office/drawing/2014/main" id="{6E887F7B-E079-0346-9A2A-B4ADF0D3F03A}"/>
              </a:ext>
            </a:extLst>
          </p:cNvPr>
          <p:cNvSpPr txBox="1"/>
          <p:nvPr/>
        </p:nvSpPr>
        <p:spPr>
          <a:xfrm>
            <a:off x="2490240" y="5431044"/>
            <a:ext cx="86735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“START”</a:t>
            </a:r>
          </a:p>
        </p:txBody>
      </p:sp>
      <p:cxnSp>
        <p:nvCxnSpPr>
          <p:cNvPr id="58" name="Straight Arrow Connector 57">
            <a:extLst>
              <a:ext uri="{FF2B5EF4-FFF2-40B4-BE49-F238E27FC236}">
                <a16:creationId xmlns:a16="http://schemas.microsoft.com/office/drawing/2014/main" id="{C13F8D7A-B0B6-ED41-BC8E-6EB4E4CA7247}"/>
              </a:ext>
            </a:extLst>
          </p:cNvPr>
          <p:cNvCxnSpPr/>
          <p:nvPr/>
        </p:nvCxnSpPr>
        <p:spPr>
          <a:xfrm>
            <a:off x="9296400" y="4876413"/>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B746F596-F630-CF4F-90A9-563BD7A16635}"/>
              </a:ext>
            </a:extLst>
          </p:cNvPr>
          <p:cNvSpPr txBox="1"/>
          <p:nvPr/>
        </p:nvSpPr>
        <p:spPr>
          <a:xfrm>
            <a:off x="9374653" y="4919246"/>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Tree>
    <p:extLst>
      <p:ext uri="{BB962C8B-B14F-4D97-AF65-F5344CB8AC3E}">
        <p14:creationId xmlns:p14="http://schemas.microsoft.com/office/powerpoint/2010/main" val="127966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5" grpId="0"/>
      <p:bldP spid="18" grpId="0"/>
      <p:bldP spid="19" grpId="0"/>
      <p:bldP spid="20" grpId="0"/>
      <p:bldP spid="21" grpId="0"/>
      <p:bldP spid="22" grpId="0" animBg="1"/>
      <p:bldP spid="24" grpId="0" animBg="1"/>
      <p:bldP spid="26" grpId="0" animBg="1"/>
      <p:bldP spid="27" grpId="0"/>
      <p:bldP spid="28" grpId="0"/>
      <p:bldP spid="29" grpId="0" animBg="1"/>
      <p:bldP spid="33" grpId="0"/>
      <p:bldP spid="37" grpId="0"/>
      <p:bldP spid="38" grpId="0"/>
      <p:bldP spid="39" grpId="0" animBg="1"/>
      <p:bldP spid="41" grpId="0"/>
      <p:bldP spid="43" grpId="0"/>
      <p:bldP spid="44" grpId="0"/>
      <p:bldP spid="45" grpId="0" animBg="1"/>
      <p:bldP spid="48" grpId="0"/>
      <p:bldP spid="49" grpId="0" animBg="1"/>
      <p:bldP spid="51" grpId="0"/>
      <p:bldP spid="52" grpId="0"/>
      <p:bldP spid="53" grpId="0" animBg="1"/>
      <p:bldP spid="56" grpId="0"/>
      <p:bldP spid="57" grpId="0"/>
      <p:bldP spid="59"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Sequential prediction example 3: Image captioning</a:t>
            </a:r>
          </a:p>
        </p:txBody>
      </p:sp>
      <p:pic>
        <p:nvPicPr>
          <p:cNvPr id="4" name="Google Shape;1823;p82"/>
          <p:cNvPicPr preferRelativeResize="0"/>
          <p:nvPr/>
        </p:nvPicPr>
        <p:blipFill>
          <a:blip r:embed="rId2">
            <a:alphaModFix/>
          </a:blip>
          <a:stretch>
            <a:fillRect/>
          </a:stretch>
        </p:blipFill>
        <p:spPr>
          <a:xfrm>
            <a:off x="358483" y="1180136"/>
            <a:ext cx="2481747" cy="1822559"/>
          </a:xfrm>
          <a:prstGeom prst="rect">
            <a:avLst/>
          </a:prstGeom>
          <a:noFill/>
          <a:ln>
            <a:noFill/>
          </a:ln>
        </p:spPr>
      </p:pic>
      <p:sp>
        <p:nvSpPr>
          <p:cNvPr id="5" name="Google Shape;1824;p82"/>
          <p:cNvSpPr txBox="1"/>
          <p:nvPr/>
        </p:nvSpPr>
        <p:spPr>
          <a:xfrm>
            <a:off x="358482" y="3002694"/>
            <a:ext cx="2481754" cy="699018"/>
          </a:xfrm>
          <a:prstGeom prst="rect">
            <a:avLst/>
          </a:prstGeom>
          <a:noFill/>
          <a:ln>
            <a:noFill/>
          </a:ln>
        </p:spPr>
        <p:txBody>
          <a:bodyPr spcFirstLastPara="1" wrap="square" lIns="121868" tIns="121868" rIns="121868" bIns="121868" anchor="t" anchorCtr="0">
            <a:noAutofit/>
          </a:bodyPr>
          <a:lstStyle/>
          <a:p>
            <a:r>
              <a:rPr lang="en" sz="1600" b="0" i="1"/>
              <a:t>A cat sitting on a suitcase on the floor</a:t>
            </a:r>
            <a:endParaRPr sz="1600" b="0" i="1"/>
          </a:p>
        </p:txBody>
      </p:sp>
      <p:pic>
        <p:nvPicPr>
          <p:cNvPr id="6" name="Google Shape;1825;p82"/>
          <p:cNvPicPr preferRelativeResize="0"/>
          <p:nvPr/>
        </p:nvPicPr>
        <p:blipFill>
          <a:blip r:embed="rId3">
            <a:alphaModFix/>
          </a:blip>
          <a:stretch>
            <a:fillRect/>
          </a:stretch>
        </p:blipFill>
        <p:spPr>
          <a:xfrm>
            <a:off x="3093370" y="1180135"/>
            <a:ext cx="2734912" cy="1822560"/>
          </a:xfrm>
          <a:prstGeom prst="rect">
            <a:avLst/>
          </a:prstGeom>
          <a:noFill/>
          <a:ln>
            <a:noFill/>
          </a:ln>
        </p:spPr>
      </p:pic>
      <p:sp>
        <p:nvSpPr>
          <p:cNvPr id="7" name="Google Shape;1826;p82"/>
          <p:cNvSpPr txBox="1"/>
          <p:nvPr/>
        </p:nvSpPr>
        <p:spPr>
          <a:xfrm>
            <a:off x="3093386" y="3002694"/>
            <a:ext cx="2734888" cy="834983"/>
          </a:xfrm>
          <a:prstGeom prst="rect">
            <a:avLst/>
          </a:prstGeom>
          <a:noFill/>
          <a:ln>
            <a:noFill/>
          </a:ln>
        </p:spPr>
        <p:txBody>
          <a:bodyPr spcFirstLastPara="1" wrap="square" lIns="121868" tIns="121868" rIns="121868" bIns="121868" anchor="t" anchorCtr="0">
            <a:noAutofit/>
          </a:bodyPr>
          <a:lstStyle/>
          <a:p>
            <a:r>
              <a:rPr lang="en" sz="1600" b="0" i="1"/>
              <a:t>A cat is sitting on a tree branch</a:t>
            </a:r>
            <a:endParaRPr sz="1600" b="0" i="1"/>
          </a:p>
        </p:txBody>
      </p:sp>
      <p:pic>
        <p:nvPicPr>
          <p:cNvPr id="8" name="Google Shape;1827;p82"/>
          <p:cNvPicPr preferRelativeResize="0"/>
          <p:nvPr/>
        </p:nvPicPr>
        <p:blipFill>
          <a:blip r:embed="rId4">
            <a:alphaModFix/>
          </a:blip>
          <a:stretch>
            <a:fillRect/>
          </a:stretch>
        </p:blipFill>
        <p:spPr>
          <a:xfrm>
            <a:off x="6150907" y="1180136"/>
            <a:ext cx="2734921" cy="1824705"/>
          </a:xfrm>
          <a:prstGeom prst="rect">
            <a:avLst/>
          </a:prstGeom>
          <a:noFill/>
          <a:ln>
            <a:noFill/>
          </a:ln>
        </p:spPr>
      </p:pic>
      <p:sp>
        <p:nvSpPr>
          <p:cNvPr id="9" name="Google Shape;1828;p82"/>
          <p:cNvSpPr txBox="1"/>
          <p:nvPr/>
        </p:nvSpPr>
        <p:spPr>
          <a:xfrm>
            <a:off x="6150922" y="3002694"/>
            <a:ext cx="2734888" cy="834983"/>
          </a:xfrm>
          <a:prstGeom prst="rect">
            <a:avLst/>
          </a:prstGeom>
          <a:noFill/>
          <a:ln>
            <a:noFill/>
          </a:ln>
        </p:spPr>
        <p:txBody>
          <a:bodyPr spcFirstLastPara="1" wrap="square" lIns="121868" tIns="121868" rIns="121868" bIns="121868" anchor="t" anchorCtr="0">
            <a:noAutofit/>
          </a:bodyPr>
          <a:lstStyle/>
          <a:p>
            <a:r>
              <a:rPr lang="en" sz="1600" b="0" i="1"/>
              <a:t>A dog is running in the grass with a frisbee</a:t>
            </a:r>
            <a:endParaRPr sz="1600" b="0" i="1"/>
          </a:p>
        </p:txBody>
      </p:sp>
      <p:pic>
        <p:nvPicPr>
          <p:cNvPr id="10" name="Google Shape;1829;p82"/>
          <p:cNvPicPr preferRelativeResize="0"/>
          <p:nvPr/>
        </p:nvPicPr>
        <p:blipFill>
          <a:blip r:embed="rId5">
            <a:alphaModFix/>
          </a:blip>
          <a:stretch>
            <a:fillRect/>
          </a:stretch>
        </p:blipFill>
        <p:spPr>
          <a:xfrm>
            <a:off x="9075446" y="1181197"/>
            <a:ext cx="2734886" cy="1822548"/>
          </a:xfrm>
          <a:prstGeom prst="rect">
            <a:avLst/>
          </a:prstGeom>
          <a:noFill/>
          <a:ln>
            <a:noFill/>
          </a:ln>
        </p:spPr>
      </p:pic>
      <p:sp>
        <p:nvSpPr>
          <p:cNvPr id="11" name="Google Shape;1830;p82"/>
          <p:cNvSpPr txBox="1"/>
          <p:nvPr/>
        </p:nvSpPr>
        <p:spPr>
          <a:xfrm>
            <a:off x="9075427" y="3002694"/>
            <a:ext cx="2734888" cy="834983"/>
          </a:xfrm>
          <a:prstGeom prst="rect">
            <a:avLst/>
          </a:prstGeom>
          <a:noFill/>
          <a:ln>
            <a:noFill/>
          </a:ln>
        </p:spPr>
        <p:txBody>
          <a:bodyPr spcFirstLastPara="1" wrap="square" lIns="121868" tIns="121868" rIns="121868" bIns="121868" anchor="t" anchorCtr="0">
            <a:noAutofit/>
          </a:bodyPr>
          <a:lstStyle/>
          <a:p>
            <a:r>
              <a:rPr lang="en" sz="1600" b="0" i="1"/>
              <a:t>A white teddy bear sitting in the grass</a:t>
            </a:r>
            <a:endParaRPr sz="1600" b="0" i="1"/>
          </a:p>
        </p:txBody>
      </p:sp>
      <p:pic>
        <p:nvPicPr>
          <p:cNvPr id="12" name="Google Shape;1831;p82"/>
          <p:cNvPicPr preferRelativeResize="0"/>
          <p:nvPr/>
        </p:nvPicPr>
        <p:blipFill>
          <a:blip r:embed="rId6">
            <a:alphaModFix/>
          </a:blip>
          <a:stretch>
            <a:fillRect/>
          </a:stretch>
        </p:blipFill>
        <p:spPr>
          <a:xfrm>
            <a:off x="358482" y="3837690"/>
            <a:ext cx="2481751" cy="1653857"/>
          </a:xfrm>
          <a:prstGeom prst="rect">
            <a:avLst/>
          </a:prstGeom>
          <a:noFill/>
          <a:ln>
            <a:noFill/>
          </a:ln>
        </p:spPr>
      </p:pic>
      <p:sp>
        <p:nvSpPr>
          <p:cNvPr id="13" name="Google Shape;1832;p82"/>
          <p:cNvSpPr txBox="1"/>
          <p:nvPr/>
        </p:nvSpPr>
        <p:spPr>
          <a:xfrm>
            <a:off x="291499" y="5491546"/>
            <a:ext cx="2615719" cy="699018"/>
          </a:xfrm>
          <a:prstGeom prst="rect">
            <a:avLst/>
          </a:prstGeom>
          <a:noFill/>
          <a:ln>
            <a:noFill/>
          </a:ln>
        </p:spPr>
        <p:txBody>
          <a:bodyPr spcFirstLastPara="1" wrap="square" lIns="121868" tIns="121868" rIns="121868" bIns="121868" anchor="t" anchorCtr="0">
            <a:noAutofit/>
          </a:bodyPr>
          <a:lstStyle/>
          <a:p>
            <a:r>
              <a:rPr lang="en" sz="1600" b="0" i="1"/>
              <a:t>Two people walking on the beach with surfboards</a:t>
            </a:r>
            <a:endParaRPr sz="1600" b="0" i="1"/>
          </a:p>
        </p:txBody>
      </p:sp>
      <p:sp>
        <p:nvSpPr>
          <p:cNvPr id="14" name="Google Shape;1833;p82"/>
          <p:cNvSpPr txBox="1"/>
          <p:nvPr/>
        </p:nvSpPr>
        <p:spPr>
          <a:xfrm>
            <a:off x="6372531" y="5491546"/>
            <a:ext cx="2615719" cy="699018"/>
          </a:xfrm>
          <a:prstGeom prst="rect">
            <a:avLst/>
          </a:prstGeom>
          <a:noFill/>
          <a:ln>
            <a:noFill/>
          </a:ln>
        </p:spPr>
        <p:txBody>
          <a:bodyPr spcFirstLastPara="1" wrap="square" lIns="121868" tIns="121868" rIns="121868" bIns="121868" anchor="t" anchorCtr="0">
            <a:noAutofit/>
          </a:bodyPr>
          <a:lstStyle/>
          <a:p>
            <a:r>
              <a:rPr lang="en" sz="1600" b="0" i="1"/>
              <a:t>Two giraffes standing in a grassy field</a:t>
            </a:r>
            <a:endParaRPr sz="1600" b="0" i="1"/>
          </a:p>
        </p:txBody>
      </p:sp>
      <p:pic>
        <p:nvPicPr>
          <p:cNvPr id="15" name="Google Shape;1834;p82"/>
          <p:cNvPicPr preferRelativeResize="0"/>
          <p:nvPr/>
        </p:nvPicPr>
        <p:blipFill>
          <a:blip r:embed="rId7">
            <a:alphaModFix/>
          </a:blip>
          <a:stretch>
            <a:fillRect/>
          </a:stretch>
        </p:blipFill>
        <p:spPr>
          <a:xfrm>
            <a:off x="6376516" y="3837680"/>
            <a:ext cx="2481756" cy="1653867"/>
          </a:xfrm>
          <a:prstGeom prst="rect">
            <a:avLst/>
          </a:prstGeom>
          <a:noFill/>
          <a:ln>
            <a:noFill/>
          </a:ln>
        </p:spPr>
      </p:pic>
      <p:pic>
        <p:nvPicPr>
          <p:cNvPr id="16" name="Google Shape;1835;p82"/>
          <p:cNvPicPr preferRelativeResize="0"/>
          <p:nvPr/>
        </p:nvPicPr>
        <p:blipFill>
          <a:blip r:embed="rId8">
            <a:alphaModFix/>
          </a:blip>
          <a:stretch>
            <a:fillRect/>
          </a:stretch>
        </p:blipFill>
        <p:spPr>
          <a:xfrm>
            <a:off x="9388964" y="3837678"/>
            <a:ext cx="2481751" cy="1653863"/>
          </a:xfrm>
          <a:prstGeom prst="rect">
            <a:avLst/>
          </a:prstGeom>
          <a:noFill/>
          <a:ln>
            <a:noFill/>
          </a:ln>
        </p:spPr>
      </p:pic>
      <p:sp>
        <p:nvSpPr>
          <p:cNvPr id="17" name="Google Shape;1836;p82"/>
          <p:cNvSpPr txBox="1"/>
          <p:nvPr/>
        </p:nvSpPr>
        <p:spPr>
          <a:xfrm>
            <a:off x="9321963" y="5491546"/>
            <a:ext cx="2615719" cy="699018"/>
          </a:xfrm>
          <a:prstGeom prst="rect">
            <a:avLst/>
          </a:prstGeom>
          <a:noFill/>
          <a:ln>
            <a:noFill/>
          </a:ln>
        </p:spPr>
        <p:txBody>
          <a:bodyPr spcFirstLastPara="1" wrap="square" lIns="121868" tIns="121868" rIns="121868" bIns="121868" anchor="t" anchorCtr="0">
            <a:noAutofit/>
          </a:bodyPr>
          <a:lstStyle/>
          <a:p>
            <a:r>
              <a:rPr lang="en" sz="1600" b="0" i="1"/>
              <a:t>A man riding a dirt bike on a dirt track</a:t>
            </a:r>
            <a:endParaRPr sz="1600" b="0" i="1"/>
          </a:p>
        </p:txBody>
      </p:sp>
      <p:pic>
        <p:nvPicPr>
          <p:cNvPr id="18" name="Google Shape;1838;p82"/>
          <p:cNvPicPr preferRelativeResize="0"/>
          <p:nvPr/>
        </p:nvPicPr>
        <p:blipFill>
          <a:blip r:embed="rId9">
            <a:alphaModFix/>
          </a:blip>
          <a:stretch>
            <a:fillRect/>
          </a:stretch>
        </p:blipFill>
        <p:spPr>
          <a:xfrm>
            <a:off x="3471926" y="3842745"/>
            <a:ext cx="2481756" cy="1649985"/>
          </a:xfrm>
          <a:prstGeom prst="rect">
            <a:avLst/>
          </a:prstGeom>
          <a:noFill/>
          <a:ln>
            <a:noFill/>
          </a:ln>
        </p:spPr>
      </p:pic>
      <p:sp>
        <p:nvSpPr>
          <p:cNvPr id="19" name="Google Shape;1839;p82"/>
          <p:cNvSpPr txBox="1"/>
          <p:nvPr/>
        </p:nvSpPr>
        <p:spPr>
          <a:xfrm>
            <a:off x="3457849" y="5537185"/>
            <a:ext cx="2481754" cy="699018"/>
          </a:xfrm>
          <a:prstGeom prst="rect">
            <a:avLst/>
          </a:prstGeom>
          <a:noFill/>
          <a:ln>
            <a:noFill/>
          </a:ln>
        </p:spPr>
        <p:txBody>
          <a:bodyPr spcFirstLastPara="1" wrap="square" lIns="121868" tIns="121868" rIns="121868" bIns="121868" anchor="t" anchorCtr="0">
            <a:noAutofit/>
          </a:bodyPr>
          <a:lstStyle/>
          <a:p>
            <a:r>
              <a:rPr lang="en" sz="1600" b="0" i="1" dirty="0"/>
              <a:t>A tennis player in action on the court</a:t>
            </a:r>
            <a:endParaRPr sz="1600" b="0" i="1" dirty="0"/>
          </a:p>
        </p:txBody>
      </p:sp>
      <p:sp>
        <p:nvSpPr>
          <p:cNvPr id="20" name="Google Shape;1840;p82"/>
          <p:cNvSpPr txBox="1"/>
          <p:nvPr/>
        </p:nvSpPr>
        <p:spPr>
          <a:xfrm>
            <a:off x="8779485" y="6172200"/>
            <a:ext cx="3336315" cy="680448"/>
          </a:xfrm>
          <a:prstGeom prst="rect">
            <a:avLst/>
          </a:prstGeom>
          <a:noFill/>
          <a:ln>
            <a:noFill/>
          </a:ln>
        </p:spPr>
        <p:txBody>
          <a:bodyPr spcFirstLastPara="1" wrap="square" lIns="121868" tIns="121868" rIns="121868" bIns="121868" anchor="t" anchorCtr="0">
            <a:noAutofit/>
          </a:bodyPr>
          <a:lstStyle/>
          <a:p>
            <a:pPr algn="r"/>
            <a:r>
              <a:rPr lang="en" sz="1400" b="0" dirty="0"/>
              <a:t>Source: </a:t>
            </a:r>
            <a:r>
              <a:rPr lang="en" sz="1400" b="0" dirty="0">
                <a:hlinkClick r:id="rId10"/>
              </a:rPr>
              <a:t>J. Johnson</a:t>
            </a:r>
            <a:endParaRPr lang="en" sz="1400" b="0" dirty="0"/>
          </a:p>
          <a:p>
            <a:pPr algn="r"/>
            <a:r>
              <a:rPr lang="en" sz="1400" b="0" dirty="0"/>
              <a:t>Captions generated using </a:t>
            </a:r>
            <a:r>
              <a:rPr lang="en" sz="1400" b="0" u="sng" dirty="0">
                <a:solidFill>
                  <a:srgbClr val="0000FF"/>
                </a:solidFill>
                <a:hlinkClick r:id="rId11">
                  <a:extLst>
                    <a:ext uri="{A12FA001-AC4F-418D-AE19-62706E023703}">
                      <ahyp:hlinkClr xmlns:ahyp="http://schemas.microsoft.com/office/drawing/2018/hyperlinkcolor" val="tx"/>
                    </a:ext>
                  </a:extLst>
                </a:hlinkClick>
              </a:rPr>
              <a:t>neuraltalk2</a:t>
            </a:r>
            <a:endParaRPr lang="en" sz="1400" b="0" u="sng" dirty="0">
              <a:solidFill>
                <a:srgbClr val="0000FF"/>
              </a:solidFill>
            </a:endParaRPr>
          </a:p>
          <a:p>
            <a:pPr algn="r"/>
            <a:endParaRPr sz="800" b="0" dirty="0">
              <a:solidFill>
                <a:srgbClr val="B7B7B7"/>
              </a:solidFill>
            </a:endParaRPr>
          </a:p>
        </p:txBody>
      </p:sp>
    </p:spTree>
    <p:extLst>
      <p:ext uri="{BB962C8B-B14F-4D97-AF65-F5344CB8AC3E}">
        <p14:creationId xmlns:p14="http://schemas.microsoft.com/office/powerpoint/2010/main" val="2251910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87CE1-093A-D24F-8E61-9A798024910F}"/>
              </a:ext>
            </a:extLst>
          </p:cNvPr>
          <p:cNvSpPr/>
          <p:nvPr/>
        </p:nvSpPr>
        <p:spPr>
          <a:xfrm>
            <a:off x="1680186" y="1274373"/>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45E0B5-E184-044E-A89C-40DB851E5B4E}"/>
              </a:ext>
            </a:extLst>
          </p:cNvPr>
          <p:cNvPicPr>
            <a:picLocks noChangeAspect="1"/>
          </p:cNvPicPr>
          <p:nvPr/>
        </p:nvPicPr>
        <p:blipFill>
          <a:blip r:embed="rId2"/>
          <a:stretch>
            <a:fillRect/>
          </a:stretch>
        </p:blipFill>
        <p:spPr>
          <a:xfrm>
            <a:off x="1920212" y="4186989"/>
            <a:ext cx="994611" cy="994611"/>
          </a:xfrm>
          <a:prstGeom prst="rect">
            <a:avLst/>
          </a:prstGeom>
        </p:spPr>
      </p:pic>
      <p:cxnSp>
        <p:nvCxnSpPr>
          <p:cNvPr id="13" name="Straight Arrow Connector 12">
            <a:extLst>
              <a:ext uri="{FF2B5EF4-FFF2-40B4-BE49-F238E27FC236}">
                <a16:creationId xmlns:a16="http://schemas.microsoft.com/office/drawing/2014/main" id="{C4D6E91A-A67A-7A40-94BC-4EDA398F6BCB}"/>
              </a:ext>
            </a:extLst>
          </p:cNvPr>
          <p:cNvCxnSpPr>
            <a:stCxn id="11" idx="0"/>
            <a:endCxn id="12" idx="2"/>
          </p:cNvCxnSpPr>
          <p:nvPr/>
        </p:nvCxnSpPr>
        <p:spPr>
          <a:xfrm flipH="1" flipV="1">
            <a:off x="2413825" y="3795990"/>
            <a:ext cx="3693"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A1191C0-BED4-3A4C-BBC2-2F1E0AA9BB55}"/>
              </a:ext>
            </a:extLst>
          </p:cNvPr>
          <p:cNvSpPr/>
          <p:nvPr/>
        </p:nvSpPr>
        <p:spPr>
          <a:xfrm>
            <a:off x="1925529" y="3414915"/>
            <a:ext cx="976593" cy="381074"/>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CNN</a:t>
            </a:r>
          </a:p>
        </p:txBody>
      </p:sp>
      <p:sp>
        <p:nvSpPr>
          <p:cNvPr id="14" name="Rectangle 13">
            <a:extLst>
              <a:ext uri="{FF2B5EF4-FFF2-40B4-BE49-F238E27FC236}">
                <a16:creationId xmlns:a16="http://schemas.microsoft.com/office/drawing/2014/main" id="{3966AA9A-5405-7D4A-B553-477EAFCC521B}"/>
              </a:ext>
            </a:extLst>
          </p:cNvPr>
          <p:cNvSpPr/>
          <p:nvPr/>
        </p:nvSpPr>
        <p:spPr>
          <a:xfrm>
            <a:off x="3389890" y="3410858"/>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15" name="Rectangle 14">
            <a:extLst>
              <a:ext uri="{FF2B5EF4-FFF2-40B4-BE49-F238E27FC236}">
                <a16:creationId xmlns:a16="http://schemas.microsoft.com/office/drawing/2014/main" id="{3C86286D-B155-7641-BDE5-D227C57C04E5}"/>
              </a:ext>
            </a:extLst>
          </p:cNvPr>
          <p:cNvSpPr/>
          <p:nvPr/>
        </p:nvSpPr>
        <p:spPr>
          <a:xfrm>
            <a:off x="4853970" y="3410858"/>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73CA5FC6-A1DB-894C-8167-5CDCC7277215}"/>
              </a:ext>
            </a:extLst>
          </p:cNvPr>
          <p:cNvCxnSpPr>
            <a:stCxn id="14" idx="3"/>
            <a:endCxn id="15" idx="1"/>
          </p:cNvCxnSpPr>
          <p:nvPr/>
        </p:nvCxnSpPr>
        <p:spPr>
          <a:xfrm>
            <a:off x="4366482" y="3601395"/>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0A40A26-C893-4E44-B83D-75F1EEE067B9}"/>
              </a:ext>
            </a:extLst>
          </p:cNvPr>
          <p:cNvSpPr txBox="1"/>
          <p:nvPr/>
        </p:nvSpPr>
        <p:spPr>
          <a:xfrm>
            <a:off x="4423416" y="363804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cxnSp>
        <p:nvCxnSpPr>
          <p:cNvPr id="18" name="Straight Arrow Connector 17">
            <a:extLst>
              <a:ext uri="{FF2B5EF4-FFF2-40B4-BE49-F238E27FC236}">
                <a16:creationId xmlns:a16="http://schemas.microsoft.com/office/drawing/2014/main" id="{E3B9B106-D1DB-DA4B-BE8D-603EA4E94B9F}"/>
              </a:ext>
            </a:extLst>
          </p:cNvPr>
          <p:cNvCxnSpPr/>
          <p:nvPr/>
        </p:nvCxnSpPr>
        <p:spPr>
          <a:xfrm>
            <a:off x="5830561" y="3599978"/>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F43F73E-472B-FD45-BD46-489EACF7C2A8}"/>
              </a:ext>
            </a:extLst>
          </p:cNvPr>
          <p:cNvSpPr txBox="1"/>
          <p:nvPr/>
        </p:nvSpPr>
        <p:spPr>
          <a:xfrm>
            <a:off x="5883480" y="3647892"/>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21" name="TextBox 20">
            <a:extLst>
              <a:ext uri="{FF2B5EF4-FFF2-40B4-BE49-F238E27FC236}">
                <a16:creationId xmlns:a16="http://schemas.microsoft.com/office/drawing/2014/main" id="{07B0B592-7AD2-544A-9217-A64810D59AE6}"/>
              </a:ext>
            </a:extLst>
          </p:cNvPr>
          <p:cNvSpPr txBox="1"/>
          <p:nvPr/>
        </p:nvSpPr>
        <p:spPr>
          <a:xfrm>
            <a:off x="2953675" y="3647892"/>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0</a:t>
            </a:r>
            <a:endParaRPr lang="en-US" sz="1600" b="0" dirty="0">
              <a:latin typeface="CMU Bright Oblique"/>
              <a:cs typeface="CMU Bright Oblique"/>
            </a:endParaRPr>
          </a:p>
        </p:txBody>
      </p:sp>
      <p:cxnSp>
        <p:nvCxnSpPr>
          <p:cNvPr id="22" name="Straight Arrow Connector 21">
            <a:extLst>
              <a:ext uri="{FF2B5EF4-FFF2-40B4-BE49-F238E27FC236}">
                <a16:creationId xmlns:a16="http://schemas.microsoft.com/office/drawing/2014/main" id="{0102717E-5416-4342-82FF-DC024C0AE81A}"/>
              </a:ext>
            </a:extLst>
          </p:cNvPr>
          <p:cNvCxnSpPr/>
          <p:nvPr/>
        </p:nvCxnSpPr>
        <p:spPr>
          <a:xfrm flipV="1">
            <a:off x="3871400" y="3019861"/>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8D932A1-D3CB-3343-9B60-C168B467D414}"/>
              </a:ext>
            </a:extLst>
          </p:cNvPr>
          <p:cNvCxnSpPr/>
          <p:nvPr/>
        </p:nvCxnSpPr>
        <p:spPr>
          <a:xfrm flipV="1">
            <a:off x="5338963" y="3021461"/>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086C217-FEB0-2D4D-BF18-427082CAC0BD}"/>
              </a:ext>
            </a:extLst>
          </p:cNvPr>
          <p:cNvSpPr txBox="1"/>
          <p:nvPr/>
        </p:nvSpPr>
        <p:spPr>
          <a:xfrm>
            <a:off x="3539741" y="1811910"/>
            <a:ext cx="676275" cy="338554"/>
          </a:xfrm>
          <a:prstGeom prst="rect">
            <a:avLst/>
          </a:prstGeom>
          <a:noFill/>
        </p:spPr>
        <p:txBody>
          <a:bodyPr wrap="none" rtlCol="0">
            <a:spAutoFit/>
          </a:bodyPr>
          <a:lstStyle/>
          <a:p>
            <a:pPr algn="ctr"/>
            <a:r>
              <a:rPr lang="en-US" sz="1600" b="0" dirty="0">
                <a:latin typeface="CMU Bright Oblique"/>
                <a:cs typeface="CMU Bright Oblique"/>
              </a:rPr>
              <a:t>“The”</a:t>
            </a:r>
          </a:p>
        </p:txBody>
      </p:sp>
      <p:sp>
        <p:nvSpPr>
          <p:cNvPr id="25" name="TextBox 24">
            <a:extLst>
              <a:ext uri="{FF2B5EF4-FFF2-40B4-BE49-F238E27FC236}">
                <a16:creationId xmlns:a16="http://schemas.microsoft.com/office/drawing/2014/main" id="{07B20BD2-15F5-724F-952A-4D40772FF27D}"/>
              </a:ext>
            </a:extLst>
          </p:cNvPr>
          <p:cNvSpPr txBox="1"/>
          <p:nvPr/>
        </p:nvSpPr>
        <p:spPr>
          <a:xfrm>
            <a:off x="5004256" y="1811910"/>
            <a:ext cx="669414" cy="338554"/>
          </a:xfrm>
          <a:prstGeom prst="rect">
            <a:avLst/>
          </a:prstGeom>
          <a:noFill/>
        </p:spPr>
        <p:txBody>
          <a:bodyPr wrap="none" rtlCol="0">
            <a:spAutoFit/>
          </a:bodyPr>
          <a:lstStyle/>
          <a:p>
            <a:pPr algn="ctr"/>
            <a:r>
              <a:rPr lang="en-US" sz="1600" b="0" dirty="0">
                <a:latin typeface="CMU Bright Oblique"/>
                <a:cs typeface="CMU Bright Oblique"/>
              </a:rPr>
              <a:t>“dog”</a:t>
            </a:r>
          </a:p>
        </p:txBody>
      </p:sp>
      <p:sp>
        <p:nvSpPr>
          <p:cNvPr id="27" name="TextBox 26">
            <a:extLst>
              <a:ext uri="{FF2B5EF4-FFF2-40B4-BE49-F238E27FC236}">
                <a16:creationId xmlns:a16="http://schemas.microsoft.com/office/drawing/2014/main" id="{A95A72FB-5C24-B34F-B87C-5ADCFA22550F}"/>
              </a:ext>
            </a:extLst>
          </p:cNvPr>
          <p:cNvSpPr txBox="1"/>
          <p:nvPr/>
        </p:nvSpPr>
        <p:spPr>
          <a:xfrm>
            <a:off x="3837220" y="307288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28" name="TextBox 27">
            <a:extLst>
              <a:ext uri="{FF2B5EF4-FFF2-40B4-BE49-F238E27FC236}">
                <a16:creationId xmlns:a16="http://schemas.microsoft.com/office/drawing/2014/main" id="{D4FDC0E1-AA0C-8542-BD9D-0B898B2B1476}"/>
              </a:ext>
            </a:extLst>
          </p:cNvPr>
          <p:cNvSpPr txBox="1"/>
          <p:nvPr/>
        </p:nvSpPr>
        <p:spPr>
          <a:xfrm>
            <a:off x="5304782" y="307288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29" name="Rectangle 28">
            <a:extLst>
              <a:ext uri="{FF2B5EF4-FFF2-40B4-BE49-F238E27FC236}">
                <a16:creationId xmlns:a16="http://schemas.microsoft.com/office/drawing/2014/main" id="{D82563B3-9980-AE4F-AA93-D2AA35F6842B}"/>
              </a:ext>
            </a:extLst>
          </p:cNvPr>
          <p:cNvSpPr/>
          <p:nvPr/>
        </p:nvSpPr>
        <p:spPr>
          <a:xfrm>
            <a:off x="3389890" y="2590551"/>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699A7A40-DD5C-DE4D-BCD4-FCB77F94937E}"/>
              </a:ext>
            </a:extLst>
          </p:cNvPr>
          <p:cNvCxnSpPr>
            <a:cxnSpLocks/>
            <a:stCxn id="29" idx="0"/>
            <a:endCxn id="24" idx="2"/>
          </p:cNvCxnSpPr>
          <p:nvPr/>
        </p:nvCxnSpPr>
        <p:spPr>
          <a:xfrm flipH="1" flipV="1">
            <a:off x="3877878" y="2150464"/>
            <a:ext cx="308"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C5A1F003-59E9-CB47-B996-BD6220962CC4}"/>
              </a:ext>
            </a:extLst>
          </p:cNvPr>
          <p:cNvSpPr/>
          <p:nvPr/>
        </p:nvSpPr>
        <p:spPr>
          <a:xfrm>
            <a:off x="4850667" y="2590551"/>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34" name="Straight Arrow Connector 33">
            <a:extLst>
              <a:ext uri="{FF2B5EF4-FFF2-40B4-BE49-F238E27FC236}">
                <a16:creationId xmlns:a16="http://schemas.microsoft.com/office/drawing/2014/main" id="{C77D0B23-805C-1E40-8047-05B014943FBD}"/>
              </a:ext>
            </a:extLst>
          </p:cNvPr>
          <p:cNvCxnSpPr>
            <a:cxnSpLocks/>
            <a:stCxn id="31" idx="0"/>
            <a:endCxn id="25" idx="2"/>
          </p:cNvCxnSpPr>
          <p:nvPr/>
        </p:nvCxnSpPr>
        <p:spPr>
          <a:xfrm flipV="1">
            <a:off x="5338963" y="2150464"/>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C81A28F6-87B2-6F42-B08A-8C4D5A282F35}"/>
              </a:ext>
            </a:extLst>
          </p:cNvPr>
          <p:cNvSpPr/>
          <p:nvPr/>
        </p:nvSpPr>
        <p:spPr>
          <a:xfrm>
            <a:off x="9272191" y="3407870"/>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40" name="TextBox 39">
            <a:extLst>
              <a:ext uri="{FF2B5EF4-FFF2-40B4-BE49-F238E27FC236}">
                <a16:creationId xmlns:a16="http://schemas.microsoft.com/office/drawing/2014/main" id="{BD174392-1E54-1B42-804C-13FF8071600B}"/>
              </a:ext>
            </a:extLst>
          </p:cNvPr>
          <p:cNvSpPr txBox="1"/>
          <p:nvPr/>
        </p:nvSpPr>
        <p:spPr>
          <a:xfrm>
            <a:off x="9361501" y="1808922"/>
            <a:ext cx="791371" cy="338554"/>
          </a:xfrm>
          <a:prstGeom prst="rect">
            <a:avLst/>
          </a:prstGeom>
          <a:noFill/>
        </p:spPr>
        <p:txBody>
          <a:bodyPr wrap="none" rtlCol="0">
            <a:spAutoFit/>
          </a:bodyPr>
          <a:lstStyle/>
          <a:p>
            <a:pPr algn="ctr"/>
            <a:r>
              <a:rPr lang="en-US" sz="1600" b="0" dirty="0">
                <a:latin typeface="CMU Bright Oblique"/>
                <a:cs typeface="CMU Bright Oblique"/>
              </a:rPr>
              <a:t>“STOP”</a:t>
            </a:r>
          </a:p>
        </p:txBody>
      </p:sp>
      <p:sp>
        <p:nvSpPr>
          <p:cNvPr id="41" name="TextBox 40">
            <a:extLst>
              <a:ext uri="{FF2B5EF4-FFF2-40B4-BE49-F238E27FC236}">
                <a16:creationId xmlns:a16="http://schemas.microsoft.com/office/drawing/2014/main" id="{80082AA5-BA3F-2D42-B09C-D763F92EC6B4}"/>
              </a:ext>
            </a:extLst>
          </p:cNvPr>
          <p:cNvSpPr txBox="1"/>
          <p:nvPr/>
        </p:nvSpPr>
        <p:spPr>
          <a:xfrm>
            <a:off x="9723003" y="3069893"/>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42" name="Rectangle 41">
            <a:extLst>
              <a:ext uri="{FF2B5EF4-FFF2-40B4-BE49-F238E27FC236}">
                <a16:creationId xmlns:a16="http://schemas.microsoft.com/office/drawing/2014/main" id="{83795EC1-3B59-414F-AF53-18E178804DB5}"/>
              </a:ext>
            </a:extLst>
          </p:cNvPr>
          <p:cNvSpPr/>
          <p:nvPr/>
        </p:nvSpPr>
        <p:spPr>
          <a:xfrm>
            <a:off x="9268889" y="2587563"/>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3" name="Straight Arrow Connector 42">
            <a:extLst>
              <a:ext uri="{FF2B5EF4-FFF2-40B4-BE49-F238E27FC236}">
                <a16:creationId xmlns:a16="http://schemas.microsoft.com/office/drawing/2014/main" id="{F3830CFD-C9B2-0B4C-B7B7-FF0AC97B5AA7}"/>
              </a:ext>
            </a:extLst>
          </p:cNvPr>
          <p:cNvCxnSpPr>
            <a:cxnSpLocks/>
            <a:stCxn id="42" idx="0"/>
            <a:endCxn id="40" idx="2"/>
          </p:cNvCxnSpPr>
          <p:nvPr/>
        </p:nvCxnSpPr>
        <p:spPr>
          <a:xfrm flipV="1">
            <a:off x="9757186" y="2147476"/>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CF49EAA-5D17-104B-B9FF-CCC1F2BABC0A}"/>
              </a:ext>
            </a:extLst>
          </p:cNvPr>
          <p:cNvCxnSpPr/>
          <p:nvPr/>
        </p:nvCxnSpPr>
        <p:spPr>
          <a:xfrm>
            <a:off x="8781400" y="3595208"/>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B9F8200-C04F-4045-8CAA-584CB1D638EB}"/>
              </a:ext>
            </a:extLst>
          </p:cNvPr>
          <p:cNvCxnSpPr/>
          <p:nvPr/>
        </p:nvCxnSpPr>
        <p:spPr>
          <a:xfrm flipV="1">
            <a:off x="9757184" y="3016872"/>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67D29CF-CA06-1843-B1AC-F58C52D79641}"/>
              </a:ext>
            </a:extLst>
          </p:cNvPr>
          <p:cNvSpPr txBox="1"/>
          <p:nvPr/>
        </p:nvSpPr>
        <p:spPr>
          <a:xfrm>
            <a:off x="8859653" y="363804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cxnSp>
        <p:nvCxnSpPr>
          <p:cNvPr id="48" name="Straight Arrow Connector 47">
            <a:extLst>
              <a:ext uri="{FF2B5EF4-FFF2-40B4-BE49-F238E27FC236}">
                <a16:creationId xmlns:a16="http://schemas.microsoft.com/office/drawing/2014/main" id="{7B089999-F65F-6845-8ED6-4F6FA393FA17}"/>
              </a:ext>
            </a:extLst>
          </p:cNvPr>
          <p:cNvCxnSpPr/>
          <p:nvPr/>
        </p:nvCxnSpPr>
        <p:spPr>
          <a:xfrm flipV="1">
            <a:off x="3877877" y="37838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F0AAFDD-363E-3F4C-81FF-34E2B96E6233}"/>
              </a:ext>
            </a:extLst>
          </p:cNvPr>
          <p:cNvCxnSpPr/>
          <p:nvPr/>
        </p:nvCxnSpPr>
        <p:spPr>
          <a:xfrm flipV="1">
            <a:off x="5345439" y="37854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42F6EE2-E158-304A-BC83-ED1A0BFB7F30}"/>
              </a:ext>
            </a:extLst>
          </p:cNvPr>
          <p:cNvCxnSpPr/>
          <p:nvPr/>
        </p:nvCxnSpPr>
        <p:spPr>
          <a:xfrm flipV="1">
            <a:off x="9763661" y="3780909"/>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9A0059AB-CAAC-DD4D-B2A7-A37A86749DCC}"/>
              </a:ext>
            </a:extLst>
          </p:cNvPr>
          <p:cNvSpPr txBox="1"/>
          <p:nvPr/>
        </p:nvSpPr>
        <p:spPr>
          <a:xfrm>
            <a:off x="5007303" y="4166570"/>
            <a:ext cx="67627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“The”</a:t>
            </a:r>
          </a:p>
        </p:txBody>
      </p:sp>
      <p:sp>
        <p:nvSpPr>
          <p:cNvPr id="52" name="TextBox 51">
            <a:extLst>
              <a:ext uri="{FF2B5EF4-FFF2-40B4-BE49-F238E27FC236}">
                <a16:creationId xmlns:a16="http://schemas.microsoft.com/office/drawing/2014/main" id="{4123D9F7-6C5A-C249-9F0A-9A39B263CA47}"/>
              </a:ext>
            </a:extLst>
          </p:cNvPr>
          <p:cNvSpPr txBox="1"/>
          <p:nvPr/>
        </p:nvSpPr>
        <p:spPr>
          <a:xfrm>
            <a:off x="9318443" y="4122120"/>
            <a:ext cx="877484"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“hiding”</a:t>
            </a:r>
          </a:p>
        </p:txBody>
      </p:sp>
      <p:sp>
        <p:nvSpPr>
          <p:cNvPr id="54" name="Rectangle 53">
            <a:extLst>
              <a:ext uri="{FF2B5EF4-FFF2-40B4-BE49-F238E27FC236}">
                <a16:creationId xmlns:a16="http://schemas.microsoft.com/office/drawing/2014/main" id="{8598B8DA-80B8-0142-95E7-6D34831F8F0C}"/>
              </a:ext>
            </a:extLst>
          </p:cNvPr>
          <p:cNvSpPr/>
          <p:nvPr/>
        </p:nvSpPr>
        <p:spPr>
          <a:xfrm>
            <a:off x="6318009" y="3404671"/>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55" name="Straight Arrow Connector 54">
            <a:extLst>
              <a:ext uri="{FF2B5EF4-FFF2-40B4-BE49-F238E27FC236}">
                <a16:creationId xmlns:a16="http://schemas.microsoft.com/office/drawing/2014/main" id="{A8224A2B-D05F-FE45-8654-9F2EF0EE4E6B}"/>
              </a:ext>
            </a:extLst>
          </p:cNvPr>
          <p:cNvCxnSpPr/>
          <p:nvPr/>
        </p:nvCxnSpPr>
        <p:spPr>
          <a:xfrm>
            <a:off x="7294600" y="3593791"/>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7FE0B76-57B8-5443-A071-B4BFBEC1358F}"/>
              </a:ext>
            </a:extLst>
          </p:cNvPr>
          <p:cNvSpPr txBox="1"/>
          <p:nvPr/>
        </p:nvSpPr>
        <p:spPr>
          <a:xfrm>
            <a:off x="7347519" y="3641705"/>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cxnSp>
        <p:nvCxnSpPr>
          <p:cNvPr id="57" name="Straight Arrow Connector 56">
            <a:extLst>
              <a:ext uri="{FF2B5EF4-FFF2-40B4-BE49-F238E27FC236}">
                <a16:creationId xmlns:a16="http://schemas.microsoft.com/office/drawing/2014/main" id="{44372BD1-2265-6C4A-B421-A00A08FC5F12}"/>
              </a:ext>
            </a:extLst>
          </p:cNvPr>
          <p:cNvCxnSpPr/>
          <p:nvPr/>
        </p:nvCxnSpPr>
        <p:spPr>
          <a:xfrm flipV="1">
            <a:off x="6803002" y="301527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FCC4A7E1-C692-5B4A-B239-CC82AEF29D86}"/>
              </a:ext>
            </a:extLst>
          </p:cNvPr>
          <p:cNvSpPr txBox="1"/>
          <p:nvPr/>
        </p:nvSpPr>
        <p:spPr>
          <a:xfrm>
            <a:off x="6560788" y="1805723"/>
            <a:ext cx="484428" cy="338554"/>
          </a:xfrm>
          <a:prstGeom prst="rect">
            <a:avLst/>
          </a:prstGeom>
          <a:noFill/>
        </p:spPr>
        <p:txBody>
          <a:bodyPr wrap="none" rtlCol="0">
            <a:spAutoFit/>
          </a:bodyPr>
          <a:lstStyle/>
          <a:p>
            <a:pPr algn="ctr"/>
            <a:r>
              <a:rPr lang="en-US" sz="1600" b="0" dirty="0">
                <a:latin typeface="CMU Bright Oblique"/>
                <a:cs typeface="CMU Bright Oblique"/>
              </a:rPr>
              <a:t>“is”</a:t>
            </a:r>
          </a:p>
        </p:txBody>
      </p:sp>
      <p:sp>
        <p:nvSpPr>
          <p:cNvPr id="59" name="TextBox 58">
            <a:extLst>
              <a:ext uri="{FF2B5EF4-FFF2-40B4-BE49-F238E27FC236}">
                <a16:creationId xmlns:a16="http://schemas.microsoft.com/office/drawing/2014/main" id="{C013A14B-CCF4-6349-B234-D1570A87A320}"/>
              </a:ext>
            </a:extLst>
          </p:cNvPr>
          <p:cNvSpPr txBox="1"/>
          <p:nvPr/>
        </p:nvSpPr>
        <p:spPr>
          <a:xfrm>
            <a:off x="6768821" y="3066694"/>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sp>
        <p:nvSpPr>
          <p:cNvPr id="60" name="Rectangle 59">
            <a:extLst>
              <a:ext uri="{FF2B5EF4-FFF2-40B4-BE49-F238E27FC236}">
                <a16:creationId xmlns:a16="http://schemas.microsoft.com/office/drawing/2014/main" id="{4285DE82-13A0-744D-8B39-C77B62207BB8}"/>
              </a:ext>
            </a:extLst>
          </p:cNvPr>
          <p:cNvSpPr/>
          <p:nvPr/>
        </p:nvSpPr>
        <p:spPr>
          <a:xfrm>
            <a:off x="6314706" y="2584364"/>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61" name="Straight Arrow Connector 60">
            <a:extLst>
              <a:ext uri="{FF2B5EF4-FFF2-40B4-BE49-F238E27FC236}">
                <a16:creationId xmlns:a16="http://schemas.microsoft.com/office/drawing/2014/main" id="{6A403E41-1F56-5648-BB57-821D2C01E352}"/>
              </a:ext>
            </a:extLst>
          </p:cNvPr>
          <p:cNvCxnSpPr>
            <a:cxnSpLocks/>
            <a:stCxn id="60" idx="0"/>
            <a:endCxn id="58" idx="2"/>
          </p:cNvCxnSpPr>
          <p:nvPr/>
        </p:nvCxnSpPr>
        <p:spPr>
          <a:xfrm flipV="1">
            <a:off x="6803002" y="2144277"/>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F37C9BE-D936-0C4A-8D10-F3C0F516E99C}"/>
              </a:ext>
            </a:extLst>
          </p:cNvPr>
          <p:cNvCxnSpPr/>
          <p:nvPr/>
        </p:nvCxnSpPr>
        <p:spPr>
          <a:xfrm flipV="1">
            <a:off x="6809478" y="3779311"/>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D89231EC-1E2D-8A4A-AB8F-4BE29AE6DCDE}"/>
              </a:ext>
            </a:extLst>
          </p:cNvPr>
          <p:cNvSpPr txBox="1"/>
          <p:nvPr/>
        </p:nvSpPr>
        <p:spPr>
          <a:xfrm>
            <a:off x="6474772" y="4160383"/>
            <a:ext cx="669414"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“dog”</a:t>
            </a:r>
          </a:p>
        </p:txBody>
      </p:sp>
      <p:sp>
        <p:nvSpPr>
          <p:cNvPr id="64" name="Rectangle 63">
            <a:extLst>
              <a:ext uri="{FF2B5EF4-FFF2-40B4-BE49-F238E27FC236}">
                <a16:creationId xmlns:a16="http://schemas.microsoft.com/office/drawing/2014/main" id="{EF034F6C-C697-C34E-8918-55316B391DA5}"/>
              </a:ext>
            </a:extLst>
          </p:cNvPr>
          <p:cNvSpPr/>
          <p:nvPr/>
        </p:nvSpPr>
        <p:spPr>
          <a:xfrm>
            <a:off x="7801893" y="3401490"/>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67" name="Straight Arrow Connector 66">
            <a:extLst>
              <a:ext uri="{FF2B5EF4-FFF2-40B4-BE49-F238E27FC236}">
                <a16:creationId xmlns:a16="http://schemas.microsoft.com/office/drawing/2014/main" id="{0E8F3C9D-DA77-4D42-BBEF-9E1ADD36FE46}"/>
              </a:ext>
            </a:extLst>
          </p:cNvPr>
          <p:cNvCxnSpPr/>
          <p:nvPr/>
        </p:nvCxnSpPr>
        <p:spPr>
          <a:xfrm flipV="1">
            <a:off x="8286886" y="3012093"/>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D9F28585-CC4B-9644-9CAE-3AEE2F15ABB8}"/>
              </a:ext>
            </a:extLst>
          </p:cNvPr>
          <p:cNvSpPr txBox="1"/>
          <p:nvPr/>
        </p:nvSpPr>
        <p:spPr>
          <a:xfrm>
            <a:off x="7848145" y="1802542"/>
            <a:ext cx="877484" cy="338554"/>
          </a:xfrm>
          <a:prstGeom prst="rect">
            <a:avLst/>
          </a:prstGeom>
          <a:noFill/>
        </p:spPr>
        <p:txBody>
          <a:bodyPr wrap="none" rtlCol="0">
            <a:spAutoFit/>
          </a:bodyPr>
          <a:lstStyle/>
          <a:p>
            <a:pPr algn="ctr"/>
            <a:r>
              <a:rPr lang="en-US" sz="1600" b="0" dirty="0">
                <a:latin typeface="CMU Bright Oblique"/>
                <a:cs typeface="CMU Bright Oblique"/>
              </a:rPr>
              <a:t>“hiding”</a:t>
            </a:r>
          </a:p>
        </p:txBody>
      </p:sp>
      <p:sp>
        <p:nvSpPr>
          <p:cNvPr id="69" name="TextBox 68">
            <a:extLst>
              <a:ext uri="{FF2B5EF4-FFF2-40B4-BE49-F238E27FC236}">
                <a16:creationId xmlns:a16="http://schemas.microsoft.com/office/drawing/2014/main" id="{E4B320EE-1893-464C-B108-CA72F600C3EB}"/>
              </a:ext>
            </a:extLst>
          </p:cNvPr>
          <p:cNvSpPr txBox="1"/>
          <p:nvPr/>
        </p:nvSpPr>
        <p:spPr>
          <a:xfrm>
            <a:off x="8252705" y="3063513"/>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sp>
        <p:nvSpPr>
          <p:cNvPr id="70" name="Rectangle 69">
            <a:extLst>
              <a:ext uri="{FF2B5EF4-FFF2-40B4-BE49-F238E27FC236}">
                <a16:creationId xmlns:a16="http://schemas.microsoft.com/office/drawing/2014/main" id="{D5A1E61D-56CD-054D-BEA6-2E5A8B222218}"/>
              </a:ext>
            </a:extLst>
          </p:cNvPr>
          <p:cNvSpPr/>
          <p:nvPr/>
        </p:nvSpPr>
        <p:spPr>
          <a:xfrm>
            <a:off x="7798590" y="2581183"/>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71" name="Straight Arrow Connector 70">
            <a:extLst>
              <a:ext uri="{FF2B5EF4-FFF2-40B4-BE49-F238E27FC236}">
                <a16:creationId xmlns:a16="http://schemas.microsoft.com/office/drawing/2014/main" id="{72660965-77CA-234A-A930-82A307AF3637}"/>
              </a:ext>
            </a:extLst>
          </p:cNvPr>
          <p:cNvCxnSpPr>
            <a:cxnSpLocks/>
            <a:stCxn id="70" idx="0"/>
            <a:endCxn id="68" idx="2"/>
          </p:cNvCxnSpPr>
          <p:nvPr/>
        </p:nvCxnSpPr>
        <p:spPr>
          <a:xfrm flipV="1">
            <a:off x="8286887" y="2141096"/>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49F69376-B940-C143-BFEA-F0CCB44EF4D4}"/>
              </a:ext>
            </a:extLst>
          </p:cNvPr>
          <p:cNvCxnSpPr/>
          <p:nvPr/>
        </p:nvCxnSpPr>
        <p:spPr>
          <a:xfrm flipV="1">
            <a:off x="8293362" y="3776130"/>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DD2068EF-5023-C14B-87FA-20FCEB3DC5B9}"/>
              </a:ext>
            </a:extLst>
          </p:cNvPr>
          <p:cNvSpPr txBox="1"/>
          <p:nvPr/>
        </p:nvSpPr>
        <p:spPr>
          <a:xfrm>
            <a:off x="8051149" y="4157202"/>
            <a:ext cx="484428"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“is”</a:t>
            </a:r>
          </a:p>
        </p:txBody>
      </p:sp>
      <p:sp>
        <p:nvSpPr>
          <p:cNvPr id="74" name="TextBox 73">
            <a:extLst>
              <a:ext uri="{FF2B5EF4-FFF2-40B4-BE49-F238E27FC236}">
                <a16:creationId xmlns:a16="http://schemas.microsoft.com/office/drawing/2014/main" id="{08EB1212-96AB-E841-B7DF-8AF748908BBC}"/>
              </a:ext>
            </a:extLst>
          </p:cNvPr>
          <p:cNvSpPr txBox="1"/>
          <p:nvPr/>
        </p:nvSpPr>
        <p:spPr>
          <a:xfrm>
            <a:off x="3441730" y="4144968"/>
            <a:ext cx="86735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“START”</a:t>
            </a:r>
          </a:p>
        </p:txBody>
      </p:sp>
      <p:cxnSp>
        <p:nvCxnSpPr>
          <p:cNvPr id="66" name="Straight Arrow Connector 65">
            <a:extLst>
              <a:ext uri="{FF2B5EF4-FFF2-40B4-BE49-F238E27FC236}">
                <a16:creationId xmlns:a16="http://schemas.microsoft.com/office/drawing/2014/main" id="{0C567D63-414C-9540-8430-4A8EFB1C8EE6}"/>
              </a:ext>
            </a:extLst>
          </p:cNvPr>
          <p:cNvCxnSpPr>
            <a:cxnSpLocks/>
          </p:cNvCxnSpPr>
          <p:nvPr/>
        </p:nvCxnSpPr>
        <p:spPr>
          <a:xfrm>
            <a:off x="2904767" y="3601395"/>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9CE39BC7-8685-CD4E-8F89-4D3B15BB11DE}"/>
              </a:ext>
            </a:extLst>
          </p:cNvPr>
          <p:cNvSpPr>
            <a:spLocks noGrp="1"/>
          </p:cNvSpPr>
          <p:nvPr>
            <p:ph type="title"/>
          </p:nvPr>
        </p:nvSpPr>
        <p:spPr/>
        <p:txBody>
          <a:bodyPr>
            <a:normAutofit fontScale="90000"/>
          </a:bodyPr>
          <a:lstStyle/>
          <a:p>
            <a:r>
              <a:rPr lang="en-US" dirty="0"/>
              <a:t>Sequential prediction example 3: Image captioning</a:t>
            </a:r>
          </a:p>
        </p:txBody>
      </p:sp>
    </p:spTree>
    <p:extLst>
      <p:ext uri="{BB962C8B-B14F-4D97-AF65-F5344CB8AC3E}">
        <p14:creationId xmlns:p14="http://schemas.microsoft.com/office/powerpoint/2010/main" val="421827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p:bldP spid="19" grpId="0"/>
      <p:bldP spid="21" grpId="0"/>
      <p:bldP spid="24" grpId="0"/>
      <p:bldP spid="25" grpId="0"/>
      <p:bldP spid="27" grpId="0"/>
      <p:bldP spid="28" grpId="0"/>
      <p:bldP spid="29" grpId="0" animBg="1"/>
      <p:bldP spid="31" grpId="0" animBg="1"/>
      <p:bldP spid="38" grpId="0" animBg="1"/>
      <p:bldP spid="40" grpId="0"/>
      <p:bldP spid="41" grpId="0"/>
      <p:bldP spid="42" grpId="0" animBg="1"/>
      <p:bldP spid="47" grpId="0"/>
      <p:bldP spid="51" grpId="0"/>
      <p:bldP spid="52" grpId="0"/>
      <p:bldP spid="54" grpId="0" animBg="1"/>
      <p:bldP spid="56" grpId="0"/>
      <p:bldP spid="58" grpId="0"/>
      <p:bldP spid="59" grpId="0"/>
      <p:bldP spid="60" grpId="0" animBg="1"/>
      <p:bldP spid="63" grpId="0"/>
      <p:bldP spid="64" grpId="0" animBg="1"/>
      <p:bldP spid="68" grpId="0"/>
      <p:bldP spid="69" grpId="0"/>
      <p:bldP spid="70" grpId="0" animBg="1"/>
      <p:bldP spid="73" grpId="0"/>
      <p:bldP spid="74"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FA98-3482-014D-832E-5F11A7253D80}"/>
              </a:ext>
            </a:extLst>
          </p:cNvPr>
          <p:cNvSpPr>
            <a:spLocks noGrp="1"/>
          </p:cNvSpPr>
          <p:nvPr>
            <p:ph type="title"/>
          </p:nvPr>
        </p:nvSpPr>
        <p:spPr/>
        <p:txBody>
          <a:bodyPr/>
          <a:lstStyle/>
          <a:p>
            <a:r>
              <a:rPr lang="en-US" dirty="0"/>
              <a:t>Example 4: Machine translation</a:t>
            </a:r>
          </a:p>
        </p:txBody>
      </p:sp>
      <p:pic>
        <p:nvPicPr>
          <p:cNvPr id="6" name="Content Placeholder 5">
            <a:extLst>
              <a:ext uri="{FF2B5EF4-FFF2-40B4-BE49-F238E27FC236}">
                <a16:creationId xmlns:a16="http://schemas.microsoft.com/office/drawing/2014/main" id="{83E354C5-08C1-1E47-B42A-C0B3120BDD0A}"/>
              </a:ext>
            </a:extLst>
          </p:cNvPr>
          <p:cNvPicPr>
            <a:picLocks noGrp="1" noChangeAspect="1"/>
          </p:cNvPicPr>
          <p:nvPr>
            <p:ph idx="1"/>
          </p:nvPr>
        </p:nvPicPr>
        <p:blipFill>
          <a:blip r:embed="rId2"/>
          <a:stretch>
            <a:fillRect/>
          </a:stretch>
        </p:blipFill>
        <p:spPr>
          <a:xfrm>
            <a:off x="2368952" y="1941526"/>
            <a:ext cx="7493446" cy="4329358"/>
          </a:xfrm>
        </p:spPr>
      </p:pic>
      <p:pic>
        <p:nvPicPr>
          <p:cNvPr id="8" name="Picture 7">
            <a:extLst>
              <a:ext uri="{FF2B5EF4-FFF2-40B4-BE49-F238E27FC236}">
                <a16:creationId xmlns:a16="http://schemas.microsoft.com/office/drawing/2014/main" id="{8BBC7D8E-D3AF-5341-A68E-20BF28A4C588}"/>
              </a:ext>
            </a:extLst>
          </p:cNvPr>
          <p:cNvPicPr>
            <a:picLocks noChangeAspect="1"/>
          </p:cNvPicPr>
          <p:nvPr/>
        </p:nvPicPr>
        <p:blipFill rotWithShape="1">
          <a:blip r:embed="rId3"/>
          <a:srcRect r="16956"/>
          <a:stretch/>
        </p:blipFill>
        <p:spPr>
          <a:xfrm>
            <a:off x="2458760" y="1371338"/>
            <a:ext cx="7263639" cy="507520"/>
          </a:xfrm>
          <a:prstGeom prst="rect">
            <a:avLst/>
          </a:prstGeom>
        </p:spPr>
      </p:pic>
      <p:sp>
        <p:nvSpPr>
          <p:cNvPr id="3" name="Rectangle 2">
            <a:extLst>
              <a:ext uri="{FF2B5EF4-FFF2-40B4-BE49-F238E27FC236}">
                <a16:creationId xmlns:a16="http://schemas.microsoft.com/office/drawing/2014/main" id="{E13D39EF-6F83-B84C-9C14-F2602D6FC6AD}"/>
              </a:ext>
            </a:extLst>
          </p:cNvPr>
          <p:cNvSpPr/>
          <p:nvPr/>
        </p:nvSpPr>
        <p:spPr>
          <a:xfrm>
            <a:off x="4165043" y="6284214"/>
            <a:ext cx="4051109" cy="461665"/>
          </a:xfrm>
          <a:prstGeom prst="rect">
            <a:avLst/>
          </a:prstGeom>
        </p:spPr>
        <p:txBody>
          <a:bodyPr wrap="none">
            <a:spAutoFit/>
          </a:bodyPr>
          <a:lstStyle/>
          <a:p>
            <a:r>
              <a:rPr lang="en-US" sz="2400" b="0" dirty="0">
                <a:hlinkClick r:id="rId4"/>
              </a:rPr>
              <a:t>https://</a:t>
            </a:r>
            <a:r>
              <a:rPr lang="en-US" sz="2400" b="0" dirty="0" err="1">
                <a:hlinkClick r:id="rId4"/>
              </a:rPr>
              <a:t>translate.google.com</a:t>
            </a:r>
            <a:r>
              <a:rPr lang="en-US" sz="2400" b="0" dirty="0">
                <a:hlinkClick r:id="rId4"/>
              </a:rPr>
              <a:t>/</a:t>
            </a:r>
            <a:endParaRPr lang="en-US" sz="2400" b="0" dirty="0"/>
          </a:p>
        </p:txBody>
      </p:sp>
    </p:spTree>
    <p:extLst>
      <p:ext uri="{BB962C8B-B14F-4D97-AF65-F5344CB8AC3E}">
        <p14:creationId xmlns:p14="http://schemas.microsoft.com/office/powerpoint/2010/main" val="1144635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FA98-3482-014D-832E-5F11A7253D80}"/>
              </a:ext>
            </a:extLst>
          </p:cNvPr>
          <p:cNvSpPr>
            <a:spLocks noGrp="1"/>
          </p:cNvSpPr>
          <p:nvPr>
            <p:ph type="title"/>
          </p:nvPr>
        </p:nvSpPr>
        <p:spPr/>
        <p:txBody>
          <a:bodyPr/>
          <a:lstStyle/>
          <a:p>
            <a:r>
              <a:rPr lang="en-US" dirty="0"/>
              <a:t>Example 4: Machine translation</a:t>
            </a:r>
          </a:p>
        </p:txBody>
      </p:sp>
      <p:sp>
        <p:nvSpPr>
          <p:cNvPr id="5" name="Content Placeholder 4">
            <a:extLst>
              <a:ext uri="{FF2B5EF4-FFF2-40B4-BE49-F238E27FC236}">
                <a16:creationId xmlns:a16="http://schemas.microsoft.com/office/drawing/2014/main" id="{12BEEEAB-EABF-E54E-9AB9-7A19A03EE5FD}"/>
              </a:ext>
            </a:extLst>
          </p:cNvPr>
          <p:cNvSpPr>
            <a:spLocks noGrp="1"/>
          </p:cNvSpPr>
          <p:nvPr>
            <p:ph idx="1"/>
          </p:nvPr>
        </p:nvSpPr>
        <p:spPr/>
        <p:txBody>
          <a:bodyPr/>
          <a:lstStyle/>
          <a:p>
            <a:pPr marL="457200" indent="-457200">
              <a:buFont typeface="Arial" panose="020B0604020202020204" pitchFamily="34" charset="0"/>
              <a:buChar char="•"/>
            </a:pPr>
            <a:r>
              <a:rPr lang="en-US" dirty="0"/>
              <a:t>Multiple input – multiple output (or sequence to sequence) scenario:</a:t>
            </a:r>
          </a:p>
        </p:txBody>
      </p:sp>
      <p:sp>
        <p:nvSpPr>
          <p:cNvPr id="9" name="Rectangle 8">
            <a:extLst>
              <a:ext uri="{FF2B5EF4-FFF2-40B4-BE49-F238E27FC236}">
                <a16:creationId xmlns:a16="http://schemas.microsoft.com/office/drawing/2014/main" id="{17359089-7AEB-6147-9FBF-CF7C7EB5F2EC}"/>
              </a:ext>
            </a:extLst>
          </p:cNvPr>
          <p:cNvSpPr/>
          <p:nvPr/>
        </p:nvSpPr>
        <p:spPr>
          <a:xfrm>
            <a:off x="2118058"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0" name="Straight Arrow Connector 9">
            <a:extLst>
              <a:ext uri="{FF2B5EF4-FFF2-40B4-BE49-F238E27FC236}">
                <a16:creationId xmlns:a16="http://schemas.microsoft.com/office/drawing/2014/main" id="{762920F1-6BBF-1C4D-8204-9ED97A7C96E6}"/>
              </a:ext>
            </a:extLst>
          </p:cNvPr>
          <p:cNvCxnSpPr/>
          <p:nvPr/>
        </p:nvCxnSpPr>
        <p:spPr>
          <a:xfrm flipV="1">
            <a:off x="2413470" y="4642259"/>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9D67C54-93D0-CF44-A163-613B91A9C5DF}"/>
              </a:ext>
            </a:extLst>
          </p:cNvPr>
          <p:cNvCxnSpPr/>
          <p:nvPr/>
        </p:nvCxnSpPr>
        <p:spPr>
          <a:xfrm>
            <a:off x="2683008" y="4383153"/>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2AD3F816-8973-8C4F-81A5-483CEAACB468}"/>
              </a:ext>
            </a:extLst>
          </p:cNvPr>
          <p:cNvSpPr/>
          <p:nvPr/>
        </p:nvSpPr>
        <p:spPr>
          <a:xfrm>
            <a:off x="3199817"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3" name="Straight Arrow Connector 12">
            <a:extLst>
              <a:ext uri="{FF2B5EF4-FFF2-40B4-BE49-F238E27FC236}">
                <a16:creationId xmlns:a16="http://schemas.microsoft.com/office/drawing/2014/main" id="{FC2A49CB-7049-AE41-8563-4AA437E7F444}"/>
              </a:ext>
            </a:extLst>
          </p:cNvPr>
          <p:cNvCxnSpPr/>
          <p:nvPr/>
        </p:nvCxnSpPr>
        <p:spPr>
          <a:xfrm flipV="1">
            <a:off x="3480995" y="4642259"/>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DB230CB-691B-DA49-BBD6-CDB0EAB148EB}"/>
              </a:ext>
            </a:extLst>
          </p:cNvPr>
          <p:cNvCxnSpPr/>
          <p:nvPr/>
        </p:nvCxnSpPr>
        <p:spPr>
          <a:xfrm>
            <a:off x="3749976" y="4383153"/>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38FEEE89-70A2-5E41-B124-5BB248369104}"/>
              </a:ext>
            </a:extLst>
          </p:cNvPr>
          <p:cNvSpPr/>
          <p:nvPr/>
        </p:nvSpPr>
        <p:spPr>
          <a:xfrm>
            <a:off x="4266785"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A8E75A67-E403-9548-97DB-932C8F4CC143}"/>
              </a:ext>
            </a:extLst>
          </p:cNvPr>
          <p:cNvCxnSpPr/>
          <p:nvPr/>
        </p:nvCxnSpPr>
        <p:spPr>
          <a:xfrm flipV="1">
            <a:off x="4547963" y="4642259"/>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12A5E4A-D08A-5A44-9BBA-C77DC3F4FEDA}"/>
              </a:ext>
            </a:extLst>
          </p:cNvPr>
          <p:cNvSpPr/>
          <p:nvPr/>
        </p:nvSpPr>
        <p:spPr>
          <a:xfrm>
            <a:off x="6619278"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8" name="Straight Arrow Connector 17">
            <a:extLst>
              <a:ext uri="{FF2B5EF4-FFF2-40B4-BE49-F238E27FC236}">
                <a16:creationId xmlns:a16="http://schemas.microsoft.com/office/drawing/2014/main" id="{C1AB72BF-92ED-3443-9E6F-212D826E72A7}"/>
              </a:ext>
            </a:extLst>
          </p:cNvPr>
          <p:cNvCxnSpPr/>
          <p:nvPr/>
        </p:nvCxnSpPr>
        <p:spPr>
          <a:xfrm>
            <a:off x="4834325" y="4398919"/>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9EF9A93-2C64-0542-9DB7-0278787DE877}"/>
              </a:ext>
            </a:extLst>
          </p:cNvPr>
          <p:cNvCxnSpPr/>
          <p:nvPr/>
        </p:nvCxnSpPr>
        <p:spPr>
          <a:xfrm flipV="1">
            <a:off x="6903048" y="3677476"/>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EF1BA8C1-1AEB-CF40-ACFA-4AFD9E647530}"/>
              </a:ext>
            </a:extLst>
          </p:cNvPr>
          <p:cNvSpPr/>
          <p:nvPr/>
        </p:nvSpPr>
        <p:spPr>
          <a:xfrm>
            <a:off x="7701037" y="4139814"/>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21" name="Straight Arrow Connector 20">
            <a:extLst>
              <a:ext uri="{FF2B5EF4-FFF2-40B4-BE49-F238E27FC236}">
                <a16:creationId xmlns:a16="http://schemas.microsoft.com/office/drawing/2014/main" id="{8852C06D-8CCC-BC4C-AD2F-6FC850C00831}"/>
              </a:ext>
            </a:extLst>
          </p:cNvPr>
          <p:cNvCxnSpPr/>
          <p:nvPr/>
        </p:nvCxnSpPr>
        <p:spPr>
          <a:xfrm>
            <a:off x="7177766" y="4414685"/>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127995C-A515-F74E-A46C-9A7A55601FCC}"/>
              </a:ext>
            </a:extLst>
          </p:cNvPr>
          <p:cNvCxnSpPr/>
          <p:nvPr/>
        </p:nvCxnSpPr>
        <p:spPr>
          <a:xfrm flipV="1">
            <a:off x="7984807" y="3693242"/>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98705A27-A4E6-734D-92A9-F6CCE399E8BC}"/>
              </a:ext>
            </a:extLst>
          </p:cNvPr>
          <p:cNvSpPr/>
          <p:nvPr/>
        </p:nvSpPr>
        <p:spPr>
          <a:xfrm>
            <a:off x="8788523" y="4139814"/>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24" name="Straight Arrow Connector 23">
            <a:extLst>
              <a:ext uri="{FF2B5EF4-FFF2-40B4-BE49-F238E27FC236}">
                <a16:creationId xmlns:a16="http://schemas.microsoft.com/office/drawing/2014/main" id="{404DF728-6F7A-9745-BAE7-3426D0A4A10B}"/>
              </a:ext>
            </a:extLst>
          </p:cNvPr>
          <p:cNvCxnSpPr/>
          <p:nvPr/>
        </p:nvCxnSpPr>
        <p:spPr>
          <a:xfrm>
            <a:off x="8265252" y="4414685"/>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4782D4E-143E-3241-B4ED-F37B5E342556}"/>
              </a:ext>
            </a:extLst>
          </p:cNvPr>
          <p:cNvCxnSpPr/>
          <p:nvPr/>
        </p:nvCxnSpPr>
        <p:spPr>
          <a:xfrm flipV="1">
            <a:off x="9072293" y="3693242"/>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469E2DD1-094E-EE46-807E-3EF8A5A12064}"/>
              </a:ext>
            </a:extLst>
          </p:cNvPr>
          <p:cNvSpPr txBox="1"/>
          <p:nvPr/>
        </p:nvSpPr>
        <p:spPr>
          <a:xfrm>
            <a:off x="1528403" y="5118395"/>
            <a:ext cx="180581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b="0" dirty="0" err="1">
                <a:solidFill>
                  <a:srgbClr val="521B93"/>
                </a:solidFill>
                <a:latin typeface="CMU Bright Oblique"/>
                <a:cs typeface="CMU Bright Oblique"/>
              </a:rPr>
              <a:t>Correspondances</a:t>
            </a:r>
            <a:r>
              <a:rPr lang="en-US" sz="1600" b="0" dirty="0">
                <a:solidFill>
                  <a:srgbClr val="521B93"/>
                </a:solidFill>
                <a:latin typeface="CMU Bright Oblique"/>
                <a:cs typeface="CMU Bright Oblique"/>
              </a:rPr>
              <a:t>”</a:t>
            </a:r>
          </a:p>
        </p:txBody>
      </p:sp>
      <p:sp>
        <p:nvSpPr>
          <p:cNvPr id="27" name="TextBox 26">
            <a:extLst>
              <a:ext uri="{FF2B5EF4-FFF2-40B4-BE49-F238E27FC236}">
                <a16:creationId xmlns:a16="http://schemas.microsoft.com/office/drawing/2014/main" id="{317DF70F-5174-EA41-9EBD-6E1F581A64A0}"/>
              </a:ext>
            </a:extLst>
          </p:cNvPr>
          <p:cNvSpPr txBox="1"/>
          <p:nvPr/>
        </p:nvSpPr>
        <p:spPr>
          <a:xfrm>
            <a:off x="3213139" y="5118395"/>
            <a:ext cx="542136"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“La”</a:t>
            </a:r>
          </a:p>
        </p:txBody>
      </p:sp>
      <p:sp>
        <p:nvSpPr>
          <p:cNvPr id="28" name="TextBox 27">
            <a:extLst>
              <a:ext uri="{FF2B5EF4-FFF2-40B4-BE49-F238E27FC236}">
                <a16:creationId xmlns:a16="http://schemas.microsoft.com/office/drawing/2014/main" id="{91233DBB-8CF8-7446-A69B-0036F169A16F}"/>
              </a:ext>
            </a:extLst>
          </p:cNvPr>
          <p:cNvSpPr txBox="1"/>
          <p:nvPr/>
        </p:nvSpPr>
        <p:spPr>
          <a:xfrm>
            <a:off x="4093257" y="5110435"/>
            <a:ext cx="909416"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“nature”</a:t>
            </a:r>
          </a:p>
        </p:txBody>
      </p:sp>
      <p:sp>
        <p:nvSpPr>
          <p:cNvPr id="29" name="TextBox 28">
            <a:extLst>
              <a:ext uri="{FF2B5EF4-FFF2-40B4-BE49-F238E27FC236}">
                <a16:creationId xmlns:a16="http://schemas.microsoft.com/office/drawing/2014/main" id="{B9F0BD4C-9DBE-704F-949F-93EFED401D62}"/>
              </a:ext>
            </a:extLst>
          </p:cNvPr>
          <p:cNvSpPr txBox="1"/>
          <p:nvPr/>
        </p:nvSpPr>
        <p:spPr>
          <a:xfrm>
            <a:off x="6419883" y="3197437"/>
            <a:ext cx="1071512" cy="338554"/>
          </a:xfrm>
          <a:prstGeom prst="rect">
            <a:avLst/>
          </a:prstGeom>
          <a:noFill/>
        </p:spPr>
        <p:txBody>
          <a:bodyPr wrap="none" rtlCol="0">
            <a:spAutoFit/>
          </a:bodyPr>
          <a:lstStyle/>
          <a:p>
            <a:pPr algn="ctr"/>
            <a:r>
              <a:rPr lang="en-US" sz="1600" b="0" dirty="0">
                <a:latin typeface="CMU Bright Oblique"/>
                <a:cs typeface="CMU Bright Oblique"/>
              </a:rPr>
              <a:t>“Matches”</a:t>
            </a:r>
          </a:p>
        </p:txBody>
      </p:sp>
      <p:sp>
        <p:nvSpPr>
          <p:cNvPr id="30" name="TextBox 29">
            <a:extLst>
              <a:ext uri="{FF2B5EF4-FFF2-40B4-BE49-F238E27FC236}">
                <a16:creationId xmlns:a16="http://schemas.microsoft.com/office/drawing/2014/main" id="{DF10D87D-30BF-E545-A51A-05E4A107B4E7}"/>
              </a:ext>
            </a:extLst>
          </p:cNvPr>
          <p:cNvSpPr txBox="1"/>
          <p:nvPr/>
        </p:nvSpPr>
        <p:spPr>
          <a:xfrm>
            <a:off x="7541003" y="3197437"/>
            <a:ext cx="935064" cy="338554"/>
          </a:xfrm>
          <a:prstGeom prst="rect">
            <a:avLst/>
          </a:prstGeom>
          <a:noFill/>
        </p:spPr>
        <p:txBody>
          <a:bodyPr wrap="none" rtlCol="0">
            <a:spAutoFit/>
          </a:bodyPr>
          <a:lstStyle/>
          <a:p>
            <a:pPr algn="ctr"/>
            <a:r>
              <a:rPr lang="en-US" sz="1600" b="0" dirty="0">
                <a:latin typeface="CMU Bright Oblique"/>
                <a:cs typeface="CMU Bright Oblique"/>
              </a:rPr>
              <a:t>“Nature”</a:t>
            </a:r>
          </a:p>
        </p:txBody>
      </p:sp>
      <p:sp>
        <p:nvSpPr>
          <p:cNvPr id="31" name="TextBox 30">
            <a:extLst>
              <a:ext uri="{FF2B5EF4-FFF2-40B4-BE49-F238E27FC236}">
                <a16:creationId xmlns:a16="http://schemas.microsoft.com/office/drawing/2014/main" id="{79D6C1D6-1F65-B140-A1AA-96A148711EA4}"/>
              </a:ext>
            </a:extLst>
          </p:cNvPr>
          <p:cNvSpPr txBox="1"/>
          <p:nvPr/>
        </p:nvSpPr>
        <p:spPr>
          <a:xfrm>
            <a:off x="8830078" y="3189477"/>
            <a:ext cx="484428" cy="338554"/>
          </a:xfrm>
          <a:prstGeom prst="rect">
            <a:avLst/>
          </a:prstGeom>
          <a:noFill/>
        </p:spPr>
        <p:txBody>
          <a:bodyPr wrap="none" rtlCol="0">
            <a:spAutoFit/>
          </a:bodyPr>
          <a:lstStyle/>
          <a:p>
            <a:pPr algn="ctr"/>
            <a:r>
              <a:rPr lang="en-US" sz="1600" b="0" dirty="0">
                <a:latin typeface="CMU Bright Oblique"/>
                <a:cs typeface="CMU Bright Oblique"/>
              </a:rPr>
              <a:t>“is”</a:t>
            </a:r>
          </a:p>
        </p:txBody>
      </p:sp>
      <p:cxnSp>
        <p:nvCxnSpPr>
          <p:cNvPr id="32" name="Straight Arrow Connector 31">
            <a:extLst>
              <a:ext uri="{FF2B5EF4-FFF2-40B4-BE49-F238E27FC236}">
                <a16:creationId xmlns:a16="http://schemas.microsoft.com/office/drawing/2014/main" id="{D82CB51F-303D-284B-AFD5-2CD9A87A915A}"/>
              </a:ext>
            </a:extLst>
          </p:cNvPr>
          <p:cNvCxnSpPr/>
          <p:nvPr/>
        </p:nvCxnSpPr>
        <p:spPr>
          <a:xfrm>
            <a:off x="5491147" y="4403914"/>
            <a:ext cx="491259"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3C40FD9-6F2F-2040-BEC0-A9F76FAA4576}"/>
              </a:ext>
            </a:extLst>
          </p:cNvPr>
          <p:cNvCxnSpPr/>
          <p:nvPr/>
        </p:nvCxnSpPr>
        <p:spPr>
          <a:xfrm>
            <a:off x="9356063" y="4398919"/>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9152AF9-A10C-7440-A27E-45EE848B5110}"/>
              </a:ext>
            </a:extLst>
          </p:cNvPr>
          <p:cNvCxnSpPr/>
          <p:nvPr/>
        </p:nvCxnSpPr>
        <p:spPr>
          <a:xfrm>
            <a:off x="6102469" y="4398919"/>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12F814CF-032D-1847-B8C5-41FCD17F9F47}"/>
              </a:ext>
            </a:extLst>
          </p:cNvPr>
          <p:cNvCxnSpPr/>
          <p:nvPr/>
        </p:nvCxnSpPr>
        <p:spPr>
          <a:xfrm>
            <a:off x="10016766" y="4414685"/>
            <a:ext cx="491259"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477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29" grpId="0"/>
      <p:bldP spid="30"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2" name="Group 21"/>
          <p:cNvGrpSpPr/>
          <p:nvPr/>
        </p:nvGrpSpPr>
        <p:grpSpPr>
          <a:xfrm>
            <a:off x="1734465" y="990600"/>
            <a:ext cx="2491833" cy="1130481"/>
            <a:chOff x="210464" y="1833229"/>
            <a:chExt cx="2491833" cy="1130481"/>
          </a:xfrm>
        </p:grpSpPr>
        <p:grpSp>
          <p:nvGrpSpPr>
            <p:cNvPr id="6" name="Group 5"/>
            <p:cNvGrpSpPr/>
            <p:nvPr/>
          </p:nvGrpSpPr>
          <p:grpSpPr>
            <a:xfrm>
              <a:off x="2370923" y="1833229"/>
              <a:ext cx="331374" cy="946494"/>
              <a:chOff x="2370923" y="1833229"/>
              <a:chExt cx="331374" cy="946494"/>
            </a:xfrm>
          </p:grpSpPr>
          <p:sp>
            <p:nvSpPr>
              <p:cNvPr id="25" name="Rectangle 24"/>
              <p:cNvSpPr/>
              <p:nvPr/>
            </p:nvSpPr>
            <p:spPr>
              <a:xfrm>
                <a:off x="2370923" y="2132713"/>
                <a:ext cx="331374" cy="347526"/>
              </a:xfrm>
              <a:prstGeom prst="rect">
                <a:avLst/>
              </a:prstGeom>
              <a:solidFill>
                <a:srgbClr val="FFC9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26" name="Straight Arrow Connector 25"/>
              <p:cNvCxnSpPr/>
              <p:nvPr/>
            </p:nvCxnSpPr>
            <p:spPr>
              <a:xfrm flipV="1">
                <a:off x="2536610" y="248023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2536610" y="183322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210464" y="2132713"/>
              <a:ext cx="1825019" cy="830997"/>
            </a:xfrm>
            <a:prstGeom prst="rect">
              <a:avLst/>
            </a:prstGeom>
            <a:noFill/>
          </p:spPr>
          <p:txBody>
            <a:bodyPr wrap="square" rtlCol="0">
              <a:spAutoFit/>
            </a:bodyPr>
            <a:lstStyle/>
            <a:p>
              <a:r>
                <a:rPr lang="en-US" b="0" dirty="0">
                  <a:latin typeface="+mn-lt"/>
                  <a:cs typeface="CMU Bright Roman"/>
                </a:rPr>
                <a:t>Single - Single</a:t>
              </a:r>
            </a:p>
          </p:txBody>
        </p:sp>
      </p:grpSp>
      <p:grpSp>
        <p:nvGrpSpPr>
          <p:cNvPr id="15" name="Group 14"/>
          <p:cNvGrpSpPr/>
          <p:nvPr/>
        </p:nvGrpSpPr>
        <p:grpSpPr>
          <a:xfrm>
            <a:off x="1734465" y="3238328"/>
            <a:ext cx="4379551" cy="1108675"/>
            <a:chOff x="210464" y="2860348"/>
            <a:chExt cx="4379551" cy="1108675"/>
          </a:xfrm>
          <a:solidFill>
            <a:srgbClr val="FFC9BA"/>
          </a:solidFill>
        </p:grpSpPr>
        <p:grpSp>
          <p:nvGrpSpPr>
            <p:cNvPr id="7" name="Group 6"/>
            <p:cNvGrpSpPr/>
            <p:nvPr/>
          </p:nvGrpSpPr>
          <p:grpSpPr>
            <a:xfrm>
              <a:off x="2370923" y="2860348"/>
              <a:ext cx="2219092" cy="946494"/>
              <a:chOff x="2370923" y="2860348"/>
              <a:chExt cx="2219092" cy="946494"/>
            </a:xfrm>
            <a:grpFill/>
          </p:grpSpPr>
          <p:sp>
            <p:nvSpPr>
              <p:cNvPr id="27" name="Rectangle 26"/>
              <p:cNvSpPr/>
              <p:nvPr/>
            </p:nvSpPr>
            <p:spPr>
              <a:xfrm>
                <a:off x="237092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37" name="Straight Arrow Connector 36"/>
              <p:cNvCxnSpPr>
                <a:endCxn id="27" idx="2"/>
              </p:cNvCxnSpPr>
              <p:nvPr/>
            </p:nvCxnSpPr>
            <p:spPr>
              <a:xfrm flipV="1">
                <a:off x="2536610" y="350735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3"/>
              </p:cNvCxnSpPr>
              <p:nvPr/>
            </p:nvCxnSpPr>
            <p:spPr>
              <a:xfrm>
                <a:off x="2702297"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3004049"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0" name="Straight Arrow Connector 39"/>
              <p:cNvCxnSpPr/>
              <p:nvPr/>
            </p:nvCxnSpPr>
            <p:spPr>
              <a:xfrm flipV="1">
                <a:off x="3168223"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333911"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63566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3" name="Straight Arrow Connector 42"/>
              <p:cNvCxnSpPr/>
              <p:nvPr/>
            </p:nvCxnSpPr>
            <p:spPr>
              <a:xfrm flipV="1">
                <a:off x="3799837"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956889"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4258641"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6" name="Straight Arrow Connector 45"/>
              <p:cNvCxnSpPr/>
              <p:nvPr/>
            </p:nvCxnSpPr>
            <p:spPr>
              <a:xfrm flipV="1">
                <a:off x="4422815"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6" name="TextBox 75"/>
            <p:cNvSpPr txBox="1"/>
            <p:nvPr/>
          </p:nvSpPr>
          <p:spPr>
            <a:xfrm>
              <a:off x="210464" y="3138026"/>
              <a:ext cx="1825019" cy="830997"/>
            </a:xfrm>
            <a:prstGeom prst="rect">
              <a:avLst/>
            </a:prstGeom>
            <a:noFill/>
          </p:spPr>
          <p:txBody>
            <a:bodyPr wrap="square" rtlCol="0">
              <a:spAutoFit/>
            </a:bodyPr>
            <a:lstStyle/>
            <a:p>
              <a:r>
                <a:rPr lang="en-US" b="0" dirty="0">
                  <a:latin typeface="+mn-lt"/>
                  <a:cs typeface="CMU Bright Roman"/>
                </a:rPr>
                <a:t>Single - Multiple</a:t>
              </a:r>
            </a:p>
          </p:txBody>
        </p:sp>
      </p:grpSp>
      <p:grpSp>
        <p:nvGrpSpPr>
          <p:cNvPr id="14" name="Group 13"/>
          <p:cNvGrpSpPr/>
          <p:nvPr/>
        </p:nvGrpSpPr>
        <p:grpSpPr>
          <a:xfrm>
            <a:off x="1734464" y="2107498"/>
            <a:ext cx="4378038" cy="1119578"/>
            <a:chOff x="210464" y="3923354"/>
            <a:chExt cx="4378038" cy="1119578"/>
          </a:xfrm>
          <a:solidFill>
            <a:srgbClr val="FFC9BA"/>
          </a:solidFill>
        </p:grpSpPr>
        <p:grpSp>
          <p:nvGrpSpPr>
            <p:cNvPr id="10" name="Group 9"/>
            <p:cNvGrpSpPr/>
            <p:nvPr/>
          </p:nvGrpSpPr>
          <p:grpSpPr>
            <a:xfrm>
              <a:off x="2365637" y="3923354"/>
              <a:ext cx="2222865" cy="946494"/>
              <a:chOff x="2365637" y="3923354"/>
              <a:chExt cx="2222865" cy="946494"/>
            </a:xfrm>
            <a:grpFill/>
          </p:grpSpPr>
          <p:sp>
            <p:nvSpPr>
              <p:cNvPr id="47" name="Rectangle 46"/>
              <p:cNvSpPr/>
              <p:nvPr/>
            </p:nvSpPr>
            <p:spPr>
              <a:xfrm>
                <a:off x="2365637"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8" name="Straight Arrow Connector 47"/>
              <p:cNvCxnSpPr/>
              <p:nvPr/>
            </p:nvCxnSpPr>
            <p:spPr>
              <a:xfrm flipV="1">
                <a:off x="2536610"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695499"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2997251"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1" name="Straight Arrow Connector 50"/>
              <p:cNvCxnSpPr/>
              <p:nvPr/>
            </p:nvCxnSpPr>
            <p:spPr>
              <a:xfrm flipV="1">
                <a:off x="3161425"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3318477"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3620229"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4" name="Straight Arrow Connector 53"/>
              <p:cNvCxnSpPr/>
              <p:nvPr/>
            </p:nvCxnSpPr>
            <p:spPr>
              <a:xfrm flipV="1">
                <a:off x="3784403"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257128"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6" name="Straight Arrow Connector 55"/>
              <p:cNvCxnSpPr/>
              <p:nvPr/>
            </p:nvCxnSpPr>
            <p:spPr>
              <a:xfrm>
                <a:off x="3951603" y="4407174"/>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422815" y="392335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7" name="TextBox 76"/>
            <p:cNvSpPr txBox="1"/>
            <p:nvPr/>
          </p:nvSpPr>
          <p:spPr>
            <a:xfrm>
              <a:off x="210464" y="4211935"/>
              <a:ext cx="1825019" cy="830997"/>
            </a:xfrm>
            <a:prstGeom prst="rect">
              <a:avLst/>
            </a:prstGeom>
            <a:noFill/>
          </p:spPr>
          <p:txBody>
            <a:bodyPr wrap="square" rtlCol="0">
              <a:spAutoFit/>
            </a:bodyPr>
            <a:lstStyle/>
            <a:p>
              <a:r>
                <a:rPr lang="en-US" b="0" dirty="0">
                  <a:latin typeface="+mn-lt"/>
                  <a:cs typeface="CMU Bright Roman"/>
                </a:rPr>
                <a:t>Multiple - Single</a:t>
              </a:r>
            </a:p>
          </p:txBody>
        </p:sp>
      </p:grpSp>
      <p:grpSp>
        <p:nvGrpSpPr>
          <p:cNvPr id="8" name="Group 7"/>
          <p:cNvGrpSpPr/>
          <p:nvPr/>
        </p:nvGrpSpPr>
        <p:grpSpPr>
          <a:xfrm>
            <a:off x="3888126" y="5414173"/>
            <a:ext cx="3489437" cy="946494"/>
            <a:chOff x="2364125" y="5034286"/>
            <a:chExt cx="3489437" cy="946494"/>
          </a:xfrm>
          <a:solidFill>
            <a:srgbClr val="FFC9BA"/>
          </a:solidFill>
        </p:grpSpPr>
        <p:sp>
          <p:nvSpPr>
            <p:cNvPr id="58" name="Rectangle 57"/>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2" name="Straight Arrow Connector 61"/>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5" name="Straight Arrow Connector 64"/>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4421303"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87230"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4581705"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5052917"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5522188"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3" name="Straight Arrow Connector 72"/>
            <p:cNvCxnSpPr/>
            <p:nvPr/>
          </p:nvCxnSpPr>
          <p:spPr>
            <a:xfrm>
              <a:off x="5216663"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5687875"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8" name="TextBox 77"/>
          <p:cNvSpPr txBox="1"/>
          <p:nvPr/>
        </p:nvSpPr>
        <p:spPr>
          <a:xfrm>
            <a:off x="1734465" y="5615528"/>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79" name="TextBox 78"/>
          <p:cNvSpPr txBox="1"/>
          <p:nvPr/>
        </p:nvSpPr>
        <p:spPr>
          <a:xfrm>
            <a:off x="7686834" y="1290084"/>
            <a:ext cx="2981166" cy="830997"/>
          </a:xfrm>
          <a:prstGeom prst="rect">
            <a:avLst/>
          </a:prstGeom>
          <a:noFill/>
        </p:spPr>
        <p:txBody>
          <a:bodyPr wrap="square" rtlCol="0">
            <a:spAutoFit/>
          </a:bodyPr>
          <a:lstStyle/>
          <a:p>
            <a:r>
              <a:rPr lang="en-US" b="0" dirty="0">
                <a:latin typeface="+mn-lt"/>
                <a:cs typeface="CMU Bright Roman"/>
              </a:rPr>
              <a:t>Feedforward Network</a:t>
            </a:r>
          </a:p>
        </p:txBody>
      </p:sp>
      <p:sp>
        <p:nvSpPr>
          <p:cNvPr id="80" name="TextBox 79"/>
          <p:cNvSpPr txBox="1"/>
          <p:nvPr/>
        </p:nvSpPr>
        <p:spPr>
          <a:xfrm>
            <a:off x="7686834" y="3516006"/>
            <a:ext cx="34383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1" name="TextBox 80"/>
          <p:cNvSpPr txBox="1"/>
          <p:nvPr/>
        </p:nvSpPr>
        <p:spPr>
          <a:xfrm>
            <a:off x="7686834" y="2361359"/>
            <a:ext cx="2981166" cy="830997"/>
          </a:xfrm>
          <a:prstGeom prst="rect">
            <a:avLst/>
          </a:prstGeom>
          <a:noFill/>
        </p:spPr>
        <p:txBody>
          <a:bodyPr wrap="square" rtlCol="0">
            <a:spAutoFit/>
          </a:bodyPr>
          <a:lstStyle/>
          <a:p>
            <a:r>
              <a:rPr lang="en-US" b="0" dirty="0">
                <a:latin typeface="+mn-lt"/>
                <a:cs typeface="CMU Bright Roman"/>
              </a:rPr>
              <a:t>Sequence Classification</a:t>
            </a:r>
          </a:p>
        </p:txBody>
      </p:sp>
      <p:sp>
        <p:nvSpPr>
          <p:cNvPr id="82" name="TextBox 81"/>
          <p:cNvSpPr txBox="1"/>
          <p:nvPr/>
        </p:nvSpPr>
        <p:spPr>
          <a:xfrm>
            <a:off x="7686834" y="5615528"/>
            <a:ext cx="2981166" cy="461665"/>
          </a:xfrm>
          <a:prstGeom prst="rect">
            <a:avLst/>
          </a:prstGeom>
          <a:noFill/>
        </p:spPr>
        <p:txBody>
          <a:bodyPr wrap="square" rtlCol="0">
            <a:spAutoFit/>
          </a:bodyPr>
          <a:lstStyle/>
          <a:p>
            <a:r>
              <a:rPr lang="en-US" b="0" dirty="0">
                <a:latin typeface="+mn-lt"/>
                <a:cs typeface="CMU Bright Roman"/>
              </a:rPr>
              <a:t>Translation</a:t>
            </a:r>
          </a:p>
        </p:txBody>
      </p:sp>
      <p:grpSp>
        <p:nvGrpSpPr>
          <p:cNvPr id="84" name="Group 83"/>
          <p:cNvGrpSpPr/>
          <p:nvPr/>
        </p:nvGrpSpPr>
        <p:grpSpPr>
          <a:xfrm>
            <a:off x="3881773" y="4256125"/>
            <a:ext cx="2222865" cy="946494"/>
            <a:chOff x="2364125" y="5034286"/>
            <a:chExt cx="2222865" cy="946494"/>
          </a:xfrm>
          <a:solidFill>
            <a:srgbClr val="FFC9BA"/>
          </a:solidFill>
        </p:grpSpPr>
        <p:sp>
          <p:nvSpPr>
            <p:cNvPr id="85" name="Rectangle 84"/>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6" name="Straight Arrow Connector 85"/>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9" name="Straight Arrow Connector 88"/>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2" name="Straight Arrow Connector 91"/>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4" name="Straight Arrow Connector 93"/>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316626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3782891"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442765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7686834" y="4533803"/>
            <a:ext cx="32859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3" name="TextBox 82">
            <a:extLst>
              <a:ext uri="{FF2B5EF4-FFF2-40B4-BE49-F238E27FC236}">
                <a16:creationId xmlns:a16="http://schemas.microsoft.com/office/drawing/2014/main" id="{A0DCE2EB-5015-3F46-9458-3B3074721E96}"/>
              </a:ext>
            </a:extLst>
          </p:cNvPr>
          <p:cNvSpPr txBox="1"/>
          <p:nvPr/>
        </p:nvSpPr>
        <p:spPr>
          <a:xfrm>
            <a:off x="1739154" y="4544706"/>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3" name="Title 2">
            <a:extLst>
              <a:ext uri="{FF2B5EF4-FFF2-40B4-BE49-F238E27FC236}">
                <a16:creationId xmlns:a16="http://schemas.microsoft.com/office/drawing/2014/main" id="{76C66C3F-F79A-0C42-826B-44EC31BEE182}"/>
              </a:ext>
            </a:extLst>
          </p:cNvPr>
          <p:cNvSpPr>
            <a:spLocks noGrp="1"/>
          </p:cNvSpPr>
          <p:nvPr>
            <p:ph type="title"/>
          </p:nvPr>
        </p:nvSpPr>
        <p:spPr/>
        <p:txBody>
          <a:bodyPr/>
          <a:lstStyle/>
          <a:p>
            <a:r>
              <a:rPr lang="en-US" dirty="0"/>
              <a:t>Summary: Input-output scenarios</a:t>
            </a:r>
          </a:p>
        </p:txBody>
      </p:sp>
    </p:spTree>
    <p:extLst>
      <p:ext uri="{BB962C8B-B14F-4D97-AF65-F5344CB8AC3E}">
        <p14:creationId xmlns:p14="http://schemas.microsoft.com/office/powerpoint/2010/main" val="3585130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1734465" y="2807230"/>
            <a:ext cx="4379551" cy="1108675"/>
            <a:chOff x="210464" y="2860348"/>
            <a:chExt cx="4379551" cy="1108675"/>
          </a:xfrm>
          <a:solidFill>
            <a:srgbClr val="FFC9BA"/>
          </a:solidFill>
        </p:grpSpPr>
        <p:grpSp>
          <p:nvGrpSpPr>
            <p:cNvPr id="7" name="Group 6"/>
            <p:cNvGrpSpPr/>
            <p:nvPr/>
          </p:nvGrpSpPr>
          <p:grpSpPr>
            <a:xfrm>
              <a:off x="2370923" y="2860348"/>
              <a:ext cx="2219092" cy="946494"/>
              <a:chOff x="2370923" y="2860348"/>
              <a:chExt cx="2219092" cy="946494"/>
            </a:xfrm>
            <a:grpFill/>
          </p:grpSpPr>
          <p:sp>
            <p:nvSpPr>
              <p:cNvPr id="27" name="Rectangle 26"/>
              <p:cNvSpPr/>
              <p:nvPr/>
            </p:nvSpPr>
            <p:spPr>
              <a:xfrm>
                <a:off x="237092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37" name="Straight Arrow Connector 36"/>
              <p:cNvCxnSpPr>
                <a:endCxn id="27" idx="2"/>
              </p:cNvCxnSpPr>
              <p:nvPr/>
            </p:nvCxnSpPr>
            <p:spPr>
              <a:xfrm flipV="1">
                <a:off x="2536610" y="350735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3"/>
              </p:cNvCxnSpPr>
              <p:nvPr/>
            </p:nvCxnSpPr>
            <p:spPr>
              <a:xfrm>
                <a:off x="2702297"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3004049"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0" name="Straight Arrow Connector 39"/>
              <p:cNvCxnSpPr/>
              <p:nvPr/>
            </p:nvCxnSpPr>
            <p:spPr>
              <a:xfrm flipV="1">
                <a:off x="3168223"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333911"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63566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3" name="Straight Arrow Connector 42"/>
              <p:cNvCxnSpPr/>
              <p:nvPr/>
            </p:nvCxnSpPr>
            <p:spPr>
              <a:xfrm flipV="1">
                <a:off x="3799837"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956889"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4258641"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6" name="Straight Arrow Connector 45"/>
              <p:cNvCxnSpPr/>
              <p:nvPr/>
            </p:nvCxnSpPr>
            <p:spPr>
              <a:xfrm flipV="1">
                <a:off x="4422815"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6" name="TextBox 75"/>
            <p:cNvSpPr txBox="1"/>
            <p:nvPr/>
          </p:nvSpPr>
          <p:spPr>
            <a:xfrm>
              <a:off x="210464" y="3138026"/>
              <a:ext cx="1825019" cy="830997"/>
            </a:xfrm>
            <a:prstGeom prst="rect">
              <a:avLst/>
            </a:prstGeom>
            <a:noFill/>
          </p:spPr>
          <p:txBody>
            <a:bodyPr wrap="square" rtlCol="0">
              <a:spAutoFit/>
            </a:bodyPr>
            <a:lstStyle/>
            <a:p>
              <a:r>
                <a:rPr lang="en-US" b="0" dirty="0">
                  <a:latin typeface="+mn-lt"/>
                  <a:cs typeface="CMU Bright Roman"/>
                </a:rPr>
                <a:t>Single - Multiple</a:t>
              </a:r>
            </a:p>
          </p:txBody>
        </p:sp>
      </p:grpSp>
      <p:grpSp>
        <p:nvGrpSpPr>
          <p:cNvPr id="14" name="Group 13"/>
          <p:cNvGrpSpPr/>
          <p:nvPr/>
        </p:nvGrpSpPr>
        <p:grpSpPr>
          <a:xfrm>
            <a:off x="1734464" y="1676400"/>
            <a:ext cx="4378038" cy="1119578"/>
            <a:chOff x="210464" y="3923354"/>
            <a:chExt cx="4378038" cy="1119578"/>
          </a:xfrm>
          <a:solidFill>
            <a:srgbClr val="FFC9BA"/>
          </a:solidFill>
        </p:grpSpPr>
        <p:grpSp>
          <p:nvGrpSpPr>
            <p:cNvPr id="10" name="Group 9"/>
            <p:cNvGrpSpPr/>
            <p:nvPr/>
          </p:nvGrpSpPr>
          <p:grpSpPr>
            <a:xfrm>
              <a:off x="2365637" y="3923354"/>
              <a:ext cx="2222865" cy="946494"/>
              <a:chOff x="2365637" y="3923354"/>
              <a:chExt cx="2222865" cy="946494"/>
            </a:xfrm>
            <a:grpFill/>
          </p:grpSpPr>
          <p:sp>
            <p:nvSpPr>
              <p:cNvPr id="47" name="Rectangle 46"/>
              <p:cNvSpPr/>
              <p:nvPr/>
            </p:nvSpPr>
            <p:spPr>
              <a:xfrm>
                <a:off x="2365637"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8" name="Straight Arrow Connector 47"/>
              <p:cNvCxnSpPr/>
              <p:nvPr/>
            </p:nvCxnSpPr>
            <p:spPr>
              <a:xfrm flipV="1">
                <a:off x="2536610"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695499"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2997251"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1" name="Straight Arrow Connector 50"/>
              <p:cNvCxnSpPr/>
              <p:nvPr/>
            </p:nvCxnSpPr>
            <p:spPr>
              <a:xfrm flipV="1">
                <a:off x="3161425"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3318477"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3620229"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4" name="Straight Arrow Connector 53"/>
              <p:cNvCxnSpPr/>
              <p:nvPr/>
            </p:nvCxnSpPr>
            <p:spPr>
              <a:xfrm flipV="1">
                <a:off x="3784403"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257128"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6" name="Straight Arrow Connector 55"/>
              <p:cNvCxnSpPr/>
              <p:nvPr/>
            </p:nvCxnSpPr>
            <p:spPr>
              <a:xfrm>
                <a:off x="3951603" y="4407174"/>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422815" y="392335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7" name="TextBox 76"/>
            <p:cNvSpPr txBox="1"/>
            <p:nvPr/>
          </p:nvSpPr>
          <p:spPr>
            <a:xfrm>
              <a:off x="210464" y="4211935"/>
              <a:ext cx="1825019" cy="830997"/>
            </a:xfrm>
            <a:prstGeom prst="rect">
              <a:avLst/>
            </a:prstGeom>
            <a:noFill/>
          </p:spPr>
          <p:txBody>
            <a:bodyPr wrap="square" rtlCol="0">
              <a:spAutoFit/>
            </a:bodyPr>
            <a:lstStyle/>
            <a:p>
              <a:r>
                <a:rPr lang="en-US" b="0" dirty="0">
                  <a:latin typeface="+mn-lt"/>
                  <a:cs typeface="CMU Bright Roman"/>
                </a:rPr>
                <a:t>Multiple - Single</a:t>
              </a:r>
            </a:p>
          </p:txBody>
        </p:sp>
      </p:grpSp>
      <p:grpSp>
        <p:nvGrpSpPr>
          <p:cNvPr id="8" name="Group 7"/>
          <p:cNvGrpSpPr/>
          <p:nvPr/>
        </p:nvGrpSpPr>
        <p:grpSpPr>
          <a:xfrm>
            <a:off x="3888126" y="4983075"/>
            <a:ext cx="3489437" cy="946494"/>
            <a:chOff x="2364125" y="5034286"/>
            <a:chExt cx="3489437" cy="946494"/>
          </a:xfrm>
          <a:solidFill>
            <a:srgbClr val="FFC9BA"/>
          </a:solidFill>
        </p:grpSpPr>
        <p:sp>
          <p:nvSpPr>
            <p:cNvPr id="58" name="Rectangle 57"/>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2" name="Straight Arrow Connector 61"/>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5" name="Straight Arrow Connector 64"/>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4421303"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87230"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4581705"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5052917"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5522188"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3" name="Straight Arrow Connector 72"/>
            <p:cNvCxnSpPr/>
            <p:nvPr/>
          </p:nvCxnSpPr>
          <p:spPr>
            <a:xfrm>
              <a:off x="5216663"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5687875"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8" name="TextBox 77"/>
          <p:cNvSpPr txBox="1"/>
          <p:nvPr/>
        </p:nvSpPr>
        <p:spPr>
          <a:xfrm>
            <a:off x="1734465" y="5184430"/>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80" name="TextBox 79"/>
          <p:cNvSpPr txBox="1"/>
          <p:nvPr/>
        </p:nvSpPr>
        <p:spPr>
          <a:xfrm>
            <a:off x="7686834" y="3084908"/>
            <a:ext cx="34383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1" name="TextBox 80"/>
          <p:cNvSpPr txBox="1"/>
          <p:nvPr/>
        </p:nvSpPr>
        <p:spPr>
          <a:xfrm>
            <a:off x="7686834" y="1930261"/>
            <a:ext cx="2981166" cy="830997"/>
          </a:xfrm>
          <a:prstGeom prst="rect">
            <a:avLst/>
          </a:prstGeom>
          <a:noFill/>
        </p:spPr>
        <p:txBody>
          <a:bodyPr wrap="square" rtlCol="0">
            <a:spAutoFit/>
          </a:bodyPr>
          <a:lstStyle/>
          <a:p>
            <a:r>
              <a:rPr lang="en-US" b="0" dirty="0">
                <a:latin typeface="+mn-lt"/>
                <a:cs typeface="CMU Bright Roman"/>
              </a:rPr>
              <a:t>Sequence Classification</a:t>
            </a:r>
          </a:p>
        </p:txBody>
      </p:sp>
      <p:sp>
        <p:nvSpPr>
          <p:cNvPr id="82" name="TextBox 81"/>
          <p:cNvSpPr txBox="1"/>
          <p:nvPr/>
        </p:nvSpPr>
        <p:spPr>
          <a:xfrm>
            <a:off x="7686834" y="5184430"/>
            <a:ext cx="2981166" cy="461665"/>
          </a:xfrm>
          <a:prstGeom prst="rect">
            <a:avLst/>
          </a:prstGeom>
          <a:noFill/>
        </p:spPr>
        <p:txBody>
          <a:bodyPr wrap="square" rtlCol="0">
            <a:spAutoFit/>
          </a:bodyPr>
          <a:lstStyle/>
          <a:p>
            <a:r>
              <a:rPr lang="en-US" b="0" dirty="0">
                <a:latin typeface="+mn-lt"/>
                <a:cs typeface="CMU Bright Roman"/>
              </a:rPr>
              <a:t>Translation</a:t>
            </a:r>
          </a:p>
        </p:txBody>
      </p:sp>
      <p:grpSp>
        <p:nvGrpSpPr>
          <p:cNvPr id="84" name="Group 83"/>
          <p:cNvGrpSpPr/>
          <p:nvPr/>
        </p:nvGrpSpPr>
        <p:grpSpPr>
          <a:xfrm>
            <a:off x="3881773" y="3825027"/>
            <a:ext cx="2222865" cy="946494"/>
            <a:chOff x="2364125" y="5034286"/>
            <a:chExt cx="2222865" cy="946494"/>
          </a:xfrm>
          <a:solidFill>
            <a:srgbClr val="FFC9BA"/>
          </a:solidFill>
        </p:grpSpPr>
        <p:sp>
          <p:nvSpPr>
            <p:cNvPr id="85" name="Rectangle 84"/>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6" name="Straight Arrow Connector 85"/>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9" name="Straight Arrow Connector 88"/>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2" name="Straight Arrow Connector 91"/>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4" name="Straight Arrow Connector 93"/>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316626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3782891"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442765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7686834" y="4102705"/>
            <a:ext cx="32859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3" name="TextBox 82">
            <a:extLst>
              <a:ext uri="{FF2B5EF4-FFF2-40B4-BE49-F238E27FC236}">
                <a16:creationId xmlns:a16="http://schemas.microsoft.com/office/drawing/2014/main" id="{A0DCE2EB-5015-3F46-9458-3B3074721E96}"/>
              </a:ext>
            </a:extLst>
          </p:cNvPr>
          <p:cNvSpPr txBox="1"/>
          <p:nvPr/>
        </p:nvSpPr>
        <p:spPr>
          <a:xfrm>
            <a:off x="1739154" y="4113608"/>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3" name="Title 2">
            <a:extLst>
              <a:ext uri="{FF2B5EF4-FFF2-40B4-BE49-F238E27FC236}">
                <a16:creationId xmlns:a16="http://schemas.microsoft.com/office/drawing/2014/main" id="{76C66C3F-F79A-0C42-826B-44EC31BEE182}"/>
              </a:ext>
            </a:extLst>
          </p:cNvPr>
          <p:cNvSpPr>
            <a:spLocks noGrp="1"/>
          </p:cNvSpPr>
          <p:nvPr>
            <p:ph type="title"/>
          </p:nvPr>
        </p:nvSpPr>
        <p:spPr/>
        <p:txBody>
          <a:bodyPr/>
          <a:lstStyle/>
          <a:p>
            <a:r>
              <a:rPr lang="en-US" dirty="0"/>
              <a:t>Recall: Input-output scenarios</a:t>
            </a:r>
          </a:p>
        </p:txBody>
      </p:sp>
    </p:spTree>
    <p:extLst>
      <p:ext uri="{BB962C8B-B14F-4D97-AF65-F5344CB8AC3E}">
        <p14:creationId xmlns:p14="http://schemas.microsoft.com/office/powerpoint/2010/main" val="3424615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RNN architectures</a:t>
            </a:r>
            <a:endParaRPr lang="en-US" sz="4000" dirty="0">
              <a:latin typeface="CMU Bright SemiBold"/>
              <a:cs typeface="CMU Bright SemiBold"/>
            </a:endParaRP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Most general configuration:</a:t>
            </a:r>
          </a:p>
        </p:txBody>
      </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84308" y="289637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Tree>
    <p:extLst>
      <p:ext uri="{BB962C8B-B14F-4D97-AF65-F5344CB8AC3E}">
        <p14:creationId xmlns:p14="http://schemas.microsoft.com/office/powerpoint/2010/main" val="4125325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Multi-layer</a:t>
            </a:r>
            <a:r>
              <a:rPr lang="en-US" sz="4000" dirty="0">
                <a:latin typeface="CMU Bright SemiBold"/>
                <a:cs typeface="CMU Bright SemiBold"/>
              </a:rPr>
              <a:t>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We can of course design RNNs with multiple hidden layers</a:t>
            </a:r>
          </a:p>
        </p:txBody>
      </p:sp>
      <p:grpSp>
        <p:nvGrpSpPr>
          <p:cNvPr id="8" name="Group 7"/>
          <p:cNvGrpSpPr/>
          <p:nvPr/>
        </p:nvGrpSpPr>
        <p:grpSpPr>
          <a:xfrm>
            <a:off x="4319959" y="3358185"/>
            <a:ext cx="3489437" cy="657583"/>
            <a:chOff x="2795958" y="3739184"/>
            <a:chExt cx="3489437" cy="657583"/>
          </a:xfrm>
        </p:grpSpPr>
        <p:sp>
          <p:nvSpPr>
            <p:cNvPr id="58" name="Rectangle 57"/>
            <p:cNvSpPr/>
            <p:nvPr/>
          </p:nvSpPr>
          <p:spPr>
            <a:xfrm>
              <a:off x="2795958"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a:off x="3125820"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427572"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1" name="Straight Arrow Connector 60"/>
            <p:cNvCxnSpPr/>
            <p:nvPr/>
          </p:nvCxnSpPr>
          <p:spPr>
            <a:xfrm>
              <a:off x="3748798"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050550"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63" name="Rectangle 62"/>
            <p:cNvSpPr/>
            <p:nvPr/>
          </p:nvSpPr>
          <p:spPr>
            <a:xfrm>
              <a:off x="4687449"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4" name="Straight Arrow Connector 63"/>
            <p:cNvCxnSpPr/>
            <p:nvPr/>
          </p:nvCxnSpPr>
          <p:spPr>
            <a:xfrm>
              <a:off x="4381924" y="422300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853136" y="373918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319063"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5013538"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484750"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954021"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5648496"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6119708"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960132" y="374184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591746"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26704"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307439" y="2711175"/>
            <a:ext cx="3489437" cy="657583"/>
            <a:chOff x="2783438" y="3092174"/>
            <a:chExt cx="3489437" cy="657583"/>
          </a:xfrm>
        </p:grpSpPr>
        <p:sp>
          <p:nvSpPr>
            <p:cNvPr id="75" name="Rectangle 74"/>
            <p:cNvSpPr/>
            <p:nvPr/>
          </p:nvSpPr>
          <p:spPr>
            <a:xfrm>
              <a:off x="2783438"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6" name="Straight Arrow Connector 75"/>
            <p:cNvCxnSpPr/>
            <p:nvPr/>
          </p:nvCxnSpPr>
          <p:spPr>
            <a:xfrm>
              <a:off x="3113300"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3415052"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8" name="Straight Arrow Connector 77"/>
            <p:cNvCxnSpPr/>
            <p:nvPr/>
          </p:nvCxnSpPr>
          <p:spPr>
            <a:xfrm>
              <a:off x="3736278"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038030"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80" name="Rectangle 79"/>
            <p:cNvSpPr/>
            <p:nvPr/>
          </p:nvSpPr>
          <p:spPr>
            <a:xfrm>
              <a:off x="4674929"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1" name="Straight Arrow Connector 80"/>
            <p:cNvCxnSpPr/>
            <p:nvPr/>
          </p:nvCxnSpPr>
          <p:spPr>
            <a:xfrm>
              <a:off x="4369404" y="357599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4840616" y="309217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306543"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4" name="Straight Arrow Connector 83"/>
            <p:cNvCxnSpPr/>
            <p:nvPr/>
          </p:nvCxnSpPr>
          <p:spPr>
            <a:xfrm>
              <a:off x="5001018"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5472230"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941501"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7" name="Straight Arrow Connector 86"/>
            <p:cNvCxnSpPr/>
            <p:nvPr/>
          </p:nvCxnSpPr>
          <p:spPr>
            <a:xfrm>
              <a:off x="5635976"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6107188"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947612" y="309483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3579226"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214184"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77330" y="160020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
        <p:nvSpPr>
          <p:cNvPr id="127" name="Content Placeholder 2"/>
          <p:cNvSpPr txBox="1">
            <a:spLocks/>
          </p:cNvSpPr>
          <p:nvPr/>
        </p:nvSpPr>
        <p:spPr>
          <a:xfrm>
            <a:off x="609600" y="5802961"/>
            <a:ext cx="11353800" cy="576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cs typeface="CMU Bright Roman"/>
              </a:rPr>
              <a:t>Anything goes: skip connections across layers, across time, …</a:t>
            </a:r>
          </a:p>
        </p:txBody>
      </p:sp>
    </p:spTree>
    <p:extLst>
      <p:ext uri="{BB962C8B-B14F-4D97-AF65-F5344CB8AC3E}">
        <p14:creationId xmlns:p14="http://schemas.microsoft.com/office/powerpoint/2010/main" val="384488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Multi-layer</a:t>
            </a:r>
            <a:r>
              <a:rPr lang="en-US" sz="4000" dirty="0">
                <a:latin typeface="CMU Bright SemiBold"/>
                <a:cs typeface="CMU Bright SemiBold"/>
              </a:rPr>
              <a:t>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We can of course design RNNs with multiple hidden layers</a:t>
            </a:r>
          </a:p>
        </p:txBody>
      </p:sp>
      <p:grpSp>
        <p:nvGrpSpPr>
          <p:cNvPr id="8" name="Group 7"/>
          <p:cNvGrpSpPr/>
          <p:nvPr/>
        </p:nvGrpSpPr>
        <p:grpSpPr>
          <a:xfrm>
            <a:off x="4319959" y="3358185"/>
            <a:ext cx="3489437" cy="657583"/>
            <a:chOff x="2795958" y="3739184"/>
            <a:chExt cx="3489437" cy="657583"/>
          </a:xfrm>
        </p:grpSpPr>
        <p:sp>
          <p:nvSpPr>
            <p:cNvPr id="58" name="Rectangle 57"/>
            <p:cNvSpPr/>
            <p:nvPr/>
          </p:nvSpPr>
          <p:spPr>
            <a:xfrm>
              <a:off x="2795958"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a:off x="3125820"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427572"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1" name="Straight Arrow Connector 60"/>
            <p:cNvCxnSpPr/>
            <p:nvPr/>
          </p:nvCxnSpPr>
          <p:spPr>
            <a:xfrm>
              <a:off x="3748798"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050550"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63" name="Rectangle 62"/>
            <p:cNvSpPr/>
            <p:nvPr/>
          </p:nvSpPr>
          <p:spPr>
            <a:xfrm>
              <a:off x="4687449"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4" name="Straight Arrow Connector 63"/>
            <p:cNvCxnSpPr/>
            <p:nvPr/>
          </p:nvCxnSpPr>
          <p:spPr>
            <a:xfrm>
              <a:off x="4381924" y="422300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853136" y="373918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319063"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5013538"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484750"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954021"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5648496"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6119708"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960132" y="374184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591746"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26704"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307439" y="2711175"/>
            <a:ext cx="3489437" cy="657583"/>
            <a:chOff x="2783438" y="3092174"/>
            <a:chExt cx="3489437" cy="657583"/>
          </a:xfrm>
        </p:grpSpPr>
        <p:sp>
          <p:nvSpPr>
            <p:cNvPr id="75" name="Rectangle 74"/>
            <p:cNvSpPr/>
            <p:nvPr/>
          </p:nvSpPr>
          <p:spPr>
            <a:xfrm>
              <a:off x="2783438"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6" name="Straight Arrow Connector 75"/>
            <p:cNvCxnSpPr/>
            <p:nvPr/>
          </p:nvCxnSpPr>
          <p:spPr>
            <a:xfrm>
              <a:off x="3113300"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3415052"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8" name="Straight Arrow Connector 77"/>
            <p:cNvCxnSpPr/>
            <p:nvPr/>
          </p:nvCxnSpPr>
          <p:spPr>
            <a:xfrm>
              <a:off x="3736278"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038030"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80" name="Rectangle 79"/>
            <p:cNvSpPr/>
            <p:nvPr/>
          </p:nvSpPr>
          <p:spPr>
            <a:xfrm>
              <a:off x="4674929"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1" name="Straight Arrow Connector 80"/>
            <p:cNvCxnSpPr/>
            <p:nvPr/>
          </p:nvCxnSpPr>
          <p:spPr>
            <a:xfrm>
              <a:off x="4369404" y="357599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4840616" y="309217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306543"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4" name="Straight Arrow Connector 83"/>
            <p:cNvCxnSpPr/>
            <p:nvPr/>
          </p:nvCxnSpPr>
          <p:spPr>
            <a:xfrm>
              <a:off x="5001018"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5472230"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941501"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7" name="Straight Arrow Connector 86"/>
            <p:cNvCxnSpPr/>
            <p:nvPr/>
          </p:nvCxnSpPr>
          <p:spPr>
            <a:xfrm>
              <a:off x="5635976"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6107188"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947612" y="309483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3579226"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214184"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77330" y="160020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
        <p:nvSpPr>
          <p:cNvPr id="127" name="Content Placeholder 2"/>
          <p:cNvSpPr txBox="1">
            <a:spLocks/>
          </p:cNvSpPr>
          <p:nvPr/>
        </p:nvSpPr>
        <p:spPr>
          <a:xfrm>
            <a:off x="609600" y="5802961"/>
            <a:ext cx="11353800" cy="576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cs typeface="CMU Bright Roman"/>
              </a:rPr>
              <a:t>Anything goes: skip connections across layers, across time, …</a:t>
            </a:r>
          </a:p>
        </p:txBody>
      </p:sp>
      <p:sp>
        <p:nvSpPr>
          <p:cNvPr id="4" name="Freeform 3">
            <a:extLst>
              <a:ext uri="{FF2B5EF4-FFF2-40B4-BE49-F238E27FC236}">
                <a16:creationId xmlns:a16="http://schemas.microsoft.com/office/drawing/2014/main" id="{27F1E311-A6F0-CC4E-87CA-62297705C0CB}"/>
              </a:ext>
            </a:extLst>
          </p:cNvPr>
          <p:cNvSpPr/>
          <p:nvPr/>
        </p:nvSpPr>
        <p:spPr bwMode="auto">
          <a:xfrm>
            <a:off x="4657344" y="3194304"/>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2" name="Freeform 91">
            <a:extLst>
              <a:ext uri="{FF2B5EF4-FFF2-40B4-BE49-F238E27FC236}">
                <a16:creationId xmlns:a16="http://schemas.microsoft.com/office/drawing/2014/main" id="{409317B9-CBB3-234A-99C4-4551C456DBE0}"/>
              </a:ext>
            </a:extLst>
          </p:cNvPr>
          <p:cNvSpPr/>
          <p:nvPr/>
        </p:nvSpPr>
        <p:spPr bwMode="auto">
          <a:xfrm>
            <a:off x="5287734" y="3191352"/>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3" name="Freeform 92">
            <a:extLst>
              <a:ext uri="{FF2B5EF4-FFF2-40B4-BE49-F238E27FC236}">
                <a16:creationId xmlns:a16="http://schemas.microsoft.com/office/drawing/2014/main" id="{FE9C3F5F-D073-684B-8276-CE324DE3BDB5}"/>
              </a:ext>
            </a:extLst>
          </p:cNvPr>
          <p:cNvSpPr/>
          <p:nvPr/>
        </p:nvSpPr>
        <p:spPr bwMode="auto">
          <a:xfrm>
            <a:off x="5919494" y="321249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4" name="Freeform 93">
            <a:extLst>
              <a:ext uri="{FF2B5EF4-FFF2-40B4-BE49-F238E27FC236}">
                <a16:creationId xmlns:a16="http://schemas.microsoft.com/office/drawing/2014/main" id="{4A904241-C7B5-9849-A612-0B24DE4BDDAD}"/>
              </a:ext>
            </a:extLst>
          </p:cNvPr>
          <p:cNvSpPr/>
          <p:nvPr/>
        </p:nvSpPr>
        <p:spPr bwMode="auto">
          <a:xfrm>
            <a:off x="6553173" y="321249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5" name="Freeform 94">
            <a:extLst>
              <a:ext uri="{FF2B5EF4-FFF2-40B4-BE49-F238E27FC236}">
                <a16:creationId xmlns:a16="http://schemas.microsoft.com/office/drawing/2014/main" id="{1AEA2821-00D5-8D47-804B-8612E8257170}"/>
              </a:ext>
            </a:extLst>
          </p:cNvPr>
          <p:cNvSpPr/>
          <p:nvPr/>
        </p:nvSpPr>
        <p:spPr bwMode="auto">
          <a:xfrm>
            <a:off x="7176878" y="321249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6" name="Freeform 95">
            <a:extLst>
              <a:ext uri="{FF2B5EF4-FFF2-40B4-BE49-F238E27FC236}">
                <a16:creationId xmlns:a16="http://schemas.microsoft.com/office/drawing/2014/main" id="{9D2C1E63-1B2B-0C47-AD88-E725AF795625}"/>
              </a:ext>
            </a:extLst>
          </p:cNvPr>
          <p:cNvSpPr/>
          <p:nvPr/>
        </p:nvSpPr>
        <p:spPr bwMode="auto">
          <a:xfrm>
            <a:off x="7821928" y="3227570"/>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7" name="Freeform 96">
            <a:extLst>
              <a:ext uri="{FF2B5EF4-FFF2-40B4-BE49-F238E27FC236}">
                <a16:creationId xmlns:a16="http://schemas.microsoft.com/office/drawing/2014/main" id="{4ADC3AA8-B392-994B-8387-3C9F944351E7}"/>
              </a:ext>
            </a:extLst>
          </p:cNvPr>
          <p:cNvSpPr/>
          <p:nvPr/>
        </p:nvSpPr>
        <p:spPr bwMode="auto">
          <a:xfrm>
            <a:off x="4648200" y="2572774"/>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9" name="Freeform 98">
            <a:extLst>
              <a:ext uri="{FF2B5EF4-FFF2-40B4-BE49-F238E27FC236}">
                <a16:creationId xmlns:a16="http://schemas.microsoft.com/office/drawing/2014/main" id="{4FB636FF-DCD4-0540-9FF5-FACC58EAD6AF}"/>
              </a:ext>
            </a:extLst>
          </p:cNvPr>
          <p:cNvSpPr/>
          <p:nvPr/>
        </p:nvSpPr>
        <p:spPr bwMode="auto">
          <a:xfrm>
            <a:off x="5278590" y="2569822"/>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1" name="Freeform 100">
            <a:extLst>
              <a:ext uri="{FF2B5EF4-FFF2-40B4-BE49-F238E27FC236}">
                <a16:creationId xmlns:a16="http://schemas.microsoft.com/office/drawing/2014/main" id="{A409E028-0DA4-0B4E-B333-F99D4F436ACB}"/>
              </a:ext>
            </a:extLst>
          </p:cNvPr>
          <p:cNvSpPr/>
          <p:nvPr/>
        </p:nvSpPr>
        <p:spPr bwMode="auto">
          <a:xfrm>
            <a:off x="5910350" y="259096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4" name="Freeform 103">
            <a:extLst>
              <a:ext uri="{FF2B5EF4-FFF2-40B4-BE49-F238E27FC236}">
                <a16:creationId xmlns:a16="http://schemas.microsoft.com/office/drawing/2014/main" id="{218DD754-C22A-0E4B-8750-DC7F475FCC31}"/>
              </a:ext>
            </a:extLst>
          </p:cNvPr>
          <p:cNvSpPr/>
          <p:nvPr/>
        </p:nvSpPr>
        <p:spPr bwMode="auto">
          <a:xfrm>
            <a:off x="6544029" y="259096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7" name="Freeform 106">
            <a:extLst>
              <a:ext uri="{FF2B5EF4-FFF2-40B4-BE49-F238E27FC236}">
                <a16:creationId xmlns:a16="http://schemas.microsoft.com/office/drawing/2014/main" id="{A78238C9-3E33-2245-A9A1-444A0AEC4410}"/>
              </a:ext>
            </a:extLst>
          </p:cNvPr>
          <p:cNvSpPr/>
          <p:nvPr/>
        </p:nvSpPr>
        <p:spPr bwMode="auto">
          <a:xfrm>
            <a:off x="7167734" y="259096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10" name="Freeform 109">
            <a:extLst>
              <a:ext uri="{FF2B5EF4-FFF2-40B4-BE49-F238E27FC236}">
                <a16:creationId xmlns:a16="http://schemas.microsoft.com/office/drawing/2014/main" id="{66BF03FC-E41A-B54A-943C-9A553B4E2037}"/>
              </a:ext>
            </a:extLst>
          </p:cNvPr>
          <p:cNvSpPr/>
          <p:nvPr/>
        </p:nvSpPr>
        <p:spPr bwMode="auto">
          <a:xfrm>
            <a:off x="7812784" y="2606040"/>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00783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Long short-term memory (LSTM)</a:t>
            </a:r>
            <a:endParaRPr lang="en-US" baseline="30000" dirty="0">
              <a:cs typeface="CMU Bright SemiBold"/>
            </a:endParaRPr>
          </a:p>
        </p:txBody>
      </p:sp>
      <p:sp>
        <p:nvSpPr>
          <p:cNvPr id="71" name="Content Placeholder 2"/>
          <p:cNvSpPr>
            <a:spLocks noGrp="1"/>
          </p:cNvSpPr>
          <p:nvPr>
            <p:ph idx="1"/>
          </p:nvPr>
        </p:nvSpPr>
        <p:spPr/>
        <p:txBody>
          <a:bodyPr>
            <a:normAutofit/>
          </a:bodyPr>
          <a:lstStyle/>
          <a:p>
            <a:pPr>
              <a:buFont typeface="Arial" panose="020B0604020202020204" pitchFamily="34" charset="0"/>
              <a:buChar char="•"/>
            </a:pPr>
            <a:r>
              <a:rPr lang="en-US" dirty="0">
                <a:latin typeface="CMU Bright Roman"/>
                <a:cs typeface="CMU Bright Roman"/>
              </a:rPr>
              <a:t>Add a </a:t>
            </a:r>
            <a:r>
              <a:rPr lang="en-US" i="1" dirty="0">
                <a:latin typeface="CMU Bright Roman"/>
                <a:cs typeface="CMU Bright Roman"/>
              </a:rPr>
              <a:t>memory cell</a:t>
            </a:r>
            <a:r>
              <a:rPr lang="en-US" dirty="0">
                <a:latin typeface="CMU Bright Roman"/>
                <a:cs typeface="CMU Bright Roman"/>
              </a:rPr>
              <a:t> that is not subject to matrix multiplication or squishing, thereby avoiding gradient decay</a:t>
            </a:r>
          </a:p>
          <a:p>
            <a:pPr marL="0" indent="0">
              <a:buNone/>
            </a:pPr>
            <a:endParaRPr lang="en-US" sz="1800" baseline="30000" dirty="0">
              <a:latin typeface="CMU Bright Roman"/>
              <a:cs typeface="CMU Bright Roman"/>
            </a:endParaRPr>
          </a:p>
          <a:p>
            <a:endParaRPr lang="en-US" sz="2400" dirty="0">
              <a:latin typeface="CMU Bright Roman"/>
              <a:cs typeface="CMU Bright Roman"/>
            </a:endParaRPr>
          </a:p>
          <a:p>
            <a:endParaRPr lang="en-US" sz="2400" dirty="0">
              <a:latin typeface="CMU Bright Roman"/>
              <a:cs typeface="CMU Bright Roman"/>
            </a:endParaRPr>
          </a:p>
        </p:txBody>
      </p:sp>
      <p:sp>
        <p:nvSpPr>
          <p:cNvPr id="5" name="TextBox 4"/>
          <p:cNvSpPr txBox="1"/>
          <p:nvPr/>
        </p:nvSpPr>
        <p:spPr>
          <a:xfrm>
            <a:off x="973165" y="6410320"/>
            <a:ext cx="10075835" cy="338554"/>
          </a:xfrm>
          <a:prstGeom prst="rect">
            <a:avLst/>
          </a:prstGeom>
          <a:noFill/>
        </p:spPr>
        <p:txBody>
          <a:bodyPr wrap="none" rtlCol="0">
            <a:spAutoFit/>
          </a:bodyPr>
          <a:lstStyle/>
          <a:p>
            <a:r>
              <a:rPr lang="en-US" sz="1600" b="0" dirty="0">
                <a:latin typeface="+mn-lt"/>
                <a:cs typeface="CMU Bright Roman"/>
              </a:rPr>
              <a:t>S. </a:t>
            </a:r>
            <a:r>
              <a:rPr lang="en-US" sz="1600" b="0" dirty="0" err="1">
                <a:latin typeface="+mn-lt"/>
                <a:cs typeface="CMU Bright Roman"/>
              </a:rPr>
              <a:t>Hochreiter</a:t>
            </a:r>
            <a:r>
              <a:rPr lang="en-US" sz="1600" b="0" dirty="0">
                <a:latin typeface="+mn-lt"/>
                <a:cs typeface="CMU Bright Roman"/>
              </a:rPr>
              <a:t> and J. </a:t>
            </a:r>
            <a:r>
              <a:rPr lang="en-US" sz="1600" b="0" dirty="0" err="1">
                <a:latin typeface="+mn-lt"/>
                <a:cs typeface="CMU Bright Roman"/>
              </a:rPr>
              <a:t>Schmidhuber</a:t>
            </a:r>
            <a:r>
              <a:rPr lang="en-US" sz="1600" b="0" dirty="0">
                <a:latin typeface="+mn-lt"/>
                <a:cs typeface="CMU Bright Roman"/>
              </a:rPr>
              <a:t>, </a:t>
            </a:r>
            <a:r>
              <a:rPr lang="en-US" sz="1600" b="0" dirty="0">
                <a:latin typeface="+mn-lt"/>
                <a:cs typeface="CMU Bright Roman"/>
                <a:hlinkClick r:id="rId2"/>
              </a:rPr>
              <a:t>Long short-term memory</a:t>
            </a:r>
            <a:r>
              <a:rPr lang="en-US" sz="1600" b="0" dirty="0">
                <a:latin typeface="+mn-lt"/>
                <a:cs typeface="CMU Bright Roman"/>
              </a:rPr>
              <a:t>, Neural Computation 9 (8), pp. 1735–1780, 1997</a:t>
            </a:r>
          </a:p>
        </p:txBody>
      </p:sp>
      <p:sp>
        <p:nvSpPr>
          <p:cNvPr id="4" name="Rounded Rectangle 3">
            <a:extLst>
              <a:ext uri="{FF2B5EF4-FFF2-40B4-BE49-F238E27FC236}">
                <a16:creationId xmlns:a16="http://schemas.microsoft.com/office/drawing/2014/main" id="{70488ADE-CB3A-DF41-A2DA-DB2784CA7A8B}"/>
              </a:ext>
            </a:extLst>
          </p:cNvPr>
          <p:cNvSpPr/>
          <p:nvPr/>
        </p:nvSpPr>
        <p:spPr>
          <a:xfrm>
            <a:off x="3566555" y="2708634"/>
            <a:ext cx="4572000" cy="2849018"/>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cxnSp>
        <p:nvCxnSpPr>
          <p:cNvPr id="7" name="Straight Arrow Connector 6">
            <a:extLst>
              <a:ext uri="{FF2B5EF4-FFF2-40B4-BE49-F238E27FC236}">
                <a16:creationId xmlns:a16="http://schemas.microsoft.com/office/drawing/2014/main" id="{4055C901-80BC-5644-8CB4-758F6763FAA1}"/>
              </a:ext>
            </a:extLst>
          </p:cNvPr>
          <p:cNvCxnSpPr>
            <a:cxnSpLocks/>
          </p:cNvCxnSpPr>
          <p:nvPr/>
        </p:nvCxnSpPr>
        <p:spPr>
          <a:xfrm>
            <a:off x="2498136" y="3486662"/>
            <a:ext cx="3366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7EA2D08-355C-C94F-A1BF-964664CD5FA2}"/>
              </a:ext>
            </a:extLst>
          </p:cNvPr>
          <p:cNvCxnSpPr>
            <a:cxnSpLocks/>
          </p:cNvCxnSpPr>
          <p:nvPr/>
        </p:nvCxnSpPr>
        <p:spPr>
          <a:xfrm>
            <a:off x="2498136" y="4243227"/>
            <a:ext cx="3378171" cy="2146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EFACE61-6DED-2C46-91F8-8A3FE96AF4E2}"/>
                  </a:ext>
                </a:extLst>
              </p:cNvPr>
              <p:cNvSpPr txBox="1"/>
              <p:nvPr/>
            </p:nvSpPr>
            <p:spPr>
              <a:xfrm>
                <a:off x="1905000" y="3256904"/>
                <a:ext cx="504754" cy="461665"/>
              </a:xfrm>
              <a:prstGeom prst="rect">
                <a:avLst/>
              </a:prstGeom>
              <a:noFill/>
            </p:spPr>
            <p:txBody>
              <a:bodyPr wrap="none" rtlCol="0">
                <a:spAutoFit/>
              </a:bodyPr>
              <a:lstStyle/>
              <a:p>
                <a:pPr algn="just"/>
                <a:r>
                  <a:rPr lang="en-US" b="0" dirty="0">
                    <a:latin typeface="CMU Bright Roman"/>
                    <a:cs typeface="CMU Bright Roman"/>
                  </a:rPr>
                  <a:t> </a:t>
                </a:r>
                <a14:m>
                  <m:oMath xmlns:m="http://schemas.openxmlformats.org/officeDocument/2006/math">
                    <m:r>
                      <a:rPr lang="en-US" b="0" i="1" dirty="0" smtClean="0">
                        <a:latin typeface="Cambria Math" panose="02040503050406030204" pitchFamily="18" charset="0"/>
                        <a:cs typeface="CMU Bright Roman"/>
                      </a:rPr>
                      <m:t>𝑥</m:t>
                    </m:r>
                    <m:r>
                      <a:rPr lang="en-US" b="0" i="1" baseline="-25000" dirty="0" err="1">
                        <a:latin typeface="Cambria Math" panose="02040503050406030204" pitchFamily="18" charset="0"/>
                        <a:cs typeface="CMU Bright Roman"/>
                      </a:rPr>
                      <m:t>𝑡</m:t>
                    </m:r>
                  </m:oMath>
                </a14:m>
                <a:endParaRPr lang="en-US" b="0" i="1" baseline="-25000" dirty="0">
                  <a:latin typeface="CMU Bright Roman"/>
                  <a:cs typeface="CMU Bright Roman"/>
                </a:endParaRPr>
              </a:p>
            </p:txBody>
          </p:sp>
        </mc:Choice>
        <mc:Fallback xmlns="">
          <p:sp>
            <p:nvSpPr>
              <p:cNvPr id="9" name="TextBox 8">
                <a:extLst>
                  <a:ext uri="{FF2B5EF4-FFF2-40B4-BE49-F238E27FC236}">
                    <a16:creationId xmlns:a16="http://schemas.microsoft.com/office/drawing/2014/main" id="{AEFACE61-6DED-2C46-91F8-8A3FE96AF4E2}"/>
                  </a:ext>
                </a:extLst>
              </p:cNvPr>
              <p:cNvSpPr txBox="1">
                <a:spLocks noRot="1" noChangeAspect="1" noMove="1" noResize="1" noEditPoints="1" noAdjustHandles="1" noChangeArrowheads="1" noChangeShapeType="1" noTextEdit="1"/>
              </p:cNvSpPr>
              <p:nvPr/>
            </p:nvSpPr>
            <p:spPr>
              <a:xfrm>
                <a:off x="1905000" y="3256904"/>
                <a:ext cx="504754"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10B4910-D319-3941-940D-AEFAF9119C28}"/>
                  </a:ext>
                </a:extLst>
              </p:cNvPr>
              <p:cNvSpPr/>
              <p:nvPr/>
            </p:nvSpPr>
            <p:spPr>
              <a:xfrm>
                <a:off x="1752600" y="4018141"/>
                <a:ext cx="812595"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6" name="Rectangle 5">
                <a:extLst>
                  <a:ext uri="{FF2B5EF4-FFF2-40B4-BE49-F238E27FC236}">
                    <a16:creationId xmlns:a16="http://schemas.microsoft.com/office/drawing/2014/main" id="{C10B4910-D319-3941-940D-AEFAF9119C28}"/>
                  </a:ext>
                </a:extLst>
              </p:cNvPr>
              <p:cNvSpPr>
                <a:spLocks noRot="1" noChangeAspect="1" noMove="1" noResize="1" noEditPoints="1" noAdjustHandles="1" noChangeArrowheads="1" noChangeShapeType="1" noTextEdit="1"/>
              </p:cNvSpPr>
              <p:nvPr/>
            </p:nvSpPr>
            <p:spPr>
              <a:xfrm>
                <a:off x="1752600" y="4018141"/>
                <a:ext cx="812595" cy="453137"/>
              </a:xfrm>
              <a:prstGeom prst="rect">
                <a:avLst/>
              </a:prstGeom>
              <a:blipFill>
                <a:blip r:embed="rId4"/>
                <a:stretch>
                  <a:fillRect b="-2703"/>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F3B222D-E755-4745-8BD0-6B555C98A0B6}"/>
              </a:ext>
            </a:extLst>
          </p:cNvPr>
          <p:cNvCxnSpPr>
            <a:cxnSpLocks/>
          </p:cNvCxnSpPr>
          <p:nvPr/>
        </p:nvCxnSpPr>
        <p:spPr>
          <a:xfrm>
            <a:off x="2498136" y="4993391"/>
            <a:ext cx="3366295" cy="639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2101F31-4493-7349-AF36-B44892A59B12}"/>
              </a:ext>
            </a:extLst>
          </p:cNvPr>
          <p:cNvCxnSpPr>
            <a:cxnSpLocks/>
          </p:cNvCxnSpPr>
          <p:nvPr/>
        </p:nvCxnSpPr>
        <p:spPr>
          <a:xfrm flipV="1">
            <a:off x="7831039" y="4265337"/>
            <a:ext cx="1305927" cy="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57D0DB83-B869-8B42-B46A-AFF45A979301}"/>
                  </a:ext>
                </a:extLst>
              </p:cNvPr>
              <p:cNvSpPr/>
              <p:nvPr/>
            </p:nvSpPr>
            <p:spPr>
              <a:xfrm>
                <a:off x="9243234" y="4058557"/>
                <a:ext cx="488724"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h</m:t>
                      </m:r>
                      <m:r>
                        <a:rPr lang="en-US" b="0" i="1" baseline="-25000" dirty="0" err="1">
                          <a:latin typeface="Cambria Math" panose="02040503050406030204" pitchFamily="18" charset="0"/>
                          <a:cs typeface="CMU Bright Roman"/>
                        </a:rPr>
                        <m:t>𝑡</m:t>
                      </m:r>
                    </m:oMath>
                  </m:oMathPara>
                </a14:m>
                <a:endParaRPr lang="en-US" b="0" i="1" baseline="-25000" dirty="0">
                  <a:latin typeface="CMU Bright Roman"/>
                  <a:cs typeface="CMU Bright Roman"/>
                </a:endParaRPr>
              </a:p>
            </p:txBody>
          </p:sp>
        </mc:Choice>
        <mc:Fallback xmlns="">
          <p:sp>
            <p:nvSpPr>
              <p:cNvPr id="16" name="Rectangle 15">
                <a:extLst>
                  <a:ext uri="{FF2B5EF4-FFF2-40B4-BE49-F238E27FC236}">
                    <a16:creationId xmlns:a16="http://schemas.microsoft.com/office/drawing/2014/main" id="{57D0DB83-B869-8B42-B46A-AFF45A979301}"/>
                  </a:ext>
                </a:extLst>
              </p:cNvPr>
              <p:cNvSpPr>
                <a:spLocks noRot="1" noChangeAspect="1" noMove="1" noResize="1" noEditPoints="1" noAdjustHandles="1" noChangeArrowheads="1" noChangeShapeType="1" noTextEdit="1"/>
              </p:cNvSpPr>
              <p:nvPr/>
            </p:nvSpPr>
            <p:spPr>
              <a:xfrm>
                <a:off x="9243234" y="4058557"/>
                <a:ext cx="488724" cy="453137"/>
              </a:xfrm>
              <a:prstGeom prst="rect">
                <a:avLst/>
              </a:prstGeom>
              <a:blipFill>
                <a:blip r:embed="rId5"/>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C0CF7D5-19FC-A946-95BD-E92653A5F5D9}"/>
              </a:ext>
            </a:extLst>
          </p:cNvPr>
          <p:cNvCxnSpPr>
            <a:cxnSpLocks/>
          </p:cNvCxnSpPr>
          <p:nvPr/>
        </p:nvCxnSpPr>
        <p:spPr>
          <a:xfrm flipV="1">
            <a:off x="7831039" y="5005536"/>
            <a:ext cx="1305927" cy="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7FD82B07-C2EF-184F-9BEB-4EC6ABA8C4AC}"/>
                  </a:ext>
                </a:extLst>
              </p:cNvPr>
              <p:cNvSpPr/>
              <p:nvPr/>
            </p:nvSpPr>
            <p:spPr>
              <a:xfrm>
                <a:off x="9245785" y="4808721"/>
                <a:ext cx="459869"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𝑐</m:t>
                      </m:r>
                      <m:r>
                        <a:rPr lang="en-US" b="0" i="1" baseline="-25000" dirty="0" err="1">
                          <a:latin typeface="Cambria Math" panose="02040503050406030204" pitchFamily="18" charset="0"/>
                          <a:cs typeface="CMU Bright Roman"/>
                        </a:rPr>
                        <m:t>𝑡</m:t>
                      </m:r>
                    </m:oMath>
                  </m:oMathPara>
                </a14:m>
                <a:endParaRPr lang="en-US" b="0" i="1" baseline="-25000" dirty="0">
                  <a:latin typeface="CMU Bright Roman"/>
                  <a:cs typeface="CMU Bright Roman"/>
                </a:endParaRPr>
              </a:p>
            </p:txBody>
          </p:sp>
        </mc:Choice>
        <mc:Fallback xmlns="">
          <p:sp>
            <p:nvSpPr>
              <p:cNvPr id="18" name="Rectangle 17">
                <a:extLst>
                  <a:ext uri="{FF2B5EF4-FFF2-40B4-BE49-F238E27FC236}">
                    <a16:creationId xmlns:a16="http://schemas.microsoft.com/office/drawing/2014/main" id="{7FD82B07-C2EF-184F-9BEB-4EC6ABA8C4AC}"/>
                  </a:ext>
                </a:extLst>
              </p:cNvPr>
              <p:cNvSpPr>
                <a:spLocks noRot="1" noChangeAspect="1" noMove="1" noResize="1" noEditPoints="1" noAdjustHandles="1" noChangeArrowheads="1" noChangeShapeType="1" noTextEdit="1"/>
              </p:cNvSpPr>
              <p:nvPr/>
            </p:nvSpPr>
            <p:spPr>
              <a:xfrm>
                <a:off x="9245785" y="4808721"/>
                <a:ext cx="459869" cy="453137"/>
              </a:xfrm>
              <a:prstGeom prst="rect">
                <a:avLst/>
              </a:prstGeom>
              <a:blipFill>
                <a:blip r:embed="rId6"/>
                <a:stretch>
                  <a:fillRect b="-2778"/>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A74BF6E4-BC2A-A449-AF40-6FA9ACA65311}"/>
              </a:ext>
            </a:extLst>
          </p:cNvPr>
          <p:cNvCxnSpPr>
            <a:cxnSpLocks/>
          </p:cNvCxnSpPr>
          <p:nvPr/>
        </p:nvCxnSpPr>
        <p:spPr>
          <a:xfrm flipV="1">
            <a:off x="5852556" y="4264692"/>
            <a:ext cx="1978483" cy="644"/>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EA8D1E0-11D5-FB48-BEE2-576B21B1C92F}"/>
              </a:ext>
            </a:extLst>
          </p:cNvPr>
          <p:cNvCxnSpPr>
            <a:cxnSpLocks/>
          </p:cNvCxnSpPr>
          <p:nvPr/>
        </p:nvCxnSpPr>
        <p:spPr>
          <a:xfrm>
            <a:off x="5852556" y="5012063"/>
            <a:ext cx="1978483" cy="0"/>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038E2C6-41D6-CA4A-8F2E-468FECCBD722}"/>
              </a:ext>
            </a:extLst>
          </p:cNvPr>
          <p:cNvCxnSpPr>
            <a:cxnSpLocks/>
          </p:cNvCxnSpPr>
          <p:nvPr/>
        </p:nvCxnSpPr>
        <p:spPr>
          <a:xfrm flipV="1">
            <a:off x="5864430" y="3486663"/>
            <a:ext cx="0" cy="778028"/>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C075493B-5251-1646-8E01-47EB43EB53BE}"/>
              </a:ext>
            </a:extLst>
          </p:cNvPr>
          <p:cNvCxnSpPr>
            <a:cxnSpLocks/>
          </p:cNvCxnSpPr>
          <p:nvPr/>
        </p:nvCxnSpPr>
        <p:spPr>
          <a:xfrm flipV="1">
            <a:off x="5876306" y="4264691"/>
            <a:ext cx="0" cy="747372"/>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C47713B-3D2F-0F4E-88D6-040BACABA02A}"/>
                  </a:ext>
                </a:extLst>
              </p:cNvPr>
              <p:cNvSpPr/>
              <p:nvPr/>
            </p:nvSpPr>
            <p:spPr>
              <a:xfrm>
                <a:off x="1794895" y="4679883"/>
                <a:ext cx="776238"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𝑐</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20" name="Rectangle 19">
                <a:extLst>
                  <a:ext uri="{FF2B5EF4-FFF2-40B4-BE49-F238E27FC236}">
                    <a16:creationId xmlns:a16="http://schemas.microsoft.com/office/drawing/2014/main" id="{EC47713B-3D2F-0F4E-88D6-040BACABA02A}"/>
                  </a:ext>
                </a:extLst>
              </p:cNvPr>
              <p:cNvSpPr>
                <a:spLocks noRot="1" noChangeAspect="1" noMove="1" noResize="1" noEditPoints="1" noAdjustHandles="1" noChangeArrowheads="1" noChangeShapeType="1" noTextEdit="1"/>
              </p:cNvSpPr>
              <p:nvPr/>
            </p:nvSpPr>
            <p:spPr>
              <a:xfrm>
                <a:off x="1794895" y="4679883"/>
                <a:ext cx="776238" cy="453137"/>
              </a:xfrm>
              <a:prstGeom prst="rect">
                <a:avLst/>
              </a:prstGeom>
              <a:blipFill>
                <a:blip r:embed="rId7"/>
                <a:stretch>
                  <a:fillRect b="-2703"/>
                </a:stretch>
              </a:blipFill>
            </p:spPr>
            <p:txBody>
              <a:bodyPr/>
              <a:lstStyle/>
              <a:p>
                <a:r>
                  <a:rPr lang="en-US">
                    <a:noFill/>
                  </a:rPr>
                  <a:t> </a:t>
                </a:r>
              </a:p>
            </p:txBody>
          </p:sp>
        </mc:Fallback>
      </mc:AlternateContent>
    </p:spTree>
    <p:extLst>
      <p:ext uri="{BB962C8B-B14F-4D97-AF65-F5344CB8AC3E}">
        <p14:creationId xmlns:p14="http://schemas.microsoft.com/office/powerpoint/2010/main" val="255573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Multi-layer</a:t>
            </a:r>
            <a:r>
              <a:rPr lang="en-US" sz="4000" dirty="0">
                <a:latin typeface="CMU Bright SemiBold"/>
                <a:cs typeface="CMU Bright SemiBold"/>
              </a:rPr>
              <a:t>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We can of course design RNNs with multiple hidden layers</a:t>
            </a:r>
          </a:p>
        </p:txBody>
      </p:sp>
      <p:grpSp>
        <p:nvGrpSpPr>
          <p:cNvPr id="8" name="Group 7"/>
          <p:cNvGrpSpPr/>
          <p:nvPr/>
        </p:nvGrpSpPr>
        <p:grpSpPr>
          <a:xfrm>
            <a:off x="4319959" y="3358185"/>
            <a:ext cx="3489437" cy="657583"/>
            <a:chOff x="2795958" y="3739184"/>
            <a:chExt cx="3489437" cy="657583"/>
          </a:xfrm>
        </p:grpSpPr>
        <p:sp>
          <p:nvSpPr>
            <p:cNvPr id="58" name="Rectangle 57"/>
            <p:cNvSpPr/>
            <p:nvPr/>
          </p:nvSpPr>
          <p:spPr>
            <a:xfrm>
              <a:off x="2795958"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a:off x="3125820"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427572"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1" name="Straight Arrow Connector 60"/>
            <p:cNvCxnSpPr/>
            <p:nvPr/>
          </p:nvCxnSpPr>
          <p:spPr>
            <a:xfrm>
              <a:off x="3748798"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050550"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63" name="Rectangle 62"/>
            <p:cNvSpPr/>
            <p:nvPr/>
          </p:nvSpPr>
          <p:spPr>
            <a:xfrm>
              <a:off x="4687449"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4" name="Straight Arrow Connector 63"/>
            <p:cNvCxnSpPr/>
            <p:nvPr/>
          </p:nvCxnSpPr>
          <p:spPr>
            <a:xfrm>
              <a:off x="4381924" y="422300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853136" y="373918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319063"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5013538"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484750"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954021"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5648496"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6119708"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960132" y="374184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591746"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26704"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307439" y="2711175"/>
            <a:ext cx="3489437" cy="657583"/>
            <a:chOff x="2783438" y="3092174"/>
            <a:chExt cx="3489437" cy="657583"/>
          </a:xfrm>
        </p:grpSpPr>
        <p:sp>
          <p:nvSpPr>
            <p:cNvPr id="75" name="Rectangle 74"/>
            <p:cNvSpPr/>
            <p:nvPr/>
          </p:nvSpPr>
          <p:spPr>
            <a:xfrm>
              <a:off x="2783438"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6" name="Straight Arrow Connector 75"/>
            <p:cNvCxnSpPr/>
            <p:nvPr/>
          </p:nvCxnSpPr>
          <p:spPr>
            <a:xfrm>
              <a:off x="3113300"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3415052"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8" name="Straight Arrow Connector 77"/>
            <p:cNvCxnSpPr/>
            <p:nvPr/>
          </p:nvCxnSpPr>
          <p:spPr>
            <a:xfrm>
              <a:off x="3736278"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038030"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80" name="Rectangle 79"/>
            <p:cNvSpPr/>
            <p:nvPr/>
          </p:nvSpPr>
          <p:spPr>
            <a:xfrm>
              <a:off x="4674929"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1" name="Straight Arrow Connector 80"/>
            <p:cNvCxnSpPr/>
            <p:nvPr/>
          </p:nvCxnSpPr>
          <p:spPr>
            <a:xfrm>
              <a:off x="4369404" y="357599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4840616" y="309217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306543"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4" name="Straight Arrow Connector 83"/>
            <p:cNvCxnSpPr/>
            <p:nvPr/>
          </p:nvCxnSpPr>
          <p:spPr>
            <a:xfrm>
              <a:off x="5001018"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5472230"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941501"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7" name="Straight Arrow Connector 86"/>
            <p:cNvCxnSpPr/>
            <p:nvPr/>
          </p:nvCxnSpPr>
          <p:spPr>
            <a:xfrm>
              <a:off x="5635976"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6107188"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947612" y="309483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3579226"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214184"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77330" y="160020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
        <p:nvSpPr>
          <p:cNvPr id="127" name="Content Placeholder 2"/>
          <p:cNvSpPr txBox="1">
            <a:spLocks/>
          </p:cNvSpPr>
          <p:nvPr/>
        </p:nvSpPr>
        <p:spPr>
          <a:xfrm>
            <a:off x="609600" y="5802961"/>
            <a:ext cx="11353800" cy="576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cs typeface="CMU Bright Roman"/>
              </a:rPr>
              <a:t>Anything goes: skip connections across layers, across time, …</a:t>
            </a:r>
          </a:p>
        </p:txBody>
      </p:sp>
      <p:sp>
        <p:nvSpPr>
          <p:cNvPr id="4" name="Freeform 3">
            <a:extLst>
              <a:ext uri="{FF2B5EF4-FFF2-40B4-BE49-F238E27FC236}">
                <a16:creationId xmlns:a16="http://schemas.microsoft.com/office/drawing/2014/main" id="{27F1E311-A6F0-CC4E-87CA-62297705C0CB}"/>
              </a:ext>
            </a:extLst>
          </p:cNvPr>
          <p:cNvSpPr/>
          <p:nvPr/>
        </p:nvSpPr>
        <p:spPr bwMode="auto">
          <a:xfrm rot="5400000">
            <a:off x="5160149" y="3994755"/>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28" name="Freeform 127">
            <a:extLst>
              <a:ext uri="{FF2B5EF4-FFF2-40B4-BE49-F238E27FC236}">
                <a16:creationId xmlns:a16="http://schemas.microsoft.com/office/drawing/2014/main" id="{3CB04BD7-8C70-E349-BBAA-326B1B57D4B2}"/>
              </a:ext>
            </a:extLst>
          </p:cNvPr>
          <p:cNvSpPr/>
          <p:nvPr/>
        </p:nvSpPr>
        <p:spPr bwMode="auto">
          <a:xfrm rot="5400000">
            <a:off x="5768130" y="4001689"/>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29" name="Freeform 128">
            <a:extLst>
              <a:ext uri="{FF2B5EF4-FFF2-40B4-BE49-F238E27FC236}">
                <a16:creationId xmlns:a16="http://schemas.microsoft.com/office/drawing/2014/main" id="{E99262B8-859A-1D4F-AE7E-1BB82A182900}"/>
              </a:ext>
            </a:extLst>
          </p:cNvPr>
          <p:cNvSpPr/>
          <p:nvPr/>
        </p:nvSpPr>
        <p:spPr bwMode="auto">
          <a:xfrm rot="5400000">
            <a:off x="6433562" y="4001181"/>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0" name="Freeform 129">
            <a:extLst>
              <a:ext uri="{FF2B5EF4-FFF2-40B4-BE49-F238E27FC236}">
                <a16:creationId xmlns:a16="http://schemas.microsoft.com/office/drawing/2014/main" id="{32C49BE2-4008-B046-BAE8-4A742426005F}"/>
              </a:ext>
            </a:extLst>
          </p:cNvPr>
          <p:cNvSpPr/>
          <p:nvPr/>
        </p:nvSpPr>
        <p:spPr bwMode="auto">
          <a:xfrm rot="5400000">
            <a:off x="7053928" y="4012952"/>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1" name="Freeform 130">
            <a:extLst>
              <a:ext uri="{FF2B5EF4-FFF2-40B4-BE49-F238E27FC236}">
                <a16:creationId xmlns:a16="http://schemas.microsoft.com/office/drawing/2014/main" id="{BDC6909C-C88C-7C4D-AFF2-105250408668}"/>
              </a:ext>
            </a:extLst>
          </p:cNvPr>
          <p:cNvSpPr/>
          <p:nvPr/>
        </p:nvSpPr>
        <p:spPr bwMode="auto">
          <a:xfrm rot="5400000">
            <a:off x="5140713" y="3317488"/>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2" name="Freeform 131">
            <a:extLst>
              <a:ext uri="{FF2B5EF4-FFF2-40B4-BE49-F238E27FC236}">
                <a16:creationId xmlns:a16="http://schemas.microsoft.com/office/drawing/2014/main" id="{323C0EDF-0472-C149-B537-47D637A5B1DB}"/>
              </a:ext>
            </a:extLst>
          </p:cNvPr>
          <p:cNvSpPr/>
          <p:nvPr/>
        </p:nvSpPr>
        <p:spPr bwMode="auto">
          <a:xfrm rot="5400000">
            <a:off x="5748694" y="3324422"/>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3" name="Freeform 132">
            <a:extLst>
              <a:ext uri="{FF2B5EF4-FFF2-40B4-BE49-F238E27FC236}">
                <a16:creationId xmlns:a16="http://schemas.microsoft.com/office/drawing/2014/main" id="{147B0C66-FBFD-A745-83BA-B41A6A081233}"/>
              </a:ext>
            </a:extLst>
          </p:cNvPr>
          <p:cNvSpPr/>
          <p:nvPr/>
        </p:nvSpPr>
        <p:spPr bwMode="auto">
          <a:xfrm rot="5400000">
            <a:off x="6414126" y="3323914"/>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4" name="Freeform 133">
            <a:extLst>
              <a:ext uri="{FF2B5EF4-FFF2-40B4-BE49-F238E27FC236}">
                <a16:creationId xmlns:a16="http://schemas.microsoft.com/office/drawing/2014/main" id="{880EC5BA-00EC-3A43-9909-8EDEB0E8B373}"/>
              </a:ext>
            </a:extLst>
          </p:cNvPr>
          <p:cNvSpPr/>
          <p:nvPr/>
        </p:nvSpPr>
        <p:spPr bwMode="auto">
          <a:xfrm rot="5400000">
            <a:off x="7034492" y="3335685"/>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5" name="Freeform 134">
            <a:extLst>
              <a:ext uri="{FF2B5EF4-FFF2-40B4-BE49-F238E27FC236}">
                <a16:creationId xmlns:a16="http://schemas.microsoft.com/office/drawing/2014/main" id="{9194A21F-274E-DC4E-BE8F-BBBC0DF4A568}"/>
              </a:ext>
            </a:extLst>
          </p:cNvPr>
          <p:cNvSpPr/>
          <p:nvPr/>
        </p:nvSpPr>
        <p:spPr bwMode="auto">
          <a:xfrm rot="5400000">
            <a:off x="5140713" y="2699355"/>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6" name="Freeform 135">
            <a:extLst>
              <a:ext uri="{FF2B5EF4-FFF2-40B4-BE49-F238E27FC236}">
                <a16:creationId xmlns:a16="http://schemas.microsoft.com/office/drawing/2014/main" id="{E1C656BB-D3CB-194E-BF02-44D8079CADB1}"/>
              </a:ext>
            </a:extLst>
          </p:cNvPr>
          <p:cNvSpPr/>
          <p:nvPr/>
        </p:nvSpPr>
        <p:spPr bwMode="auto">
          <a:xfrm rot="5400000">
            <a:off x="5748694" y="2706289"/>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7" name="Freeform 136">
            <a:extLst>
              <a:ext uri="{FF2B5EF4-FFF2-40B4-BE49-F238E27FC236}">
                <a16:creationId xmlns:a16="http://schemas.microsoft.com/office/drawing/2014/main" id="{EF67E748-697D-0C48-9C77-1988D84B8502}"/>
              </a:ext>
            </a:extLst>
          </p:cNvPr>
          <p:cNvSpPr/>
          <p:nvPr/>
        </p:nvSpPr>
        <p:spPr bwMode="auto">
          <a:xfrm rot="5400000">
            <a:off x="6414126" y="2705781"/>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8" name="Freeform 137">
            <a:extLst>
              <a:ext uri="{FF2B5EF4-FFF2-40B4-BE49-F238E27FC236}">
                <a16:creationId xmlns:a16="http://schemas.microsoft.com/office/drawing/2014/main" id="{886C9485-50FB-5743-ABA9-4CCDD6F235AF}"/>
              </a:ext>
            </a:extLst>
          </p:cNvPr>
          <p:cNvSpPr/>
          <p:nvPr/>
        </p:nvSpPr>
        <p:spPr bwMode="auto">
          <a:xfrm rot="5400000">
            <a:off x="7034492" y="2717552"/>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39579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Bi-directional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RNNs can process the input sequence in forward and in the reverse direction (common in speech recognition)</a:t>
            </a:r>
          </a:p>
        </p:txBody>
      </p:sp>
      <p:sp>
        <p:nvSpPr>
          <p:cNvPr id="31" name="Rectangle 30"/>
          <p:cNvSpPr/>
          <p:nvPr/>
        </p:nvSpPr>
        <p:spPr>
          <a:xfrm>
            <a:off x="4587763"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33" name="Straight Arrow Connector 32"/>
          <p:cNvCxnSpPr>
            <a:stCxn id="52" idx="0"/>
            <a:endCxn id="31" idx="2"/>
          </p:cNvCxnSpPr>
          <p:nvPr/>
        </p:nvCxnSpPr>
        <p:spPr>
          <a:xfrm flipV="1">
            <a:off x="4531126" y="5037834"/>
            <a:ext cx="222324" cy="299484"/>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4917625" y="486407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219377"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36" name="Straight Arrow Connector 35"/>
          <p:cNvCxnSpPr>
            <a:stCxn id="53" idx="0"/>
            <a:endCxn id="35" idx="2"/>
          </p:cNvCxnSpPr>
          <p:nvPr/>
        </p:nvCxnSpPr>
        <p:spPr>
          <a:xfrm flipV="1">
            <a:off x="5160781" y="5037834"/>
            <a:ext cx="224283" cy="299992"/>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540603" y="486407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5842355"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39" name="Straight Arrow Connector 38"/>
          <p:cNvCxnSpPr>
            <a:stCxn id="54" idx="0"/>
            <a:endCxn id="38" idx="2"/>
          </p:cNvCxnSpPr>
          <p:nvPr/>
        </p:nvCxnSpPr>
        <p:spPr>
          <a:xfrm flipV="1">
            <a:off x="5777406" y="5037834"/>
            <a:ext cx="230636" cy="299992"/>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479254"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41" name="Straight Arrow Connector 40"/>
          <p:cNvCxnSpPr/>
          <p:nvPr/>
        </p:nvCxnSpPr>
        <p:spPr>
          <a:xfrm>
            <a:off x="6173729" y="487464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7110868" y="4700881"/>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44" name="Straight Arrow Connector 43"/>
          <p:cNvCxnSpPr/>
          <p:nvPr/>
        </p:nvCxnSpPr>
        <p:spPr>
          <a:xfrm>
            <a:off x="6805343" y="488521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7745826" y="4700881"/>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47" name="Straight Arrow Connector 46"/>
          <p:cNvCxnSpPr/>
          <p:nvPr/>
        </p:nvCxnSpPr>
        <p:spPr>
          <a:xfrm>
            <a:off x="7440301" y="488521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320170" y="533731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4949825"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5566450"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15" name="TextBox 114"/>
          <p:cNvSpPr txBox="1"/>
          <p:nvPr/>
        </p:nvSpPr>
        <p:spPr>
          <a:xfrm>
            <a:off x="6209814" y="533731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6839469"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7456094"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a:stCxn id="115" idx="0"/>
            <a:endCxn id="40" idx="2"/>
          </p:cNvCxnSpPr>
          <p:nvPr/>
        </p:nvCxnSpPr>
        <p:spPr>
          <a:xfrm flipV="1">
            <a:off x="6420770" y="5037834"/>
            <a:ext cx="224171" cy="299484"/>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16" idx="0"/>
            <a:endCxn id="43" idx="2"/>
          </p:cNvCxnSpPr>
          <p:nvPr/>
        </p:nvCxnSpPr>
        <p:spPr>
          <a:xfrm flipV="1">
            <a:off x="7050425" y="5048407"/>
            <a:ext cx="226130" cy="289419"/>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a:stCxn id="117" idx="0"/>
            <a:endCxn id="46" idx="2"/>
          </p:cNvCxnSpPr>
          <p:nvPr/>
        </p:nvCxnSpPr>
        <p:spPr>
          <a:xfrm flipV="1">
            <a:off x="7667050" y="5048407"/>
            <a:ext cx="244463" cy="289419"/>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4339527"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100" name="Rectangle 99"/>
          <p:cNvSpPr/>
          <p:nvPr/>
        </p:nvSpPr>
        <p:spPr>
          <a:xfrm>
            <a:off x="4971141"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102" name="Rectangle 101"/>
          <p:cNvSpPr/>
          <p:nvPr/>
        </p:nvSpPr>
        <p:spPr>
          <a:xfrm>
            <a:off x="5594119"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103" name="Rectangle 102"/>
          <p:cNvSpPr/>
          <p:nvPr/>
        </p:nvSpPr>
        <p:spPr>
          <a:xfrm>
            <a:off x="6231018"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05" name="Straight Arrow Connector 104"/>
          <p:cNvCxnSpPr/>
          <p:nvPr/>
        </p:nvCxnSpPr>
        <p:spPr>
          <a:xfrm flipV="1">
            <a:off x="6396705" y="243922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6862632" y="2749278"/>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08" name="Straight Arrow Connector 107"/>
          <p:cNvCxnSpPr/>
          <p:nvPr/>
        </p:nvCxnSpPr>
        <p:spPr>
          <a:xfrm flipV="1">
            <a:off x="7028319" y="24497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7497590" y="2749278"/>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11" name="Straight Arrow Connector 110"/>
          <p:cNvCxnSpPr/>
          <p:nvPr/>
        </p:nvCxnSpPr>
        <p:spPr>
          <a:xfrm flipV="1">
            <a:off x="7663277" y="24497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4503701" y="244187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5135315" y="24524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5770273" y="24524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4313191" y="19050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4942846"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5559471"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6202835" y="19050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6832490"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7449115"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sp>
        <p:nvSpPr>
          <p:cNvPr id="92" name="Rectangle 91"/>
          <p:cNvSpPr/>
          <p:nvPr/>
        </p:nvSpPr>
        <p:spPr>
          <a:xfrm>
            <a:off x="4225528"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93" name="Straight Arrow Connector 92"/>
          <p:cNvCxnSpPr/>
          <p:nvPr/>
        </p:nvCxnSpPr>
        <p:spPr>
          <a:xfrm>
            <a:off x="4555390" y="4102824"/>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94" name="Rectangle 93"/>
          <p:cNvSpPr/>
          <p:nvPr/>
        </p:nvSpPr>
        <p:spPr>
          <a:xfrm>
            <a:off x="4857142"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95" name="Straight Arrow Connector 94"/>
          <p:cNvCxnSpPr/>
          <p:nvPr/>
        </p:nvCxnSpPr>
        <p:spPr>
          <a:xfrm>
            <a:off x="5178368" y="4102824"/>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96" name="Rectangle 95"/>
          <p:cNvSpPr/>
          <p:nvPr/>
        </p:nvSpPr>
        <p:spPr>
          <a:xfrm>
            <a:off x="5480120"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97" name="Rectangle 96"/>
          <p:cNvSpPr/>
          <p:nvPr/>
        </p:nvSpPr>
        <p:spPr>
          <a:xfrm>
            <a:off x="6117019"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99" name="Straight Arrow Connector 98"/>
          <p:cNvCxnSpPr/>
          <p:nvPr/>
        </p:nvCxnSpPr>
        <p:spPr>
          <a:xfrm>
            <a:off x="5811494" y="4113397"/>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6282707" y="3086231"/>
            <a:ext cx="113999" cy="842830"/>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04" name="Rectangle 103"/>
          <p:cNvSpPr/>
          <p:nvPr/>
        </p:nvSpPr>
        <p:spPr>
          <a:xfrm>
            <a:off x="6748633" y="3939634"/>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07" name="Straight Arrow Connector 106"/>
          <p:cNvCxnSpPr/>
          <p:nvPr/>
        </p:nvCxnSpPr>
        <p:spPr>
          <a:xfrm>
            <a:off x="6443108" y="4123970"/>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V="1">
            <a:off x="6914321" y="3096804"/>
            <a:ext cx="113999" cy="842830"/>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28" name="Rectangle 127"/>
          <p:cNvSpPr/>
          <p:nvPr/>
        </p:nvSpPr>
        <p:spPr>
          <a:xfrm>
            <a:off x="7383591" y="3939634"/>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29" name="Straight Arrow Connector 128"/>
          <p:cNvCxnSpPr/>
          <p:nvPr/>
        </p:nvCxnSpPr>
        <p:spPr>
          <a:xfrm>
            <a:off x="7078066" y="4123970"/>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V="1">
            <a:off x="7549279" y="3096804"/>
            <a:ext cx="113999" cy="842830"/>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V="1">
            <a:off x="4389702" y="3086231"/>
            <a:ext cx="115512" cy="845488"/>
          </a:xfrm>
          <a:prstGeom prst="straightConnector1">
            <a:avLst/>
          </a:prstGeom>
          <a:ln w="19050" cmpd="sng">
            <a:solidFill>
              <a:srgbClr val="C0504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V="1">
            <a:off x="5021316" y="3086231"/>
            <a:ext cx="115512" cy="856062"/>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V="1">
            <a:off x="5656274" y="3086231"/>
            <a:ext cx="103532" cy="856062"/>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4327627" y="4276588"/>
            <a:ext cx="186830" cy="1040805"/>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4" name="Freeform 133"/>
          <p:cNvSpPr/>
          <p:nvPr/>
        </p:nvSpPr>
        <p:spPr>
          <a:xfrm>
            <a:off x="4974107"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5" name="Freeform 134"/>
          <p:cNvSpPr/>
          <p:nvPr/>
        </p:nvSpPr>
        <p:spPr>
          <a:xfrm>
            <a:off x="5585805"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6" name="Freeform 135"/>
          <p:cNvSpPr/>
          <p:nvPr/>
        </p:nvSpPr>
        <p:spPr>
          <a:xfrm>
            <a:off x="6237026"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7" name="Freeform 136"/>
          <p:cNvSpPr/>
          <p:nvPr/>
        </p:nvSpPr>
        <p:spPr>
          <a:xfrm>
            <a:off x="6856810"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8" name="Freeform 137"/>
          <p:cNvSpPr/>
          <p:nvPr/>
        </p:nvSpPr>
        <p:spPr>
          <a:xfrm>
            <a:off x="7479533" y="4280236"/>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9" name="Straight Arrow Connector 138"/>
          <p:cNvCxnSpPr>
            <a:stCxn id="46" idx="0"/>
            <a:endCxn id="109" idx="2"/>
          </p:cNvCxnSpPr>
          <p:nvPr/>
        </p:nvCxnSpPr>
        <p:spPr>
          <a:xfrm flipH="1" flipV="1">
            <a:off x="7663277" y="3096805"/>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a:stCxn id="43" idx="0"/>
            <a:endCxn id="106" idx="2"/>
          </p:cNvCxnSpPr>
          <p:nvPr/>
        </p:nvCxnSpPr>
        <p:spPr>
          <a:xfrm flipH="1" flipV="1">
            <a:off x="7028319" y="3096805"/>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a:stCxn id="40" idx="0"/>
            <a:endCxn id="103" idx="2"/>
          </p:cNvCxnSpPr>
          <p:nvPr/>
        </p:nvCxnSpPr>
        <p:spPr>
          <a:xfrm flipH="1" flipV="1">
            <a:off x="6396705" y="3086232"/>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a:stCxn id="38" idx="0"/>
            <a:endCxn id="102" idx="2"/>
          </p:cNvCxnSpPr>
          <p:nvPr/>
        </p:nvCxnSpPr>
        <p:spPr>
          <a:xfrm flipH="1" flipV="1">
            <a:off x="5759806" y="3086232"/>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35" idx="0"/>
            <a:endCxn id="100" idx="2"/>
          </p:cNvCxnSpPr>
          <p:nvPr/>
        </p:nvCxnSpPr>
        <p:spPr>
          <a:xfrm flipH="1" flipV="1">
            <a:off x="5136828" y="3086232"/>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stCxn id="31" idx="0"/>
            <a:endCxn id="98" idx="2"/>
          </p:cNvCxnSpPr>
          <p:nvPr/>
        </p:nvCxnSpPr>
        <p:spPr>
          <a:xfrm flipH="1" flipV="1">
            <a:off x="4505214" y="3086232"/>
            <a:ext cx="248236" cy="1604077"/>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871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6"/>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9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3"/>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9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96"/>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9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1"/>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10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0"/>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12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2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3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3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3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3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3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4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4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4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4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00" grpId="0" animBg="1"/>
      <p:bldP spid="102" grpId="0" animBg="1"/>
      <p:bldP spid="103" grpId="0" animBg="1"/>
      <p:bldP spid="106" grpId="0" animBg="1"/>
      <p:bldP spid="109" grpId="0" animBg="1"/>
      <p:bldP spid="121" grpId="0"/>
      <p:bldP spid="122" grpId="0"/>
      <p:bldP spid="123" grpId="0"/>
      <p:bldP spid="124" grpId="0"/>
      <p:bldP spid="125" grpId="0"/>
      <p:bldP spid="126" grpId="0"/>
      <p:bldP spid="92" grpId="0" animBg="1"/>
      <p:bldP spid="92" grpId="1" animBg="1"/>
      <p:bldP spid="94" grpId="0" animBg="1"/>
      <p:bldP spid="94" grpId="1" animBg="1"/>
      <p:bldP spid="96" grpId="0" animBg="1"/>
      <p:bldP spid="96" grpId="1" animBg="1"/>
      <p:bldP spid="97" grpId="0" animBg="1"/>
      <p:bldP spid="97" grpId="1" animBg="1"/>
      <p:bldP spid="104" grpId="0" animBg="1"/>
      <p:bldP spid="104" grpId="1" animBg="1"/>
      <p:bldP spid="128" grpId="0" animBg="1"/>
      <p:bldP spid="128" grpId="1" animBg="1"/>
      <p:bldP spid="17" grpId="0" animBg="1"/>
      <p:bldP spid="134" grpId="0" animBg="1"/>
      <p:bldP spid="135" grpId="0" animBg="1"/>
      <p:bldP spid="136" grpId="0" animBg="1"/>
      <p:bldP spid="137" grpId="0" animBg="1"/>
      <p:bldP spid="138"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6755-E875-704F-9097-FA1C07626D5D}"/>
              </a:ext>
            </a:extLst>
          </p:cNvPr>
          <p:cNvSpPr>
            <a:spLocks noGrp="1"/>
          </p:cNvSpPr>
          <p:nvPr>
            <p:ph type="title"/>
          </p:nvPr>
        </p:nvSpPr>
        <p:spPr/>
        <p:txBody>
          <a:bodyPr/>
          <a:lstStyle/>
          <a:p>
            <a:r>
              <a:rPr lang="en-US" dirty="0"/>
              <a:t>Google Neural Machine Translation (GNMT)</a:t>
            </a:r>
          </a:p>
        </p:txBody>
      </p:sp>
      <p:pic>
        <p:nvPicPr>
          <p:cNvPr id="6" name="Content Placeholder 5">
            <a:extLst>
              <a:ext uri="{FF2B5EF4-FFF2-40B4-BE49-F238E27FC236}">
                <a16:creationId xmlns:a16="http://schemas.microsoft.com/office/drawing/2014/main" id="{11CAD155-5F38-4044-8A54-06F5BCECA9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7064" y="914400"/>
            <a:ext cx="10337871" cy="5257800"/>
          </a:xfrm>
        </p:spPr>
      </p:pic>
      <p:sp>
        <p:nvSpPr>
          <p:cNvPr id="4" name="Rectangle 3">
            <a:extLst>
              <a:ext uri="{FF2B5EF4-FFF2-40B4-BE49-F238E27FC236}">
                <a16:creationId xmlns:a16="http://schemas.microsoft.com/office/drawing/2014/main" id="{05022439-9C02-3446-8CA5-225C240EE3BB}"/>
              </a:ext>
            </a:extLst>
          </p:cNvPr>
          <p:cNvSpPr/>
          <p:nvPr/>
        </p:nvSpPr>
        <p:spPr>
          <a:xfrm>
            <a:off x="1600200" y="6172201"/>
            <a:ext cx="8991600" cy="584775"/>
          </a:xfrm>
          <a:prstGeom prst="rect">
            <a:avLst/>
          </a:prstGeom>
        </p:spPr>
        <p:txBody>
          <a:bodyPr wrap="square">
            <a:spAutoFit/>
          </a:bodyPr>
          <a:lstStyle/>
          <a:p>
            <a:pPr algn="ctr"/>
            <a:r>
              <a:rPr lang="en-US" sz="1600" b="0" dirty="0"/>
              <a:t>Y. Wu et al., </a:t>
            </a:r>
            <a:r>
              <a:rPr lang="en-US" sz="1600" b="0" dirty="0">
                <a:hlinkClick r:id="rId4"/>
              </a:rPr>
              <a:t>Google's Neural Machine Translation System: Bridging the Gap between Human and Machine Translation</a:t>
            </a:r>
            <a:r>
              <a:rPr lang="en-US" sz="1600" b="0" dirty="0"/>
              <a:t>, </a:t>
            </a:r>
            <a:r>
              <a:rPr lang="en-US" sz="1600" b="0" dirty="0" err="1"/>
              <a:t>arXiv</a:t>
            </a:r>
            <a:r>
              <a:rPr lang="en-US" sz="1600" b="0" dirty="0"/>
              <a:t> 2016</a:t>
            </a:r>
          </a:p>
        </p:txBody>
      </p:sp>
    </p:spTree>
    <p:extLst>
      <p:ext uri="{BB962C8B-B14F-4D97-AF65-F5344CB8AC3E}">
        <p14:creationId xmlns:p14="http://schemas.microsoft.com/office/powerpoint/2010/main" val="4052362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Successful Applications of LSTMs</a:t>
            </a:r>
          </a:p>
        </p:txBody>
      </p:sp>
      <p:sp>
        <p:nvSpPr>
          <p:cNvPr id="3" name="Content Placeholder 2"/>
          <p:cNvSpPr>
            <a:spLocks noGrp="1"/>
          </p:cNvSpPr>
          <p:nvPr>
            <p:ph idx="1"/>
          </p:nvPr>
        </p:nvSpPr>
        <p:spPr>
          <a:xfrm>
            <a:off x="551384" y="1371600"/>
            <a:ext cx="11305256" cy="4687888"/>
          </a:xfrm>
        </p:spPr>
        <p:txBody>
          <a:bodyPr>
            <a:normAutofit lnSpcReduction="10000"/>
          </a:bodyPr>
          <a:lstStyle/>
          <a:p>
            <a:r>
              <a:rPr lang="en-US" sz="2800" dirty="0"/>
              <a:t>Speech recognition: Language and acoustic modeling</a:t>
            </a:r>
          </a:p>
          <a:p>
            <a:r>
              <a:rPr lang="en-US" sz="2800" dirty="0"/>
              <a:t>Sequence labeling</a:t>
            </a:r>
          </a:p>
          <a:p>
            <a:pPr lvl="1"/>
            <a:r>
              <a:rPr lang="en-US" sz="2400" dirty="0"/>
              <a:t>POS Tagging </a:t>
            </a:r>
            <a:r>
              <a:rPr lang="en-US" sz="1600" dirty="0">
                <a:hlinkClick r:id="rId2"/>
              </a:rPr>
              <a:t>https://www.aclweb.org/aclwiki/index.php?title=POS_Tagging_(State_of_the_art)</a:t>
            </a:r>
            <a:endParaRPr lang="en-US" sz="2400" dirty="0"/>
          </a:p>
          <a:p>
            <a:pPr lvl="1"/>
            <a:r>
              <a:rPr lang="en-US" sz="2400" dirty="0"/>
              <a:t>NER</a:t>
            </a:r>
          </a:p>
          <a:p>
            <a:pPr lvl="1"/>
            <a:r>
              <a:rPr lang="en-US" sz="2400" dirty="0"/>
              <a:t>Phrase Chunking </a:t>
            </a:r>
          </a:p>
          <a:p>
            <a:r>
              <a:rPr lang="en-US" sz="2800" dirty="0"/>
              <a:t>Neural syntactic and semantic parsing</a:t>
            </a:r>
          </a:p>
          <a:p>
            <a:r>
              <a:rPr lang="en-US" sz="2800" dirty="0"/>
              <a:t>Image captioning: CNN output vector to sequence</a:t>
            </a:r>
            <a:endParaRPr lang="en-US" sz="2400" dirty="0"/>
          </a:p>
          <a:p>
            <a:r>
              <a:rPr lang="en-US" sz="2800" dirty="0"/>
              <a:t>Sequence to Sequence</a:t>
            </a:r>
          </a:p>
          <a:p>
            <a:pPr lvl="1"/>
            <a:r>
              <a:rPr lang="en-US" sz="2400" dirty="0"/>
              <a:t>Machine Translation </a:t>
            </a:r>
            <a:r>
              <a:rPr lang="en-US" sz="2000" dirty="0">
                <a:solidFill>
                  <a:srgbClr val="006600"/>
                </a:solidFill>
              </a:rPr>
              <a:t>(</a:t>
            </a:r>
            <a:r>
              <a:rPr lang="en-US" sz="2000" dirty="0" err="1">
                <a:solidFill>
                  <a:srgbClr val="006600"/>
                </a:solidFill>
              </a:rPr>
              <a:t>Sustkever</a:t>
            </a:r>
            <a:r>
              <a:rPr lang="en-US" sz="2000" dirty="0">
                <a:solidFill>
                  <a:srgbClr val="006600"/>
                </a:solidFill>
              </a:rPr>
              <a:t>, </a:t>
            </a:r>
            <a:r>
              <a:rPr lang="en-US" sz="2000" dirty="0" err="1">
                <a:solidFill>
                  <a:srgbClr val="006600"/>
                </a:solidFill>
              </a:rPr>
              <a:t>Vinyals</a:t>
            </a:r>
            <a:r>
              <a:rPr lang="en-US" sz="2000" dirty="0">
                <a:solidFill>
                  <a:srgbClr val="006600"/>
                </a:solidFill>
              </a:rPr>
              <a:t>, &amp; Le, 2014)</a:t>
            </a:r>
          </a:p>
          <a:p>
            <a:pPr lvl="1"/>
            <a:r>
              <a:rPr lang="en-US" sz="2400" dirty="0"/>
              <a:t>Video Captioning (input sequence of CNN frame outputs)</a:t>
            </a:r>
            <a:endParaRPr lang="en-US" sz="2400" dirty="0">
              <a:solidFill>
                <a:srgbClr val="006600"/>
              </a:solidFill>
            </a:endParaRPr>
          </a:p>
        </p:txBody>
      </p:sp>
    </p:spTree>
    <p:extLst>
      <p:ext uri="{BB962C8B-B14F-4D97-AF65-F5344CB8AC3E}">
        <p14:creationId xmlns:p14="http://schemas.microsoft.com/office/powerpoint/2010/main" val="2831634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3EF8-C63F-4E19-B9AB-10D076A9D7C8}"/>
              </a:ext>
            </a:extLst>
          </p:cNvPr>
          <p:cNvSpPr>
            <a:spLocks noGrp="1"/>
          </p:cNvSpPr>
          <p:nvPr>
            <p:ph type="title"/>
          </p:nvPr>
        </p:nvSpPr>
        <p:spPr/>
        <p:txBody>
          <a:bodyPr/>
          <a:lstStyle/>
          <a:p>
            <a:r>
              <a:rPr lang="en-US" dirty="0"/>
              <a:t>Important References</a:t>
            </a:r>
          </a:p>
        </p:txBody>
      </p:sp>
      <p:sp>
        <p:nvSpPr>
          <p:cNvPr id="3" name="Content Placeholder 2">
            <a:extLst>
              <a:ext uri="{FF2B5EF4-FFF2-40B4-BE49-F238E27FC236}">
                <a16:creationId xmlns:a16="http://schemas.microsoft.com/office/drawing/2014/main" id="{1E47C3F6-B580-469B-8C2B-22D49F1503D3}"/>
              </a:ext>
            </a:extLst>
          </p:cNvPr>
          <p:cNvSpPr>
            <a:spLocks noGrp="1"/>
          </p:cNvSpPr>
          <p:nvPr>
            <p:ph idx="1"/>
          </p:nvPr>
        </p:nvSpPr>
        <p:spPr/>
        <p:txBody>
          <a:bodyPr>
            <a:normAutofit fontScale="85000" lnSpcReduction="20000"/>
          </a:bodyPr>
          <a:lstStyle/>
          <a:p>
            <a:r>
              <a:rPr lang="en-US" dirty="0" err="1"/>
              <a:t>Bengio</a:t>
            </a:r>
            <a:r>
              <a:rPr lang="en-US" dirty="0"/>
              <a:t>, Y., Simard, P., &amp; </a:t>
            </a:r>
            <a:r>
              <a:rPr lang="en-US" dirty="0" err="1"/>
              <a:t>Frasconi</a:t>
            </a:r>
            <a:r>
              <a:rPr lang="en-US" dirty="0"/>
              <a:t>, P. (1994). Learning long-term dependencies with gradient descent is difficult. </a:t>
            </a:r>
            <a:r>
              <a:rPr lang="en-US" i="1" dirty="0"/>
              <a:t>IEEE transactions on neural networks</a:t>
            </a:r>
            <a:r>
              <a:rPr lang="en-US" dirty="0"/>
              <a:t>, </a:t>
            </a:r>
            <a:r>
              <a:rPr lang="en-US" i="1" dirty="0"/>
              <a:t>5</a:t>
            </a:r>
            <a:r>
              <a:rPr lang="en-US" dirty="0"/>
              <a:t>(2), 157-166.</a:t>
            </a:r>
          </a:p>
          <a:p>
            <a:r>
              <a:rPr lang="en-US" dirty="0" err="1"/>
              <a:t>Goodfellow</a:t>
            </a:r>
            <a:r>
              <a:rPr lang="en-US" dirty="0"/>
              <a:t>, I., </a:t>
            </a:r>
            <a:r>
              <a:rPr lang="en-US" dirty="0" err="1"/>
              <a:t>Bengio</a:t>
            </a:r>
            <a:r>
              <a:rPr lang="en-US" dirty="0"/>
              <a:t>, Y., Courville, A., &amp; </a:t>
            </a:r>
            <a:r>
              <a:rPr lang="en-US" dirty="0" err="1"/>
              <a:t>Bengio</a:t>
            </a:r>
            <a:r>
              <a:rPr lang="en-US" dirty="0"/>
              <a:t>, Y. (2016). </a:t>
            </a:r>
            <a:r>
              <a:rPr lang="en-US" i="1" dirty="0"/>
              <a:t>Deep learning</a:t>
            </a:r>
            <a:r>
              <a:rPr lang="en-US" dirty="0"/>
              <a:t> (Vol. 1). Cambridge: MIT press.</a:t>
            </a:r>
          </a:p>
          <a:p>
            <a:r>
              <a:rPr lang="en-US" dirty="0"/>
              <a:t>Graves, A. (2012). </a:t>
            </a:r>
            <a:r>
              <a:rPr lang="en-US" i="1" dirty="0"/>
              <a:t>Supervised sequence labelling with recurrent neural networks</a:t>
            </a:r>
            <a:r>
              <a:rPr lang="en-US" dirty="0"/>
              <a:t>.</a:t>
            </a:r>
            <a:r>
              <a:rPr lang="en-US" i="1" dirty="0"/>
              <a:t> </a:t>
            </a:r>
            <a:r>
              <a:rPr lang="en-US" i="1" dirty="0">
                <a:hlinkClick r:id="rId2"/>
              </a:rPr>
              <a:t>https://www.cs.toronto.edu/~graves/preprint.pdf</a:t>
            </a:r>
            <a:endParaRPr lang="en-US" i="1" dirty="0"/>
          </a:p>
          <a:p>
            <a:r>
              <a:rPr lang="en-US" dirty="0" err="1"/>
              <a:t>Jozefowicz</a:t>
            </a:r>
            <a:r>
              <a:rPr lang="en-US" dirty="0"/>
              <a:t>, R., </a:t>
            </a:r>
            <a:r>
              <a:rPr lang="en-US" dirty="0" err="1"/>
              <a:t>Zaremba</a:t>
            </a:r>
            <a:r>
              <a:rPr lang="en-US" dirty="0"/>
              <a:t>, W., &amp; </a:t>
            </a:r>
            <a:r>
              <a:rPr lang="en-US" dirty="0" err="1"/>
              <a:t>Sutskever</a:t>
            </a:r>
            <a:r>
              <a:rPr lang="en-US" dirty="0"/>
              <a:t>, I. (2015, June). An empirical exploration of recurrent network architectures. In </a:t>
            </a:r>
            <a:r>
              <a:rPr lang="en-US" i="1" dirty="0"/>
              <a:t>International Conference on Machine Learning</a:t>
            </a:r>
            <a:r>
              <a:rPr lang="en-US" dirty="0"/>
              <a:t> (pp. 2342-2350).</a:t>
            </a:r>
          </a:p>
          <a:p>
            <a:r>
              <a:rPr lang="en-US" dirty="0"/>
              <a:t>Lipton, Z. C., Berkowitz, J., &amp; Elkan, C. (2015). A critical review of recurrent neural networks for sequence learning. </a:t>
            </a:r>
            <a:r>
              <a:rPr lang="en-US" i="1" dirty="0" err="1"/>
              <a:t>arXiv</a:t>
            </a:r>
            <a:r>
              <a:rPr lang="en-US" i="1" dirty="0"/>
              <a:t> preprint arXiv:1506.00019</a:t>
            </a:r>
            <a:r>
              <a:rPr lang="en-US" dirty="0"/>
              <a:t>.</a:t>
            </a:r>
          </a:p>
          <a:p>
            <a:r>
              <a:rPr lang="en-US" dirty="0" err="1"/>
              <a:t>Salehinejad</a:t>
            </a:r>
            <a:r>
              <a:rPr lang="en-US" dirty="0"/>
              <a:t>, H., </a:t>
            </a:r>
            <a:r>
              <a:rPr lang="en-US" dirty="0" err="1"/>
              <a:t>Baarbe</a:t>
            </a:r>
            <a:r>
              <a:rPr lang="en-US" dirty="0"/>
              <a:t>, J., Sankar, S., </a:t>
            </a:r>
            <a:r>
              <a:rPr lang="en-US" dirty="0" err="1"/>
              <a:t>Barfett</a:t>
            </a:r>
            <a:r>
              <a:rPr lang="en-US" dirty="0"/>
              <a:t>, J., </a:t>
            </a:r>
            <a:r>
              <a:rPr lang="en-US" dirty="0" err="1"/>
              <a:t>Colak</a:t>
            </a:r>
            <a:r>
              <a:rPr lang="en-US" dirty="0"/>
              <a:t>, E., &amp; </a:t>
            </a:r>
            <a:r>
              <a:rPr lang="en-US" dirty="0" err="1"/>
              <a:t>Valaee</a:t>
            </a:r>
            <a:r>
              <a:rPr lang="en-US" dirty="0"/>
              <a:t>, S. (2017). Recent Advances in Recurrent Neural Networks. </a:t>
            </a:r>
            <a:r>
              <a:rPr lang="en-US" i="1" dirty="0" err="1"/>
              <a:t>arXiv</a:t>
            </a:r>
            <a:r>
              <a:rPr lang="en-US" i="1" dirty="0"/>
              <a:t> preprint arXiv:1801.01078</a:t>
            </a:r>
            <a:r>
              <a:rPr lang="en-US" dirty="0"/>
              <a:t>.</a:t>
            </a:r>
          </a:p>
        </p:txBody>
      </p:sp>
      <p:sp>
        <p:nvSpPr>
          <p:cNvPr id="4" name="Slide Number Placeholder 3">
            <a:extLst>
              <a:ext uri="{FF2B5EF4-FFF2-40B4-BE49-F238E27FC236}">
                <a16:creationId xmlns:a16="http://schemas.microsoft.com/office/drawing/2014/main" id="{7DB8D822-1C91-4927-8AA2-D1603DF62D4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54</a:t>
            </a:fld>
            <a:endParaRPr lang="en-US"/>
          </a:p>
        </p:txBody>
      </p:sp>
    </p:spTree>
    <p:extLst>
      <p:ext uri="{BB962C8B-B14F-4D97-AF65-F5344CB8AC3E}">
        <p14:creationId xmlns:p14="http://schemas.microsoft.com/office/powerpoint/2010/main" val="2333036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a:t>
            </a:r>
          </a:p>
        </p:txBody>
      </p:sp>
      <p:sp>
        <p:nvSpPr>
          <p:cNvPr id="3" name="Content Placeholder 2"/>
          <p:cNvSpPr>
            <a:spLocks noGrp="1"/>
          </p:cNvSpPr>
          <p:nvPr>
            <p:ph idx="1"/>
          </p:nvPr>
        </p:nvSpPr>
        <p:spPr>
          <a:xfrm>
            <a:off x="335360" y="1371600"/>
            <a:ext cx="11617291" cy="4687888"/>
          </a:xfrm>
        </p:spPr>
        <p:txBody>
          <a:bodyPr>
            <a:normAutofit/>
          </a:bodyPr>
          <a:lstStyle/>
          <a:p>
            <a:r>
              <a:rPr lang="en-US" sz="2800" dirty="0"/>
              <a:t>For many applications, it helps to add “attention” to RNNs.</a:t>
            </a:r>
          </a:p>
          <a:p>
            <a:r>
              <a:rPr lang="en-US" sz="2800" dirty="0"/>
              <a:t>Allows network to learn to attend to different parts of the input at different time steps, shifting its attention to focus on different aspects during its processing.</a:t>
            </a:r>
          </a:p>
          <a:p>
            <a:r>
              <a:rPr lang="en-US" sz="2800" dirty="0"/>
              <a:t>Used in image captioning to focus on different parts of an image when generating different parts of the output sentence.</a:t>
            </a:r>
          </a:p>
          <a:p>
            <a:r>
              <a:rPr lang="en-US" sz="2800" dirty="0"/>
              <a:t>In MT, allows focusing attention on different parts of the source sentence when generating different parts of the translation.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dirty="0"/>
              <a:t>T</a:t>
            </a:r>
            <a:r>
              <a:rPr spc="-30" dirty="0"/>
              <a:t>h</a:t>
            </a:r>
            <a:r>
              <a:rPr spc="-70" dirty="0"/>
              <a:t>r</a:t>
            </a:r>
            <a:r>
              <a:rPr spc="-5" dirty="0"/>
              <a:t>e</a:t>
            </a:r>
            <a:r>
              <a:rPr dirty="0"/>
              <a:t>e</a:t>
            </a:r>
            <a:r>
              <a:rPr spc="-10" dirty="0"/>
              <a:t> </a:t>
            </a:r>
            <a:r>
              <a:rPr spc="-180" dirty="0"/>
              <a:t>W</a:t>
            </a:r>
            <a:r>
              <a:rPr spc="-105" dirty="0"/>
              <a:t>a</a:t>
            </a:r>
            <a:r>
              <a:rPr spc="-75" dirty="0"/>
              <a:t>y</a:t>
            </a:r>
            <a:r>
              <a:rPr spc="-20" dirty="0"/>
              <a:t>s</a:t>
            </a:r>
            <a:r>
              <a:rPr spc="-5" dirty="0"/>
              <a:t> </a:t>
            </a:r>
            <a:r>
              <a:rPr dirty="0"/>
              <a:t>o</a:t>
            </a:r>
            <a:r>
              <a:rPr spc="-15" dirty="0"/>
              <a:t>f</a:t>
            </a:r>
            <a:r>
              <a:rPr dirty="0"/>
              <a:t> </a:t>
            </a:r>
            <a:r>
              <a:rPr spc="-70" dirty="0"/>
              <a:t>P</a:t>
            </a:r>
            <a:r>
              <a:rPr spc="-95" dirty="0"/>
              <a:t>r</a:t>
            </a:r>
            <a:r>
              <a:rPr dirty="0"/>
              <a:t>o</a:t>
            </a:r>
            <a:r>
              <a:rPr spc="-5" dirty="0"/>
              <a:t>ce</a:t>
            </a:r>
            <a:r>
              <a:rPr spc="-15" dirty="0"/>
              <a:t>ssi</a:t>
            </a:r>
            <a:r>
              <a:rPr spc="-30" dirty="0"/>
              <a:t>n</a:t>
            </a:r>
            <a:r>
              <a:rPr spc="-20" dirty="0"/>
              <a:t>g</a:t>
            </a:r>
            <a:r>
              <a:rPr spc="-5" dirty="0"/>
              <a:t> </a:t>
            </a:r>
            <a:r>
              <a:rPr spc="-20" dirty="0"/>
              <a:t>S</a:t>
            </a:r>
            <a:r>
              <a:rPr spc="-5" dirty="0"/>
              <a:t>e</a:t>
            </a:r>
            <a:r>
              <a:rPr spc="-30" dirty="0"/>
              <a:t>qu</a:t>
            </a:r>
            <a:r>
              <a:rPr spc="-5" dirty="0"/>
              <a:t>e</a:t>
            </a:r>
            <a:r>
              <a:rPr spc="-30" dirty="0"/>
              <a:t>n</a:t>
            </a:r>
            <a:r>
              <a:rPr spc="-5" dirty="0"/>
              <a:t>ce</a:t>
            </a:r>
            <a:r>
              <a:rPr spc="-20" dirty="0"/>
              <a:t>s</a:t>
            </a:r>
          </a:p>
        </p:txBody>
      </p:sp>
      <p:sp>
        <p:nvSpPr>
          <p:cNvPr id="3" name="object 3"/>
          <p:cNvSpPr txBox="1"/>
          <p:nvPr/>
        </p:nvSpPr>
        <p:spPr>
          <a:xfrm>
            <a:off x="404636" y="315139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4" name="object 4"/>
          <p:cNvSpPr txBox="1"/>
          <p:nvPr/>
        </p:nvSpPr>
        <p:spPr>
          <a:xfrm>
            <a:off x="1340806" y="315139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5" name="object 5"/>
          <p:cNvSpPr txBox="1"/>
          <p:nvPr/>
        </p:nvSpPr>
        <p:spPr>
          <a:xfrm>
            <a:off x="2276975" y="3151393"/>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6" name="object 6"/>
          <p:cNvSpPr txBox="1"/>
          <p:nvPr/>
        </p:nvSpPr>
        <p:spPr>
          <a:xfrm>
            <a:off x="371978"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7" name="object 7"/>
          <p:cNvSpPr txBox="1"/>
          <p:nvPr/>
        </p:nvSpPr>
        <p:spPr>
          <a:xfrm>
            <a:off x="1311822"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8" name="object 8"/>
          <p:cNvSpPr txBox="1"/>
          <p:nvPr/>
        </p:nvSpPr>
        <p:spPr>
          <a:xfrm>
            <a:off x="2247991" y="1989341"/>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9" name="object 9"/>
          <p:cNvSpPr txBox="1"/>
          <p:nvPr/>
        </p:nvSpPr>
        <p:spPr>
          <a:xfrm>
            <a:off x="3213144" y="315139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10" name="object 10"/>
          <p:cNvSpPr txBox="1"/>
          <p:nvPr/>
        </p:nvSpPr>
        <p:spPr>
          <a:xfrm>
            <a:off x="3184159" y="1989339"/>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11" name="object 11"/>
          <p:cNvSpPr/>
          <p:nvPr/>
        </p:nvSpPr>
        <p:spPr>
          <a:xfrm>
            <a:off x="553864" y="2593500"/>
            <a:ext cx="76200" cy="558165"/>
          </a:xfrm>
          <a:custGeom>
            <a:avLst/>
            <a:gdLst/>
            <a:ahLst/>
            <a:cxnLst/>
            <a:rect l="l" t="t" r="r" b="b"/>
            <a:pathLst>
              <a:path w="76200" h="558164">
                <a:moveTo>
                  <a:pt x="50798" y="76114"/>
                </a:moveTo>
                <a:lnTo>
                  <a:pt x="25399" y="76281"/>
                </a:lnTo>
                <a:lnTo>
                  <a:pt x="28573" y="557975"/>
                </a:lnTo>
                <a:lnTo>
                  <a:pt x="53972" y="557808"/>
                </a:lnTo>
                <a:lnTo>
                  <a:pt x="50798" y="76114"/>
                </a:lnTo>
                <a:close/>
              </a:path>
              <a:path w="76200" h="558164">
                <a:moveTo>
                  <a:pt x="37597" y="0"/>
                </a:moveTo>
                <a:lnTo>
                  <a:pt x="0" y="76448"/>
                </a:lnTo>
                <a:lnTo>
                  <a:pt x="25399" y="76281"/>
                </a:lnTo>
                <a:lnTo>
                  <a:pt x="25315" y="63582"/>
                </a:lnTo>
                <a:lnTo>
                  <a:pt x="69828" y="63414"/>
                </a:lnTo>
                <a:lnTo>
                  <a:pt x="37597" y="0"/>
                </a:lnTo>
                <a:close/>
              </a:path>
              <a:path w="76200" h="558164">
                <a:moveTo>
                  <a:pt x="50715" y="63414"/>
                </a:moveTo>
                <a:lnTo>
                  <a:pt x="25315" y="63582"/>
                </a:lnTo>
                <a:lnTo>
                  <a:pt x="25399" y="76281"/>
                </a:lnTo>
                <a:lnTo>
                  <a:pt x="50798" y="76114"/>
                </a:lnTo>
                <a:lnTo>
                  <a:pt x="50715" y="63414"/>
                </a:lnTo>
                <a:close/>
              </a:path>
              <a:path w="76200" h="558164">
                <a:moveTo>
                  <a:pt x="69828" y="63414"/>
                </a:moveTo>
                <a:lnTo>
                  <a:pt x="50715" y="63414"/>
                </a:lnTo>
                <a:lnTo>
                  <a:pt x="50798" y="76114"/>
                </a:lnTo>
                <a:lnTo>
                  <a:pt x="76198" y="75947"/>
                </a:lnTo>
                <a:lnTo>
                  <a:pt x="69828" y="63414"/>
                </a:lnTo>
                <a:close/>
              </a:path>
            </a:pathLst>
          </a:custGeom>
          <a:solidFill>
            <a:srgbClr val="000000"/>
          </a:solidFill>
        </p:spPr>
        <p:txBody>
          <a:bodyPr wrap="square" lIns="0" tIns="0" rIns="0" bIns="0" rtlCol="0"/>
          <a:lstStyle/>
          <a:p>
            <a:endParaRPr/>
          </a:p>
        </p:txBody>
      </p:sp>
      <p:sp>
        <p:nvSpPr>
          <p:cNvPr id="12" name="object 12"/>
          <p:cNvSpPr/>
          <p:nvPr/>
        </p:nvSpPr>
        <p:spPr>
          <a:xfrm>
            <a:off x="1493206" y="2593500"/>
            <a:ext cx="76200" cy="558165"/>
          </a:xfrm>
          <a:custGeom>
            <a:avLst/>
            <a:gdLst/>
            <a:ahLst/>
            <a:cxnLst/>
            <a:rect l="l" t="t" r="r" b="b"/>
            <a:pathLst>
              <a:path w="76200" h="558164">
                <a:moveTo>
                  <a:pt x="50800" y="63500"/>
                </a:moveTo>
                <a:lnTo>
                  <a:pt x="25400" y="63500"/>
                </a:lnTo>
                <a:lnTo>
                  <a:pt x="25401" y="557891"/>
                </a:lnTo>
                <a:lnTo>
                  <a:pt x="50801"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3" name="object 13"/>
          <p:cNvSpPr/>
          <p:nvPr/>
        </p:nvSpPr>
        <p:spPr>
          <a:xfrm>
            <a:off x="810944" y="2253322"/>
            <a:ext cx="501015" cy="76200"/>
          </a:xfrm>
          <a:custGeom>
            <a:avLst/>
            <a:gdLst/>
            <a:ahLst/>
            <a:cxnLst/>
            <a:rect l="l" t="t" r="r" b="b"/>
            <a:pathLst>
              <a:path w="501015" h="76200">
                <a:moveTo>
                  <a:pt x="424676" y="50799"/>
                </a:moveTo>
                <a:lnTo>
                  <a:pt x="424676" y="76200"/>
                </a:lnTo>
                <a:lnTo>
                  <a:pt x="475477" y="50800"/>
                </a:lnTo>
                <a:lnTo>
                  <a:pt x="424676" y="50799"/>
                </a:lnTo>
                <a:close/>
              </a:path>
              <a:path w="501015" h="76200">
                <a:moveTo>
                  <a:pt x="424677" y="25399"/>
                </a:moveTo>
                <a:lnTo>
                  <a:pt x="424676" y="50799"/>
                </a:lnTo>
                <a:lnTo>
                  <a:pt x="437377" y="50800"/>
                </a:lnTo>
                <a:lnTo>
                  <a:pt x="437377" y="25400"/>
                </a:lnTo>
                <a:lnTo>
                  <a:pt x="424677" y="25399"/>
                </a:lnTo>
                <a:close/>
              </a:path>
              <a:path w="501015" h="76200">
                <a:moveTo>
                  <a:pt x="424677" y="0"/>
                </a:moveTo>
                <a:lnTo>
                  <a:pt x="424677" y="25399"/>
                </a:lnTo>
                <a:lnTo>
                  <a:pt x="437377" y="25400"/>
                </a:lnTo>
                <a:lnTo>
                  <a:pt x="437377" y="50800"/>
                </a:lnTo>
                <a:lnTo>
                  <a:pt x="475479" y="50798"/>
                </a:lnTo>
                <a:lnTo>
                  <a:pt x="500877" y="38100"/>
                </a:lnTo>
                <a:lnTo>
                  <a:pt x="424677" y="0"/>
                </a:lnTo>
                <a:close/>
              </a:path>
              <a:path w="501015" h="76200">
                <a:moveTo>
                  <a:pt x="0" y="25398"/>
                </a:moveTo>
                <a:lnTo>
                  <a:pt x="0" y="50798"/>
                </a:lnTo>
                <a:lnTo>
                  <a:pt x="424676" y="50799"/>
                </a:lnTo>
                <a:lnTo>
                  <a:pt x="424677" y="25399"/>
                </a:lnTo>
                <a:lnTo>
                  <a:pt x="0" y="25398"/>
                </a:lnTo>
                <a:close/>
              </a:path>
            </a:pathLst>
          </a:custGeom>
          <a:solidFill>
            <a:srgbClr val="000000"/>
          </a:solidFill>
        </p:spPr>
        <p:txBody>
          <a:bodyPr wrap="square" lIns="0" tIns="0" rIns="0" bIns="0" rtlCol="0"/>
          <a:lstStyle/>
          <a:p>
            <a:endParaRPr/>
          </a:p>
        </p:txBody>
      </p:sp>
      <p:sp>
        <p:nvSpPr>
          <p:cNvPr id="14" name="object 14"/>
          <p:cNvSpPr/>
          <p:nvPr/>
        </p:nvSpPr>
        <p:spPr>
          <a:xfrm>
            <a:off x="1750789" y="2253321"/>
            <a:ext cx="497205" cy="76200"/>
          </a:xfrm>
          <a:custGeom>
            <a:avLst/>
            <a:gdLst/>
            <a:ahLst/>
            <a:cxnLst/>
            <a:rect l="l" t="t" r="r" b="b"/>
            <a:pathLst>
              <a:path w="497205" h="76200">
                <a:moveTo>
                  <a:pt x="421002" y="0"/>
                </a:moveTo>
                <a:lnTo>
                  <a:pt x="421002" y="76200"/>
                </a:lnTo>
                <a:lnTo>
                  <a:pt x="471800" y="50800"/>
                </a:lnTo>
                <a:lnTo>
                  <a:pt x="433702" y="50800"/>
                </a:lnTo>
                <a:lnTo>
                  <a:pt x="433702" y="25400"/>
                </a:lnTo>
                <a:lnTo>
                  <a:pt x="471804" y="25400"/>
                </a:lnTo>
                <a:lnTo>
                  <a:pt x="421002" y="0"/>
                </a:lnTo>
                <a:close/>
              </a:path>
              <a:path w="497205" h="76200">
                <a:moveTo>
                  <a:pt x="421002" y="25400"/>
                </a:moveTo>
                <a:lnTo>
                  <a:pt x="0" y="25400"/>
                </a:lnTo>
                <a:lnTo>
                  <a:pt x="0" y="50800"/>
                </a:lnTo>
                <a:lnTo>
                  <a:pt x="421002" y="50800"/>
                </a:lnTo>
                <a:lnTo>
                  <a:pt x="421002" y="25400"/>
                </a:lnTo>
                <a:close/>
              </a:path>
              <a:path w="497205" h="76200">
                <a:moveTo>
                  <a:pt x="471804" y="25400"/>
                </a:moveTo>
                <a:lnTo>
                  <a:pt x="433702" y="25400"/>
                </a:lnTo>
                <a:lnTo>
                  <a:pt x="433702" y="50800"/>
                </a:lnTo>
                <a:lnTo>
                  <a:pt x="471800" y="50800"/>
                </a:lnTo>
                <a:lnTo>
                  <a:pt x="497202" y="38098"/>
                </a:lnTo>
                <a:lnTo>
                  <a:pt x="471804" y="25400"/>
                </a:lnTo>
                <a:close/>
              </a:path>
            </a:pathLst>
          </a:custGeom>
          <a:solidFill>
            <a:srgbClr val="000000"/>
          </a:solidFill>
        </p:spPr>
        <p:txBody>
          <a:bodyPr wrap="square" lIns="0" tIns="0" rIns="0" bIns="0" rtlCol="0"/>
          <a:lstStyle/>
          <a:p>
            <a:endParaRPr/>
          </a:p>
        </p:txBody>
      </p:sp>
      <p:sp>
        <p:nvSpPr>
          <p:cNvPr id="15" name="object 15"/>
          <p:cNvSpPr/>
          <p:nvPr/>
        </p:nvSpPr>
        <p:spPr>
          <a:xfrm>
            <a:off x="2686958" y="2253319"/>
            <a:ext cx="497205" cy="76200"/>
          </a:xfrm>
          <a:custGeom>
            <a:avLst/>
            <a:gdLst/>
            <a:ahLst/>
            <a:cxnLst/>
            <a:rect l="l" t="t" r="r" b="b"/>
            <a:pathLst>
              <a:path w="497205" h="76200">
                <a:moveTo>
                  <a:pt x="471802" y="25400"/>
                </a:moveTo>
                <a:lnTo>
                  <a:pt x="433702" y="25400"/>
                </a:lnTo>
                <a:lnTo>
                  <a:pt x="433702" y="50800"/>
                </a:lnTo>
                <a:lnTo>
                  <a:pt x="421002" y="50800"/>
                </a:lnTo>
                <a:lnTo>
                  <a:pt x="421002" y="76200"/>
                </a:lnTo>
                <a:lnTo>
                  <a:pt x="497202" y="38100"/>
                </a:lnTo>
                <a:lnTo>
                  <a:pt x="471802" y="25400"/>
                </a:lnTo>
                <a:close/>
              </a:path>
              <a:path w="497205" h="76200">
                <a:moveTo>
                  <a:pt x="421001" y="25400"/>
                </a:moveTo>
                <a:lnTo>
                  <a:pt x="0" y="25402"/>
                </a:lnTo>
                <a:lnTo>
                  <a:pt x="0" y="50802"/>
                </a:lnTo>
                <a:lnTo>
                  <a:pt x="421002" y="50800"/>
                </a:lnTo>
                <a:lnTo>
                  <a:pt x="421001" y="25400"/>
                </a:lnTo>
                <a:close/>
              </a:path>
              <a:path w="497205" h="76200">
                <a:moveTo>
                  <a:pt x="433702" y="25400"/>
                </a:moveTo>
                <a:lnTo>
                  <a:pt x="421001" y="25400"/>
                </a:lnTo>
                <a:lnTo>
                  <a:pt x="421002" y="50800"/>
                </a:lnTo>
                <a:lnTo>
                  <a:pt x="433702" y="50800"/>
                </a:lnTo>
                <a:lnTo>
                  <a:pt x="433702" y="25400"/>
                </a:lnTo>
                <a:close/>
              </a:path>
              <a:path w="497205" h="76200">
                <a:moveTo>
                  <a:pt x="421001" y="0"/>
                </a:moveTo>
                <a:lnTo>
                  <a:pt x="421001" y="25400"/>
                </a:lnTo>
                <a:lnTo>
                  <a:pt x="471802" y="25400"/>
                </a:lnTo>
                <a:lnTo>
                  <a:pt x="421001" y="0"/>
                </a:lnTo>
                <a:close/>
              </a:path>
            </a:pathLst>
          </a:custGeom>
          <a:solidFill>
            <a:srgbClr val="000000"/>
          </a:solidFill>
        </p:spPr>
        <p:txBody>
          <a:bodyPr wrap="square" lIns="0" tIns="0" rIns="0" bIns="0" rtlCol="0"/>
          <a:lstStyle/>
          <a:p>
            <a:endParaRPr/>
          </a:p>
        </p:txBody>
      </p:sp>
      <p:sp>
        <p:nvSpPr>
          <p:cNvPr id="16" name="object 16"/>
          <p:cNvSpPr/>
          <p:nvPr/>
        </p:nvSpPr>
        <p:spPr>
          <a:xfrm>
            <a:off x="2429375" y="2593498"/>
            <a:ext cx="76200" cy="558165"/>
          </a:xfrm>
          <a:custGeom>
            <a:avLst/>
            <a:gdLst/>
            <a:ahLst/>
            <a:cxnLst/>
            <a:rect l="l" t="t" r="r" b="b"/>
            <a:pathLst>
              <a:path w="76200" h="558164">
                <a:moveTo>
                  <a:pt x="50800" y="63500"/>
                </a:moveTo>
                <a:lnTo>
                  <a:pt x="25400" y="63500"/>
                </a:lnTo>
                <a:lnTo>
                  <a:pt x="25400" y="557894"/>
                </a:lnTo>
                <a:lnTo>
                  <a:pt x="50800" y="557894"/>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3365544" y="2593497"/>
            <a:ext cx="76200" cy="558165"/>
          </a:xfrm>
          <a:custGeom>
            <a:avLst/>
            <a:gdLst/>
            <a:ahLst/>
            <a:cxnLst/>
            <a:rect l="l" t="t" r="r" b="b"/>
            <a:pathLst>
              <a:path w="76200" h="558164">
                <a:moveTo>
                  <a:pt x="50800" y="63500"/>
                </a:moveTo>
                <a:lnTo>
                  <a:pt x="25400" y="63500"/>
                </a:lnTo>
                <a:lnTo>
                  <a:pt x="25400" y="557893"/>
                </a:lnTo>
                <a:lnTo>
                  <a:pt x="50800"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8" name="object 18"/>
          <p:cNvSpPr txBox="1"/>
          <p:nvPr/>
        </p:nvSpPr>
        <p:spPr>
          <a:xfrm>
            <a:off x="343070" y="1353311"/>
            <a:ext cx="3275965" cy="304800"/>
          </a:xfrm>
          <a:prstGeom prst="rect">
            <a:avLst/>
          </a:prstGeom>
        </p:spPr>
        <p:txBody>
          <a:bodyPr vert="horz" wrap="square" lIns="0" tIns="0" rIns="0" bIns="0" rtlCol="0">
            <a:spAutoFit/>
          </a:bodyPr>
          <a:lstStyle/>
          <a:p>
            <a:pPr marL="12700">
              <a:lnSpc>
                <a:spcPct val="100000"/>
              </a:lnSpc>
            </a:pPr>
            <a:r>
              <a:rPr sz="2400" spc="-60" dirty="0">
                <a:latin typeface="Calibri"/>
                <a:cs typeface="Calibri"/>
              </a:rPr>
              <a:t>R</a:t>
            </a:r>
            <a:r>
              <a:rPr sz="2400" spc="-10" dirty="0">
                <a:latin typeface="Calibri"/>
                <a:cs typeface="Calibri"/>
              </a:rPr>
              <a:t>e</a:t>
            </a:r>
            <a:r>
              <a:rPr sz="2400" spc="-20" dirty="0">
                <a:latin typeface="Calibri"/>
                <a:cs typeface="Calibri"/>
              </a:rPr>
              <a:t>c</a:t>
            </a:r>
            <a:r>
              <a:rPr sz="2400" dirty="0">
                <a:latin typeface="Calibri"/>
                <a:cs typeface="Calibri"/>
              </a:rPr>
              <a:t>u</a:t>
            </a:r>
            <a:r>
              <a:rPr sz="2400" spc="-10" dirty="0">
                <a:latin typeface="Calibri"/>
                <a:cs typeface="Calibri"/>
              </a:rPr>
              <a:t>r</a:t>
            </a:r>
            <a:r>
              <a:rPr sz="2400" spc="-50" dirty="0">
                <a:latin typeface="Calibri"/>
                <a:cs typeface="Calibri"/>
              </a:rPr>
              <a:t>r</a:t>
            </a:r>
            <a:r>
              <a:rPr sz="2400" spc="-10" dirty="0">
                <a:latin typeface="Calibri"/>
                <a:cs typeface="Calibri"/>
              </a:rPr>
              <a:t>e</a:t>
            </a:r>
            <a:r>
              <a:rPr sz="2400" spc="-25" dirty="0">
                <a:latin typeface="Calibri"/>
                <a:cs typeface="Calibri"/>
              </a:rPr>
              <a:t>n</a:t>
            </a:r>
            <a:r>
              <a:rPr sz="2400" spc="-10" dirty="0">
                <a:latin typeface="Calibri"/>
                <a:cs typeface="Calibri"/>
              </a:rPr>
              <a:t>t </a:t>
            </a:r>
            <a:r>
              <a:rPr sz="2400" spc="-20" dirty="0">
                <a:latin typeface="Calibri"/>
                <a:cs typeface="Calibri"/>
              </a:rPr>
              <a:t>N</a:t>
            </a:r>
            <a:r>
              <a:rPr sz="2400" spc="-10" dirty="0">
                <a:latin typeface="Calibri"/>
                <a:cs typeface="Calibri"/>
              </a:rPr>
              <a:t>e</a:t>
            </a:r>
            <a:r>
              <a:rPr sz="2400" dirty="0">
                <a:latin typeface="Calibri"/>
                <a:cs typeface="Calibri"/>
              </a:rPr>
              <a:t>u</a:t>
            </a:r>
            <a:r>
              <a:rPr sz="2400" spc="-60" dirty="0">
                <a:latin typeface="Calibri"/>
                <a:cs typeface="Calibri"/>
              </a:rPr>
              <a:t>r</a:t>
            </a:r>
            <a:r>
              <a:rPr sz="2400" dirty="0">
                <a:latin typeface="Calibri"/>
                <a:cs typeface="Calibri"/>
              </a:rPr>
              <a:t>al</a:t>
            </a:r>
            <a:r>
              <a:rPr sz="2400" spc="-10" dirty="0">
                <a:latin typeface="Calibri"/>
                <a:cs typeface="Calibri"/>
              </a:rPr>
              <a:t> </a:t>
            </a:r>
            <a:r>
              <a:rPr sz="2400" spc="-20" dirty="0">
                <a:latin typeface="Calibri"/>
                <a:cs typeface="Calibri"/>
              </a:rPr>
              <a:t>N</a:t>
            </a:r>
            <a:r>
              <a:rPr sz="2400" spc="-35" dirty="0">
                <a:latin typeface="Calibri"/>
                <a:cs typeface="Calibri"/>
              </a:rPr>
              <a:t>e</a:t>
            </a:r>
            <a:r>
              <a:rPr sz="2400" spc="-15" dirty="0">
                <a:latin typeface="Calibri"/>
                <a:cs typeface="Calibri"/>
              </a:rPr>
              <a:t>t</a:t>
            </a:r>
            <a:r>
              <a:rPr sz="2400" spc="-50" dirty="0">
                <a:latin typeface="Calibri"/>
                <a:cs typeface="Calibri"/>
              </a:rPr>
              <a:t>w</a:t>
            </a:r>
            <a:r>
              <a:rPr sz="2400" spc="-5" dirty="0">
                <a:latin typeface="Calibri"/>
                <a:cs typeface="Calibri"/>
              </a:rPr>
              <a:t>o</a:t>
            </a:r>
            <a:r>
              <a:rPr sz="2400" spc="-10" dirty="0">
                <a:latin typeface="Calibri"/>
                <a:cs typeface="Calibri"/>
              </a:rPr>
              <a:t>rk</a:t>
            </a:r>
            <a:endParaRPr sz="2400">
              <a:latin typeface="Calibri"/>
              <a:cs typeface="Calibri"/>
            </a:endParaRPr>
          </a:p>
        </p:txBody>
      </p:sp>
      <p:sp>
        <p:nvSpPr>
          <p:cNvPr id="19" name="object 19"/>
          <p:cNvSpPr txBox="1"/>
          <p:nvPr/>
        </p:nvSpPr>
        <p:spPr>
          <a:xfrm>
            <a:off x="231960" y="4304791"/>
            <a:ext cx="3392804" cy="1625600"/>
          </a:xfrm>
          <a:prstGeom prst="rect">
            <a:avLst/>
          </a:prstGeom>
        </p:spPr>
        <p:txBody>
          <a:bodyPr vert="horz" wrap="square" lIns="0" tIns="0" rIns="0" bIns="0" rtlCol="0">
            <a:spAutoFit/>
          </a:bodyPr>
          <a:lstStyle/>
          <a:p>
            <a:pPr marL="12700" marR="214629">
              <a:lnSpc>
                <a:spcPts val="2090"/>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5" dirty="0">
                <a:latin typeface="Calibri"/>
                <a:cs typeface="Calibri"/>
              </a:rPr>
              <a:t>O</a:t>
            </a:r>
            <a:r>
              <a:rPr sz="1800" b="1" spc="-30" dirty="0">
                <a:latin typeface="Calibri"/>
                <a:cs typeface="Calibri"/>
              </a:rPr>
              <a:t>r</a:t>
            </a:r>
            <a:r>
              <a:rPr sz="1800" b="1" spc="-5" dirty="0">
                <a:latin typeface="Calibri"/>
                <a:cs typeface="Calibri"/>
              </a:rPr>
              <a:t>d</a:t>
            </a:r>
            <a:r>
              <a:rPr sz="1800" b="1" spc="-10" dirty="0">
                <a:latin typeface="Calibri"/>
                <a:cs typeface="Calibri"/>
              </a:rPr>
              <a:t>e</a:t>
            </a:r>
            <a:r>
              <a:rPr sz="1800" b="1" spc="-15" dirty="0">
                <a:latin typeface="Calibri"/>
                <a:cs typeface="Calibri"/>
              </a:rPr>
              <a:t>r</a:t>
            </a:r>
            <a:r>
              <a:rPr sz="1800" b="1" spc="-10" dirty="0">
                <a:latin typeface="Calibri"/>
                <a:cs typeface="Calibri"/>
              </a:rPr>
              <a:t>ed</a:t>
            </a:r>
            <a:r>
              <a:rPr sz="1800" b="1" dirty="0">
                <a:latin typeface="Calibri"/>
                <a:cs typeface="Calibri"/>
              </a:rPr>
              <a:t> </a:t>
            </a:r>
            <a:r>
              <a:rPr sz="1800" b="1" spc="-15" dirty="0">
                <a:latin typeface="Calibri"/>
                <a:cs typeface="Calibri"/>
              </a:rPr>
              <a:t>S</a:t>
            </a:r>
            <a:r>
              <a:rPr sz="1800" b="1" spc="5" dirty="0">
                <a:latin typeface="Calibri"/>
                <a:cs typeface="Calibri"/>
              </a:rPr>
              <a:t>e</a:t>
            </a:r>
            <a:r>
              <a:rPr sz="1800" b="1" spc="-15" dirty="0">
                <a:latin typeface="Calibri"/>
                <a:cs typeface="Calibri"/>
              </a:rPr>
              <a:t>qu</a:t>
            </a:r>
            <a:r>
              <a:rPr sz="1800" b="1" spc="-5" dirty="0">
                <a:latin typeface="Calibri"/>
                <a:cs typeface="Calibri"/>
              </a:rPr>
              <a:t>enc</a:t>
            </a:r>
            <a:r>
              <a:rPr sz="1800" b="1" spc="-10" dirty="0">
                <a:latin typeface="Calibri"/>
                <a:cs typeface="Calibri"/>
              </a:rPr>
              <a:t>es</a:t>
            </a:r>
            <a:r>
              <a:rPr sz="1800" b="1" spc="-5" dirty="0">
                <a:latin typeface="Calibri"/>
                <a:cs typeface="Calibri"/>
              </a:rPr>
              <a:t>   </a:t>
            </a:r>
            <a:r>
              <a:rPr sz="1800" b="1" spc="-10" dirty="0">
                <a:solidFill>
                  <a:srgbClr val="70AD47"/>
                </a:solidFill>
                <a:latin typeface="Calibri"/>
                <a:cs typeface="Calibri"/>
              </a:rPr>
              <a:t>(+)</a:t>
            </a:r>
            <a:r>
              <a:rPr sz="1800" b="1" spc="5" dirty="0">
                <a:solidFill>
                  <a:srgbClr val="70AD47"/>
                </a:solidFill>
                <a:latin typeface="Calibri"/>
                <a:cs typeface="Calibri"/>
              </a:rPr>
              <a:t> </a:t>
            </a:r>
            <a:r>
              <a:rPr sz="1800" b="1" dirty="0">
                <a:solidFill>
                  <a:srgbClr val="70AD47"/>
                </a:solidFill>
                <a:latin typeface="Calibri"/>
                <a:cs typeface="Calibri"/>
              </a:rPr>
              <a:t>G</a:t>
            </a:r>
            <a:r>
              <a:rPr sz="1800" b="1" spc="-20" dirty="0">
                <a:solidFill>
                  <a:srgbClr val="70AD47"/>
                </a:solidFill>
                <a:latin typeface="Calibri"/>
                <a:cs typeface="Calibri"/>
              </a:rPr>
              <a:t>oo</a:t>
            </a:r>
            <a:r>
              <a:rPr sz="1800" b="1" spc="-10" dirty="0">
                <a:solidFill>
                  <a:srgbClr val="70AD47"/>
                </a:solidFill>
                <a:latin typeface="Calibri"/>
                <a:cs typeface="Calibri"/>
              </a:rPr>
              <a:t>d</a:t>
            </a:r>
            <a:r>
              <a:rPr sz="1800" b="1" dirty="0">
                <a:solidFill>
                  <a:srgbClr val="70AD47"/>
                </a:solidFill>
                <a:latin typeface="Calibri"/>
                <a:cs typeface="Calibri"/>
              </a:rPr>
              <a:t> </a:t>
            </a:r>
            <a:r>
              <a:rPr sz="1800" b="1" spc="-25" dirty="0">
                <a:solidFill>
                  <a:srgbClr val="70AD47"/>
                </a:solidFill>
                <a:latin typeface="Calibri"/>
                <a:cs typeface="Calibri"/>
              </a:rPr>
              <a:t>a</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10" dirty="0">
                <a:solidFill>
                  <a:srgbClr val="70AD47"/>
                </a:solidFill>
                <a:latin typeface="Calibri"/>
                <a:cs typeface="Calibri"/>
              </a:rPr>
              <a:t>l</a:t>
            </a: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g </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15" dirty="0">
                <a:solidFill>
                  <a:srgbClr val="70AD47"/>
                </a:solidFill>
                <a:latin typeface="Calibri"/>
                <a:cs typeface="Calibri"/>
              </a:rPr>
              <a:t>n</a:t>
            </a:r>
            <a:r>
              <a:rPr sz="1800" b="1" spc="-5" dirty="0">
                <a:solidFill>
                  <a:srgbClr val="70AD47"/>
                </a:solidFill>
                <a:latin typeface="Calibri"/>
                <a:cs typeface="Calibri"/>
              </a:rPr>
              <a:t>c</a:t>
            </a:r>
            <a:r>
              <a:rPr sz="1800" b="1" spc="-10" dirty="0">
                <a:solidFill>
                  <a:srgbClr val="70AD47"/>
                </a:solidFill>
                <a:latin typeface="Calibri"/>
                <a:cs typeface="Calibri"/>
              </a:rPr>
              <a:t>e</a:t>
            </a:r>
            <a:r>
              <a:rPr sz="1800" b="1" spc="-20" dirty="0">
                <a:solidFill>
                  <a:srgbClr val="70AD47"/>
                </a:solidFill>
                <a:latin typeface="Calibri"/>
                <a:cs typeface="Calibri"/>
              </a:rPr>
              <a:t>s</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20" dirty="0">
                <a:solidFill>
                  <a:srgbClr val="70AD47"/>
                </a:solidFill>
                <a:latin typeface="Calibri"/>
                <a:cs typeface="Calibri"/>
              </a:rPr>
              <a:t>A</a:t>
            </a:r>
            <a:r>
              <a:rPr lang="en-US" sz="1800" b="1" spc="145" dirty="0">
                <a:solidFill>
                  <a:srgbClr val="70AD47"/>
                </a:solidFill>
                <a:latin typeface="Calibri"/>
                <a:cs typeface="Calibri"/>
              </a:rPr>
              <a:t>ft</a:t>
            </a:r>
            <a:r>
              <a:rPr sz="1800" b="1" spc="5" dirty="0">
                <a:solidFill>
                  <a:srgbClr val="70AD47"/>
                </a:solidFill>
                <a:latin typeface="Calibri"/>
                <a:cs typeface="Calibri"/>
              </a:rPr>
              <a:t>e</a:t>
            </a:r>
            <a:r>
              <a:rPr sz="1800" b="1" dirty="0">
                <a:solidFill>
                  <a:srgbClr val="70AD47"/>
                </a:solidFill>
                <a:latin typeface="Calibri"/>
                <a:cs typeface="Calibri"/>
              </a:rPr>
              <a:t>r</a:t>
            </a:r>
            <a:endParaRPr sz="1800" dirty="0">
              <a:latin typeface="Calibri"/>
              <a:cs typeface="Calibri"/>
            </a:endParaRPr>
          </a:p>
          <a:p>
            <a:pPr marL="12700" marR="62865">
              <a:lnSpc>
                <a:spcPts val="2210"/>
              </a:lnSpc>
              <a:spcBef>
                <a:spcPts val="20"/>
              </a:spcBef>
            </a:pP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e </a:t>
            </a:r>
            <a:r>
              <a:rPr sz="1800" b="1" spc="-20" dirty="0">
                <a:solidFill>
                  <a:srgbClr val="70AD47"/>
                </a:solidFill>
                <a:latin typeface="Calibri"/>
                <a:cs typeface="Calibri"/>
              </a:rPr>
              <a:t>R</a:t>
            </a:r>
            <a:r>
              <a:rPr sz="1800" b="1" spc="-15" dirty="0">
                <a:solidFill>
                  <a:srgbClr val="70AD47"/>
                </a:solidFill>
                <a:latin typeface="Calibri"/>
                <a:cs typeface="Calibri"/>
              </a:rPr>
              <a:t>NN</a:t>
            </a:r>
            <a:r>
              <a:rPr sz="1800" b="1" spc="5" dirty="0">
                <a:solidFill>
                  <a:srgbClr val="70AD47"/>
                </a:solidFill>
                <a:latin typeface="Calibri"/>
                <a:cs typeface="Calibri"/>
              </a:rPr>
              <a:t> </a:t>
            </a:r>
            <a:r>
              <a:rPr sz="1800" b="1" spc="-15" dirty="0">
                <a:solidFill>
                  <a:srgbClr val="70AD47"/>
                </a:solidFill>
                <a:latin typeface="Calibri"/>
                <a:cs typeface="Calibri"/>
              </a:rPr>
              <a:t>l</a:t>
            </a:r>
            <a:r>
              <a:rPr sz="1800" b="1" spc="-50" dirty="0">
                <a:solidFill>
                  <a:srgbClr val="70AD47"/>
                </a:solidFill>
                <a:latin typeface="Calibri"/>
                <a:cs typeface="Calibri"/>
              </a:rPr>
              <a:t>a</a:t>
            </a:r>
            <a:r>
              <a:rPr sz="1800" b="1" spc="-25" dirty="0">
                <a:solidFill>
                  <a:srgbClr val="70AD47"/>
                </a:solidFill>
                <a:latin typeface="Calibri"/>
                <a:cs typeface="Calibri"/>
              </a:rPr>
              <a:t>y</a:t>
            </a:r>
            <a:r>
              <a:rPr sz="1800" b="1" spc="-10" dirty="0">
                <a:solidFill>
                  <a:srgbClr val="70AD47"/>
                </a:solidFill>
                <a:latin typeface="Calibri"/>
                <a:cs typeface="Calibri"/>
              </a:rPr>
              <a:t>e</a:t>
            </a:r>
            <a:r>
              <a:rPr sz="1800" b="1" spc="-130" dirty="0">
                <a:solidFill>
                  <a:srgbClr val="70AD47"/>
                </a:solidFill>
                <a:latin typeface="Calibri"/>
                <a:cs typeface="Calibri"/>
              </a:rPr>
              <a:t>r</a:t>
            </a:r>
            <a:r>
              <a:rPr sz="1800" b="1" spc="-5" dirty="0">
                <a:solidFill>
                  <a:srgbClr val="70AD47"/>
                </a:solidFill>
                <a:latin typeface="Calibri"/>
                <a:cs typeface="Calibri"/>
              </a:rPr>
              <a:t>,</a:t>
            </a:r>
            <a:r>
              <a:rPr sz="1800" b="1" dirty="0">
                <a:solidFill>
                  <a:srgbClr val="70AD47"/>
                </a:solidFill>
                <a:latin typeface="Calibri"/>
                <a:cs typeface="Calibri"/>
              </a:rPr>
              <a:t> </a:t>
            </a:r>
            <a:r>
              <a:rPr sz="1800" b="1" spc="-15" dirty="0">
                <a:solidFill>
                  <a:srgbClr val="70AD47"/>
                </a:solidFill>
                <a:latin typeface="Calibri"/>
                <a:cs typeface="Calibri"/>
              </a:rPr>
              <a:t>h</a:t>
            </a:r>
            <a:r>
              <a:rPr sz="1800" b="1" baseline="-13888" dirty="0">
                <a:solidFill>
                  <a:srgbClr val="70AD47"/>
                </a:solidFill>
                <a:latin typeface="Calibri"/>
                <a:cs typeface="Calibri"/>
              </a:rPr>
              <a:t>T </a:t>
            </a:r>
            <a:r>
              <a:rPr sz="1800" b="1" spc="-187" baseline="-13888" dirty="0">
                <a:solidFill>
                  <a:srgbClr val="70AD47"/>
                </a:solidFill>
                <a:latin typeface="Calibri"/>
                <a:cs typeface="Calibri"/>
              </a:rPr>
              <a:t> </a:t>
            </a:r>
            <a:r>
              <a:rPr sz="1800" b="1" spc="-110" dirty="0">
                <a:solidFill>
                  <a:srgbClr val="70AD47"/>
                </a:solidFill>
                <a:latin typeface="Calibri"/>
                <a:cs typeface="Calibri"/>
              </a:rPr>
              <a:t>”</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5" dirty="0">
                <a:solidFill>
                  <a:srgbClr val="70AD47"/>
                </a:solidFill>
                <a:latin typeface="Calibri"/>
                <a:cs typeface="Calibri"/>
              </a:rPr>
              <a:t>e</a:t>
            </a:r>
            <a:r>
              <a:rPr sz="1800" b="1" spc="-20" dirty="0">
                <a:solidFill>
                  <a:srgbClr val="70AD47"/>
                </a:solidFill>
                <a:latin typeface="Calibri"/>
                <a:cs typeface="Calibri"/>
              </a:rPr>
              <a:t>s</a:t>
            </a:r>
            <a:r>
              <a:rPr sz="1800" b="1" dirty="0">
                <a:solidFill>
                  <a:srgbClr val="70AD47"/>
                </a:solidFill>
                <a:latin typeface="Calibri"/>
                <a:cs typeface="Calibri"/>
              </a:rPr>
              <a:t>”</a:t>
            </a:r>
            <a:r>
              <a:rPr sz="1800" b="1" spc="10" dirty="0">
                <a:solidFill>
                  <a:srgbClr val="70AD47"/>
                </a:solidFill>
                <a:latin typeface="Calibri"/>
                <a:cs typeface="Calibri"/>
              </a:rPr>
              <a:t> </a:t>
            </a:r>
            <a:r>
              <a:rPr sz="1800" b="1" spc="-10" dirty="0">
                <a:solidFill>
                  <a:srgbClr val="70AD47"/>
                </a:solidFill>
                <a:latin typeface="Calibri"/>
                <a:cs typeface="Calibri"/>
              </a:rPr>
              <a:t>t</a:t>
            </a:r>
            <a:r>
              <a:rPr sz="1800" b="1" spc="-15" dirty="0">
                <a:solidFill>
                  <a:srgbClr val="70AD47"/>
                </a:solidFill>
                <a:latin typeface="Calibri"/>
                <a:cs typeface="Calibri"/>
              </a:rPr>
              <a:t>h</a:t>
            </a:r>
            <a:r>
              <a:rPr sz="1800" b="1" dirty="0">
                <a:solidFill>
                  <a:srgbClr val="70AD47"/>
                </a:solidFill>
                <a:latin typeface="Calibri"/>
                <a:cs typeface="Calibri"/>
              </a:rPr>
              <a:t>e</a:t>
            </a:r>
            <a:r>
              <a:rPr sz="1800" b="1" spc="-5" dirty="0">
                <a:solidFill>
                  <a:srgbClr val="70AD47"/>
                </a:solidFill>
                <a:latin typeface="Calibri"/>
                <a:cs typeface="Calibri"/>
              </a:rPr>
              <a:t> w</a:t>
            </a:r>
            <a:r>
              <a:rPr sz="1800" b="1" spc="-15" dirty="0">
                <a:solidFill>
                  <a:srgbClr val="70AD47"/>
                </a:solidFill>
                <a:latin typeface="Calibri"/>
                <a:cs typeface="Calibri"/>
              </a:rPr>
              <a:t>hol</a:t>
            </a:r>
            <a:r>
              <a:rPr sz="1800" b="1" dirty="0">
                <a:solidFill>
                  <a:srgbClr val="70AD47"/>
                </a:solidFill>
                <a:latin typeface="Calibri"/>
                <a:cs typeface="Calibri"/>
              </a:rPr>
              <a:t>e </a:t>
            </a:r>
            <a:r>
              <a:rPr sz="1800" b="1" spc="-20" dirty="0">
                <a:solidFill>
                  <a:srgbClr val="70AD47"/>
                </a:solidFill>
                <a:latin typeface="Calibri"/>
                <a:cs typeface="Calibri"/>
              </a:rPr>
              <a:t>se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5" dirty="0">
                <a:solidFill>
                  <a:srgbClr val="70AD47"/>
                </a:solidFill>
                <a:latin typeface="Calibri"/>
                <a:cs typeface="Calibri"/>
              </a:rPr>
              <a:t>nc</a:t>
            </a:r>
            <a:r>
              <a:rPr sz="1800" b="1" dirty="0">
                <a:solidFill>
                  <a:srgbClr val="70AD47"/>
                </a:solidFill>
                <a:latin typeface="Calibri"/>
                <a:cs typeface="Calibri"/>
              </a:rPr>
              <a:t>e</a:t>
            </a:r>
            <a:endParaRPr sz="1800" dirty="0">
              <a:latin typeface="Calibri"/>
              <a:cs typeface="Calibri"/>
            </a:endParaRPr>
          </a:p>
          <a:p>
            <a:pPr marL="12700">
              <a:lnSpc>
                <a:spcPts val="2005"/>
              </a:lnSpc>
            </a:pP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20" dirty="0">
                <a:solidFill>
                  <a:srgbClr val="C00000"/>
                </a:solidFill>
                <a:latin typeface="Calibri"/>
                <a:cs typeface="Calibri"/>
              </a:rPr>
              <a:t>o</a:t>
            </a:r>
            <a:r>
              <a:rPr sz="1800" b="1" spc="-10" dirty="0">
                <a:solidFill>
                  <a:srgbClr val="C00000"/>
                </a:solidFill>
                <a:latin typeface="Calibri"/>
                <a:cs typeface="Calibri"/>
              </a:rPr>
              <a:t>t</a:t>
            </a:r>
            <a:r>
              <a:rPr sz="1800" b="1" spc="5" dirty="0">
                <a:solidFill>
                  <a:srgbClr val="C00000"/>
                </a:solidFill>
                <a:latin typeface="Calibri"/>
                <a:cs typeface="Calibri"/>
              </a:rPr>
              <a:t> </a:t>
            </a:r>
            <a:r>
              <a:rPr sz="1800" b="1" spc="-15" dirty="0">
                <a:solidFill>
                  <a:srgbClr val="C00000"/>
                </a:solidFill>
                <a:latin typeface="Calibri"/>
                <a:cs typeface="Calibri"/>
              </a:rPr>
              <a:t>pa</a:t>
            </a:r>
            <a:r>
              <a:rPr sz="1800" b="1" spc="-40" dirty="0">
                <a:solidFill>
                  <a:srgbClr val="C00000"/>
                </a:solidFill>
                <a:latin typeface="Calibri"/>
                <a:cs typeface="Calibri"/>
              </a:rPr>
              <a:t>r</a:t>
            </a:r>
            <a:r>
              <a:rPr sz="1800" b="1" spc="-15" dirty="0">
                <a:solidFill>
                  <a:srgbClr val="C00000"/>
                </a:solidFill>
                <a:latin typeface="Calibri"/>
                <a:cs typeface="Calibri"/>
              </a:rPr>
              <a:t>all</a:t>
            </a:r>
            <a:r>
              <a:rPr sz="1800" b="1" spc="-10" dirty="0">
                <a:solidFill>
                  <a:srgbClr val="C00000"/>
                </a:solidFill>
                <a:latin typeface="Calibri"/>
                <a:cs typeface="Calibri"/>
              </a:rPr>
              <a:t>eli</a:t>
            </a:r>
            <a:r>
              <a:rPr sz="1800" b="1" spc="-30" dirty="0">
                <a:solidFill>
                  <a:srgbClr val="C00000"/>
                </a:solidFill>
                <a:latin typeface="Calibri"/>
                <a:cs typeface="Calibri"/>
              </a:rPr>
              <a:t>z</a:t>
            </a:r>
            <a:r>
              <a:rPr sz="1800" b="1" spc="-15" dirty="0">
                <a:solidFill>
                  <a:srgbClr val="C00000"/>
                </a:solidFill>
                <a:latin typeface="Calibri"/>
                <a:cs typeface="Calibri"/>
              </a:rPr>
              <a:t>abl</a:t>
            </a:r>
            <a:r>
              <a:rPr sz="1800" b="1" spc="-10" dirty="0">
                <a:solidFill>
                  <a:srgbClr val="C00000"/>
                </a:solidFill>
                <a:latin typeface="Calibri"/>
                <a:cs typeface="Calibri"/>
              </a:rPr>
              <a:t>e</a:t>
            </a:r>
            <a:r>
              <a:rPr sz="1800" b="1" spc="-5"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10" dirty="0">
                <a:solidFill>
                  <a:srgbClr val="C00000"/>
                </a:solidFill>
                <a:latin typeface="Calibri"/>
                <a:cs typeface="Calibri"/>
              </a:rPr>
              <a:t>eed</a:t>
            </a:r>
            <a:r>
              <a:rPr sz="1800" b="1"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endParaRPr sz="1800" dirty="0">
              <a:latin typeface="Calibri"/>
              <a:cs typeface="Calibri"/>
            </a:endParaRPr>
          </a:p>
          <a:p>
            <a:pPr marL="12700">
              <a:lnSpc>
                <a:spcPct val="100000"/>
              </a:lnSpc>
              <a:spcBef>
                <a:spcPts val="45"/>
              </a:spcBef>
            </a:pPr>
            <a:r>
              <a:rPr sz="1800" b="1" spc="-5" dirty="0">
                <a:solidFill>
                  <a:srgbClr val="C00000"/>
                </a:solidFill>
                <a:latin typeface="Calibri"/>
                <a:cs typeface="Calibri"/>
              </a:rPr>
              <a:t>c</a:t>
            </a:r>
            <a:r>
              <a:rPr sz="1800" b="1" spc="-10" dirty="0">
                <a:solidFill>
                  <a:srgbClr val="C00000"/>
                </a:solidFill>
                <a:latin typeface="Calibri"/>
                <a:cs typeface="Calibri"/>
              </a:rPr>
              <a:t>o</a:t>
            </a:r>
            <a:r>
              <a:rPr sz="1800" b="1" spc="-5" dirty="0">
                <a:solidFill>
                  <a:srgbClr val="C00000"/>
                </a:solidFill>
                <a:latin typeface="Calibri"/>
                <a:cs typeface="Calibri"/>
              </a:rPr>
              <a:t>m</a:t>
            </a:r>
            <a:r>
              <a:rPr sz="1800" b="1" spc="-15" dirty="0">
                <a:solidFill>
                  <a:srgbClr val="C00000"/>
                </a:solidFill>
                <a:latin typeface="Calibri"/>
                <a:cs typeface="Calibri"/>
              </a:rPr>
              <a:t>pu</a:t>
            </a:r>
            <a:r>
              <a:rPr sz="1800" b="1" spc="-35" dirty="0">
                <a:solidFill>
                  <a:srgbClr val="C00000"/>
                </a:solidFill>
                <a:latin typeface="Calibri"/>
                <a:cs typeface="Calibri"/>
              </a:rPr>
              <a:t>t</a:t>
            </a:r>
            <a:r>
              <a:rPr sz="1800" b="1" dirty="0">
                <a:solidFill>
                  <a:srgbClr val="C00000"/>
                </a:solidFill>
                <a:latin typeface="Calibri"/>
                <a:cs typeface="Calibri"/>
              </a:rPr>
              <a:t>e </a:t>
            </a:r>
            <a:r>
              <a:rPr sz="1800" b="1" spc="-15" dirty="0">
                <a:solidFill>
                  <a:srgbClr val="C00000"/>
                </a:solidFill>
                <a:latin typeface="Calibri"/>
                <a:cs typeface="Calibri"/>
              </a:rPr>
              <a:t>hidd</a:t>
            </a:r>
            <a:r>
              <a:rPr sz="1800" b="1" spc="5" dirty="0">
                <a:solidFill>
                  <a:srgbClr val="C00000"/>
                </a:solidFill>
                <a:latin typeface="Calibri"/>
                <a:cs typeface="Calibri"/>
              </a:rPr>
              <a:t>e</a:t>
            </a:r>
            <a:r>
              <a:rPr sz="1800" b="1" spc="-10" dirty="0">
                <a:solidFill>
                  <a:srgbClr val="C00000"/>
                </a:solidFill>
                <a:latin typeface="Calibri"/>
                <a:cs typeface="Calibri"/>
              </a:rPr>
              <a:t>n</a:t>
            </a:r>
            <a:r>
              <a:rPr sz="1800" b="1" dirty="0">
                <a:solidFill>
                  <a:srgbClr val="C00000"/>
                </a:solidFill>
                <a:latin typeface="Calibri"/>
                <a:cs typeface="Calibri"/>
              </a:rPr>
              <a:t> </a:t>
            </a:r>
            <a:r>
              <a:rPr sz="1800" b="1" spc="-30" dirty="0">
                <a:solidFill>
                  <a:srgbClr val="C00000"/>
                </a:solidFill>
                <a:latin typeface="Calibri"/>
                <a:cs typeface="Calibri"/>
              </a:rPr>
              <a:t>s</a:t>
            </a:r>
            <a:r>
              <a:rPr sz="1800" b="1" spc="-25" dirty="0">
                <a:solidFill>
                  <a:srgbClr val="C00000"/>
                </a:solidFill>
                <a:latin typeface="Calibri"/>
                <a:cs typeface="Calibri"/>
              </a:rPr>
              <a:t>ta</a:t>
            </a:r>
            <a:r>
              <a:rPr sz="1800" b="1" spc="-35" dirty="0">
                <a:solidFill>
                  <a:srgbClr val="C00000"/>
                </a:solidFill>
                <a:latin typeface="Calibri"/>
                <a:cs typeface="Calibri"/>
              </a:rPr>
              <a:t>t</a:t>
            </a:r>
            <a:r>
              <a:rPr sz="1800" b="1" spc="-10" dirty="0">
                <a:solidFill>
                  <a:srgbClr val="C00000"/>
                </a:solidFill>
                <a:latin typeface="Calibri"/>
                <a:cs typeface="Calibri"/>
              </a:rPr>
              <a:t>es</a:t>
            </a:r>
            <a:r>
              <a:rPr sz="1800" b="1" dirty="0">
                <a:solidFill>
                  <a:srgbClr val="C00000"/>
                </a:solidFill>
                <a:latin typeface="Calibri"/>
                <a:cs typeface="Calibri"/>
              </a:rPr>
              <a:t> </a:t>
            </a:r>
            <a:r>
              <a:rPr sz="1800" b="1" spc="-20" dirty="0">
                <a:solidFill>
                  <a:srgbClr val="C00000"/>
                </a:solidFill>
                <a:latin typeface="Calibri"/>
                <a:cs typeface="Calibri"/>
              </a:rPr>
              <a:t>s</a:t>
            </a:r>
            <a:r>
              <a:rPr sz="1800" b="1" spc="5" dirty="0">
                <a:solidFill>
                  <a:srgbClr val="C00000"/>
                </a:solidFill>
                <a:latin typeface="Calibri"/>
                <a:cs typeface="Calibri"/>
              </a:rPr>
              <a:t>e</a:t>
            </a:r>
            <a:r>
              <a:rPr sz="1800" b="1" spc="-15" dirty="0">
                <a:solidFill>
                  <a:srgbClr val="C00000"/>
                </a:solidFill>
                <a:latin typeface="Calibri"/>
                <a:cs typeface="Calibri"/>
              </a:rPr>
              <a:t>qu</a:t>
            </a:r>
            <a:r>
              <a:rPr sz="1800" b="1" spc="5" dirty="0">
                <a:solidFill>
                  <a:srgbClr val="C00000"/>
                </a:solidFill>
                <a:latin typeface="Calibri"/>
                <a:cs typeface="Calibri"/>
              </a:rPr>
              <a:t>e</a:t>
            </a:r>
            <a:r>
              <a:rPr sz="1800" b="1" spc="-30" dirty="0">
                <a:solidFill>
                  <a:srgbClr val="C00000"/>
                </a:solidFill>
                <a:latin typeface="Calibri"/>
                <a:cs typeface="Calibri"/>
              </a:rPr>
              <a:t>n</a:t>
            </a:r>
            <a:r>
              <a:rPr lang="en-US" sz="1800" b="1" spc="35" dirty="0">
                <a:solidFill>
                  <a:srgbClr val="C00000"/>
                </a:solidFill>
                <a:latin typeface="Calibri"/>
                <a:cs typeface="Calibri"/>
              </a:rPr>
              <a:t>ti</a:t>
            </a:r>
            <a:r>
              <a:rPr sz="1800" b="1" spc="35" dirty="0">
                <a:solidFill>
                  <a:srgbClr val="C00000"/>
                </a:solidFill>
                <a:latin typeface="Calibri"/>
                <a:cs typeface="Calibri"/>
              </a:rPr>
              <a:t>al</a:t>
            </a:r>
            <a:r>
              <a:rPr sz="1800" b="1" spc="-15" dirty="0">
                <a:solidFill>
                  <a:srgbClr val="C00000"/>
                </a:solidFill>
                <a:latin typeface="Calibri"/>
                <a:cs typeface="Calibri"/>
              </a:rPr>
              <a:t>l</a:t>
            </a:r>
            <a:r>
              <a:rPr sz="1800" b="1" spc="-10" dirty="0">
                <a:solidFill>
                  <a:srgbClr val="C00000"/>
                </a:solidFill>
                <a:latin typeface="Calibri"/>
                <a:cs typeface="Calibri"/>
              </a:rPr>
              <a:t>y</a:t>
            </a:r>
            <a:endParaRPr sz="1800" dirty="0">
              <a:latin typeface="Calibri"/>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dirty="0"/>
              <a:t>T</a:t>
            </a:r>
            <a:r>
              <a:rPr spc="-30" dirty="0"/>
              <a:t>h</a:t>
            </a:r>
            <a:r>
              <a:rPr spc="-70" dirty="0"/>
              <a:t>r</a:t>
            </a:r>
            <a:r>
              <a:rPr spc="-5" dirty="0"/>
              <a:t>e</a:t>
            </a:r>
            <a:r>
              <a:rPr dirty="0"/>
              <a:t>e</a:t>
            </a:r>
            <a:r>
              <a:rPr spc="-10" dirty="0"/>
              <a:t> </a:t>
            </a:r>
            <a:r>
              <a:rPr spc="-180" dirty="0"/>
              <a:t>W</a:t>
            </a:r>
            <a:r>
              <a:rPr spc="-105" dirty="0"/>
              <a:t>a</a:t>
            </a:r>
            <a:r>
              <a:rPr spc="-75" dirty="0"/>
              <a:t>y</a:t>
            </a:r>
            <a:r>
              <a:rPr spc="-20" dirty="0"/>
              <a:t>s</a:t>
            </a:r>
            <a:r>
              <a:rPr spc="-5" dirty="0"/>
              <a:t> </a:t>
            </a:r>
            <a:r>
              <a:rPr dirty="0"/>
              <a:t>o</a:t>
            </a:r>
            <a:r>
              <a:rPr spc="-15" dirty="0"/>
              <a:t>f</a:t>
            </a:r>
            <a:r>
              <a:rPr dirty="0"/>
              <a:t> </a:t>
            </a:r>
            <a:r>
              <a:rPr spc="-70" dirty="0"/>
              <a:t>P</a:t>
            </a:r>
            <a:r>
              <a:rPr spc="-95" dirty="0"/>
              <a:t>r</a:t>
            </a:r>
            <a:r>
              <a:rPr dirty="0"/>
              <a:t>o</a:t>
            </a:r>
            <a:r>
              <a:rPr spc="-5" dirty="0"/>
              <a:t>ce</a:t>
            </a:r>
            <a:r>
              <a:rPr spc="-15" dirty="0"/>
              <a:t>ssi</a:t>
            </a:r>
            <a:r>
              <a:rPr spc="-30" dirty="0"/>
              <a:t>n</a:t>
            </a:r>
            <a:r>
              <a:rPr spc="-20" dirty="0"/>
              <a:t>g</a:t>
            </a:r>
            <a:r>
              <a:rPr spc="-5" dirty="0"/>
              <a:t> </a:t>
            </a:r>
            <a:r>
              <a:rPr spc="-20" dirty="0"/>
              <a:t>S</a:t>
            </a:r>
            <a:r>
              <a:rPr spc="-5" dirty="0"/>
              <a:t>e</a:t>
            </a:r>
            <a:r>
              <a:rPr spc="-30" dirty="0"/>
              <a:t>qu</a:t>
            </a:r>
            <a:r>
              <a:rPr spc="-5" dirty="0"/>
              <a:t>e</a:t>
            </a:r>
            <a:r>
              <a:rPr spc="-30" dirty="0"/>
              <a:t>n</a:t>
            </a:r>
            <a:r>
              <a:rPr spc="-5" dirty="0"/>
              <a:t>ce</a:t>
            </a:r>
            <a:r>
              <a:rPr spc="-20" dirty="0"/>
              <a:t>s</a:t>
            </a:r>
          </a:p>
        </p:txBody>
      </p:sp>
      <p:sp>
        <p:nvSpPr>
          <p:cNvPr id="3" name="object 3"/>
          <p:cNvSpPr txBox="1"/>
          <p:nvPr/>
        </p:nvSpPr>
        <p:spPr>
          <a:xfrm>
            <a:off x="404636" y="315139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4" name="object 4"/>
          <p:cNvSpPr txBox="1"/>
          <p:nvPr/>
        </p:nvSpPr>
        <p:spPr>
          <a:xfrm>
            <a:off x="1340806" y="315139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5" name="object 5"/>
          <p:cNvSpPr txBox="1"/>
          <p:nvPr/>
        </p:nvSpPr>
        <p:spPr>
          <a:xfrm>
            <a:off x="2276975" y="3151393"/>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6" name="object 6"/>
          <p:cNvSpPr txBox="1"/>
          <p:nvPr/>
        </p:nvSpPr>
        <p:spPr>
          <a:xfrm>
            <a:off x="371978"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7" name="object 7"/>
          <p:cNvSpPr txBox="1"/>
          <p:nvPr/>
        </p:nvSpPr>
        <p:spPr>
          <a:xfrm>
            <a:off x="1311822"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8" name="object 8"/>
          <p:cNvSpPr txBox="1"/>
          <p:nvPr/>
        </p:nvSpPr>
        <p:spPr>
          <a:xfrm>
            <a:off x="2247991" y="1989341"/>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9" name="object 9"/>
          <p:cNvSpPr txBox="1"/>
          <p:nvPr/>
        </p:nvSpPr>
        <p:spPr>
          <a:xfrm>
            <a:off x="3213144" y="315139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10" name="object 10"/>
          <p:cNvSpPr txBox="1"/>
          <p:nvPr/>
        </p:nvSpPr>
        <p:spPr>
          <a:xfrm>
            <a:off x="3184159" y="1989339"/>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11" name="object 11"/>
          <p:cNvSpPr/>
          <p:nvPr/>
        </p:nvSpPr>
        <p:spPr>
          <a:xfrm>
            <a:off x="553864" y="2593500"/>
            <a:ext cx="76200" cy="558165"/>
          </a:xfrm>
          <a:custGeom>
            <a:avLst/>
            <a:gdLst/>
            <a:ahLst/>
            <a:cxnLst/>
            <a:rect l="l" t="t" r="r" b="b"/>
            <a:pathLst>
              <a:path w="76200" h="558164">
                <a:moveTo>
                  <a:pt x="50798" y="76114"/>
                </a:moveTo>
                <a:lnTo>
                  <a:pt x="25399" y="76281"/>
                </a:lnTo>
                <a:lnTo>
                  <a:pt x="28573" y="557975"/>
                </a:lnTo>
                <a:lnTo>
                  <a:pt x="53972" y="557808"/>
                </a:lnTo>
                <a:lnTo>
                  <a:pt x="50798" y="76114"/>
                </a:lnTo>
                <a:close/>
              </a:path>
              <a:path w="76200" h="558164">
                <a:moveTo>
                  <a:pt x="37597" y="0"/>
                </a:moveTo>
                <a:lnTo>
                  <a:pt x="0" y="76448"/>
                </a:lnTo>
                <a:lnTo>
                  <a:pt x="25399" y="76281"/>
                </a:lnTo>
                <a:lnTo>
                  <a:pt x="25315" y="63582"/>
                </a:lnTo>
                <a:lnTo>
                  <a:pt x="69828" y="63414"/>
                </a:lnTo>
                <a:lnTo>
                  <a:pt x="37597" y="0"/>
                </a:lnTo>
                <a:close/>
              </a:path>
              <a:path w="76200" h="558164">
                <a:moveTo>
                  <a:pt x="50715" y="63414"/>
                </a:moveTo>
                <a:lnTo>
                  <a:pt x="25315" y="63582"/>
                </a:lnTo>
                <a:lnTo>
                  <a:pt x="25399" y="76281"/>
                </a:lnTo>
                <a:lnTo>
                  <a:pt x="50798" y="76114"/>
                </a:lnTo>
                <a:lnTo>
                  <a:pt x="50715" y="63414"/>
                </a:lnTo>
                <a:close/>
              </a:path>
              <a:path w="76200" h="558164">
                <a:moveTo>
                  <a:pt x="69828" y="63414"/>
                </a:moveTo>
                <a:lnTo>
                  <a:pt x="50715" y="63414"/>
                </a:lnTo>
                <a:lnTo>
                  <a:pt x="50798" y="76114"/>
                </a:lnTo>
                <a:lnTo>
                  <a:pt x="76198" y="75947"/>
                </a:lnTo>
                <a:lnTo>
                  <a:pt x="69828" y="63414"/>
                </a:lnTo>
                <a:close/>
              </a:path>
            </a:pathLst>
          </a:custGeom>
          <a:solidFill>
            <a:srgbClr val="000000"/>
          </a:solidFill>
        </p:spPr>
        <p:txBody>
          <a:bodyPr wrap="square" lIns="0" tIns="0" rIns="0" bIns="0" rtlCol="0"/>
          <a:lstStyle/>
          <a:p>
            <a:endParaRPr/>
          </a:p>
        </p:txBody>
      </p:sp>
      <p:sp>
        <p:nvSpPr>
          <p:cNvPr id="12" name="object 12"/>
          <p:cNvSpPr/>
          <p:nvPr/>
        </p:nvSpPr>
        <p:spPr>
          <a:xfrm>
            <a:off x="1493206" y="2593500"/>
            <a:ext cx="76200" cy="558165"/>
          </a:xfrm>
          <a:custGeom>
            <a:avLst/>
            <a:gdLst/>
            <a:ahLst/>
            <a:cxnLst/>
            <a:rect l="l" t="t" r="r" b="b"/>
            <a:pathLst>
              <a:path w="76200" h="558164">
                <a:moveTo>
                  <a:pt x="50800" y="63500"/>
                </a:moveTo>
                <a:lnTo>
                  <a:pt x="25400" y="63500"/>
                </a:lnTo>
                <a:lnTo>
                  <a:pt x="25401" y="557891"/>
                </a:lnTo>
                <a:lnTo>
                  <a:pt x="50801"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3" name="object 13"/>
          <p:cNvSpPr/>
          <p:nvPr/>
        </p:nvSpPr>
        <p:spPr>
          <a:xfrm>
            <a:off x="810944" y="2253322"/>
            <a:ext cx="501015" cy="76200"/>
          </a:xfrm>
          <a:custGeom>
            <a:avLst/>
            <a:gdLst/>
            <a:ahLst/>
            <a:cxnLst/>
            <a:rect l="l" t="t" r="r" b="b"/>
            <a:pathLst>
              <a:path w="501015" h="76200">
                <a:moveTo>
                  <a:pt x="424676" y="50799"/>
                </a:moveTo>
                <a:lnTo>
                  <a:pt x="424676" y="76200"/>
                </a:lnTo>
                <a:lnTo>
                  <a:pt x="475477" y="50800"/>
                </a:lnTo>
                <a:lnTo>
                  <a:pt x="424676" y="50799"/>
                </a:lnTo>
                <a:close/>
              </a:path>
              <a:path w="501015" h="76200">
                <a:moveTo>
                  <a:pt x="424677" y="25399"/>
                </a:moveTo>
                <a:lnTo>
                  <a:pt x="424676" y="50799"/>
                </a:lnTo>
                <a:lnTo>
                  <a:pt x="437377" y="50800"/>
                </a:lnTo>
                <a:lnTo>
                  <a:pt x="437377" y="25400"/>
                </a:lnTo>
                <a:lnTo>
                  <a:pt x="424677" y="25399"/>
                </a:lnTo>
                <a:close/>
              </a:path>
              <a:path w="501015" h="76200">
                <a:moveTo>
                  <a:pt x="424677" y="0"/>
                </a:moveTo>
                <a:lnTo>
                  <a:pt x="424677" y="25399"/>
                </a:lnTo>
                <a:lnTo>
                  <a:pt x="437377" y="25400"/>
                </a:lnTo>
                <a:lnTo>
                  <a:pt x="437377" y="50800"/>
                </a:lnTo>
                <a:lnTo>
                  <a:pt x="475479" y="50798"/>
                </a:lnTo>
                <a:lnTo>
                  <a:pt x="500877" y="38100"/>
                </a:lnTo>
                <a:lnTo>
                  <a:pt x="424677" y="0"/>
                </a:lnTo>
                <a:close/>
              </a:path>
              <a:path w="501015" h="76200">
                <a:moveTo>
                  <a:pt x="0" y="25398"/>
                </a:moveTo>
                <a:lnTo>
                  <a:pt x="0" y="50798"/>
                </a:lnTo>
                <a:lnTo>
                  <a:pt x="424676" y="50799"/>
                </a:lnTo>
                <a:lnTo>
                  <a:pt x="424677" y="25399"/>
                </a:lnTo>
                <a:lnTo>
                  <a:pt x="0" y="25398"/>
                </a:lnTo>
                <a:close/>
              </a:path>
            </a:pathLst>
          </a:custGeom>
          <a:solidFill>
            <a:srgbClr val="000000"/>
          </a:solidFill>
        </p:spPr>
        <p:txBody>
          <a:bodyPr wrap="square" lIns="0" tIns="0" rIns="0" bIns="0" rtlCol="0"/>
          <a:lstStyle/>
          <a:p>
            <a:endParaRPr/>
          </a:p>
        </p:txBody>
      </p:sp>
      <p:sp>
        <p:nvSpPr>
          <p:cNvPr id="14" name="object 14"/>
          <p:cNvSpPr/>
          <p:nvPr/>
        </p:nvSpPr>
        <p:spPr>
          <a:xfrm>
            <a:off x="1750789" y="2253321"/>
            <a:ext cx="497205" cy="76200"/>
          </a:xfrm>
          <a:custGeom>
            <a:avLst/>
            <a:gdLst/>
            <a:ahLst/>
            <a:cxnLst/>
            <a:rect l="l" t="t" r="r" b="b"/>
            <a:pathLst>
              <a:path w="497205" h="76200">
                <a:moveTo>
                  <a:pt x="421002" y="0"/>
                </a:moveTo>
                <a:lnTo>
                  <a:pt x="421002" y="76200"/>
                </a:lnTo>
                <a:lnTo>
                  <a:pt x="471800" y="50800"/>
                </a:lnTo>
                <a:lnTo>
                  <a:pt x="433702" y="50800"/>
                </a:lnTo>
                <a:lnTo>
                  <a:pt x="433702" y="25400"/>
                </a:lnTo>
                <a:lnTo>
                  <a:pt x="471804" y="25400"/>
                </a:lnTo>
                <a:lnTo>
                  <a:pt x="421002" y="0"/>
                </a:lnTo>
                <a:close/>
              </a:path>
              <a:path w="497205" h="76200">
                <a:moveTo>
                  <a:pt x="421002" y="25400"/>
                </a:moveTo>
                <a:lnTo>
                  <a:pt x="0" y="25400"/>
                </a:lnTo>
                <a:lnTo>
                  <a:pt x="0" y="50800"/>
                </a:lnTo>
                <a:lnTo>
                  <a:pt x="421002" y="50800"/>
                </a:lnTo>
                <a:lnTo>
                  <a:pt x="421002" y="25400"/>
                </a:lnTo>
                <a:close/>
              </a:path>
              <a:path w="497205" h="76200">
                <a:moveTo>
                  <a:pt x="471804" y="25400"/>
                </a:moveTo>
                <a:lnTo>
                  <a:pt x="433702" y="25400"/>
                </a:lnTo>
                <a:lnTo>
                  <a:pt x="433702" y="50800"/>
                </a:lnTo>
                <a:lnTo>
                  <a:pt x="471800" y="50800"/>
                </a:lnTo>
                <a:lnTo>
                  <a:pt x="497202" y="38098"/>
                </a:lnTo>
                <a:lnTo>
                  <a:pt x="471804" y="25400"/>
                </a:lnTo>
                <a:close/>
              </a:path>
            </a:pathLst>
          </a:custGeom>
          <a:solidFill>
            <a:srgbClr val="000000"/>
          </a:solidFill>
        </p:spPr>
        <p:txBody>
          <a:bodyPr wrap="square" lIns="0" tIns="0" rIns="0" bIns="0" rtlCol="0"/>
          <a:lstStyle/>
          <a:p>
            <a:endParaRPr/>
          </a:p>
        </p:txBody>
      </p:sp>
      <p:sp>
        <p:nvSpPr>
          <p:cNvPr id="15" name="object 15"/>
          <p:cNvSpPr/>
          <p:nvPr/>
        </p:nvSpPr>
        <p:spPr>
          <a:xfrm>
            <a:off x="2686958" y="2253319"/>
            <a:ext cx="497205" cy="76200"/>
          </a:xfrm>
          <a:custGeom>
            <a:avLst/>
            <a:gdLst/>
            <a:ahLst/>
            <a:cxnLst/>
            <a:rect l="l" t="t" r="r" b="b"/>
            <a:pathLst>
              <a:path w="497205" h="76200">
                <a:moveTo>
                  <a:pt x="471802" y="25400"/>
                </a:moveTo>
                <a:lnTo>
                  <a:pt x="433702" y="25400"/>
                </a:lnTo>
                <a:lnTo>
                  <a:pt x="433702" y="50800"/>
                </a:lnTo>
                <a:lnTo>
                  <a:pt x="421002" y="50800"/>
                </a:lnTo>
                <a:lnTo>
                  <a:pt x="421002" y="76200"/>
                </a:lnTo>
                <a:lnTo>
                  <a:pt x="497202" y="38100"/>
                </a:lnTo>
                <a:lnTo>
                  <a:pt x="471802" y="25400"/>
                </a:lnTo>
                <a:close/>
              </a:path>
              <a:path w="497205" h="76200">
                <a:moveTo>
                  <a:pt x="421001" y="25400"/>
                </a:moveTo>
                <a:lnTo>
                  <a:pt x="0" y="25402"/>
                </a:lnTo>
                <a:lnTo>
                  <a:pt x="0" y="50802"/>
                </a:lnTo>
                <a:lnTo>
                  <a:pt x="421002" y="50800"/>
                </a:lnTo>
                <a:lnTo>
                  <a:pt x="421001" y="25400"/>
                </a:lnTo>
                <a:close/>
              </a:path>
              <a:path w="497205" h="76200">
                <a:moveTo>
                  <a:pt x="433702" y="25400"/>
                </a:moveTo>
                <a:lnTo>
                  <a:pt x="421001" y="25400"/>
                </a:lnTo>
                <a:lnTo>
                  <a:pt x="421002" y="50800"/>
                </a:lnTo>
                <a:lnTo>
                  <a:pt x="433702" y="50800"/>
                </a:lnTo>
                <a:lnTo>
                  <a:pt x="433702" y="25400"/>
                </a:lnTo>
                <a:close/>
              </a:path>
              <a:path w="497205" h="76200">
                <a:moveTo>
                  <a:pt x="421001" y="0"/>
                </a:moveTo>
                <a:lnTo>
                  <a:pt x="421001" y="25400"/>
                </a:lnTo>
                <a:lnTo>
                  <a:pt x="471802" y="25400"/>
                </a:lnTo>
                <a:lnTo>
                  <a:pt x="421001" y="0"/>
                </a:lnTo>
                <a:close/>
              </a:path>
            </a:pathLst>
          </a:custGeom>
          <a:solidFill>
            <a:srgbClr val="000000"/>
          </a:solidFill>
        </p:spPr>
        <p:txBody>
          <a:bodyPr wrap="square" lIns="0" tIns="0" rIns="0" bIns="0" rtlCol="0"/>
          <a:lstStyle/>
          <a:p>
            <a:endParaRPr/>
          </a:p>
        </p:txBody>
      </p:sp>
      <p:sp>
        <p:nvSpPr>
          <p:cNvPr id="16" name="object 16"/>
          <p:cNvSpPr/>
          <p:nvPr/>
        </p:nvSpPr>
        <p:spPr>
          <a:xfrm>
            <a:off x="2429375" y="2593498"/>
            <a:ext cx="76200" cy="558165"/>
          </a:xfrm>
          <a:custGeom>
            <a:avLst/>
            <a:gdLst/>
            <a:ahLst/>
            <a:cxnLst/>
            <a:rect l="l" t="t" r="r" b="b"/>
            <a:pathLst>
              <a:path w="76200" h="558164">
                <a:moveTo>
                  <a:pt x="50800" y="63500"/>
                </a:moveTo>
                <a:lnTo>
                  <a:pt x="25400" y="63500"/>
                </a:lnTo>
                <a:lnTo>
                  <a:pt x="25400" y="557894"/>
                </a:lnTo>
                <a:lnTo>
                  <a:pt x="50800" y="557894"/>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3365544" y="2593497"/>
            <a:ext cx="76200" cy="558165"/>
          </a:xfrm>
          <a:custGeom>
            <a:avLst/>
            <a:gdLst/>
            <a:ahLst/>
            <a:cxnLst/>
            <a:rect l="l" t="t" r="r" b="b"/>
            <a:pathLst>
              <a:path w="76200" h="558164">
                <a:moveTo>
                  <a:pt x="50800" y="63500"/>
                </a:moveTo>
                <a:lnTo>
                  <a:pt x="25400" y="63500"/>
                </a:lnTo>
                <a:lnTo>
                  <a:pt x="25400" y="557893"/>
                </a:lnTo>
                <a:lnTo>
                  <a:pt x="50800"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8" name="object 18"/>
          <p:cNvSpPr txBox="1"/>
          <p:nvPr/>
        </p:nvSpPr>
        <p:spPr>
          <a:xfrm>
            <a:off x="4589627" y="315139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19" name="object 19"/>
          <p:cNvSpPr txBox="1"/>
          <p:nvPr/>
        </p:nvSpPr>
        <p:spPr>
          <a:xfrm>
            <a:off x="5533475" y="3151389"/>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20" name="object 20"/>
          <p:cNvSpPr txBox="1"/>
          <p:nvPr/>
        </p:nvSpPr>
        <p:spPr>
          <a:xfrm>
            <a:off x="6463385" y="3151389"/>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21" name="object 21"/>
          <p:cNvSpPr txBox="1"/>
          <p:nvPr/>
        </p:nvSpPr>
        <p:spPr>
          <a:xfrm>
            <a:off x="7393296" y="3151389"/>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22" name="object 22"/>
          <p:cNvSpPr txBox="1"/>
          <p:nvPr/>
        </p:nvSpPr>
        <p:spPr>
          <a:xfrm>
            <a:off x="4558390"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23" name="object 23"/>
          <p:cNvSpPr txBox="1"/>
          <p:nvPr/>
        </p:nvSpPr>
        <p:spPr>
          <a:xfrm>
            <a:off x="5498234"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24" name="object 24"/>
          <p:cNvSpPr txBox="1"/>
          <p:nvPr/>
        </p:nvSpPr>
        <p:spPr>
          <a:xfrm>
            <a:off x="6434404" y="1989341"/>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25" name="object 25"/>
          <p:cNvSpPr txBox="1"/>
          <p:nvPr/>
        </p:nvSpPr>
        <p:spPr>
          <a:xfrm>
            <a:off x="7370573" y="1989339"/>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26" name="object 26"/>
          <p:cNvSpPr/>
          <p:nvPr/>
        </p:nvSpPr>
        <p:spPr>
          <a:xfrm>
            <a:off x="4740083" y="2593500"/>
            <a:ext cx="76200" cy="558165"/>
          </a:xfrm>
          <a:custGeom>
            <a:avLst/>
            <a:gdLst/>
            <a:ahLst/>
            <a:cxnLst/>
            <a:rect l="l" t="t" r="r" b="b"/>
            <a:pathLst>
              <a:path w="76200" h="558164">
                <a:moveTo>
                  <a:pt x="50799" y="76147"/>
                </a:moveTo>
                <a:lnTo>
                  <a:pt x="25399" y="76250"/>
                </a:lnTo>
                <a:lnTo>
                  <a:pt x="27345" y="557941"/>
                </a:lnTo>
                <a:lnTo>
                  <a:pt x="52745" y="557838"/>
                </a:lnTo>
                <a:lnTo>
                  <a:pt x="50799" y="76147"/>
                </a:lnTo>
                <a:close/>
              </a:path>
              <a:path w="76200" h="558164">
                <a:moveTo>
                  <a:pt x="37791" y="0"/>
                </a:moveTo>
                <a:lnTo>
                  <a:pt x="0" y="76353"/>
                </a:lnTo>
                <a:lnTo>
                  <a:pt x="25399" y="76250"/>
                </a:lnTo>
                <a:lnTo>
                  <a:pt x="25347" y="63550"/>
                </a:lnTo>
                <a:lnTo>
                  <a:pt x="69836" y="63447"/>
                </a:lnTo>
                <a:lnTo>
                  <a:pt x="37791" y="0"/>
                </a:lnTo>
                <a:close/>
              </a:path>
              <a:path w="76200" h="558164">
                <a:moveTo>
                  <a:pt x="50747" y="63447"/>
                </a:moveTo>
                <a:lnTo>
                  <a:pt x="25347" y="63550"/>
                </a:lnTo>
                <a:lnTo>
                  <a:pt x="25399" y="76250"/>
                </a:lnTo>
                <a:lnTo>
                  <a:pt x="50799" y="76147"/>
                </a:lnTo>
                <a:lnTo>
                  <a:pt x="50747" y="63447"/>
                </a:lnTo>
                <a:close/>
              </a:path>
              <a:path w="76200" h="558164">
                <a:moveTo>
                  <a:pt x="69836" y="63447"/>
                </a:moveTo>
                <a:lnTo>
                  <a:pt x="50747" y="63447"/>
                </a:lnTo>
                <a:lnTo>
                  <a:pt x="50799" y="76147"/>
                </a:lnTo>
                <a:lnTo>
                  <a:pt x="76198" y="76045"/>
                </a:lnTo>
                <a:lnTo>
                  <a:pt x="69836" y="63447"/>
                </a:lnTo>
                <a:close/>
              </a:path>
            </a:pathLst>
          </a:custGeom>
          <a:solidFill>
            <a:srgbClr val="000000"/>
          </a:solidFill>
        </p:spPr>
        <p:txBody>
          <a:bodyPr wrap="square" lIns="0" tIns="0" rIns="0" bIns="0" rtlCol="0"/>
          <a:lstStyle/>
          <a:p>
            <a:endParaRPr/>
          </a:p>
        </p:txBody>
      </p:sp>
      <p:sp>
        <p:nvSpPr>
          <p:cNvPr id="27" name="object 27"/>
          <p:cNvSpPr/>
          <p:nvPr/>
        </p:nvSpPr>
        <p:spPr>
          <a:xfrm>
            <a:off x="4968986" y="2593497"/>
            <a:ext cx="525780" cy="567055"/>
          </a:xfrm>
          <a:custGeom>
            <a:avLst/>
            <a:gdLst/>
            <a:ahLst/>
            <a:cxnLst/>
            <a:rect l="l" t="t" r="r" b="b"/>
            <a:pathLst>
              <a:path w="525779" h="567055">
                <a:moveTo>
                  <a:pt x="464497" y="47303"/>
                </a:moveTo>
                <a:lnTo>
                  <a:pt x="0" y="549267"/>
                </a:lnTo>
                <a:lnTo>
                  <a:pt x="18642" y="566517"/>
                </a:lnTo>
                <a:lnTo>
                  <a:pt x="483140" y="64554"/>
                </a:lnTo>
                <a:lnTo>
                  <a:pt x="464497" y="47303"/>
                </a:lnTo>
                <a:close/>
              </a:path>
              <a:path w="525779" h="567055">
                <a:moveTo>
                  <a:pt x="514527" y="37981"/>
                </a:moveTo>
                <a:lnTo>
                  <a:pt x="473123" y="37981"/>
                </a:lnTo>
                <a:lnTo>
                  <a:pt x="491765" y="55233"/>
                </a:lnTo>
                <a:lnTo>
                  <a:pt x="483140" y="64554"/>
                </a:lnTo>
                <a:lnTo>
                  <a:pt x="501783" y="81805"/>
                </a:lnTo>
                <a:lnTo>
                  <a:pt x="514527" y="37981"/>
                </a:lnTo>
                <a:close/>
              </a:path>
              <a:path w="525779" h="567055">
                <a:moveTo>
                  <a:pt x="473123" y="37981"/>
                </a:moveTo>
                <a:lnTo>
                  <a:pt x="464497" y="47303"/>
                </a:lnTo>
                <a:lnTo>
                  <a:pt x="483140" y="64554"/>
                </a:lnTo>
                <a:lnTo>
                  <a:pt x="491765" y="55233"/>
                </a:lnTo>
                <a:lnTo>
                  <a:pt x="473123" y="37981"/>
                </a:lnTo>
                <a:close/>
              </a:path>
              <a:path w="525779" h="567055">
                <a:moveTo>
                  <a:pt x="525572" y="0"/>
                </a:moveTo>
                <a:lnTo>
                  <a:pt x="445855" y="30052"/>
                </a:lnTo>
                <a:lnTo>
                  <a:pt x="464497" y="47303"/>
                </a:lnTo>
                <a:lnTo>
                  <a:pt x="473123" y="37981"/>
                </a:lnTo>
                <a:lnTo>
                  <a:pt x="514527" y="37981"/>
                </a:lnTo>
                <a:lnTo>
                  <a:pt x="525572" y="0"/>
                </a:lnTo>
                <a:close/>
              </a:path>
            </a:pathLst>
          </a:custGeom>
          <a:solidFill>
            <a:srgbClr val="000000"/>
          </a:solidFill>
        </p:spPr>
        <p:txBody>
          <a:bodyPr wrap="square" lIns="0" tIns="0" rIns="0" bIns="0" rtlCol="0"/>
          <a:lstStyle/>
          <a:p>
            <a:endParaRPr/>
          </a:p>
        </p:txBody>
      </p:sp>
      <p:sp>
        <p:nvSpPr>
          <p:cNvPr id="28" name="object 28"/>
          <p:cNvSpPr/>
          <p:nvPr/>
        </p:nvSpPr>
        <p:spPr>
          <a:xfrm>
            <a:off x="4978308" y="2593496"/>
            <a:ext cx="522605" cy="558800"/>
          </a:xfrm>
          <a:custGeom>
            <a:avLst/>
            <a:gdLst/>
            <a:ahLst/>
            <a:cxnLst/>
            <a:rect l="l" t="t" r="r" b="b"/>
            <a:pathLst>
              <a:path w="522604" h="558800">
                <a:moveTo>
                  <a:pt x="61271" y="47048"/>
                </a:moveTo>
                <a:lnTo>
                  <a:pt x="42700" y="64376"/>
                </a:lnTo>
                <a:lnTo>
                  <a:pt x="503656" y="558394"/>
                </a:lnTo>
                <a:lnTo>
                  <a:pt x="522227" y="541066"/>
                </a:lnTo>
                <a:lnTo>
                  <a:pt x="61271" y="47048"/>
                </a:lnTo>
                <a:close/>
              </a:path>
              <a:path w="522604" h="558800">
                <a:moveTo>
                  <a:pt x="0" y="0"/>
                </a:moveTo>
                <a:lnTo>
                  <a:pt x="24128" y="81705"/>
                </a:lnTo>
                <a:lnTo>
                  <a:pt x="42700" y="64376"/>
                </a:lnTo>
                <a:lnTo>
                  <a:pt x="34036" y="55091"/>
                </a:lnTo>
                <a:lnTo>
                  <a:pt x="52607" y="37763"/>
                </a:lnTo>
                <a:lnTo>
                  <a:pt x="71222" y="37763"/>
                </a:lnTo>
                <a:lnTo>
                  <a:pt x="79842" y="29720"/>
                </a:lnTo>
                <a:lnTo>
                  <a:pt x="0" y="0"/>
                </a:lnTo>
                <a:close/>
              </a:path>
              <a:path w="522604" h="558800">
                <a:moveTo>
                  <a:pt x="52607" y="37763"/>
                </a:moveTo>
                <a:lnTo>
                  <a:pt x="34036" y="55091"/>
                </a:lnTo>
                <a:lnTo>
                  <a:pt x="42700" y="64376"/>
                </a:lnTo>
                <a:lnTo>
                  <a:pt x="61271" y="47048"/>
                </a:lnTo>
                <a:lnTo>
                  <a:pt x="52607" y="37763"/>
                </a:lnTo>
                <a:close/>
              </a:path>
              <a:path w="522604" h="558800">
                <a:moveTo>
                  <a:pt x="71222" y="37763"/>
                </a:moveTo>
                <a:lnTo>
                  <a:pt x="52607" y="37763"/>
                </a:lnTo>
                <a:lnTo>
                  <a:pt x="61271" y="47048"/>
                </a:lnTo>
                <a:lnTo>
                  <a:pt x="71222" y="37763"/>
                </a:lnTo>
                <a:close/>
              </a:path>
            </a:pathLst>
          </a:custGeom>
          <a:solidFill>
            <a:srgbClr val="000000"/>
          </a:solidFill>
        </p:spPr>
        <p:txBody>
          <a:bodyPr wrap="square" lIns="0" tIns="0" rIns="0" bIns="0" rtlCol="0"/>
          <a:lstStyle/>
          <a:p>
            <a:endParaRPr/>
          </a:p>
        </p:txBody>
      </p:sp>
      <p:sp>
        <p:nvSpPr>
          <p:cNvPr id="29" name="object 29"/>
          <p:cNvSpPr/>
          <p:nvPr/>
        </p:nvSpPr>
        <p:spPr>
          <a:xfrm>
            <a:off x="5680476" y="2593500"/>
            <a:ext cx="76200" cy="558165"/>
          </a:xfrm>
          <a:custGeom>
            <a:avLst/>
            <a:gdLst/>
            <a:ahLst/>
            <a:cxnLst/>
            <a:rect l="l" t="t" r="r" b="b"/>
            <a:pathLst>
              <a:path w="76200" h="558164">
                <a:moveTo>
                  <a:pt x="50796" y="76053"/>
                </a:moveTo>
                <a:lnTo>
                  <a:pt x="25397" y="76338"/>
                </a:lnTo>
                <a:lnTo>
                  <a:pt x="30801" y="558031"/>
                </a:lnTo>
                <a:lnTo>
                  <a:pt x="56200" y="557745"/>
                </a:lnTo>
                <a:lnTo>
                  <a:pt x="50796" y="76053"/>
                </a:lnTo>
                <a:close/>
              </a:path>
              <a:path w="76200" h="558164">
                <a:moveTo>
                  <a:pt x="37242" y="0"/>
                </a:moveTo>
                <a:lnTo>
                  <a:pt x="0" y="76622"/>
                </a:lnTo>
                <a:lnTo>
                  <a:pt x="25397" y="76338"/>
                </a:lnTo>
                <a:lnTo>
                  <a:pt x="25255" y="63638"/>
                </a:lnTo>
                <a:lnTo>
                  <a:pt x="50653" y="63353"/>
                </a:lnTo>
                <a:lnTo>
                  <a:pt x="69812" y="63353"/>
                </a:lnTo>
                <a:lnTo>
                  <a:pt x="37242" y="0"/>
                </a:lnTo>
                <a:close/>
              </a:path>
              <a:path w="76200" h="558164">
                <a:moveTo>
                  <a:pt x="50653" y="63353"/>
                </a:moveTo>
                <a:lnTo>
                  <a:pt x="25255" y="63638"/>
                </a:lnTo>
                <a:lnTo>
                  <a:pt x="25397" y="76338"/>
                </a:lnTo>
                <a:lnTo>
                  <a:pt x="50796" y="76053"/>
                </a:lnTo>
                <a:lnTo>
                  <a:pt x="50653" y="63353"/>
                </a:lnTo>
                <a:close/>
              </a:path>
              <a:path w="76200" h="558164">
                <a:moveTo>
                  <a:pt x="69812" y="63353"/>
                </a:moveTo>
                <a:lnTo>
                  <a:pt x="50653" y="63353"/>
                </a:lnTo>
                <a:lnTo>
                  <a:pt x="50796" y="76053"/>
                </a:lnTo>
                <a:lnTo>
                  <a:pt x="76194" y="75768"/>
                </a:lnTo>
                <a:lnTo>
                  <a:pt x="69812" y="63353"/>
                </a:lnTo>
                <a:close/>
              </a:path>
            </a:pathLst>
          </a:custGeom>
          <a:solidFill>
            <a:srgbClr val="000000"/>
          </a:solidFill>
        </p:spPr>
        <p:txBody>
          <a:bodyPr wrap="square" lIns="0" tIns="0" rIns="0" bIns="0" rtlCol="0"/>
          <a:lstStyle/>
          <a:p>
            <a:endParaRPr/>
          </a:p>
        </p:txBody>
      </p:sp>
      <p:sp>
        <p:nvSpPr>
          <p:cNvPr id="30" name="object 30"/>
          <p:cNvSpPr/>
          <p:nvPr/>
        </p:nvSpPr>
        <p:spPr>
          <a:xfrm>
            <a:off x="5925522" y="2599888"/>
            <a:ext cx="460375" cy="538480"/>
          </a:xfrm>
          <a:custGeom>
            <a:avLst/>
            <a:gdLst/>
            <a:ahLst/>
            <a:cxnLst/>
            <a:rect l="l" t="t" r="r" b="b"/>
            <a:pathLst>
              <a:path w="460375" h="538480">
                <a:moveTo>
                  <a:pt x="401222" y="49834"/>
                </a:moveTo>
                <a:lnTo>
                  <a:pt x="0" y="521862"/>
                </a:lnTo>
                <a:lnTo>
                  <a:pt x="19352" y="538312"/>
                </a:lnTo>
                <a:lnTo>
                  <a:pt x="420575" y="66284"/>
                </a:lnTo>
                <a:lnTo>
                  <a:pt x="401222" y="49834"/>
                </a:lnTo>
                <a:close/>
              </a:path>
              <a:path w="460375" h="538480">
                <a:moveTo>
                  <a:pt x="450387" y="40157"/>
                </a:moveTo>
                <a:lnTo>
                  <a:pt x="409448" y="40157"/>
                </a:lnTo>
                <a:lnTo>
                  <a:pt x="428801" y="56607"/>
                </a:lnTo>
                <a:lnTo>
                  <a:pt x="420575" y="66284"/>
                </a:lnTo>
                <a:lnTo>
                  <a:pt x="439929" y="82735"/>
                </a:lnTo>
                <a:lnTo>
                  <a:pt x="450387" y="40157"/>
                </a:lnTo>
                <a:close/>
              </a:path>
              <a:path w="460375" h="538480">
                <a:moveTo>
                  <a:pt x="409448" y="40157"/>
                </a:moveTo>
                <a:lnTo>
                  <a:pt x="401222" y="49834"/>
                </a:lnTo>
                <a:lnTo>
                  <a:pt x="420575" y="66284"/>
                </a:lnTo>
                <a:lnTo>
                  <a:pt x="428801" y="56607"/>
                </a:lnTo>
                <a:lnTo>
                  <a:pt x="409448" y="40157"/>
                </a:lnTo>
                <a:close/>
              </a:path>
              <a:path w="460375" h="538480">
                <a:moveTo>
                  <a:pt x="460250" y="0"/>
                </a:moveTo>
                <a:lnTo>
                  <a:pt x="381869" y="33384"/>
                </a:lnTo>
                <a:lnTo>
                  <a:pt x="401222" y="49834"/>
                </a:lnTo>
                <a:lnTo>
                  <a:pt x="409448" y="40157"/>
                </a:lnTo>
                <a:lnTo>
                  <a:pt x="450387" y="40157"/>
                </a:lnTo>
                <a:lnTo>
                  <a:pt x="460250" y="0"/>
                </a:lnTo>
                <a:close/>
              </a:path>
            </a:pathLst>
          </a:custGeom>
          <a:solidFill>
            <a:srgbClr val="000000"/>
          </a:solidFill>
        </p:spPr>
        <p:txBody>
          <a:bodyPr wrap="square" lIns="0" tIns="0" rIns="0" bIns="0" rtlCol="0"/>
          <a:lstStyle/>
          <a:p>
            <a:endParaRPr/>
          </a:p>
        </p:txBody>
      </p:sp>
      <p:sp>
        <p:nvSpPr>
          <p:cNvPr id="31" name="object 31"/>
          <p:cNvSpPr/>
          <p:nvPr/>
        </p:nvSpPr>
        <p:spPr>
          <a:xfrm>
            <a:off x="5951159" y="2580243"/>
            <a:ext cx="522605" cy="558800"/>
          </a:xfrm>
          <a:custGeom>
            <a:avLst/>
            <a:gdLst/>
            <a:ahLst/>
            <a:cxnLst/>
            <a:rect l="l" t="t" r="r" b="b"/>
            <a:pathLst>
              <a:path w="522604" h="558800">
                <a:moveTo>
                  <a:pt x="61270" y="47049"/>
                </a:moveTo>
                <a:lnTo>
                  <a:pt x="42699" y="64378"/>
                </a:lnTo>
                <a:lnTo>
                  <a:pt x="503656" y="558394"/>
                </a:lnTo>
                <a:lnTo>
                  <a:pt x="522227" y="541066"/>
                </a:lnTo>
                <a:lnTo>
                  <a:pt x="61270" y="47049"/>
                </a:lnTo>
                <a:close/>
              </a:path>
              <a:path w="522604" h="558800">
                <a:moveTo>
                  <a:pt x="0" y="0"/>
                </a:moveTo>
                <a:lnTo>
                  <a:pt x="24128" y="81706"/>
                </a:lnTo>
                <a:lnTo>
                  <a:pt x="42699" y="64378"/>
                </a:lnTo>
                <a:lnTo>
                  <a:pt x="34034" y="55092"/>
                </a:lnTo>
                <a:lnTo>
                  <a:pt x="52605" y="37763"/>
                </a:lnTo>
                <a:lnTo>
                  <a:pt x="71221" y="37763"/>
                </a:lnTo>
                <a:lnTo>
                  <a:pt x="79841" y="29720"/>
                </a:lnTo>
                <a:lnTo>
                  <a:pt x="0" y="0"/>
                </a:lnTo>
                <a:close/>
              </a:path>
              <a:path w="522604" h="558800">
                <a:moveTo>
                  <a:pt x="52605" y="37763"/>
                </a:moveTo>
                <a:lnTo>
                  <a:pt x="34034" y="55092"/>
                </a:lnTo>
                <a:lnTo>
                  <a:pt x="42699" y="64378"/>
                </a:lnTo>
                <a:lnTo>
                  <a:pt x="61270" y="47049"/>
                </a:lnTo>
                <a:lnTo>
                  <a:pt x="52605" y="37763"/>
                </a:lnTo>
                <a:close/>
              </a:path>
              <a:path w="522604" h="558800">
                <a:moveTo>
                  <a:pt x="71221" y="37763"/>
                </a:moveTo>
                <a:lnTo>
                  <a:pt x="52605" y="37763"/>
                </a:lnTo>
                <a:lnTo>
                  <a:pt x="61270" y="47049"/>
                </a:lnTo>
                <a:lnTo>
                  <a:pt x="71221" y="37763"/>
                </a:lnTo>
                <a:close/>
              </a:path>
            </a:pathLst>
          </a:custGeom>
          <a:solidFill>
            <a:srgbClr val="000000"/>
          </a:solidFill>
        </p:spPr>
        <p:txBody>
          <a:bodyPr wrap="square" lIns="0" tIns="0" rIns="0" bIns="0" rtlCol="0"/>
          <a:lstStyle/>
          <a:p>
            <a:endParaRPr/>
          </a:p>
        </p:txBody>
      </p:sp>
      <p:sp>
        <p:nvSpPr>
          <p:cNvPr id="32" name="object 32"/>
          <p:cNvSpPr/>
          <p:nvPr/>
        </p:nvSpPr>
        <p:spPr>
          <a:xfrm>
            <a:off x="6878494" y="2586635"/>
            <a:ext cx="460375" cy="538480"/>
          </a:xfrm>
          <a:custGeom>
            <a:avLst/>
            <a:gdLst/>
            <a:ahLst/>
            <a:cxnLst/>
            <a:rect l="l" t="t" r="r" b="b"/>
            <a:pathLst>
              <a:path w="460375" h="538480">
                <a:moveTo>
                  <a:pt x="401224" y="49835"/>
                </a:moveTo>
                <a:lnTo>
                  <a:pt x="0" y="521862"/>
                </a:lnTo>
                <a:lnTo>
                  <a:pt x="19353" y="538312"/>
                </a:lnTo>
                <a:lnTo>
                  <a:pt x="420576" y="66285"/>
                </a:lnTo>
                <a:lnTo>
                  <a:pt x="401224" y="49835"/>
                </a:lnTo>
                <a:close/>
              </a:path>
              <a:path w="460375" h="538480">
                <a:moveTo>
                  <a:pt x="450387" y="40158"/>
                </a:moveTo>
                <a:lnTo>
                  <a:pt x="409449" y="40158"/>
                </a:lnTo>
                <a:lnTo>
                  <a:pt x="428801" y="56608"/>
                </a:lnTo>
                <a:lnTo>
                  <a:pt x="420576" y="66285"/>
                </a:lnTo>
                <a:lnTo>
                  <a:pt x="439930" y="82735"/>
                </a:lnTo>
                <a:lnTo>
                  <a:pt x="450387" y="40158"/>
                </a:lnTo>
                <a:close/>
              </a:path>
              <a:path w="460375" h="538480">
                <a:moveTo>
                  <a:pt x="409449" y="40158"/>
                </a:moveTo>
                <a:lnTo>
                  <a:pt x="401224" y="49835"/>
                </a:lnTo>
                <a:lnTo>
                  <a:pt x="420576" y="66285"/>
                </a:lnTo>
                <a:lnTo>
                  <a:pt x="428801" y="56608"/>
                </a:lnTo>
                <a:lnTo>
                  <a:pt x="409449" y="40158"/>
                </a:lnTo>
                <a:close/>
              </a:path>
              <a:path w="460375" h="538480">
                <a:moveTo>
                  <a:pt x="460250" y="0"/>
                </a:moveTo>
                <a:lnTo>
                  <a:pt x="381869" y="33384"/>
                </a:lnTo>
                <a:lnTo>
                  <a:pt x="401224" y="49835"/>
                </a:lnTo>
                <a:lnTo>
                  <a:pt x="409449" y="40158"/>
                </a:lnTo>
                <a:lnTo>
                  <a:pt x="450387" y="40158"/>
                </a:lnTo>
                <a:lnTo>
                  <a:pt x="460250" y="0"/>
                </a:lnTo>
                <a:close/>
              </a:path>
            </a:pathLst>
          </a:custGeom>
          <a:solidFill>
            <a:srgbClr val="000000"/>
          </a:solidFill>
        </p:spPr>
        <p:txBody>
          <a:bodyPr wrap="square" lIns="0" tIns="0" rIns="0" bIns="0" rtlCol="0"/>
          <a:lstStyle/>
          <a:p>
            <a:endParaRPr/>
          </a:p>
        </p:txBody>
      </p:sp>
      <p:sp>
        <p:nvSpPr>
          <p:cNvPr id="33" name="object 33"/>
          <p:cNvSpPr/>
          <p:nvPr/>
        </p:nvSpPr>
        <p:spPr>
          <a:xfrm>
            <a:off x="6615786" y="2593498"/>
            <a:ext cx="76200" cy="558165"/>
          </a:xfrm>
          <a:custGeom>
            <a:avLst/>
            <a:gdLst/>
            <a:ahLst/>
            <a:cxnLst/>
            <a:rect l="l" t="t" r="r" b="b"/>
            <a:pathLst>
              <a:path w="76200" h="558164">
                <a:moveTo>
                  <a:pt x="50800" y="63500"/>
                </a:moveTo>
                <a:lnTo>
                  <a:pt x="25400" y="63500"/>
                </a:lnTo>
                <a:lnTo>
                  <a:pt x="25400" y="557890"/>
                </a:lnTo>
                <a:lnTo>
                  <a:pt x="50800" y="557890"/>
                </a:lnTo>
                <a:lnTo>
                  <a:pt x="50800" y="63500"/>
                </a:lnTo>
                <a:close/>
              </a:path>
              <a:path w="76200" h="558164">
                <a:moveTo>
                  <a:pt x="38101" y="0"/>
                </a:moveTo>
                <a:lnTo>
                  <a:pt x="0" y="76200"/>
                </a:lnTo>
                <a:lnTo>
                  <a:pt x="25400" y="76200"/>
                </a:lnTo>
                <a:lnTo>
                  <a:pt x="25400" y="63500"/>
                </a:lnTo>
                <a:lnTo>
                  <a:pt x="69850" y="63500"/>
                </a:lnTo>
                <a:lnTo>
                  <a:pt x="38101"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4" name="object 34"/>
          <p:cNvSpPr/>
          <p:nvPr/>
        </p:nvSpPr>
        <p:spPr>
          <a:xfrm>
            <a:off x="7551103" y="2593497"/>
            <a:ext cx="76200" cy="558165"/>
          </a:xfrm>
          <a:custGeom>
            <a:avLst/>
            <a:gdLst/>
            <a:ahLst/>
            <a:cxnLst/>
            <a:rect l="l" t="t" r="r" b="b"/>
            <a:pathLst>
              <a:path w="76200" h="558164">
                <a:moveTo>
                  <a:pt x="25398" y="76051"/>
                </a:moveTo>
                <a:lnTo>
                  <a:pt x="19993" y="557748"/>
                </a:lnTo>
                <a:lnTo>
                  <a:pt x="45392" y="558034"/>
                </a:lnTo>
                <a:lnTo>
                  <a:pt x="50797" y="76336"/>
                </a:lnTo>
                <a:lnTo>
                  <a:pt x="25398" y="76051"/>
                </a:lnTo>
                <a:close/>
              </a:path>
              <a:path w="76200" h="558164">
                <a:moveTo>
                  <a:pt x="69745" y="63352"/>
                </a:moveTo>
                <a:lnTo>
                  <a:pt x="25540" y="63352"/>
                </a:lnTo>
                <a:lnTo>
                  <a:pt x="50939" y="63638"/>
                </a:lnTo>
                <a:lnTo>
                  <a:pt x="50797" y="76336"/>
                </a:lnTo>
                <a:lnTo>
                  <a:pt x="76194" y="76621"/>
                </a:lnTo>
                <a:lnTo>
                  <a:pt x="69745" y="63352"/>
                </a:lnTo>
                <a:close/>
              </a:path>
              <a:path w="76200" h="558164">
                <a:moveTo>
                  <a:pt x="25540" y="63352"/>
                </a:moveTo>
                <a:lnTo>
                  <a:pt x="25398" y="76051"/>
                </a:lnTo>
                <a:lnTo>
                  <a:pt x="50797" y="76336"/>
                </a:lnTo>
                <a:lnTo>
                  <a:pt x="50939" y="63638"/>
                </a:lnTo>
                <a:lnTo>
                  <a:pt x="25540" y="63352"/>
                </a:lnTo>
                <a:close/>
              </a:path>
              <a:path w="76200" h="558164">
                <a:moveTo>
                  <a:pt x="38953" y="0"/>
                </a:moveTo>
                <a:lnTo>
                  <a:pt x="0" y="75766"/>
                </a:lnTo>
                <a:lnTo>
                  <a:pt x="25398" y="76051"/>
                </a:lnTo>
                <a:lnTo>
                  <a:pt x="25540" y="63352"/>
                </a:lnTo>
                <a:lnTo>
                  <a:pt x="69745" y="63352"/>
                </a:lnTo>
                <a:lnTo>
                  <a:pt x="38953" y="0"/>
                </a:lnTo>
                <a:close/>
              </a:path>
            </a:pathLst>
          </a:custGeom>
          <a:solidFill>
            <a:srgbClr val="000000"/>
          </a:solidFill>
        </p:spPr>
        <p:txBody>
          <a:bodyPr wrap="square" lIns="0" tIns="0" rIns="0" bIns="0" rtlCol="0"/>
          <a:lstStyle/>
          <a:p>
            <a:endParaRPr/>
          </a:p>
        </p:txBody>
      </p:sp>
      <p:sp>
        <p:nvSpPr>
          <p:cNvPr id="35" name="object 35"/>
          <p:cNvSpPr/>
          <p:nvPr/>
        </p:nvSpPr>
        <p:spPr>
          <a:xfrm>
            <a:off x="6885013" y="2593496"/>
            <a:ext cx="522605" cy="558800"/>
          </a:xfrm>
          <a:custGeom>
            <a:avLst/>
            <a:gdLst/>
            <a:ahLst/>
            <a:cxnLst/>
            <a:rect l="l" t="t" r="r" b="b"/>
            <a:pathLst>
              <a:path w="522604" h="558800">
                <a:moveTo>
                  <a:pt x="61269" y="47048"/>
                </a:moveTo>
                <a:lnTo>
                  <a:pt x="42698" y="64376"/>
                </a:lnTo>
                <a:lnTo>
                  <a:pt x="503655" y="558394"/>
                </a:lnTo>
                <a:lnTo>
                  <a:pt x="522226" y="541066"/>
                </a:lnTo>
                <a:lnTo>
                  <a:pt x="61269" y="47048"/>
                </a:lnTo>
                <a:close/>
              </a:path>
              <a:path w="522604" h="558800">
                <a:moveTo>
                  <a:pt x="0" y="0"/>
                </a:moveTo>
                <a:lnTo>
                  <a:pt x="24127" y="81705"/>
                </a:lnTo>
                <a:lnTo>
                  <a:pt x="42698" y="64376"/>
                </a:lnTo>
                <a:lnTo>
                  <a:pt x="34034" y="55091"/>
                </a:lnTo>
                <a:lnTo>
                  <a:pt x="52605" y="37763"/>
                </a:lnTo>
                <a:lnTo>
                  <a:pt x="71221" y="37763"/>
                </a:lnTo>
                <a:lnTo>
                  <a:pt x="79841" y="29720"/>
                </a:lnTo>
                <a:lnTo>
                  <a:pt x="0" y="0"/>
                </a:lnTo>
                <a:close/>
              </a:path>
              <a:path w="522604" h="558800">
                <a:moveTo>
                  <a:pt x="52605" y="37763"/>
                </a:moveTo>
                <a:lnTo>
                  <a:pt x="34034" y="55091"/>
                </a:lnTo>
                <a:lnTo>
                  <a:pt x="42698" y="64376"/>
                </a:lnTo>
                <a:lnTo>
                  <a:pt x="61269" y="47048"/>
                </a:lnTo>
                <a:lnTo>
                  <a:pt x="52605" y="37763"/>
                </a:lnTo>
                <a:close/>
              </a:path>
              <a:path w="522604" h="558800">
                <a:moveTo>
                  <a:pt x="71221" y="37763"/>
                </a:moveTo>
                <a:lnTo>
                  <a:pt x="52605" y="37763"/>
                </a:lnTo>
                <a:lnTo>
                  <a:pt x="61269" y="47048"/>
                </a:lnTo>
                <a:lnTo>
                  <a:pt x="71221" y="37763"/>
                </a:lnTo>
                <a:close/>
              </a:path>
            </a:pathLst>
          </a:custGeom>
          <a:solidFill>
            <a:srgbClr val="000000"/>
          </a:solidFill>
        </p:spPr>
        <p:txBody>
          <a:bodyPr wrap="square" lIns="0" tIns="0" rIns="0" bIns="0" rtlCol="0"/>
          <a:lstStyle/>
          <a:p>
            <a:endParaRPr/>
          </a:p>
        </p:txBody>
      </p:sp>
      <p:sp>
        <p:nvSpPr>
          <p:cNvPr id="36" name="object 36"/>
          <p:cNvSpPr txBox="1"/>
          <p:nvPr/>
        </p:nvSpPr>
        <p:spPr>
          <a:xfrm>
            <a:off x="343070" y="1353311"/>
            <a:ext cx="6851122" cy="369332"/>
          </a:xfrm>
          <a:prstGeom prst="rect">
            <a:avLst/>
          </a:prstGeom>
        </p:spPr>
        <p:txBody>
          <a:bodyPr vert="horz" wrap="square" lIns="0" tIns="0" rIns="0" bIns="0" rtlCol="0">
            <a:spAutoFit/>
          </a:bodyPr>
          <a:lstStyle/>
          <a:p>
            <a:pPr marL="12700">
              <a:lnSpc>
                <a:spcPct val="100000"/>
              </a:lnSpc>
              <a:tabLst>
                <a:tab pos="4850130" algn="l"/>
              </a:tabLst>
            </a:pPr>
            <a:r>
              <a:rPr sz="2400" spc="-60" dirty="0">
                <a:latin typeface="Calibri"/>
                <a:cs typeface="Calibri"/>
              </a:rPr>
              <a:t>R</a:t>
            </a:r>
            <a:r>
              <a:rPr sz="2400" spc="-10" dirty="0">
                <a:latin typeface="Calibri"/>
                <a:cs typeface="Calibri"/>
              </a:rPr>
              <a:t>e</a:t>
            </a:r>
            <a:r>
              <a:rPr sz="2400" spc="-20" dirty="0">
                <a:latin typeface="Calibri"/>
                <a:cs typeface="Calibri"/>
              </a:rPr>
              <a:t>c</a:t>
            </a:r>
            <a:r>
              <a:rPr sz="2400" dirty="0">
                <a:latin typeface="Calibri"/>
                <a:cs typeface="Calibri"/>
              </a:rPr>
              <a:t>u</a:t>
            </a:r>
            <a:r>
              <a:rPr sz="2400" spc="-10" dirty="0">
                <a:latin typeface="Calibri"/>
                <a:cs typeface="Calibri"/>
              </a:rPr>
              <a:t>r</a:t>
            </a:r>
            <a:r>
              <a:rPr sz="2400" spc="-50" dirty="0">
                <a:latin typeface="Calibri"/>
                <a:cs typeface="Calibri"/>
              </a:rPr>
              <a:t>r</a:t>
            </a:r>
            <a:r>
              <a:rPr sz="2400" spc="-10" dirty="0">
                <a:latin typeface="Calibri"/>
                <a:cs typeface="Calibri"/>
              </a:rPr>
              <a:t>e</a:t>
            </a:r>
            <a:r>
              <a:rPr sz="2400" spc="-25" dirty="0">
                <a:latin typeface="Calibri"/>
                <a:cs typeface="Calibri"/>
              </a:rPr>
              <a:t>n</a:t>
            </a:r>
            <a:r>
              <a:rPr sz="2400" spc="-10" dirty="0">
                <a:latin typeface="Calibri"/>
                <a:cs typeface="Calibri"/>
              </a:rPr>
              <a:t>t </a:t>
            </a:r>
            <a:r>
              <a:rPr sz="2400" spc="-20" dirty="0">
                <a:latin typeface="Calibri"/>
                <a:cs typeface="Calibri"/>
              </a:rPr>
              <a:t>N</a:t>
            </a:r>
            <a:r>
              <a:rPr sz="2400" spc="-10" dirty="0">
                <a:latin typeface="Calibri"/>
                <a:cs typeface="Calibri"/>
              </a:rPr>
              <a:t>e</a:t>
            </a:r>
            <a:r>
              <a:rPr sz="2400" dirty="0">
                <a:latin typeface="Calibri"/>
                <a:cs typeface="Calibri"/>
              </a:rPr>
              <a:t>u</a:t>
            </a:r>
            <a:r>
              <a:rPr sz="2400" spc="-60" dirty="0">
                <a:latin typeface="Calibri"/>
                <a:cs typeface="Calibri"/>
              </a:rPr>
              <a:t>r</a:t>
            </a:r>
            <a:r>
              <a:rPr sz="2400" dirty="0">
                <a:latin typeface="Calibri"/>
                <a:cs typeface="Calibri"/>
              </a:rPr>
              <a:t>al</a:t>
            </a:r>
            <a:r>
              <a:rPr sz="2400" spc="-10" dirty="0">
                <a:latin typeface="Calibri"/>
                <a:cs typeface="Calibri"/>
              </a:rPr>
              <a:t> </a:t>
            </a:r>
            <a:r>
              <a:rPr sz="2400" spc="-20" dirty="0">
                <a:latin typeface="Calibri"/>
                <a:cs typeface="Calibri"/>
              </a:rPr>
              <a:t>N</a:t>
            </a:r>
            <a:r>
              <a:rPr sz="2400" spc="-35" dirty="0">
                <a:latin typeface="Calibri"/>
                <a:cs typeface="Calibri"/>
              </a:rPr>
              <a:t>e</a:t>
            </a:r>
            <a:r>
              <a:rPr sz="2400" spc="-15" dirty="0">
                <a:latin typeface="Calibri"/>
                <a:cs typeface="Calibri"/>
              </a:rPr>
              <a:t>t</a:t>
            </a:r>
            <a:r>
              <a:rPr sz="2400" spc="-50" dirty="0">
                <a:latin typeface="Calibri"/>
                <a:cs typeface="Calibri"/>
              </a:rPr>
              <a:t>w</a:t>
            </a:r>
            <a:r>
              <a:rPr sz="2400" spc="-5" dirty="0">
                <a:latin typeface="Calibri"/>
                <a:cs typeface="Calibri"/>
              </a:rPr>
              <a:t>o</a:t>
            </a:r>
            <a:r>
              <a:rPr sz="2400" spc="-10" dirty="0">
                <a:latin typeface="Calibri"/>
                <a:cs typeface="Calibri"/>
              </a:rPr>
              <a:t>rk</a:t>
            </a:r>
            <a:r>
              <a:rPr sz="2400" dirty="0">
                <a:latin typeface="Calibri"/>
                <a:cs typeface="Calibri"/>
              </a:rPr>
              <a:t>	</a:t>
            </a:r>
            <a:r>
              <a:rPr sz="2400" spc="-5" dirty="0">
                <a:latin typeface="Calibri"/>
                <a:cs typeface="Calibri"/>
              </a:rPr>
              <a:t>1</a:t>
            </a:r>
            <a:r>
              <a:rPr sz="2400" dirty="0">
                <a:latin typeface="Calibri"/>
                <a:cs typeface="Calibri"/>
              </a:rPr>
              <a:t>D</a:t>
            </a:r>
            <a:r>
              <a:rPr sz="2400" spc="-10" dirty="0">
                <a:latin typeface="Calibri"/>
                <a:cs typeface="Calibri"/>
              </a:rPr>
              <a:t> </a:t>
            </a:r>
            <a:r>
              <a:rPr sz="2400" spc="-5" dirty="0">
                <a:latin typeface="Calibri"/>
                <a:cs typeface="Calibri"/>
              </a:rPr>
              <a:t>Co</a:t>
            </a:r>
            <a:r>
              <a:rPr sz="2400" spc="-40" dirty="0">
                <a:latin typeface="Calibri"/>
                <a:cs typeface="Calibri"/>
              </a:rPr>
              <a:t>nv</a:t>
            </a:r>
            <a:r>
              <a:rPr sz="2400" spc="-5" dirty="0">
                <a:latin typeface="Calibri"/>
                <a:cs typeface="Calibri"/>
              </a:rPr>
              <a:t>ol</a:t>
            </a:r>
            <a:r>
              <a:rPr sz="2400" dirty="0">
                <a:latin typeface="Calibri"/>
                <a:cs typeface="Calibri"/>
              </a:rPr>
              <a:t>u</a:t>
            </a:r>
            <a:r>
              <a:rPr lang="en-US" sz="2400" spc="105" dirty="0">
                <a:latin typeface="Calibri"/>
                <a:cs typeface="Calibri"/>
              </a:rPr>
              <a:t>ti</a:t>
            </a:r>
            <a:r>
              <a:rPr sz="2400" spc="-5" dirty="0">
                <a:latin typeface="Calibri"/>
                <a:cs typeface="Calibri"/>
              </a:rPr>
              <a:t>o</a:t>
            </a:r>
            <a:r>
              <a:rPr sz="2400" dirty="0">
                <a:latin typeface="Calibri"/>
                <a:cs typeface="Calibri"/>
              </a:rPr>
              <a:t>n</a:t>
            </a:r>
          </a:p>
        </p:txBody>
      </p:sp>
      <p:sp>
        <p:nvSpPr>
          <p:cNvPr id="37" name="object 37"/>
          <p:cNvSpPr txBox="1"/>
          <p:nvPr/>
        </p:nvSpPr>
        <p:spPr>
          <a:xfrm>
            <a:off x="231960" y="4304791"/>
            <a:ext cx="3392804" cy="1625600"/>
          </a:xfrm>
          <a:prstGeom prst="rect">
            <a:avLst/>
          </a:prstGeom>
        </p:spPr>
        <p:txBody>
          <a:bodyPr vert="horz" wrap="square" lIns="0" tIns="0" rIns="0" bIns="0" rtlCol="0">
            <a:spAutoFit/>
          </a:bodyPr>
          <a:lstStyle/>
          <a:p>
            <a:pPr marL="12700" marR="214629">
              <a:lnSpc>
                <a:spcPts val="2090"/>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5" dirty="0">
                <a:latin typeface="Calibri"/>
                <a:cs typeface="Calibri"/>
              </a:rPr>
              <a:t>O</a:t>
            </a:r>
            <a:r>
              <a:rPr sz="1800" b="1" spc="-30" dirty="0">
                <a:latin typeface="Calibri"/>
                <a:cs typeface="Calibri"/>
              </a:rPr>
              <a:t>r</a:t>
            </a:r>
            <a:r>
              <a:rPr sz="1800" b="1" spc="-5" dirty="0">
                <a:latin typeface="Calibri"/>
                <a:cs typeface="Calibri"/>
              </a:rPr>
              <a:t>d</a:t>
            </a:r>
            <a:r>
              <a:rPr sz="1800" b="1" spc="-10" dirty="0">
                <a:latin typeface="Calibri"/>
                <a:cs typeface="Calibri"/>
              </a:rPr>
              <a:t>e</a:t>
            </a:r>
            <a:r>
              <a:rPr sz="1800" b="1" spc="-15" dirty="0">
                <a:latin typeface="Calibri"/>
                <a:cs typeface="Calibri"/>
              </a:rPr>
              <a:t>r</a:t>
            </a:r>
            <a:r>
              <a:rPr sz="1800" b="1" spc="-10" dirty="0">
                <a:latin typeface="Calibri"/>
                <a:cs typeface="Calibri"/>
              </a:rPr>
              <a:t>ed</a:t>
            </a:r>
            <a:r>
              <a:rPr sz="1800" b="1" dirty="0">
                <a:latin typeface="Calibri"/>
                <a:cs typeface="Calibri"/>
              </a:rPr>
              <a:t> </a:t>
            </a:r>
            <a:r>
              <a:rPr sz="1800" b="1" spc="-15" dirty="0">
                <a:latin typeface="Calibri"/>
                <a:cs typeface="Calibri"/>
              </a:rPr>
              <a:t>S</a:t>
            </a:r>
            <a:r>
              <a:rPr sz="1800" b="1" spc="5" dirty="0">
                <a:latin typeface="Calibri"/>
                <a:cs typeface="Calibri"/>
              </a:rPr>
              <a:t>e</a:t>
            </a:r>
            <a:r>
              <a:rPr sz="1800" b="1" spc="-15" dirty="0">
                <a:latin typeface="Calibri"/>
                <a:cs typeface="Calibri"/>
              </a:rPr>
              <a:t>qu</a:t>
            </a:r>
            <a:r>
              <a:rPr sz="1800" b="1" spc="-5" dirty="0">
                <a:latin typeface="Calibri"/>
                <a:cs typeface="Calibri"/>
              </a:rPr>
              <a:t>enc</a:t>
            </a:r>
            <a:r>
              <a:rPr sz="1800" b="1" spc="-10" dirty="0">
                <a:latin typeface="Calibri"/>
                <a:cs typeface="Calibri"/>
              </a:rPr>
              <a:t>es</a:t>
            </a:r>
            <a:r>
              <a:rPr sz="1800" b="1" spc="-5" dirty="0">
                <a:latin typeface="Calibri"/>
                <a:cs typeface="Calibri"/>
              </a:rPr>
              <a:t>   </a:t>
            </a:r>
            <a:r>
              <a:rPr sz="1800" b="1" spc="-10" dirty="0">
                <a:solidFill>
                  <a:srgbClr val="70AD47"/>
                </a:solidFill>
                <a:latin typeface="Calibri"/>
                <a:cs typeface="Calibri"/>
              </a:rPr>
              <a:t>(+)</a:t>
            </a:r>
            <a:r>
              <a:rPr sz="1800" b="1" spc="5" dirty="0">
                <a:solidFill>
                  <a:srgbClr val="70AD47"/>
                </a:solidFill>
                <a:latin typeface="Calibri"/>
                <a:cs typeface="Calibri"/>
              </a:rPr>
              <a:t> </a:t>
            </a:r>
            <a:r>
              <a:rPr sz="1800" b="1" dirty="0">
                <a:solidFill>
                  <a:srgbClr val="70AD47"/>
                </a:solidFill>
                <a:latin typeface="Calibri"/>
                <a:cs typeface="Calibri"/>
              </a:rPr>
              <a:t>G</a:t>
            </a:r>
            <a:r>
              <a:rPr sz="1800" b="1" spc="-20" dirty="0">
                <a:solidFill>
                  <a:srgbClr val="70AD47"/>
                </a:solidFill>
                <a:latin typeface="Calibri"/>
                <a:cs typeface="Calibri"/>
              </a:rPr>
              <a:t>oo</a:t>
            </a:r>
            <a:r>
              <a:rPr sz="1800" b="1" spc="-10" dirty="0">
                <a:solidFill>
                  <a:srgbClr val="70AD47"/>
                </a:solidFill>
                <a:latin typeface="Calibri"/>
                <a:cs typeface="Calibri"/>
              </a:rPr>
              <a:t>d</a:t>
            </a:r>
            <a:r>
              <a:rPr sz="1800" b="1" dirty="0">
                <a:solidFill>
                  <a:srgbClr val="70AD47"/>
                </a:solidFill>
                <a:latin typeface="Calibri"/>
                <a:cs typeface="Calibri"/>
              </a:rPr>
              <a:t> </a:t>
            </a:r>
            <a:r>
              <a:rPr sz="1800" b="1" spc="-25" dirty="0">
                <a:solidFill>
                  <a:srgbClr val="70AD47"/>
                </a:solidFill>
                <a:latin typeface="Calibri"/>
                <a:cs typeface="Calibri"/>
              </a:rPr>
              <a:t>a</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10" dirty="0">
                <a:solidFill>
                  <a:srgbClr val="70AD47"/>
                </a:solidFill>
                <a:latin typeface="Calibri"/>
                <a:cs typeface="Calibri"/>
              </a:rPr>
              <a:t>l</a:t>
            </a: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g </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15" dirty="0">
                <a:solidFill>
                  <a:srgbClr val="70AD47"/>
                </a:solidFill>
                <a:latin typeface="Calibri"/>
                <a:cs typeface="Calibri"/>
              </a:rPr>
              <a:t>n</a:t>
            </a:r>
            <a:r>
              <a:rPr sz="1800" b="1" spc="-5" dirty="0">
                <a:solidFill>
                  <a:srgbClr val="70AD47"/>
                </a:solidFill>
                <a:latin typeface="Calibri"/>
                <a:cs typeface="Calibri"/>
              </a:rPr>
              <a:t>c</a:t>
            </a:r>
            <a:r>
              <a:rPr sz="1800" b="1" spc="-10" dirty="0">
                <a:solidFill>
                  <a:srgbClr val="70AD47"/>
                </a:solidFill>
                <a:latin typeface="Calibri"/>
                <a:cs typeface="Calibri"/>
              </a:rPr>
              <a:t>e</a:t>
            </a:r>
            <a:r>
              <a:rPr sz="1800" b="1" spc="-20" dirty="0">
                <a:solidFill>
                  <a:srgbClr val="70AD47"/>
                </a:solidFill>
                <a:latin typeface="Calibri"/>
                <a:cs typeface="Calibri"/>
              </a:rPr>
              <a:t>s</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20" dirty="0">
                <a:solidFill>
                  <a:srgbClr val="70AD47"/>
                </a:solidFill>
                <a:latin typeface="Calibri"/>
                <a:cs typeface="Calibri"/>
              </a:rPr>
              <a:t>A</a:t>
            </a:r>
            <a:r>
              <a:rPr lang="en-US" sz="1800" b="1" spc="145" dirty="0">
                <a:solidFill>
                  <a:srgbClr val="70AD47"/>
                </a:solidFill>
                <a:latin typeface="Calibri"/>
                <a:cs typeface="Calibri"/>
              </a:rPr>
              <a:t>ft</a:t>
            </a:r>
            <a:r>
              <a:rPr sz="1800" b="1" spc="5" dirty="0">
                <a:solidFill>
                  <a:srgbClr val="70AD47"/>
                </a:solidFill>
                <a:latin typeface="Calibri"/>
                <a:cs typeface="Calibri"/>
              </a:rPr>
              <a:t>e</a:t>
            </a:r>
            <a:r>
              <a:rPr sz="1800" b="1" dirty="0">
                <a:solidFill>
                  <a:srgbClr val="70AD47"/>
                </a:solidFill>
                <a:latin typeface="Calibri"/>
                <a:cs typeface="Calibri"/>
              </a:rPr>
              <a:t>r</a:t>
            </a:r>
            <a:endParaRPr sz="1800" dirty="0">
              <a:latin typeface="Calibri"/>
              <a:cs typeface="Calibri"/>
            </a:endParaRPr>
          </a:p>
          <a:p>
            <a:pPr marL="12700" marR="62865">
              <a:lnSpc>
                <a:spcPts val="2210"/>
              </a:lnSpc>
              <a:spcBef>
                <a:spcPts val="20"/>
              </a:spcBef>
            </a:pP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e </a:t>
            </a:r>
            <a:r>
              <a:rPr sz="1800" b="1" spc="-20" dirty="0">
                <a:solidFill>
                  <a:srgbClr val="70AD47"/>
                </a:solidFill>
                <a:latin typeface="Calibri"/>
                <a:cs typeface="Calibri"/>
              </a:rPr>
              <a:t>R</a:t>
            </a:r>
            <a:r>
              <a:rPr sz="1800" b="1" spc="-15" dirty="0">
                <a:solidFill>
                  <a:srgbClr val="70AD47"/>
                </a:solidFill>
                <a:latin typeface="Calibri"/>
                <a:cs typeface="Calibri"/>
              </a:rPr>
              <a:t>NN</a:t>
            </a:r>
            <a:r>
              <a:rPr sz="1800" b="1" spc="5" dirty="0">
                <a:solidFill>
                  <a:srgbClr val="70AD47"/>
                </a:solidFill>
                <a:latin typeface="Calibri"/>
                <a:cs typeface="Calibri"/>
              </a:rPr>
              <a:t> </a:t>
            </a:r>
            <a:r>
              <a:rPr sz="1800" b="1" spc="-15" dirty="0">
                <a:solidFill>
                  <a:srgbClr val="70AD47"/>
                </a:solidFill>
                <a:latin typeface="Calibri"/>
                <a:cs typeface="Calibri"/>
              </a:rPr>
              <a:t>l</a:t>
            </a:r>
            <a:r>
              <a:rPr sz="1800" b="1" spc="-50" dirty="0">
                <a:solidFill>
                  <a:srgbClr val="70AD47"/>
                </a:solidFill>
                <a:latin typeface="Calibri"/>
                <a:cs typeface="Calibri"/>
              </a:rPr>
              <a:t>a</a:t>
            </a:r>
            <a:r>
              <a:rPr sz="1800" b="1" spc="-25" dirty="0">
                <a:solidFill>
                  <a:srgbClr val="70AD47"/>
                </a:solidFill>
                <a:latin typeface="Calibri"/>
                <a:cs typeface="Calibri"/>
              </a:rPr>
              <a:t>y</a:t>
            </a:r>
            <a:r>
              <a:rPr sz="1800" b="1" spc="-10" dirty="0">
                <a:solidFill>
                  <a:srgbClr val="70AD47"/>
                </a:solidFill>
                <a:latin typeface="Calibri"/>
                <a:cs typeface="Calibri"/>
              </a:rPr>
              <a:t>e</a:t>
            </a:r>
            <a:r>
              <a:rPr sz="1800" b="1" spc="-130" dirty="0">
                <a:solidFill>
                  <a:srgbClr val="70AD47"/>
                </a:solidFill>
                <a:latin typeface="Calibri"/>
                <a:cs typeface="Calibri"/>
              </a:rPr>
              <a:t>r</a:t>
            </a:r>
            <a:r>
              <a:rPr sz="1800" b="1" spc="-5" dirty="0">
                <a:solidFill>
                  <a:srgbClr val="70AD47"/>
                </a:solidFill>
                <a:latin typeface="Calibri"/>
                <a:cs typeface="Calibri"/>
              </a:rPr>
              <a:t>,</a:t>
            </a:r>
            <a:r>
              <a:rPr sz="1800" b="1" dirty="0">
                <a:solidFill>
                  <a:srgbClr val="70AD47"/>
                </a:solidFill>
                <a:latin typeface="Calibri"/>
                <a:cs typeface="Calibri"/>
              </a:rPr>
              <a:t> </a:t>
            </a:r>
            <a:r>
              <a:rPr sz="1800" b="1" spc="-15" dirty="0">
                <a:solidFill>
                  <a:srgbClr val="70AD47"/>
                </a:solidFill>
                <a:latin typeface="Calibri"/>
                <a:cs typeface="Calibri"/>
              </a:rPr>
              <a:t>h</a:t>
            </a:r>
            <a:r>
              <a:rPr sz="1800" b="1" baseline="-13888" dirty="0">
                <a:solidFill>
                  <a:srgbClr val="70AD47"/>
                </a:solidFill>
                <a:latin typeface="Calibri"/>
                <a:cs typeface="Calibri"/>
              </a:rPr>
              <a:t>T </a:t>
            </a:r>
            <a:r>
              <a:rPr sz="1800" b="1" spc="-187" baseline="-13888" dirty="0">
                <a:solidFill>
                  <a:srgbClr val="70AD47"/>
                </a:solidFill>
                <a:latin typeface="Calibri"/>
                <a:cs typeface="Calibri"/>
              </a:rPr>
              <a:t> </a:t>
            </a:r>
            <a:r>
              <a:rPr sz="1800" b="1" spc="-110" dirty="0">
                <a:solidFill>
                  <a:srgbClr val="70AD47"/>
                </a:solidFill>
                <a:latin typeface="Calibri"/>
                <a:cs typeface="Calibri"/>
              </a:rPr>
              <a:t>”</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5" dirty="0">
                <a:solidFill>
                  <a:srgbClr val="70AD47"/>
                </a:solidFill>
                <a:latin typeface="Calibri"/>
                <a:cs typeface="Calibri"/>
              </a:rPr>
              <a:t>e</a:t>
            </a:r>
            <a:r>
              <a:rPr sz="1800" b="1" spc="-20" dirty="0">
                <a:solidFill>
                  <a:srgbClr val="70AD47"/>
                </a:solidFill>
                <a:latin typeface="Calibri"/>
                <a:cs typeface="Calibri"/>
              </a:rPr>
              <a:t>s</a:t>
            </a:r>
            <a:r>
              <a:rPr sz="1800" b="1" dirty="0">
                <a:solidFill>
                  <a:srgbClr val="70AD47"/>
                </a:solidFill>
                <a:latin typeface="Calibri"/>
                <a:cs typeface="Calibri"/>
              </a:rPr>
              <a:t>”</a:t>
            </a:r>
            <a:r>
              <a:rPr sz="1800" b="1" spc="10" dirty="0">
                <a:solidFill>
                  <a:srgbClr val="70AD47"/>
                </a:solidFill>
                <a:latin typeface="Calibri"/>
                <a:cs typeface="Calibri"/>
              </a:rPr>
              <a:t> </a:t>
            </a:r>
            <a:r>
              <a:rPr sz="1800" b="1" spc="-10" dirty="0">
                <a:solidFill>
                  <a:srgbClr val="70AD47"/>
                </a:solidFill>
                <a:latin typeface="Calibri"/>
                <a:cs typeface="Calibri"/>
              </a:rPr>
              <a:t>t</a:t>
            </a:r>
            <a:r>
              <a:rPr sz="1800" b="1" spc="-15" dirty="0">
                <a:solidFill>
                  <a:srgbClr val="70AD47"/>
                </a:solidFill>
                <a:latin typeface="Calibri"/>
                <a:cs typeface="Calibri"/>
              </a:rPr>
              <a:t>h</a:t>
            </a:r>
            <a:r>
              <a:rPr sz="1800" b="1" dirty="0">
                <a:solidFill>
                  <a:srgbClr val="70AD47"/>
                </a:solidFill>
                <a:latin typeface="Calibri"/>
                <a:cs typeface="Calibri"/>
              </a:rPr>
              <a:t>e</a:t>
            </a:r>
            <a:r>
              <a:rPr sz="1800" b="1" spc="-5" dirty="0">
                <a:solidFill>
                  <a:srgbClr val="70AD47"/>
                </a:solidFill>
                <a:latin typeface="Calibri"/>
                <a:cs typeface="Calibri"/>
              </a:rPr>
              <a:t> w</a:t>
            </a:r>
            <a:r>
              <a:rPr sz="1800" b="1" spc="-15" dirty="0">
                <a:solidFill>
                  <a:srgbClr val="70AD47"/>
                </a:solidFill>
                <a:latin typeface="Calibri"/>
                <a:cs typeface="Calibri"/>
              </a:rPr>
              <a:t>hol</a:t>
            </a:r>
            <a:r>
              <a:rPr sz="1800" b="1" dirty="0">
                <a:solidFill>
                  <a:srgbClr val="70AD47"/>
                </a:solidFill>
                <a:latin typeface="Calibri"/>
                <a:cs typeface="Calibri"/>
              </a:rPr>
              <a:t>e </a:t>
            </a:r>
            <a:r>
              <a:rPr sz="1800" b="1" spc="-20" dirty="0">
                <a:solidFill>
                  <a:srgbClr val="70AD47"/>
                </a:solidFill>
                <a:latin typeface="Calibri"/>
                <a:cs typeface="Calibri"/>
              </a:rPr>
              <a:t>se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5" dirty="0">
                <a:solidFill>
                  <a:srgbClr val="70AD47"/>
                </a:solidFill>
                <a:latin typeface="Calibri"/>
                <a:cs typeface="Calibri"/>
              </a:rPr>
              <a:t>nc</a:t>
            </a:r>
            <a:r>
              <a:rPr sz="1800" b="1" dirty="0">
                <a:solidFill>
                  <a:srgbClr val="70AD47"/>
                </a:solidFill>
                <a:latin typeface="Calibri"/>
                <a:cs typeface="Calibri"/>
              </a:rPr>
              <a:t>e</a:t>
            </a:r>
            <a:endParaRPr sz="1800" dirty="0">
              <a:latin typeface="Calibri"/>
              <a:cs typeface="Calibri"/>
            </a:endParaRPr>
          </a:p>
          <a:p>
            <a:pPr marL="12700">
              <a:lnSpc>
                <a:spcPts val="2005"/>
              </a:lnSpc>
            </a:pP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20" dirty="0">
                <a:solidFill>
                  <a:srgbClr val="C00000"/>
                </a:solidFill>
                <a:latin typeface="Calibri"/>
                <a:cs typeface="Calibri"/>
              </a:rPr>
              <a:t>o</a:t>
            </a:r>
            <a:r>
              <a:rPr sz="1800" b="1" spc="-10" dirty="0">
                <a:solidFill>
                  <a:srgbClr val="C00000"/>
                </a:solidFill>
                <a:latin typeface="Calibri"/>
                <a:cs typeface="Calibri"/>
              </a:rPr>
              <a:t>t</a:t>
            </a:r>
            <a:r>
              <a:rPr sz="1800" b="1" spc="5" dirty="0">
                <a:solidFill>
                  <a:srgbClr val="C00000"/>
                </a:solidFill>
                <a:latin typeface="Calibri"/>
                <a:cs typeface="Calibri"/>
              </a:rPr>
              <a:t> </a:t>
            </a:r>
            <a:r>
              <a:rPr sz="1800" b="1" spc="-15" dirty="0">
                <a:solidFill>
                  <a:srgbClr val="C00000"/>
                </a:solidFill>
                <a:latin typeface="Calibri"/>
                <a:cs typeface="Calibri"/>
              </a:rPr>
              <a:t>pa</a:t>
            </a:r>
            <a:r>
              <a:rPr sz="1800" b="1" spc="-40" dirty="0">
                <a:solidFill>
                  <a:srgbClr val="C00000"/>
                </a:solidFill>
                <a:latin typeface="Calibri"/>
                <a:cs typeface="Calibri"/>
              </a:rPr>
              <a:t>r</a:t>
            </a:r>
            <a:r>
              <a:rPr sz="1800" b="1" spc="-15" dirty="0">
                <a:solidFill>
                  <a:srgbClr val="C00000"/>
                </a:solidFill>
                <a:latin typeface="Calibri"/>
                <a:cs typeface="Calibri"/>
              </a:rPr>
              <a:t>all</a:t>
            </a:r>
            <a:r>
              <a:rPr sz="1800" b="1" spc="-10" dirty="0">
                <a:solidFill>
                  <a:srgbClr val="C00000"/>
                </a:solidFill>
                <a:latin typeface="Calibri"/>
                <a:cs typeface="Calibri"/>
              </a:rPr>
              <a:t>eli</a:t>
            </a:r>
            <a:r>
              <a:rPr sz="1800" b="1" spc="-30" dirty="0">
                <a:solidFill>
                  <a:srgbClr val="C00000"/>
                </a:solidFill>
                <a:latin typeface="Calibri"/>
                <a:cs typeface="Calibri"/>
              </a:rPr>
              <a:t>z</a:t>
            </a:r>
            <a:r>
              <a:rPr sz="1800" b="1" spc="-15" dirty="0">
                <a:solidFill>
                  <a:srgbClr val="C00000"/>
                </a:solidFill>
                <a:latin typeface="Calibri"/>
                <a:cs typeface="Calibri"/>
              </a:rPr>
              <a:t>abl</a:t>
            </a:r>
            <a:r>
              <a:rPr sz="1800" b="1" spc="-10" dirty="0">
                <a:solidFill>
                  <a:srgbClr val="C00000"/>
                </a:solidFill>
                <a:latin typeface="Calibri"/>
                <a:cs typeface="Calibri"/>
              </a:rPr>
              <a:t>e</a:t>
            </a:r>
            <a:r>
              <a:rPr sz="1800" b="1" spc="-5"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10" dirty="0">
                <a:solidFill>
                  <a:srgbClr val="C00000"/>
                </a:solidFill>
                <a:latin typeface="Calibri"/>
                <a:cs typeface="Calibri"/>
              </a:rPr>
              <a:t>eed</a:t>
            </a:r>
            <a:r>
              <a:rPr sz="1800" b="1"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endParaRPr sz="1800" dirty="0">
              <a:latin typeface="Calibri"/>
              <a:cs typeface="Calibri"/>
            </a:endParaRPr>
          </a:p>
          <a:p>
            <a:pPr marL="12700">
              <a:lnSpc>
                <a:spcPct val="100000"/>
              </a:lnSpc>
              <a:spcBef>
                <a:spcPts val="45"/>
              </a:spcBef>
            </a:pPr>
            <a:r>
              <a:rPr sz="1800" b="1" spc="-5" dirty="0">
                <a:solidFill>
                  <a:srgbClr val="C00000"/>
                </a:solidFill>
                <a:latin typeface="Calibri"/>
                <a:cs typeface="Calibri"/>
              </a:rPr>
              <a:t>c</a:t>
            </a:r>
            <a:r>
              <a:rPr sz="1800" b="1" spc="-10" dirty="0">
                <a:solidFill>
                  <a:srgbClr val="C00000"/>
                </a:solidFill>
                <a:latin typeface="Calibri"/>
                <a:cs typeface="Calibri"/>
              </a:rPr>
              <a:t>o</a:t>
            </a:r>
            <a:r>
              <a:rPr sz="1800" b="1" spc="-5" dirty="0">
                <a:solidFill>
                  <a:srgbClr val="C00000"/>
                </a:solidFill>
                <a:latin typeface="Calibri"/>
                <a:cs typeface="Calibri"/>
              </a:rPr>
              <a:t>m</a:t>
            </a:r>
            <a:r>
              <a:rPr sz="1800" b="1" spc="-15" dirty="0">
                <a:solidFill>
                  <a:srgbClr val="C00000"/>
                </a:solidFill>
                <a:latin typeface="Calibri"/>
                <a:cs typeface="Calibri"/>
              </a:rPr>
              <a:t>pu</a:t>
            </a:r>
            <a:r>
              <a:rPr sz="1800" b="1" spc="-35" dirty="0">
                <a:solidFill>
                  <a:srgbClr val="C00000"/>
                </a:solidFill>
                <a:latin typeface="Calibri"/>
                <a:cs typeface="Calibri"/>
              </a:rPr>
              <a:t>t</a:t>
            </a:r>
            <a:r>
              <a:rPr sz="1800" b="1" dirty="0">
                <a:solidFill>
                  <a:srgbClr val="C00000"/>
                </a:solidFill>
                <a:latin typeface="Calibri"/>
                <a:cs typeface="Calibri"/>
              </a:rPr>
              <a:t>e </a:t>
            </a:r>
            <a:r>
              <a:rPr sz="1800" b="1" spc="-15" dirty="0">
                <a:solidFill>
                  <a:srgbClr val="C00000"/>
                </a:solidFill>
                <a:latin typeface="Calibri"/>
                <a:cs typeface="Calibri"/>
              </a:rPr>
              <a:t>hidd</a:t>
            </a:r>
            <a:r>
              <a:rPr sz="1800" b="1" spc="5" dirty="0">
                <a:solidFill>
                  <a:srgbClr val="C00000"/>
                </a:solidFill>
                <a:latin typeface="Calibri"/>
                <a:cs typeface="Calibri"/>
              </a:rPr>
              <a:t>e</a:t>
            </a:r>
            <a:r>
              <a:rPr sz="1800" b="1" spc="-10" dirty="0">
                <a:solidFill>
                  <a:srgbClr val="C00000"/>
                </a:solidFill>
                <a:latin typeface="Calibri"/>
                <a:cs typeface="Calibri"/>
              </a:rPr>
              <a:t>n</a:t>
            </a:r>
            <a:r>
              <a:rPr sz="1800" b="1" dirty="0">
                <a:solidFill>
                  <a:srgbClr val="C00000"/>
                </a:solidFill>
                <a:latin typeface="Calibri"/>
                <a:cs typeface="Calibri"/>
              </a:rPr>
              <a:t> </a:t>
            </a:r>
            <a:r>
              <a:rPr sz="1800" b="1" spc="-30" dirty="0">
                <a:solidFill>
                  <a:srgbClr val="C00000"/>
                </a:solidFill>
                <a:latin typeface="Calibri"/>
                <a:cs typeface="Calibri"/>
              </a:rPr>
              <a:t>s</a:t>
            </a:r>
            <a:r>
              <a:rPr sz="1800" b="1" spc="-25" dirty="0">
                <a:solidFill>
                  <a:srgbClr val="C00000"/>
                </a:solidFill>
                <a:latin typeface="Calibri"/>
                <a:cs typeface="Calibri"/>
              </a:rPr>
              <a:t>ta</a:t>
            </a:r>
            <a:r>
              <a:rPr sz="1800" b="1" spc="-35" dirty="0">
                <a:solidFill>
                  <a:srgbClr val="C00000"/>
                </a:solidFill>
                <a:latin typeface="Calibri"/>
                <a:cs typeface="Calibri"/>
              </a:rPr>
              <a:t>t</a:t>
            </a:r>
            <a:r>
              <a:rPr sz="1800" b="1" spc="-10" dirty="0">
                <a:solidFill>
                  <a:srgbClr val="C00000"/>
                </a:solidFill>
                <a:latin typeface="Calibri"/>
                <a:cs typeface="Calibri"/>
              </a:rPr>
              <a:t>es</a:t>
            </a:r>
            <a:r>
              <a:rPr sz="1800" b="1" dirty="0">
                <a:solidFill>
                  <a:srgbClr val="C00000"/>
                </a:solidFill>
                <a:latin typeface="Calibri"/>
                <a:cs typeface="Calibri"/>
              </a:rPr>
              <a:t> </a:t>
            </a:r>
            <a:r>
              <a:rPr sz="1800" b="1" spc="-20" dirty="0">
                <a:solidFill>
                  <a:srgbClr val="C00000"/>
                </a:solidFill>
                <a:latin typeface="Calibri"/>
                <a:cs typeface="Calibri"/>
              </a:rPr>
              <a:t>s</a:t>
            </a:r>
            <a:r>
              <a:rPr sz="1800" b="1" spc="5" dirty="0">
                <a:solidFill>
                  <a:srgbClr val="C00000"/>
                </a:solidFill>
                <a:latin typeface="Calibri"/>
                <a:cs typeface="Calibri"/>
              </a:rPr>
              <a:t>e</a:t>
            </a:r>
            <a:r>
              <a:rPr sz="1800" b="1" spc="-15" dirty="0">
                <a:solidFill>
                  <a:srgbClr val="C00000"/>
                </a:solidFill>
                <a:latin typeface="Calibri"/>
                <a:cs typeface="Calibri"/>
              </a:rPr>
              <a:t>qu</a:t>
            </a:r>
            <a:r>
              <a:rPr sz="1800" b="1" spc="5" dirty="0">
                <a:solidFill>
                  <a:srgbClr val="C00000"/>
                </a:solidFill>
                <a:latin typeface="Calibri"/>
                <a:cs typeface="Calibri"/>
              </a:rPr>
              <a:t>e</a:t>
            </a:r>
            <a:r>
              <a:rPr sz="1800" b="1" spc="-30" dirty="0">
                <a:solidFill>
                  <a:srgbClr val="C00000"/>
                </a:solidFill>
                <a:latin typeface="Calibri"/>
                <a:cs typeface="Calibri"/>
              </a:rPr>
              <a:t>n</a:t>
            </a:r>
            <a:r>
              <a:rPr lang="en-US" sz="1800" b="1" spc="35" dirty="0">
                <a:solidFill>
                  <a:srgbClr val="C00000"/>
                </a:solidFill>
                <a:latin typeface="Calibri"/>
                <a:cs typeface="Calibri"/>
              </a:rPr>
              <a:t>ti</a:t>
            </a:r>
            <a:r>
              <a:rPr sz="1800" b="1" spc="35" dirty="0">
                <a:solidFill>
                  <a:srgbClr val="C00000"/>
                </a:solidFill>
                <a:latin typeface="Calibri"/>
                <a:cs typeface="Calibri"/>
              </a:rPr>
              <a:t>al</a:t>
            </a:r>
            <a:r>
              <a:rPr sz="1800" b="1" spc="-15" dirty="0">
                <a:solidFill>
                  <a:srgbClr val="C00000"/>
                </a:solidFill>
                <a:latin typeface="Calibri"/>
                <a:cs typeface="Calibri"/>
              </a:rPr>
              <a:t>l</a:t>
            </a:r>
            <a:r>
              <a:rPr sz="1800" b="1" spc="-10" dirty="0">
                <a:solidFill>
                  <a:srgbClr val="C00000"/>
                </a:solidFill>
                <a:latin typeface="Calibri"/>
                <a:cs typeface="Calibri"/>
              </a:rPr>
              <a:t>y</a:t>
            </a:r>
            <a:endParaRPr sz="1800" dirty="0">
              <a:latin typeface="Calibri"/>
              <a:cs typeface="Calibri"/>
            </a:endParaRPr>
          </a:p>
        </p:txBody>
      </p:sp>
      <p:sp>
        <p:nvSpPr>
          <p:cNvPr id="38" name="object 38"/>
          <p:cNvSpPr txBox="1"/>
          <p:nvPr/>
        </p:nvSpPr>
        <p:spPr>
          <a:xfrm>
            <a:off x="4329018" y="4316984"/>
            <a:ext cx="3322954" cy="1654299"/>
          </a:xfrm>
          <a:prstGeom prst="rect">
            <a:avLst/>
          </a:prstGeom>
        </p:spPr>
        <p:txBody>
          <a:bodyPr vert="horz" wrap="square" lIns="0" tIns="0" rIns="0" bIns="0" rtlCol="0">
            <a:spAutoFit/>
          </a:bodyPr>
          <a:lstStyle/>
          <a:p>
            <a:pPr marL="12700" marR="23495">
              <a:lnSpc>
                <a:spcPct val="100000"/>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20" dirty="0">
                <a:latin typeface="Calibri"/>
                <a:cs typeface="Calibri"/>
              </a:rPr>
              <a:t>M</a:t>
            </a:r>
            <a:r>
              <a:rPr sz="1800" b="1" spc="-15" dirty="0">
                <a:latin typeface="Calibri"/>
                <a:cs typeface="Calibri"/>
              </a:rPr>
              <a:t>ul</a:t>
            </a:r>
            <a:r>
              <a:rPr lang="en-US" sz="1800" b="1" spc="130" dirty="0">
                <a:latin typeface="Calibri"/>
                <a:cs typeface="Calibri"/>
              </a:rPr>
              <a:t>ti</a:t>
            </a:r>
            <a:r>
              <a:rPr sz="1800" b="1" spc="-15" dirty="0">
                <a:latin typeface="Calibri"/>
                <a:cs typeface="Calibri"/>
              </a:rPr>
              <a:t>di</a:t>
            </a:r>
            <a:r>
              <a:rPr sz="1800" b="1" spc="-5" dirty="0">
                <a:latin typeface="Calibri"/>
                <a:cs typeface="Calibri"/>
              </a:rPr>
              <a:t>m</a:t>
            </a:r>
            <a:r>
              <a:rPr sz="1800" b="1" spc="-10" dirty="0">
                <a:latin typeface="Calibri"/>
                <a:cs typeface="Calibri"/>
              </a:rPr>
              <a:t>e</a:t>
            </a:r>
            <a:r>
              <a:rPr sz="1800" b="1" spc="-15" dirty="0">
                <a:latin typeface="Calibri"/>
                <a:cs typeface="Calibri"/>
              </a:rPr>
              <a:t>n</a:t>
            </a:r>
            <a:r>
              <a:rPr sz="1800" b="1" spc="-20" dirty="0">
                <a:latin typeface="Calibri"/>
                <a:cs typeface="Calibri"/>
              </a:rPr>
              <a:t>s</a:t>
            </a:r>
            <a:r>
              <a:rPr sz="1800" b="1" spc="-15" dirty="0">
                <a:latin typeface="Calibri"/>
                <a:cs typeface="Calibri"/>
              </a:rPr>
              <a:t>iona</a:t>
            </a:r>
            <a:r>
              <a:rPr sz="1800" b="1" spc="-5" dirty="0">
                <a:latin typeface="Calibri"/>
                <a:cs typeface="Calibri"/>
              </a:rPr>
              <a:t>l</a:t>
            </a:r>
            <a:r>
              <a:rPr sz="1800" b="1" dirty="0">
                <a:latin typeface="Calibri"/>
                <a:cs typeface="Calibri"/>
              </a:rPr>
              <a:t> G</a:t>
            </a:r>
            <a:r>
              <a:rPr sz="1800" b="1" spc="-5" dirty="0">
                <a:latin typeface="Calibri"/>
                <a:cs typeface="Calibri"/>
              </a:rPr>
              <a:t>r</a:t>
            </a:r>
            <a:r>
              <a:rPr sz="1800" b="1" spc="-15" dirty="0">
                <a:latin typeface="Calibri"/>
                <a:cs typeface="Calibri"/>
              </a:rPr>
              <a:t>id</a:t>
            </a:r>
            <a:r>
              <a:rPr sz="1800" b="1" spc="-10" dirty="0">
                <a:latin typeface="Calibri"/>
                <a:cs typeface="Calibri"/>
              </a:rPr>
              <a:t>s</a:t>
            </a:r>
            <a:r>
              <a:rPr sz="1800" b="1" spc="-5" dirty="0">
                <a:latin typeface="Calibri"/>
                <a:cs typeface="Calibri"/>
              </a:rPr>
              <a:t> </a:t>
            </a: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10" dirty="0">
                <a:solidFill>
                  <a:srgbClr val="C00000"/>
                </a:solidFill>
                <a:latin typeface="Calibri"/>
                <a:cs typeface="Calibri"/>
              </a:rPr>
              <a:t>B</a:t>
            </a:r>
            <a:r>
              <a:rPr sz="1800" b="1" spc="-15" dirty="0">
                <a:solidFill>
                  <a:srgbClr val="C00000"/>
                </a:solidFill>
                <a:latin typeface="Calibri"/>
                <a:cs typeface="Calibri"/>
              </a:rPr>
              <a:t>a</a:t>
            </a:r>
            <a:r>
              <a:rPr sz="1800" b="1" spc="-10" dirty="0">
                <a:solidFill>
                  <a:srgbClr val="C00000"/>
                </a:solidFill>
                <a:latin typeface="Calibri"/>
                <a:cs typeface="Calibri"/>
              </a:rPr>
              <a:t>d</a:t>
            </a:r>
            <a:r>
              <a:rPr sz="1800" b="1" dirty="0">
                <a:solidFill>
                  <a:srgbClr val="C00000"/>
                </a:solidFill>
                <a:latin typeface="Calibri"/>
                <a:cs typeface="Calibri"/>
              </a:rPr>
              <a:t> </a:t>
            </a:r>
            <a:r>
              <a:rPr sz="1800" b="1" spc="-25" dirty="0">
                <a:solidFill>
                  <a:srgbClr val="C00000"/>
                </a:solidFill>
                <a:latin typeface="Calibri"/>
                <a:cs typeface="Calibri"/>
              </a:rPr>
              <a:t>a</a:t>
            </a:r>
            <a:r>
              <a:rPr sz="1800" b="1" spc="-10" dirty="0">
                <a:solidFill>
                  <a:srgbClr val="C00000"/>
                </a:solidFill>
                <a:latin typeface="Calibri"/>
                <a:cs typeface="Calibri"/>
              </a:rPr>
              <a:t>t</a:t>
            </a:r>
            <a:r>
              <a:rPr sz="1800" b="1" spc="5" dirty="0">
                <a:solidFill>
                  <a:srgbClr val="C00000"/>
                </a:solidFill>
                <a:latin typeface="Calibri"/>
                <a:cs typeface="Calibri"/>
              </a:rPr>
              <a:t> </a:t>
            </a:r>
            <a:r>
              <a:rPr sz="1800" b="1" spc="-10" dirty="0">
                <a:solidFill>
                  <a:srgbClr val="C00000"/>
                </a:solidFill>
                <a:latin typeface="Calibri"/>
                <a:cs typeface="Calibri"/>
              </a:rPr>
              <a:t>l</a:t>
            </a:r>
            <a:r>
              <a:rPr sz="1800" b="1" spc="-20" dirty="0">
                <a:solidFill>
                  <a:srgbClr val="C00000"/>
                </a:solidFill>
                <a:latin typeface="Calibri"/>
                <a:cs typeface="Calibri"/>
              </a:rPr>
              <a:t>o</a:t>
            </a:r>
            <a:r>
              <a:rPr sz="1800" b="1" spc="-15" dirty="0">
                <a:solidFill>
                  <a:srgbClr val="C00000"/>
                </a:solidFill>
                <a:latin typeface="Calibri"/>
                <a:cs typeface="Calibri"/>
              </a:rPr>
              <a:t>n</a:t>
            </a:r>
            <a:r>
              <a:rPr sz="1800" b="1" dirty="0">
                <a:solidFill>
                  <a:srgbClr val="C00000"/>
                </a:solidFill>
                <a:latin typeface="Calibri"/>
                <a:cs typeface="Calibri"/>
              </a:rPr>
              <a:t>g </a:t>
            </a:r>
            <a:r>
              <a:rPr sz="1800" b="1" spc="-20" dirty="0">
                <a:solidFill>
                  <a:srgbClr val="C00000"/>
                </a:solidFill>
                <a:latin typeface="Calibri"/>
                <a:cs typeface="Calibri"/>
              </a:rPr>
              <a:t>s</a:t>
            </a:r>
            <a:r>
              <a:rPr sz="1800" b="1" spc="-10" dirty="0">
                <a:solidFill>
                  <a:srgbClr val="C00000"/>
                </a:solidFill>
                <a:latin typeface="Calibri"/>
                <a:cs typeface="Calibri"/>
              </a:rPr>
              <a:t>e</a:t>
            </a:r>
            <a:r>
              <a:rPr sz="1800" b="1" spc="-15" dirty="0">
                <a:solidFill>
                  <a:srgbClr val="C00000"/>
                </a:solidFill>
                <a:latin typeface="Calibri"/>
                <a:cs typeface="Calibri"/>
              </a:rPr>
              <a:t>qu</a:t>
            </a:r>
            <a:r>
              <a:rPr sz="1800" b="1" spc="-10" dirty="0">
                <a:solidFill>
                  <a:srgbClr val="C00000"/>
                </a:solidFill>
                <a:latin typeface="Calibri"/>
                <a:cs typeface="Calibri"/>
              </a:rPr>
              <a:t>e</a:t>
            </a:r>
            <a:r>
              <a:rPr sz="1800" b="1" spc="-15" dirty="0">
                <a:solidFill>
                  <a:srgbClr val="C00000"/>
                </a:solidFill>
                <a:latin typeface="Calibri"/>
                <a:cs typeface="Calibri"/>
              </a:rPr>
              <a:t>n</a:t>
            </a:r>
            <a:r>
              <a:rPr sz="1800" b="1" spc="-5" dirty="0">
                <a:solidFill>
                  <a:srgbClr val="C00000"/>
                </a:solidFill>
                <a:latin typeface="Calibri"/>
                <a:cs typeface="Calibri"/>
              </a:rPr>
              <a:t>c</a:t>
            </a:r>
            <a:r>
              <a:rPr sz="1800" b="1" spc="5" dirty="0">
                <a:solidFill>
                  <a:srgbClr val="C00000"/>
                </a:solidFill>
                <a:latin typeface="Calibri"/>
                <a:cs typeface="Calibri"/>
              </a:rPr>
              <a:t>e</a:t>
            </a:r>
            <a:r>
              <a:rPr sz="1800" b="1" spc="-20" dirty="0">
                <a:solidFill>
                  <a:srgbClr val="C00000"/>
                </a:solidFill>
                <a:latin typeface="Calibri"/>
                <a:cs typeface="Calibri"/>
              </a:rPr>
              <a:t>s</a:t>
            </a:r>
            <a:r>
              <a:rPr sz="1800" b="1" spc="-5" dirty="0">
                <a:solidFill>
                  <a:srgbClr val="C00000"/>
                </a:solidFill>
                <a:latin typeface="Calibri"/>
                <a:cs typeface="Calibri"/>
              </a:rPr>
              <a:t>:</a:t>
            </a:r>
            <a:r>
              <a:rPr sz="1800" b="1" spc="5" dirty="0">
                <a:solidFill>
                  <a:srgbClr val="C00000"/>
                </a:solidFill>
                <a:latin typeface="Calibri"/>
                <a:cs typeface="Calibri"/>
              </a:rPr>
              <a:t> </a:t>
            </a:r>
            <a:r>
              <a:rPr sz="1800" b="1" dirty="0">
                <a:solidFill>
                  <a:srgbClr val="C00000"/>
                </a:solidFill>
                <a:latin typeface="Calibri"/>
                <a:cs typeface="Calibri"/>
              </a:rPr>
              <a:t>N</a:t>
            </a:r>
            <a:r>
              <a:rPr sz="1800" b="1" spc="-10" dirty="0">
                <a:solidFill>
                  <a:srgbClr val="C00000"/>
                </a:solidFill>
                <a:latin typeface="Calibri"/>
                <a:cs typeface="Calibri"/>
              </a:rPr>
              <a:t>e</a:t>
            </a:r>
            <a:r>
              <a:rPr sz="1800" b="1" spc="5" dirty="0">
                <a:solidFill>
                  <a:srgbClr val="C00000"/>
                </a:solidFill>
                <a:latin typeface="Calibri"/>
                <a:cs typeface="Calibri"/>
              </a:rPr>
              <a:t>e</a:t>
            </a:r>
            <a:r>
              <a:rPr sz="1800" b="1" spc="-10" dirty="0">
                <a:solidFill>
                  <a:srgbClr val="C00000"/>
                </a:solidFill>
                <a:latin typeface="Calibri"/>
                <a:cs typeface="Calibri"/>
              </a:rPr>
              <a:t>d</a:t>
            </a:r>
            <a:r>
              <a:rPr sz="1800" b="1"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r>
              <a:rPr sz="1800" b="1" spc="-5" dirty="0">
                <a:solidFill>
                  <a:srgbClr val="C00000"/>
                </a:solidFill>
                <a:latin typeface="Calibri"/>
                <a:cs typeface="Calibri"/>
              </a:rPr>
              <a:t> </a:t>
            </a:r>
            <a:r>
              <a:rPr sz="1800" b="1" spc="-30" dirty="0">
                <a:solidFill>
                  <a:srgbClr val="C00000"/>
                </a:solidFill>
                <a:latin typeface="Calibri"/>
                <a:cs typeface="Calibri"/>
              </a:rPr>
              <a:t>s</a:t>
            </a:r>
            <a:r>
              <a:rPr sz="1800" b="1" spc="-25" dirty="0">
                <a:solidFill>
                  <a:srgbClr val="C00000"/>
                </a:solidFill>
                <a:latin typeface="Calibri"/>
                <a:cs typeface="Calibri"/>
              </a:rPr>
              <a:t>t</a:t>
            </a:r>
            <a:r>
              <a:rPr sz="1800" b="1" spc="-15" dirty="0">
                <a:solidFill>
                  <a:srgbClr val="C00000"/>
                </a:solidFill>
                <a:latin typeface="Calibri"/>
                <a:cs typeface="Calibri"/>
              </a:rPr>
              <a:t>a</a:t>
            </a:r>
            <a:r>
              <a:rPr sz="1800" b="1" spc="-5" dirty="0">
                <a:solidFill>
                  <a:srgbClr val="C00000"/>
                </a:solidFill>
                <a:latin typeface="Calibri"/>
                <a:cs typeface="Calibri"/>
              </a:rPr>
              <a:t>c</a:t>
            </a:r>
            <a:r>
              <a:rPr sz="1800" b="1" spc="-10" dirty="0">
                <a:solidFill>
                  <a:srgbClr val="C00000"/>
                </a:solidFill>
                <a:latin typeface="Calibri"/>
                <a:cs typeface="Calibri"/>
              </a:rPr>
              <a:t>k</a:t>
            </a:r>
            <a:r>
              <a:rPr sz="1800" b="1" dirty="0">
                <a:solidFill>
                  <a:srgbClr val="C00000"/>
                </a:solidFill>
                <a:latin typeface="Calibri"/>
                <a:cs typeface="Calibri"/>
              </a:rPr>
              <a:t> </a:t>
            </a:r>
            <a:r>
              <a:rPr sz="1800" b="1" spc="-5" dirty="0">
                <a:solidFill>
                  <a:srgbClr val="C00000"/>
                </a:solidFill>
                <a:latin typeface="Calibri"/>
                <a:cs typeface="Calibri"/>
              </a:rPr>
              <a:t>m</a:t>
            </a:r>
            <a:r>
              <a:rPr sz="1800" b="1" spc="-15" dirty="0">
                <a:solidFill>
                  <a:srgbClr val="C00000"/>
                </a:solidFill>
                <a:latin typeface="Calibri"/>
                <a:cs typeface="Calibri"/>
              </a:rPr>
              <a:t>a</a:t>
            </a:r>
            <a:r>
              <a:rPr sz="1800" b="1" spc="-40" dirty="0">
                <a:solidFill>
                  <a:srgbClr val="C00000"/>
                </a:solidFill>
                <a:latin typeface="Calibri"/>
                <a:cs typeface="Calibri"/>
              </a:rPr>
              <a:t>n</a:t>
            </a:r>
            <a:r>
              <a:rPr sz="1800" b="1" spc="-10" dirty="0">
                <a:solidFill>
                  <a:srgbClr val="C00000"/>
                </a:solidFill>
                <a:latin typeface="Calibri"/>
                <a:cs typeface="Calibri"/>
              </a:rPr>
              <a:t>y</a:t>
            </a:r>
            <a:r>
              <a:rPr sz="1800" b="1" dirty="0">
                <a:solidFill>
                  <a:srgbClr val="C00000"/>
                </a:solidFill>
                <a:latin typeface="Calibri"/>
                <a:cs typeface="Calibri"/>
              </a:rPr>
              <a:t> </a:t>
            </a:r>
            <a:r>
              <a:rPr sz="1800" b="1" spc="-5" dirty="0">
                <a:solidFill>
                  <a:srgbClr val="C00000"/>
                </a:solidFill>
                <a:latin typeface="Calibri"/>
                <a:cs typeface="Calibri"/>
              </a:rPr>
              <a:t>c</a:t>
            </a:r>
            <a:r>
              <a:rPr sz="1800" b="1" spc="-15" dirty="0">
                <a:solidFill>
                  <a:srgbClr val="C00000"/>
                </a:solidFill>
                <a:latin typeface="Calibri"/>
                <a:cs typeface="Calibri"/>
              </a:rPr>
              <a:t>o</a:t>
            </a:r>
            <a:r>
              <a:rPr sz="1800" b="1" spc="-40" dirty="0">
                <a:solidFill>
                  <a:srgbClr val="C00000"/>
                </a:solidFill>
                <a:latin typeface="Calibri"/>
                <a:cs typeface="Calibri"/>
              </a:rPr>
              <a:t>n</a:t>
            </a:r>
            <a:r>
              <a:rPr sz="1800" b="1" dirty="0">
                <a:solidFill>
                  <a:srgbClr val="C00000"/>
                </a:solidFill>
                <a:latin typeface="Calibri"/>
                <a:cs typeface="Calibri"/>
              </a:rPr>
              <a:t>v </a:t>
            </a:r>
            <a:r>
              <a:rPr sz="1800" b="1" spc="-10" dirty="0">
                <a:solidFill>
                  <a:srgbClr val="C00000"/>
                </a:solidFill>
                <a:latin typeface="Calibri"/>
                <a:cs typeface="Calibri"/>
              </a:rPr>
              <a:t>l</a:t>
            </a:r>
            <a:r>
              <a:rPr sz="1800" b="1" spc="-50" dirty="0">
                <a:solidFill>
                  <a:srgbClr val="C00000"/>
                </a:solidFill>
                <a:latin typeface="Calibri"/>
                <a:cs typeface="Calibri"/>
              </a:rPr>
              <a:t>a</a:t>
            </a:r>
            <a:r>
              <a:rPr sz="1800" b="1" spc="-30" dirty="0">
                <a:solidFill>
                  <a:srgbClr val="C00000"/>
                </a:solidFill>
                <a:latin typeface="Calibri"/>
                <a:cs typeface="Calibri"/>
              </a:rPr>
              <a:t>y</a:t>
            </a:r>
            <a:r>
              <a:rPr sz="1800" b="1" spc="-10" dirty="0">
                <a:solidFill>
                  <a:srgbClr val="C00000"/>
                </a:solidFill>
                <a:latin typeface="Calibri"/>
                <a:cs typeface="Calibri"/>
              </a:rPr>
              <a:t>e</a:t>
            </a:r>
            <a:r>
              <a:rPr sz="1800" b="1" spc="-30" dirty="0">
                <a:solidFill>
                  <a:srgbClr val="C00000"/>
                </a:solidFill>
                <a:latin typeface="Calibri"/>
                <a:cs typeface="Calibri"/>
              </a:rPr>
              <a:t>r</a:t>
            </a:r>
            <a:r>
              <a:rPr sz="1800" b="1" spc="-10" dirty="0">
                <a:solidFill>
                  <a:srgbClr val="C00000"/>
                </a:solidFill>
                <a:latin typeface="Calibri"/>
                <a:cs typeface="Calibri"/>
              </a:rPr>
              <a:t>s</a:t>
            </a:r>
            <a:r>
              <a:rPr sz="1800" b="1" spc="-5" dirty="0">
                <a:solidFill>
                  <a:srgbClr val="C00000"/>
                </a:solidFill>
                <a:latin typeface="Calibri"/>
                <a:cs typeface="Calibri"/>
              </a:rPr>
              <a:t> </a:t>
            </a:r>
            <a:r>
              <a:rPr sz="1800" b="1" spc="-35" dirty="0">
                <a:solidFill>
                  <a:srgbClr val="C00000"/>
                </a:solidFill>
                <a:latin typeface="Calibri"/>
                <a:cs typeface="Calibri"/>
              </a:rPr>
              <a:t>f</a:t>
            </a:r>
            <a:r>
              <a:rPr sz="1800" b="1" spc="-15" dirty="0">
                <a:solidFill>
                  <a:srgbClr val="C00000"/>
                </a:solidFill>
                <a:latin typeface="Calibri"/>
                <a:cs typeface="Calibri"/>
              </a:rPr>
              <a:t>o</a:t>
            </a:r>
            <a:r>
              <a:rPr sz="1800" b="1" dirty="0">
                <a:solidFill>
                  <a:srgbClr val="C00000"/>
                </a:solidFill>
                <a:latin typeface="Calibri"/>
                <a:cs typeface="Calibri"/>
              </a:rPr>
              <a:t>r </a:t>
            </a:r>
            <a:r>
              <a:rPr sz="1800" b="1" spc="-15" dirty="0">
                <a:solidFill>
                  <a:srgbClr val="C00000"/>
                </a:solidFill>
                <a:latin typeface="Calibri"/>
                <a:cs typeface="Calibri"/>
              </a:rPr>
              <a:t>ou</a:t>
            </a:r>
            <a:r>
              <a:rPr sz="1800" b="1" spc="-10" dirty="0">
                <a:solidFill>
                  <a:srgbClr val="C00000"/>
                </a:solidFill>
                <a:latin typeface="Calibri"/>
                <a:cs typeface="Calibri"/>
              </a:rPr>
              <a:t>t</a:t>
            </a:r>
            <a:r>
              <a:rPr sz="1800" b="1" spc="-15" dirty="0">
                <a:solidFill>
                  <a:srgbClr val="C00000"/>
                </a:solidFill>
                <a:latin typeface="Calibri"/>
                <a:cs typeface="Calibri"/>
              </a:rPr>
              <a:t>pu</a:t>
            </a:r>
            <a:r>
              <a:rPr sz="1800" b="1" spc="-10" dirty="0">
                <a:solidFill>
                  <a:srgbClr val="C00000"/>
                </a:solidFill>
                <a:latin typeface="Calibri"/>
                <a:cs typeface="Calibri"/>
              </a:rPr>
              <a:t>ts</a:t>
            </a:r>
            <a:r>
              <a:rPr sz="1800" b="1" spc="-5"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r>
              <a:rPr sz="1800" b="1" dirty="0">
                <a:solidFill>
                  <a:srgbClr val="C00000"/>
                </a:solidFill>
                <a:latin typeface="Calibri"/>
                <a:cs typeface="Calibri"/>
              </a:rPr>
              <a:t> </a:t>
            </a:r>
            <a:r>
              <a:rPr sz="1800" b="1" spc="-35" dirty="0">
                <a:solidFill>
                  <a:srgbClr val="C00000"/>
                </a:solidFill>
                <a:latin typeface="Calibri"/>
                <a:cs typeface="Calibri"/>
              </a:rPr>
              <a:t>“</a:t>
            </a:r>
            <a:r>
              <a:rPr sz="1800" b="1" spc="-15" dirty="0">
                <a:solidFill>
                  <a:srgbClr val="C00000"/>
                </a:solidFill>
                <a:latin typeface="Calibri"/>
                <a:cs typeface="Calibri"/>
              </a:rPr>
              <a:t>s</a:t>
            </a:r>
            <a:r>
              <a:rPr sz="1800" b="1" spc="-10" dirty="0">
                <a:solidFill>
                  <a:srgbClr val="C00000"/>
                </a:solidFill>
                <a:latin typeface="Calibri"/>
                <a:cs typeface="Calibri"/>
              </a:rPr>
              <a:t>e</a:t>
            </a:r>
            <a:r>
              <a:rPr sz="1800" b="1" spc="5" dirty="0">
                <a:solidFill>
                  <a:srgbClr val="C00000"/>
                </a:solidFill>
                <a:latin typeface="Calibri"/>
                <a:cs typeface="Calibri"/>
              </a:rPr>
              <a:t>e</a:t>
            </a:r>
            <a:r>
              <a:rPr sz="1800" b="1" dirty="0">
                <a:solidFill>
                  <a:srgbClr val="C00000"/>
                </a:solidFill>
                <a:latin typeface="Calibri"/>
                <a:cs typeface="Calibri"/>
              </a:rPr>
              <a:t>”</a:t>
            </a:r>
            <a:r>
              <a:rPr sz="1800" b="1" spc="10" dirty="0">
                <a:solidFill>
                  <a:srgbClr val="C00000"/>
                </a:solidFill>
                <a:latin typeface="Calibri"/>
                <a:cs typeface="Calibri"/>
              </a:rPr>
              <a:t> </a:t>
            </a:r>
            <a:r>
              <a:rPr sz="1800" b="1" spc="-10" dirty="0">
                <a:solidFill>
                  <a:srgbClr val="C00000"/>
                </a:solidFill>
                <a:latin typeface="Calibri"/>
                <a:cs typeface="Calibri"/>
              </a:rPr>
              <a:t>t</a:t>
            </a:r>
            <a:r>
              <a:rPr sz="1800" b="1" spc="-15" dirty="0">
                <a:solidFill>
                  <a:srgbClr val="C00000"/>
                </a:solidFill>
                <a:latin typeface="Calibri"/>
                <a:cs typeface="Calibri"/>
              </a:rPr>
              <a:t>h</a:t>
            </a:r>
            <a:r>
              <a:rPr sz="1800" b="1" dirty="0">
                <a:solidFill>
                  <a:srgbClr val="C00000"/>
                </a:solidFill>
                <a:latin typeface="Calibri"/>
                <a:cs typeface="Calibri"/>
              </a:rPr>
              <a:t>e </a:t>
            </a:r>
            <a:r>
              <a:rPr sz="1800" b="1" spc="-5" dirty="0">
                <a:solidFill>
                  <a:srgbClr val="C00000"/>
                </a:solidFill>
                <a:latin typeface="Calibri"/>
                <a:cs typeface="Calibri"/>
              </a:rPr>
              <a:t>w</a:t>
            </a:r>
            <a:r>
              <a:rPr sz="1800" b="1" spc="-15" dirty="0">
                <a:solidFill>
                  <a:srgbClr val="C00000"/>
                </a:solidFill>
                <a:latin typeface="Calibri"/>
                <a:cs typeface="Calibri"/>
              </a:rPr>
              <a:t>h</a:t>
            </a:r>
            <a:r>
              <a:rPr sz="1800" b="1" spc="-20" dirty="0">
                <a:solidFill>
                  <a:srgbClr val="C00000"/>
                </a:solidFill>
                <a:latin typeface="Calibri"/>
                <a:cs typeface="Calibri"/>
              </a:rPr>
              <a:t>o</a:t>
            </a:r>
            <a:r>
              <a:rPr sz="1800" b="1" spc="-10" dirty="0">
                <a:solidFill>
                  <a:srgbClr val="C00000"/>
                </a:solidFill>
                <a:latin typeface="Calibri"/>
                <a:cs typeface="Calibri"/>
              </a:rPr>
              <a:t>l</a:t>
            </a:r>
            <a:r>
              <a:rPr sz="1800" b="1" dirty="0">
                <a:solidFill>
                  <a:srgbClr val="C00000"/>
                </a:solidFill>
                <a:latin typeface="Calibri"/>
                <a:cs typeface="Calibri"/>
              </a:rPr>
              <a:t>e </a:t>
            </a:r>
            <a:r>
              <a:rPr sz="1800" b="1" spc="-15" dirty="0">
                <a:solidFill>
                  <a:srgbClr val="C00000"/>
                </a:solidFill>
                <a:latin typeface="Calibri"/>
                <a:cs typeface="Calibri"/>
              </a:rPr>
              <a:t>s</a:t>
            </a:r>
            <a:r>
              <a:rPr sz="1800" b="1" spc="-10" dirty="0">
                <a:solidFill>
                  <a:srgbClr val="C00000"/>
                </a:solidFill>
                <a:latin typeface="Calibri"/>
                <a:cs typeface="Calibri"/>
              </a:rPr>
              <a:t>e</a:t>
            </a:r>
            <a:r>
              <a:rPr sz="1800" b="1" spc="-15" dirty="0">
                <a:solidFill>
                  <a:srgbClr val="C00000"/>
                </a:solidFill>
                <a:latin typeface="Calibri"/>
                <a:cs typeface="Calibri"/>
              </a:rPr>
              <a:t>qu</a:t>
            </a:r>
            <a:r>
              <a:rPr sz="1800" b="1" spc="-10" dirty="0">
                <a:solidFill>
                  <a:srgbClr val="C00000"/>
                </a:solidFill>
                <a:latin typeface="Calibri"/>
                <a:cs typeface="Calibri"/>
              </a:rPr>
              <a:t>e</a:t>
            </a:r>
            <a:r>
              <a:rPr sz="1800" b="1" spc="-15" dirty="0">
                <a:solidFill>
                  <a:srgbClr val="C00000"/>
                </a:solidFill>
                <a:latin typeface="Calibri"/>
                <a:cs typeface="Calibri"/>
              </a:rPr>
              <a:t>n</a:t>
            </a:r>
            <a:r>
              <a:rPr sz="1800" b="1" spc="-5" dirty="0">
                <a:solidFill>
                  <a:srgbClr val="C00000"/>
                </a:solidFill>
                <a:latin typeface="Calibri"/>
                <a:cs typeface="Calibri"/>
              </a:rPr>
              <a:t>c</a:t>
            </a:r>
            <a:r>
              <a:rPr sz="1800" b="1" dirty="0">
                <a:solidFill>
                  <a:srgbClr val="C00000"/>
                </a:solidFill>
                <a:latin typeface="Calibri"/>
                <a:cs typeface="Calibri"/>
              </a:rPr>
              <a:t>e</a:t>
            </a:r>
            <a:endParaRPr sz="1800" dirty="0">
              <a:latin typeface="Calibri"/>
              <a:cs typeface="Calibri"/>
            </a:endParaRPr>
          </a:p>
          <a:p>
            <a:pPr marL="12700">
              <a:lnSpc>
                <a:spcPts val="2110"/>
              </a:lnSpc>
            </a:pPr>
            <a:r>
              <a:rPr sz="1800" b="1" spc="-10" dirty="0">
                <a:solidFill>
                  <a:srgbClr val="70AD47"/>
                </a:solidFill>
                <a:latin typeface="Calibri"/>
                <a:cs typeface="Calibri"/>
              </a:rPr>
              <a:t>(+)</a:t>
            </a:r>
            <a:r>
              <a:rPr sz="1800" b="1" spc="5" dirty="0">
                <a:solidFill>
                  <a:srgbClr val="70AD47"/>
                </a:solidFill>
                <a:latin typeface="Calibri"/>
                <a:cs typeface="Calibri"/>
              </a:rPr>
              <a:t> </a:t>
            </a:r>
            <a:r>
              <a:rPr sz="1800" b="1" spc="-15" dirty="0">
                <a:solidFill>
                  <a:srgbClr val="70AD47"/>
                </a:solidFill>
                <a:latin typeface="Calibri"/>
                <a:cs typeface="Calibri"/>
              </a:rPr>
              <a:t>H</a:t>
            </a:r>
            <a:r>
              <a:rPr sz="1800" b="1" spc="-10" dirty="0">
                <a:solidFill>
                  <a:srgbClr val="70AD47"/>
                </a:solidFill>
                <a:latin typeface="Calibri"/>
                <a:cs typeface="Calibri"/>
              </a:rPr>
              <a:t>i</a:t>
            </a:r>
            <a:r>
              <a:rPr sz="1800" b="1" spc="-5" dirty="0">
                <a:solidFill>
                  <a:srgbClr val="70AD47"/>
                </a:solidFill>
                <a:latin typeface="Calibri"/>
                <a:cs typeface="Calibri"/>
              </a:rPr>
              <a:t>g</a:t>
            </a:r>
            <a:r>
              <a:rPr sz="1800" b="1" spc="-15" dirty="0">
                <a:solidFill>
                  <a:srgbClr val="70AD47"/>
                </a:solidFill>
                <a:latin typeface="Calibri"/>
                <a:cs typeface="Calibri"/>
              </a:rPr>
              <a:t>hl</a:t>
            </a:r>
            <a:r>
              <a:rPr sz="1800" b="1" spc="-10" dirty="0">
                <a:solidFill>
                  <a:srgbClr val="70AD47"/>
                </a:solidFill>
                <a:latin typeface="Calibri"/>
                <a:cs typeface="Calibri"/>
              </a:rPr>
              <a:t>y</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10" dirty="0">
                <a:solidFill>
                  <a:srgbClr val="70AD47"/>
                </a:solidFill>
                <a:latin typeface="Calibri"/>
                <a:cs typeface="Calibri"/>
              </a:rPr>
              <a:t>el</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40" dirty="0">
                <a:solidFill>
                  <a:srgbClr val="70AD47"/>
                </a:solidFill>
                <a:latin typeface="Calibri"/>
                <a:cs typeface="Calibri"/>
              </a:rPr>
              <a:t>E</a:t>
            </a:r>
            <a:r>
              <a:rPr sz="1800" b="1" spc="-15" dirty="0">
                <a:solidFill>
                  <a:srgbClr val="70AD47"/>
                </a:solidFill>
                <a:latin typeface="Calibri"/>
                <a:cs typeface="Calibri"/>
              </a:rPr>
              <a:t>a</a:t>
            </a:r>
            <a:r>
              <a:rPr sz="1800" b="1" spc="-5" dirty="0">
                <a:solidFill>
                  <a:srgbClr val="70AD47"/>
                </a:solidFill>
                <a:latin typeface="Calibri"/>
                <a:cs typeface="Calibri"/>
              </a:rPr>
              <a:t>c</a:t>
            </a:r>
            <a:r>
              <a:rPr sz="1800" b="1" spc="-10" dirty="0">
                <a:solidFill>
                  <a:srgbClr val="70AD47"/>
                </a:solidFill>
                <a:latin typeface="Calibri"/>
                <a:cs typeface="Calibri"/>
              </a:rPr>
              <a:t>h</a:t>
            </a:r>
            <a:r>
              <a:rPr sz="1800" b="1" dirty="0">
                <a:solidFill>
                  <a:srgbClr val="70AD47"/>
                </a:solidFill>
                <a:latin typeface="Calibri"/>
                <a:cs typeface="Calibri"/>
              </a:rPr>
              <a:t> </a:t>
            </a:r>
            <a:r>
              <a:rPr sz="1800" b="1" spc="-20" dirty="0">
                <a:solidFill>
                  <a:srgbClr val="70AD47"/>
                </a:solidFill>
                <a:latin typeface="Calibri"/>
                <a:cs typeface="Calibri"/>
              </a:rPr>
              <a:t>o</a:t>
            </a:r>
            <a:r>
              <a:rPr sz="1800" b="1" spc="-15" dirty="0">
                <a:solidFill>
                  <a:srgbClr val="70AD47"/>
                </a:solidFill>
                <a:latin typeface="Calibri"/>
                <a:cs typeface="Calibri"/>
              </a:rPr>
              <a:t>u</a:t>
            </a:r>
            <a:r>
              <a:rPr sz="1800" b="1" spc="-10" dirty="0">
                <a:solidFill>
                  <a:srgbClr val="70AD47"/>
                </a:solidFill>
                <a:latin typeface="Calibri"/>
                <a:cs typeface="Calibri"/>
              </a:rPr>
              <a:t>t</a:t>
            </a:r>
            <a:r>
              <a:rPr sz="1800" b="1" spc="-15" dirty="0">
                <a:solidFill>
                  <a:srgbClr val="70AD47"/>
                </a:solidFill>
                <a:latin typeface="Calibri"/>
                <a:cs typeface="Calibri"/>
              </a:rPr>
              <a:t>pu</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20" dirty="0">
                <a:solidFill>
                  <a:srgbClr val="70AD47"/>
                </a:solidFill>
                <a:latin typeface="Calibri"/>
                <a:cs typeface="Calibri"/>
              </a:rPr>
              <a:t>c</a:t>
            </a:r>
            <a:r>
              <a:rPr sz="1800" b="1" spc="-15" dirty="0">
                <a:solidFill>
                  <a:srgbClr val="70AD47"/>
                </a:solidFill>
                <a:latin typeface="Calibri"/>
                <a:cs typeface="Calibri"/>
              </a:rPr>
              <a:t>a</a:t>
            </a:r>
            <a:r>
              <a:rPr sz="1800" b="1" spc="-10" dirty="0">
                <a:solidFill>
                  <a:srgbClr val="70AD47"/>
                </a:solidFill>
                <a:latin typeface="Calibri"/>
                <a:cs typeface="Calibri"/>
              </a:rPr>
              <a:t>n</a:t>
            </a:r>
            <a:endParaRPr sz="1800" dirty="0">
              <a:latin typeface="Calibri"/>
              <a:cs typeface="Calibri"/>
            </a:endParaRPr>
          </a:p>
          <a:p>
            <a:pPr marL="12700">
              <a:lnSpc>
                <a:spcPct val="100000"/>
              </a:lnSpc>
              <a:spcBef>
                <a:spcPts val="45"/>
              </a:spcBef>
            </a:pPr>
            <a:r>
              <a:rPr sz="1800" b="1" spc="-5" dirty="0">
                <a:solidFill>
                  <a:srgbClr val="70AD47"/>
                </a:solidFill>
                <a:latin typeface="Calibri"/>
                <a:cs typeface="Calibri"/>
              </a:rPr>
              <a:t>b</a:t>
            </a:r>
            <a:r>
              <a:rPr sz="1800" b="1" dirty="0">
                <a:solidFill>
                  <a:srgbClr val="70AD47"/>
                </a:solidFill>
                <a:latin typeface="Calibri"/>
                <a:cs typeface="Calibri"/>
              </a:rPr>
              <a:t>e </a:t>
            </a:r>
            <a:r>
              <a:rPr sz="1800" b="1" spc="-5" dirty="0">
                <a:solidFill>
                  <a:srgbClr val="70AD47"/>
                </a:solidFill>
                <a:latin typeface="Calibri"/>
                <a:cs typeface="Calibri"/>
              </a:rPr>
              <a:t>c</a:t>
            </a:r>
            <a:r>
              <a:rPr sz="1800" b="1" spc="-20" dirty="0">
                <a:solidFill>
                  <a:srgbClr val="70AD47"/>
                </a:solidFill>
                <a:latin typeface="Calibri"/>
                <a:cs typeface="Calibri"/>
              </a:rPr>
              <a:t>o</a:t>
            </a:r>
            <a:r>
              <a:rPr sz="1800" b="1" spc="-5" dirty="0">
                <a:solidFill>
                  <a:srgbClr val="70AD47"/>
                </a:solidFill>
                <a:latin typeface="Calibri"/>
                <a:cs typeface="Calibri"/>
              </a:rPr>
              <a:t>m</a:t>
            </a:r>
            <a:r>
              <a:rPr sz="1800" b="1" spc="-15" dirty="0">
                <a:solidFill>
                  <a:srgbClr val="70AD47"/>
                </a:solidFill>
                <a:latin typeface="Calibri"/>
                <a:cs typeface="Calibri"/>
              </a:rPr>
              <a:t>pu</a:t>
            </a:r>
            <a:r>
              <a:rPr sz="1800" b="1" spc="-35" dirty="0">
                <a:solidFill>
                  <a:srgbClr val="70AD47"/>
                </a:solidFill>
                <a:latin typeface="Calibri"/>
                <a:cs typeface="Calibri"/>
              </a:rPr>
              <a:t>t</a:t>
            </a:r>
            <a:r>
              <a:rPr sz="1800" b="1" spc="-10" dirty="0">
                <a:solidFill>
                  <a:srgbClr val="70AD47"/>
                </a:solidFill>
                <a:latin typeface="Calibri"/>
                <a:cs typeface="Calibri"/>
              </a:rPr>
              <a:t>ed</a:t>
            </a:r>
            <a:r>
              <a:rPr sz="1800" b="1" dirty="0">
                <a:solidFill>
                  <a:srgbClr val="70AD47"/>
                </a:solidFill>
                <a:latin typeface="Calibri"/>
                <a:cs typeface="Calibri"/>
              </a:rPr>
              <a:t> </a:t>
            </a:r>
            <a:r>
              <a:rPr sz="1800" b="1" spc="-15" dirty="0">
                <a:solidFill>
                  <a:srgbClr val="70AD47"/>
                </a:solidFill>
                <a:latin typeface="Calibri"/>
                <a:cs typeface="Calibri"/>
              </a:rPr>
              <a:t>i</a:t>
            </a:r>
            <a:r>
              <a:rPr sz="1800" b="1" spc="-10" dirty="0">
                <a:solidFill>
                  <a:srgbClr val="70AD47"/>
                </a:solidFill>
                <a:latin typeface="Calibri"/>
                <a:cs typeface="Calibri"/>
              </a:rPr>
              <a:t>n</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5" dirty="0">
                <a:solidFill>
                  <a:srgbClr val="70AD47"/>
                </a:solidFill>
                <a:latin typeface="Calibri"/>
                <a:cs typeface="Calibri"/>
              </a:rPr>
              <a:t>e</a:t>
            </a:r>
            <a:r>
              <a:rPr sz="1800" b="1" spc="-5" dirty="0">
                <a:solidFill>
                  <a:srgbClr val="70AD47"/>
                </a:solidFill>
                <a:latin typeface="Calibri"/>
                <a:cs typeface="Calibri"/>
              </a:rPr>
              <a:t>l</a:t>
            </a:r>
            <a:endParaRPr sz="1800" dirty="0">
              <a:latin typeface="Calibri"/>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dirty="0"/>
              <a:t>T</a:t>
            </a:r>
            <a:r>
              <a:rPr spc="-30" dirty="0"/>
              <a:t>h</a:t>
            </a:r>
            <a:r>
              <a:rPr spc="-70" dirty="0"/>
              <a:t>r</a:t>
            </a:r>
            <a:r>
              <a:rPr spc="-5" dirty="0"/>
              <a:t>e</a:t>
            </a:r>
            <a:r>
              <a:rPr dirty="0"/>
              <a:t>e</a:t>
            </a:r>
            <a:r>
              <a:rPr spc="-10" dirty="0"/>
              <a:t> </a:t>
            </a:r>
            <a:r>
              <a:rPr spc="-180" dirty="0"/>
              <a:t>W</a:t>
            </a:r>
            <a:r>
              <a:rPr spc="-105" dirty="0"/>
              <a:t>a</a:t>
            </a:r>
            <a:r>
              <a:rPr spc="-75" dirty="0"/>
              <a:t>y</a:t>
            </a:r>
            <a:r>
              <a:rPr spc="-20" dirty="0"/>
              <a:t>s</a:t>
            </a:r>
            <a:r>
              <a:rPr spc="-5" dirty="0"/>
              <a:t> </a:t>
            </a:r>
            <a:r>
              <a:rPr dirty="0"/>
              <a:t>o</a:t>
            </a:r>
            <a:r>
              <a:rPr spc="-15" dirty="0"/>
              <a:t>f</a:t>
            </a:r>
            <a:r>
              <a:rPr dirty="0"/>
              <a:t> </a:t>
            </a:r>
            <a:r>
              <a:rPr spc="-70" dirty="0"/>
              <a:t>P</a:t>
            </a:r>
            <a:r>
              <a:rPr spc="-95" dirty="0"/>
              <a:t>r</a:t>
            </a:r>
            <a:r>
              <a:rPr dirty="0"/>
              <a:t>o</a:t>
            </a:r>
            <a:r>
              <a:rPr spc="-5" dirty="0"/>
              <a:t>ce</a:t>
            </a:r>
            <a:r>
              <a:rPr spc="-15" dirty="0"/>
              <a:t>ssi</a:t>
            </a:r>
            <a:r>
              <a:rPr spc="-30" dirty="0"/>
              <a:t>n</a:t>
            </a:r>
            <a:r>
              <a:rPr spc="-20" dirty="0"/>
              <a:t>g</a:t>
            </a:r>
            <a:r>
              <a:rPr spc="-5" dirty="0"/>
              <a:t> </a:t>
            </a:r>
            <a:r>
              <a:rPr spc="-20" dirty="0"/>
              <a:t>S</a:t>
            </a:r>
            <a:r>
              <a:rPr spc="-5" dirty="0"/>
              <a:t>e</a:t>
            </a:r>
            <a:r>
              <a:rPr spc="-30" dirty="0"/>
              <a:t>qu</a:t>
            </a:r>
            <a:r>
              <a:rPr spc="-5" dirty="0"/>
              <a:t>e</a:t>
            </a:r>
            <a:r>
              <a:rPr spc="-30" dirty="0"/>
              <a:t>n</a:t>
            </a:r>
            <a:r>
              <a:rPr spc="-5" dirty="0"/>
              <a:t>ce</a:t>
            </a:r>
            <a:r>
              <a:rPr spc="-20" dirty="0"/>
              <a:t>s</a:t>
            </a:r>
          </a:p>
        </p:txBody>
      </p:sp>
      <p:sp>
        <p:nvSpPr>
          <p:cNvPr id="3" name="object 3"/>
          <p:cNvSpPr txBox="1"/>
          <p:nvPr/>
        </p:nvSpPr>
        <p:spPr>
          <a:xfrm>
            <a:off x="404636" y="315139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4" name="object 4"/>
          <p:cNvSpPr txBox="1"/>
          <p:nvPr/>
        </p:nvSpPr>
        <p:spPr>
          <a:xfrm>
            <a:off x="1340806" y="315139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5" name="object 5"/>
          <p:cNvSpPr txBox="1"/>
          <p:nvPr/>
        </p:nvSpPr>
        <p:spPr>
          <a:xfrm>
            <a:off x="2276975" y="3151393"/>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6" name="object 6"/>
          <p:cNvSpPr txBox="1"/>
          <p:nvPr/>
        </p:nvSpPr>
        <p:spPr>
          <a:xfrm>
            <a:off x="371978"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7" name="object 7"/>
          <p:cNvSpPr txBox="1"/>
          <p:nvPr/>
        </p:nvSpPr>
        <p:spPr>
          <a:xfrm>
            <a:off x="1311822"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8" name="object 8"/>
          <p:cNvSpPr txBox="1"/>
          <p:nvPr/>
        </p:nvSpPr>
        <p:spPr>
          <a:xfrm>
            <a:off x="2247991" y="1989341"/>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9" name="object 9"/>
          <p:cNvSpPr txBox="1"/>
          <p:nvPr/>
        </p:nvSpPr>
        <p:spPr>
          <a:xfrm>
            <a:off x="3213144" y="315139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10" name="object 10"/>
          <p:cNvSpPr txBox="1"/>
          <p:nvPr/>
        </p:nvSpPr>
        <p:spPr>
          <a:xfrm>
            <a:off x="3184159" y="1989339"/>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11" name="object 11"/>
          <p:cNvSpPr/>
          <p:nvPr/>
        </p:nvSpPr>
        <p:spPr>
          <a:xfrm>
            <a:off x="553864" y="2593500"/>
            <a:ext cx="76200" cy="558165"/>
          </a:xfrm>
          <a:custGeom>
            <a:avLst/>
            <a:gdLst/>
            <a:ahLst/>
            <a:cxnLst/>
            <a:rect l="l" t="t" r="r" b="b"/>
            <a:pathLst>
              <a:path w="76200" h="558164">
                <a:moveTo>
                  <a:pt x="50798" y="76114"/>
                </a:moveTo>
                <a:lnTo>
                  <a:pt x="25399" y="76281"/>
                </a:lnTo>
                <a:lnTo>
                  <a:pt x="28573" y="557975"/>
                </a:lnTo>
                <a:lnTo>
                  <a:pt x="53972" y="557808"/>
                </a:lnTo>
                <a:lnTo>
                  <a:pt x="50798" y="76114"/>
                </a:lnTo>
                <a:close/>
              </a:path>
              <a:path w="76200" h="558164">
                <a:moveTo>
                  <a:pt x="37597" y="0"/>
                </a:moveTo>
                <a:lnTo>
                  <a:pt x="0" y="76448"/>
                </a:lnTo>
                <a:lnTo>
                  <a:pt x="25399" y="76281"/>
                </a:lnTo>
                <a:lnTo>
                  <a:pt x="25315" y="63582"/>
                </a:lnTo>
                <a:lnTo>
                  <a:pt x="69828" y="63414"/>
                </a:lnTo>
                <a:lnTo>
                  <a:pt x="37597" y="0"/>
                </a:lnTo>
                <a:close/>
              </a:path>
              <a:path w="76200" h="558164">
                <a:moveTo>
                  <a:pt x="50715" y="63414"/>
                </a:moveTo>
                <a:lnTo>
                  <a:pt x="25315" y="63582"/>
                </a:lnTo>
                <a:lnTo>
                  <a:pt x="25399" y="76281"/>
                </a:lnTo>
                <a:lnTo>
                  <a:pt x="50798" y="76114"/>
                </a:lnTo>
                <a:lnTo>
                  <a:pt x="50715" y="63414"/>
                </a:lnTo>
                <a:close/>
              </a:path>
              <a:path w="76200" h="558164">
                <a:moveTo>
                  <a:pt x="69828" y="63414"/>
                </a:moveTo>
                <a:lnTo>
                  <a:pt x="50715" y="63414"/>
                </a:lnTo>
                <a:lnTo>
                  <a:pt x="50798" y="76114"/>
                </a:lnTo>
                <a:lnTo>
                  <a:pt x="76198" y="75947"/>
                </a:lnTo>
                <a:lnTo>
                  <a:pt x="69828" y="63414"/>
                </a:lnTo>
                <a:close/>
              </a:path>
            </a:pathLst>
          </a:custGeom>
          <a:solidFill>
            <a:srgbClr val="000000"/>
          </a:solidFill>
        </p:spPr>
        <p:txBody>
          <a:bodyPr wrap="square" lIns="0" tIns="0" rIns="0" bIns="0" rtlCol="0"/>
          <a:lstStyle/>
          <a:p>
            <a:endParaRPr/>
          </a:p>
        </p:txBody>
      </p:sp>
      <p:sp>
        <p:nvSpPr>
          <p:cNvPr id="12" name="object 12"/>
          <p:cNvSpPr/>
          <p:nvPr/>
        </p:nvSpPr>
        <p:spPr>
          <a:xfrm>
            <a:off x="1493206" y="2593500"/>
            <a:ext cx="76200" cy="558165"/>
          </a:xfrm>
          <a:custGeom>
            <a:avLst/>
            <a:gdLst/>
            <a:ahLst/>
            <a:cxnLst/>
            <a:rect l="l" t="t" r="r" b="b"/>
            <a:pathLst>
              <a:path w="76200" h="558164">
                <a:moveTo>
                  <a:pt x="50800" y="63500"/>
                </a:moveTo>
                <a:lnTo>
                  <a:pt x="25400" y="63500"/>
                </a:lnTo>
                <a:lnTo>
                  <a:pt x="25401" y="557891"/>
                </a:lnTo>
                <a:lnTo>
                  <a:pt x="50801"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3" name="object 13"/>
          <p:cNvSpPr/>
          <p:nvPr/>
        </p:nvSpPr>
        <p:spPr>
          <a:xfrm>
            <a:off x="810944" y="2253322"/>
            <a:ext cx="501015" cy="76200"/>
          </a:xfrm>
          <a:custGeom>
            <a:avLst/>
            <a:gdLst/>
            <a:ahLst/>
            <a:cxnLst/>
            <a:rect l="l" t="t" r="r" b="b"/>
            <a:pathLst>
              <a:path w="501015" h="76200">
                <a:moveTo>
                  <a:pt x="424676" y="50799"/>
                </a:moveTo>
                <a:lnTo>
                  <a:pt x="424676" y="76200"/>
                </a:lnTo>
                <a:lnTo>
                  <a:pt x="475477" y="50800"/>
                </a:lnTo>
                <a:lnTo>
                  <a:pt x="424676" y="50799"/>
                </a:lnTo>
                <a:close/>
              </a:path>
              <a:path w="501015" h="76200">
                <a:moveTo>
                  <a:pt x="424677" y="25399"/>
                </a:moveTo>
                <a:lnTo>
                  <a:pt x="424676" y="50799"/>
                </a:lnTo>
                <a:lnTo>
                  <a:pt x="437377" y="50800"/>
                </a:lnTo>
                <a:lnTo>
                  <a:pt x="437377" y="25400"/>
                </a:lnTo>
                <a:lnTo>
                  <a:pt x="424677" y="25399"/>
                </a:lnTo>
                <a:close/>
              </a:path>
              <a:path w="501015" h="76200">
                <a:moveTo>
                  <a:pt x="424677" y="0"/>
                </a:moveTo>
                <a:lnTo>
                  <a:pt x="424677" y="25399"/>
                </a:lnTo>
                <a:lnTo>
                  <a:pt x="437377" y="25400"/>
                </a:lnTo>
                <a:lnTo>
                  <a:pt x="437377" y="50800"/>
                </a:lnTo>
                <a:lnTo>
                  <a:pt x="475479" y="50798"/>
                </a:lnTo>
                <a:lnTo>
                  <a:pt x="500877" y="38100"/>
                </a:lnTo>
                <a:lnTo>
                  <a:pt x="424677" y="0"/>
                </a:lnTo>
                <a:close/>
              </a:path>
              <a:path w="501015" h="76200">
                <a:moveTo>
                  <a:pt x="0" y="25398"/>
                </a:moveTo>
                <a:lnTo>
                  <a:pt x="0" y="50798"/>
                </a:lnTo>
                <a:lnTo>
                  <a:pt x="424676" y="50799"/>
                </a:lnTo>
                <a:lnTo>
                  <a:pt x="424677" y="25399"/>
                </a:lnTo>
                <a:lnTo>
                  <a:pt x="0" y="25398"/>
                </a:lnTo>
                <a:close/>
              </a:path>
            </a:pathLst>
          </a:custGeom>
          <a:solidFill>
            <a:srgbClr val="000000"/>
          </a:solidFill>
        </p:spPr>
        <p:txBody>
          <a:bodyPr wrap="square" lIns="0" tIns="0" rIns="0" bIns="0" rtlCol="0"/>
          <a:lstStyle/>
          <a:p>
            <a:endParaRPr/>
          </a:p>
        </p:txBody>
      </p:sp>
      <p:sp>
        <p:nvSpPr>
          <p:cNvPr id="14" name="object 14"/>
          <p:cNvSpPr/>
          <p:nvPr/>
        </p:nvSpPr>
        <p:spPr>
          <a:xfrm>
            <a:off x="1750789" y="2253321"/>
            <a:ext cx="497205" cy="76200"/>
          </a:xfrm>
          <a:custGeom>
            <a:avLst/>
            <a:gdLst/>
            <a:ahLst/>
            <a:cxnLst/>
            <a:rect l="l" t="t" r="r" b="b"/>
            <a:pathLst>
              <a:path w="497205" h="76200">
                <a:moveTo>
                  <a:pt x="421002" y="0"/>
                </a:moveTo>
                <a:lnTo>
                  <a:pt x="421002" y="76200"/>
                </a:lnTo>
                <a:lnTo>
                  <a:pt x="471800" y="50800"/>
                </a:lnTo>
                <a:lnTo>
                  <a:pt x="433702" y="50800"/>
                </a:lnTo>
                <a:lnTo>
                  <a:pt x="433702" y="25400"/>
                </a:lnTo>
                <a:lnTo>
                  <a:pt x="471804" y="25400"/>
                </a:lnTo>
                <a:lnTo>
                  <a:pt x="421002" y="0"/>
                </a:lnTo>
                <a:close/>
              </a:path>
              <a:path w="497205" h="76200">
                <a:moveTo>
                  <a:pt x="421002" y="25400"/>
                </a:moveTo>
                <a:lnTo>
                  <a:pt x="0" y="25400"/>
                </a:lnTo>
                <a:lnTo>
                  <a:pt x="0" y="50800"/>
                </a:lnTo>
                <a:lnTo>
                  <a:pt x="421002" y="50800"/>
                </a:lnTo>
                <a:lnTo>
                  <a:pt x="421002" y="25400"/>
                </a:lnTo>
                <a:close/>
              </a:path>
              <a:path w="497205" h="76200">
                <a:moveTo>
                  <a:pt x="471804" y="25400"/>
                </a:moveTo>
                <a:lnTo>
                  <a:pt x="433702" y="25400"/>
                </a:lnTo>
                <a:lnTo>
                  <a:pt x="433702" y="50800"/>
                </a:lnTo>
                <a:lnTo>
                  <a:pt x="471800" y="50800"/>
                </a:lnTo>
                <a:lnTo>
                  <a:pt x="497202" y="38098"/>
                </a:lnTo>
                <a:lnTo>
                  <a:pt x="471804" y="25400"/>
                </a:lnTo>
                <a:close/>
              </a:path>
            </a:pathLst>
          </a:custGeom>
          <a:solidFill>
            <a:srgbClr val="000000"/>
          </a:solidFill>
        </p:spPr>
        <p:txBody>
          <a:bodyPr wrap="square" lIns="0" tIns="0" rIns="0" bIns="0" rtlCol="0"/>
          <a:lstStyle/>
          <a:p>
            <a:endParaRPr/>
          </a:p>
        </p:txBody>
      </p:sp>
      <p:sp>
        <p:nvSpPr>
          <p:cNvPr id="15" name="object 15"/>
          <p:cNvSpPr/>
          <p:nvPr/>
        </p:nvSpPr>
        <p:spPr>
          <a:xfrm>
            <a:off x="2686958" y="2253319"/>
            <a:ext cx="497205" cy="76200"/>
          </a:xfrm>
          <a:custGeom>
            <a:avLst/>
            <a:gdLst/>
            <a:ahLst/>
            <a:cxnLst/>
            <a:rect l="l" t="t" r="r" b="b"/>
            <a:pathLst>
              <a:path w="497205" h="76200">
                <a:moveTo>
                  <a:pt x="471802" y="25400"/>
                </a:moveTo>
                <a:lnTo>
                  <a:pt x="433702" y="25400"/>
                </a:lnTo>
                <a:lnTo>
                  <a:pt x="433702" y="50800"/>
                </a:lnTo>
                <a:lnTo>
                  <a:pt x="421002" y="50800"/>
                </a:lnTo>
                <a:lnTo>
                  <a:pt x="421002" y="76200"/>
                </a:lnTo>
                <a:lnTo>
                  <a:pt x="497202" y="38100"/>
                </a:lnTo>
                <a:lnTo>
                  <a:pt x="471802" y="25400"/>
                </a:lnTo>
                <a:close/>
              </a:path>
              <a:path w="497205" h="76200">
                <a:moveTo>
                  <a:pt x="421001" y="25400"/>
                </a:moveTo>
                <a:lnTo>
                  <a:pt x="0" y="25402"/>
                </a:lnTo>
                <a:lnTo>
                  <a:pt x="0" y="50802"/>
                </a:lnTo>
                <a:lnTo>
                  <a:pt x="421002" y="50800"/>
                </a:lnTo>
                <a:lnTo>
                  <a:pt x="421001" y="25400"/>
                </a:lnTo>
                <a:close/>
              </a:path>
              <a:path w="497205" h="76200">
                <a:moveTo>
                  <a:pt x="433702" y="25400"/>
                </a:moveTo>
                <a:lnTo>
                  <a:pt x="421001" y="25400"/>
                </a:lnTo>
                <a:lnTo>
                  <a:pt x="421002" y="50800"/>
                </a:lnTo>
                <a:lnTo>
                  <a:pt x="433702" y="50800"/>
                </a:lnTo>
                <a:lnTo>
                  <a:pt x="433702" y="25400"/>
                </a:lnTo>
                <a:close/>
              </a:path>
              <a:path w="497205" h="76200">
                <a:moveTo>
                  <a:pt x="421001" y="0"/>
                </a:moveTo>
                <a:lnTo>
                  <a:pt x="421001" y="25400"/>
                </a:lnTo>
                <a:lnTo>
                  <a:pt x="471802" y="25400"/>
                </a:lnTo>
                <a:lnTo>
                  <a:pt x="421001" y="0"/>
                </a:lnTo>
                <a:close/>
              </a:path>
            </a:pathLst>
          </a:custGeom>
          <a:solidFill>
            <a:srgbClr val="000000"/>
          </a:solidFill>
        </p:spPr>
        <p:txBody>
          <a:bodyPr wrap="square" lIns="0" tIns="0" rIns="0" bIns="0" rtlCol="0"/>
          <a:lstStyle/>
          <a:p>
            <a:endParaRPr/>
          </a:p>
        </p:txBody>
      </p:sp>
      <p:sp>
        <p:nvSpPr>
          <p:cNvPr id="16" name="object 16"/>
          <p:cNvSpPr/>
          <p:nvPr/>
        </p:nvSpPr>
        <p:spPr>
          <a:xfrm>
            <a:off x="2429375" y="2593498"/>
            <a:ext cx="76200" cy="558165"/>
          </a:xfrm>
          <a:custGeom>
            <a:avLst/>
            <a:gdLst/>
            <a:ahLst/>
            <a:cxnLst/>
            <a:rect l="l" t="t" r="r" b="b"/>
            <a:pathLst>
              <a:path w="76200" h="558164">
                <a:moveTo>
                  <a:pt x="50800" y="63500"/>
                </a:moveTo>
                <a:lnTo>
                  <a:pt x="25400" y="63500"/>
                </a:lnTo>
                <a:lnTo>
                  <a:pt x="25400" y="557894"/>
                </a:lnTo>
                <a:lnTo>
                  <a:pt x="50800" y="557894"/>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3365544" y="2593497"/>
            <a:ext cx="76200" cy="558165"/>
          </a:xfrm>
          <a:custGeom>
            <a:avLst/>
            <a:gdLst/>
            <a:ahLst/>
            <a:cxnLst/>
            <a:rect l="l" t="t" r="r" b="b"/>
            <a:pathLst>
              <a:path w="76200" h="558164">
                <a:moveTo>
                  <a:pt x="50800" y="63500"/>
                </a:moveTo>
                <a:lnTo>
                  <a:pt x="25400" y="63500"/>
                </a:lnTo>
                <a:lnTo>
                  <a:pt x="25400" y="557893"/>
                </a:lnTo>
                <a:lnTo>
                  <a:pt x="50800"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8" name="object 18"/>
          <p:cNvSpPr txBox="1"/>
          <p:nvPr/>
        </p:nvSpPr>
        <p:spPr>
          <a:xfrm>
            <a:off x="4589627" y="315139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19" name="object 19"/>
          <p:cNvSpPr txBox="1"/>
          <p:nvPr/>
        </p:nvSpPr>
        <p:spPr>
          <a:xfrm>
            <a:off x="5533475" y="3151389"/>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20" name="object 20"/>
          <p:cNvSpPr txBox="1"/>
          <p:nvPr/>
        </p:nvSpPr>
        <p:spPr>
          <a:xfrm>
            <a:off x="6463385" y="3151389"/>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21" name="object 21"/>
          <p:cNvSpPr txBox="1"/>
          <p:nvPr/>
        </p:nvSpPr>
        <p:spPr>
          <a:xfrm>
            <a:off x="7393296" y="3151389"/>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22" name="object 22"/>
          <p:cNvSpPr txBox="1"/>
          <p:nvPr/>
        </p:nvSpPr>
        <p:spPr>
          <a:xfrm>
            <a:off x="4558390"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23" name="object 23"/>
          <p:cNvSpPr txBox="1"/>
          <p:nvPr/>
        </p:nvSpPr>
        <p:spPr>
          <a:xfrm>
            <a:off x="5498234"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24" name="object 24"/>
          <p:cNvSpPr txBox="1"/>
          <p:nvPr/>
        </p:nvSpPr>
        <p:spPr>
          <a:xfrm>
            <a:off x="6434404" y="1989341"/>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25" name="object 25"/>
          <p:cNvSpPr txBox="1"/>
          <p:nvPr/>
        </p:nvSpPr>
        <p:spPr>
          <a:xfrm>
            <a:off x="7370573" y="1989339"/>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26" name="object 26"/>
          <p:cNvSpPr/>
          <p:nvPr/>
        </p:nvSpPr>
        <p:spPr>
          <a:xfrm>
            <a:off x="4740083" y="2593500"/>
            <a:ext cx="76200" cy="558165"/>
          </a:xfrm>
          <a:custGeom>
            <a:avLst/>
            <a:gdLst/>
            <a:ahLst/>
            <a:cxnLst/>
            <a:rect l="l" t="t" r="r" b="b"/>
            <a:pathLst>
              <a:path w="76200" h="558164">
                <a:moveTo>
                  <a:pt x="50799" y="76147"/>
                </a:moveTo>
                <a:lnTo>
                  <a:pt x="25399" y="76250"/>
                </a:lnTo>
                <a:lnTo>
                  <a:pt x="27345" y="557941"/>
                </a:lnTo>
                <a:lnTo>
                  <a:pt x="52745" y="557838"/>
                </a:lnTo>
                <a:lnTo>
                  <a:pt x="50799" y="76147"/>
                </a:lnTo>
                <a:close/>
              </a:path>
              <a:path w="76200" h="558164">
                <a:moveTo>
                  <a:pt x="37791" y="0"/>
                </a:moveTo>
                <a:lnTo>
                  <a:pt x="0" y="76353"/>
                </a:lnTo>
                <a:lnTo>
                  <a:pt x="25399" y="76250"/>
                </a:lnTo>
                <a:lnTo>
                  <a:pt x="25347" y="63550"/>
                </a:lnTo>
                <a:lnTo>
                  <a:pt x="69836" y="63447"/>
                </a:lnTo>
                <a:lnTo>
                  <a:pt x="37791" y="0"/>
                </a:lnTo>
                <a:close/>
              </a:path>
              <a:path w="76200" h="558164">
                <a:moveTo>
                  <a:pt x="50747" y="63447"/>
                </a:moveTo>
                <a:lnTo>
                  <a:pt x="25347" y="63550"/>
                </a:lnTo>
                <a:lnTo>
                  <a:pt x="25399" y="76250"/>
                </a:lnTo>
                <a:lnTo>
                  <a:pt x="50799" y="76147"/>
                </a:lnTo>
                <a:lnTo>
                  <a:pt x="50747" y="63447"/>
                </a:lnTo>
                <a:close/>
              </a:path>
              <a:path w="76200" h="558164">
                <a:moveTo>
                  <a:pt x="69836" y="63447"/>
                </a:moveTo>
                <a:lnTo>
                  <a:pt x="50747" y="63447"/>
                </a:lnTo>
                <a:lnTo>
                  <a:pt x="50799" y="76147"/>
                </a:lnTo>
                <a:lnTo>
                  <a:pt x="76198" y="76045"/>
                </a:lnTo>
                <a:lnTo>
                  <a:pt x="69836" y="63447"/>
                </a:lnTo>
                <a:close/>
              </a:path>
            </a:pathLst>
          </a:custGeom>
          <a:solidFill>
            <a:srgbClr val="000000"/>
          </a:solidFill>
        </p:spPr>
        <p:txBody>
          <a:bodyPr wrap="square" lIns="0" tIns="0" rIns="0" bIns="0" rtlCol="0"/>
          <a:lstStyle/>
          <a:p>
            <a:endParaRPr/>
          </a:p>
        </p:txBody>
      </p:sp>
      <p:sp>
        <p:nvSpPr>
          <p:cNvPr id="27" name="object 27"/>
          <p:cNvSpPr/>
          <p:nvPr/>
        </p:nvSpPr>
        <p:spPr>
          <a:xfrm>
            <a:off x="4968986" y="2593497"/>
            <a:ext cx="525780" cy="567055"/>
          </a:xfrm>
          <a:custGeom>
            <a:avLst/>
            <a:gdLst/>
            <a:ahLst/>
            <a:cxnLst/>
            <a:rect l="l" t="t" r="r" b="b"/>
            <a:pathLst>
              <a:path w="525779" h="567055">
                <a:moveTo>
                  <a:pt x="464497" y="47303"/>
                </a:moveTo>
                <a:lnTo>
                  <a:pt x="0" y="549267"/>
                </a:lnTo>
                <a:lnTo>
                  <a:pt x="18642" y="566517"/>
                </a:lnTo>
                <a:lnTo>
                  <a:pt x="483140" y="64554"/>
                </a:lnTo>
                <a:lnTo>
                  <a:pt x="464497" y="47303"/>
                </a:lnTo>
                <a:close/>
              </a:path>
              <a:path w="525779" h="567055">
                <a:moveTo>
                  <a:pt x="514527" y="37981"/>
                </a:moveTo>
                <a:lnTo>
                  <a:pt x="473123" y="37981"/>
                </a:lnTo>
                <a:lnTo>
                  <a:pt x="491765" y="55233"/>
                </a:lnTo>
                <a:lnTo>
                  <a:pt x="483140" y="64554"/>
                </a:lnTo>
                <a:lnTo>
                  <a:pt x="501783" y="81805"/>
                </a:lnTo>
                <a:lnTo>
                  <a:pt x="514527" y="37981"/>
                </a:lnTo>
                <a:close/>
              </a:path>
              <a:path w="525779" h="567055">
                <a:moveTo>
                  <a:pt x="473123" y="37981"/>
                </a:moveTo>
                <a:lnTo>
                  <a:pt x="464497" y="47303"/>
                </a:lnTo>
                <a:lnTo>
                  <a:pt x="483140" y="64554"/>
                </a:lnTo>
                <a:lnTo>
                  <a:pt x="491765" y="55233"/>
                </a:lnTo>
                <a:lnTo>
                  <a:pt x="473123" y="37981"/>
                </a:lnTo>
                <a:close/>
              </a:path>
              <a:path w="525779" h="567055">
                <a:moveTo>
                  <a:pt x="525572" y="0"/>
                </a:moveTo>
                <a:lnTo>
                  <a:pt x="445855" y="30052"/>
                </a:lnTo>
                <a:lnTo>
                  <a:pt x="464497" y="47303"/>
                </a:lnTo>
                <a:lnTo>
                  <a:pt x="473123" y="37981"/>
                </a:lnTo>
                <a:lnTo>
                  <a:pt x="514527" y="37981"/>
                </a:lnTo>
                <a:lnTo>
                  <a:pt x="525572" y="0"/>
                </a:lnTo>
                <a:close/>
              </a:path>
            </a:pathLst>
          </a:custGeom>
          <a:solidFill>
            <a:srgbClr val="000000"/>
          </a:solidFill>
        </p:spPr>
        <p:txBody>
          <a:bodyPr wrap="square" lIns="0" tIns="0" rIns="0" bIns="0" rtlCol="0"/>
          <a:lstStyle/>
          <a:p>
            <a:endParaRPr/>
          </a:p>
        </p:txBody>
      </p:sp>
      <p:sp>
        <p:nvSpPr>
          <p:cNvPr id="28" name="object 28"/>
          <p:cNvSpPr/>
          <p:nvPr/>
        </p:nvSpPr>
        <p:spPr>
          <a:xfrm>
            <a:off x="4978308" y="2593496"/>
            <a:ext cx="522605" cy="558800"/>
          </a:xfrm>
          <a:custGeom>
            <a:avLst/>
            <a:gdLst/>
            <a:ahLst/>
            <a:cxnLst/>
            <a:rect l="l" t="t" r="r" b="b"/>
            <a:pathLst>
              <a:path w="522604" h="558800">
                <a:moveTo>
                  <a:pt x="61271" y="47048"/>
                </a:moveTo>
                <a:lnTo>
                  <a:pt x="42700" y="64376"/>
                </a:lnTo>
                <a:lnTo>
                  <a:pt x="503656" y="558394"/>
                </a:lnTo>
                <a:lnTo>
                  <a:pt x="522227" y="541066"/>
                </a:lnTo>
                <a:lnTo>
                  <a:pt x="61271" y="47048"/>
                </a:lnTo>
                <a:close/>
              </a:path>
              <a:path w="522604" h="558800">
                <a:moveTo>
                  <a:pt x="0" y="0"/>
                </a:moveTo>
                <a:lnTo>
                  <a:pt x="24128" y="81705"/>
                </a:lnTo>
                <a:lnTo>
                  <a:pt x="42700" y="64376"/>
                </a:lnTo>
                <a:lnTo>
                  <a:pt x="34036" y="55091"/>
                </a:lnTo>
                <a:lnTo>
                  <a:pt x="52607" y="37763"/>
                </a:lnTo>
                <a:lnTo>
                  <a:pt x="71222" y="37763"/>
                </a:lnTo>
                <a:lnTo>
                  <a:pt x="79842" y="29720"/>
                </a:lnTo>
                <a:lnTo>
                  <a:pt x="0" y="0"/>
                </a:lnTo>
                <a:close/>
              </a:path>
              <a:path w="522604" h="558800">
                <a:moveTo>
                  <a:pt x="52607" y="37763"/>
                </a:moveTo>
                <a:lnTo>
                  <a:pt x="34036" y="55091"/>
                </a:lnTo>
                <a:lnTo>
                  <a:pt x="42700" y="64376"/>
                </a:lnTo>
                <a:lnTo>
                  <a:pt x="61271" y="47048"/>
                </a:lnTo>
                <a:lnTo>
                  <a:pt x="52607" y="37763"/>
                </a:lnTo>
                <a:close/>
              </a:path>
              <a:path w="522604" h="558800">
                <a:moveTo>
                  <a:pt x="71222" y="37763"/>
                </a:moveTo>
                <a:lnTo>
                  <a:pt x="52607" y="37763"/>
                </a:lnTo>
                <a:lnTo>
                  <a:pt x="61271" y="47048"/>
                </a:lnTo>
                <a:lnTo>
                  <a:pt x="71222" y="37763"/>
                </a:lnTo>
                <a:close/>
              </a:path>
            </a:pathLst>
          </a:custGeom>
          <a:solidFill>
            <a:srgbClr val="000000"/>
          </a:solidFill>
        </p:spPr>
        <p:txBody>
          <a:bodyPr wrap="square" lIns="0" tIns="0" rIns="0" bIns="0" rtlCol="0"/>
          <a:lstStyle/>
          <a:p>
            <a:endParaRPr/>
          </a:p>
        </p:txBody>
      </p:sp>
      <p:sp>
        <p:nvSpPr>
          <p:cNvPr id="29" name="object 29"/>
          <p:cNvSpPr/>
          <p:nvPr/>
        </p:nvSpPr>
        <p:spPr>
          <a:xfrm>
            <a:off x="5680476" y="2593500"/>
            <a:ext cx="76200" cy="558165"/>
          </a:xfrm>
          <a:custGeom>
            <a:avLst/>
            <a:gdLst/>
            <a:ahLst/>
            <a:cxnLst/>
            <a:rect l="l" t="t" r="r" b="b"/>
            <a:pathLst>
              <a:path w="76200" h="558164">
                <a:moveTo>
                  <a:pt x="50796" y="76053"/>
                </a:moveTo>
                <a:lnTo>
                  <a:pt x="25397" y="76338"/>
                </a:lnTo>
                <a:lnTo>
                  <a:pt x="30801" y="558031"/>
                </a:lnTo>
                <a:lnTo>
                  <a:pt x="56200" y="557745"/>
                </a:lnTo>
                <a:lnTo>
                  <a:pt x="50796" y="76053"/>
                </a:lnTo>
                <a:close/>
              </a:path>
              <a:path w="76200" h="558164">
                <a:moveTo>
                  <a:pt x="37242" y="0"/>
                </a:moveTo>
                <a:lnTo>
                  <a:pt x="0" y="76622"/>
                </a:lnTo>
                <a:lnTo>
                  <a:pt x="25397" y="76338"/>
                </a:lnTo>
                <a:lnTo>
                  <a:pt x="25255" y="63638"/>
                </a:lnTo>
                <a:lnTo>
                  <a:pt x="50653" y="63353"/>
                </a:lnTo>
                <a:lnTo>
                  <a:pt x="69812" y="63353"/>
                </a:lnTo>
                <a:lnTo>
                  <a:pt x="37242" y="0"/>
                </a:lnTo>
                <a:close/>
              </a:path>
              <a:path w="76200" h="558164">
                <a:moveTo>
                  <a:pt x="50653" y="63353"/>
                </a:moveTo>
                <a:lnTo>
                  <a:pt x="25255" y="63638"/>
                </a:lnTo>
                <a:lnTo>
                  <a:pt x="25397" y="76338"/>
                </a:lnTo>
                <a:lnTo>
                  <a:pt x="50796" y="76053"/>
                </a:lnTo>
                <a:lnTo>
                  <a:pt x="50653" y="63353"/>
                </a:lnTo>
                <a:close/>
              </a:path>
              <a:path w="76200" h="558164">
                <a:moveTo>
                  <a:pt x="69812" y="63353"/>
                </a:moveTo>
                <a:lnTo>
                  <a:pt x="50653" y="63353"/>
                </a:lnTo>
                <a:lnTo>
                  <a:pt x="50796" y="76053"/>
                </a:lnTo>
                <a:lnTo>
                  <a:pt x="76194" y="75768"/>
                </a:lnTo>
                <a:lnTo>
                  <a:pt x="69812" y="63353"/>
                </a:lnTo>
                <a:close/>
              </a:path>
            </a:pathLst>
          </a:custGeom>
          <a:solidFill>
            <a:srgbClr val="000000"/>
          </a:solidFill>
        </p:spPr>
        <p:txBody>
          <a:bodyPr wrap="square" lIns="0" tIns="0" rIns="0" bIns="0" rtlCol="0"/>
          <a:lstStyle/>
          <a:p>
            <a:endParaRPr/>
          </a:p>
        </p:txBody>
      </p:sp>
      <p:sp>
        <p:nvSpPr>
          <p:cNvPr id="30" name="object 30"/>
          <p:cNvSpPr/>
          <p:nvPr/>
        </p:nvSpPr>
        <p:spPr>
          <a:xfrm>
            <a:off x="5925522" y="2599888"/>
            <a:ext cx="460375" cy="538480"/>
          </a:xfrm>
          <a:custGeom>
            <a:avLst/>
            <a:gdLst/>
            <a:ahLst/>
            <a:cxnLst/>
            <a:rect l="l" t="t" r="r" b="b"/>
            <a:pathLst>
              <a:path w="460375" h="538480">
                <a:moveTo>
                  <a:pt x="401222" y="49834"/>
                </a:moveTo>
                <a:lnTo>
                  <a:pt x="0" y="521862"/>
                </a:lnTo>
                <a:lnTo>
                  <a:pt x="19352" y="538312"/>
                </a:lnTo>
                <a:lnTo>
                  <a:pt x="420575" y="66284"/>
                </a:lnTo>
                <a:lnTo>
                  <a:pt x="401222" y="49834"/>
                </a:lnTo>
                <a:close/>
              </a:path>
              <a:path w="460375" h="538480">
                <a:moveTo>
                  <a:pt x="450387" y="40157"/>
                </a:moveTo>
                <a:lnTo>
                  <a:pt x="409448" y="40157"/>
                </a:lnTo>
                <a:lnTo>
                  <a:pt x="428801" y="56607"/>
                </a:lnTo>
                <a:lnTo>
                  <a:pt x="420575" y="66284"/>
                </a:lnTo>
                <a:lnTo>
                  <a:pt x="439929" y="82735"/>
                </a:lnTo>
                <a:lnTo>
                  <a:pt x="450387" y="40157"/>
                </a:lnTo>
                <a:close/>
              </a:path>
              <a:path w="460375" h="538480">
                <a:moveTo>
                  <a:pt x="409448" y="40157"/>
                </a:moveTo>
                <a:lnTo>
                  <a:pt x="401222" y="49834"/>
                </a:lnTo>
                <a:lnTo>
                  <a:pt x="420575" y="66284"/>
                </a:lnTo>
                <a:lnTo>
                  <a:pt x="428801" y="56607"/>
                </a:lnTo>
                <a:lnTo>
                  <a:pt x="409448" y="40157"/>
                </a:lnTo>
                <a:close/>
              </a:path>
              <a:path w="460375" h="538480">
                <a:moveTo>
                  <a:pt x="460250" y="0"/>
                </a:moveTo>
                <a:lnTo>
                  <a:pt x="381869" y="33384"/>
                </a:lnTo>
                <a:lnTo>
                  <a:pt x="401222" y="49834"/>
                </a:lnTo>
                <a:lnTo>
                  <a:pt x="409448" y="40157"/>
                </a:lnTo>
                <a:lnTo>
                  <a:pt x="450387" y="40157"/>
                </a:lnTo>
                <a:lnTo>
                  <a:pt x="460250" y="0"/>
                </a:lnTo>
                <a:close/>
              </a:path>
            </a:pathLst>
          </a:custGeom>
          <a:solidFill>
            <a:srgbClr val="000000"/>
          </a:solidFill>
        </p:spPr>
        <p:txBody>
          <a:bodyPr wrap="square" lIns="0" tIns="0" rIns="0" bIns="0" rtlCol="0"/>
          <a:lstStyle/>
          <a:p>
            <a:endParaRPr/>
          </a:p>
        </p:txBody>
      </p:sp>
      <p:sp>
        <p:nvSpPr>
          <p:cNvPr id="31" name="object 31"/>
          <p:cNvSpPr/>
          <p:nvPr/>
        </p:nvSpPr>
        <p:spPr>
          <a:xfrm>
            <a:off x="5951159" y="2580243"/>
            <a:ext cx="522605" cy="558800"/>
          </a:xfrm>
          <a:custGeom>
            <a:avLst/>
            <a:gdLst/>
            <a:ahLst/>
            <a:cxnLst/>
            <a:rect l="l" t="t" r="r" b="b"/>
            <a:pathLst>
              <a:path w="522604" h="558800">
                <a:moveTo>
                  <a:pt x="61270" y="47049"/>
                </a:moveTo>
                <a:lnTo>
                  <a:pt x="42699" y="64378"/>
                </a:lnTo>
                <a:lnTo>
                  <a:pt x="503656" y="558394"/>
                </a:lnTo>
                <a:lnTo>
                  <a:pt x="522227" y="541066"/>
                </a:lnTo>
                <a:lnTo>
                  <a:pt x="61270" y="47049"/>
                </a:lnTo>
                <a:close/>
              </a:path>
              <a:path w="522604" h="558800">
                <a:moveTo>
                  <a:pt x="0" y="0"/>
                </a:moveTo>
                <a:lnTo>
                  <a:pt x="24128" y="81706"/>
                </a:lnTo>
                <a:lnTo>
                  <a:pt x="42699" y="64378"/>
                </a:lnTo>
                <a:lnTo>
                  <a:pt x="34034" y="55092"/>
                </a:lnTo>
                <a:lnTo>
                  <a:pt x="52605" y="37763"/>
                </a:lnTo>
                <a:lnTo>
                  <a:pt x="71221" y="37763"/>
                </a:lnTo>
                <a:lnTo>
                  <a:pt x="79841" y="29720"/>
                </a:lnTo>
                <a:lnTo>
                  <a:pt x="0" y="0"/>
                </a:lnTo>
                <a:close/>
              </a:path>
              <a:path w="522604" h="558800">
                <a:moveTo>
                  <a:pt x="52605" y="37763"/>
                </a:moveTo>
                <a:lnTo>
                  <a:pt x="34034" y="55092"/>
                </a:lnTo>
                <a:lnTo>
                  <a:pt x="42699" y="64378"/>
                </a:lnTo>
                <a:lnTo>
                  <a:pt x="61270" y="47049"/>
                </a:lnTo>
                <a:lnTo>
                  <a:pt x="52605" y="37763"/>
                </a:lnTo>
                <a:close/>
              </a:path>
              <a:path w="522604" h="558800">
                <a:moveTo>
                  <a:pt x="71221" y="37763"/>
                </a:moveTo>
                <a:lnTo>
                  <a:pt x="52605" y="37763"/>
                </a:lnTo>
                <a:lnTo>
                  <a:pt x="61270" y="47049"/>
                </a:lnTo>
                <a:lnTo>
                  <a:pt x="71221" y="37763"/>
                </a:lnTo>
                <a:close/>
              </a:path>
            </a:pathLst>
          </a:custGeom>
          <a:solidFill>
            <a:srgbClr val="000000"/>
          </a:solidFill>
        </p:spPr>
        <p:txBody>
          <a:bodyPr wrap="square" lIns="0" tIns="0" rIns="0" bIns="0" rtlCol="0"/>
          <a:lstStyle/>
          <a:p>
            <a:endParaRPr/>
          </a:p>
        </p:txBody>
      </p:sp>
      <p:sp>
        <p:nvSpPr>
          <p:cNvPr id="32" name="object 32"/>
          <p:cNvSpPr/>
          <p:nvPr/>
        </p:nvSpPr>
        <p:spPr>
          <a:xfrm>
            <a:off x="6878494" y="2586635"/>
            <a:ext cx="460375" cy="538480"/>
          </a:xfrm>
          <a:custGeom>
            <a:avLst/>
            <a:gdLst/>
            <a:ahLst/>
            <a:cxnLst/>
            <a:rect l="l" t="t" r="r" b="b"/>
            <a:pathLst>
              <a:path w="460375" h="538480">
                <a:moveTo>
                  <a:pt x="401224" y="49835"/>
                </a:moveTo>
                <a:lnTo>
                  <a:pt x="0" y="521862"/>
                </a:lnTo>
                <a:lnTo>
                  <a:pt x="19353" y="538312"/>
                </a:lnTo>
                <a:lnTo>
                  <a:pt x="420576" y="66285"/>
                </a:lnTo>
                <a:lnTo>
                  <a:pt x="401224" y="49835"/>
                </a:lnTo>
                <a:close/>
              </a:path>
              <a:path w="460375" h="538480">
                <a:moveTo>
                  <a:pt x="450387" y="40158"/>
                </a:moveTo>
                <a:lnTo>
                  <a:pt x="409449" y="40158"/>
                </a:lnTo>
                <a:lnTo>
                  <a:pt x="428801" y="56608"/>
                </a:lnTo>
                <a:lnTo>
                  <a:pt x="420576" y="66285"/>
                </a:lnTo>
                <a:lnTo>
                  <a:pt x="439930" y="82735"/>
                </a:lnTo>
                <a:lnTo>
                  <a:pt x="450387" y="40158"/>
                </a:lnTo>
                <a:close/>
              </a:path>
              <a:path w="460375" h="538480">
                <a:moveTo>
                  <a:pt x="409449" y="40158"/>
                </a:moveTo>
                <a:lnTo>
                  <a:pt x="401224" y="49835"/>
                </a:lnTo>
                <a:lnTo>
                  <a:pt x="420576" y="66285"/>
                </a:lnTo>
                <a:lnTo>
                  <a:pt x="428801" y="56608"/>
                </a:lnTo>
                <a:lnTo>
                  <a:pt x="409449" y="40158"/>
                </a:lnTo>
                <a:close/>
              </a:path>
              <a:path w="460375" h="538480">
                <a:moveTo>
                  <a:pt x="460250" y="0"/>
                </a:moveTo>
                <a:lnTo>
                  <a:pt x="381869" y="33384"/>
                </a:lnTo>
                <a:lnTo>
                  <a:pt x="401224" y="49835"/>
                </a:lnTo>
                <a:lnTo>
                  <a:pt x="409449" y="40158"/>
                </a:lnTo>
                <a:lnTo>
                  <a:pt x="450387" y="40158"/>
                </a:lnTo>
                <a:lnTo>
                  <a:pt x="460250" y="0"/>
                </a:lnTo>
                <a:close/>
              </a:path>
            </a:pathLst>
          </a:custGeom>
          <a:solidFill>
            <a:srgbClr val="000000"/>
          </a:solidFill>
        </p:spPr>
        <p:txBody>
          <a:bodyPr wrap="square" lIns="0" tIns="0" rIns="0" bIns="0" rtlCol="0"/>
          <a:lstStyle/>
          <a:p>
            <a:endParaRPr/>
          </a:p>
        </p:txBody>
      </p:sp>
      <p:sp>
        <p:nvSpPr>
          <p:cNvPr id="33" name="object 33"/>
          <p:cNvSpPr/>
          <p:nvPr/>
        </p:nvSpPr>
        <p:spPr>
          <a:xfrm>
            <a:off x="6615786" y="2593498"/>
            <a:ext cx="76200" cy="558165"/>
          </a:xfrm>
          <a:custGeom>
            <a:avLst/>
            <a:gdLst/>
            <a:ahLst/>
            <a:cxnLst/>
            <a:rect l="l" t="t" r="r" b="b"/>
            <a:pathLst>
              <a:path w="76200" h="558164">
                <a:moveTo>
                  <a:pt x="50800" y="63500"/>
                </a:moveTo>
                <a:lnTo>
                  <a:pt x="25400" y="63500"/>
                </a:lnTo>
                <a:lnTo>
                  <a:pt x="25400" y="557890"/>
                </a:lnTo>
                <a:lnTo>
                  <a:pt x="50800" y="557890"/>
                </a:lnTo>
                <a:lnTo>
                  <a:pt x="50800" y="63500"/>
                </a:lnTo>
                <a:close/>
              </a:path>
              <a:path w="76200" h="558164">
                <a:moveTo>
                  <a:pt x="38101" y="0"/>
                </a:moveTo>
                <a:lnTo>
                  <a:pt x="0" y="76200"/>
                </a:lnTo>
                <a:lnTo>
                  <a:pt x="25400" y="76200"/>
                </a:lnTo>
                <a:lnTo>
                  <a:pt x="25400" y="63500"/>
                </a:lnTo>
                <a:lnTo>
                  <a:pt x="69850" y="63500"/>
                </a:lnTo>
                <a:lnTo>
                  <a:pt x="38101"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4" name="object 34"/>
          <p:cNvSpPr/>
          <p:nvPr/>
        </p:nvSpPr>
        <p:spPr>
          <a:xfrm>
            <a:off x="7551103" y="2593497"/>
            <a:ext cx="76200" cy="558165"/>
          </a:xfrm>
          <a:custGeom>
            <a:avLst/>
            <a:gdLst/>
            <a:ahLst/>
            <a:cxnLst/>
            <a:rect l="l" t="t" r="r" b="b"/>
            <a:pathLst>
              <a:path w="76200" h="558164">
                <a:moveTo>
                  <a:pt x="25398" y="76051"/>
                </a:moveTo>
                <a:lnTo>
                  <a:pt x="19993" y="557748"/>
                </a:lnTo>
                <a:lnTo>
                  <a:pt x="45392" y="558034"/>
                </a:lnTo>
                <a:lnTo>
                  <a:pt x="50797" y="76336"/>
                </a:lnTo>
                <a:lnTo>
                  <a:pt x="25398" y="76051"/>
                </a:lnTo>
                <a:close/>
              </a:path>
              <a:path w="76200" h="558164">
                <a:moveTo>
                  <a:pt x="69745" y="63352"/>
                </a:moveTo>
                <a:lnTo>
                  <a:pt x="25540" y="63352"/>
                </a:lnTo>
                <a:lnTo>
                  <a:pt x="50939" y="63638"/>
                </a:lnTo>
                <a:lnTo>
                  <a:pt x="50797" y="76336"/>
                </a:lnTo>
                <a:lnTo>
                  <a:pt x="76194" y="76621"/>
                </a:lnTo>
                <a:lnTo>
                  <a:pt x="69745" y="63352"/>
                </a:lnTo>
                <a:close/>
              </a:path>
              <a:path w="76200" h="558164">
                <a:moveTo>
                  <a:pt x="25540" y="63352"/>
                </a:moveTo>
                <a:lnTo>
                  <a:pt x="25398" y="76051"/>
                </a:lnTo>
                <a:lnTo>
                  <a:pt x="50797" y="76336"/>
                </a:lnTo>
                <a:lnTo>
                  <a:pt x="50939" y="63638"/>
                </a:lnTo>
                <a:lnTo>
                  <a:pt x="25540" y="63352"/>
                </a:lnTo>
                <a:close/>
              </a:path>
              <a:path w="76200" h="558164">
                <a:moveTo>
                  <a:pt x="38953" y="0"/>
                </a:moveTo>
                <a:lnTo>
                  <a:pt x="0" y="75766"/>
                </a:lnTo>
                <a:lnTo>
                  <a:pt x="25398" y="76051"/>
                </a:lnTo>
                <a:lnTo>
                  <a:pt x="25540" y="63352"/>
                </a:lnTo>
                <a:lnTo>
                  <a:pt x="69745" y="63352"/>
                </a:lnTo>
                <a:lnTo>
                  <a:pt x="38953" y="0"/>
                </a:lnTo>
                <a:close/>
              </a:path>
            </a:pathLst>
          </a:custGeom>
          <a:solidFill>
            <a:srgbClr val="000000"/>
          </a:solidFill>
        </p:spPr>
        <p:txBody>
          <a:bodyPr wrap="square" lIns="0" tIns="0" rIns="0" bIns="0" rtlCol="0"/>
          <a:lstStyle/>
          <a:p>
            <a:endParaRPr/>
          </a:p>
        </p:txBody>
      </p:sp>
      <p:sp>
        <p:nvSpPr>
          <p:cNvPr id="35" name="object 35"/>
          <p:cNvSpPr/>
          <p:nvPr/>
        </p:nvSpPr>
        <p:spPr>
          <a:xfrm>
            <a:off x="6885013" y="2593496"/>
            <a:ext cx="522605" cy="558800"/>
          </a:xfrm>
          <a:custGeom>
            <a:avLst/>
            <a:gdLst/>
            <a:ahLst/>
            <a:cxnLst/>
            <a:rect l="l" t="t" r="r" b="b"/>
            <a:pathLst>
              <a:path w="522604" h="558800">
                <a:moveTo>
                  <a:pt x="61269" y="47048"/>
                </a:moveTo>
                <a:lnTo>
                  <a:pt x="42698" y="64376"/>
                </a:lnTo>
                <a:lnTo>
                  <a:pt x="503655" y="558394"/>
                </a:lnTo>
                <a:lnTo>
                  <a:pt x="522226" y="541066"/>
                </a:lnTo>
                <a:lnTo>
                  <a:pt x="61269" y="47048"/>
                </a:lnTo>
                <a:close/>
              </a:path>
              <a:path w="522604" h="558800">
                <a:moveTo>
                  <a:pt x="0" y="0"/>
                </a:moveTo>
                <a:lnTo>
                  <a:pt x="24127" y="81705"/>
                </a:lnTo>
                <a:lnTo>
                  <a:pt x="42698" y="64376"/>
                </a:lnTo>
                <a:lnTo>
                  <a:pt x="34034" y="55091"/>
                </a:lnTo>
                <a:lnTo>
                  <a:pt x="52605" y="37763"/>
                </a:lnTo>
                <a:lnTo>
                  <a:pt x="71221" y="37763"/>
                </a:lnTo>
                <a:lnTo>
                  <a:pt x="79841" y="29720"/>
                </a:lnTo>
                <a:lnTo>
                  <a:pt x="0" y="0"/>
                </a:lnTo>
                <a:close/>
              </a:path>
              <a:path w="522604" h="558800">
                <a:moveTo>
                  <a:pt x="52605" y="37763"/>
                </a:moveTo>
                <a:lnTo>
                  <a:pt x="34034" y="55091"/>
                </a:lnTo>
                <a:lnTo>
                  <a:pt x="42698" y="64376"/>
                </a:lnTo>
                <a:lnTo>
                  <a:pt x="61269" y="47048"/>
                </a:lnTo>
                <a:lnTo>
                  <a:pt x="52605" y="37763"/>
                </a:lnTo>
                <a:close/>
              </a:path>
              <a:path w="522604" h="558800">
                <a:moveTo>
                  <a:pt x="71221" y="37763"/>
                </a:moveTo>
                <a:lnTo>
                  <a:pt x="52605" y="37763"/>
                </a:lnTo>
                <a:lnTo>
                  <a:pt x="61269" y="47048"/>
                </a:lnTo>
                <a:lnTo>
                  <a:pt x="71221" y="37763"/>
                </a:lnTo>
                <a:close/>
              </a:path>
            </a:pathLst>
          </a:custGeom>
          <a:solidFill>
            <a:srgbClr val="000000"/>
          </a:solidFill>
        </p:spPr>
        <p:txBody>
          <a:bodyPr wrap="square" lIns="0" tIns="0" rIns="0" bIns="0" rtlCol="0"/>
          <a:lstStyle/>
          <a:p>
            <a:endParaRPr/>
          </a:p>
        </p:txBody>
      </p:sp>
      <p:sp>
        <p:nvSpPr>
          <p:cNvPr id="36" name="object 36"/>
          <p:cNvSpPr/>
          <p:nvPr/>
        </p:nvSpPr>
        <p:spPr>
          <a:xfrm>
            <a:off x="10031868" y="3656181"/>
            <a:ext cx="0" cy="2540"/>
          </a:xfrm>
          <a:custGeom>
            <a:avLst/>
            <a:gdLst/>
            <a:ahLst/>
            <a:cxnLst/>
            <a:rect l="l" t="t" r="r" b="b"/>
            <a:pathLst>
              <a:path h="2539">
                <a:moveTo>
                  <a:pt x="0" y="0"/>
                </a:moveTo>
                <a:lnTo>
                  <a:pt x="0" y="2118"/>
                </a:lnTo>
              </a:path>
            </a:pathLst>
          </a:custGeom>
          <a:ln w="56357">
            <a:solidFill>
              <a:srgbClr val="000000"/>
            </a:solidFill>
          </a:ln>
        </p:spPr>
        <p:txBody>
          <a:bodyPr wrap="square" lIns="0" tIns="0" rIns="0" bIns="0" rtlCol="0"/>
          <a:lstStyle/>
          <a:p>
            <a:endParaRPr/>
          </a:p>
        </p:txBody>
      </p:sp>
      <p:sp>
        <p:nvSpPr>
          <p:cNvPr id="37" name="object 37"/>
          <p:cNvSpPr/>
          <p:nvPr/>
        </p:nvSpPr>
        <p:spPr>
          <a:xfrm>
            <a:off x="10099668" y="3656181"/>
            <a:ext cx="0" cy="2540"/>
          </a:xfrm>
          <a:custGeom>
            <a:avLst/>
            <a:gdLst/>
            <a:ahLst/>
            <a:cxnLst/>
            <a:rect l="l" t="t" r="r" b="b"/>
            <a:pathLst>
              <a:path h="2539">
                <a:moveTo>
                  <a:pt x="0" y="0"/>
                </a:moveTo>
                <a:lnTo>
                  <a:pt x="0" y="2118"/>
                </a:lnTo>
              </a:path>
            </a:pathLst>
          </a:custGeom>
          <a:ln w="56357">
            <a:solidFill>
              <a:srgbClr val="000000"/>
            </a:solidFill>
          </a:ln>
        </p:spPr>
        <p:txBody>
          <a:bodyPr wrap="square" lIns="0" tIns="0" rIns="0" bIns="0" rtlCol="0"/>
          <a:lstStyle/>
          <a:p>
            <a:endParaRPr/>
          </a:p>
        </p:txBody>
      </p:sp>
      <p:sp>
        <p:nvSpPr>
          <p:cNvPr id="38" name="object 38"/>
          <p:cNvSpPr/>
          <p:nvPr/>
        </p:nvSpPr>
        <p:spPr>
          <a:xfrm>
            <a:off x="10349680" y="3601093"/>
            <a:ext cx="55244" cy="55244"/>
          </a:xfrm>
          <a:custGeom>
            <a:avLst/>
            <a:gdLst/>
            <a:ahLst/>
            <a:cxnLst/>
            <a:rect l="l" t="t" r="r" b="b"/>
            <a:pathLst>
              <a:path w="55245" h="55245">
                <a:moveTo>
                  <a:pt x="0" y="0"/>
                </a:moveTo>
                <a:lnTo>
                  <a:pt x="55087" y="0"/>
                </a:lnTo>
                <a:lnTo>
                  <a:pt x="55087" y="55087"/>
                </a:lnTo>
                <a:lnTo>
                  <a:pt x="0" y="55087"/>
                </a:lnTo>
                <a:lnTo>
                  <a:pt x="0" y="0"/>
                </a:lnTo>
                <a:close/>
              </a:path>
            </a:pathLst>
          </a:custGeom>
          <a:ln w="4237">
            <a:solidFill>
              <a:srgbClr val="000000"/>
            </a:solidFill>
          </a:ln>
        </p:spPr>
        <p:txBody>
          <a:bodyPr wrap="square" lIns="0" tIns="0" rIns="0" bIns="0" rtlCol="0"/>
          <a:lstStyle/>
          <a:p>
            <a:endParaRPr/>
          </a:p>
        </p:txBody>
      </p:sp>
      <p:sp>
        <p:nvSpPr>
          <p:cNvPr id="39" name="object 39"/>
          <p:cNvSpPr/>
          <p:nvPr/>
        </p:nvSpPr>
        <p:spPr>
          <a:xfrm>
            <a:off x="10298831" y="3656181"/>
            <a:ext cx="0" cy="2540"/>
          </a:xfrm>
          <a:custGeom>
            <a:avLst/>
            <a:gdLst/>
            <a:ahLst/>
            <a:cxnLst/>
            <a:rect l="l" t="t" r="r" b="b"/>
            <a:pathLst>
              <a:path h="2539">
                <a:moveTo>
                  <a:pt x="0" y="0"/>
                </a:moveTo>
                <a:lnTo>
                  <a:pt x="0" y="2118"/>
                </a:lnTo>
              </a:path>
            </a:pathLst>
          </a:custGeom>
          <a:ln w="56357">
            <a:solidFill>
              <a:srgbClr val="000000"/>
            </a:solidFill>
          </a:ln>
        </p:spPr>
        <p:txBody>
          <a:bodyPr wrap="square" lIns="0" tIns="0" rIns="0" bIns="0" rtlCol="0"/>
          <a:lstStyle/>
          <a:p>
            <a:endParaRPr/>
          </a:p>
        </p:txBody>
      </p:sp>
      <p:sp>
        <p:nvSpPr>
          <p:cNvPr id="40" name="object 40"/>
          <p:cNvSpPr/>
          <p:nvPr/>
        </p:nvSpPr>
        <p:spPr>
          <a:xfrm>
            <a:off x="10565793" y="3656181"/>
            <a:ext cx="0" cy="2540"/>
          </a:xfrm>
          <a:custGeom>
            <a:avLst/>
            <a:gdLst/>
            <a:ahLst/>
            <a:cxnLst/>
            <a:rect l="l" t="t" r="r" b="b"/>
            <a:pathLst>
              <a:path h="2539">
                <a:moveTo>
                  <a:pt x="0" y="0"/>
                </a:moveTo>
                <a:lnTo>
                  <a:pt x="0" y="2118"/>
                </a:lnTo>
              </a:path>
            </a:pathLst>
          </a:custGeom>
          <a:ln w="56357">
            <a:solidFill>
              <a:srgbClr val="000000"/>
            </a:solidFill>
          </a:ln>
        </p:spPr>
        <p:txBody>
          <a:bodyPr wrap="square" lIns="0" tIns="0" rIns="0" bIns="0" rtlCol="0"/>
          <a:lstStyle/>
          <a:p>
            <a:endParaRPr/>
          </a:p>
        </p:txBody>
      </p:sp>
      <p:sp>
        <p:nvSpPr>
          <p:cNvPr id="41" name="object 41"/>
          <p:cNvSpPr/>
          <p:nvPr/>
        </p:nvSpPr>
        <p:spPr>
          <a:xfrm>
            <a:off x="10637830" y="3656181"/>
            <a:ext cx="0" cy="2540"/>
          </a:xfrm>
          <a:custGeom>
            <a:avLst/>
            <a:gdLst/>
            <a:ahLst/>
            <a:cxnLst/>
            <a:rect l="l" t="t" r="r" b="b"/>
            <a:pathLst>
              <a:path h="2539">
                <a:moveTo>
                  <a:pt x="0" y="0"/>
                </a:moveTo>
                <a:lnTo>
                  <a:pt x="0" y="2118"/>
                </a:lnTo>
              </a:path>
            </a:pathLst>
          </a:custGeom>
          <a:ln w="56357">
            <a:solidFill>
              <a:srgbClr val="000000"/>
            </a:solidFill>
          </a:ln>
        </p:spPr>
        <p:txBody>
          <a:bodyPr wrap="square" lIns="0" tIns="0" rIns="0" bIns="0" rtlCol="0"/>
          <a:lstStyle/>
          <a:p>
            <a:endParaRPr/>
          </a:p>
        </p:txBody>
      </p:sp>
      <p:sp>
        <p:nvSpPr>
          <p:cNvPr id="42" name="object 42"/>
          <p:cNvSpPr/>
          <p:nvPr/>
        </p:nvSpPr>
        <p:spPr>
          <a:xfrm>
            <a:off x="9947118" y="2834106"/>
            <a:ext cx="784225" cy="440690"/>
          </a:xfrm>
          <a:custGeom>
            <a:avLst/>
            <a:gdLst/>
            <a:ahLst/>
            <a:cxnLst/>
            <a:rect l="l" t="t" r="r" b="b"/>
            <a:pathLst>
              <a:path w="784225" h="440689">
                <a:moveTo>
                  <a:pt x="0" y="0"/>
                </a:moveTo>
                <a:lnTo>
                  <a:pt x="783936" y="0"/>
                </a:lnTo>
                <a:lnTo>
                  <a:pt x="783936" y="440700"/>
                </a:lnTo>
                <a:lnTo>
                  <a:pt x="0" y="440700"/>
                </a:lnTo>
                <a:lnTo>
                  <a:pt x="0" y="0"/>
                </a:lnTo>
                <a:close/>
              </a:path>
            </a:pathLst>
          </a:custGeom>
          <a:solidFill>
            <a:srgbClr val="EDEDED"/>
          </a:solidFill>
        </p:spPr>
        <p:txBody>
          <a:bodyPr wrap="square" lIns="0" tIns="0" rIns="0" bIns="0" rtlCol="0"/>
          <a:lstStyle/>
          <a:p>
            <a:endParaRPr/>
          </a:p>
        </p:txBody>
      </p:sp>
      <p:sp>
        <p:nvSpPr>
          <p:cNvPr id="43" name="object 43"/>
          <p:cNvSpPr/>
          <p:nvPr/>
        </p:nvSpPr>
        <p:spPr>
          <a:xfrm>
            <a:off x="9947118" y="2834106"/>
            <a:ext cx="784225" cy="440690"/>
          </a:xfrm>
          <a:custGeom>
            <a:avLst/>
            <a:gdLst/>
            <a:ahLst/>
            <a:cxnLst/>
            <a:rect l="l" t="t" r="r" b="b"/>
            <a:pathLst>
              <a:path w="784225" h="440689">
                <a:moveTo>
                  <a:pt x="0" y="0"/>
                </a:moveTo>
                <a:lnTo>
                  <a:pt x="783937" y="0"/>
                </a:lnTo>
                <a:lnTo>
                  <a:pt x="783937" y="440700"/>
                </a:lnTo>
                <a:lnTo>
                  <a:pt x="0" y="440700"/>
                </a:lnTo>
                <a:lnTo>
                  <a:pt x="0" y="0"/>
                </a:lnTo>
                <a:close/>
              </a:path>
            </a:pathLst>
          </a:custGeom>
          <a:ln w="4237">
            <a:solidFill>
              <a:srgbClr val="A5A5A5"/>
            </a:solidFill>
          </a:ln>
        </p:spPr>
        <p:txBody>
          <a:bodyPr wrap="square" lIns="0" tIns="0" rIns="0" bIns="0" rtlCol="0"/>
          <a:lstStyle/>
          <a:p>
            <a:endParaRPr/>
          </a:p>
        </p:txBody>
      </p:sp>
      <p:sp>
        <p:nvSpPr>
          <p:cNvPr id="44" name="object 44"/>
          <p:cNvSpPr/>
          <p:nvPr/>
        </p:nvSpPr>
        <p:spPr>
          <a:xfrm>
            <a:off x="9993731" y="3338369"/>
            <a:ext cx="144145" cy="131445"/>
          </a:xfrm>
          <a:custGeom>
            <a:avLst/>
            <a:gdLst/>
            <a:ahLst/>
            <a:cxnLst/>
            <a:rect l="l" t="t" r="r" b="b"/>
            <a:pathLst>
              <a:path w="144145" h="131445">
                <a:moveTo>
                  <a:pt x="0" y="0"/>
                </a:moveTo>
                <a:lnTo>
                  <a:pt x="144073" y="0"/>
                </a:lnTo>
                <a:lnTo>
                  <a:pt x="144073" y="131362"/>
                </a:lnTo>
                <a:lnTo>
                  <a:pt x="0" y="131362"/>
                </a:lnTo>
                <a:lnTo>
                  <a:pt x="0" y="0"/>
                </a:lnTo>
                <a:close/>
              </a:path>
            </a:pathLst>
          </a:custGeom>
          <a:solidFill>
            <a:srgbClr val="E2F0D9"/>
          </a:solidFill>
        </p:spPr>
        <p:txBody>
          <a:bodyPr wrap="square" lIns="0" tIns="0" rIns="0" bIns="0" rtlCol="0"/>
          <a:lstStyle/>
          <a:p>
            <a:endParaRPr/>
          </a:p>
        </p:txBody>
      </p:sp>
      <p:sp>
        <p:nvSpPr>
          <p:cNvPr id="45" name="object 45"/>
          <p:cNvSpPr/>
          <p:nvPr/>
        </p:nvSpPr>
        <p:spPr>
          <a:xfrm>
            <a:off x="9993731" y="3338369"/>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70AD47"/>
            </a:solidFill>
          </a:ln>
        </p:spPr>
        <p:txBody>
          <a:bodyPr wrap="square" lIns="0" tIns="0" rIns="0" bIns="0" rtlCol="0"/>
          <a:lstStyle/>
          <a:p>
            <a:endParaRPr/>
          </a:p>
        </p:txBody>
      </p:sp>
      <p:sp>
        <p:nvSpPr>
          <p:cNvPr id="46" name="object 46"/>
          <p:cNvSpPr/>
          <p:nvPr/>
        </p:nvSpPr>
        <p:spPr>
          <a:xfrm>
            <a:off x="10260693" y="3338369"/>
            <a:ext cx="148590" cy="131445"/>
          </a:xfrm>
          <a:custGeom>
            <a:avLst/>
            <a:gdLst/>
            <a:ahLst/>
            <a:cxnLst/>
            <a:rect l="l" t="t" r="r" b="b"/>
            <a:pathLst>
              <a:path w="148590" h="131445">
                <a:moveTo>
                  <a:pt x="0" y="0"/>
                </a:moveTo>
                <a:lnTo>
                  <a:pt x="148313" y="0"/>
                </a:lnTo>
                <a:lnTo>
                  <a:pt x="148313" y="131362"/>
                </a:lnTo>
                <a:lnTo>
                  <a:pt x="0" y="131362"/>
                </a:lnTo>
                <a:lnTo>
                  <a:pt x="0" y="0"/>
                </a:lnTo>
                <a:close/>
              </a:path>
            </a:pathLst>
          </a:custGeom>
          <a:solidFill>
            <a:srgbClr val="E2F0D9"/>
          </a:solidFill>
        </p:spPr>
        <p:txBody>
          <a:bodyPr wrap="square" lIns="0" tIns="0" rIns="0" bIns="0" rtlCol="0"/>
          <a:lstStyle/>
          <a:p>
            <a:endParaRPr/>
          </a:p>
        </p:txBody>
      </p:sp>
      <p:sp>
        <p:nvSpPr>
          <p:cNvPr id="47" name="object 47"/>
          <p:cNvSpPr/>
          <p:nvPr/>
        </p:nvSpPr>
        <p:spPr>
          <a:xfrm>
            <a:off x="10260693" y="3338369"/>
            <a:ext cx="148590" cy="131445"/>
          </a:xfrm>
          <a:custGeom>
            <a:avLst/>
            <a:gdLst/>
            <a:ahLst/>
            <a:cxnLst/>
            <a:rect l="l" t="t" r="r" b="b"/>
            <a:pathLst>
              <a:path w="148590" h="131445">
                <a:moveTo>
                  <a:pt x="0" y="0"/>
                </a:moveTo>
                <a:lnTo>
                  <a:pt x="148312" y="0"/>
                </a:lnTo>
                <a:lnTo>
                  <a:pt x="148312" y="131362"/>
                </a:lnTo>
                <a:lnTo>
                  <a:pt x="0" y="131362"/>
                </a:lnTo>
                <a:lnTo>
                  <a:pt x="0" y="0"/>
                </a:lnTo>
                <a:close/>
              </a:path>
            </a:pathLst>
          </a:custGeom>
          <a:ln w="4237">
            <a:solidFill>
              <a:srgbClr val="70AD47"/>
            </a:solidFill>
          </a:ln>
        </p:spPr>
        <p:txBody>
          <a:bodyPr wrap="square" lIns="0" tIns="0" rIns="0" bIns="0" rtlCol="0"/>
          <a:lstStyle/>
          <a:p>
            <a:endParaRPr/>
          </a:p>
        </p:txBody>
      </p:sp>
      <p:sp>
        <p:nvSpPr>
          <p:cNvPr id="48" name="object 48"/>
          <p:cNvSpPr/>
          <p:nvPr/>
        </p:nvSpPr>
        <p:spPr>
          <a:xfrm>
            <a:off x="10531894" y="3338369"/>
            <a:ext cx="144145" cy="131445"/>
          </a:xfrm>
          <a:custGeom>
            <a:avLst/>
            <a:gdLst/>
            <a:ahLst/>
            <a:cxnLst/>
            <a:rect l="l" t="t" r="r" b="b"/>
            <a:pathLst>
              <a:path w="144145" h="131445">
                <a:moveTo>
                  <a:pt x="0" y="0"/>
                </a:moveTo>
                <a:lnTo>
                  <a:pt x="144073" y="0"/>
                </a:lnTo>
                <a:lnTo>
                  <a:pt x="144073" y="131362"/>
                </a:lnTo>
                <a:lnTo>
                  <a:pt x="0" y="131362"/>
                </a:lnTo>
                <a:lnTo>
                  <a:pt x="0" y="0"/>
                </a:lnTo>
                <a:close/>
              </a:path>
            </a:pathLst>
          </a:custGeom>
          <a:solidFill>
            <a:srgbClr val="E2F0D9"/>
          </a:solidFill>
        </p:spPr>
        <p:txBody>
          <a:bodyPr wrap="square" lIns="0" tIns="0" rIns="0" bIns="0" rtlCol="0"/>
          <a:lstStyle/>
          <a:p>
            <a:endParaRPr/>
          </a:p>
        </p:txBody>
      </p:sp>
      <p:sp>
        <p:nvSpPr>
          <p:cNvPr id="49" name="object 49"/>
          <p:cNvSpPr/>
          <p:nvPr/>
        </p:nvSpPr>
        <p:spPr>
          <a:xfrm>
            <a:off x="10531894" y="3338369"/>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70AD47"/>
            </a:solidFill>
          </a:ln>
        </p:spPr>
        <p:txBody>
          <a:bodyPr wrap="square" lIns="0" tIns="0" rIns="0" bIns="0" rtlCol="0"/>
          <a:lstStyle/>
          <a:p>
            <a:endParaRPr/>
          </a:p>
        </p:txBody>
      </p:sp>
      <p:sp>
        <p:nvSpPr>
          <p:cNvPr id="50" name="object 50"/>
          <p:cNvSpPr/>
          <p:nvPr/>
        </p:nvSpPr>
        <p:spPr>
          <a:xfrm>
            <a:off x="10050937" y="3467613"/>
            <a:ext cx="26034" cy="53340"/>
          </a:xfrm>
          <a:custGeom>
            <a:avLst/>
            <a:gdLst/>
            <a:ahLst/>
            <a:cxnLst/>
            <a:rect l="l" t="t" r="r" b="b"/>
            <a:pathLst>
              <a:path w="26034" h="53339">
                <a:moveTo>
                  <a:pt x="12712" y="0"/>
                </a:moveTo>
                <a:lnTo>
                  <a:pt x="0" y="25424"/>
                </a:lnTo>
                <a:lnTo>
                  <a:pt x="8474" y="25425"/>
                </a:lnTo>
                <a:lnTo>
                  <a:pt x="8474" y="52950"/>
                </a:lnTo>
                <a:lnTo>
                  <a:pt x="16949" y="52950"/>
                </a:lnTo>
                <a:lnTo>
                  <a:pt x="16949" y="25425"/>
                </a:lnTo>
                <a:lnTo>
                  <a:pt x="25425" y="25425"/>
                </a:lnTo>
                <a:lnTo>
                  <a:pt x="12712" y="0"/>
                </a:lnTo>
                <a:close/>
              </a:path>
            </a:pathLst>
          </a:custGeom>
          <a:solidFill>
            <a:srgbClr val="000000"/>
          </a:solidFill>
        </p:spPr>
        <p:txBody>
          <a:bodyPr wrap="square" lIns="0" tIns="0" rIns="0" bIns="0" rtlCol="0"/>
          <a:lstStyle/>
          <a:p>
            <a:endParaRPr/>
          </a:p>
        </p:txBody>
      </p:sp>
      <p:sp>
        <p:nvSpPr>
          <p:cNvPr id="51" name="object 51"/>
          <p:cNvSpPr/>
          <p:nvPr/>
        </p:nvSpPr>
        <p:spPr>
          <a:xfrm>
            <a:off x="10322911" y="3467613"/>
            <a:ext cx="25400" cy="53340"/>
          </a:xfrm>
          <a:custGeom>
            <a:avLst/>
            <a:gdLst/>
            <a:ahLst/>
            <a:cxnLst/>
            <a:rect l="l" t="t" r="r" b="b"/>
            <a:pathLst>
              <a:path w="25400" h="53339">
                <a:moveTo>
                  <a:pt x="16949" y="25540"/>
                </a:moveTo>
                <a:lnTo>
                  <a:pt x="8470" y="25540"/>
                </a:lnTo>
                <a:lnTo>
                  <a:pt x="9302" y="53078"/>
                </a:lnTo>
                <a:lnTo>
                  <a:pt x="17774" y="52823"/>
                </a:lnTo>
                <a:lnTo>
                  <a:pt x="16949" y="25540"/>
                </a:lnTo>
                <a:close/>
              </a:path>
              <a:path w="25400" h="53339">
                <a:moveTo>
                  <a:pt x="11937" y="0"/>
                </a:moveTo>
                <a:lnTo>
                  <a:pt x="0" y="25797"/>
                </a:lnTo>
                <a:lnTo>
                  <a:pt x="8470" y="25540"/>
                </a:lnTo>
                <a:lnTo>
                  <a:pt x="16949" y="25540"/>
                </a:lnTo>
                <a:lnTo>
                  <a:pt x="16941" y="25285"/>
                </a:lnTo>
                <a:lnTo>
                  <a:pt x="25412" y="25029"/>
                </a:lnTo>
                <a:lnTo>
                  <a:pt x="11937" y="0"/>
                </a:lnTo>
                <a:close/>
              </a:path>
            </a:pathLst>
          </a:custGeom>
          <a:solidFill>
            <a:srgbClr val="000000"/>
          </a:solidFill>
        </p:spPr>
        <p:txBody>
          <a:bodyPr wrap="square" lIns="0" tIns="0" rIns="0" bIns="0" rtlCol="0"/>
          <a:lstStyle/>
          <a:p>
            <a:endParaRPr/>
          </a:p>
        </p:txBody>
      </p:sp>
      <p:sp>
        <p:nvSpPr>
          <p:cNvPr id="52" name="object 52"/>
          <p:cNvSpPr/>
          <p:nvPr/>
        </p:nvSpPr>
        <p:spPr>
          <a:xfrm>
            <a:off x="10589100" y="3467613"/>
            <a:ext cx="26034" cy="53975"/>
          </a:xfrm>
          <a:custGeom>
            <a:avLst/>
            <a:gdLst/>
            <a:ahLst/>
            <a:cxnLst/>
            <a:rect l="l" t="t" r="r" b="b"/>
            <a:pathLst>
              <a:path w="26034" h="53975">
                <a:moveTo>
                  <a:pt x="16949" y="25425"/>
                </a:moveTo>
                <a:lnTo>
                  <a:pt x="8474" y="25425"/>
                </a:lnTo>
                <a:lnTo>
                  <a:pt x="8474" y="53846"/>
                </a:lnTo>
                <a:lnTo>
                  <a:pt x="16949" y="53846"/>
                </a:lnTo>
                <a:lnTo>
                  <a:pt x="16949" y="25425"/>
                </a:lnTo>
                <a:close/>
              </a:path>
              <a:path w="26034" h="53975">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53" name="object 53"/>
          <p:cNvSpPr/>
          <p:nvPr/>
        </p:nvSpPr>
        <p:spPr>
          <a:xfrm>
            <a:off x="9646256" y="2859532"/>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solidFill>
            <a:srgbClr val="FBE5D6"/>
          </a:solidFill>
        </p:spPr>
        <p:txBody>
          <a:bodyPr wrap="square" lIns="0" tIns="0" rIns="0" bIns="0" rtlCol="0"/>
          <a:lstStyle/>
          <a:p>
            <a:endParaRPr/>
          </a:p>
        </p:txBody>
      </p:sp>
      <p:sp>
        <p:nvSpPr>
          <p:cNvPr id="54" name="object 54"/>
          <p:cNvSpPr/>
          <p:nvPr/>
        </p:nvSpPr>
        <p:spPr>
          <a:xfrm>
            <a:off x="9646256" y="2859532"/>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ln w="4237">
            <a:solidFill>
              <a:srgbClr val="ED7D31"/>
            </a:solidFill>
          </a:ln>
        </p:spPr>
        <p:txBody>
          <a:bodyPr wrap="square" lIns="0" tIns="0" rIns="0" bIns="0" rtlCol="0"/>
          <a:lstStyle/>
          <a:p>
            <a:endParaRPr/>
          </a:p>
        </p:txBody>
      </p:sp>
      <p:sp>
        <p:nvSpPr>
          <p:cNvPr id="55" name="object 55"/>
          <p:cNvSpPr/>
          <p:nvPr/>
        </p:nvSpPr>
        <p:spPr>
          <a:xfrm>
            <a:off x="9646256" y="3003607"/>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solidFill>
            <a:srgbClr val="FBE5D6"/>
          </a:solidFill>
        </p:spPr>
        <p:txBody>
          <a:bodyPr wrap="square" lIns="0" tIns="0" rIns="0" bIns="0" rtlCol="0"/>
          <a:lstStyle/>
          <a:p>
            <a:endParaRPr/>
          </a:p>
        </p:txBody>
      </p:sp>
      <p:sp>
        <p:nvSpPr>
          <p:cNvPr id="56" name="object 56"/>
          <p:cNvSpPr/>
          <p:nvPr/>
        </p:nvSpPr>
        <p:spPr>
          <a:xfrm>
            <a:off x="9646256" y="3003607"/>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ln w="4237">
            <a:solidFill>
              <a:srgbClr val="ED7D31"/>
            </a:solidFill>
          </a:ln>
        </p:spPr>
        <p:txBody>
          <a:bodyPr wrap="square" lIns="0" tIns="0" rIns="0" bIns="0" rtlCol="0"/>
          <a:lstStyle/>
          <a:p>
            <a:endParaRPr/>
          </a:p>
        </p:txBody>
      </p:sp>
      <p:sp>
        <p:nvSpPr>
          <p:cNvPr id="57" name="object 57"/>
          <p:cNvSpPr/>
          <p:nvPr/>
        </p:nvSpPr>
        <p:spPr>
          <a:xfrm>
            <a:off x="9646256" y="3147681"/>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solidFill>
            <a:srgbClr val="FBE5D6"/>
          </a:solidFill>
        </p:spPr>
        <p:txBody>
          <a:bodyPr wrap="square" lIns="0" tIns="0" rIns="0" bIns="0" rtlCol="0"/>
          <a:lstStyle/>
          <a:p>
            <a:endParaRPr/>
          </a:p>
        </p:txBody>
      </p:sp>
      <p:sp>
        <p:nvSpPr>
          <p:cNvPr id="58" name="object 58"/>
          <p:cNvSpPr/>
          <p:nvPr/>
        </p:nvSpPr>
        <p:spPr>
          <a:xfrm>
            <a:off x="9646256" y="3147681"/>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ln w="4237">
            <a:solidFill>
              <a:srgbClr val="ED7D31"/>
            </a:solidFill>
          </a:ln>
        </p:spPr>
        <p:txBody>
          <a:bodyPr wrap="square" lIns="0" tIns="0" rIns="0" bIns="0" rtlCol="0"/>
          <a:lstStyle/>
          <a:p>
            <a:endParaRPr/>
          </a:p>
        </p:txBody>
      </p:sp>
      <p:sp>
        <p:nvSpPr>
          <p:cNvPr id="59" name="object 59"/>
          <p:cNvSpPr/>
          <p:nvPr/>
        </p:nvSpPr>
        <p:spPr>
          <a:xfrm>
            <a:off x="9530463" y="2899787"/>
            <a:ext cx="1038860" cy="870585"/>
          </a:xfrm>
          <a:custGeom>
            <a:avLst/>
            <a:gdLst/>
            <a:ahLst/>
            <a:cxnLst/>
            <a:rect l="l" t="t" r="r" b="b"/>
            <a:pathLst>
              <a:path w="1038859" h="870585">
                <a:moveTo>
                  <a:pt x="88248" y="0"/>
                </a:moveTo>
                <a:lnTo>
                  <a:pt x="88248" y="8475"/>
                </a:lnTo>
                <a:lnTo>
                  <a:pt x="0" y="8475"/>
                </a:lnTo>
                <a:lnTo>
                  <a:pt x="0" y="870286"/>
                </a:lnTo>
                <a:lnTo>
                  <a:pt x="1038470" y="870286"/>
                </a:lnTo>
                <a:lnTo>
                  <a:pt x="1038470" y="861810"/>
                </a:lnTo>
                <a:lnTo>
                  <a:pt x="8474" y="861810"/>
                </a:lnTo>
                <a:lnTo>
                  <a:pt x="8474" y="16950"/>
                </a:lnTo>
                <a:lnTo>
                  <a:pt x="105197" y="16950"/>
                </a:lnTo>
                <a:lnTo>
                  <a:pt x="113673" y="12712"/>
                </a:lnTo>
                <a:lnTo>
                  <a:pt x="88248" y="0"/>
                </a:lnTo>
                <a:close/>
              </a:path>
              <a:path w="1038859" h="870585">
                <a:moveTo>
                  <a:pt x="1038470" y="752184"/>
                </a:moveTo>
                <a:lnTo>
                  <a:pt x="1029995" y="752184"/>
                </a:lnTo>
                <a:lnTo>
                  <a:pt x="1029995" y="861810"/>
                </a:lnTo>
                <a:lnTo>
                  <a:pt x="1038470" y="861810"/>
                </a:lnTo>
                <a:lnTo>
                  <a:pt x="1038470" y="752184"/>
                </a:lnTo>
                <a:close/>
              </a:path>
              <a:path w="1038859" h="870585">
                <a:moveTo>
                  <a:pt x="105197" y="16950"/>
                </a:moveTo>
                <a:lnTo>
                  <a:pt x="88248" y="16950"/>
                </a:lnTo>
                <a:lnTo>
                  <a:pt x="88248" y="25425"/>
                </a:lnTo>
                <a:lnTo>
                  <a:pt x="105197" y="16950"/>
                </a:lnTo>
                <a:close/>
              </a:path>
            </a:pathLst>
          </a:custGeom>
          <a:solidFill>
            <a:srgbClr val="ED7D31"/>
          </a:solidFill>
        </p:spPr>
        <p:txBody>
          <a:bodyPr wrap="square" lIns="0" tIns="0" rIns="0" bIns="0" rtlCol="0"/>
          <a:lstStyle/>
          <a:p>
            <a:endParaRPr/>
          </a:p>
        </p:txBody>
      </p:sp>
      <p:sp>
        <p:nvSpPr>
          <p:cNvPr id="60" name="object 60"/>
          <p:cNvSpPr/>
          <p:nvPr/>
        </p:nvSpPr>
        <p:spPr>
          <a:xfrm>
            <a:off x="9563621" y="3043862"/>
            <a:ext cx="735330" cy="695960"/>
          </a:xfrm>
          <a:custGeom>
            <a:avLst/>
            <a:gdLst/>
            <a:ahLst/>
            <a:cxnLst/>
            <a:rect l="l" t="t" r="r" b="b"/>
            <a:pathLst>
              <a:path w="735329" h="695960">
                <a:moveTo>
                  <a:pt x="55090" y="0"/>
                </a:moveTo>
                <a:lnTo>
                  <a:pt x="55090" y="8475"/>
                </a:lnTo>
                <a:lnTo>
                  <a:pt x="0" y="8475"/>
                </a:lnTo>
                <a:lnTo>
                  <a:pt x="0" y="695511"/>
                </a:lnTo>
                <a:lnTo>
                  <a:pt x="734924" y="695511"/>
                </a:lnTo>
                <a:lnTo>
                  <a:pt x="734924" y="687035"/>
                </a:lnTo>
                <a:lnTo>
                  <a:pt x="8474" y="687035"/>
                </a:lnTo>
                <a:lnTo>
                  <a:pt x="8474" y="16950"/>
                </a:lnTo>
                <a:lnTo>
                  <a:pt x="72039" y="16950"/>
                </a:lnTo>
                <a:lnTo>
                  <a:pt x="80515" y="12712"/>
                </a:lnTo>
                <a:lnTo>
                  <a:pt x="55090" y="0"/>
                </a:lnTo>
                <a:close/>
              </a:path>
              <a:path w="735329" h="695960">
                <a:moveTo>
                  <a:pt x="734924" y="610574"/>
                </a:moveTo>
                <a:lnTo>
                  <a:pt x="726448" y="610574"/>
                </a:lnTo>
                <a:lnTo>
                  <a:pt x="726448" y="687035"/>
                </a:lnTo>
                <a:lnTo>
                  <a:pt x="734924" y="687035"/>
                </a:lnTo>
                <a:lnTo>
                  <a:pt x="734924" y="610574"/>
                </a:lnTo>
                <a:close/>
              </a:path>
              <a:path w="735329" h="695960">
                <a:moveTo>
                  <a:pt x="72039" y="16950"/>
                </a:moveTo>
                <a:lnTo>
                  <a:pt x="55090" y="16950"/>
                </a:lnTo>
                <a:lnTo>
                  <a:pt x="55090" y="25425"/>
                </a:lnTo>
                <a:lnTo>
                  <a:pt x="72039" y="16950"/>
                </a:lnTo>
                <a:close/>
              </a:path>
            </a:pathLst>
          </a:custGeom>
          <a:solidFill>
            <a:srgbClr val="ED7D31"/>
          </a:solidFill>
        </p:spPr>
        <p:txBody>
          <a:bodyPr wrap="square" lIns="0" tIns="0" rIns="0" bIns="0" rtlCol="0"/>
          <a:lstStyle/>
          <a:p>
            <a:endParaRPr/>
          </a:p>
        </p:txBody>
      </p:sp>
      <p:sp>
        <p:nvSpPr>
          <p:cNvPr id="61" name="object 61"/>
          <p:cNvSpPr/>
          <p:nvPr/>
        </p:nvSpPr>
        <p:spPr>
          <a:xfrm>
            <a:off x="9594577" y="3187937"/>
            <a:ext cx="440055" cy="519430"/>
          </a:xfrm>
          <a:custGeom>
            <a:avLst/>
            <a:gdLst/>
            <a:ahLst/>
            <a:cxnLst/>
            <a:rect l="l" t="t" r="r" b="b"/>
            <a:pathLst>
              <a:path w="440054" h="519429">
                <a:moveTo>
                  <a:pt x="24135" y="0"/>
                </a:moveTo>
                <a:lnTo>
                  <a:pt x="24135" y="8475"/>
                </a:lnTo>
                <a:lnTo>
                  <a:pt x="0" y="8475"/>
                </a:lnTo>
                <a:lnTo>
                  <a:pt x="0" y="518971"/>
                </a:lnTo>
                <a:lnTo>
                  <a:pt x="439652" y="518971"/>
                </a:lnTo>
                <a:lnTo>
                  <a:pt x="439652" y="510495"/>
                </a:lnTo>
                <a:lnTo>
                  <a:pt x="8475" y="510495"/>
                </a:lnTo>
                <a:lnTo>
                  <a:pt x="8475" y="16950"/>
                </a:lnTo>
                <a:lnTo>
                  <a:pt x="41084" y="16950"/>
                </a:lnTo>
                <a:lnTo>
                  <a:pt x="49560" y="12712"/>
                </a:lnTo>
                <a:lnTo>
                  <a:pt x="24135" y="0"/>
                </a:lnTo>
                <a:close/>
              </a:path>
              <a:path w="440054" h="519429">
                <a:moveTo>
                  <a:pt x="439652" y="467198"/>
                </a:moveTo>
                <a:lnTo>
                  <a:pt x="431177" y="467198"/>
                </a:lnTo>
                <a:lnTo>
                  <a:pt x="431177" y="510495"/>
                </a:lnTo>
                <a:lnTo>
                  <a:pt x="439652" y="510495"/>
                </a:lnTo>
                <a:lnTo>
                  <a:pt x="439652" y="467198"/>
                </a:lnTo>
                <a:close/>
              </a:path>
              <a:path w="440054" h="519429">
                <a:moveTo>
                  <a:pt x="41084" y="16950"/>
                </a:moveTo>
                <a:lnTo>
                  <a:pt x="24135" y="16950"/>
                </a:lnTo>
                <a:lnTo>
                  <a:pt x="24135" y="25425"/>
                </a:lnTo>
                <a:lnTo>
                  <a:pt x="41084" y="16950"/>
                </a:lnTo>
                <a:close/>
              </a:path>
            </a:pathLst>
          </a:custGeom>
          <a:solidFill>
            <a:srgbClr val="ED7D31"/>
          </a:solidFill>
        </p:spPr>
        <p:txBody>
          <a:bodyPr wrap="square" lIns="0" tIns="0" rIns="0" bIns="0" rtlCol="0"/>
          <a:lstStyle/>
          <a:p>
            <a:endParaRPr/>
          </a:p>
        </p:txBody>
      </p:sp>
      <p:sp>
        <p:nvSpPr>
          <p:cNvPr id="62" name="object 62"/>
          <p:cNvSpPr/>
          <p:nvPr/>
        </p:nvSpPr>
        <p:spPr>
          <a:xfrm>
            <a:off x="9972543" y="2859532"/>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63" name="object 63"/>
          <p:cNvSpPr/>
          <p:nvPr/>
        </p:nvSpPr>
        <p:spPr>
          <a:xfrm>
            <a:off x="9972543" y="2859532"/>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64" name="object 64"/>
          <p:cNvSpPr/>
          <p:nvPr/>
        </p:nvSpPr>
        <p:spPr>
          <a:xfrm>
            <a:off x="9972543" y="3003607"/>
            <a:ext cx="186690" cy="106045"/>
          </a:xfrm>
          <a:custGeom>
            <a:avLst/>
            <a:gdLst/>
            <a:ahLst/>
            <a:cxnLst/>
            <a:rect l="l" t="t" r="r" b="b"/>
            <a:pathLst>
              <a:path w="186690" h="106044">
                <a:moveTo>
                  <a:pt x="0" y="0"/>
                </a:moveTo>
                <a:lnTo>
                  <a:pt x="186451" y="0"/>
                </a:lnTo>
                <a:lnTo>
                  <a:pt x="186451" y="105937"/>
                </a:lnTo>
                <a:lnTo>
                  <a:pt x="0" y="105937"/>
                </a:lnTo>
                <a:lnTo>
                  <a:pt x="0" y="0"/>
                </a:lnTo>
                <a:close/>
              </a:path>
            </a:pathLst>
          </a:custGeom>
          <a:solidFill>
            <a:srgbClr val="EDEDED"/>
          </a:solidFill>
        </p:spPr>
        <p:txBody>
          <a:bodyPr wrap="square" lIns="0" tIns="0" rIns="0" bIns="0" rtlCol="0"/>
          <a:lstStyle/>
          <a:p>
            <a:endParaRPr/>
          </a:p>
        </p:txBody>
      </p:sp>
      <p:sp>
        <p:nvSpPr>
          <p:cNvPr id="65" name="object 65"/>
          <p:cNvSpPr/>
          <p:nvPr/>
        </p:nvSpPr>
        <p:spPr>
          <a:xfrm>
            <a:off x="9972543" y="3003607"/>
            <a:ext cx="186690" cy="106045"/>
          </a:xfrm>
          <a:custGeom>
            <a:avLst/>
            <a:gdLst/>
            <a:ahLst/>
            <a:cxnLst/>
            <a:rect l="l" t="t" r="r" b="b"/>
            <a:pathLst>
              <a:path w="186690" h="106044">
                <a:moveTo>
                  <a:pt x="0" y="0"/>
                </a:moveTo>
                <a:lnTo>
                  <a:pt x="186449" y="0"/>
                </a:lnTo>
                <a:lnTo>
                  <a:pt x="186449" y="105937"/>
                </a:lnTo>
                <a:lnTo>
                  <a:pt x="0" y="105937"/>
                </a:lnTo>
                <a:lnTo>
                  <a:pt x="0" y="0"/>
                </a:lnTo>
                <a:close/>
              </a:path>
            </a:pathLst>
          </a:custGeom>
          <a:ln w="4237">
            <a:solidFill>
              <a:srgbClr val="A5A5A5"/>
            </a:solidFill>
          </a:ln>
        </p:spPr>
        <p:txBody>
          <a:bodyPr wrap="square" lIns="0" tIns="0" rIns="0" bIns="0" rtlCol="0"/>
          <a:lstStyle/>
          <a:p>
            <a:endParaRPr/>
          </a:p>
        </p:txBody>
      </p:sp>
      <p:sp>
        <p:nvSpPr>
          <p:cNvPr id="66" name="object 66"/>
          <p:cNvSpPr/>
          <p:nvPr/>
        </p:nvSpPr>
        <p:spPr>
          <a:xfrm>
            <a:off x="9972543" y="3147681"/>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67" name="object 67"/>
          <p:cNvSpPr/>
          <p:nvPr/>
        </p:nvSpPr>
        <p:spPr>
          <a:xfrm>
            <a:off x="9972543" y="31476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68" name="object 68"/>
          <p:cNvSpPr/>
          <p:nvPr/>
        </p:nvSpPr>
        <p:spPr>
          <a:xfrm>
            <a:off x="10239505" y="2859532"/>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solidFill>
            <a:srgbClr val="EDEDED"/>
          </a:solidFill>
        </p:spPr>
        <p:txBody>
          <a:bodyPr wrap="square" lIns="0" tIns="0" rIns="0" bIns="0" rtlCol="0"/>
          <a:lstStyle/>
          <a:p>
            <a:endParaRPr/>
          </a:p>
        </p:txBody>
      </p:sp>
      <p:sp>
        <p:nvSpPr>
          <p:cNvPr id="69" name="object 69"/>
          <p:cNvSpPr/>
          <p:nvPr/>
        </p:nvSpPr>
        <p:spPr>
          <a:xfrm>
            <a:off x="10239505" y="2859532"/>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0" name="object 70"/>
          <p:cNvSpPr/>
          <p:nvPr/>
        </p:nvSpPr>
        <p:spPr>
          <a:xfrm>
            <a:off x="10239505" y="2999369"/>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solidFill>
            <a:srgbClr val="EDEDED"/>
          </a:solidFill>
        </p:spPr>
        <p:txBody>
          <a:bodyPr wrap="square" lIns="0" tIns="0" rIns="0" bIns="0" rtlCol="0"/>
          <a:lstStyle/>
          <a:p>
            <a:endParaRPr/>
          </a:p>
        </p:txBody>
      </p:sp>
      <p:sp>
        <p:nvSpPr>
          <p:cNvPr id="71" name="object 71"/>
          <p:cNvSpPr/>
          <p:nvPr/>
        </p:nvSpPr>
        <p:spPr>
          <a:xfrm>
            <a:off x="10239505" y="2999369"/>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2" name="object 72"/>
          <p:cNvSpPr/>
          <p:nvPr/>
        </p:nvSpPr>
        <p:spPr>
          <a:xfrm>
            <a:off x="10239505" y="31476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solidFill>
            <a:srgbClr val="EDEDED"/>
          </a:solidFill>
        </p:spPr>
        <p:txBody>
          <a:bodyPr wrap="square" lIns="0" tIns="0" rIns="0" bIns="0" rtlCol="0"/>
          <a:lstStyle/>
          <a:p>
            <a:endParaRPr/>
          </a:p>
        </p:txBody>
      </p:sp>
      <p:sp>
        <p:nvSpPr>
          <p:cNvPr id="73" name="object 73"/>
          <p:cNvSpPr/>
          <p:nvPr/>
        </p:nvSpPr>
        <p:spPr>
          <a:xfrm>
            <a:off x="10239505" y="31476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4" name="object 74"/>
          <p:cNvSpPr/>
          <p:nvPr/>
        </p:nvSpPr>
        <p:spPr>
          <a:xfrm>
            <a:off x="10510705" y="2859532"/>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75" name="object 75"/>
          <p:cNvSpPr/>
          <p:nvPr/>
        </p:nvSpPr>
        <p:spPr>
          <a:xfrm>
            <a:off x="10510705" y="2859532"/>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6" name="object 76"/>
          <p:cNvSpPr/>
          <p:nvPr/>
        </p:nvSpPr>
        <p:spPr>
          <a:xfrm>
            <a:off x="10510705" y="2999369"/>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77" name="object 77"/>
          <p:cNvSpPr/>
          <p:nvPr/>
        </p:nvSpPr>
        <p:spPr>
          <a:xfrm>
            <a:off x="10510705" y="2999369"/>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8" name="object 78"/>
          <p:cNvSpPr/>
          <p:nvPr/>
        </p:nvSpPr>
        <p:spPr>
          <a:xfrm>
            <a:off x="10510705" y="3147681"/>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79" name="object 79"/>
          <p:cNvSpPr/>
          <p:nvPr/>
        </p:nvSpPr>
        <p:spPr>
          <a:xfrm>
            <a:off x="10510705" y="31476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80" name="object 80"/>
          <p:cNvSpPr/>
          <p:nvPr/>
        </p:nvSpPr>
        <p:spPr>
          <a:xfrm>
            <a:off x="10050937" y="3281163"/>
            <a:ext cx="26034" cy="53340"/>
          </a:xfrm>
          <a:custGeom>
            <a:avLst/>
            <a:gdLst/>
            <a:ahLst/>
            <a:cxnLst/>
            <a:rect l="l" t="t" r="r" b="b"/>
            <a:pathLst>
              <a:path w="26034" h="53339">
                <a:moveTo>
                  <a:pt x="16949" y="25425"/>
                </a:moveTo>
                <a:lnTo>
                  <a:pt x="8474" y="25425"/>
                </a:lnTo>
                <a:lnTo>
                  <a:pt x="8474" y="52948"/>
                </a:lnTo>
                <a:lnTo>
                  <a:pt x="16949" y="52948"/>
                </a:lnTo>
                <a:lnTo>
                  <a:pt x="16949" y="25425"/>
                </a:lnTo>
                <a:close/>
              </a:path>
              <a:path w="26034" h="53339">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81" name="object 81"/>
          <p:cNvSpPr/>
          <p:nvPr/>
        </p:nvSpPr>
        <p:spPr>
          <a:xfrm>
            <a:off x="10318674" y="3281163"/>
            <a:ext cx="25400" cy="53340"/>
          </a:xfrm>
          <a:custGeom>
            <a:avLst/>
            <a:gdLst/>
            <a:ahLst/>
            <a:cxnLst/>
            <a:rect l="l" t="t" r="r" b="b"/>
            <a:pathLst>
              <a:path w="25400" h="53339">
                <a:moveTo>
                  <a:pt x="16950" y="25540"/>
                </a:moveTo>
                <a:lnTo>
                  <a:pt x="8470" y="25540"/>
                </a:lnTo>
                <a:lnTo>
                  <a:pt x="9304" y="53078"/>
                </a:lnTo>
                <a:lnTo>
                  <a:pt x="17774" y="52821"/>
                </a:lnTo>
                <a:lnTo>
                  <a:pt x="16950" y="25540"/>
                </a:lnTo>
                <a:close/>
              </a:path>
              <a:path w="25400" h="53339">
                <a:moveTo>
                  <a:pt x="11937" y="0"/>
                </a:moveTo>
                <a:lnTo>
                  <a:pt x="0" y="25797"/>
                </a:lnTo>
                <a:lnTo>
                  <a:pt x="8470" y="25540"/>
                </a:lnTo>
                <a:lnTo>
                  <a:pt x="16950" y="25540"/>
                </a:lnTo>
                <a:lnTo>
                  <a:pt x="16943" y="25284"/>
                </a:lnTo>
                <a:lnTo>
                  <a:pt x="25412" y="25029"/>
                </a:lnTo>
                <a:lnTo>
                  <a:pt x="11937" y="0"/>
                </a:lnTo>
                <a:close/>
              </a:path>
            </a:pathLst>
          </a:custGeom>
          <a:solidFill>
            <a:srgbClr val="000000"/>
          </a:solidFill>
        </p:spPr>
        <p:txBody>
          <a:bodyPr wrap="square" lIns="0" tIns="0" rIns="0" bIns="0" rtlCol="0"/>
          <a:lstStyle/>
          <a:p>
            <a:endParaRPr/>
          </a:p>
        </p:txBody>
      </p:sp>
      <p:sp>
        <p:nvSpPr>
          <p:cNvPr id="82" name="object 82"/>
          <p:cNvSpPr/>
          <p:nvPr/>
        </p:nvSpPr>
        <p:spPr>
          <a:xfrm>
            <a:off x="10589100" y="3276925"/>
            <a:ext cx="26034" cy="53975"/>
          </a:xfrm>
          <a:custGeom>
            <a:avLst/>
            <a:gdLst/>
            <a:ahLst/>
            <a:cxnLst/>
            <a:rect l="l" t="t" r="r" b="b"/>
            <a:pathLst>
              <a:path w="26034" h="53975">
                <a:moveTo>
                  <a:pt x="16949" y="25425"/>
                </a:moveTo>
                <a:lnTo>
                  <a:pt x="8474" y="25425"/>
                </a:lnTo>
                <a:lnTo>
                  <a:pt x="8474" y="53848"/>
                </a:lnTo>
                <a:lnTo>
                  <a:pt x="16949" y="53848"/>
                </a:lnTo>
                <a:lnTo>
                  <a:pt x="16949" y="25425"/>
                </a:lnTo>
                <a:close/>
              </a:path>
              <a:path w="26034" h="53975">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83" name="object 83"/>
          <p:cNvSpPr/>
          <p:nvPr/>
        </p:nvSpPr>
        <p:spPr>
          <a:xfrm>
            <a:off x="9851774" y="2899788"/>
            <a:ext cx="73660" cy="26034"/>
          </a:xfrm>
          <a:custGeom>
            <a:avLst/>
            <a:gdLst/>
            <a:ahLst/>
            <a:cxnLst/>
            <a:rect l="l" t="t" r="r" b="b"/>
            <a:pathLst>
              <a:path w="73659" h="26035">
                <a:moveTo>
                  <a:pt x="48094" y="0"/>
                </a:moveTo>
                <a:lnTo>
                  <a:pt x="48094" y="8474"/>
                </a:lnTo>
                <a:lnTo>
                  <a:pt x="0" y="8474"/>
                </a:lnTo>
                <a:lnTo>
                  <a:pt x="0" y="16949"/>
                </a:lnTo>
                <a:lnTo>
                  <a:pt x="48094" y="16949"/>
                </a:lnTo>
                <a:lnTo>
                  <a:pt x="48094" y="25424"/>
                </a:lnTo>
                <a:lnTo>
                  <a:pt x="73520" y="12712"/>
                </a:lnTo>
                <a:lnTo>
                  <a:pt x="48094" y="0"/>
                </a:lnTo>
                <a:close/>
              </a:path>
            </a:pathLst>
          </a:custGeom>
          <a:solidFill>
            <a:srgbClr val="000000"/>
          </a:solidFill>
        </p:spPr>
        <p:txBody>
          <a:bodyPr wrap="square" lIns="0" tIns="0" rIns="0" bIns="0" rtlCol="0"/>
          <a:lstStyle/>
          <a:p>
            <a:endParaRPr/>
          </a:p>
        </p:txBody>
      </p:sp>
      <p:sp>
        <p:nvSpPr>
          <p:cNvPr id="84" name="object 84"/>
          <p:cNvSpPr/>
          <p:nvPr/>
        </p:nvSpPr>
        <p:spPr>
          <a:xfrm>
            <a:off x="9851774" y="3039625"/>
            <a:ext cx="73660" cy="26034"/>
          </a:xfrm>
          <a:custGeom>
            <a:avLst/>
            <a:gdLst/>
            <a:ahLst/>
            <a:cxnLst/>
            <a:rect l="l" t="t" r="r" b="b"/>
            <a:pathLst>
              <a:path w="73659" h="26035">
                <a:moveTo>
                  <a:pt x="48094" y="0"/>
                </a:moveTo>
                <a:lnTo>
                  <a:pt x="48094" y="8474"/>
                </a:lnTo>
                <a:lnTo>
                  <a:pt x="0" y="8474"/>
                </a:lnTo>
                <a:lnTo>
                  <a:pt x="0" y="16949"/>
                </a:lnTo>
                <a:lnTo>
                  <a:pt x="48094" y="16950"/>
                </a:lnTo>
                <a:lnTo>
                  <a:pt x="48094" y="25425"/>
                </a:lnTo>
                <a:lnTo>
                  <a:pt x="73520" y="12712"/>
                </a:lnTo>
                <a:lnTo>
                  <a:pt x="48094" y="0"/>
                </a:lnTo>
                <a:close/>
              </a:path>
            </a:pathLst>
          </a:custGeom>
          <a:solidFill>
            <a:srgbClr val="000000"/>
          </a:solidFill>
        </p:spPr>
        <p:txBody>
          <a:bodyPr wrap="square" lIns="0" tIns="0" rIns="0" bIns="0" rtlCol="0"/>
          <a:lstStyle/>
          <a:p>
            <a:endParaRPr/>
          </a:p>
        </p:txBody>
      </p:sp>
      <p:sp>
        <p:nvSpPr>
          <p:cNvPr id="85" name="object 85"/>
          <p:cNvSpPr/>
          <p:nvPr/>
        </p:nvSpPr>
        <p:spPr>
          <a:xfrm>
            <a:off x="9851774" y="3187938"/>
            <a:ext cx="73660" cy="26034"/>
          </a:xfrm>
          <a:custGeom>
            <a:avLst/>
            <a:gdLst/>
            <a:ahLst/>
            <a:cxnLst/>
            <a:rect l="l" t="t" r="r" b="b"/>
            <a:pathLst>
              <a:path w="73659" h="26035">
                <a:moveTo>
                  <a:pt x="48094" y="0"/>
                </a:moveTo>
                <a:lnTo>
                  <a:pt x="48094" y="8474"/>
                </a:lnTo>
                <a:lnTo>
                  <a:pt x="0" y="8474"/>
                </a:lnTo>
                <a:lnTo>
                  <a:pt x="0" y="16949"/>
                </a:lnTo>
                <a:lnTo>
                  <a:pt x="48094" y="16949"/>
                </a:lnTo>
                <a:lnTo>
                  <a:pt x="48094" y="25424"/>
                </a:lnTo>
                <a:lnTo>
                  <a:pt x="73520" y="12711"/>
                </a:lnTo>
                <a:lnTo>
                  <a:pt x="48094" y="0"/>
                </a:lnTo>
                <a:close/>
              </a:path>
            </a:pathLst>
          </a:custGeom>
          <a:solidFill>
            <a:srgbClr val="000000"/>
          </a:solidFill>
        </p:spPr>
        <p:txBody>
          <a:bodyPr wrap="square" lIns="0" tIns="0" rIns="0" bIns="0" rtlCol="0"/>
          <a:lstStyle/>
          <a:p>
            <a:endParaRPr/>
          </a:p>
        </p:txBody>
      </p:sp>
      <p:sp>
        <p:nvSpPr>
          <p:cNvPr id="86" name="object 86"/>
          <p:cNvSpPr/>
          <p:nvPr/>
        </p:nvSpPr>
        <p:spPr>
          <a:xfrm>
            <a:off x="9947118" y="2211194"/>
            <a:ext cx="784225" cy="436880"/>
          </a:xfrm>
          <a:custGeom>
            <a:avLst/>
            <a:gdLst/>
            <a:ahLst/>
            <a:cxnLst/>
            <a:rect l="l" t="t" r="r" b="b"/>
            <a:pathLst>
              <a:path w="784225" h="436880">
                <a:moveTo>
                  <a:pt x="0" y="0"/>
                </a:moveTo>
                <a:lnTo>
                  <a:pt x="783936" y="0"/>
                </a:lnTo>
                <a:lnTo>
                  <a:pt x="783936" y="436462"/>
                </a:lnTo>
                <a:lnTo>
                  <a:pt x="0" y="436462"/>
                </a:lnTo>
                <a:lnTo>
                  <a:pt x="0" y="0"/>
                </a:lnTo>
                <a:close/>
              </a:path>
            </a:pathLst>
          </a:custGeom>
          <a:solidFill>
            <a:srgbClr val="EDEDED"/>
          </a:solidFill>
        </p:spPr>
        <p:txBody>
          <a:bodyPr wrap="square" lIns="0" tIns="0" rIns="0" bIns="0" rtlCol="0"/>
          <a:lstStyle/>
          <a:p>
            <a:endParaRPr/>
          </a:p>
        </p:txBody>
      </p:sp>
      <p:sp>
        <p:nvSpPr>
          <p:cNvPr id="87" name="object 87"/>
          <p:cNvSpPr/>
          <p:nvPr/>
        </p:nvSpPr>
        <p:spPr>
          <a:xfrm>
            <a:off x="9947118" y="2211194"/>
            <a:ext cx="784225" cy="436880"/>
          </a:xfrm>
          <a:custGeom>
            <a:avLst/>
            <a:gdLst/>
            <a:ahLst/>
            <a:cxnLst/>
            <a:rect l="l" t="t" r="r" b="b"/>
            <a:pathLst>
              <a:path w="784225" h="436880">
                <a:moveTo>
                  <a:pt x="0" y="0"/>
                </a:moveTo>
                <a:lnTo>
                  <a:pt x="783937" y="0"/>
                </a:lnTo>
                <a:lnTo>
                  <a:pt x="783937" y="436462"/>
                </a:lnTo>
                <a:lnTo>
                  <a:pt x="0" y="436462"/>
                </a:lnTo>
                <a:lnTo>
                  <a:pt x="0" y="0"/>
                </a:lnTo>
                <a:close/>
              </a:path>
            </a:pathLst>
          </a:custGeom>
          <a:ln w="4237">
            <a:solidFill>
              <a:srgbClr val="A5A5A5"/>
            </a:solidFill>
          </a:ln>
        </p:spPr>
        <p:txBody>
          <a:bodyPr wrap="square" lIns="0" tIns="0" rIns="0" bIns="0" rtlCol="0"/>
          <a:lstStyle/>
          <a:p>
            <a:endParaRPr/>
          </a:p>
        </p:txBody>
      </p:sp>
      <p:sp>
        <p:nvSpPr>
          <p:cNvPr id="88" name="object 88"/>
          <p:cNvSpPr/>
          <p:nvPr/>
        </p:nvSpPr>
        <p:spPr>
          <a:xfrm>
            <a:off x="9972543" y="2232381"/>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89" name="object 89"/>
          <p:cNvSpPr/>
          <p:nvPr/>
        </p:nvSpPr>
        <p:spPr>
          <a:xfrm>
            <a:off x="9972543" y="22323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90" name="object 90"/>
          <p:cNvSpPr/>
          <p:nvPr/>
        </p:nvSpPr>
        <p:spPr>
          <a:xfrm>
            <a:off x="9972543" y="2376457"/>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91" name="object 91"/>
          <p:cNvSpPr/>
          <p:nvPr/>
        </p:nvSpPr>
        <p:spPr>
          <a:xfrm>
            <a:off x="9972543" y="2376457"/>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92" name="object 92"/>
          <p:cNvSpPr/>
          <p:nvPr/>
        </p:nvSpPr>
        <p:spPr>
          <a:xfrm>
            <a:off x="9972543" y="2520530"/>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93" name="object 93"/>
          <p:cNvSpPr/>
          <p:nvPr/>
        </p:nvSpPr>
        <p:spPr>
          <a:xfrm>
            <a:off x="9972543" y="2520530"/>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94" name="object 94"/>
          <p:cNvSpPr/>
          <p:nvPr/>
        </p:nvSpPr>
        <p:spPr>
          <a:xfrm>
            <a:off x="10239505" y="22323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solidFill>
            <a:srgbClr val="EDEDED"/>
          </a:solidFill>
        </p:spPr>
        <p:txBody>
          <a:bodyPr wrap="square" lIns="0" tIns="0" rIns="0" bIns="0" rtlCol="0"/>
          <a:lstStyle/>
          <a:p>
            <a:endParaRPr/>
          </a:p>
        </p:txBody>
      </p:sp>
      <p:sp>
        <p:nvSpPr>
          <p:cNvPr id="95" name="object 95"/>
          <p:cNvSpPr/>
          <p:nvPr/>
        </p:nvSpPr>
        <p:spPr>
          <a:xfrm>
            <a:off x="10239505" y="22323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96" name="object 96"/>
          <p:cNvSpPr/>
          <p:nvPr/>
        </p:nvSpPr>
        <p:spPr>
          <a:xfrm>
            <a:off x="10239505" y="2376457"/>
            <a:ext cx="186690" cy="106045"/>
          </a:xfrm>
          <a:custGeom>
            <a:avLst/>
            <a:gdLst/>
            <a:ahLst/>
            <a:cxnLst/>
            <a:rect l="l" t="t" r="r" b="b"/>
            <a:pathLst>
              <a:path w="186690" h="106044">
                <a:moveTo>
                  <a:pt x="0" y="0"/>
                </a:moveTo>
                <a:lnTo>
                  <a:pt x="186449" y="0"/>
                </a:lnTo>
                <a:lnTo>
                  <a:pt x="186449" y="105937"/>
                </a:lnTo>
                <a:lnTo>
                  <a:pt x="0" y="105937"/>
                </a:lnTo>
                <a:lnTo>
                  <a:pt x="0" y="0"/>
                </a:lnTo>
                <a:close/>
              </a:path>
            </a:pathLst>
          </a:custGeom>
          <a:solidFill>
            <a:srgbClr val="EDEDED"/>
          </a:solidFill>
        </p:spPr>
        <p:txBody>
          <a:bodyPr wrap="square" lIns="0" tIns="0" rIns="0" bIns="0" rtlCol="0"/>
          <a:lstStyle/>
          <a:p>
            <a:endParaRPr/>
          </a:p>
        </p:txBody>
      </p:sp>
      <p:sp>
        <p:nvSpPr>
          <p:cNvPr id="97" name="object 97"/>
          <p:cNvSpPr/>
          <p:nvPr/>
        </p:nvSpPr>
        <p:spPr>
          <a:xfrm>
            <a:off x="10239505" y="2376457"/>
            <a:ext cx="186690" cy="106045"/>
          </a:xfrm>
          <a:custGeom>
            <a:avLst/>
            <a:gdLst/>
            <a:ahLst/>
            <a:cxnLst/>
            <a:rect l="l" t="t" r="r" b="b"/>
            <a:pathLst>
              <a:path w="186690" h="106044">
                <a:moveTo>
                  <a:pt x="0" y="0"/>
                </a:moveTo>
                <a:lnTo>
                  <a:pt x="186449" y="0"/>
                </a:lnTo>
                <a:lnTo>
                  <a:pt x="186449" y="105937"/>
                </a:lnTo>
                <a:lnTo>
                  <a:pt x="0" y="105937"/>
                </a:lnTo>
                <a:lnTo>
                  <a:pt x="0" y="0"/>
                </a:lnTo>
                <a:close/>
              </a:path>
            </a:pathLst>
          </a:custGeom>
          <a:ln w="4237">
            <a:solidFill>
              <a:srgbClr val="A5A5A5"/>
            </a:solidFill>
          </a:ln>
        </p:spPr>
        <p:txBody>
          <a:bodyPr wrap="square" lIns="0" tIns="0" rIns="0" bIns="0" rtlCol="0"/>
          <a:lstStyle/>
          <a:p>
            <a:endParaRPr/>
          </a:p>
        </p:txBody>
      </p:sp>
      <p:sp>
        <p:nvSpPr>
          <p:cNvPr id="98" name="object 98"/>
          <p:cNvSpPr/>
          <p:nvPr/>
        </p:nvSpPr>
        <p:spPr>
          <a:xfrm>
            <a:off x="10239505" y="2520530"/>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solidFill>
            <a:srgbClr val="EDEDED"/>
          </a:solidFill>
        </p:spPr>
        <p:txBody>
          <a:bodyPr wrap="square" lIns="0" tIns="0" rIns="0" bIns="0" rtlCol="0"/>
          <a:lstStyle/>
          <a:p>
            <a:endParaRPr/>
          </a:p>
        </p:txBody>
      </p:sp>
      <p:sp>
        <p:nvSpPr>
          <p:cNvPr id="99" name="object 99"/>
          <p:cNvSpPr/>
          <p:nvPr/>
        </p:nvSpPr>
        <p:spPr>
          <a:xfrm>
            <a:off x="10239505" y="2520530"/>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100" name="object 100"/>
          <p:cNvSpPr/>
          <p:nvPr/>
        </p:nvSpPr>
        <p:spPr>
          <a:xfrm>
            <a:off x="10510705" y="2232381"/>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101" name="object 101"/>
          <p:cNvSpPr/>
          <p:nvPr/>
        </p:nvSpPr>
        <p:spPr>
          <a:xfrm>
            <a:off x="10510705" y="22323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102" name="object 102"/>
          <p:cNvSpPr/>
          <p:nvPr/>
        </p:nvSpPr>
        <p:spPr>
          <a:xfrm>
            <a:off x="10510705" y="2372218"/>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103" name="object 103"/>
          <p:cNvSpPr/>
          <p:nvPr/>
        </p:nvSpPr>
        <p:spPr>
          <a:xfrm>
            <a:off x="10510705" y="2372218"/>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104" name="object 104"/>
          <p:cNvSpPr/>
          <p:nvPr/>
        </p:nvSpPr>
        <p:spPr>
          <a:xfrm>
            <a:off x="10510705" y="2520530"/>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105" name="object 105"/>
          <p:cNvSpPr/>
          <p:nvPr/>
        </p:nvSpPr>
        <p:spPr>
          <a:xfrm>
            <a:off x="10510705" y="2520530"/>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106" name="object 106"/>
          <p:cNvSpPr/>
          <p:nvPr/>
        </p:nvSpPr>
        <p:spPr>
          <a:xfrm>
            <a:off x="9646256" y="2223905"/>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solidFill>
            <a:srgbClr val="EBDAF3"/>
          </a:solidFill>
        </p:spPr>
        <p:txBody>
          <a:bodyPr wrap="square" lIns="0" tIns="0" rIns="0" bIns="0" rtlCol="0"/>
          <a:lstStyle/>
          <a:p>
            <a:endParaRPr/>
          </a:p>
        </p:txBody>
      </p:sp>
      <p:sp>
        <p:nvSpPr>
          <p:cNvPr id="107" name="object 107"/>
          <p:cNvSpPr/>
          <p:nvPr/>
        </p:nvSpPr>
        <p:spPr>
          <a:xfrm>
            <a:off x="9646256" y="2223905"/>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ln w="4237">
            <a:solidFill>
              <a:srgbClr val="BC44C4"/>
            </a:solidFill>
          </a:ln>
        </p:spPr>
        <p:txBody>
          <a:bodyPr wrap="square" lIns="0" tIns="0" rIns="0" bIns="0" rtlCol="0"/>
          <a:lstStyle/>
          <a:p>
            <a:endParaRPr/>
          </a:p>
        </p:txBody>
      </p:sp>
      <p:sp>
        <p:nvSpPr>
          <p:cNvPr id="108" name="object 108"/>
          <p:cNvSpPr/>
          <p:nvPr/>
        </p:nvSpPr>
        <p:spPr>
          <a:xfrm>
            <a:off x="9646256" y="2367981"/>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solidFill>
            <a:srgbClr val="EBDAF3"/>
          </a:solidFill>
        </p:spPr>
        <p:txBody>
          <a:bodyPr wrap="square" lIns="0" tIns="0" rIns="0" bIns="0" rtlCol="0"/>
          <a:lstStyle/>
          <a:p>
            <a:endParaRPr/>
          </a:p>
        </p:txBody>
      </p:sp>
      <p:sp>
        <p:nvSpPr>
          <p:cNvPr id="109" name="object 109"/>
          <p:cNvSpPr/>
          <p:nvPr/>
        </p:nvSpPr>
        <p:spPr>
          <a:xfrm>
            <a:off x="9646256" y="2367981"/>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ln w="4237">
            <a:solidFill>
              <a:srgbClr val="BC44C4"/>
            </a:solidFill>
          </a:ln>
        </p:spPr>
        <p:txBody>
          <a:bodyPr wrap="square" lIns="0" tIns="0" rIns="0" bIns="0" rtlCol="0"/>
          <a:lstStyle/>
          <a:p>
            <a:endParaRPr/>
          </a:p>
        </p:txBody>
      </p:sp>
      <p:sp>
        <p:nvSpPr>
          <p:cNvPr id="110" name="object 110"/>
          <p:cNvSpPr/>
          <p:nvPr/>
        </p:nvSpPr>
        <p:spPr>
          <a:xfrm>
            <a:off x="9646256" y="2512056"/>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solidFill>
            <a:srgbClr val="EBDAF3"/>
          </a:solidFill>
        </p:spPr>
        <p:txBody>
          <a:bodyPr wrap="square" lIns="0" tIns="0" rIns="0" bIns="0" rtlCol="0"/>
          <a:lstStyle/>
          <a:p>
            <a:endParaRPr/>
          </a:p>
        </p:txBody>
      </p:sp>
      <p:sp>
        <p:nvSpPr>
          <p:cNvPr id="111" name="object 111"/>
          <p:cNvSpPr/>
          <p:nvPr/>
        </p:nvSpPr>
        <p:spPr>
          <a:xfrm>
            <a:off x="9646256" y="2512056"/>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ln w="4237">
            <a:solidFill>
              <a:srgbClr val="BC44C4"/>
            </a:solidFill>
          </a:ln>
        </p:spPr>
        <p:txBody>
          <a:bodyPr wrap="square" lIns="0" tIns="0" rIns="0" bIns="0" rtlCol="0"/>
          <a:lstStyle/>
          <a:p>
            <a:endParaRPr/>
          </a:p>
        </p:txBody>
      </p:sp>
      <p:sp>
        <p:nvSpPr>
          <p:cNvPr id="112" name="object 112"/>
          <p:cNvSpPr/>
          <p:nvPr/>
        </p:nvSpPr>
        <p:spPr>
          <a:xfrm>
            <a:off x="9851774" y="2264163"/>
            <a:ext cx="73660" cy="26034"/>
          </a:xfrm>
          <a:custGeom>
            <a:avLst/>
            <a:gdLst/>
            <a:ahLst/>
            <a:cxnLst/>
            <a:rect l="l" t="t" r="r" b="b"/>
            <a:pathLst>
              <a:path w="73659" h="26035">
                <a:moveTo>
                  <a:pt x="0" y="8473"/>
                </a:moveTo>
                <a:lnTo>
                  <a:pt x="0" y="16949"/>
                </a:lnTo>
                <a:lnTo>
                  <a:pt x="48094" y="16949"/>
                </a:lnTo>
                <a:lnTo>
                  <a:pt x="48094" y="25424"/>
                </a:lnTo>
                <a:lnTo>
                  <a:pt x="73520" y="12711"/>
                </a:lnTo>
                <a:lnTo>
                  <a:pt x="65046" y="8474"/>
                </a:lnTo>
                <a:lnTo>
                  <a:pt x="0" y="8473"/>
                </a:lnTo>
                <a:close/>
              </a:path>
              <a:path w="73659" h="26035">
                <a:moveTo>
                  <a:pt x="48094" y="0"/>
                </a:moveTo>
                <a:lnTo>
                  <a:pt x="48094" y="8474"/>
                </a:lnTo>
                <a:lnTo>
                  <a:pt x="65046" y="8474"/>
                </a:lnTo>
                <a:lnTo>
                  <a:pt x="48094" y="0"/>
                </a:lnTo>
                <a:close/>
              </a:path>
            </a:pathLst>
          </a:custGeom>
          <a:solidFill>
            <a:srgbClr val="000000"/>
          </a:solidFill>
        </p:spPr>
        <p:txBody>
          <a:bodyPr wrap="square" lIns="0" tIns="0" rIns="0" bIns="0" rtlCol="0"/>
          <a:lstStyle/>
          <a:p>
            <a:endParaRPr/>
          </a:p>
        </p:txBody>
      </p:sp>
      <p:sp>
        <p:nvSpPr>
          <p:cNvPr id="113" name="object 113"/>
          <p:cNvSpPr/>
          <p:nvPr/>
        </p:nvSpPr>
        <p:spPr>
          <a:xfrm>
            <a:off x="9851774" y="2404000"/>
            <a:ext cx="73660" cy="26034"/>
          </a:xfrm>
          <a:custGeom>
            <a:avLst/>
            <a:gdLst/>
            <a:ahLst/>
            <a:cxnLst/>
            <a:rect l="l" t="t" r="r" b="b"/>
            <a:pathLst>
              <a:path w="73659" h="26035">
                <a:moveTo>
                  <a:pt x="48094" y="0"/>
                </a:moveTo>
                <a:lnTo>
                  <a:pt x="48094" y="8474"/>
                </a:lnTo>
                <a:lnTo>
                  <a:pt x="0" y="8474"/>
                </a:lnTo>
                <a:lnTo>
                  <a:pt x="0" y="16949"/>
                </a:lnTo>
                <a:lnTo>
                  <a:pt x="48094" y="16949"/>
                </a:lnTo>
                <a:lnTo>
                  <a:pt x="48094" y="25425"/>
                </a:lnTo>
                <a:lnTo>
                  <a:pt x="73520" y="12712"/>
                </a:lnTo>
                <a:lnTo>
                  <a:pt x="48094" y="0"/>
                </a:lnTo>
                <a:close/>
              </a:path>
            </a:pathLst>
          </a:custGeom>
          <a:solidFill>
            <a:srgbClr val="000000"/>
          </a:solidFill>
        </p:spPr>
        <p:txBody>
          <a:bodyPr wrap="square" lIns="0" tIns="0" rIns="0" bIns="0" rtlCol="0"/>
          <a:lstStyle/>
          <a:p>
            <a:endParaRPr/>
          </a:p>
        </p:txBody>
      </p:sp>
      <p:sp>
        <p:nvSpPr>
          <p:cNvPr id="114" name="object 114"/>
          <p:cNvSpPr/>
          <p:nvPr/>
        </p:nvSpPr>
        <p:spPr>
          <a:xfrm>
            <a:off x="9851774" y="2552312"/>
            <a:ext cx="73660" cy="26034"/>
          </a:xfrm>
          <a:custGeom>
            <a:avLst/>
            <a:gdLst/>
            <a:ahLst/>
            <a:cxnLst/>
            <a:rect l="l" t="t" r="r" b="b"/>
            <a:pathLst>
              <a:path w="73659" h="26035">
                <a:moveTo>
                  <a:pt x="0" y="8474"/>
                </a:moveTo>
                <a:lnTo>
                  <a:pt x="0" y="16949"/>
                </a:lnTo>
                <a:lnTo>
                  <a:pt x="48094" y="16950"/>
                </a:lnTo>
                <a:lnTo>
                  <a:pt x="48094" y="25425"/>
                </a:lnTo>
                <a:lnTo>
                  <a:pt x="73520" y="12712"/>
                </a:lnTo>
                <a:lnTo>
                  <a:pt x="65046" y="8475"/>
                </a:lnTo>
                <a:lnTo>
                  <a:pt x="0" y="8474"/>
                </a:lnTo>
                <a:close/>
              </a:path>
              <a:path w="73659" h="26035">
                <a:moveTo>
                  <a:pt x="48094" y="0"/>
                </a:moveTo>
                <a:lnTo>
                  <a:pt x="48094" y="8475"/>
                </a:lnTo>
                <a:lnTo>
                  <a:pt x="65046" y="8475"/>
                </a:lnTo>
                <a:lnTo>
                  <a:pt x="48094" y="0"/>
                </a:lnTo>
                <a:close/>
              </a:path>
            </a:pathLst>
          </a:custGeom>
          <a:solidFill>
            <a:srgbClr val="000000"/>
          </a:solidFill>
        </p:spPr>
        <p:txBody>
          <a:bodyPr wrap="square" lIns="0" tIns="0" rIns="0" bIns="0" rtlCol="0"/>
          <a:lstStyle/>
          <a:p>
            <a:endParaRPr/>
          </a:p>
        </p:txBody>
      </p:sp>
      <p:sp>
        <p:nvSpPr>
          <p:cNvPr id="115" name="object 115"/>
          <p:cNvSpPr/>
          <p:nvPr/>
        </p:nvSpPr>
        <p:spPr>
          <a:xfrm>
            <a:off x="9947118" y="2706980"/>
            <a:ext cx="784225" cy="80645"/>
          </a:xfrm>
          <a:custGeom>
            <a:avLst/>
            <a:gdLst/>
            <a:ahLst/>
            <a:cxnLst/>
            <a:rect l="l" t="t" r="r" b="b"/>
            <a:pathLst>
              <a:path w="784225" h="80644">
                <a:moveTo>
                  <a:pt x="0" y="0"/>
                </a:moveTo>
                <a:lnTo>
                  <a:pt x="783937" y="0"/>
                </a:lnTo>
                <a:lnTo>
                  <a:pt x="783937" y="80512"/>
                </a:lnTo>
                <a:lnTo>
                  <a:pt x="0" y="80512"/>
                </a:lnTo>
                <a:lnTo>
                  <a:pt x="0" y="0"/>
                </a:lnTo>
                <a:close/>
              </a:path>
            </a:pathLst>
          </a:custGeom>
          <a:ln w="4237">
            <a:solidFill>
              <a:srgbClr val="000000"/>
            </a:solidFill>
          </a:ln>
        </p:spPr>
        <p:txBody>
          <a:bodyPr wrap="square" lIns="0" tIns="0" rIns="0" bIns="0" rtlCol="0"/>
          <a:lstStyle/>
          <a:p>
            <a:endParaRPr/>
          </a:p>
        </p:txBody>
      </p:sp>
      <p:sp>
        <p:nvSpPr>
          <p:cNvPr id="116" name="object 116"/>
          <p:cNvSpPr/>
          <p:nvPr/>
        </p:nvSpPr>
        <p:spPr>
          <a:xfrm>
            <a:off x="10322137" y="2785375"/>
            <a:ext cx="26034" cy="49530"/>
          </a:xfrm>
          <a:custGeom>
            <a:avLst/>
            <a:gdLst/>
            <a:ahLst/>
            <a:cxnLst/>
            <a:rect l="l" t="t" r="r" b="b"/>
            <a:pathLst>
              <a:path w="26034" h="49530">
                <a:moveTo>
                  <a:pt x="16950" y="25425"/>
                </a:moveTo>
                <a:lnTo>
                  <a:pt x="8474" y="25425"/>
                </a:lnTo>
                <a:lnTo>
                  <a:pt x="8475" y="48968"/>
                </a:lnTo>
                <a:lnTo>
                  <a:pt x="16950" y="48968"/>
                </a:lnTo>
                <a:lnTo>
                  <a:pt x="16950" y="25425"/>
                </a:lnTo>
                <a:close/>
              </a:path>
              <a:path w="26034" h="49530">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117" name="object 117"/>
          <p:cNvSpPr/>
          <p:nvPr/>
        </p:nvSpPr>
        <p:spPr>
          <a:xfrm>
            <a:off x="10322137" y="2645538"/>
            <a:ext cx="26034" cy="58419"/>
          </a:xfrm>
          <a:custGeom>
            <a:avLst/>
            <a:gdLst/>
            <a:ahLst/>
            <a:cxnLst/>
            <a:rect l="l" t="t" r="r" b="b"/>
            <a:pathLst>
              <a:path w="26034" h="58419">
                <a:moveTo>
                  <a:pt x="16950" y="25424"/>
                </a:moveTo>
                <a:lnTo>
                  <a:pt x="8474" y="25424"/>
                </a:lnTo>
                <a:lnTo>
                  <a:pt x="8474" y="58119"/>
                </a:lnTo>
                <a:lnTo>
                  <a:pt x="16950" y="58119"/>
                </a:lnTo>
                <a:lnTo>
                  <a:pt x="16950" y="25424"/>
                </a:lnTo>
                <a:close/>
              </a:path>
              <a:path w="26034" h="58419">
                <a:moveTo>
                  <a:pt x="12712" y="0"/>
                </a:moveTo>
                <a:lnTo>
                  <a:pt x="0" y="25424"/>
                </a:lnTo>
                <a:lnTo>
                  <a:pt x="25425" y="25424"/>
                </a:lnTo>
                <a:lnTo>
                  <a:pt x="12712" y="0"/>
                </a:lnTo>
                <a:close/>
              </a:path>
            </a:pathLst>
          </a:custGeom>
          <a:solidFill>
            <a:srgbClr val="000000"/>
          </a:solidFill>
        </p:spPr>
        <p:txBody>
          <a:bodyPr wrap="square" lIns="0" tIns="0" rIns="0" bIns="0" rtlCol="0"/>
          <a:lstStyle/>
          <a:p>
            <a:endParaRPr/>
          </a:p>
        </p:txBody>
      </p:sp>
      <p:sp>
        <p:nvSpPr>
          <p:cNvPr id="118" name="object 118"/>
          <p:cNvSpPr/>
          <p:nvPr/>
        </p:nvSpPr>
        <p:spPr>
          <a:xfrm>
            <a:off x="10322137" y="2145512"/>
            <a:ext cx="26034" cy="60325"/>
          </a:xfrm>
          <a:custGeom>
            <a:avLst/>
            <a:gdLst/>
            <a:ahLst/>
            <a:cxnLst/>
            <a:rect l="l" t="t" r="r" b="b"/>
            <a:pathLst>
              <a:path w="26034" h="60325">
                <a:moveTo>
                  <a:pt x="16950" y="25425"/>
                </a:moveTo>
                <a:lnTo>
                  <a:pt x="8474" y="25425"/>
                </a:lnTo>
                <a:lnTo>
                  <a:pt x="8475" y="59768"/>
                </a:lnTo>
                <a:lnTo>
                  <a:pt x="16950" y="59768"/>
                </a:lnTo>
                <a:lnTo>
                  <a:pt x="16950" y="25425"/>
                </a:lnTo>
                <a:close/>
              </a:path>
              <a:path w="26034" h="60325">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119" name="object 119"/>
          <p:cNvSpPr/>
          <p:nvPr/>
        </p:nvSpPr>
        <p:spPr>
          <a:xfrm>
            <a:off x="9989493" y="1884906"/>
            <a:ext cx="148590" cy="131445"/>
          </a:xfrm>
          <a:custGeom>
            <a:avLst/>
            <a:gdLst/>
            <a:ahLst/>
            <a:cxnLst/>
            <a:rect l="l" t="t" r="r" b="b"/>
            <a:pathLst>
              <a:path w="148590" h="131444">
                <a:moveTo>
                  <a:pt x="0" y="0"/>
                </a:moveTo>
                <a:lnTo>
                  <a:pt x="148311" y="0"/>
                </a:lnTo>
                <a:lnTo>
                  <a:pt x="148311" y="131362"/>
                </a:lnTo>
                <a:lnTo>
                  <a:pt x="0" y="131362"/>
                </a:lnTo>
                <a:lnTo>
                  <a:pt x="0" y="0"/>
                </a:lnTo>
                <a:close/>
              </a:path>
            </a:pathLst>
          </a:custGeom>
          <a:solidFill>
            <a:srgbClr val="FFF2CC"/>
          </a:solidFill>
        </p:spPr>
        <p:txBody>
          <a:bodyPr wrap="square" lIns="0" tIns="0" rIns="0" bIns="0" rtlCol="0"/>
          <a:lstStyle/>
          <a:p>
            <a:endParaRPr/>
          </a:p>
        </p:txBody>
      </p:sp>
      <p:sp>
        <p:nvSpPr>
          <p:cNvPr id="120" name="object 120"/>
          <p:cNvSpPr/>
          <p:nvPr/>
        </p:nvSpPr>
        <p:spPr>
          <a:xfrm>
            <a:off x="9989493" y="1884906"/>
            <a:ext cx="148590" cy="131445"/>
          </a:xfrm>
          <a:custGeom>
            <a:avLst/>
            <a:gdLst/>
            <a:ahLst/>
            <a:cxnLst/>
            <a:rect l="l" t="t" r="r" b="b"/>
            <a:pathLst>
              <a:path w="148590" h="131444">
                <a:moveTo>
                  <a:pt x="0" y="0"/>
                </a:moveTo>
                <a:lnTo>
                  <a:pt x="148312" y="0"/>
                </a:lnTo>
                <a:lnTo>
                  <a:pt x="148312" y="131362"/>
                </a:lnTo>
                <a:lnTo>
                  <a:pt x="0" y="131362"/>
                </a:lnTo>
                <a:lnTo>
                  <a:pt x="0" y="0"/>
                </a:lnTo>
                <a:close/>
              </a:path>
            </a:pathLst>
          </a:custGeom>
          <a:ln w="4237">
            <a:solidFill>
              <a:srgbClr val="FFC000"/>
            </a:solidFill>
          </a:ln>
        </p:spPr>
        <p:txBody>
          <a:bodyPr wrap="square" lIns="0" tIns="0" rIns="0" bIns="0" rtlCol="0"/>
          <a:lstStyle/>
          <a:p>
            <a:endParaRPr/>
          </a:p>
        </p:txBody>
      </p:sp>
      <p:sp>
        <p:nvSpPr>
          <p:cNvPr id="121" name="object 121"/>
          <p:cNvSpPr/>
          <p:nvPr/>
        </p:nvSpPr>
        <p:spPr>
          <a:xfrm>
            <a:off x="10264931" y="1889143"/>
            <a:ext cx="148590" cy="131445"/>
          </a:xfrm>
          <a:custGeom>
            <a:avLst/>
            <a:gdLst/>
            <a:ahLst/>
            <a:cxnLst/>
            <a:rect l="l" t="t" r="r" b="b"/>
            <a:pathLst>
              <a:path w="148590" h="131444">
                <a:moveTo>
                  <a:pt x="0" y="0"/>
                </a:moveTo>
                <a:lnTo>
                  <a:pt x="148311" y="0"/>
                </a:lnTo>
                <a:lnTo>
                  <a:pt x="148311" y="131362"/>
                </a:lnTo>
                <a:lnTo>
                  <a:pt x="0" y="131362"/>
                </a:lnTo>
                <a:lnTo>
                  <a:pt x="0" y="0"/>
                </a:lnTo>
                <a:close/>
              </a:path>
            </a:pathLst>
          </a:custGeom>
          <a:solidFill>
            <a:srgbClr val="FFF2CC"/>
          </a:solidFill>
        </p:spPr>
        <p:txBody>
          <a:bodyPr wrap="square" lIns="0" tIns="0" rIns="0" bIns="0" rtlCol="0"/>
          <a:lstStyle/>
          <a:p>
            <a:endParaRPr/>
          </a:p>
        </p:txBody>
      </p:sp>
      <p:sp>
        <p:nvSpPr>
          <p:cNvPr id="122" name="object 122"/>
          <p:cNvSpPr/>
          <p:nvPr/>
        </p:nvSpPr>
        <p:spPr>
          <a:xfrm>
            <a:off x="10264931" y="1889143"/>
            <a:ext cx="148590" cy="131445"/>
          </a:xfrm>
          <a:custGeom>
            <a:avLst/>
            <a:gdLst/>
            <a:ahLst/>
            <a:cxnLst/>
            <a:rect l="l" t="t" r="r" b="b"/>
            <a:pathLst>
              <a:path w="148590" h="131444">
                <a:moveTo>
                  <a:pt x="0" y="0"/>
                </a:moveTo>
                <a:lnTo>
                  <a:pt x="148312" y="0"/>
                </a:lnTo>
                <a:lnTo>
                  <a:pt x="148312" y="131362"/>
                </a:lnTo>
                <a:lnTo>
                  <a:pt x="0" y="131362"/>
                </a:lnTo>
                <a:lnTo>
                  <a:pt x="0" y="0"/>
                </a:lnTo>
                <a:close/>
              </a:path>
            </a:pathLst>
          </a:custGeom>
          <a:ln w="4237">
            <a:solidFill>
              <a:srgbClr val="FFC000"/>
            </a:solidFill>
          </a:ln>
        </p:spPr>
        <p:txBody>
          <a:bodyPr wrap="square" lIns="0" tIns="0" rIns="0" bIns="0" rtlCol="0"/>
          <a:lstStyle/>
          <a:p>
            <a:endParaRPr/>
          </a:p>
        </p:txBody>
      </p:sp>
      <p:sp>
        <p:nvSpPr>
          <p:cNvPr id="123" name="object 123"/>
          <p:cNvSpPr/>
          <p:nvPr/>
        </p:nvSpPr>
        <p:spPr>
          <a:xfrm>
            <a:off x="10527655" y="1884906"/>
            <a:ext cx="148590" cy="131445"/>
          </a:xfrm>
          <a:custGeom>
            <a:avLst/>
            <a:gdLst/>
            <a:ahLst/>
            <a:cxnLst/>
            <a:rect l="l" t="t" r="r" b="b"/>
            <a:pathLst>
              <a:path w="148590" h="131444">
                <a:moveTo>
                  <a:pt x="0" y="0"/>
                </a:moveTo>
                <a:lnTo>
                  <a:pt x="148311" y="0"/>
                </a:lnTo>
                <a:lnTo>
                  <a:pt x="148311" y="131362"/>
                </a:lnTo>
                <a:lnTo>
                  <a:pt x="0" y="131362"/>
                </a:lnTo>
                <a:lnTo>
                  <a:pt x="0" y="0"/>
                </a:lnTo>
                <a:close/>
              </a:path>
            </a:pathLst>
          </a:custGeom>
          <a:solidFill>
            <a:srgbClr val="FFF2CC"/>
          </a:solidFill>
        </p:spPr>
        <p:txBody>
          <a:bodyPr wrap="square" lIns="0" tIns="0" rIns="0" bIns="0" rtlCol="0"/>
          <a:lstStyle/>
          <a:p>
            <a:endParaRPr/>
          </a:p>
        </p:txBody>
      </p:sp>
      <p:sp>
        <p:nvSpPr>
          <p:cNvPr id="124" name="object 124"/>
          <p:cNvSpPr/>
          <p:nvPr/>
        </p:nvSpPr>
        <p:spPr>
          <a:xfrm>
            <a:off x="10527655" y="1884906"/>
            <a:ext cx="148590" cy="131445"/>
          </a:xfrm>
          <a:custGeom>
            <a:avLst/>
            <a:gdLst/>
            <a:ahLst/>
            <a:cxnLst/>
            <a:rect l="l" t="t" r="r" b="b"/>
            <a:pathLst>
              <a:path w="148590" h="131444">
                <a:moveTo>
                  <a:pt x="0" y="0"/>
                </a:moveTo>
                <a:lnTo>
                  <a:pt x="148312" y="0"/>
                </a:lnTo>
                <a:lnTo>
                  <a:pt x="148312" y="131362"/>
                </a:lnTo>
                <a:lnTo>
                  <a:pt x="0" y="131362"/>
                </a:lnTo>
                <a:lnTo>
                  <a:pt x="0" y="0"/>
                </a:lnTo>
                <a:close/>
              </a:path>
            </a:pathLst>
          </a:custGeom>
          <a:ln w="4237">
            <a:solidFill>
              <a:srgbClr val="FFC000"/>
            </a:solidFill>
          </a:ln>
        </p:spPr>
        <p:txBody>
          <a:bodyPr wrap="square" lIns="0" tIns="0" rIns="0" bIns="0" rtlCol="0"/>
          <a:lstStyle/>
          <a:p>
            <a:endParaRPr/>
          </a:p>
        </p:txBody>
      </p:sp>
      <p:sp>
        <p:nvSpPr>
          <p:cNvPr id="125" name="object 125"/>
          <p:cNvSpPr/>
          <p:nvPr/>
        </p:nvSpPr>
        <p:spPr>
          <a:xfrm>
            <a:off x="10050937" y="2014150"/>
            <a:ext cx="26034" cy="49530"/>
          </a:xfrm>
          <a:custGeom>
            <a:avLst/>
            <a:gdLst/>
            <a:ahLst/>
            <a:cxnLst/>
            <a:rect l="l" t="t" r="r" b="b"/>
            <a:pathLst>
              <a:path w="26034" h="49530">
                <a:moveTo>
                  <a:pt x="16949" y="25425"/>
                </a:moveTo>
                <a:lnTo>
                  <a:pt x="8474" y="25425"/>
                </a:lnTo>
                <a:lnTo>
                  <a:pt x="8474" y="48968"/>
                </a:lnTo>
                <a:lnTo>
                  <a:pt x="16949" y="48968"/>
                </a:lnTo>
                <a:lnTo>
                  <a:pt x="16949" y="25425"/>
                </a:lnTo>
                <a:close/>
              </a:path>
              <a:path w="26034" h="49530">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126" name="object 126"/>
          <p:cNvSpPr/>
          <p:nvPr/>
        </p:nvSpPr>
        <p:spPr>
          <a:xfrm>
            <a:off x="10322137" y="2018388"/>
            <a:ext cx="26034" cy="46355"/>
          </a:xfrm>
          <a:custGeom>
            <a:avLst/>
            <a:gdLst/>
            <a:ahLst/>
            <a:cxnLst/>
            <a:rect l="l" t="t" r="r" b="b"/>
            <a:pathLst>
              <a:path w="26034" h="46355">
                <a:moveTo>
                  <a:pt x="16950" y="25424"/>
                </a:moveTo>
                <a:lnTo>
                  <a:pt x="8474" y="25424"/>
                </a:lnTo>
                <a:lnTo>
                  <a:pt x="8475" y="46274"/>
                </a:lnTo>
                <a:lnTo>
                  <a:pt x="16950" y="46274"/>
                </a:lnTo>
                <a:lnTo>
                  <a:pt x="16950" y="25424"/>
                </a:lnTo>
                <a:close/>
              </a:path>
              <a:path w="26034" h="46355">
                <a:moveTo>
                  <a:pt x="12712" y="0"/>
                </a:moveTo>
                <a:lnTo>
                  <a:pt x="0" y="25424"/>
                </a:lnTo>
                <a:lnTo>
                  <a:pt x="25425" y="25424"/>
                </a:lnTo>
                <a:lnTo>
                  <a:pt x="12712" y="0"/>
                </a:lnTo>
                <a:close/>
              </a:path>
            </a:pathLst>
          </a:custGeom>
          <a:solidFill>
            <a:srgbClr val="000000"/>
          </a:solidFill>
        </p:spPr>
        <p:txBody>
          <a:bodyPr wrap="square" lIns="0" tIns="0" rIns="0" bIns="0" rtlCol="0"/>
          <a:lstStyle/>
          <a:p>
            <a:endParaRPr/>
          </a:p>
        </p:txBody>
      </p:sp>
      <p:sp>
        <p:nvSpPr>
          <p:cNvPr id="127" name="object 127"/>
          <p:cNvSpPr/>
          <p:nvPr/>
        </p:nvSpPr>
        <p:spPr>
          <a:xfrm>
            <a:off x="10589100" y="2014150"/>
            <a:ext cx="26034" cy="50165"/>
          </a:xfrm>
          <a:custGeom>
            <a:avLst/>
            <a:gdLst/>
            <a:ahLst/>
            <a:cxnLst/>
            <a:rect l="l" t="t" r="r" b="b"/>
            <a:pathLst>
              <a:path w="26034" h="50164">
                <a:moveTo>
                  <a:pt x="16949" y="25425"/>
                </a:moveTo>
                <a:lnTo>
                  <a:pt x="8474" y="25425"/>
                </a:lnTo>
                <a:lnTo>
                  <a:pt x="8474" y="49913"/>
                </a:lnTo>
                <a:lnTo>
                  <a:pt x="16949" y="49913"/>
                </a:lnTo>
                <a:lnTo>
                  <a:pt x="16949" y="25425"/>
                </a:lnTo>
                <a:close/>
              </a:path>
              <a:path w="26034" h="50164">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128" name="object 128"/>
          <p:cNvSpPr/>
          <p:nvPr/>
        </p:nvSpPr>
        <p:spPr>
          <a:xfrm>
            <a:off x="9397813" y="2264162"/>
            <a:ext cx="1244600" cy="1618615"/>
          </a:xfrm>
          <a:custGeom>
            <a:avLst/>
            <a:gdLst/>
            <a:ahLst/>
            <a:cxnLst/>
            <a:rect l="l" t="t" r="r" b="b"/>
            <a:pathLst>
              <a:path w="1244600" h="1618614">
                <a:moveTo>
                  <a:pt x="220898" y="0"/>
                </a:moveTo>
                <a:lnTo>
                  <a:pt x="220898" y="8474"/>
                </a:lnTo>
                <a:lnTo>
                  <a:pt x="0" y="8474"/>
                </a:lnTo>
                <a:lnTo>
                  <a:pt x="0" y="1618583"/>
                </a:lnTo>
                <a:lnTo>
                  <a:pt x="1244066" y="1618583"/>
                </a:lnTo>
                <a:lnTo>
                  <a:pt x="1244066" y="1610108"/>
                </a:lnTo>
                <a:lnTo>
                  <a:pt x="8474" y="1610108"/>
                </a:lnTo>
                <a:lnTo>
                  <a:pt x="8474" y="16950"/>
                </a:lnTo>
                <a:lnTo>
                  <a:pt x="237848" y="16950"/>
                </a:lnTo>
                <a:lnTo>
                  <a:pt x="246324" y="12712"/>
                </a:lnTo>
                <a:lnTo>
                  <a:pt x="220898" y="0"/>
                </a:lnTo>
                <a:close/>
              </a:path>
              <a:path w="1244600" h="1618614">
                <a:moveTo>
                  <a:pt x="1244066" y="1387730"/>
                </a:moveTo>
                <a:lnTo>
                  <a:pt x="1235590" y="1387730"/>
                </a:lnTo>
                <a:lnTo>
                  <a:pt x="1235590" y="1610108"/>
                </a:lnTo>
                <a:lnTo>
                  <a:pt x="1244066" y="1610108"/>
                </a:lnTo>
                <a:lnTo>
                  <a:pt x="1244066" y="1387730"/>
                </a:lnTo>
                <a:close/>
              </a:path>
              <a:path w="1244600" h="1618614">
                <a:moveTo>
                  <a:pt x="237848" y="16950"/>
                </a:moveTo>
                <a:lnTo>
                  <a:pt x="220898" y="16950"/>
                </a:lnTo>
                <a:lnTo>
                  <a:pt x="220898" y="25425"/>
                </a:lnTo>
                <a:lnTo>
                  <a:pt x="237848" y="16950"/>
                </a:lnTo>
                <a:close/>
              </a:path>
            </a:pathLst>
          </a:custGeom>
          <a:solidFill>
            <a:srgbClr val="BC44C4"/>
          </a:solidFill>
        </p:spPr>
        <p:txBody>
          <a:bodyPr wrap="square" lIns="0" tIns="0" rIns="0" bIns="0" rtlCol="0"/>
          <a:lstStyle/>
          <a:p>
            <a:endParaRPr/>
          </a:p>
        </p:txBody>
      </p:sp>
      <p:sp>
        <p:nvSpPr>
          <p:cNvPr id="129" name="object 129"/>
          <p:cNvSpPr/>
          <p:nvPr/>
        </p:nvSpPr>
        <p:spPr>
          <a:xfrm>
            <a:off x="9444246" y="2408237"/>
            <a:ext cx="935355" cy="1437640"/>
          </a:xfrm>
          <a:custGeom>
            <a:avLst/>
            <a:gdLst/>
            <a:ahLst/>
            <a:cxnLst/>
            <a:rect l="l" t="t" r="r" b="b"/>
            <a:pathLst>
              <a:path w="935354" h="1437639">
                <a:moveTo>
                  <a:pt x="174464" y="0"/>
                </a:moveTo>
                <a:lnTo>
                  <a:pt x="174464" y="8474"/>
                </a:lnTo>
                <a:lnTo>
                  <a:pt x="0" y="8474"/>
                </a:lnTo>
                <a:lnTo>
                  <a:pt x="0" y="1437168"/>
                </a:lnTo>
                <a:lnTo>
                  <a:pt x="935158" y="1437168"/>
                </a:lnTo>
                <a:lnTo>
                  <a:pt x="935158" y="1428694"/>
                </a:lnTo>
                <a:lnTo>
                  <a:pt x="8475" y="1428694"/>
                </a:lnTo>
                <a:lnTo>
                  <a:pt x="8475" y="16950"/>
                </a:lnTo>
                <a:lnTo>
                  <a:pt x="191414" y="16950"/>
                </a:lnTo>
                <a:lnTo>
                  <a:pt x="199890" y="12712"/>
                </a:lnTo>
                <a:lnTo>
                  <a:pt x="174464" y="0"/>
                </a:lnTo>
                <a:close/>
              </a:path>
              <a:path w="935354" h="1437639">
                <a:moveTo>
                  <a:pt x="935158" y="1246118"/>
                </a:moveTo>
                <a:lnTo>
                  <a:pt x="926683" y="1246118"/>
                </a:lnTo>
                <a:lnTo>
                  <a:pt x="926683" y="1428694"/>
                </a:lnTo>
                <a:lnTo>
                  <a:pt x="935158" y="1428694"/>
                </a:lnTo>
                <a:lnTo>
                  <a:pt x="935158" y="1246118"/>
                </a:lnTo>
                <a:close/>
              </a:path>
              <a:path w="935354" h="1437639">
                <a:moveTo>
                  <a:pt x="191414" y="16950"/>
                </a:moveTo>
                <a:lnTo>
                  <a:pt x="174464" y="16950"/>
                </a:lnTo>
                <a:lnTo>
                  <a:pt x="174464" y="25425"/>
                </a:lnTo>
                <a:lnTo>
                  <a:pt x="191414" y="16950"/>
                </a:lnTo>
                <a:close/>
              </a:path>
            </a:pathLst>
          </a:custGeom>
          <a:solidFill>
            <a:srgbClr val="BC44C4"/>
          </a:solidFill>
        </p:spPr>
        <p:txBody>
          <a:bodyPr wrap="square" lIns="0" tIns="0" rIns="0" bIns="0" rtlCol="0"/>
          <a:lstStyle/>
          <a:p>
            <a:endParaRPr/>
          </a:p>
        </p:txBody>
      </p:sp>
      <p:sp>
        <p:nvSpPr>
          <p:cNvPr id="130" name="object 130"/>
          <p:cNvSpPr/>
          <p:nvPr/>
        </p:nvSpPr>
        <p:spPr>
          <a:xfrm>
            <a:off x="9484033" y="2552312"/>
            <a:ext cx="619125" cy="1255395"/>
          </a:xfrm>
          <a:custGeom>
            <a:avLst/>
            <a:gdLst/>
            <a:ahLst/>
            <a:cxnLst/>
            <a:rect l="l" t="t" r="r" b="b"/>
            <a:pathLst>
              <a:path w="619125" h="1255395">
                <a:moveTo>
                  <a:pt x="134678" y="0"/>
                </a:moveTo>
                <a:lnTo>
                  <a:pt x="134678" y="8474"/>
                </a:lnTo>
                <a:lnTo>
                  <a:pt x="0" y="8474"/>
                </a:lnTo>
                <a:lnTo>
                  <a:pt x="0" y="1255129"/>
                </a:lnTo>
                <a:lnTo>
                  <a:pt x="618747" y="1255129"/>
                </a:lnTo>
                <a:lnTo>
                  <a:pt x="618747" y="1246654"/>
                </a:lnTo>
                <a:lnTo>
                  <a:pt x="8475" y="1246654"/>
                </a:lnTo>
                <a:lnTo>
                  <a:pt x="8475" y="16949"/>
                </a:lnTo>
                <a:lnTo>
                  <a:pt x="151630" y="16949"/>
                </a:lnTo>
                <a:lnTo>
                  <a:pt x="160103" y="12712"/>
                </a:lnTo>
                <a:lnTo>
                  <a:pt x="134678" y="0"/>
                </a:lnTo>
                <a:close/>
              </a:path>
              <a:path w="619125" h="1255395">
                <a:moveTo>
                  <a:pt x="618747" y="1101652"/>
                </a:moveTo>
                <a:lnTo>
                  <a:pt x="610271" y="1101652"/>
                </a:lnTo>
                <a:lnTo>
                  <a:pt x="610271" y="1246654"/>
                </a:lnTo>
                <a:lnTo>
                  <a:pt x="618747" y="1246654"/>
                </a:lnTo>
                <a:lnTo>
                  <a:pt x="618747" y="1101652"/>
                </a:lnTo>
                <a:close/>
              </a:path>
              <a:path w="619125" h="1255395">
                <a:moveTo>
                  <a:pt x="151630" y="16949"/>
                </a:moveTo>
                <a:lnTo>
                  <a:pt x="134678" y="16949"/>
                </a:lnTo>
                <a:lnTo>
                  <a:pt x="134678" y="25425"/>
                </a:lnTo>
                <a:lnTo>
                  <a:pt x="151630" y="16949"/>
                </a:lnTo>
                <a:close/>
              </a:path>
            </a:pathLst>
          </a:custGeom>
          <a:solidFill>
            <a:srgbClr val="BC44C4"/>
          </a:solidFill>
        </p:spPr>
        <p:txBody>
          <a:bodyPr wrap="square" lIns="0" tIns="0" rIns="0" bIns="0" rtlCol="0"/>
          <a:lstStyle/>
          <a:p>
            <a:endParaRPr/>
          </a:p>
        </p:txBody>
      </p:sp>
      <p:sp>
        <p:nvSpPr>
          <p:cNvPr id="131" name="object 131"/>
          <p:cNvSpPr/>
          <p:nvPr/>
        </p:nvSpPr>
        <p:spPr>
          <a:xfrm>
            <a:off x="9993731" y="3524818"/>
            <a:ext cx="144145" cy="131445"/>
          </a:xfrm>
          <a:custGeom>
            <a:avLst/>
            <a:gdLst/>
            <a:ahLst/>
            <a:cxnLst/>
            <a:rect l="l" t="t" r="r" b="b"/>
            <a:pathLst>
              <a:path w="144145" h="131445">
                <a:moveTo>
                  <a:pt x="0" y="0"/>
                </a:moveTo>
                <a:lnTo>
                  <a:pt x="144073" y="0"/>
                </a:lnTo>
                <a:lnTo>
                  <a:pt x="144073" y="131362"/>
                </a:lnTo>
                <a:lnTo>
                  <a:pt x="0" y="131362"/>
                </a:lnTo>
                <a:lnTo>
                  <a:pt x="0" y="0"/>
                </a:lnTo>
                <a:close/>
              </a:path>
            </a:pathLst>
          </a:custGeom>
          <a:solidFill>
            <a:srgbClr val="DAE3F3"/>
          </a:solidFill>
        </p:spPr>
        <p:txBody>
          <a:bodyPr wrap="square" lIns="0" tIns="0" rIns="0" bIns="0" rtlCol="0"/>
          <a:lstStyle/>
          <a:p>
            <a:endParaRPr/>
          </a:p>
        </p:txBody>
      </p:sp>
      <p:sp>
        <p:nvSpPr>
          <p:cNvPr id="132" name="object 132"/>
          <p:cNvSpPr/>
          <p:nvPr/>
        </p:nvSpPr>
        <p:spPr>
          <a:xfrm>
            <a:off x="9993731" y="3524818"/>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4472C4"/>
            </a:solidFill>
          </a:ln>
        </p:spPr>
        <p:txBody>
          <a:bodyPr wrap="square" lIns="0" tIns="0" rIns="0" bIns="0" rtlCol="0"/>
          <a:lstStyle/>
          <a:p>
            <a:endParaRPr/>
          </a:p>
        </p:txBody>
      </p:sp>
      <p:sp>
        <p:nvSpPr>
          <p:cNvPr id="133" name="object 133"/>
          <p:cNvSpPr/>
          <p:nvPr/>
        </p:nvSpPr>
        <p:spPr>
          <a:xfrm>
            <a:off x="10264931" y="3524818"/>
            <a:ext cx="144145" cy="131445"/>
          </a:xfrm>
          <a:custGeom>
            <a:avLst/>
            <a:gdLst/>
            <a:ahLst/>
            <a:cxnLst/>
            <a:rect l="l" t="t" r="r" b="b"/>
            <a:pathLst>
              <a:path w="144145" h="131445">
                <a:moveTo>
                  <a:pt x="0" y="0"/>
                </a:moveTo>
                <a:lnTo>
                  <a:pt x="144075" y="0"/>
                </a:lnTo>
                <a:lnTo>
                  <a:pt x="144075" y="131362"/>
                </a:lnTo>
                <a:lnTo>
                  <a:pt x="0" y="131362"/>
                </a:lnTo>
                <a:lnTo>
                  <a:pt x="0" y="0"/>
                </a:lnTo>
                <a:close/>
              </a:path>
            </a:pathLst>
          </a:custGeom>
          <a:solidFill>
            <a:srgbClr val="DAE3F3"/>
          </a:solidFill>
        </p:spPr>
        <p:txBody>
          <a:bodyPr wrap="square" lIns="0" tIns="0" rIns="0" bIns="0" rtlCol="0"/>
          <a:lstStyle/>
          <a:p>
            <a:endParaRPr/>
          </a:p>
        </p:txBody>
      </p:sp>
      <p:sp>
        <p:nvSpPr>
          <p:cNvPr id="134" name="object 134"/>
          <p:cNvSpPr/>
          <p:nvPr/>
        </p:nvSpPr>
        <p:spPr>
          <a:xfrm>
            <a:off x="10264931" y="3524818"/>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4472C4"/>
            </a:solidFill>
          </a:ln>
        </p:spPr>
        <p:txBody>
          <a:bodyPr wrap="square" lIns="0" tIns="0" rIns="0" bIns="0" rtlCol="0"/>
          <a:lstStyle/>
          <a:p>
            <a:endParaRPr/>
          </a:p>
        </p:txBody>
      </p:sp>
      <p:sp>
        <p:nvSpPr>
          <p:cNvPr id="135" name="object 135"/>
          <p:cNvSpPr/>
          <p:nvPr/>
        </p:nvSpPr>
        <p:spPr>
          <a:xfrm>
            <a:off x="10531894" y="3524818"/>
            <a:ext cx="144145" cy="131445"/>
          </a:xfrm>
          <a:custGeom>
            <a:avLst/>
            <a:gdLst/>
            <a:ahLst/>
            <a:cxnLst/>
            <a:rect l="l" t="t" r="r" b="b"/>
            <a:pathLst>
              <a:path w="144145" h="131445">
                <a:moveTo>
                  <a:pt x="0" y="0"/>
                </a:moveTo>
                <a:lnTo>
                  <a:pt x="144073" y="0"/>
                </a:lnTo>
                <a:lnTo>
                  <a:pt x="144073" y="131362"/>
                </a:lnTo>
                <a:lnTo>
                  <a:pt x="0" y="131362"/>
                </a:lnTo>
                <a:lnTo>
                  <a:pt x="0" y="0"/>
                </a:lnTo>
                <a:close/>
              </a:path>
            </a:pathLst>
          </a:custGeom>
          <a:solidFill>
            <a:srgbClr val="DAE3F3"/>
          </a:solidFill>
        </p:spPr>
        <p:txBody>
          <a:bodyPr wrap="square" lIns="0" tIns="0" rIns="0" bIns="0" rtlCol="0"/>
          <a:lstStyle/>
          <a:p>
            <a:endParaRPr/>
          </a:p>
        </p:txBody>
      </p:sp>
      <p:sp>
        <p:nvSpPr>
          <p:cNvPr id="136" name="object 136"/>
          <p:cNvSpPr/>
          <p:nvPr/>
        </p:nvSpPr>
        <p:spPr>
          <a:xfrm>
            <a:off x="10531894" y="3524818"/>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4472C4"/>
            </a:solidFill>
          </a:ln>
        </p:spPr>
        <p:txBody>
          <a:bodyPr wrap="square" lIns="0" tIns="0" rIns="0" bIns="0" rtlCol="0"/>
          <a:lstStyle/>
          <a:p>
            <a:endParaRPr/>
          </a:p>
        </p:txBody>
      </p:sp>
      <p:sp>
        <p:nvSpPr>
          <p:cNvPr id="137" name="object 137"/>
          <p:cNvSpPr txBox="1"/>
          <p:nvPr/>
        </p:nvSpPr>
        <p:spPr>
          <a:xfrm>
            <a:off x="9988400" y="2235730"/>
            <a:ext cx="683260" cy="1423670"/>
          </a:xfrm>
          <a:prstGeom prst="rect">
            <a:avLst/>
          </a:prstGeom>
        </p:spPr>
        <p:txBody>
          <a:bodyPr vert="horz" wrap="square" lIns="0" tIns="0" rIns="0" bIns="0" rtlCol="0">
            <a:spAutoFit/>
          </a:bodyPr>
          <a:lstStyle/>
          <a:p>
            <a:pPr algn="ctr">
              <a:lnSpc>
                <a:spcPct val="100000"/>
              </a:lnSpc>
              <a:tabLst>
                <a:tab pos="266065" algn="l"/>
                <a:tab pos="536575" algn="l"/>
              </a:tabLst>
            </a:pPr>
            <a:r>
              <a:rPr sz="975" spc="22" baseline="12820" dirty="0">
                <a:latin typeface="Calibri"/>
                <a:cs typeface="Calibri"/>
              </a:rPr>
              <a:t>A</a:t>
            </a:r>
            <a:r>
              <a:rPr sz="400" spc="25" dirty="0">
                <a:latin typeface="Calibri"/>
                <a:cs typeface="Calibri"/>
              </a:rPr>
              <a:t>1</a:t>
            </a:r>
            <a:r>
              <a:rPr sz="400" spc="-5" dirty="0">
                <a:latin typeface="Calibri"/>
                <a:cs typeface="Calibri"/>
              </a:rPr>
              <a:t>,</a:t>
            </a:r>
            <a:r>
              <a:rPr sz="400" spc="15" dirty="0">
                <a:latin typeface="Calibri"/>
                <a:cs typeface="Calibri"/>
              </a:rPr>
              <a:t>3</a:t>
            </a:r>
            <a:r>
              <a:rPr sz="400" dirty="0">
                <a:latin typeface="Calibri"/>
                <a:cs typeface="Calibri"/>
              </a:rPr>
              <a:t>	</a:t>
            </a:r>
            <a:r>
              <a:rPr sz="975" spc="22" baseline="12820" dirty="0">
                <a:latin typeface="Calibri"/>
                <a:cs typeface="Calibri"/>
              </a:rPr>
              <a:t>A</a:t>
            </a:r>
            <a:r>
              <a:rPr sz="400" spc="25" dirty="0">
                <a:latin typeface="Calibri"/>
                <a:cs typeface="Calibri"/>
              </a:rPr>
              <a:t>2</a:t>
            </a:r>
            <a:r>
              <a:rPr sz="400" spc="-5" dirty="0">
                <a:latin typeface="Calibri"/>
                <a:cs typeface="Calibri"/>
              </a:rPr>
              <a:t>,</a:t>
            </a:r>
            <a:r>
              <a:rPr sz="400" spc="15" dirty="0">
                <a:latin typeface="Calibri"/>
                <a:cs typeface="Calibri"/>
              </a:rPr>
              <a:t>3</a:t>
            </a:r>
            <a:r>
              <a:rPr sz="400" dirty="0">
                <a:latin typeface="Calibri"/>
                <a:cs typeface="Calibri"/>
              </a:rPr>
              <a:t>	</a:t>
            </a:r>
            <a:r>
              <a:rPr sz="975" spc="22" baseline="12820" dirty="0">
                <a:latin typeface="Calibri"/>
                <a:cs typeface="Calibri"/>
              </a:rPr>
              <a:t>A</a:t>
            </a:r>
            <a:r>
              <a:rPr sz="400" spc="25" dirty="0">
                <a:latin typeface="Calibri"/>
                <a:cs typeface="Calibri"/>
              </a:rPr>
              <a:t>3</a:t>
            </a:r>
            <a:r>
              <a:rPr sz="400" spc="-5" dirty="0">
                <a:latin typeface="Calibri"/>
                <a:cs typeface="Calibri"/>
              </a:rPr>
              <a:t>,</a:t>
            </a:r>
            <a:r>
              <a:rPr sz="400" spc="15" dirty="0">
                <a:latin typeface="Calibri"/>
                <a:cs typeface="Calibri"/>
              </a:rPr>
              <a:t>3</a:t>
            </a:r>
            <a:endParaRPr sz="400">
              <a:latin typeface="Calibri"/>
              <a:cs typeface="Calibri"/>
            </a:endParaRPr>
          </a:p>
          <a:p>
            <a:pPr algn="ctr">
              <a:lnSpc>
                <a:spcPct val="100000"/>
              </a:lnSpc>
              <a:spcBef>
                <a:spcPts val="330"/>
              </a:spcBef>
              <a:tabLst>
                <a:tab pos="266065" algn="l"/>
                <a:tab pos="536575" algn="l"/>
              </a:tabLst>
            </a:pPr>
            <a:r>
              <a:rPr sz="975" spc="22" baseline="12820" dirty="0">
                <a:latin typeface="Calibri"/>
                <a:cs typeface="Calibri"/>
              </a:rPr>
              <a:t>A</a:t>
            </a:r>
            <a:r>
              <a:rPr sz="400" spc="25" dirty="0">
                <a:latin typeface="Calibri"/>
                <a:cs typeface="Calibri"/>
              </a:rPr>
              <a:t>1</a:t>
            </a:r>
            <a:r>
              <a:rPr sz="400" spc="-5" dirty="0">
                <a:latin typeface="Calibri"/>
                <a:cs typeface="Calibri"/>
              </a:rPr>
              <a:t>,</a:t>
            </a:r>
            <a:r>
              <a:rPr sz="400" spc="15" dirty="0">
                <a:latin typeface="Calibri"/>
                <a:cs typeface="Calibri"/>
              </a:rPr>
              <a:t>2</a:t>
            </a:r>
            <a:r>
              <a:rPr sz="400" dirty="0">
                <a:latin typeface="Calibri"/>
                <a:cs typeface="Calibri"/>
              </a:rPr>
              <a:t>	</a:t>
            </a:r>
            <a:r>
              <a:rPr sz="975" spc="22" baseline="12820" dirty="0">
                <a:latin typeface="Calibri"/>
                <a:cs typeface="Calibri"/>
              </a:rPr>
              <a:t>A</a:t>
            </a:r>
            <a:r>
              <a:rPr sz="400" spc="25" dirty="0">
                <a:latin typeface="Calibri"/>
                <a:cs typeface="Calibri"/>
              </a:rPr>
              <a:t>2</a:t>
            </a:r>
            <a:r>
              <a:rPr sz="400" spc="-5" dirty="0">
                <a:latin typeface="Calibri"/>
                <a:cs typeface="Calibri"/>
              </a:rPr>
              <a:t>,</a:t>
            </a:r>
            <a:r>
              <a:rPr sz="400" spc="15" dirty="0">
                <a:latin typeface="Calibri"/>
                <a:cs typeface="Calibri"/>
              </a:rPr>
              <a:t>2</a:t>
            </a:r>
            <a:r>
              <a:rPr sz="400" dirty="0">
                <a:latin typeface="Calibri"/>
                <a:cs typeface="Calibri"/>
              </a:rPr>
              <a:t>	</a:t>
            </a:r>
            <a:r>
              <a:rPr sz="975" spc="22" baseline="12820" dirty="0">
                <a:latin typeface="Calibri"/>
                <a:cs typeface="Calibri"/>
              </a:rPr>
              <a:t>A</a:t>
            </a:r>
            <a:r>
              <a:rPr sz="400" spc="25" dirty="0">
                <a:latin typeface="Calibri"/>
                <a:cs typeface="Calibri"/>
              </a:rPr>
              <a:t>3</a:t>
            </a:r>
            <a:r>
              <a:rPr sz="400" dirty="0">
                <a:latin typeface="Calibri"/>
                <a:cs typeface="Calibri"/>
              </a:rPr>
              <a:t>,2</a:t>
            </a:r>
            <a:endParaRPr sz="400">
              <a:latin typeface="Calibri"/>
              <a:cs typeface="Calibri"/>
            </a:endParaRPr>
          </a:p>
          <a:p>
            <a:pPr algn="ctr">
              <a:lnSpc>
                <a:spcPct val="100000"/>
              </a:lnSpc>
              <a:spcBef>
                <a:spcPts val="375"/>
              </a:spcBef>
              <a:tabLst>
                <a:tab pos="266065" algn="l"/>
                <a:tab pos="536575" algn="l"/>
              </a:tabLst>
            </a:pPr>
            <a:r>
              <a:rPr sz="975" spc="22" baseline="12820" dirty="0">
                <a:latin typeface="Calibri"/>
                <a:cs typeface="Calibri"/>
              </a:rPr>
              <a:t>A</a:t>
            </a:r>
            <a:r>
              <a:rPr sz="400" spc="25" dirty="0">
                <a:latin typeface="Calibri"/>
                <a:cs typeface="Calibri"/>
              </a:rPr>
              <a:t>1</a:t>
            </a:r>
            <a:r>
              <a:rPr sz="400" spc="-5" dirty="0">
                <a:latin typeface="Calibri"/>
                <a:cs typeface="Calibri"/>
              </a:rPr>
              <a:t>,</a:t>
            </a:r>
            <a:r>
              <a:rPr sz="400" spc="15" dirty="0">
                <a:latin typeface="Calibri"/>
                <a:cs typeface="Calibri"/>
              </a:rPr>
              <a:t>1</a:t>
            </a:r>
            <a:r>
              <a:rPr sz="400" dirty="0">
                <a:latin typeface="Calibri"/>
                <a:cs typeface="Calibri"/>
              </a:rPr>
              <a:t>	</a:t>
            </a:r>
            <a:r>
              <a:rPr sz="975" spc="22" baseline="12820" dirty="0">
                <a:latin typeface="Calibri"/>
                <a:cs typeface="Calibri"/>
              </a:rPr>
              <a:t>A</a:t>
            </a:r>
            <a:r>
              <a:rPr sz="400" spc="25" dirty="0">
                <a:latin typeface="Calibri"/>
                <a:cs typeface="Calibri"/>
              </a:rPr>
              <a:t>2</a:t>
            </a:r>
            <a:r>
              <a:rPr sz="400" spc="-5" dirty="0">
                <a:latin typeface="Calibri"/>
                <a:cs typeface="Calibri"/>
              </a:rPr>
              <a:t>,</a:t>
            </a:r>
            <a:r>
              <a:rPr sz="400" spc="15" dirty="0">
                <a:latin typeface="Calibri"/>
                <a:cs typeface="Calibri"/>
              </a:rPr>
              <a:t>1</a:t>
            </a:r>
            <a:r>
              <a:rPr sz="400" dirty="0">
                <a:latin typeface="Calibri"/>
                <a:cs typeface="Calibri"/>
              </a:rPr>
              <a:t>	</a:t>
            </a:r>
            <a:r>
              <a:rPr sz="975" spc="22" baseline="12820" dirty="0">
                <a:latin typeface="Calibri"/>
                <a:cs typeface="Calibri"/>
              </a:rPr>
              <a:t>A</a:t>
            </a:r>
            <a:r>
              <a:rPr sz="400" spc="25" dirty="0">
                <a:latin typeface="Calibri"/>
                <a:cs typeface="Calibri"/>
              </a:rPr>
              <a:t>3</a:t>
            </a:r>
            <a:r>
              <a:rPr sz="400" spc="-5" dirty="0">
                <a:latin typeface="Calibri"/>
                <a:cs typeface="Calibri"/>
              </a:rPr>
              <a:t>,</a:t>
            </a:r>
            <a:r>
              <a:rPr sz="400" spc="15" dirty="0">
                <a:latin typeface="Calibri"/>
                <a:cs typeface="Calibri"/>
              </a:rPr>
              <a:t>1</a:t>
            </a:r>
            <a:endParaRPr sz="400">
              <a:latin typeface="Calibri"/>
              <a:cs typeface="Calibri"/>
            </a:endParaRPr>
          </a:p>
          <a:p>
            <a:pPr marL="8255" algn="ctr">
              <a:lnSpc>
                <a:spcPct val="100000"/>
              </a:lnSpc>
              <a:spcBef>
                <a:spcPts val="545"/>
              </a:spcBef>
            </a:pPr>
            <a:r>
              <a:rPr sz="450" spc="-10" dirty="0">
                <a:latin typeface="Calibri"/>
                <a:cs typeface="Calibri"/>
              </a:rPr>
              <a:t>Sof</a:t>
            </a:r>
            <a:r>
              <a:rPr sz="450" spc="10" dirty="0">
                <a:latin typeface="Calibri"/>
                <a:cs typeface="Calibri"/>
              </a:rPr>
              <a:t>t</a:t>
            </a:r>
            <a:r>
              <a:rPr sz="450" dirty="0">
                <a:latin typeface="Calibri"/>
                <a:cs typeface="Calibri"/>
              </a:rPr>
              <a:t>m</a:t>
            </a:r>
            <a:r>
              <a:rPr sz="450" spc="10" dirty="0">
                <a:latin typeface="Calibri"/>
                <a:cs typeface="Calibri"/>
              </a:rPr>
              <a:t>a</a:t>
            </a:r>
            <a:r>
              <a:rPr sz="450" dirty="0">
                <a:latin typeface="Calibri"/>
                <a:cs typeface="Calibri"/>
              </a:rPr>
              <a:t>x</a:t>
            </a:r>
            <a:r>
              <a:rPr sz="450" spc="-10" dirty="0">
                <a:latin typeface="Calibri"/>
                <a:cs typeface="Calibri"/>
              </a:rPr>
              <a:t>(</a:t>
            </a:r>
            <a:r>
              <a:rPr sz="450" spc="20" dirty="0">
                <a:latin typeface="Calibri"/>
                <a:cs typeface="Calibri"/>
              </a:rPr>
              <a:t>↑</a:t>
            </a:r>
            <a:r>
              <a:rPr sz="450" dirty="0">
                <a:latin typeface="Calibri"/>
                <a:cs typeface="Calibri"/>
              </a:rPr>
              <a:t>)</a:t>
            </a:r>
            <a:endParaRPr sz="450">
              <a:latin typeface="Calibri"/>
              <a:cs typeface="Calibri"/>
            </a:endParaRPr>
          </a:p>
          <a:p>
            <a:pPr>
              <a:lnSpc>
                <a:spcPct val="100000"/>
              </a:lnSpc>
            </a:pPr>
            <a:endParaRPr sz="400">
              <a:latin typeface="Times New Roman"/>
              <a:cs typeface="Times New Roman"/>
            </a:endParaRPr>
          </a:p>
          <a:p>
            <a:pPr algn="ctr">
              <a:lnSpc>
                <a:spcPct val="100000"/>
              </a:lnSpc>
              <a:spcBef>
                <a:spcPts val="335"/>
              </a:spcBef>
              <a:tabLst>
                <a:tab pos="266065" algn="l"/>
                <a:tab pos="536575" algn="l"/>
              </a:tabLst>
            </a:pPr>
            <a:r>
              <a:rPr sz="975" spc="15" baseline="12820" dirty="0">
                <a:latin typeface="Calibri"/>
                <a:cs typeface="Calibri"/>
              </a:rPr>
              <a:t>E</a:t>
            </a:r>
            <a:r>
              <a:rPr sz="400" spc="25" dirty="0">
                <a:latin typeface="Calibri"/>
                <a:cs typeface="Calibri"/>
              </a:rPr>
              <a:t>1</a:t>
            </a:r>
            <a:r>
              <a:rPr sz="400" spc="-5" dirty="0">
                <a:latin typeface="Calibri"/>
                <a:cs typeface="Calibri"/>
              </a:rPr>
              <a:t>,</a:t>
            </a:r>
            <a:r>
              <a:rPr sz="400" spc="15" dirty="0">
                <a:latin typeface="Calibri"/>
                <a:cs typeface="Calibri"/>
              </a:rPr>
              <a:t>3</a:t>
            </a:r>
            <a:r>
              <a:rPr sz="400" dirty="0">
                <a:latin typeface="Calibri"/>
                <a:cs typeface="Calibri"/>
              </a:rPr>
              <a:t>	</a:t>
            </a:r>
            <a:r>
              <a:rPr sz="975" spc="15" baseline="12820" dirty="0">
                <a:latin typeface="Calibri"/>
                <a:cs typeface="Calibri"/>
              </a:rPr>
              <a:t>E</a:t>
            </a:r>
            <a:r>
              <a:rPr sz="400" spc="25" dirty="0">
                <a:latin typeface="Calibri"/>
                <a:cs typeface="Calibri"/>
              </a:rPr>
              <a:t>2</a:t>
            </a:r>
            <a:r>
              <a:rPr sz="400" spc="-5" dirty="0">
                <a:latin typeface="Calibri"/>
                <a:cs typeface="Calibri"/>
              </a:rPr>
              <a:t>,</a:t>
            </a:r>
            <a:r>
              <a:rPr sz="400" spc="15" dirty="0">
                <a:latin typeface="Calibri"/>
                <a:cs typeface="Calibri"/>
              </a:rPr>
              <a:t>3</a:t>
            </a:r>
            <a:r>
              <a:rPr sz="400" dirty="0">
                <a:latin typeface="Calibri"/>
                <a:cs typeface="Calibri"/>
              </a:rPr>
              <a:t>	</a:t>
            </a:r>
            <a:r>
              <a:rPr sz="975" spc="15" baseline="12820" dirty="0">
                <a:latin typeface="Calibri"/>
                <a:cs typeface="Calibri"/>
              </a:rPr>
              <a:t>E</a:t>
            </a:r>
            <a:r>
              <a:rPr sz="400" spc="25" dirty="0">
                <a:latin typeface="Calibri"/>
                <a:cs typeface="Calibri"/>
              </a:rPr>
              <a:t>3</a:t>
            </a:r>
            <a:r>
              <a:rPr sz="400" dirty="0">
                <a:latin typeface="Calibri"/>
                <a:cs typeface="Calibri"/>
              </a:rPr>
              <a:t>,3</a:t>
            </a:r>
            <a:endParaRPr sz="400">
              <a:latin typeface="Calibri"/>
              <a:cs typeface="Calibri"/>
            </a:endParaRPr>
          </a:p>
          <a:p>
            <a:pPr algn="ctr">
              <a:lnSpc>
                <a:spcPct val="100000"/>
              </a:lnSpc>
              <a:spcBef>
                <a:spcPts val="330"/>
              </a:spcBef>
              <a:tabLst>
                <a:tab pos="266065" algn="l"/>
                <a:tab pos="536575" algn="l"/>
              </a:tabLst>
            </a:pPr>
            <a:r>
              <a:rPr sz="975" spc="15" baseline="12820" dirty="0">
                <a:latin typeface="Calibri"/>
                <a:cs typeface="Calibri"/>
              </a:rPr>
              <a:t>E</a:t>
            </a:r>
            <a:r>
              <a:rPr sz="400" spc="25" dirty="0">
                <a:latin typeface="Calibri"/>
                <a:cs typeface="Calibri"/>
              </a:rPr>
              <a:t>1</a:t>
            </a:r>
            <a:r>
              <a:rPr sz="400" spc="-5" dirty="0">
                <a:latin typeface="Calibri"/>
                <a:cs typeface="Calibri"/>
              </a:rPr>
              <a:t>,</a:t>
            </a:r>
            <a:r>
              <a:rPr sz="400" spc="15" dirty="0">
                <a:latin typeface="Calibri"/>
                <a:cs typeface="Calibri"/>
              </a:rPr>
              <a:t>2</a:t>
            </a:r>
            <a:r>
              <a:rPr sz="400" dirty="0">
                <a:latin typeface="Calibri"/>
                <a:cs typeface="Calibri"/>
              </a:rPr>
              <a:t>	</a:t>
            </a:r>
            <a:r>
              <a:rPr sz="975" spc="15" baseline="12820" dirty="0">
                <a:latin typeface="Calibri"/>
                <a:cs typeface="Calibri"/>
              </a:rPr>
              <a:t>E</a:t>
            </a:r>
            <a:r>
              <a:rPr sz="400" spc="25" dirty="0">
                <a:latin typeface="Calibri"/>
                <a:cs typeface="Calibri"/>
              </a:rPr>
              <a:t>2</a:t>
            </a:r>
            <a:r>
              <a:rPr sz="400" spc="-5" dirty="0">
                <a:latin typeface="Calibri"/>
                <a:cs typeface="Calibri"/>
              </a:rPr>
              <a:t>,</a:t>
            </a:r>
            <a:r>
              <a:rPr sz="400" spc="15" dirty="0">
                <a:latin typeface="Calibri"/>
                <a:cs typeface="Calibri"/>
              </a:rPr>
              <a:t>2</a:t>
            </a:r>
            <a:r>
              <a:rPr sz="400" dirty="0">
                <a:latin typeface="Calibri"/>
                <a:cs typeface="Calibri"/>
              </a:rPr>
              <a:t>	</a:t>
            </a:r>
            <a:r>
              <a:rPr sz="975" spc="15" baseline="12820" dirty="0">
                <a:latin typeface="Calibri"/>
                <a:cs typeface="Calibri"/>
              </a:rPr>
              <a:t>E</a:t>
            </a:r>
            <a:r>
              <a:rPr sz="400" spc="25" dirty="0">
                <a:latin typeface="Calibri"/>
                <a:cs typeface="Calibri"/>
              </a:rPr>
              <a:t>3</a:t>
            </a:r>
            <a:r>
              <a:rPr sz="400" spc="-5" dirty="0">
                <a:latin typeface="Calibri"/>
                <a:cs typeface="Calibri"/>
              </a:rPr>
              <a:t>,</a:t>
            </a:r>
            <a:r>
              <a:rPr sz="400" spc="15" dirty="0">
                <a:latin typeface="Calibri"/>
                <a:cs typeface="Calibri"/>
              </a:rPr>
              <a:t>2</a:t>
            </a:r>
            <a:endParaRPr sz="400">
              <a:latin typeface="Calibri"/>
              <a:cs typeface="Calibri"/>
            </a:endParaRPr>
          </a:p>
          <a:p>
            <a:pPr algn="ctr">
              <a:lnSpc>
                <a:spcPct val="100000"/>
              </a:lnSpc>
              <a:spcBef>
                <a:spcPts val="375"/>
              </a:spcBef>
              <a:tabLst>
                <a:tab pos="266065" algn="l"/>
                <a:tab pos="536575" algn="l"/>
              </a:tabLst>
            </a:pPr>
            <a:r>
              <a:rPr sz="975" spc="15" baseline="12820" dirty="0">
                <a:latin typeface="Calibri"/>
                <a:cs typeface="Calibri"/>
              </a:rPr>
              <a:t>E</a:t>
            </a:r>
            <a:r>
              <a:rPr sz="400" spc="25" dirty="0">
                <a:latin typeface="Calibri"/>
                <a:cs typeface="Calibri"/>
              </a:rPr>
              <a:t>1</a:t>
            </a:r>
            <a:r>
              <a:rPr sz="400" spc="-5" dirty="0">
                <a:latin typeface="Calibri"/>
                <a:cs typeface="Calibri"/>
              </a:rPr>
              <a:t>,</a:t>
            </a:r>
            <a:r>
              <a:rPr sz="400" spc="15" dirty="0">
                <a:latin typeface="Calibri"/>
                <a:cs typeface="Calibri"/>
              </a:rPr>
              <a:t>1</a:t>
            </a:r>
            <a:r>
              <a:rPr sz="400" dirty="0">
                <a:latin typeface="Calibri"/>
                <a:cs typeface="Calibri"/>
              </a:rPr>
              <a:t>	</a:t>
            </a:r>
            <a:r>
              <a:rPr sz="975" spc="15" baseline="12820" dirty="0">
                <a:latin typeface="Calibri"/>
                <a:cs typeface="Calibri"/>
              </a:rPr>
              <a:t>E</a:t>
            </a:r>
            <a:r>
              <a:rPr sz="400" spc="25" dirty="0">
                <a:latin typeface="Calibri"/>
                <a:cs typeface="Calibri"/>
              </a:rPr>
              <a:t>2</a:t>
            </a:r>
            <a:r>
              <a:rPr sz="400" spc="-5" dirty="0">
                <a:latin typeface="Calibri"/>
                <a:cs typeface="Calibri"/>
              </a:rPr>
              <a:t>,</a:t>
            </a:r>
            <a:r>
              <a:rPr sz="400" spc="15" dirty="0">
                <a:latin typeface="Calibri"/>
                <a:cs typeface="Calibri"/>
              </a:rPr>
              <a:t>1</a:t>
            </a:r>
            <a:r>
              <a:rPr sz="400" dirty="0">
                <a:latin typeface="Calibri"/>
                <a:cs typeface="Calibri"/>
              </a:rPr>
              <a:t>	</a:t>
            </a:r>
            <a:r>
              <a:rPr sz="975" spc="15" baseline="12820" dirty="0">
                <a:latin typeface="Calibri"/>
                <a:cs typeface="Calibri"/>
              </a:rPr>
              <a:t>E</a:t>
            </a:r>
            <a:r>
              <a:rPr sz="400" spc="25" dirty="0">
                <a:latin typeface="Calibri"/>
                <a:cs typeface="Calibri"/>
              </a:rPr>
              <a:t>3</a:t>
            </a:r>
            <a:r>
              <a:rPr sz="400" dirty="0">
                <a:latin typeface="Calibri"/>
                <a:cs typeface="Calibri"/>
              </a:rPr>
              <a:t>,1</a:t>
            </a:r>
            <a:endParaRPr sz="400">
              <a:latin typeface="Calibri"/>
              <a:cs typeface="Calibri"/>
            </a:endParaRPr>
          </a:p>
          <a:p>
            <a:pPr>
              <a:lnSpc>
                <a:spcPct val="100000"/>
              </a:lnSpc>
              <a:spcBef>
                <a:spcPts val="44"/>
              </a:spcBef>
            </a:pPr>
            <a:endParaRPr sz="550">
              <a:latin typeface="Times New Roman"/>
              <a:cs typeface="Times New Roman"/>
            </a:endParaRPr>
          </a:p>
          <a:p>
            <a:pPr marL="1905" algn="ctr">
              <a:lnSpc>
                <a:spcPct val="100000"/>
              </a:lnSpc>
              <a:tabLst>
                <a:tab pos="271145" algn="l"/>
                <a:tab pos="539750" algn="l"/>
              </a:tabLst>
            </a:pPr>
            <a:r>
              <a:rPr sz="650" spc="-15" dirty="0">
                <a:latin typeface="Calibri"/>
                <a:cs typeface="Calibri"/>
              </a:rPr>
              <a:t>Q</a:t>
            </a:r>
            <a:r>
              <a:rPr sz="600" spc="22" baseline="-20833" dirty="0">
                <a:latin typeface="Calibri"/>
                <a:cs typeface="Calibri"/>
              </a:rPr>
              <a:t>1</a:t>
            </a:r>
            <a:r>
              <a:rPr sz="600" baseline="-20833" dirty="0">
                <a:latin typeface="Calibri"/>
                <a:cs typeface="Calibri"/>
              </a:rPr>
              <a:t>	</a:t>
            </a:r>
            <a:r>
              <a:rPr sz="650" spc="-15" dirty="0">
                <a:latin typeface="Calibri"/>
                <a:cs typeface="Calibri"/>
              </a:rPr>
              <a:t>Q</a:t>
            </a:r>
            <a:r>
              <a:rPr sz="600" spc="22" baseline="-20833" dirty="0">
                <a:latin typeface="Calibri"/>
                <a:cs typeface="Calibri"/>
              </a:rPr>
              <a:t>2</a:t>
            </a:r>
            <a:r>
              <a:rPr sz="600" baseline="-20833" dirty="0">
                <a:latin typeface="Calibri"/>
                <a:cs typeface="Calibri"/>
              </a:rPr>
              <a:t>	</a:t>
            </a:r>
            <a:r>
              <a:rPr sz="650" spc="-15" dirty="0">
                <a:latin typeface="Calibri"/>
                <a:cs typeface="Calibri"/>
              </a:rPr>
              <a:t>Q</a:t>
            </a:r>
            <a:r>
              <a:rPr sz="600" spc="22" baseline="-20833" dirty="0">
                <a:latin typeface="Calibri"/>
                <a:cs typeface="Calibri"/>
              </a:rPr>
              <a:t>3</a:t>
            </a:r>
            <a:endParaRPr sz="600" baseline="-20833">
              <a:latin typeface="Calibri"/>
              <a:cs typeface="Calibri"/>
            </a:endParaRPr>
          </a:p>
          <a:p>
            <a:pPr>
              <a:lnSpc>
                <a:spcPct val="100000"/>
              </a:lnSpc>
              <a:spcBef>
                <a:spcPts val="42"/>
              </a:spcBef>
            </a:pPr>
            <a:endParaRPr sz="550">
              <a:latin typeface="Times New Roman"/>
              <a:cs typeface="Times New Roman"/>
            </a:endParaRPr>
          </a:p>
          <a:p>
            <a:pPr algn="ctr">
              <a:lnSpc>
                <a:spcPct val="100000"/>
              </a:lnSpc>
              <a:tabLst>
                <a:tab pos="270510" algn="l"/>
                <a:tab pos="537210" algn="l"/>
              </a:tabLst>
            </a:pPr>
            <a:r>
              <a:rPr sz="650" spc="-10" dirty="0">
                <a:latin typeface="Calibri"/>
                <a:cs typeface="Calibri"/>
              </a:rPr>
              <a:t>X</a:t>
            </a:r>
            <a:r>
              <a:rPr sz="600" spc="22" baseline="-20833" dirty="0">
                <a:latin typeface="Calibri"/>
                <a:cs typeface="Calibri"/>
              </a:rPr>
              <a:t>1</a:t>
            </a:r>
            <a:r>
              <a:rPr sz="600" baseline="-20833" dirty="0">
                <a:latin typeface="Calibri"/>
                <a:cs typeface="Calibri"/>
              </a:rPr>
              <a:t>	</a:t>
            </a:r>
            <a:r>
              <a:rPr sz="650" spc="-10" dirty="0">
                <a:latin typeface="Calibri"/>
                <a:cs typeface="Calibri"/>
              </a:rPr>
              <a:t>X</a:t>
            </a:r>
            <a:r>
              <a:rPr sz="600" spc="22" baseline="-20833" dirty="0">
                <a:latin typeface="Calibri"/>
                <a:cs typeface="Calibri"/>
              </a:rPr>
              <a:t>2</a:t>
            </a:r>
            <a:r>
              <a:rPr sz="600" baseline="-20833" dirty="0">
                <a:latin typeface="Calibri"/>
                <a:cs typeface="Calibri"/>
              </a:rPr>
              <a:t>	</a:t>
            </a:r>
            <a:r>
              <a:rPr sz="650" spc="-10" dirty="0">
                <a:latin typeface="Calibri"/>
                <a:cs typeface="Calibri"/>
              </a:rPr>
              <a:t>X</a:t>
            </a:r>
            <a:r>
              <a:rPr sz="600" spc="22" baseline="-20833" dirty="0">
                <a:latin typeface="Calibri"/>
                <a:cs typeface="Calibri"/>
              </a:rPr>
              <a:t>3</a:t>
            </a:r>
            <a:endParaRPr sz="600" baseline="-20833">
              <a:latin typeface="Calibri"/>
              <a:cs typeface="Calibri"/>
            </a:endParaRPr>
          </a:p>
        </p:txBody>
      </p:sp>
      <p:sp>
        <p:nvSpPr>
          <p:cNvPr id="138" name="object 138"/>
          <p:cNvSpPr txBox="1"/>
          <p:nvPr/>
        </p:nvSpPr>
        <p:spPr>
          <a:xfrm>
            <a:off x="9692464" y="2863900"/>
            <a:ext cx="95885" cy="120650"/>
          </a:xfrm>
          <a:prstGeom prst="rect">
            <a:avLst/>
          </a:prstGeom>
        </p:spPr>
        <p:txBody>
          <a:bodyPr vert="horz" wrap="square" lIns="0" tIns="0" rIns="0" bIns="0" rtlCol="0">
            <a:spAutoFit/>
          </a:bodyPr>
          <a:lstStyle/>
          <a:p>
            <a:pPr marL="12700">
              <a:lnSpc>
                <a:spcPct val="100000"/>
              </a:lnSpc>
            </a:pPr>
            <a:r>
              <a:rPr sz="650" spc="-10" dirty="0">
                <a:latin typeface="Calibri"/>
                <a:cs typeface="Calibri"/>
              </a:rPr>
              <a:t>K</a:t>
            </a:r>
            <a:r>
              <a:rPr sz="600" spc="22" baseline="-20833" dirty="0">
                <a:latin typeface="Calibri"/>
                <a:cs typeface="Calibri"/>
              </a:rPr>
              <a:t>3</a:t>
            </a:r>
            <a:endParaRPr sz="600" baseline="-20833">
              <a:latin typeface="Calibri"/>
              <a:cs typeface="Calibri"/>
            </a:endParaRPr>
          </a:p>
        </p:txBody>
      </p:sp>
      <p:sp>
        <p:nvSpPr>
          <p:cNvPr id="139" name="object 139"/>
          <p:cNvSpPr txBox="1"/>
          <p:nvPr/>
        </p:nvSpPr>
        <p:spPr>
          <a:xfrm>
            <a:off x="9692464" y="3005510"/>
            <a:ext cx="95885" cy="120650"/>
          </a:xfrm>
          <a:prstGeom prst="rect">
            <a:avLst/>
          </a:prstGeom>
        </p:spPr>
        <p:txBody>
          <a:bodyPr vert="horz" wrap="square" lIns="0" tIns="0" rIns="0" bIns="0" rtlCol="0">
            <a:spAutoFit/>
          </a:bodyPr>
          <a:lstStyle/>
          <a:p>
            <a:pPr marL="12700">
              <a:lnSpc>
                <a:spcPct val="100000"/>
              </a:lnSpc>
            </a:pPr>
            <a:r>
              <a:rPr sz="650" spc="-10" dirty="0">
                <a:latin typeface="Calibri"/>
                <a:cs typeface="Calibri"/>
              </a:rPr>
              <a:t>K</a:t>
            </a:r>
            <a:r>
              <a:rPr sz="600" spc="22" baseline="-20833" dirty="0">
                <a:latin typeface="Calibri"/>
                <a:cs typeface="Calibri"/>
              </a:rPr>
              <a:t>2</a:t>
            </a:r>
            <a:endParaRPr sz="600" baseline="-20833">
              <a:latin typeface="Calibri"/>
              <a:cs typeface="Calibri"/>
            </a:endParaRPr>
          </a:p>
        </p:txBody>
      </p:sp>
      <p:sp>
        <p:nvSpPr>
          <p:cNvPr id="140" name="object 140"/>
          <p:cNvSpPr txBox="1"/>
          <p:nvPr/>
        </p:nvSpPr>
        <p:spPr>
          <a:xfrm>
            <a:off x="9692463" y="3149976"/>
            <a:ext cx="95885" cy="120650"/>
          </a:xfrm>
          <a:prstGeom prst="rect">
            <a:avLst/>
          </a:prstGeom>
        </p:spPr>
        <p:txBody>
          <a:bodyPr vert="horz" wrap="square" lIns="0" tIns="0" rIns="0" bIns="0" rtlCol="0">
            <a:spAutoFit/>
          </a:bodyPr>
          <a:lstStyle/>
          <a:p>
            <a:pPr marL="12700">
              <a:lnSpc>
                <a:spcPct val="100000"/>
              </a:lnSpc>
            </a:pPr>
            <a:r>
              <a:rPr sz="650" spc="-10" dirty="0">
                <a:latin typeface="Calibri"/>
                <a:cs typeface="Calibri"/>
              </a:rPr>
              <a:t>K</a:t>
            </a:r>
            <a:r>
              <a:rPr sz="600" spc="22" baseline="-20833" dirty="0">
                <a:latin typeface="Calibri"/>
                <a:cs typeface="Calibri"/>
              </a:rPr>
              <a:t>1</a:t>
            </a:r>
            <a:endParaRPr sz="600" baseline="-20833">
              <a:latin typeface="Calibri"/>
              <a:cs typeface="Calibri"/>
            </a:endParaRPr>
          </a:p>
        </p:txBody>
      </p:sp>
      <p:sp>
        <p:nvSpPr>
          <p:cNvPr id="141" name="object 141"/>
          <p:cNvSpPr txBox="1"/>
          <p:nvPr/>
        </p:nvSpPr>
        <p:spPr>
          <a:xfrm>
            <a:off x="9687390" y="2228354"/>
            <a:ext cx="100330" cy="120650"/>
          </a:xfrm>
          <a:prstGeom prst="rect">
            <a:avLst/>
          </a:prstGeom>
        </p:spPr>
        <p:txBody>
          <a:bodyPr vert="horz" wrap="square" lIns="0" tIns="0" rIns="0" bIns="0" rtlCol="0">
            <a:spAutoFit/>
          </a:bodyPr>
          <a:lstStyle/>
          <a:p>
            <a:pPr marL="12700">
              <a:lnSpc>
                <a:spcPct val="100000"/>
              </a:lnSpc>
            </a:pPr>
            <a:r>
              <a:rPr sz="650" spc="-10" dirty="0">
                <a:latin typeface="Calibri"/>
                <a:cs typeface="Calibri"/>
              </a:rPr>
              <a:t>V</a:t>
            </a:r>
            <a:r>
              <a:rPr sz="600" spc="22" baseline="-20833" dirty="0">
                <a:latin typeface="Calibri"/>
                <a:cs typeface="Calibri"/>
              </a:rPr>
              <a:t>3</a:t>
            </a:r>
            <a:endParaRPr sz="600" baseline="-20833">
              <a:latin typeface="Calibri"/>
              <a:cs typeface="Calibri"/>
            </a:endParaRPr>
          </a:p>
        </p:txBody>
      </p:sp>
      <p:sp>
        <p:nvSpPr>
          <p:cNvPr id="142" name="object 142"/>
          <p:cNvSpPr txBox="1"/>
          <p:nvPr/>
        </p:nvSpPr>
        <p:spPr>
          <a:xfrm>
            <a:off x="9687390" y="2369965"/>
            <a:ext cx="100330" cy="120650"/>
          </a:xfrm>
          <a:prstGeom prst="rect">
            <a:avLst/>
          </a:prstGeom>
        </p:spPr>
        <p:txBody>
          <a:bodyPr vert="horz" wrap="square" lIns="0" tIns="0" rIns="0" bIns="0" rtlCol="0">
            <a:spAutoFit/>
          </a:bodyPr>
          <a:lstStyle/>
          <a:p>
            <a:pPr marL="12700">
              <a:lnSpc>
                <a:spcPct val="100000"/>
              </a:lnSpc>
            </a:pPr>
            <a:r>
              <a:rPr sz="650" spc="-10" dirty="0">
                <a:latin typeface="Calibri"/>
                <a:cs typeface="Calibri"/>
              </a:rPr>
              <a:t>V</a:t>
            </a:r>
            <a:r>
              <a:rPr sz="600" spc="22" baseline="-20833" dirty="0">
                <a:latin typeface="Calibri"/>
                <a:cs typeface="Calibri"/>
              </a:rPr>
              <a:t>2</a:t>
            </a:r>
            <a:endParaRPr sz="600" baseline="-20833">
              <a:latin typeface="Calibri"/>
              <a:cs typeface="Calibri"/>
            </a:endParaRPr>
          </a:p>
        </p:txBody>
      </p:sp>
      <p:sp>
        <p:nvSpPr>
          <p:cNvPr id="143" name="object 143"/>
          <p:cNvSpPr txBox="1"/>
          <p:nvPr/>
        </p:nvSpPr>
        <p:spPr>
          <a:xfrm>
            <a:off x="9687390" y="2514432"/>
            <a:ext cx="100330" cy="120650"/>
          </a:xfrm>
          <a:prstGeom prst="rect">
            <a:avLst/>
          </a:prstGeom>
        </p:spPr>
        <p:txBody>
          <a:bodyPr vert="horz" wrap="square" lIns="0" tIns="0" rIns="0" bIns="0" rtlCol="0">
            <a:spAutoFit/>
          </a:bodyPr>
          <a:lstStyle/>
          <a:p>
            <a:pPr marL="12700">
              <a:lnSpc>
                <a:spcPct val="100000"/>
              </a:lnSpc>
            </a:pPr>
            <a:r>
              <a:rPr sz="650" spc="-10" dirty="0">
                <a:latin typeface="Calibri"/>
                <a:cs typeface="Calibri"/>
              </a:rPr>
              <a:t>V</a:t>
            </a:r>
            <a:r>
              <a:rPr sz="600" spc="22" baseline="-20833" dirty="0">
                <a:latin typeface="Calibri"/>
                <a:cs typeface="Calibri"/>
              </a:rPr>
              <a:t>1</a:t>
            </a:r>
            <a:endParaRPr sz="600" baseline="-20833">
              <a:latin typeface="Calibri"/>
              <a:cs typeface="Calibri"/>
            </a:endParaRPr>
          </a:p>
        </p:txBody>
      </p:sp>
      <p:sp>
        <p:nvSpPr>
          <p:cNvPr id="144" name="object 144"/>
          <p:cNvSpPr txBox="1"/>
          <p:nvPr/>
        </p:nvSpPr>
        <p:spPr>
          <a:xfrm>
            <a:off x="9947118" y="2067119"/>
            <a:ext cx="784225" cy="80645"/>
          </a:xfrm>
          <a:prstGeom prst="rect">
            <a:avLst/>
          </a:prstGeom>
          <a:ln w="4237">
            <a:solidFill>
              <a:srgbClr val="000000"/>
            </a:solidFill>
          </a:ln>
        </p:spPr>
        <p:txBody>
          <a:bodyPr vert="horz" wrap="square" lIns="0" tIns="0" rIns="0" bIns="0" rtlCol="0">
            <a:spAutoFit/>
          </a:bodyPr>
          <a:lstStyle/>
          <a:p>
            <a:pPr marL="123825">
              <a:lnSpc>
                <a:spcPct val="100000"/>
              </a:lnSpc>
            </a:pPr>
            <a:r>
              <a:rPr sz="450" spc="-5" dirty="0">
                <a:latin typeface="Calibri"/>
                <a:cs typeface="Calibri"/>
              </a:rPr>
              <a:t>P</a:t>
            </a:r>
            <a:r>
              <a:rPr sz="450" dirty="0">
                <a:latin typeface="Calibri"/>
                <a:cs typeface="Calibri"/>
              </a:rPr>
              <a:t>r</a:t>
            </a:r>
            <a:r>
              <a:rPr sz="450" spc="-10" dirty="0">
                <a:latin typeface="Calibri"/>
                <a:cs typeface="Calibri"/>
              </a:rPr>
              <a:t>odu</a:t>
            </a:r>
            <a:r>
              <a:rPr sz="450" spc="5" dirty="0">
                <a:latin typeface="Calibri"/>
                <a:cs typeface="Calibri"/>
              </a:rPr>
              <a:t>c</a:t>
            </a:r>
            <a:r>
              <a:rPr sz="450" spc="10" dirty="0">
                <a:latin typeface="Calibri"/>
                <a:cs typeface="Calibri"/>
              </a:rPr>
              <a:t>t</a:t>
            </a:r>
            <a:r>
              <a:rPr sz="450" spc="-10" dirty="0">
                <a:latin typeface="Calibri"/>
                <a:cs typeface="Calibri"/>
              </a:rPr>
              <a:t>(</a:t>
            </a:r>
            <a:r>
              <a:rPr sz="450" spc="20" dirty="0">
                <a:latin typeface="Calibri"/>
                <a:cs typeface="Calibri"/>
              </a:rPr>
              <a:t>→</a:t>
            </a:r>
            <a:r>
              <a:rPr sz="450" spc="-10" dirty="0">
                <a:latin typeface="Calibri"/>
                <a:cs typeface="Calibri"/>
              </a:rPr>
              <a:t>)</a:t>
            </a:r>
            <a:r>
              <a:rPr sz="450" dirty="0">
                <a:latin typeface="Calibri"/>
                <a:cs typeface="Calibri"/>
              </a:rPr>
              <a:t>,  </a:t>
            </a:r>
            <a:r>
              <a:rPr sz="450" spc="45" dirty="0">
                <a:latin typeface="Calibri"/>
                <a:cs typeface="Calibri"/>
              </a:rPr>
              <a:t> </a:t>
            </a:r>
            <a:r>
              <a:rPr sz="450" spc="-10" dirty="0">
                <a:latin typeface="Calibri"/>
                <a:cs typeface="Calibri"/>
              </a:rPr>
              <a:t>Su</a:t>
            </a:r>
            <a:r>
              <a:rPr sz="450" spc="-5" dirty="0">
                <a:latin typeface="Calibri"/>
                <a:cs typeface="Calibri"/>
              </a:rPr>
              <a:t>m(</a:t>
            </a:r>
            <a:r>
              <a:rPr sz="450" spc="20" dirty="0">
                <a:latin typeface="Calibri"/>
                <a:cs typeface="Calibri"/>
              </a:rPr>
              <a:t>↑</a:t>
            </a:r>
            <a:r>
              <a:rPr sz="450" dirty="0">
                <a:latin typeface="Calibri"/>
                <a:cs typeface="Calibri"/>
              </a:rPr>
              <a:t>)</a:t>
            </a:r>
            <a:endParaRPr sz="450">
              <a:latin typeface="Calibri"/>
              <a:cs typeface="Calibri"/>
            </a:endParaRPr>
          </a:p>
        </p:txBody>
      </p:sp>
      <p:sp>
        <p:nvSpPr>
          <p:cNvPr id="145" name="object 145"/>
          <p:cNvSpPr txBox="1"/>
          <p:nvPr/>
        </p:nvSpPr>
        <p:spPr>
          <a:xfrm>
            <a:off x="10011435" y="1900422"/>
            <a:ext cx="633730" cy="122555"/>
          </a:xfrm>
          <a:prstGeom prst="rect">
            <a:avLst/>
          </a:prstGeom>
        </p:spPr>
        <p:txBody>
          <a:bodyPr vert="horz" wrap="square" lIns="0" tIns="0" rIns="0" bIns="0" rtlCol="0">
            <a:spAutoFit/>
          </a:bodyPr>
          <a:lstStyle/>
          <a:p>
            <a:pPr marL="12700">
              <a:lnSpc>
                <a:spcPct val="100000"/>
              </a:lnSpc>
              <a:tabLst>
                <a:tab pos="285750" algn="l"/>
                <a:tab pos="549910" algn="l"/>
              </a:tabLst>
            </a:pPr>
            <a:r>
              <a:rPr sz="650" spc="10" dirty="0">
                <a:latin typeface="Calibri"/>
                <a:cs typeface="Calibri"/>
              </a:rPr>
              <a:t>Y</a:t>
            </a:r>
            <a:r>
              <a:rPr sz="600" spc="22" baseline="-13888" dirty="0">
                <a:latin typeface="Calibri"/>
                <a:cs typeface="Calibri"/>
              </a:rPr>
              <a:t>1</a:t>
            </a:r>
            <a:r>
              <a:rPr sz="600" baseline="-13888" dirty="0">
                <a:latin typeface="Calibri"/>
                <a:cs typeface="Calibri"/>
              </a:rPr>
              <a:t>	</a:t>
            </a:r>
            <a:r>
              <a:rPr sz="650" spc="10" dirty="0">
                <a:latin typeface="Calibri"/>
                <a:cs typeface="Calibri"/>
              </a:rPr>
              <a:t>Y</a:t>
            </a:r>
            <a:r>
              <a:rPr sz="600" spc="22" baseline="-20833" dirty="0">
                <a:latin typeface="Calibri"/>
                <a:cs typeface="Calibri"/>
              </a:rPr>
              <a:t>2</a:t>
            </a:r>
            <a:r>
              <a:rPr sz="600" baseline="-20833" dirty="0">
                <a:latin typeface="Calibri"/>
                <a:cs typeface="Calibri"/>
              </a:rPr>
              <a:t>	</a:t>
            </a:r>
            <a:r>
              <a:rPr sz="650" spc="10" dirty="0">
                <a:latin typeface="Calibri"/>
                <a:cs typeface="Calibri"/>
              </a:rPr>
              <a:t>Y</a:t>
            </a:r>
            <a:r>
              <a:rPr sz="600" spc="22" baseline="-13888" dirty="0">
                <a:latin typeface="Calibri"/>
                <a:cs typeface="Calibri"/>
              </a:rPr>
              <a:t>3</a:t>
            </a:r>
            <a:endParaRPr sz="600" baseline="-13888">
              <a:latin typeface="Calibri"/>
              <a:cs typeface="Calibri"/>
            </a:endParaRPr>
          </a:p>
        </p:txBody>
      </p:sp>
      <p:sp>
        <p:nvSpPr>
          <p:cNvPr id="146" name="object 146"/>
          <p:cNvSpPr txBox="1"/>
          <p:nvPr/>
        </p:nvSpPr>
        <p:spPr>
          <a:xfrm>
            <a:off x="343070" y="1353311"/>
            <a:ext cx="7050226" cy="369332"/>
          </a:xfrm>
          <a:prstGeom prst="rect">
            <a:avLst/>
          </a:prstGeom>
        </p:spPr>
        <p:txBody>
          <a:bodyPr vert="horz" wrap="square" lIns="0" tIns="0" rIns="0" bIns="0" rtlCol="0">
            <a:spAutoFit/>
          </a:bodyPr>
          <a:lstStyle/>
          <a:p>
            <a:pPr marL="12700">
              <a:lnSpc>
                <a:spcPct val="100000"/>
              </a:lnSpc>
              <a:tabLst>
                <a:tab pos="4850130" algn="l"/>
              </a:tabLst>
            </a:pPr>
            <a:r>
              <a:rPr sz="2400" spc="-60" dirty="0">
                <a:latin typeface="Calibri"/>
                <a:cs typeface="Calibri"/>
              </a:rPr>
              <a:t>R</a:t>
            </a:r>
            <a:r>
              <a:rPr sz="2400" spc="-10" dirty="0">
                <a:latin typeface="Calibri"/>
                <a:cs typeface="Calibri"/>
              </a:rPr>
              <a:t>e</a:t>
            </a:r>
            <a:r>
              <a:rPr sz="2400" spc="-20" dirty="0">
                <a:latin typeface="Calibri"/>
                <a:cs typeface="Calibri"/>
              </a:rPr>
              <a:t>c</a:t>
            </a:r>
            <a:r>
              <a:rPr sz="2400" dirty="0">
                <a:latin typeface="Calibri"/>
                <a:cs typeface="Calibri"/>
              </a:rPr>
              <a:t>u</a:t>
            </a:r>
            <a:r>
              <a:rPr sz="2400" spc="-10" dirty="0">
                <a:latin typeface="Calibri"/>
                <a:cs typeface="Calibri"/>
              </a:rPr>
              <a:t>r</a:t>
            </a:r>
            <a:r>
              <a:rPr sz="2400" spc="-50" dirty="0">
                <a:latin typeface="Calibri"/>
                <a:cs typeface="Calibri"/>
              </a:rPr>
              <a:t>r</a:t>
            </a:r>
            <a:r>
              <a:rPr sz="2400" spc="-10" dirty="0">
                <a:latin typeface="Calibri"/>
                <a:cs typeface="Calibri"/>
              </a:rPr>
              <a:t>e</a:t>
            </a:r>
            <a:r>
              <a:rPr sz="2400" spc="-25" dirty="0">
                <a:latin typeface="Calibri"/>
                <a:cs typeface="Calibri"/>
              </a:rPr>
              <a:t>n</a:t>
            </a:r>
            <a:r>
              <a:rPr sz="2400" spc="-10" dirty="0">
                <a:latin typeface="Calibri"/>
                <a:cs typeface="Calibri"/>
              </a:rPr>
              <a:t>t </a:t>
            </a:r>
            <a:r>
              <a:rPr sz="2400" spc="-20" dirty="0">
                <a:latin typeface="Calibri"/>
                <a:cs typeface="Calibri"/>
              </a:rPr>
              <a:t>N</a:t>
            </a:r>
            <a:r>
              <a:rPr sz="2400" spc="-10" dirty="0">
                <a:latin typeface="Calibri"/>
                <a:cs typeface="Calibri"/>
              </a:rPr>
              <a:t>e</a:t>
            </a:r>
            <a:r>
              <a:rPr sz="2400" dirty="0">
                <a:latin typeface="Calibri"/>
                <a:cs typeface="Calibri"/>
              </a:rPr>
              <a:t>u</a:t>
            </a:r>
            <a:r>
              <a:rPr sz="2400" spc="-60" dirty="0">
                <a:latin typeface="Calibri"/>
                <a:cs typeface="Calibri"/>
              </a:rPr>
              <a:t>r</a:t>
            </a:r>
            <a:r>
              <a:rPr sz="2400" dirty="0">
                <a:latin typeface="Calibri"/>
                <a:cs typeface="Calibri"/>
              </a:rPr>
              <a:t>al</a:t>
            </a:r>
            <a:r>
              <a:rPr sz="2400" spc="-10" dirty="0">
                <a:latin typeface="Calibri"/>
                <a:cs typeface="Calibri"/>
              </a:rPr>
              <a:t> </a:t>
            </a:r>
            <a:r>
              <a:rPr sz="2400" spc="-20" dirty="0">
                <a:latin typeface="Calibri"/>
                <a:cs typeface="Calibri"/>
              </a:rPr>
              <a:t>N</a:t>
            </a:r>
            <a:r>
              <a:rPr sz="2400" spc="-35" dirty="0">
                <a:latin typeface="Calibri"/>
                <a:cs typeface="Calibri"/>
              </a:rPr>
              <a:t>e</a:t>
            </a:r>
            <a:r>
              <a:rPr sz="2400" spc="-15" dirty="0">
                <a:latin typeface="Calibri"/>
                <a:cs typeface="Calibri"/>
              </a:rPr>
              <a:t>t</a:t>
            </a:r>
            <a:r>
              <a:rPr sz="2400" spc="-50" dirty="0">
                <a:latin typeface="Calibri"/>
                <a:cs typeface="Calibri"/>
              </a:rPr>
              <a:t>w</a:t>
            </a:r>
            <a:r>
              <a:rPr sz="2400" spc="-5" dirty="0">
                <a:latin typeface="Calibri"/>
                <a:cs typeface="Calibri"/>
              </a:rPr>
              <a:t>o</a:t>
            </a:r>
            <a:r>
              <a:rPr sz="2400" spc="-10" dirty="0">
                <a:latin typeface="Calibri"/>
                <a:cs typeface="Calibri"/>
              </a:rPr>
              <a:t>rk</a:t>
            </a:r>
            <a:r>
              <a:rPr sz="2400" dirty="0">
                <a:latin typeface="Calibri"/>
                <a:cs typeface="Calibri"/>
              </a:rPr>
              <a:t>	</a:t>
            </a:r>
            <a:r>
              <a:rPr sz="2400" spc="-5" dirty="0">
                <a:latin typeface="Calibri"/>
                <a:cs typeface="Calibri"/>
              </a:rPr>
              <a:t>1</a:t>
            </a:r>
            <a:r>
              <a:rPr sz="2400" dirty="0">
                <a:latin typeface="Calibri"/>
                <a:cs typeface="Calibri"/>
              </a:rPr>
              <a:t>D</a:t>
            </a:r>
            <a:r>
              <a:rPr sz="2400" spc="-10" dirty="0">
                <a:latin typeface="Calibri"/>
                <a:cs typeface="Calibri"/>
              </a:rPr>
              <a:t> </a:t>
            </a:r>
            <a:r>
              <a:rPr sz="2400" spc="-5" dirty="0">
                <a:latin typeface="Calibri"/>
                <a:cs typeface="Calibri"/>
              </a:rPr>
              <a:t>Co</a:t>
            </a:r>
            <a:r>
              <a:rPr sz="2400" spc="-40" dirty="0">
                <a:latin typeface="Calibri"/>
                <a:cs typeface="Calibri"/>
              </a:rPr>
              <a:t>nv</a:t>
            </a:r>
            <a:r>
              <a:rPr sz="2400" spc="-5" dirty="0">
                <a:latin typeface="Calibri"/>
                <a:cs typeface="Calibri"/>
              </a:rPr>
              <a:t>ol</a:t>
            </a:r>
            <a:r>
              <a:rPr sz="2400" dirty="0">
                <a:latin typeface="Calibri"/>
                <a:cs typeface="Calibri"/>
              </a:rPr>
              <a:t>u</a:t>
            </a:r>
            <a:r>
              <a:rPr lang="en-US" sz="2400" spc="105" dirty="0">
                <a:latin typeface="Calibri"/>
                <a:cs typeface="Calibri"/>
              </a:rPr>
              <a:t>ti</a:t>
            </a:r>
            <a:r>
              <a:rPr sz="2400" spc="-5" dirty="0">
                <a:latin typeface="Calibri"/>
                <a:cs typeface="Calibri"/>
              </a:rPr>
              <a:t>o</a:t>
            </a:r>
            <a:r>
              <a:rPr sz="2400" dirty="0">
                <a:latin typeface="Calibri"/>
                <a:cs typeface="Calibri"/>
              </a:rPr>
              <a:t>n</a:t>
            </a:r>
          </a:p>
        </p:txBody>
      </p:sp>
      <p:sp>
        <p:nvSpPr>
          <p:cNvPr id="147" name="object 147"/>
          <p:cNvSpPr txBox="1"/>
          <p:nvPr/>
        </p:nvSpPr>
        <p:spPr>
          <a:xfrm>
            <a:off x="9317852" y="1340611"/>
            <a:ext cx="2106740" cy="369332"/>
          </a:xfrm>
          <a:prstGeom prst="rect">
            <a:avLst/>
          </a:prstGeom>
        </p:spPr>
        <p:txBody>
          <a:bodyPr vert="horz" wrap="square" lIns="0" tIns="0" rIns="0" bIns="0" rtlCol="0">
            <a:spAutoFit/>
          </a:bodyPr>
          <a:lstStyle/>
          <a:p>
            <a:pPr marL="12700">
              <a:lnSpc>
                <a:spcPct val="100000"/>
              </a:lnSpc>
            </a:pPr>
            <a:r>
              <a:rPr sz="2400" spc="-5" dirty="0">
                <a:latin typeface="Calibri"/>
                <a:cs typeface="Calibri"/>
              </a:rPr>
              <a:t>S</a:t>
            </a:r>
            <a:r>
              <a:rPr sz="2400" spc="5" dirty="0">
                <a:latin typeface="Calibri"/>
                <a:cs typeface="Calibri"/>
              </a:rPr>
              <a:t>e</a:t>
            </a:r>
            <a:r>
              <a:rPr sz="2400" spc="-5" dirty="0">
                <a:latin typeface="Calibri"/>
                <a:cs typeface="Calibri"/>
              </a:rPr>
              <a:t>l</a:t>
            </a:r>
            <a:r>
              <a:rPr sz="2400" spc="-75" dirty="0">
                <a:latin typeface="Calibri"/>
                <a:cs typeface="Calibri"/>
              </a:rPr>
              <a:t>f</a:t>
            </a:r>
            <a:r>
              <a:rPr sz="2400" dirty="0">
                <a:latin typeface="Calibri"/>
                <a:cs typeface="Calibri"/>
              </a:rPr>
              <a:t>-</a:t>
            </a:r>
            <a:r>
              <a:rPr sz="2400" spc="114" dirty="0">
                <a:latin typeface="Calibri"/>
                <a:cs typeface="Calibri"/>
              </a:rPr>
              <a:t>A</a:t>
            </a:r>
            <a:r>
              <a:rPr lang="en-US" sz="2400" spc="125" dirty="0">
                <a:latin typeface="Calibri"/>
                <a:cs typeface="Calibri"/>
              </a:rPr>
              <a:t>ttenti</a:t>
            </a:r>
            <a:r>
              <a:rPr sz="2400" spc="-5" dirty="0">
                <a:latin typeface="Calibri"/>
                <a:cs typeface="Calibri"/>
              </a:rPr>
              <a:t>o</a:t>
            </a:r>
            <a:r>
              <a:rPr sz="2400" dirty="0">
                <a:latin typeface="Calibri"/>
                <a:cs typeface="Calibri"/>
              </a:rPr>
              <a:t>n</a:t>
            </a:r>
          </a:p>
        </p:txBody>
      </p:sp>
      <p:sp>
        <p:nvSpPr>
          <p:cNvPr id="148" name="object 148"/>
          <p:cNvSpPr txBox="1"/>
          <p:nvPr/>
        </p:nvSpPr>
        <p:spPr>
          <a:xfrm>
            <a:off x="231960" y="4304791"/>
            <a:ext cx="3392804" cy="1625600"/>
          </a:xfrm>
          <a:prstGeom prst="rect">
            <a:avLst/>
          </a:prstGeom>
        </p:spPr>
        <p:txBody>
          <a:bodyPr vert="horz" wrap="square" lIns="0" tIns="0" rIns="0" bIns="0" rtlCol="0">
            <a:spAutoFit/>
          </a:bodyPr>
          <a:lstStyle/>
          <a:p>
            <a:pPr marL="12700" marR="214629">
              <a:lnSpc>
                <a:spcPts val="2090"/>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5" dirty="0">
                <a:latin typeface="Calibri"/>
                <a:cs typeface="Calibri"/>
              </a:rPr>
              <a:t>O</a:t>
            </a:r>
            <a:r>
              <a:rPr sz="1800" b="1" spc="-30" dirty="0">
                <a:latin typeface="Calibri"/>
                <a:cs typeface="Calibri"/>
              </a:rPr>
              <a:t>r</a:t>
            </a:r>
            <a:r>
              <a:rPr sz="1800" b="1" spc="-5" dirty="0">
                <a:latin typeface="Calibri"/>
                <a:cs typeface="Calibri"/>
              </a:rPr>
              <a:t>d</a:t>
            </a:r>
            <a:r>
              <a:rPr sz="1800" b="1" spc="-10" dirty="0">
                <a:latin typeface="Calibri"/>
                <a:cs typeface="Calibri"/>
              </a:rPr>
              <a:t>e</a:t>
            </a:r>
            <a:r>
              <a:rPr sz="1800" b="1" spc="-15" dirty="0">
                <a:latin typeface="Calibri"/>
                <a:cs typeface="Calibri"/>
              </a:rPr>
              <a:t>r</a:t>
            </a:r>
            <a:r>
              <a:rPr sz="1800" b="1" spc="-10" dirty="0">
                <a:latin typeface="Calibri"/>
                <a:cs typeface="Calibri"/>
              </a:rPr>
              <a:t>ed</a:t>
            </a:r>
            <a:r>
              <a:rPr sz="1800" b="1" dirty="0">
                <a:latin typeface="Calibri"/>
                <a:cs typeface="Calibri"/>
              </a:rPr>
              <a:t> </a:t>
            </a:r>
            <a:r>
              <a:rPr sz="1800" b="1" spc="-15" dirty="0">
                <a:latin typeface="Calibri"/>
                <a:cs typeface="Calibri"/>
              </a:rPr>
              <a:t>S</a:t>
            </a:r>
            <a:r>
              <a:rPr sz="1800" b="1" spc="5" dirty="0">
                <a:latin typeface="Calibri"/>
                <a:cs typeface="Calibri"/>
              </a:rPr>
              <a:t>e</a:t>
            </a:r>
            <a:r>
              <a:rPr sz="1800" b="1" spc="-15" dirty="0">
                <a:latin typeface="Calibri"/>
                <a:cs typeface="Calibri"/>
              </a:rPr>
              <a:t>qu</a:t>
            </a:r>
            <a:r>
              <a:rPr sz="1800" b="1" spc="-5" dirty="0">
                <a:latin typeface="Calibri"/>
                <a:cs typeface="Calibri"/>
              </a:rPr>
              <a:t>enc</a:t>
            </a:r>
            <a:r>
              <a:rPr sz="1800" b="1" spc="-10" dirty="0">
                <a:latin typeface="Calibri"/>
                <a:cs typeface="Calibri"/>
              </a:rPr>
              <a:t>es</a:t>
            </a:r>
            <a:r>
              <a:rPr sz="1800" b="1" spc="-5" dirty="0">
                <a:latin typeface="Calibri"/>
                <a:cs typeface="Calibri"/>
              </a:rPr>
              <a:t>   </a:t>
            </a:r>
            <a:r>
              <a:rPr sz="1800" b="1" spc="-10" dirty="0">
                <a:solidFill>
                  <a:srgbClr val="70AD47"/>
                </a:solidFill>
                <a:latin typeface="Calibri"/>
                <a:cs typeface="Calibri"/>
              </a:rPr>
              <a:t>(+)</a:t>
            </a:r>
            <a:r>
              <a:rPr sz="1800" b="1" spc="5" dirty="0">
                <a:solidFill>
                  <a:srgbClr val="70AD47"/>
                </a:solidFill>
                <a:latin typeface="Calibri"/>
                <a:cs typeface="Calibri"/>
              </a:rPr>
              <a:t> </a:t>
            </a:r>
            <a:r>
              <a:rPr sz="1800" b="1" dirty="0">
                <a:solidFill>
                  <a:srgbClr val="70AD47"/>
                </a:solidFill>
                <a:latin typeface="Calibri"/>
                <a:cs typeface="Calibri"/>
              </a:rPr>
              <a:t>G</a:t>
            </a:r>
            <a:r>
              <a:rPr sz="1800" b="1" spc="-20" dirty="0">
                <a:solidFill>
                  <a:srgbClr val="70AD47"/>
                </a:solidFill>
                <a:latin typeface="Calibri"/>
                <a:cs typeface="Calibri"/>
              </a:rPr>
              <a:t>oo</a:t>
            </a:r>
            <a:r>
              <a:rPr sz="1800" b="1" spc="-10" dirty="0">
                <a:solidFill>
                  <a:srgbClr val="70AD47"/>
                </a:solidFill>
                <a:latin typeface="Calibri"/>
                <a:cs typeface="Calibri"/>
              </a:rPr>
              <a:t>d</a:t>
            </a:r>
            <a:r>
              <a:rPr sz="1800" b="1" dirty="0">
                <a:solidFill>
                  <a:srgbClr val="70AD47"/>
                </a:solidFill>
                <a:latin typeface="Calibri"/>
                <a:cs typeface="Calibri"/>
              </a:rPr>
              <a:t> </a:t>
            </a:r>
            <a:r>
              <a:rPr sz="1800" b="1" spc="-25" dirty="0">
                <a:solidFill>
                  <a:srgbClr val="70AD47"/>
                </a:solidFill>
                <a:latin typeface="Calibri"/>
                <a:cs typeface="Calibri"/>
              </a:rPr>
              <a:t>a</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10" dirty="0">
                <a:solidFill>
                  <a:srgbClr val="70AD47"/>
                </a:solidFill>
                <a:latin typeface="Calibri"/>
                <a:cs typeface="Calibri"/>
              </a:rPr>
              <a:t>l</a:t>
            </a: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g </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15" dirty="0">
                <a:solidFill>
                  <a:srgbClr val="70AD47"/>
                </a:solidFill>
                <a:latin typeface="Calibri"/>
                <a:cs typeface="Calibri"/>
              </a:rPr>
              <a:t>n</a:t>
            </a:r>
            <a:r>
              <a:rPr sz="1800" b="1" spc="-5" dirty="0">
                <a:solidFill>
                  <a:srgbClr val="70AD47"/>
                </a:solidFill>
                <a:latin typeface="Calibri"/>
                <a:cs typeface="Calibri"/>
              </a:rPr>
              <a:t>c</a:t>
            </a:r>
            <a:r>
              <a:rPr sz="1800" b="1" spc="-10" dirty="0">
                <a:solidFill>
                  <a:srgbClr val="70AD47"/>
                </a:solidFill>
                <a:latin typeface="Calibri"/>
                <a:cs typeface="Calibri"/>
              </a:rPr>
              <a:t>e</a:t>
            </a:r>
            <a:r>
              <a:rPr sz="1800" b="1" spc="-20" dirty="0">
                <a:solidFill>
                  <a:srgbClr val="70AD47"/>
                </a:solidFill>
                <a:latin typeface="Calibri"/>
                <a:cs typeface="Calibri"/>
              </a:rPr>
              <a:t>s</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20" dirty="0">
                <a:solidFill>
                  <a:srgbClr val="70AD47"/>
                </a:solidFill>
                <a:latin typeface="Calibri"/>
                <a:cs typeface="Calibri"/>
              </a:rPr>
              <a:t>A</a:t>
            </a:r>
            <a:r>
              <a:rPr lang="en-US" sz="1800" b="1" spc="145" dirty="0">
                <a:solidFill>
                  <a:srgbClr val="70AD47"/>
                </a:solidFill>
                <a:latin typeface="Calibri"/>
                <a:cs typeface="Calibri"/>
              </a:rPr>
              <a:t>ft</a:t>
            </a:r>
            <a:r>
              <a:rPr sz="1800" b="1" spc="5" dirty="0">
                <a:solidFill>
                  <a:srgbClr val="70AD47"/>
                </a:solidFill>
                <a:latin typeface="Calibri"/>
                <a:cs typeface="Calibri"/>
              </a:rPr>
              <a:t>e</a:t>
            </a:r>
            <a:r>
              <a:rPr sz="1800" b="1" dirty="0">
                <a:solidFill>
                  <a:srgbClr val="70AD47"/>
                </a:solidFill>
                <a:latin typeface="Calibri"/>
                <a:cs typeface="Calibri"/>
              </a:rPr>
              <a:t>r</a:t>
            </a:r>
            <a:endParaRPr sz="1800" dirty="0">
              <a:latin typeface="Calibri"/>
              <a:cs typeface="Calibri"/>
            </a:endParaRPr>
          </a:p>
          <a:p>
            <a:pPr marL="12700" marR="62865">
              <a:lnSpc>
                <a:spcPts val="2210"/>
              </a:lnSpc>
              <a:spcBef>
                <a:spcPts val="20"/>
              </a:spcBef>
            </a:pP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e </a:t>
            </a:r>
            <a:r>
              <a:rPr sz="1800" b="1" spc="-20" dirty="0">
                <a:solidFill>
                  <a:srgbClr val="70AD47"/>
                </a:solidFill>
                <a:latin typeface="Calibri"/>
                <a:cs typeface="Calibri"/>
              </a:rPr>
              <a:t>R</a:t>
            </a:r>
            <a:r>
              <a:rPr sz="1800" b="1" spc="-15" dirty="0">
                <a:solidFill>
                  <a:srgbClr val="70AD47"/>
                </a:solidFill>
                <a:latin typeface="Calibri"/>
                <a:cs typeface="Calibri"/>
              </a:rPr>
              <a:t>NN</a:t>
            </a:r>
            <a:r>
              <a:rPr sz="1800" b="1" spc="5" dirty="0">
                <a:solidFill>
                  <a:srgbClr val="70AD47"/>
                </a:solidFill>
                <a:latin typeface="Calibri"/>
                <a:cs typeface="Calibri"/>
              </a:rPr>
              <a:t> </a:t>
            </a:r>
            <a:r>
              <a:rPr sz="1800" b="1" spc="-15" dirty="0">
                <a:solidFill>
                  <a:srgbClr val="70AD47"/>
                </a:solidFill>
                <a:latin typeface="Calibri"/>
                <a:cs typeface="Calibri"/>
              </a:rPr>
              <a:t>l</a:t>
            </a:r>
            <a:r>
              <a:rPr sz="1800" b="1" spc="-50" dirty="0">
                <a:solidFill>
                  <a:srgbClr val="70AD47"/>
                </a:solidFill>
                <a:latin typeface="Calibri"/>
                <a:cs typeface="Calibri"/>
              </a:rPr>
              <a:t>a</a:t>
            </a:r>
            <a:r>
              <a:rPr sz="1800" b="1" spc="-25" dirty="0">
                <a:solidFill>
                  <a:srgbClr val="70AD47"/>
                </a:solidFill>
                <a:latin typeface="Calibri"/>
                <a:cs typeface="Calibri"/>
              </a:rPr>
              <a:t>y</a:t>
            </a:r>
            <a:r>
              <a:rPr sz="1800" b="1" spc="-10" dirty="0">
                <a:solidFill>
                  <a:srgbClr val="70AD47"/>
                </a:solidFill>
                <a:latin typeface="Calibri"/>
                <a:cs typeface="Calibri"/>
              </a:rPr>
              <a:t>e</a:t>
            </a:r>
            <a:r>
              <a:rPr sz="1800" b="1" spc="-130" dirty="0">
                <a:solidFill>
                  <a:srgbClr val="70AD47"/>
                </a:solidFill>
                <a:latin typeface="Calibri"/>
                <a:cs typeface="Calibri"/>
              </a:rPr>
              <a:t>r</a:t>
            </a:r>
            <a:r>
              <a:rPr sz="1800" b="1" spc="-5" dirty="0">
                <a:solidFill>
                  <a:srgbClr val="70AD47"/>
                </a:solidFill>
                <a:latin typeface="Calibri"/>
                <a:cs typeface="Calibri"/>
              </a:rPr>
              <a:t>,</a:t>
            </a:r>
            <a:r>
              <a:rPr sz="1800" b="1" dirty="0">
                <a:solidFill>
                  <a:srgbClr val="70AD47"/>
                </a:solidFill>
                <a:latin typeface="Calibri"/>
                <a:cs typeface="Calibri"/>
              </a:rPr>
              <a:t> </a:t>
            </a:r>
            <a:r>
              <a:rPr sz="1800" b="1" spc="-15" dirty="0">
                <a:solidFill>
                  <a:srgbClr val="70AD47"/>
                </a:solidFill>
                <a:latin typeface="Calibri"/>
                <a:cs typeface="Calibri"/>
              </a:rPr>
              <a:t>h</a:t>
            </a:r>
            <a:r>
              <a:rPr sz="1800" b="1" baseline="-13888" dirty="0">
                <a:solidFill>
                  <a:srgbClr val="70AD47"/>
                </a:solidFill>
                <a:latin typeface="Calibri"/>
                <a:cs typeface="Calibri"/>
              </a:rPr>
              <a:t>T </a:t>
            </a:r>
            <a:r>
              <a:rPr sz="1800" b="1" spc="-187" baseline="-13888" dirty="0">
                <a:solidFill>
                  <a:srgbClr val="70AD47"/>
                </a:solidFill>
                <a:latin typeface="Calibri"/>
                <a:cs typeface="Calibri"/>
              </a:rPr>
              <a:t> </a:t>
            </a:r>
            <a:r>
              <a:rPr sz="1800" b="1" spc="-110" dirty="0">
                <a:solidFill>
                  <a:srgbClr val="70AD47"/>
                </a:solidFill>
                <a:latin typeface="Calibri"/>
                <a:cs typeface="Calibri"/>
              </a:rPr>
              <a:t>”</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5" dirty="0">
                <a:solidFill>
                  <a:srgbClr val="70AD47"/>
                </a:solidFill>
                <a:latin typeface="Calibri"/>
                <a:cs typeface="Calibri"/>
              </a:rPr>
              <a:t>e</a:t>
            </a:r>
            <a:r>
              <a:rPr sz="1800" b="1" spc="-20" dirty="0">
                <a:solidFill>
                  <a:srgbClr val="70AD47"/>
                </a:solidFill>
                <a:latin typeface="Calibri"/>
                <a:cs typeface="Calibri"/>
              </a:rPr>
              <a:t>s</a:t>
            </a:r>
            <a:r>
              <a:rPr sz="1800" b="1" dirty="0">
                <a:solidFill>
                  <a:srgbClr val="70AD47"/>
                </a:solidFill>
                <a:latin typeface="Calibri"/>
                <a:cs typeface="Calibri"/>
              </a:rPr>
              <a:t>”</a:t>
            </a:r>
            <a:r>
              <a:rPr sz="1800" b="1" spc="10" dirty="0">
                <a:solidFill>
                  <a:srgbClr val="70AD47"/>
                </a:solidFill>
                <a:latin typeface="Calibri"/>
                <a:cs typeface="Calibri"/>
              </a:rPr>
              <a:t> </a:t>
            </a:r>
            <a:r>
              <a:rPr sz="1800" b="1" spc="-10" dirty="0">
                <a:solidFill>
                  <a:srgbClr val="70AD47"/>
                </a:solidFill>
                <a:latin typeface="Calibri"/>
                <a:cs typeface="Calibri"/>
              </a:rPr>
              <a:t>t</a:t>
            </a:r>
            <a:r>
              <a:rPr sz="1800" b="1" spc="-15" dirty="0">
                <a:solidFill>
                  <a:srgbClr val="70AD47"/>
                </a:solidFill>
                <a:latin typeface="Calibri"/>
                <a:cs typeface="Calibri"/>
              </a:rPr>
              <a:t>h</a:t>
            </a:r>
            <a:r>
              <a:rPr sz="1800" b="1" dirty="0">
                <a:solidFill>
                  <a:srgbClr val="70AD47"/>
                </a:solidFill>
                <a:latin typeface="Calibri"/>
                <a:cs typeface="Calibri"/>
              </a:rPr>
              <a:t>e</a:t>
            </a:r>
            <a:r>
              <a:rPr sz="1800" b="1" spc="-5" dirty="0">
                <a:solidFill>
                  <a:srgbClr val="70AD47"/>
                </a:solidFill>
                <a:latin typeface="Calibri"/>
                <a:cs typeface="Calibri"/>
              </a:rPr>
              <a:t> w</a:t>
            </a:r>
            <a:r>
              <a:rPr sz="1800" b="1" spc="-15" dirty="0">
                <a:solidFill>
                  <a:srgbClr val="70AD47"/>
                </a:solidFill>
                <a:latin typeface="Calibri"/>
                <a:cs typeface="Calibri"/>
              </a:rPr>
              <a:t>hol</a:t>
            </a:r>
            <a:r>
              <a:rPr sz="1800" b="1" dirty="0">
                <a:solidFill>
                  <a:srgbClr val="70AD47"/>
                </a:solidFill>
                <a:latin typeface="Calibri"/>
                <a:cs typeface="Calibri"/>
              </a:rPr>
              <a:t>e </a:t>
            </a:r>
            <a:r>
              <a:rPr sz="1800" b="1" spc="-20" dirty="0">
                <a:solidFill>
                  <a:srgbClr val="70AD47"/>
                </a:solidFill>
                <a:latin typeface="Calibri"/>
                <a:cs typeface="Calibri"/>
              </a:rPr>
              <a:t>se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5" dirty="0">
                <a:solidFill>
                  <a:srgbClr val="70AD47"/>
                </a:solidFill>
                <a:latin typeface="Calibri"/>
                <a:cs typeface="Calibri"/>
              </a:rPr>
              <a:t>nc</a:t>
            </a:r>
            <a:r>
              <a:rPr sz="1800" b="1" dirty="0">
                <a:solidFill>
                  <a:srgbClr val="70AD47"/>
                </a:solidFill>
                <a:latin typeface="Calibri"/>
                <a:cs typeface="Calibri"/>
              </a:rPr>
              <a:t>e</a:t>
            </a:r>
            <a:endParaRPr sz="1800" dirty="0">
              <a:latin typeface="Calibri"/>
              <a:cs typeface="Calibri"/>
            </a:endParaRPr>
          </a:p>
          <a:p>
            <a:pPr marL="12700">
              <a:lnSpc>
                <a:spcPts val="2005"/>
              </a:lnSpc>
            </a:pP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20" dirty="0">
                <a:solidFill>
                  <a:srgbClr val="C00000"/>
                </a:solidFill>
                <a:latin typeface="Calibri"/>
                <a:cs typeface="Calibri"/>
              </a:rPr>
              <a:t>o</a:t>
            </a:r>
            <a:r>
              <a:rPr sz="1800" b="1" spc="-10" dirty="0">
                <a:solidFill>
                  <a:srgbClr val="C00000"/>
                </a:solidFill>
                <a:latin typeface="Calibri"/>
                <a:cs typeface="Calibri"/>
              </a:rPr>
              <a:t>t</a:t>
            </a:r>
            <a:r>
              <a:rPr sz="1800" b="1" spc="5" dirty="0">
                <a:solidFill>
                  <a:srgbClr val="C00000"/>
                </a:solidFill>
                <a:latin typeface="Calibri"/>
                <a:cs typeface="Calibri"/>
              </a:rPr>
              <a:t> </a:t>
            </a:r>
            <a:r>
              <a:rPr sz="1800" b="1" spc="-15" dirty="0">
                <a:solidFill>
                  <a:srgbClr val="C00000"/>
                </a:solidFill>
                <a:latin typeface="Calibri"/>
                <a:cs typeface="Calibri"/>
              </a:rPr>
              <a:t>pa</a:t>
            </a:r>
            <a:r>
              <a:rPr sz="1800" b="1" spc="-40" dirty="0">
                <a:solidFill>
                  <a:srgbClr val="C00000"/>
                </a:solidFill>
                <a:latin typeface="Calibri"/>
                <a:cs typeface="Calibri"/>
              </a:rPr>
              <a:t>r</a:t>
            </a:r>
            <a:r>
              <a:rPr sz="1800" b="1" spc="-15" dirty="0">
                <a:solidFill>
                  <a:srgbClr val="C00000"/>
                </a:solidFill>
                <a:latin typeface="Calibri"/>
                <a:cs typeface="Calibri"/>
              </a:rPr>
              <a:t>all</a:t>
            </a:r>
            <a:r>
              <a:rPr sz="1800" b="1" spc="-10" dirty="0">
                <a:solidFill>
                  <a:srgbClr val="C00000"/>
                </a:solidFill>
                <a:latin typeface="Calibri"/>
                <a:cs typeface="Calibri"/>
              </a:rPr>
              <a:t>eli</a:t>
            </a:r>
            <a:r>
              <a:rPr sz="1800" b="1" spc="-30" dirty="0">
                <a:solidFill>
                  <a:srgbClr val="C00000"/>
                </a:solidFill>
                <a:latin typeface="Calibri"/>
                <a:cs typeface="Calibri"/>
              </a:rPr>
              <a:t>z</a:t>
            </a:r>
            <a:r>
              <a:rPr sz="1800" b="1" spc="-15" dirty="0">
                <a:solidFill>
                  <a:srgbClr val="C00000"/>
                </a:solidFill>
                <a:latin typeface="Calibri"/>
                <a:cs typeface="Calibri"/>
              </a:rPr>
              <a:t>abl</a:t>
            </a:r>
            <a:r>
              <a:rPr sz="1800" b="1" spc="-10" dirty="0">
                <a:solidFill>
                  <a:srgbClr val="C00000"/>
                </a:solidFill>
                <a:latin typeface="Calibri"/>
                <a:cs typeface="Calibri"/>
              </a:rPr>
              <a:t>e</a:t>
            </a:r>
            <a:r>
              <a:rPr sz="1800" b="1" spc="-5"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10" dirty="0">
                <a:solidFill>
                  <a:srgbClr val="C00000"/>
                </a:solidFill>
                <a:latin typeface="Calibri"/>
                <a:cs typeface="Calibri"/>
              </a:rPr>
              <a:t>eed</a:t>
            </a:r>
            <a:r>
              <a:rPr sz="1800" b="1"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endParaRPr sz="1800" dirty="0">
              <a:latin typeface="Calibri"/>
              <a:cs typeface="Calibri"/>
            </a:endParaRPr>
          </a:p>
          <a:p>
            <a:pPr marL="12700">
              <a:lnSpc>
                <a:spcPct val="100000"/>
              </a:lnSpc>
              <a:spcBef>
                <a:spcPts val="45"/>
              </a:spcBef>
            </a:pPr>
            <a:r>
              <a:rPr sz="1800" b="1" spc="-5" dirty="0">
                <a:solidFill>
                  <a:srgbClr val="C00000"/>
                </a:solidFill>
                <a:latin typeface="Calibri"/>
                <a:cs typeface="Calibri"/>
              </a:rPr>
              <a:t>c</a:t>
            </a:r>
            <a:r>
              <a:rPr sz="1800" b="1" spc="-10" dirty="0">
                <a:solidFill>
                  <a:srgbClr val="C00000"/>
                </a:solidFill>
                <a:latin typeface="Calibri"/>
                <a:cs typeface="Calibri"/>
              </a:rPr>
              <a:t>o</a:t>
            </a:r>
            <a:r>
              <a:rPr sz="1800" b="1" spc="-5" dirty="0">
                <a:solidFill>
                  <a:srgbClr val="C00000"/>
                </a:solidFill>
                <a:latin typeface="Calibri"/>
                <a:cs typeface="Calibri"/>
              </a:rPr>
              <a:t>m</a:t>
            </a:r>
            <a:r>
              <a:rPr sz="1800" b="1" spc="-15" dirty="0">
                <a:solidFill>
                  <a:srgbClr val="C00000"/>
                </a:solidFill>
                <a:latin typeface="Calibri"/>
                <a:cs typeface="Calibri"/>
              </a:rPr>
              <a:t>pu</a:t>
            </a:r>
            <a:r>
              <a:rPr sz="1800" b="1" spc="-35" dirty="0">
                <a:solidFill>
                  <a:srgbClr val="C00000"/>
                </a:solidFill>
                <a:latin typeface="Calibri"/>
                <a:cs typeface="Calibri"/>
              </a:rPr>
              <a:t>t</a:t>
            </a:r>
            <a:r>
              <a:rPr sz="1800" b="1" dirty="0">
                <a:solidFill>
                  <a:srgbClr val="C00000"/>
                </a:solidFill>
                <a:latin typeface="Calibri"/>
                <a:cs typeface="Calibri"/>
              </a:rPr>
              <a:t>e </a:t>
            </a:r>
            <a:r>
              <a:rPr sz="1800" b="1" spc="-15" dirty="0">
                <a:solidFill>
                  <a:srgbClr val="C00000"/>
                </a:solidFill>
                <a:latin typeface="Calibri"/>
                <a:cs typeface="Calibri"/>
              </a:rPr>
              <a:t>hidd</a:t>
            </a:r>
            <a:r>
              <a:rPr sz="1800" b="1" spc="5" dirty="0">
                <a:solidFill>
                  <a:srgbClr val="C00000"/>
                </a:solidFill>
                <a:latin typeface="Calibri"/>
                <a:cs typeface="Calibri"/>
              </a:rPr>
              <a:t>e</a:t>
            </a:r>
            <a:r>
              <a:rPr sz="1800" b="1" spc="-10" dirty="0">
                <a:solidFill>
                  <a:srgbClr val="C00000"/>
                </a:solidFill>
                <a:latin typeface="Calibri"/>
                <a:cs typeface="Calibri"/>
              </a:rPr>
              <a:t>n</a:t>
            </a:r>
            <a:r>
              <a:rPr sz="1800" b="1" dirty="0">
                <a:solidFill>
                  <a:srgbClr val="C00000"/>
                </a:solidFill>
                <a:latin typeface="Calibri"/>
                <a:cs typeface="Calibri"/>
              </a:rPr>
              <a:t> </a:t>
            </a:r>
            <a:r>
              <a:rPr sz="1800" b="1" spc="-30" dirty="0">
                <a:solidFill>
                  <a:srgbClr val="C00000"/>
                </a:solidFill>
                <a:latin typeface="Calibri"/>
                <a:cs typeface="Calibri"/>
              </a:rPr>
              <a:t>s</a:t>
            </a:r>
            <a:r>
              <a:rPr sz="1800" b="1" spc="-25" dirty="0">
                <a:solidFill>
                  <a:srgbClr val="C00000"/>
                </a:solidFill>
                <a:latin typeface="Calibri"/>
                <a:cs typeface="Calibri"/>
              </a:rPr>
              <a:t>ta</a:t>
            </a:r>
            <a:r>
              <a:rPr sz="1800" b="1" spc="-35" dirty="0">
                <a:solidFill>
                  <a:srgbClr val="C00000"/>
                </a:solidFill>
                <a:latin typeface="Calibri"/>
                <a:cs typeface="Calibri"/>
              </a:rPr>
              <a:t>t</a:t>
            </a:r>
            <a:r>
              <a:rPr sz="1800" b="1" spc="-10" dirty="0">
                <a:solidFill>
                  <a:srgbClr val="C00000"/>
                </a:solidFill>
                <a:latin typeface="Calibri"/>
                <a:cs typeface="Calibri"/>
              </a:rPr>
              <a:t>es</a:t>
            </a:r>
            <a:r>
              <a:rPr sz="1800" b="1" dirty="0">
                <a:solidFill>
                  <a:srgbClr val="C00000"/>
                </a:solidFill>
                <a:latin typeface="Calibri"/>
                <a:cs typeface="Calibri"/>
              </a:rPr>
              <a:t> </a:t>
            </a:r>
            <a:r>
              <a:rPr sz="1800" b="1" spc="-20" dirty="0">
                <a:solidFill>
                  <a:srgbClr val="C00000"/>
                </a:solidFill>
                <a:latin typeface="Calibri"/>
                <a:cs typeface="Calibri"/>
              </a:rPr>
              <a:t>s</a:t>
            </a:r>
            <a:r>
              <a:rPr sz="1800" b="1" spc="5" dirty="0">
                <a:solidFill>
                  <a:srgbClr val="C00000"/>
                </a:solidFill>
                <a:latin typeface="Calibri"/>
                <a:cs typeface="Calibri"/>
              </a:rPr>
              <a:t>e</a:t>
            </a:r>
            <a:r>
              <a:rPr sz="1800" b="1" spc="-15" dirty="0">
                <a:solidFill>
                  <a:srgbClr val="C00000"/>
                </a:solidFill>
                <a:latin typeface="Calibri"/>
                <a:cs typeface="Calibri"/>
              </a:rPr>
              <a:t>qu</a:t>
            </a:r>
            <a:r>
              <a:rPr sz="1800" b="1" spc="5" dirty="0">
                <a:solidFill>
                  <a:srgbClr val="C00000"/>
                </a:solidFill>
                <a:latin typeface="Calibri"/>
                <a:cs typeface="Calibri"/>
              </a:rPr>
              <a:t>e</a:t>
            </a:r>
            <a:r>
              <a:rPr sz="1800" b="1" spc="-30" dirty="0">
                <a:solidFill>
                  <a:srgbClr val="C00000"/>
                </a:solidFill>
                <a:latin typeface="Calibri"/>
                <a:cs typeface="Calibri"/>
              </a:rPr>
              <a:t>n</a:t>
            </a:r>
            <a:r>
              <a:rPr lang="en-US" sz="1800" b="1" spc="35" dirty="0">
                <a:solidFill>
                  <a:srgbClr val="C00000"/>
                </a:solidFill>
                <a:latin typeface="Calibri"/>
                <a:cs typeface="Calibri"/>
              </a:rPr>
              <a:t>ti</a:t>
            </a:r>
            <a:r>
              <a:rPr sz="1800" b="1" spc="35" dirty="0">
                <a:solidFill>
                  <a:srgbClr val="C00000"/>
                </a:solidFill>
                <a:latin typeface="Calibri"/>
                <a:cs typeface="Calibri"/>
              </a:rPr>
              <a:t>al</a:t>
            </a:r>
            <a:r>
              <a:rPr sz="1800" b="1" spc="-15" dirty="0">
                <a:solidFill>
                  <a:srgbClr val="C00000"/>
                </a:solidFill>
                <a:latin typeface="Calibri"/>
                <a:cs typeface="Calibri"/>
              </a:rPr>
              <a:t>l</a:t>
            </a:r>
            <a:r>
              <a:rPr sz="1800" b="1" spc="-10" dirty="0">
                <a:solidFill>
                  <a:srgbClr val="C00000"/>
                </a:solidFill>
                <a:latin typeface="Calibri"/>
                <a:cs typeface="Calibri"/>
              </a:rPr>
              <a:t>y</a:t>
            </a:r>
            <a:endParaRPr sz="1800" dirty="0">
              <a:latin typeface="Calibri"/>
              <a:cs typeface="Calibri"/>
            </a:endParaRPr>
          </a:p>
        </p:txBody>
      </p:sp>
      <p:sp>
        <p:nvSpPr>
          <p:cNvPr id="149" name="object 149"/>
          <p:cNvSpPr txBox="1"/>
          <p:nvPr/>
        </p:nvSpPr>
        <p:spPr>
          <a:xfrm>
            <a:off x="4329018" y="4316984"/>
            <a:ext cx="3322954" cy="1654299"/>
          </a:xfrm>
          <a:prstGeom prst="rect">
            <a:avLst/>
          </a:prstGeom>
        </p:spPr>
        <p:txBody>
          <a:bodyPr vert="horz" wrap="square" lIns="0" tIns="0" rIns="0" bIns="0" rtlCol="0">
            <a:spAutoFit/>
          </a:bodyPr>
          <a:lstStyle/>
          <a:p>
            <a:pPr marL="12700" marR="23495">
              <a:lnSpc>
                <a:spcPct val="100000"/>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20" dirty="0">
                <a:latin typeface="Calibri"/>
                <a:cs typeface="Calibri"/>
              </a:rPr>
              <a:t>M</a:t>
            </a:r>
            <a:r>
              <a:rPr sz="1800" b="1" spc="-15" dirty="0">
                <a:latin typeface="Calibri"/>
                <a:cs typeface="Calibri"/>
              </a:rPr>
              <a:t>ul</a:t>
            </a:r>
            <a:r>
              <a:rPr lang="en-US" b="1" spc="130" dirty="0">
                <a:latin typeface="Calibri"/>
                <a:cs typeface="Calibri"/>
              </a:rPr>
              <a:t>ti</a:t>
            </a:r>
            <a:r>
              <a:rPr sz="1800" b="1" spc="-15" dirty="0">
                <a:latin typeface="Calibri"/>
                <a:cs typeface="Calibri"/>
              </a:rPr>
              <a:t>di</a:t>
            </a:r>
            <a:r>
              <a:rPr sz="1800" b="1" spc="-5" dirty="0">
                <a:latin typeface="Calibri"/>
                <a:cs typeface="Calibri"/>
              </a:rPr>
              <a:t>m</a:t>
            </a:r>
            <a:r>
              <a:rPr sz="1800" b="1" spc="-10" dirty="0">
                <a:latin typeface="Calibri"/>
                <a:cs typeface="Calibri"/>
              </a:rPr>
              <a:t>e</a:t>
            </a:r>
            <a:r>
              <a:rPr sz="1800" b="1" spc="-15" dirty="0">
                <a:latin typeface="Calibri"/>
                <a:cs typeface="Calibri"/>
              </a:rPr>
              <a:t>n</a:t>
            </a:r>
            <a:r>
              <a:rPr sz="1800" b="1" spc="-20" dirty="0">
                <a:latin typeface="Calibri"/>
                <a:cs typeface="Calibri"/>
              </a:rPr>
              <a:t>s</a:t>
            </a:r>
            <a:r>
              <a:rPr sz="1800" b="1" spc="-15" dirty="0">
                <a:latin typeface="Calibri"/>
                <a:cs typeface="Calibri"/>
              </a:rPr>
              <a:t>iona</a:t>
            </a:r>
            <a:r>
              <a:rPr sz="1800" b="1" spc="-5" dirty="0">
                <a:latin typeface="Calibri"/>
                <a:cs typeface="Calibri"/>
              </a:rPr>
              <a:t>l</a:t>
            </a:r>
            <a:r>
              <a:rPr sz="1800" b="1" dirty="0">
                <a:latin typeface="Calibri"/>
                <a:cs typeface="Calibri"/>
              </a:rPr>
              <a:t> G</a:t>
            </a:r>
            <a:r>
              <a:rPr sz="1800" b="1" spc="-5" dirty="0">
                <a:latin typeface="Calibri"/>
                <a:cs typeface="Calibri"/>
              </a:rPr>
              <a:t>r</a:t>
            </a:r>
            <a:r>
              <a:rPr sz="1800" b="1" spc="-15" dirty="0">
                <a:latin typeface="Calibri"/>
                <a:cs typeface="Calibri"/>
              </a:rPr>
              <a:t>id</a:t>
            </a:r>
            <a:r>
              <a:rPr sz="1800" b="1" spc="-10" dirty="0">
                <a:latin typeface="Calibri"/>
                <a:cs typeface="Calibri"/>
              </a:rPr>
              <a:t>s</a:t>
            </a:r>
            <a:r>
              <a:rPr sz="1800" b="1" spc="-5" dirty="0">
                <a:latin typeface="Calibri"/>
                <a:cs typeface="Calibri"/>
              </a:rPr>
              <a:t> </a:t>
            </a: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10" dirty="0">
                <a:solidFill>
                  <a:srgbClr val="C00000"/>
                </a:solidFill>
                <a:latin typeface="Calibri"/>
                <a:cs typeface="Calibri"/>
              </a:rPr>
              <a:t>B</a:t>
            </a:r>
            <a:r>
              <a:rPr sz="1800" b="1" spc="-15" dirty="0">
                <a:solidFill>
                  <a:srgbClr val="C00000"/>
                </a:solidFill>
                <a:latin typeface="Calibri"/>
                <a:cs typeface="Calibri"/>
              </a:rPr>
              <a:t>a</a:t>
            </a:r>
            <a:r>
              <a:rPr sz="1800" b="1" spc="-10" dirty="0">
                <a:solidFill>
                  <a:srgbClr val="C00000"/>
                </a:solidFill>
                <a:latin typeface="Calibri"/>
                <a:cs typeface="Calibri"/>
              </a:rPr>
              <a:t>d</a:t>
            </a:r>
            <a:r>
              <a:rPr sz="1800" b="1" dirty="0">
                <a:solidFill>
                  <a:srgbClr val="C00000"/>
                </a:solidFill>
                <a:latin typeface="Calibri"/>
                <a:cs typeface="Calibri"/>
              </a:rPr>
              <a:t> </a:t>
            </a:r>
            <a:r>
              <a:rPr sz="1800" b="1" spc="-25" dirty="0">
                <a:solidFill>
                  <a:srgbClr val="C00000"/>
                </a:solidFill>
                <a:latin typeface="Calibri"/>
                <a:cs typeface="Calibri"/>
              </a:rPr>
              <a:t>a</a:t>
            </a:r>
            <a:r>
              <a:rPr sz="1800" b="1" spc="-10" dirty="0">
                <a:solidFill>
                  <a:srgbClr val="C00000"/>
                </a:solidFill>
                <a:latin typeface="Calibri"/>
                <a:cs typeface="Calibri"/>
              </a:rPr>
              <a:t>t</a:t>
            </a:r>
            <a:r>
              <a:rPr sz="1800" b="1" spc="5" dirty="0">
                <a:solidFill>
                  <a:srgbClr val="C00000"/>
                </a:solidFill>
                <a:latin typeface="Calibri"/>
                <a:cs typeface="Calibri"/>
              </a:rPr>
              <a:t> </a:t>
            </a:r>
            <a:r>
              <a:rPr sz="1800" b="1" spc="-10" dirty="0">
                <a:solidFill>
                  <a:srgbClr val="C00000"/>
                </a:solidFill>
                <a:latin typeface="Calibri"/>
                <a:cs typeface="Calibri"/>
              </a:rPr>
              <a:t>l</a:t>
            </a:r>
            <a:r>
              <a:rPr sz="1800" b="1" spc="-20" dirty="0">
                <a:solidFill>
                  <a:srgbClr val="C00000"/>
                </a:solidFill>
                <a:latin typeface="Calibri"/>
                <a:cs typeface="Calibri"/>
              </a:rPr>
              <a:t>o</a:t>
            </a:r>
            <a:r>
              <a:rPr sz="1800" b="1" spc="-15" dirty="0">
                <a:solidFill>
                  <a:srgbClr val="C00000"/>
                </a:solidFill>
                <a:latin typeface="Calibri"/>
                <a:cs typeface="Calibri"/>
              </a:rPr>
              <a:t>n</a:t>
            </a:r>
            <a:r>
              <a:rPr sz="1800" b="1" dirty="0">
                <a:solidFill>
                  <a:srgbClr val="C00000"/>
                </a:solidFill>
                <a:latin typeface="Calibri"/>
                <a:cs typeface="Calibri"/>
              </a:rPr>
              <a:t>g </a:t>
            </a:r>
            <a:r>
              <a:rPr sz="1800" b="1" spc="-20" dirty="0">
                <a:solidFill>
                  <a:srgbClr val="C00000"/>
                </a:solidFill>
                <a:latin typeface="Calibri"/>
                <a:cs typeface="Calibri"/>
              </a:rPr>
              <a:t>s</a:t>
            </a:r>
            <a:r>
              <a:rPr sz="1800" b="1" spc="-10" dirty="0">
                <a:solidFill>
                  <a:srgbClr val="C00000"/>
                </a:solidFill>
                <a:latin typeface="Calibri"/>
                <a:cs typeface="Calibri"/>
              </a:rPr>
              <a:t>e</a:t>
            </a:r>
            <a:r>
              <a:rPr sz="1800" b="1" spc="-15" dirty="0">
                <a:solidFill>
                  <a:srgbClr val="C00000"/>
                </a:solidFill>
                <a:latin typeface="Calibri"/>
                <a:cs typeface="Calibri"/>
              </a:rPr>
              <a:t>qu</a:t>
            </a:r>
            <a:r>
              <a:rPr sz="1800" b="1" spc="-10" dirty="0">
                <a:solidFill>
                  <a:srgbClr val="C00000"/>
                </a:solidFill>
                <a:latin typeface="Calibri"/>
                <a:cs typeface="Calibri"/>
              </a:rPr>
              <a:t>e</a:t>
            </a:r>
            <a:r>
              <a:rPr sz="1800" b="1" spc="-15" dirty="0">
                <a:solidFill>
                  <a:srgbClr val="C00000"/>
                </a:solidFill>
                <a:latin typeface="Calibri"/>
                <a:cs typeface="Calibri"/>
              </a:rPr>
              <a:t>n</a:t>
            </a:r>
            <a:r>
              <a:rPr sz="1800" b="1" spc="-5" dirty="0">
                <a:solidFill>
                  <a:srgbClr val="C00000"/>
                </a:solidFill>
                <a:latin typeface="Calibri"/>
                <a:cs typeface="Calibri"/>
              </a:rPr>
              <a:t>c</a:t>
            </a:r>
            <a:r>
              <a:rPr sz="1800" b="1" spc="5" dirty="0">
                <a:solidFill>
                  <a:srgbClr val="C00000"/>
                </a:solidFill>
                <a:latin typeface="Calibri"/>
                <a:cs typeface="Calibri"/>
              </a:rPr>
              <a:t>e</a:t>
            </a:r>
            <a:r>
              <a:rPr sz="1800" b="1" spc="-20" dirty="0">
                <a:solidFill>
                  <a:srgbClr val="C00000"/>
                </a:solidFill>
                <a:latin typeface="Calibri"/>
                <a:cs typeface="Calibri"/>
              </a:rPr>
              <a:t>s</a:t>
            </a:r>
            <a:r>
              <a:rPr sz="1800" b="1" spc="-5" dirty="0">
                <a:solidFill>
                  <a:srgbClr val="C00000"/>
                </a:solidFill>
                <a:latin typeface="Calibri"/>
                <a:cs typeface="Calibri"/>
              </a:rPr>
              <a:t>:</a:t>
            </a:r>
            <a:r>
              <a:rPr sz="1800" b="1" spc="5" dirty="0">
                <a:solidFill>
                  <a:srgbClr val="C00000"/>
                </a:solidFill>
                <a:latin typeface="Calibri"/>
                <a:cs typeface="Calibri"/>
              </a:rPr>
              <a:t> </a:t>
            </a:r>
            <a:r>
              <a:rPr sz="1800" b="1" dirty="0">
                <a:solidFill>
                  <a:srgbClr val="C00000"/>
                </a:solidFill>
                <a:latin typeface="Calibri"/>
                <a:cs typeface="Calibri"/>
              </a:rPr>
              <a:t>N</a:t>
            </a:r>
            <a:r>
              <a:rPr sz="1800" b="1" spc="-10" dirty="0">
                <a:solidFill>
                  <a:srgbClr val="C00000"/>
                </a:solidFill>
                <a:latin typeface="Calibri"/>
                <a:cs typeface="Calibri"/>
              </a:rPr>
              <a:t>e</a:t>
            </a:r>
            <a:r>
              <a:rPr sz="1800" b="1" spc="5" dirty="0">
                <a:solidFill>
                  <a:srgbClr val="C00000"/>
                </a:solidFill>
                <a:latin typeface="Calibri"/>
                <a:cs typeface="Calibri"/>
              </a:rPr>
              <a:t>e</a:t>
            </a:r>
            <a:r>
              <a:rPr sz="1800" b="1" spc="-10" dirty="0">
                <a:solidFill>
                  <a:srgbClr val="C00000"/>
                </a:solidFill>
                <a:latin typeface="Calibri"/>
                <a:cs typeface="Calibri"/>
              </a:rPr>
              <a:t>d</a:t>
            </a:r>
            <a:r>
              <a:rPr sz="1800" b="1"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r>
              <a:rPr sz="1800" b="1" spc="-5" dirty="0">
                <a:solidFill>
                  <a:srgbClr val="C00000"/>
                </a:solidFill>
                <a:latin typeface="Calibri"/>
                <a:cs typeface="Calibri"/>
              </a:rPr>
              <a:t> </a:t>
            </a:r>
            <a:r>
              <a:rPr sz="1800" b="1" spc="-30" dirty="0">
                <a:solidFill>
                  <a:srgbClr val="C00000"/>
                </a:solidFill>
                <a:latin typeface="Calibri"/>
                <a:cs typeface="Calibri"/>
              </a:rPr>
              <a:t>s</a:t>
            </a:r>
            <a:r>
              <a:rPr sz="1800" b="1" spc="-25" dirty="0">
                <a:solidFill>
                  <a:srgbClr val="C00000"/>
                </a:solidFill>
                <a:latin typeface="Calibri"/>
                <a:cs typeface="Calibri"/>
              </a:rPr>
              <a:t>t</a:t>
            </a:r>
            <a:r>
              <a:rPr sz="1800" b="1" spc="-15" dirty="0">
                <a:solidFill>
                  <a:srgbClr val="C00000"/>
                </a:solidFill>
                <a:latin typeface="Calibri"/>
                <a:cs typeface="Calibri"/>
              </a:rPr>
              <a:t>a</a:t>
            </a:r>
            <a:r>
              <a:rPr sz="1800" b="1" spc="-5" dirty="0">
                <a:solidFill>
                  <a:srgbClr val="C00000"/>
                </a:solidFill>
                <a:latin typeface="Calibri"/>
                <a:cs typeface="Calibri"/>
              </a:rPr>
              <a:t>c</a:t>
            </a:r>
            <a:r>
              <a:rPr sz="1800" b="1" spc="-10" dirty="0">
                <a:solidFill>
                  <a:srgbClr val="C00000"/>
                </a:solidFill>
                <a:latin typeface="Calibri"/>
                <a:cs typeface="Calibri"/>
              </a:rPr>
              <a:t>k</a:t>
            </a:r>
            <a:r>
              <a:rPr sz="1800" b="1" dirty="0">
                <a:solidFill>
                  <a:srgbClr val="C00000"/>
                </a:solidFill>
                <a:latin typeface="Calibri"/>
                <a:cs typeface="Calibri"/>
              </a:rPr>
              <a:t> </a:t>
            </a:r>
            <a:r>
              <a:rPr sz="1800" b="1" spc="-5" dirty="0">
                <a:solidFill>
                  <a:srgbClr val="C00000"/>
                </a:solidFill>
                <a:latin typeface="Calibri"/>
                <a:cs typeface="Calibri"/>
              </a:rPr>
              <a:t>m</a:t>
            </a:r>
            <a:r>
              <a:rPr sz="1800" b="1" spc="-15" dirty="0">
                <a:solidFill>
                  <a:srgbClr val="C00000"/>
                </a:solidFill>
                <a:latin typeface="Calibri"/>
                <a:cs typeface="Calibri"/>
              </a:rPr>
              <a:t>a</a:t>
            </a:r>
            <a:r>
              <a:rPr sz="1800" b="1" spc="-40" dirty="0">
                <a:solidFill>
                  <a:srgbClr val="C00000"/>
                </a:solidFill>
                <a:latin typeface="Calibri"/>
                <a:cs typeface="Calibri"/>
              </a:rPr>
              <a:t>n</a:t>
            </a:r>
            <a:r>
              <a:rPr sz="1800" b="1" spc="-10" dirty="0">
                <a:solidFill>
                  <a:srgbClr val="C00000"/>
                </a:solidFill>
                <a:latin typeface="Calibri"/>
                <a:cs typeface="Calibri"/>
              </a:rPr>
              <a:t>y</a:t>
            </a:r>
            <a:r>
              <a:rPr sz="1800" b="1" dirty="0">
                <a:solidFill>
                  <a:srgbClr val="C00000"/>
                </a:solidFill>
                <a:latin typeface="Calibri"/>
                <a:cs typeface="Calibri"/>
              </a:rPr>
              <a:t> </a:t>
            </a:r>
            <a:r>
              <a:rPr sz="1800" b="1" spc="-5" dirty="0">
                <a:solidFill>
                  <a:srgbClr val="C00000"/>
                </a:solidFill>
                <a:latin typeface="Calibri"/>
                <a:cs typeface="Calibri"/>
              </a:rPr>
              <a:t>c</a:t>
            </a:r>
            <a:r>
              <a:rPr sz="1800" b="1" spc="-15" dirty="0">
                <a:solidFill>
                  <a:srgbClr val="C00000"/>
                </a:solidFill>
                <a:latin typeface="Calibri"/>
                <a:cs typeface="Calibri"/>
              </a:rPr>
              <a:t>o</a:t>
            </a:r>
            <a:r>
              <a:rPr sz="1800" b="1" spc="-40" dirty="0">
                <a:solidFill>
                  <a:srgbClr val="C00000"/>
                </a:solidFill>
                <a:latin typeface="Calibri"/>
                <a:cs typeface="Calibri"/>
              </a:rPr>
              <a:t>n</a:t>
            </a:r>
            <a:r>
              <a:rPr sz="1800" b="1" dirty="0">
                <a:solidFill>
                  <a:srgbClr val="C00000"/>
                </a:solidFill>
                <a:latin typeface="Calibri"/>
                <a:cs typeface="Calibri"/>
              </a:rPr>
              <a:t>v </a:t>
            </a:r>
            <a:r>
              <a:rPr sz="1800" b="1" spc="-10" dirty="0">
                <a:solidFill>
                  <a:srgbClr val="C00000"/>
                </a:solidFill>
                <a:latin typeface="Calibri"/>
                <a:cs typeface="Calibri"/>
              </a:rPr>
              <a:t>l</a:t>
            </a:r>
            <a:r>
              <a:rPr sz="1800" b="1" spc="-50" dirty="0">
                <a:solidFill>
                  <a:srgbClr val="C00000"/>
                </a:solidFill>
                <a:latin typeface="Calibri"/>
                <a:cs typeface="Calibri"/>
              </a:rPr>
              <a:t>a</a:t>
            </a:r>
            <a:r>
              <a:rPr sz="1800" b="1" spc="-30" dirty="0">
                <a:solidFill>
                  <a:srgbClr val="C00000"/>
                </a:solidFill>
                <a:latin typeface="Calibri"/>
                <a:cs typeface="Calibri"/>
              </a:rPr>
              <a:t>y</a:t>
            </a:r>
            <a:r>
              <a:rPr sz="1800" b="1" spc="-10" dirty="0">
                <a:solidFill>
                  <a:srgbClr val="C00000"/>
                </a:solidFill>
                <a:latin typeface="Calibri"/>
                <a:cs typeface="Calibri"/>
              </a:rPr>
              <a:t>e</a:t>
            </a:r>
            <a:r>
              <a:rPr sz="1800" b="1" spc="-30" dirty="0">
                <a:solidFill>
                  <a:srgbClr val="C00000"/>
                </a:solidFill>
                <a:latin typeface="Calibri"/>
                <a:cs typeface="Calibri"/>
              </a:rPr>
              <a:t>r</a:t>
            </a:r>
            <a:r>
              <a:rPr sz="1800" b="1" spc="-10" dirty="0">
                <a:solidFill>
                  <a:srgbClr val="C00000"/>
                </a:solidFill>
                <a:latin typeface="Calibri"/>
                <a:cs typeface="Calibri"/>
              </a:rPr>
              <a:t>s</a:t>
            </a:r>
            <a:r>
              <a:rPr sz="1800" b="1" spc="-5" dirty="0">
                <a:solidFill>
                  <a:srgbClr val="C00000"/>
                </a:solidFill>
                <a:latin typeface="Calibri"/>
                <a:cs typeface="Calibri"/>
              </a:rPr>
              <a:t> </a:t>
            </a:r>
            <a:r>
              <a:rPr sz="1800" b="1" spc="-35" dirty="0">
                <a:solidFill>
                  <a:srgbClr val="C00000"/>
                </a:solidFill>
                <a:latin typeface="Calibri"/>
                <a:cs typeface="Calibri"/>
              </a:rPr>
              <a:t>f</a:t>
            </a:r>
            <a:r>
              <a:rPr sz="1800" b="1" spc="-15" dirty="0">
                <a:solidFill>
                  <a:srgbClr val="C00000"/>
                </a:solidFill>
                <a:latin typeface="Calibri"/>
                <a:cs typeface="Calibri"/>
              </a:rPr>
              <a:t>o</a:t>
            </a:r>
            <a:r>
              <a:rPr sz="1800" b="1" dirty="0">
                <a:solidFill>
                  <a:srgbClr val="C00000"/>
                </a:solidFill>
                <a:latin typeface="Calibri"/>
                <a:cs typeface="Calibri"/>
              </a:rPr>
              <a:t>r </a:t>
            </a:r>
            <a:r>
              <a:rPr sz="1800" b="1" spc="-15" dirty="0">
                <a:solidFill>
                  <a:srgbClr val="C00000"/>
                </a:solidFill>
                <a:latin typeface="Calibri"/>
                <a:cs typeface="Calibri"/>
              </a:rPr>
              <a:t>ou</a:t>
            </a:r>
            <a:r>
              <a:rPr sz="1800" b="1" spc="-10" dirty="0">
                <a:solidFill>
                  <a:srgbClr val="C00000"/>
                </a:solidFill>
                <a:latin typeface="Calibri"/>
                <a:cs typeface="Calibri"/>
              </a:rPr>
              <a:t>t</a:t>
            </a:r>
            <a:r>
              <a:rPr sz="1800" b="1" spc="-15" dirty="0">
                <a:solidFill>
                  <a:srgbClr val="C00000"/>
                </a:solidFill>
                <a:latin typeface="Calibri"/>
                <a:cs typeface="Calibri"/>
              </a:rPr>
              <a:t>pu</a:t>
            </a:r>
            <a:r>
              <a:rPr sz="1800" b="1" spc="-10" dirty="0">
                <a:solidFill>
                  <a:srgbClr val="C00000"/>
                </a:solidFill>
                <a:latin typeface="Calibri"/>
                <a:cs typeface="Calibri"/>
              </a:rPr>
              <a:t>ts</a:t>
            </a:r>
            <a:r>
              <a:rPr sz="1800" b="1" spc="-5"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r>
              <a:rPr sz="1800" b="1" dirty="0">
                <a:solidFill>
                  <a:srgbClr val="C00000"/>
                </a:solidFill>
                <a:latin typeface="Calibri"/>
                <a:cs typeface="Calibri"/>
              </a:rPr>
              <a:t> </a:t>
            </a:r>
            <a:r>
              <a:rPr sz="1800" b="1" spc="-35" dirty="0">
                <a:solidFill>
                  <a:srgbClr val="C00000"/>
                </a:solidFill>
                <a:latin typeface="Calibri"/>
                <a:cs typeface="Calibri"/>
              </a:rPr>
              <a:t>“</a:t>
            </a:r>
            <a:r>
              <a:rPr sz="1800" b="1" spc="-15" dirty="0">
                <a:solidFill>
                  <a:srgbClr val="C00000"/>
                </a:solidFill>
                <a:latin typeface="Calibri"/>
                <a:cs typeface="Calibri"/>
              </a:rPr>
              <a:t>s</a:t>
            </a:r>
            <a:r>
              <a:rPr sz="1800" b="1" spc="-10" dirty="0">
                <a:solidFill>
                  <a:srgbClr val="C00000"/>
                </a:solidFill>
                <a:latin typeface="Calibri"/>
                <a:cs typeface="Calibri"/>
              </a:rPr>
              <a:t>e</a:t>
            </a:r>
            <a:r>
              <a:rPr sz="1800" b="1" spc="5" dirty="0">
                <a:solidFill>
                  <a:srgbClr val="C00000"/>
                </a:solidFill>
                <a:latin typeface="Calibri"/>
                <a:cs typeface="Calibri"/>
              </a:rPr>
              <a:t>e</a:t>
            </a:r>
            <a:r>
              <a:rPr sz="1800" b="1" dirty="0">
                <a:solidFill>
                  <a:srgbClr val="C00000"/>
                </a:solidFill>
                <a:latin typeface="Calibri"/>
                <a:cs typeface="Calibri"/>
              </a:rPr>
              <a:t>”</a:t>
            </a:r>
            <a:r>
              <a:rPr sz="1800" b="1" spc="10" dirty="0">
                <a:solidFill>
                  <a:srgbClr val="C00000"/>
                </a:solidFill>
                <a:latin typeface="Calibri"/>
                <a:cs typeface="Calibri"/>
              </a:rPr>
              <a:t> </a:t>
            </a:r>
            <a:r>
              <a:rPr sz="1800" b="1" spc="-10" dirty="0">
                <a:solidFill>
                  <a:srgbClr val="C00000"/>
                </a:solidFill>
                <a:latin typeface="Calibri"/>
                <a:cs typeface="Calibri"/>
              </a:rPr>
              <a:t>t</a:t>
            </a:r>
            <a:r>
              <a:rPr sz="1800" b="1" spc="-15" dirty="0">
                <a:solidFill>
                  <a:srgbClr val="C00000"/>
                </a:solidFill>
                <a:latin typeface="Calibri"/>
                <a:cs typeface="Calibri"/>
              </a:rPr>
              <a:t>h</a:t>
            </a:r>
            <a:r>
              <a:rPr sz="1800" b="1" dirty="0">
                <a:solidFill>
                  <a:srgbClr val="C00000"/>
                </a:solidFill>
                <a:latin typeface="Calibri"/>
                <a:cs typeface="Calibri"/>
              </a:rPr>
              <a:t>e </a:t>
            </a:r>
            <a:r>
              <a:rPr sz="1800" b="1" spc="-5" dirty="0">
                <a:solidFill>
                  <a:srgbClr val="C00000"/>
                </a:solidFill>
                <a:latin typeface="Calibri"/>
                <a:cs typeface="Calibri"/>
              </a:rPr>
              <a:t>w</a:t>
            </a:r>
            <a:r>
              <a:rPr sz="1800" b="1" spc="-15" dirty="0">
                <a:solidFill>
                  <a:srgbClr val="C00000"/>
                </a:solidFill>
                <a:latin typeface="Calibri"/>
                <a:cs typeface="Calibri"/>
              </a:rPr>
              <a:t>h</a:t>
            </a:r>
            <a:r>
              <a:rPr sz="1800" b="1" spc="-20" dirty="0">
                <a:solidFill>
                  <a:srgbClr val="C00000"/>
                </a:solidFill>
                <a:latin typeface="Calibri"/>
                <a:cs typeface="Calibri"/>
              </a:rPr>
              <a:t>o</a:t>
            </a:r>
            <a:r>
              <a:rPr sz="1800" b="1" spc="-10" dirty="0">
                <a:solidFill>
                  <a:srgbClr val="C00000"/>
                </a:solidFill>
                <a:latin typeface="Calibri"/>
                <a:cs typeface="Calibri"/>
              </a:rPr>
              <a:t>l</a:t>
            </a:r>
            <a:r>
              <a:rPr sz="1800" b="1" dirty="0">
                <a:solidFill>
                  <a:srgbClr val="C00000"/>
                </a:solidFill>
                <a:latin typeface="Calibri"/>
                <a:cs typeface="Calibri"/>
              </a:rPr>
              <a:t>e </a:t>
            </a:r>
            <a:r>
              <a:rPr sz="1800" b="1" spc="-15" dirty="0">
                <a:solidFill>
                  <a:srgbClr val="C00000"/>
                </a:solidFill>
                <a:latin typeface="Calibri"/>
                <a:cs typeface="Calibri"/>
              </a:rPr>
              <a:t>s</a:t>
            </a:r>
            <a:r>
              <a:rPr sz="1800" b="1" spc="-10" dirty="0">
                <a:solidFill>
                  <a:srgbClr val="C00000"/>
                </a:solidFill>
                <a:latin typeface="Calibri"/>
                <a:cs typeface="Calibri"/>
              </a:rPr>
              <a:t>e</a:t>
            </a:r>
            <a:r>
              <a:rPr sz="1800" b="1" spc="-15" dirty="0">
                <a:solidFill>
                  <a:srgbClr val="C00000"/>
                </a:solidFill>
                <a:latin typeface="Calibri"/>
                <a:cs typeface="Calibri"/>
              </a:rPr>
              <a:t>qu</a:t>
            </a:r>
            <a:r>
              <a:rPr sz="1800" b="1" spc="-10" dirty="0">
                <a:solidFill>
                  <a:srgbClr val="C00000"/>
                </a:solidFill>
                <a:latin typeface="Calibri"/>
                <a:cs typeface="Calibri"/>
              </a:rPr>
              <a:t>e</a:t>
            </a:r>
            <a:r>
              <a:rPr sz="1800" b="1" spc="-15" dirty="0">
                <a:solidFill>
                  <a:srgbClr val="C00000"/>
                </a:solidFill>
                <a:latin typeface="Calibri"/>
                <a:cs typeface="Calibri"/>
              </a:rPr>
              <a:t>n</a:t>
            </a:r>
            <a:r>
              <a:rPr sz="1800" b="1" spc="-5" dirty="0">
                <a:solidFill>
                  <a:srgbClr val="C00000"/>
                </a:solidFill>
                <a:latin typeface="Calibri"/>
                <a:cs typeface="Calibri"/>
              </a:rPr>
              <a:t>c</a:t>
            </a:r>
            <a:r>
              <a:rPr sz="1800" b="1" dirty="0">
                <a:solidFill>
                  <a:srgbClr val="C00000"/>
                </a:solidFill>
                <a:latin typeface="Calibri"/>
                <a:cs typeface="Calibri"/>
              </a:rPr>
              <a:t>e</a:t>
            </a:r>
            <a:endParaRPr sz="1800" dirty="0">
              <a:latin typeface="Calibri"/>
              <a:cs typeface="Calibri"/>
            </a:endParaRPr>
          </a:p>
          <a:p>
            <a:pPr marL="12700">
              <a:lnSpc>
                <a:spcPts val="2110"/>
              </a:lnSpc>
            </a:pPr>
            <a:r>
              <a:rPr sz="1800" b="1" spc="-10" dirty="0">
                <a:solidFill>
                  <a:srgbClr val="70AD47"/>
                </a:solidFill>
                <a:latin typeface="Calibri"/>
                <a:cs typeface="Calibri"/>
              </a:rPr>
              <a:t>(+)</a:t>
            </a:r>
            <a:r>
              <a:rPr sz="1800" b="1" spc="5" dirty="0">
                <a:solidFill>
                  <a:srgbClr val="70AD47"/>
                </a:solidFill>
                <a:latin typeface="Calibri"/>
                <a:cs typeface="Calibri"/>
              </a:rPr>
              <a:t> </a:t>
            </a:r>
            <a:r>
              <a:rPr sz="1800" b="1" spc="-15" dirty="0">
                <a:solidFill>
                  <a:srgbClr val="70AD47"/>
                </a:solidFill>
                <a:latin typeface="Calibri"/>
                <a:cs typeface="Calibri"/>
              </a:rPr>
              <a:t>H</a:t>
            </a:r>
            <a:r>
              <a:rPr sz="1800" b="1" spc="-10" dirty="0">
                <a:solidFill>
                  <a:srgbClr val="70AD47"/>
                </a:solidFill>
                <a:latin typeface="Calibri"/>
                <a:cs typeface="Calibri"/>
              </a:rPr>
              <a:t>i</a:t>
            </a:r>
            <a:r>
              <a:rPr sz="1800" b="1" spc="-5" dirty="0">
                <a:solidFill>
                  <a:srgbClr val="70AD47"/>
                </a:solidFill>
                <a:latin typeface="Calibri"/>
                <a:cs typeface="Calibri"/>
              </a:rPr>
              <a:t>g</a:t>
            </a:r>
            <a:r>
              <a:rPr sz="1800" b="1" spc="-15" dirty="0">
                <a:solidFill>
                  <a:srgbClr val="70AD47"/>
                </a:solidFill>
                <a:latin typeface="Calibri"/>
                <a:cs typeface="Calibri"/>
              </a:rPr>
              <a:t>hl</a:t>
            </a:r>
            <a:r>
              <a:rPr sz="1800" b="1" spc="-10" dirty="0">
                <a:solidFill>
                  <a:srgbClr val="70AD47"/>
                </a:solidFill>
                <a:latin typeface="Calibri"/>
                <a:cs typeface="Calibri"/>
              </a:rPr>
              <a:t>y</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10" dirty="0">
                <a:solidFill>
                  <a:srgbClr val="70AD47"/>
                </a:solidFill>
                <a:latin typeface="Calibri"/>
                <a:cs typeface="Calibri"/>
              </a:rPr>
              <a:t>el</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40" dirty="0">
                <a:solidFill>
                  <a:srgbClr val="70AD47"/>
                </a:solidFill>
                <a:latin typeface="Calibri"/>
                <a:cs typeface="Calibri"/>
              </a:rPr>
              <a:t>E</a:t>
            </a:r>
            <a:r>
              <a:rPr sz="1800" b="1" spc="-15" dirty="0">
                <a:solidFill>
                  <a:srgbClr val="70AD47"/>
                </a:solidFill>
                <a:latin typeface="Calibri"/>
                <a:cs typeface="Calibri"/>
              </a:rPr>
              <a:t>a</a:t>
            </a:r>
            <a:r>
              <a:rPr sz="1800" b="1" spc="-5" dirty="0">
                <a:solidFill>
                  <a:srgbClr val="70AD47"/>
                </a:solidFill>
                <a:latin typeface="Calibri"/>
                <a:cs typeface="Calibri"/>
              </a:rPr>
              <a:t>c</a:t>
            </a:r>
            <a:r>
              <a:rPr sz="1800" b="1" spc="-10" dirty="0">
                <a:solidFill>
                  <a:srgbClr val="70AD47"/>
                </a:solidFill>
                <a:latin typeface="Calibri"/>
                <a:cs typeface="Calibri"/>
              </a:rPr>
              <a:t>h</a:t>
            </a:r>
            <a:r>
              <a:rPr sz="1800" b="1" dirty="0">
                <a:solidFill>
                  <a:srgbClr val="70AD47"/>
                </a:solidFill>
                <a:latin typeface="Calibri"/>
                <a:cs typeface="Calibri"/>
              </a:rPr>
              <a:t> </a:t>
            </a:r>
            <a:r>
              <a:rPr sz="1800" b="1" spc="-20" dirty="0">
                <a:solidFill>
                  <a:srgbClr val="70AD47"/>
                </a:solidFill>
                <a:latin typeface="Calibri"/>
                <a:cs typeface="Calibri"/>
              </a:rPr>
              <a:t>o</a:t>
            </a:r>
            <a:r>
              <a:rPr sz="1800" b="1" spc="-15" dirty="0">
                <a:solidFill>
                  <a:srgbClr val="70AD47"/>
                </a:solidFill>
                <a:latin typeface="Calibri"/>
                <a:cs typeface="Calibri"/>
              </a:rPr>
              <a:t>u</a:t>
            </a:r>
            <a:r>
              <a:rPr sz="1800" b="1" spc="-10" dirty="0">
                <a:solidFill>
                  <a:srgbClr val="70AD47"/>
                </a:solidFill>
                <a:latin typeface="Calibri"/>
                <a:cs typeface="Calibri"/>
              </a:rPr>
              <a:t>t</a:t>
            </a:r>
            <a:r>
              <a:rPr sz="1800" b="1" spc="-15" dirty="0">
                <a:solidFill>
                  <a:srgbClr val="70AD47"/>
                </a:solidFill>
                <a:latin typeface="Calibri"/>
                <a:cs typeface="Calibri"/>
              </a:rPr>
              <a:t>pu</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20" dirty="0">
                <a:solidFill>
                  <a:srgbClr val="70AD47"/>
                </a:solidFill>
                <a:latin typeface="Calibri"/>
                <a:cs typeface="Calibri"/>
              </a:rPr>
              <a:t>c</a:t>
            </a:r>
            <a:r>
              <a:rPr sz="1800" b="1" spc="-15" dirty="0">
                <a:solidFill>
                  <a:srgbClr val="70AD47"/>
                </a:solidFill>
                <a:latin typeface="Calibri"/>
                <a:cs typeface="Calibri"/>
              </a:rPr>
              <a:t>a</a:t>
            </a:r>
            <a:r>
              <a:rPr sz="1800" b="1" spc="-10" dirty="0">
                <a:solidFill>
                  <a:srgbClr val="70AD47"/>
                </a:solidFill>
                <a:latin typeface="Calibri"/>
                <a:cs typeface="Calibri"/>
              </a:rPr>
              <a:t>n</a:t>
            </a:r>
            <a:endParaRPr sz="1800" dirty="0">
              <a:latin typeface="Calibri"/>
              <a:cs typeface="Calibri"/>
            </a:endParaRPr>
          </a:p>
          <a:p>
            <a:pPr marL="12700">
              <a:lnSpc>
                <a:spcPct val="100000"/>
              </a:lnSpc>
              <a:spcBef>
                <a:spcPts val="45"/>
              </a:spcBef>
            </a:pPr>
            <a:r>
              <a:rPr sz="1800" b="1" spc="-5" dirty="0">
                <a:solidFill>
                  <a:srgbClr val="70AD47"/>
                </a:solidFill>
                <a:latin typeface="Calibri"/>
                <a:cs typeface="Calibri"/>
              </a:rPr>
              <a:t>b</a:t>
            </a:r>
            <a:r>
              <a:rPr sz="1800" b="1" dirty="0">
                <a:solidFill>
                  <a:srgbClr val="70AD47"/>
                </a:solidFill>
                <a:latin typeface="Calibri"/>
                <a:cs typeface="Calibri"/>
              </a:rPr>
              <a:t>e </a:t>
            </a:r>
            <a:r>
              <a:rPr sz="1800" b="1" spc="-5" dirty="0">
                <a:solidFill>
                  <a:srgbClr val="70AD47"/>
                </a:solidFill>
                <a:latin typeface="Calibri"/>
                <a:cs typeface="Calibri"/>
              </a:rPr>
              <a:t>c</a:t>
            </a:r>
            <a:r>
              <a:rPr sz="1800" b="1" spc="-20" dirty="0">
                <a:solidFill>
                  <a:srgbClr val="70AD47"/>
                </a:solidFill>
                <a:latin typeface="Calibri"/>
                <a:cs typeface="Calibri"/>
              </a:rPr>
              <a:t>o</a:t>
            </a:r>
            <a:r>
              <a:rPr sz="1800" b="1" spc="-5" dirty="0">
                <a:solidFill>
                  <a:srgbClr val="70AD47"/>
                </a:solidFill>
                <a:latin typeface="Calibri"/>
                <a:cs typeface="Calibri"/>
              </a:rPr>
              <a:t>m</a:t>
            </a:r>
            <a:r>
              <a:rPr sz="1800" b="1" spc="-15" dirty="0">
                <a:solidFill>
                  <a:srgbClr val="70AD47"/>
                </a:solidFill>
                <a:latin typeface="Calibri"/>
                <a:cs typeface="Calibri"/>
              </a:rPr>
              <a:t>pu</a:t>
            </a:r>
            <a:r>
              <a:rPr sz="1800" b="1" spc="-35" dirty="0">
                <a:solidFill>
                  <a:srgbClr val="70AD47"/>
                </a:solidFill>
                <a:latin typeface="Calibri"/>
                <a:cs typeface="Calibri"/>
              </a:rPr>
              <a:t>t</a:t>
            </a:r>
            <a:r>
              <a:rPr sz="1800" b="1" spc="-10" dirty="0">
                <a:solidFill>
                  <a:srgbClr val="70AD47"/>
                </a:solidFill>
                <a:latin typeface="Calibri"/>
                <a:cs typeface="Calibri"/>
              </a:rPr>
              <a:t>ed</a:t>
            </a:r>
            <a:r>
              <a:rPr sz="1800" b="1" dirty="0">
                <a:solidFill>
                  <a:srgbClr val="70AD47"/>
                </a:solidFill>
                <a:latin typeface="Calibri"/>
                <a:cs typeface="Calibri"/>
              </a:rPr>
              <a:t> </a:t>
            </a:r>
            <a:r>
              <a:rPr sz="1800" b="1" spc="-15" dirty="0">
                <a:solidFill>
                  <a:srgbClr val="70AD47"/>
                </a:solidFill>
                <a:latin typeface="Calibri"/>
                <a:cs typeface="Calibri"/>
              </a:rPr>
              <a:t>i</a:t>
            </a:r>
            <a:r>
              <a:rPr sz="1800" b="1" spc="-10" dirty="0">
                <a:solidFill>
                  <a:srgbClr val="70AD47"/>
                </a:solidFill>
                <a:latin typeface="Calibri"/>
                <a:cs typeface="Calibri"/>
              </a:rPr>
              <a:t>n</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5" dirty="0">
                <a:solidFill>
                  <a:srgbClr val="70AD47"/>
                </a:solidFill>
                <a:latin typeface="Calibri"/>
                <a:cs typeface="Calibri"/>
              </a:rPr>
              <a:t>e</a:t>
            </a:r>
            <a:r>
              <a:rPr sz="1800" b="1" spc="-5" dirty="0">
                <a:solidFill>
                  <a:srgbClr val="70AD47"/>
                </a:solidFill>
                <a:latin typeface="Calibri"/>
                <a:cs typeface="Calibri"/>
              </a:rPr>
              <a:t>l</a:t>
            </a:r>
            <a:endParaRPr sz="1800" dirty="0">
              <a:latin typeface="Calibri"/>
              <a:cs typeface="Calibri"/>
            </a:endParaRPr>
          </a:p>
        </p:txBody>
      </p:sp>
      <p:sp>
        <p:nvSpPr>
          <p:cNvPr id="150" name="object 150"/>
          <p:cNvSpPr txBox="1"/>
          <p:nvPr/>
        </p:nvSpPr>
        <p:spPr>
          <a:xfrm>
            <a:off x="8426784" y="4304791"/>
            <a:ext cx="3645880" cy="1937197"/>
          </a:xfrm>
          <a:prstGeom prst="rect">
            <a:avLst/>
          </a:prstGeom>
        </p:spPr>
        <p:txBody>
          <a:bodyPr vert="horz" wrap="square" lIns="0" tIns="0" rIns="0" bIns="0" rtlCol="0">
            <a:spAutoFit/>
          </a:bodyPr>
          <a:lstStyle/>
          <a:p>
            <a:pPr marL="12700">
              <a:lnSpc>
                <a:spcPts val="2125"/>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5" dirty="0">
                <a:latin typeface="Calibri"/>
                <a:cs typeface="Calibri"/>
              </a:rPr>
              <a:t>S</a:t>
            </a:r>
            <a:r>
              <a:rPr sz="1800" b="1" spc="-20" dirty="0">
                <a:latin typeface="Calibri"/>
                <a:cs typeface="Calibri"/>
              </a:rPr>
              <a:t>e</a:t>
            </a:r>
            <a:r>
              <a:rPr sz="1800" b="1" spc="-10" dirty="0">
                <a:latin typeface="Calibri"/>
                <a:cs typeface="Calibri"/>
              </a:rPr>
              <a:t>ts</a:t>
            </a:r>
            <a:r>
              <a:rPr sz="1800" b="1" dirty="0">
                <a:latin typeface="Calibri"/>
                <a:cs typeface="Calibri"/>
              </a:rPr>
              <a:t> </a:t>
            </a:r>
            <a:r>
              <a:rPr sz="1800" b="1" spc="-20" dirty="0">
                <a:latin typeface="Calibri"/>
                <a:cs typeface="Calibri"/>
              </a:rPr>
              <a:t>o</a:t>
            </a:r>
            <a:r>
              <a:rPr sz="1800" b="1" dirty="0">
                <a:latin typeface="Calibri"/>
                <a:cs typeface="Calibri"/>
              </a:rPr>
              <a:t>f</a:t>
            </a:r>
            <a:r>
              <a:rPr sz="1800" b="1" spc="10" dirty="0">
                <a:latin typeface="Calibri"/>
                <a:cs typeface="Calibri"/>
              </a:rPr>
              <a:t> </a:t>
            </a:r>
            <a:r>
              <a:rPr sz="1800" b="1" spc="-95" dirty="0">
                <a:latin typeface="Calibri"/>
                <a:cs typeface="Calibri"/>
              </a:rPr>
              <a:t>V</a:t>
            </a:r>
            <a:r>
              <a:rPr sz="1800" b="1" spc="-10" dirty="0">
                <a:latin typeface="Calibri"/>
                <a:cs typeface="Calibri"/>
              </a:rPr>
              <a:t>e</a:t>
            </a:r>
            <a:r>
              <a:rPr sz="1800" b="1" spc="-5" dirty="0">
                <a:latin typeface="Calibri"/>
                <a:cs typeface="Calibri"/>
              </a:rPr>
              <a:t>c</a:t>
            </a:r>
            <a:r>
              <a:rPr sz="1800" b="1" spc="-25" dirty="0">
                <a:latin typeface="Calibri"/>
                <a:cs typeface="Calibri"/>
              </a:rPr>
              <a:t>t</a:t>
            </a:r>
            <a:r>
              <a:rPr sz="1800" b="1" spc="-20" dirty="0">
                <a:latin typeface="Calibri"/>
                <a:cs typeface="Calibri"/>
              </a:rPr>
              <a:t>o</a:t>
            </a:r>
            <a:r>
              <a:rPr sz="1800" b="1" spc="-30" dirty="0">
                <a:latin typeface="Calibri"/>
                <a:cs typeface="Calibri"/>
              </a:rPr>
              <a:t>r</a:t>
            </a:r>
            <a:r>
              <a:rPr sz="1800" b="1" spc="-10" dirty="0">
                <a:latin typeface="Calibri"/>
                <a:cs typeface="Calibri"/>
              </a:rPr>
              <a:t>s</a:t>
            </a:r>
            <a:endParaRPr sz="1800" dirty="0">
              <a:latin typeface="Calibri"/>
              <a:cs typeface="Calibri"/>
            </a:endParaRPr>
          </a:p>
          <a:p>
            <a:pPr marL="12700">
              <a:lnSpc>
                <a:spcPts val="2125"/>
              </a:lnSpc>
            </a:pPr>
            <a:r>
              <a:rPr sz="1800" b="1" spc="-10" dirty="0">
                <a:solidFill>
                  <a:srgbClr val="70AD47"/>
                </a:solidFill>
                <a:latin typeface="Calibri"/>
                <a:cs typeface="Calibri"/>
              </a:rPr>
              <a:t>(</a:t>
            </a:r>
            <a:r>
              <a:rPr sz="1800" b="1" spc="-5" dirty="0">
                <a:solidFill>
                  <a:srgbClr val="70AD47"/>
                </a:solidFill>
                <a:latin typeface="Calibri"/>
                <a:cs typeface="Calibri"/>
              </a:rPr>
              <a:t>-</a:t>
            </a:r>
            <a:r>
              <a:rPr sz="1800" b="1" spc="-10" dirty="0">
                <a:solidFill>
                  <a:srgbClr val="70AD47"/>
                </a:solidFill>
                <a:latin typeface="Calibri"/>
                <a:cs typeface="Calibri"/>
              </a:rPr>
              <a:t>)</a:t>
            </a:r>
            <a:r>
              <a:rPr sz="1800" b="1" spc="5" dirty="0">
                <a:solidFill>
                  <a:srgbClr val="70AD47"/>
                </a:solidFill>
                <a:latin typeface="Calibri"/>
                <a:cs typeface="Calibri"/>
              </a:rPr>
              <a:t> </a:t>
            </a:r>
            <a:r>
              <a:rPr sz="1800" b="1" dirty="0">
                <a:solidFill>
                  <a:srgbClr val="70AD47"/>
                </a:solidFill>
                <a:latin typeface="Calibri"/>
                <a:cs typeface="Calibri"/>
              </a:rPr>
              <a:t>G</a:t>
            </a:r>
            <a:r>
              <a:rPr sz="1800" b="1" spc="-20" dirty="0">
                <a:solidFill>
                  <a:srgbClr val="70AD47"/>
                </a:solidFill>
                <a:latin typeface="Calibri"/>
                <a:cs typeface="Calibri"/>
              </a:rPr>
              <a:t>oo</a:t>
            </a:r>
            <a:r>
              <a:rPr sz="1800" b="1" spc="-10" dirty="0">
                <a:solidFill>
                  <a:srgbClr val="70AD47"/>
                </a:solidFill>
                <a:latin typeface="Calibri"/>
                <a:cs typeface="Calibri"/>
              </a:rPr>
              <a:t>d</a:t>
            </a:r>
            <a:r>
              <a:rPr sz="1800" b="1" dirty="0">
                <a:solidFill>
                  <a:srgbClr val="70AD47"/>
                </a:solidFill>
                <a:latin typeface="Calibri"/>
                <a:cs typeface="Calibri"/>
              </a:rPr>
              <a:t> </a:t>
            </a:r>
            <a:r>
              <a:rPr sz="1800" b="1" spc="-25" dirty="0">
                <a:solidFill>
                  <a:srgbClr val="70AD47"/>
                </a:solidFill>
                <a:latin typeface="Calibri"/>
                <a:cs typeface="Calibri"/>
              </a:rPr>
              <a:t>a</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10" dirty="0">
                <a:solidFill>
                  <a:srgbClr val="70AD47"/>
                </a:solidFill>
                <a:latin typeface="Calibri"/>
                <a:cs typeface="Calibri"/>
              </a:rPr>
              <a:t>l</a:t>
            </a: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g </a:t>
            </a:r>
            <a:r>
              <a:rPr sz="1800" b="1" spc="-20" dirty="0">
                <a:solidFill>
                  <a:srgbClr val="70AD47"/>
                </a:solidFill>
                <a:latin typeface="Calibri"/>
                <a:cs typeface="Calibri"/>
              </a:rPr>
              <a:t>s</a:t>
            </a:r>
            <a:r>
              <a:rPr sz="1800" b="1" spc="5" dirty="0">
                <a:solidFill>
                  <a:srgbClr val="70AD47"/>
                </a:solidFill>
                <a:latin typeface="Calibri"/>
                <a:cs typeface="Calibri"/>
              </a:rPr>
              <a:t>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15" dirty="0">
                <a:solidFill>
                  <a:srgbClr val="70AD47"/>
                </a:solidFill>
                <a:latin typeface="Calibri"/>
                <a:cs typeface="Calibri"/>
              </a:rPr>
              <a:t>n</a:t>
            </a:r>
            <a:r>
              <a:rPr sz="1800" b="1" spc="-5" dirty="0">
                <a:solidFill>
                  <a:srgbClr val="70AD47"/>
                </a:solidFill>
                <a:latin typeface="Calibri"/>
                <a:cs typeface="Calibri"/>
              </a:rPr>
              <a:t>c</a:t>
            </a:r>
            <a:r>
              <a:rPr sz="1800" b="1" spc="-10" dirty="0">
                <a:solidFill>
                  <a:srgbClr val="70AD47"/>
                </a:solidFill>
                <a:latin typeface="Calibri"/>
                <a:cs typeface="Calibri"/>
              </a:rPr>
              <a:t>e</a:t>
            </a:r>
            <a:r>
              <a:rPr sz="1800" b="1" spc="-20" dirty="0">
                <a:solidFill>
                  <a:srgbClr val="70AD47"/>
                </a:solidFill>
                <a:latin typeface="Calibri"/>
                <a:cs typeface="Calibri"/>
              </a:rPr>
              <a:t>s</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25" dirty="0">
                <a:solidFill>
                  <a:srgbClr val="70AD47"/>
                </a:solidFill>
                <a:latin typeface="Calibri"/>
                <a:cs typeface="Calibri"/>
              </a:rPr>
              <a:t>a</a:t>
            </a:r>
            <a:r>
              <a:rPr lang="en-US" sz="1800" b="1" spc="145" dirty="0">
                <a:solidFill>
                  <a:srgbClr val="70AD47"/>
                </a:solidFill>
                <a:latin typeface="Calibri"/>
                <a:cs typeface="Calibri"/>
              </a:rPr>
              <a:t>ft</a:t>
            </a:r>
            <a:r>
              <a:rPr sz="1800" b="1" spc="-10" dirty="0">
                <a:solidFill>
                  <a:srgbClr val="70AD47"/>
                </a:solidFill>
                <a:latin typeface="Calibri"/>
                <a:cs typeface="Calibri"/>
              </a:rPr>
              <a:t>e</a:t>
            </a:r>
            <a:r>
              <a:rPr sz="1800" b="1" dirty="0">
                <a:solidFill>
                  <a:srgbClr val="70AD47"/>
                </a:solidFill>
                <a:latin typeface="Calibri"/>
                <a:cs typeface="Calibri"/>
              </a:rPr>
              <a:t>r </a:t>
            </a: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e</a:t>
            </a:r>
            <a:endParaRPr sz="1800" dirty="0">
              <a:latin typeface="Calibri"/>
              <a:cs typeface="Calibri"/>
            </a:endParaRPr>
          </a:p>
          <a:p>
            <a:pPr marL="12700" marR="474345">
              <a:lnSpc>
                <a:spcPct val="102200"/>
              </a:lnSpc>
            </a:pPr>
            <a:r>
              <a:rPr sz="1800" b="1" spc="-10" dirty="0">
                <a:solidFill>
                  <a:srgbClr val="70AD47"/>
                </a:solidFill>
                <a:latin typeface="Calibri"/>
                <a:cs typeface="Calibri"/>
              </a:rPr>
              <a:t>sel</a:t>
            </a:r>
            <a:r>
              <a:rPr sz="1800" b="1" spc="-45" dirty="0">
                <a:solidFill>
                  <a:srgbClr val="70AD47"/>
                </a:solidFill>
                <a:latin typeface="Calibri"/>
                <a:cs typeface="Calibri"/>
              </a:rPr>
              <a:t>f</a:t>
            </a:r>
            <a:r>
              <a:rPr sz="1800" b="1" spc="-5" dirty="0">
                <a:solidFill>
                  <a:srgbClr val="70AD47"/>
                </a:solidFill>
                <a:latin typeface="Calibri"/>
                <a:cs typeface="Calibri"/>
              </a:rPr>
              <a:t>-</a:t>
            </a:r>
            <a:r>
              <a:rPr sz="1800" b="1" spc="114" dirty="0">
                <a:solidFill>
                  <a:srgbClr val="70AD47"/>
                </a:solidFill>
                <a:latin typeface="Calibri"/>
                <a:cs typeface="Calibri"/>
              </a:rPr>
              <a:t>a</a:t>
            </a:r>
            <a:r>
              <a:rPr lang="en-US" sz="1800" b="1" spc="110" dirty="0">
                <a:solidFill>
                  <a:srgbClr val="70AD47"/>
                </a:solidFill>
                <a:latin typeface="Calibri"/>
                <a:cs typeface="Calibri"/>
              </a:rPr>
              <a:t>ttenti</a:t>
            </a:r>
            <a:r>
              <a:rPr sz="1800" b="1" spc="-15" dirty="0">
                <a:solidFill>
                  <a:srgbClr val="70AD47"/>
                </a:solidFill>
                <a:latin typeface="Calibri"/>
                <a:cs typeface="Calibri"/>
              </a:rPr>
              <a:t>o</a:t>
            </a:r>
            <a:r>
              <a:rPr sz="1800" b="1" spc="-10" dirty="0">
                <a:solidFill>
                  <a:srgbClr val="70AD47"/>
                </a:solidFill>
                <a:latin typeface="Calibri"/>
                <a:cs typeface="Calibri"/>
              </a:rPr>
              <a:t>n</a:t>
            </a:r>
            <a:r>
              <a:rPr sz="1800" b="1" dirty="0">
                <a:solidFill>
                  <a:srgbClr val="70AD47"/>
                </a:solidFill>
                <a:latin typeface="Calibri"/>
                <a:cs typeface="Calibri"/>
              </a:rPr>
              <a:t> </a:t>
            </a:r>
            <a:r>
              <a:rPr sz="1800" b="1" spc="-10" dirty="0">
                <a:solidFill>
                  <a:srgbClr val="70AD47"/>
                </a:solidFill>
                <a:latin typeface="Calibri"/>
                <a:cs typeface="Calibri"/>
              </a:rPr>
              <a:t>l</a:t>
            </a:r>
            <a:r>
              <a:rPr sz="1800" b="1" spc="-50" dirty="0">
                <a:solidFill>
                  <a:srgbClr val="70AD47"/>
                </a:solidFill>
                <a:latin typeface="Calibri"/>
                <a:cs typeface="Calibri"/>
              </a:rPr>
              <a:t>a</a:t>
            </a:r>
            <a:r>
              <a:rPr sz="1800" b="1" spc="-30" dirty="0">
                <a:solidFill>
                  <a:srgbClr val="70AD47"/>
                </a:solidFill>
                <a:latin typeface="Calibri"/>
                <a:cs typeface="Calibri"/>
              </a:rPr>
              <a:t>y</a:t>
            </a:r>
            <a:r>
              <a:rPr sz="1800" b="1" spc="5" dirty="0">
                <a:solidFill>
                  <a:srgbClr val="70AD47"/>
                </a:solidFill>
                <a:latin typeface="Calibri"/>
                <a:cs typeface="Calibri"/>
              </a:rPr>
              <a:t>e</a:t>
            </a:r>
            <a:r>
              <a:rPr sz="1800" b="1" spc="-130" dirty="0">
                <a:solidFill>
                  <a:srgbClr val="70AD47"/>
                </a:solidFill>
                <a:latin typeface="Calibri"/>
                <a:cs typeface="Calibri"/>
              </a:rPr>
              <a:t>r</a:t>
            </a:r>
            <a:r>
              <a:rPr sz="1800" b="1" spc="-5" dirty="0">
                <a:solidFill>
                  <a:srgbClr val="70AD47"/>
                </a:solidFill>
                <a:latin typeface="Calibri"/>
                <a:cs typeface="Calibri"/>
              </a:rPr>
              <a:t>,</a:t>
            </a:r>
            <a:r>
              <a:rPr sz="1800" b="1" dirty="0">
                <a:solidFill>
                  <a:srgbClr val="70AD47"/>
                </a:solidFill>
                <a:latin typeface="Calibri"/>
                <a:cs typeface="Calibri"/>
              </a:rPr>
              <a:t> </a:t>
            </a:r>
            <a:r>
              <a:rPr sz="1800" b="1" spc="-10" dirty="0">
                <a:solidFill>
                  <a:srgbClr val="70AD47"/>
                </a:solidFill>
                <a:latin typeface="Calibri"/>
                <a:cs typeface="Calibri"/>
              </a:rPr>
              <a:t>e</a:t>
            </a:r>
            <a:r>
              <a:rPr sz="1800" b="1" spc="-15" dirty="0">
                <a:solidFill>
                  <a:srgbClr val="70AD47"/>
                </a:solidFill>
                <a:latin typeface="Calibri"/>
                <a:cs typeface="Calibri"/>
              </a:rPr>
              <a:t>a</a:t>
            </a:r>
            <a:r>
              <a:rPr sz="1800" b="1" spc="-5" dirty="0">
                <a:solidFill>
                  <a:srgbClr val="70AD47"/>
                </a:solidFill>
                <a:latin typeface="Calibri"/>
                <a:cs typeface="Calibri"/>
              </a:rPr>
              <a:t>c</a:t>
            </a:r>
            <a:r>
              <a:rPr sz="1800" b="1" spc="-10" dirty="0">
                <a:solidFill>
                  <a:srgbClr val="70AD47"/>
                </a:solidFill>
                <a:latin typeface="Calibri"/>
                <a:cs typeface="Calibri"/>
              </a:rPr>
              <a:t>h</a:t>
            </a:r>
            <a:r>
              <a:rPr sz="1800" b="1" dirty="0">
                <a:solidFill>
                  <a:srgbClr val="70AD47"/>
                </a:solidFill>
                <a:latin typeface="Calibri"/>
                <a:cs typeface="Calibri"/>
              </a:rPr>
              <a:t> </a:t>
            </a:r>
            <a:r>
              <a:rPr sz="1800" b="1" spc="-15" dirty="0">
                <a:solidFill>
                  <a:srgbClr val="70AD47"/>
                </a:solidFill>
                <a:latin typeface="Calibri"/>
                <a:cs typeface="Calibri"/>
              </a:rPr>
              <a:t>ou</a:t>
            </a:r>
            <a:r>
              <a:rPr sz="1800" b="1" spc="-10" dirty="0">
                <a:solidFill>
                  <a:srgbClr val="70AD47"/>
                </a:solidFill>
                <a:latin typeface="Calibri"/>
                <a:cs typeface="Calibri"/>
              </a:rPr>
              <a:t>t</a:t>
            </a:r>
            <a:r>
              <a:rPr sz="1800" b="1" spc="-15" dirty="0">
                <a:solidFill>
                  <a:srgbClr val="70AD47"/>
                </a:solidFill>
                <a:latin typeface="Calibri"/>
                <a:cs typeface="Calibri"/>
              </a:rPr>
              <a:t>pu</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45" dirty="0">
                <a:solidFill>
                  <a:srgbClr val="70AD47"/>
                </a:solidFill>
                <a:latin typeface="Calibri"/>
                <a:cs typeface="Calibri"/>
              </a:rPr>
              <a:t>“</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5" dirty="0">
                <a:solidFill>
                  <a:srgbClr val="70AD47"/>
                </a:solidFill>
                <a:latin typeface="Calibri"/>
                <a:cs typeface="Calibri"/>
              </a:rPr>
              <a:t>e</a:t>
            </a:r>
            <a:r>
              <a:rPr sz="1800" b="1" spc="-20" dirty="0">
                <a:solidFill>
                  <a:srgbClr val="70AD47"/>
                </a:solidFill>
                <a:latin typeface="Calibri"/>
                <a:cs typeface="Calibri"/>
              </a:rPr>
              <a:t>s</a:t>
            </a:r>
            <a:r>
              <a:rPr sz="1800" b="1" dirty="0">
                <a:solidFill>
                  <a:srgbClr val="70AD47"/>
                </a:solidFill>
                <a:latin typeface="Calibri"/>
                <a:cs typeface="Calibri"/>
              </a:rPr>
              <a:t>”</a:t>
            </a:r>
            <a:r>
              <a:rPr sz="1800" b="1" spc="10" dirty="0">
                <a:solidFill>
                  <a:srgbClr val="70AD47"/>
                </a:solidFill>
                <a:latin typeface="Calibri"/>
                <a:cs typeface="Calibri"/>
              </a:rPr>
              <a:t> </a:t>
            </a:r>
            <a:r>
              <a:rPr sz="1800" b="1" spc="-15" dirty="0">
                <a:solidFill>
                  <a:srgbClr val="70AD47"/>
                </a:solidFill>
                <a:latin typeface="Calibri"/>
                <a:cs typeface="Calibri"/>
              </a:rPr>
              <a:t>al</a:t>
            </a:r>
            <a:r>
              <a:rPr sz="1800" b="1" spc="-5" dirty="0">
                <a:solidFill>
                  <a:srgbClr val="70AD47"/>
                </a:solidFill>
                <a:latin typeface="Calibri"/>
                <a:cs typeface="Calibri"/>
              </a:rPr>
              <a:t>l</a:t>
            </a:r>
            <a:r>
              <a:rPr sz="1800" b="1" dirty="0">
                <a:solidFill>
                  <a:srgbClr val="70AD47"/>
                </a:solidFill>
                <a:latin typeface="Calibri"/>
                <a:cs typeface="Calibri"/>
              </a:rPr>
              <a:t> </a:t>
            </a:r>
            <a:r>
              <a:rPr sz="1800" b="1" spc="-15" dirty="0">
                <a:solidFill>
                  <a:srgbClr val="70AD47"/>
                </a:solidFill>
                <a:latin typeface="Calibri"/>
                <a:cs typeface="Calibri"/>
              </a:rPr>
              <a:t>inpu</a:t>
            </a:r>
            <a:r>
              <a:rPr sz="1800" b="1" spc="-10" dirty="0">
                <a:solidFill>
                  <a:srgbClr val="70AD47"/>
                </a:solidFill>
                <a:latin typeface="Calibri"/>
                <a:cs typeface="Calibri"/>
              </a:rPr>
              <a:t>t</a:t>
            </a:r>
            <a:r>
              <a:rPr sz="1800" b="1" spc="-20" dirty="0">
                <a:solidFill>
                  <a:srgbClr val="70AD47"/>
                </a:solidFill>
                <a:latin typeface="Calibri"/>
                <a:cs typeface="Calibri"/>
              </a:rPr>
              <a:t>s</a:t>
            </a:r>
            <a:r>
              <a:rPr sz="1800" b="1" spc="-10" dirty="0">
                <a:solidFill>
                  <a:srgbClr val="70AD47"/>
                </a:solidFill>
                <a:latin typeface="Calibri"/>
                <a:cs typeface="Calibri"/>
              </a:rPr>
              <a:t>!</a:t>
            </a:r>
            <a:endParaRPr sz="1800" dirty="0">
              <a:latin typeface="Calibri"/>
              <a:cs typeface="Calibri"/>
            </a:endParaRPr>
          </a:p>
          <a:p>
            <a:pPr marL="12700">
              <a:lnSpc>
                <a:spcPts val="2090"/>
              </a:lnSpc>
            </a:pPr>
            <a:r>
              <a:rPr sz="1800" b="1" spc="-10" dirty="0">
                <a:solidFill>
                  <a:srgbClr val="70AD47"/>
                </a:solidFill>
                <a:latin typeface="Calibri"/>
                <a:cs typeface="Calibri"/>
              </a:rPr>
              <a:t>(+)</a:t>
            </a:r>
            <a:r>
              <a:rPr sz="1800" b="1" spc="5" dirty="0">
                <a:solidFill>
                  <a:srgbClr val="70AD47"/>
                </a:solidFill>
                <a:latin typeface="Calibri"/>
                <a:cs typeface="Calibri"/>
              </a:rPr>
              <a:t> </a:t>
            </a:r>
            <a:r>
              <a:rPr sz="1800" b="1" spc="-15" dirty="0">
                <a:solidFill>
                  <a:srgbClr val="70AD47"/>
                </a:solidFill>
                <a:latin typeface="Calibri"/>
                <a:cs typeface="Calibri"/>
              </a:rPr>
              <a:t>H</a:t>
            </a:r>
            <a:r>
              <a:rPr sz="1800" b="1" spc="-10" dirty="0">
                <a:solidFill>
                  <a:srgbClr val="70AD47"/>
                </a:solidFill>
                <a:latin typeface="Calibri"/>
                <a:cs typeface="Calibri"/>
              </a:rPr>
              <a:t>i</a:t>
            </a:r>
            <a:r>
              <a:rPr sz="1800" b="1" spc="-5" dirty="0">
                <a:solidFill>
                  <a:srgbClr val="70AD47"/>
                </a:solidFill>
                <a:latin typeface="Calibri"/>
                <a:cs typeface="Calibri"/>
              </a:rPr>
              <a:t>g</a:t>
            </a:r>
            <a:r>
              <a:rPr sz="1800" b="1" spc="-15" dirty="0">
                <a:solidFill>
                  <a:srgbClr val="70AD47"/>
                </a:solidFill>
                <a:latin typeface="Calibri"/>
                <a:cs typeface="Calibri"/>
              </a:rPr>
              <a:t>hl</a:t>
            </a:r>
            <a:r>
              <a:rPr sz="1800" b="1" spc="-10" dirty="0">
                <a:solidFill>
                  <a:srgbClr val="70AD47"/>
                </a:solidFill>
                <a:latin typeface="Calibri"/>
                <a:cs typeface="Calibri"/>
              </a:rPr>
              <a:t>y</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10" dirty="0">
                <a:solidFill>
                  <a:srgbClr val="70AD47"/>
                </a:solidFill>
                <a:latin typeface="Calibri"/>
                <a:cs typeface="Calibri"/>
              </a:rPr>
              <a:t>el</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40" dirty="0">
                <a:solidFill>
                  <a:srgbClr val="70AD47"/>
                </a:solidFill>
                <a:latin typeface="Calibri"/>
                <a:cs typeface="Calibri"/>
              </a:rPr>
              <a:t>E</a:t>
            </a:r>
            <a:r>
              <a:rPr sz="1800" b="1" spc="-15" dirty="0">
                <a:solidFill>
                  <a:srgbClr val="70AD47"/>
                </a:solidFill>
                <a:latin typeface="Calibri"/>
                <a:cs typeface="Calibri"/>
              </a:rPr>
              <a:t>a</a:t>
            </a:r>
            <a:r>
              <a:rPr sz="1800" b="1" spc="-5" dirty="0">
                <a:solidFill>
                  <a:srgbClr val="70AD47"/>
                </a:solidFill>
                <a:latin typeface="Calibri"/>
                <a:cs typeface="Calibri"/>
              </a:rPr>
              <a:t>c</a:t>
            </a:r>
            <a:r>
              <a:rPr sz="1800" b="1" spc="-10" dirty="0">
                <a:solidFill>
                  <a:srgbClr val="70AD47"/>
                </a:solidFill>
                <a:latin typeface="Calibri"/>
                <a:cs typeface="Calibri"/>
              </a:rPr>
              <a:t>h</a:t>
            </a:r>
            <a:r>
              <a:rPr sz="1800" b="1" dirty="0">
                <a:solidFill>
                  <a:srgbClr val="70AD47"/>
                </a:solidFill>
                <a:latin typeface="Calibri"/>
                <a:cs typeface="Calibri"/>
              </a:rPr>
              <a:t> </a:t>
            </a:r>
            <a:r>
              <a:rPr sz="1800" b="1" spc="-20" dirty="0">
                <a:solidFill>
                  <a:srgbClr val="70AD47"/>
                </a:solidFill>
                <a:latin typeface="Calibri"/>
                <a:cs typeface="Calibri"/>
              </a:rPr>
              <a:t>o</a:t>
            </a:r>
            <a:r>
              <a:rPr sz="1800" b="1" spc="-15" dirty="0">
                <a:solidFill>
                  <a:srgbClr val="70AD47"/>
                </a:solidFill>
                <a:latin typeface="Calibri"/>
                <a:cs typeface="Calibri"/>
              </a:rPr>
              <a:t>u</a:t>
            </a:r>
            <a:r>
              <a:rPr sz="1800" b="1" spc="-10" dirty="0">
                <a:solidFill>
                  <a:srgbClr val="70AD47"/>
                </a:solidFill>
                <a:latin typeface="Calibri"/>
                <a:cs typeface="Calibri"/>
              </a:rPr>
              <a:t>t</a:t>
            </a:r>
            <a:r>
              <a:rPr sz="1800" b="1" spc="-15" dirty="0">
                <a:solidFill>
                  <a:srgbClr val="70AD47"/>
                </a:solidFill>
                <a:latin typeface="Calibri"/>
                <a:cs typeface="Calibri"/>
              </a:rPr>
              <a:t>pu</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20" dirty="0">
                <a:solidFill>
                  <a:srgbClr val="70AD47"/>
                </a:solidFill>
                <a:latin typeface="Calibri"/>
                <a:cs typeface="Calibri"/>
              </a:rPr>
              <a:t>c</a:t>
            </a:r>
            <a:r>
              <a:rPr sz="1800" b="1" spc="-15" dirty="0">
                <a:solidFill>
                  <a:srgbClr val="70AD47"/>
                </a:solidFill>
                <a:latin typeface="Calibri"/>
                <a:cs typeface="Calibri"/>
              </a:rPr>
              <a:t>a</a:t>
            </a:r>
            <a:r>
              <a:rPr sz="1800" b="1" spc="-10" dirty="0">
                <a:solidFill>
                  <a:srgbClr val="70AD47"/>
                </a:solidFill>
                <a:latin typeface="Calibri"/>
                <a:cs typeface="Calibri"/>
              </a:rPr>
              <a:t>n</a:t>
            </a:r>
            <a:endParaRPr sz="1800" dirty="0">
              <a:latin typeface="Calibri"/>
              <a:cs typeface="Calibri"/>
            </a:endParaRPr>
          </a:p>
          <a:p>
            <a:pPr marL="12700" marR="1047115">
              <a:lnSpc>
                <a:spcPts val="2090"/>
              </a:lnSpc>
              <a:spcBef>
                <a:spcPts val="175"/>
              </a:spcBef>
            </a:pPr>
            <a:r>
              <a:rPr sz="1800" b="1" spc="-5" dirty="0">
                <a:solidFill>
                  <a:srgbClr val="70AD47"/>
                </a:solidFill>
                <a:latin typeface="Calibri"/>
                <a:cs typeface="Calibri"/>
              </a:rPr>
              <a:t>b</a:t>
            </a:r>
            <a:r>
              <a:rPr sz="1800" b="1" dirty="0">
                <a:solidFill>
                  <a:srgbClr val="70AD47"/>
                </a:solidFill>
                <a:latin typeface="Calibri"/>
                <a:cs typeface="Calibri"/>
              </a:rPr>
              <a:t>e </a:t>
            </a:r>
            <a:r>
              <a:rPr sz="1800" b="1" spc="-5" dirty="0">
                <a:solidFill>
                  <a:srgbClr val="70AD47"/>
                </a:solidFill>
                <a:latin typeface="Calibri"/>
                <a:cs typeface="Calibri"/>
              </a:rPr>
              <a:t>c</a:t>
            </a:r>
            <a:r>
              <a:rPr sz="1800" b="1" spc="-20" dirty="0">
                <a:solidFill>
                  <a:srgbClr val="70AD47"/>
                </a:solidFill>
                <a:latin typeface="Calibri"/>
                <a:cs typeface="Calibri"/>
              </a:rPr>
              <a:t>o</a:t>
            </a:r>
            <a:r>
              <a:rPr sz="1800" b="1" spc="-5" dirty="0">
                <a:solidFill>
                  <a:srgbClr val="70AD47"/>
                </a:solidFill>
                <a:latin typeface="Calibri"/>
                <a:cs typeface="Calibri"/>
              </a:rPr>
              <a:t>m</a:t>
            </a:r>
            <a:r>
              <a:rPr sz="1800" b="1" spc="-15" dirty="0">
                <a:solidFill>
                  <a:srgbClr val="70AD47"/>
                </a:solidFill>
                <a:latin typeface="Calibri"/>
                <a:cs typeface="Calibri"/>
              </a:rPr>
              <a:t>pu</a:t>
            </a:r>
            <a:r>
              <a:rPr sz="1800" b="1" spc="-35" dirty="0">
                <a:solidFill>
                  <a:srgbClr val="70AD47"/>
                </a:solidFill>
                <a:latin typeface="Calibri"/>
                <a:cs typeface="Calibri"/>
              </a:rPr>
              <a:t>t</a:t>
            </a:r>
            <a:r>
              <a:rPr sz="1800" b="1" spc="-10" dirty="0">
                <a:solidFill>
                  <a:srgbClr val="70AD47"/>
                </a:solidFill>
                <a:latin typeface="Calibri"/>
                <a:cs typeface="Calibri"/>
              </a:rPr>
              <a:t>ed</a:t>
            </a:r>
            <a:r>
              <a:rPr sz="1800" b="1" dirty="0">
                <a:solidFill>
                  <a:srgbClr val="70AD47"/>
                </a:solidFill>
                <a:latin typeface="Calibri"/>
                <a:cs typeface="Calibri"/>
              </a:rPr>
              <a:t> </a:t>
            </a:r>
            <a:r>
              <a:rPr sz="1800" b="1" spc="-15" dirty="0">
                <a:solidFill>
                  <a:srgbClr val="70AD47"/>
                </a:solidFill>
                <a:latin typeface="Calibri"/>
                <a:cs typeface="Calibri"/>
              </a:rPr>
              <a:t>i</a:t>
            </a:r>
            <a:r>
              <a:rPr sz="1800" b="1" spc="-10" dirty="0">
                <a:solidFill>
                  <a:srgbClr val="70AD47"/>
                </a:solidFill>
                <a:latin typeface="Calibri"/>
                <a:cs typeface="Calibri"/>
              </a:rPr>
              <a:t>n</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5" dirty="0">
                <a:solidFill>
                  <a:srgbClr val="70AD47"/>
                </a:solidFill>
                <a:latin typeface="Calibri"/>
                <a:cs typeface="Calibri"/>
              </a:rPr>
              <a:t>e</a:t>
            </a:r>
            <a:r>
              <a:rPr sz="1800" b="1" spc="-5" dirty="0">
                <a:solidFill>
                  <a:srgbClr val="70AD47"/>
                </a:solidFill>
                <a:latin typeface="Calibri"/>
                <a:cs typeface="Calibri"/>
              </a:rPr>
              <a:t>l </a:t>
            </a: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90" dirty="0">
                <a:solidFill>
                  <a:srgbClr val="C00000"/>
                </a:solidFill>
                <a:latin typeface="Calibri"/>
                <a:cs typeface="Calibri"/>
              </a:rPr>
              <a:t>V</a:t>
            </a:r>
            <a:r>
              <a:rPr sz="1800" b="1" spc="-10" dirty="0">
                <a:solidFill>
                  <a:srgbClr val="C00000"/>
                </a:solidFill>
                <a:latin typeface="Calibri"/>
                <a:cs typeface="Calibri"/>
              </a:rPr>
              <a:t>e</a:t>
            </a:r>
            <a:r>
              <a:rPr sz="1800" b="1" spc="10" dirty="0">
                <a:solidFill>
                  <a:srgbClr val="C00000"/>
                </a:solidFill>
                <a:latin typeface="Calibri"/>
                <a:cs typeface="Calibri"/>
              </a:rPr>
              <a:t>r</a:t>
            </a:r>
            <a:r>
              <a:rPr sz="1800" b="1" spc="-10" dirty="0">
                <a:solidFill>
                  <a:srgbClr val="C00000"/>
                </a:solidFill>
                <a:latin typeface="Calibri"/>
                <a:cs typeface="Calibri"/>
              </a:rPr>
              <a:t>y</a:t>
            </a:r>
            <a:r>
              <a:rPr sz="1800" b="1" dirty="0">
                <a:solidFill>
                  <a:srgbClr val="C00000"/>
                </a:solidFill>
                <a:latin typeface="Calibri"/>
                <a:cs typeface="Calibri"/>
              </a:rPr>
              <a:t> </a:t>
            </a:r>
            <a:r>
              <a:rPr sz="1800" b="1" spc="-5" dirty="0">
                <a:solidFill>
                  <a:srgbClr val="C00000"/>
                </a:solidFill>
                <a:latin typeface="Calibri"/>
                <a:cs typeface="Calibri"/>
              </a:rPr>
              <a:t>m</a:t>
            </a:r>
            <a:r>
              <a:rPr sz="1800" b="1" spc="5" dirty="0">
                <a:solidFill>
                  <a:srgbClr val="C00000"/>
                </a:solidFill>
                <a:latin typeface="Calibri"/>
                <a:cs typeface="Calibri"/>
              </a:rPr>
              <a:t>e</a:t>
            </a:r>
            <a:r>
              <a:rPr sz="1800" b="1" spc="-5" dirty="0">
                <a:solidFill>
                  <a:srgbClr val="C00000"/>
                </a:solidFill>
                <a:latin typeface="Calibri"/>
                <a:cs typeface="Calibri"/>
              </a:rPr>
              <a:t>m</a:t>
            </a:r>
            <a:r>
              <a:rPr sz="1800" b="1" spc="-20" dirty="0">
                <a:solidFill>
                  <a:srgbClr val="C00000"/>
                </a:solidFill>
                <a:latin typeface="Calibri"/>
                <a:cs typeface="Calibri"/>
              </a:rPr>
              <a:t>o</a:t>
            </a:r>
            <a:r>
              <a:rPr sz="1800" b="1" spc="10" dirty="0">
                <a:solidFill>
                  <a:srgbClr val="C00000"/>
                </a:solidFill>
                <a:latin typeface="Calibri"/>
                <a:cs typeface="Calibri"/>
              </a:rPr>
              <a:t>r</a:t>
            </a:r>
            <a:r>
              <a:rPr sz="1800" b="1" spc="-10" dirty="0">
                <a:solidFill>
                  <a:srgbClr val="C00000"/>
                </a:solidFill>
                <a:latin typeface="Calibri"/>
                <a:cs typeface="Calibri"/>
              </a:rPr>
              <a:t>y</a:t>
            </a:r>
            <a:r>
              <a:rPr sz="1800" b="1" dirty="0">
                <a:solidFill>
                  <a:srgbClr val="C00000"/>
                </a:solidFill>
                <a:latin typeface="Calibri"/>
                <a:cs typeface="Calibri"/>
              </a:rPr>
              <a:t> </a:t>
            </a:r>
            <a:r>
              <a:rPr sz="1800" b="1" spc="-10" dirty="0">
                <a:solidFill>
                  <a:srgbClr val="C00000"/>
                </a:solidFill>
                <a:latin typeface="Calibri"/>
                <a:cs typeface="Calibri"/>
              </a:rPr>
              <a:t>i</a:t>
            </a:r>
            <a:r>
              <a:rPr sz="1800" b="1" spc="-30" dirty="0">
                <a:solidFill>
                  <a:srgbClr val="C00000"/>
                </a:solidFill>
                <a:latin typeface="Calibri"/>
                <a:cs typeface="Calibri"/>
              </a:rPr>
              <a:t>n</a:t>
            </a:r>
            <a:r>
              <a:rPr sz="1800" b="1" spc="-35" dirty="0">
                <a:solidFill>
                  <a:srgbClr val="C00000"/>
                </a:solidFill>
                <a:latin typeface="Calibri"/>
                <a:cs typeface="Calibri"/>
              </a:rPr>
              <a:t>t</a:t>
            </a:r>
            <a:r>
              <a:rPr sz="1800" b="1" spc="-10" dirty="0">
                <a:solidFill>
                  <a:srgbClr val="C00000"/>
                </a:solidFill>
                <a:latin typeface="Calibri"/>
                <a:cs typeface="Calibri"/>
              </a:rPr>
              <a:t>e</a:t>
            </a:r>
            <a:r>
              <a:rPr sz="1800" b="1" spc="-15" dirty="0">
                <a:solidFill>
                  <a:srgbClr val="C00000"/>
                </a:solidFill>
                <a:latin typeface="Calibri"/>
                <a:cs typeface="Calibri"/>
              </a:rPr>
              <a:t>n</a:t>
            </a:r>
            <a:r>
              <a:rPr sz="1800" b="1" spc="-20" dirty="0">
                <a:solidFill>
                  <a:srgbClr val="C00000"/>
                </a:solidFill>
                <a:latin typeface="Calibri"/>
                <a:cs typeface="Calibri"/>
              </a:rPr>
              <a:t>s</a:t>
            </a:r>
            <a:r>
              <a:rPr sz="1800" b="1" spc="-10" dirty="0">
                <a:solidFill>
                  <a:srgbClr val="C00000"/>
                </a:solidFill>
                <a:latin typeface="Calibri"/>
                <a:cs typeface="Calibri"/>
              </a:rPr>
              <a:t>i</a:t>
            </a:r>
            <a:r>
              <a:rPr sz="1800" b="1" spc="-15" dirty="0">
                <a:solidFill>
                  <a:srgbClr val="C00000"/>
                </a:solidFill>
                <a:latin typeface="Calibri"/>
                <a:cs typeface="Calibri"/>
              </a:rPr>
              <a:t>v</a:t>
            </a:r>
            <a:r>
              <a:rPr sz="1800" b="1" dirty="0">
                <a:solidFill>
                  <a:srgbClr val="C00000"/>
                </a:solidFill>
                <a:latin typeface="Calibri"/>
                <a:cs typeface="Calibri"/>
              </a:rPr>
              <a:t>e</a:t>
            </a:r>
            <a:endParaRPr sz="1800" dirty="0">
              <a:latin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6"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Autoencoder Networks: Example</a:t>
            </a:r>
            <a:endParaRPr lang="de-DE" sz="4400" b="0" strike="noStrike" spc="-1">
              <a:solidFill>
                <a:srgbClr val="000000"/>
              </a:solidFill>
              <a:latin typeface="Calibri"/>
            </a:endParaRPr>
          </a:p>
        </p:txBody>
      </p:sp>
      <p:pic>
        <p:nvPicPr>
          <p:cNvPr id="377" name="Grafik 3"/>
          <p:cNvPicPr/>
          <p:nvPr/>
        </p:nvPicPr>
        <p:blipFill>
          <a:blip r:embed="rId2"/>
          <a:stretch/>
        </p:blipFill>
        <p:spPr>
          <a:xfrm>
            <a:off x="1415480" y="1772816"/>
            <a:ext cx="9008640" cy="3896640"/>
          </a:xfrm>
          <a:prstGeom prst="rect">
            <a:avLst/>
          </a:prstGeom>
          <a:ln>
            <a:noFill/>
          </a:ln>
        </p:spPr>
      </p:pic>
    </p:spTree>
    <p:extLst>
      <p:ext uri="{BB962C8B-B14F-4D97-AF65-F5344CB8AC3E}">
        <p14:creationId xmlns:p14="http://schemas.microsoft.com/office/powerpoint/2010/main" val="2628698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9CF7-75E9-4E45-A44C-4076BDE01A0F}"/>
              </a:ext>
            </a:extLst>
          </p:cNvPr>
          <p:cNvSpPr>
            <a:spLocks noGrp="1"/>
          </p:cNvSpPr>
          <p:nvPr>
            <p:ph type="title"/>
          </p:nvPr>
        </p:nvSpPr>
        <p:spPr/>
        <p:txBody>
          <a:bodyPr/>
          <a:lstStyle/>
          <a:p>
            <a:r>
              <a:rPr lang="en-US" dirty="0"/>
              <a:t>Long Short-Term Memory (LSTM)</a:t>
            </a:r>
          </a:p>
        </p:txBody>
      </p:sp>
      <p:sp>
        <p:nvSpPr>
          <p:cNvPr id="3" name="Content Placeholder 2">
            <a:extLst>
              <a:ext uri="{FF2B5EF4-FFF2-40B4-BE49-F238E27FC236}">
                <a16:creationId xmlns:a16="http://schemas.microsoft.com/office/drawing/2014/main" id="{E1D88346-FED4-4314-9939-AF61033A96E3}"/>
              </a:ext>
            </a:extLst>
          </p:cNvPr>
          <p:cNvSpPr>
            <a:spLocks noGrp="1"/>
          </p:cNvSpPr>
          <p:nvPr>
            <p:ph idx="1"/>
          </p:nvPr>
        </p:nvSpPr>
        <p:spPr>
          <a:xfrm>
            <a:off x="331940" y="1253330"/>
            <a:ext cx="7879371" cy="4983979"/>
          </a:xfrm>
        </p:spPr>
        <p:txBody>
          <a:bodyPr>
            <a:normAutofit fontScale="85000" lnSpcReduction="20000"/>
          </a:bodyPr>
          <a:lstStyle/>
          <a:p>
            <a:r>
              <a:rPr lang="en-US" dirty="0"/>
              <a:t>The key to LSTMs is the </a:t>
            </a:r>
            <a:r>
              <a:rPr lang="en-US" b="1" dirty="0"/>
              <a:t>cell state</a:t>
            </a:r>
            <a:r>
              <a:rPr lang="en-US" dirty="0"/>
              <a:t>.</a:t>
            </a:r>
          </a:p>
          <a:p>
            <a:pPr lvl="1"/>
            <a:r>
              <a:rPr lang="en-US" b="1" dirty="0"/>
              <a:t>Stores information of the past </a:t>
            </a:r>
            <a:r>
              <a:rPr lang="en-US" b="1" dirty="0">
                <a:sym typeface="Wingdings" panose="05000000000000000000" pitchFamily="2" charset="2"/>
              </a:rPr>
              <a:t> long-term memory</a:t>
            </a:r>
            <a:endParaRPr lang="en-US" b="1" dirty="0"/>
          </a:p>
          <a:p>
            <a:pPr lvl="1"/>
            <a:r>
              <a:rPr lang="en-US" b="1" dirty="0"/>
              <a:t>Passes along time steps with minor linear interactions </a:t>
            </a:r>
            <a:r>
              <a:rPr lang="en-US" b="1" dirty="0">
                <a:sym typeface="Wingdings" panose="05000000000000000000" pitchFamily="2" charset="2"/>
              </a:rPr>
              <a:t> “additive”</a:t>
            </a:r>
          </a:p>
          <a:p>
            <a:pPr lvl="1"/>
            <a:r>
              <a:rPr lang="en-US" dirty="0"/>
              <a:t>Results in an </a:t>
            </a:r>
            <a:r>
              <a:rPr lang="en-US" b="1" dirty="0"/>
              <a:t>uninterrupted gradient flow </a:t>
            </a:r>
            <a:r>
              <a:rPr lang="en-US" dirty="0">
                <a:sym typeface="Wingdings" panose="05000000000000000000" pitchFamily="2" charset="2"/>
              </a:rPr>
              <a:t> errors in the past pertain and impact learning in the future</a:t>
            </a:r>
            <a:endParaRPr lang="en-US" dirty="0"/>
          </a:p>
          <a:p>
            <a:pPr lvl="1"/>
            <a:endParaRPr lang="en-US" dirty="0"/>
          </a:p>
          <a:p>
            <a:r>
              <a:rPr lang="en-US" dirty="0"/>
              <a:t>The LSTM cell manipulates input information with three gates.</a:t>
            </a:r>
          </a:p>
          <a:p>
            <a:pPr lvl="1"/>
            <a:r>
              <a:rPr lang="en-US" b="1" dirty="0"/>
              <a:t>Input gate </a:t>
            </a:r>
            <a:r>
              <a:rPr lang="en-US" dirty="0">
                <a:sym typeface="Wingdings" panose="05000000000000000000" pitchFamily="2" charset="2"/>
              </a:rPr>
              <a:t> controls the intake of new information</a:t>
            </a:r>
            <a:endParaRPr lang="en-US" dirty="0"/>
          </a:p>
          <a:p>
            <a:pPr lvl="1"/>
            <a:r>
              <a:rPr lang="en-US" b="1" dirty="0"/>
              <a:t>Forget gate </a:t>
            </a:r>
            <a:r>
              <a:rPr lang="en-US" dirty="0">
                <a:sym typeface="Wingdings" panose="05000000000000000000" pitchFamily="2" charset="2"/>
              </a:rPr>
              <a:t> determines what part of the cell state to be updated</a:t>
            </a:r>
            <a:endParaRPr lang="en-US" dirty="0"/>
          </a:p>
          <a:p>
            <a:pPr lvl="1"/>
            <a:r>
              <a:rPr lang="en-US" b="1" dirty="0"/>
              <a:t>Output gate </a:t>
            </a:r>
            <a:r>
              <a:rPr lang="en-US" dirty="0">
                <a:sym typeface="Wingdings" panose="05000000000000000000" pitchFamily="2" charset="2"/>
              </a:rPr>
              <a:t> determines what part of the cell state to output</a:t>
            </a:r>
            <a:endParaRPr lang="en-US" dirty="0"/>
          </a:p>
        </p:txBody>
      </p:sp>
      <p:sp>
        <p:nvSpPr>
          <p:cNvPr id="4" name="Slide Number Placeholder 3">
            <a:extLst>
              <a:ext uri="{FF2B5EF4-FFF2-40B4-BE49-F238E27FC236}">
                <a16:creationId xmlns:a16="http://schemas.microsoft.com/office/drawing/2014/main" id="{E90A729A-B88B-4F14-BBF9-5407E6F317E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6</a:t>
            </a:fld>
            <a:endParaRPr lang="en-US"/>
          </a:p>
        </p:txBody>
      </p:sp>
      <p:pic>
        <p:nvPicPr>
          <p:cNvPr id="4100" name="Picture 4" descr="http://colah.github.io/posts/2015-08-Understanding-LSTMs/img/LSTM3-C-line.png"/>
          <p:cNvPicPr>
            <a:picLocks noChangeAspect="1" noChangeArrowheads="1"/>
          </p:cNvPicPr>
          <p:nvPr/>
        </p:nvPicPr>
        <p:blipFill rotWithShape="1">
          <a:blip r:embed="rId2">
            <a:extLst>
              <a:ext uri="{28A0092B-C50C-407E-A947-70E740481C1C}">
                <a14:useLocalDpi xmlns:a14="http://schemas.microsoft.com/office/drawing/2010/main" val="0"/>
              </a:ext>
            </a:extLst>
          </a:blip>
          <a:srcRect l="24164" r="26853"/>
          <a:stretch/>
        </p:blipFill>
        <p:spPr bwMode="auto">
          <a:xfrm>
            <a:off x="7973814" y="1558748"/>
            <a:ext cx="3952487" cy="249233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 LSTM neural netwo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6942" y="4665443"/>
            <a:ext cx="3933471" cy="147791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8211312" y="5135435"/>
            <a:ext cx="381557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132910" y="4784241"/>
            <a:ext cx="1679755" cy="400110"/>
          </a:xfrm>
          <a:prstGeom prst="rect">
            <a:avLst/>
          </a:prstGeom>
          <a:noFill/>
        </p:spPr>
        <p:txBody>
          <a:bodyPr wrap="none" rtlCol="0">
            <a:spAutoFit/>
          </a:bodyPr>
          <a:lstStyle/>
          <a:p>
            <a:r>
              <a:rPr lang="en-US" sz="2000" b="1" dirty="0">
                <a:solidFill>
                  <a:srgbClr val="FF0000"/>
                </a:solidFill>
              </a:rPr>
              <a:t>Gradient Flow</a:t>
            </a:r>
          </a:p>
        </p:txBody>
      </p:sp>
      <mc:AlternateContent xmlns:mc="http://schemas.openxmlformats.org/markup-compatibility/2006" xmlns:a14="http://schemas.microsoft.com/office/drawing/2010/main">
        <mc:Choice Requires="a14">
          <p:sp>
            <p:nvSpPr>
              <p:cNvPr id="10" name="TextBox 9"/>
              <p:cNvSpPr txBox="1"/>
              <p:nvPr/>
            </p:nvSpPr>
            <p:spPr>
              <a:xfrm>
                <a:off x="9287311" y="3847536"/>
                <a:ext cx="1325491" cy="369332"/>
              </a:xfrm>
              <a:prstGeom prst="rect">
                <a:avLst/>
              </a:prstGeom>
              <a:noFill/>
            </p:spPr>
            <p:txBody>
              <a:bodyPr wrap="none" rtlCol="0">
                <a:spAutoFit/>
              </a:bodyPr>
              <a:lstStyle/>
              <a:p>
                <a:r>
                  <a:rPr lang="en-US" dirty="0"/>
                  <a:t>Cell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𝑡</m:t>
                        </m:r>
                      </m:sub>
                    </m:sSub>
                  </m:oMath>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9287311" y="3847536"/>
                <a:ext cx="1325491" cy="369332"/>
              </a:xfrm>
              <a:prstGeom prst="rect">
                <a:avLst/>
              </a:prstGeom>
              <a:blipFill>
                <a:blip r:embed="rId4"/>
                <a:stretch>
                  <a:fillRect l="-4147"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2049538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圖片 3"/>
          <p:cNvPicPr>
            <a:picLocks noChangeAspect="1"/>
          </p:cNvPicPr>
          <p:nvPr/>
        </p:nvPicPr>
        <p:blipFill>
          <a:blip r:embed="rId3"/>
          <a:stretch>
            <a:fillRect/>
          </a:stretch>
        </p:blipFill>
        <p:spPr>
          <a:xfrm>
            <a:off x="888671" y="4867497"/>
            <a:ext cx="2326237" cy="1499602"/>
          </a:xfrm>
          <a:prstGeom prst="rect">
            <a:avLst/>
          </a:prstGeom>
          <a:ln>
            <a:noFill/>
          </a:ln>
          <a:effectLst>
            <a:outerShdw blurRad="292100" dist="139700" dir="2700000" algn="tl" rotWithShape="0">
              <a:srgbClr val="333333">
                <a:alpha val="65000"/>
              </a:srgbClr>
            </a:outerShdw>
          </a:effectLst>
          <a:scene3d>
            <a:camera prst="isometricTopUp"/>
            <a:lightRig rig="threePt" dir="t"/>
          </a:scene3d>
        </p:spPr>
      </p:pic>
      <p:cxnSp>
        <p:nvCxnSpPr>
          <p:cNvPr id="89" name="直線接點 4"/>
          <p:cNvCxnSpPr/>
          <p:nvPr/>
        </p:nvCxnSpPr>
        <p:spPr>
          <a:xfrm flipV="1">
            <a:off x="1185863" y="5019675"/>
            <a:ext cx="1741487" cy="1138238"/>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90" name="直線接點 5"/>
          <p:cNvCxnSpPr/>
          <p:nvPr/>
        </p:nvCxnSpPr>
        <p:spPr>
          <a:xfrm>
            <a:off x="1281113" y="5387975"/>
            <a:ext cx="1206500" cy="744538"/>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91" name="直線接點 6"/>
          <p:cNvCxnSpPr/>
          <p:nvPr/>
        </p:nvCxnSpPr>
        <p:spPr>
          <a:xfrm>
            <a:off x="1798638" y="5073650"/>
            <a:ext cx="1276350" cy="758825"/>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92" name="手繪多邊形 7"/>
          <p:cNvSpPr/>
          <p:nvPr/>
        </p:nvSpPr>
        <p:spPr>
          <a:xfrm>
            <a:off x="2266950" y="4132263"/>
            <a:ext cx="981075" cy="1025525"/>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93" name="手繪多邊形 8"/>
          <p:cNvSpPr/>
          <p:nvPr/>
        </p:nvSpPr>
        <p:spPr>
          <a:xfrm>
            <a:off x="1855788" y="4108450"/>
            <a:ext cx="595312" cy="1279525"/>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94" name="手繪多邊形 9"/>
          <p:cNvSpPr/>
          <p:nvPr/>
        </p:nvSpPr>
        <p:spPr>
          <a:xfrm>
            <a:off x="1247775" y="4140200"/>
            <a:ext cx="407988" cy="1589088"/>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95" name="梯形 10"/>
          <p:cNvSpPr/>
          <p:nvPr/>
        </p:nvSpPr>
        <p:spPr>
          <a:xfrm>
            <a:off x="1269555" y="3695626"/>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96" name="梯形 11"/>
          <p:cNvSpPr/>
          <p:nvPr/>
        </p:nvSpPr>
        <p:spPr>
          <a:xfrm>
            <a:off x="2050450" y="3695626"/>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97" name="梯形 12"/>
          <p:cNvSpPr/>
          <p:nvPr/>
        </p:nvSpPr>
        <p:spPr>
          <a:xfrm>
            <a:off x="2843459" y="3695626"/>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98" name="梯形 13"/>
          <p:cNvSpPr/>
          <p:nvPr/>
        </p:nvSpPr>
        <p:spPr>
          <a:xfrm>
            <a:off x="1641004" y="3974022"/>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chemeClr val="tx1"/>
                </a:solidFill>
              </a:rPr>
              <a:t>filter</a:t>
            </a:r>
            <a:endParaRPr lang="zh-TW" altLang="en-US" dirty="0">
              <a:solidFill>
                <a:schemeClr val="tx1"/>
              </a:solidFill>
            </a:endParaRPr>
          </a:p>
        </p:txBody>
      </p:sp>
      <p:sp>
        <p:nvSpPr>
          <p:cNvPr id="99" name="梯形 14"/>
          <p:cNvSpPr/>
          <p:nvPr/>
        </p:nvSpPr>
        <p:spPr>
          <a:xfrm>
            <a:off x="2421900" y="3974022"/>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100" name="梯形 15"/>
          <p:cNvSpPr/>
          <p:nvPr/>
        </p:nvSpPr>
        <p:spPr>
          <a:xfrm>
            <a:off x="3214909" y="3974022"/>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cxnSp>
        <p:nvCxnSpPr>
          <p:cNvPr id="101" name="直線單箭頭接點 16"/>
          <p:cNvCxnSpPr/>
          <p:nvPr/>
        </p:nvCxnSpPr>
        <p:spPr>
          <a:xfrm flipV="1">
            <a:off x="1665288" y="3389313"/>
            <a:ext cx="0" cy="3063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7"/>
          <p:cNvCxnSpPr/>
          <p:nvPr/>
        </p:nvCxnSpPr>
        <p:spPr>
          <a:xfrm flipV="1">
            <a:off x="2027238" y="3667125"/>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8"/>
          <p:cNvCxnSpPr/>
          <p:nvPr/>
        </p:nvCxnSpPr>
        <p:spPr>
          <a:xfrm flipV="1">
            <a:off x="2446338" y="3413125"/>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9"/>
          <p:cNvCxnSpPr/>
          <p:nvPr/>
        </p:nvCxnSpPr>
        <p:spPr>
          <a:xfrm flipV="1">
            <a:off x="2817813" y="3695700"/>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20"/>
          <p:cNvCxnSpPr/>
          <p:nvPr/>
        </p:nvCxnSpPr>
        <p:spPr>
          <a:xfrm flipV="1">
            <a:off x="3240088" y="3413125"/>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21"/>
          <p:cNvCxnSpPr/>
          <p:nvPr/>
        </p:nvCxnSpPr>
        <p:spPr>
          <a:xfrm flipV="1">
            <a:off x="3636963" y="3679825"/>
            <a:ext cx="0" cy="3079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矩形 22"/>
          <p:cNvSpPr/>
          <p:nvPr/>
        </p:nvSpPr>
        <p:spPr>
          <a:xfrm>
            <a:off x="1563700" y="2764517"/>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108" name="矩形 23"/>
          <p:cNvSpPr/>
          <p:nvPr/>
        </p:nvSpPr>
        <p:spPr>
          <a:xfrm>
            <a:off x="2331655" y="2752238"/>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109" name="矩形 24"/>
          <p:cNvSpPr/>
          <p:nvPr/>
        </p:nvSpPr>
        <p:spPr>
          <a:xfrm>
            <a:off x="3137605" y="2764517"/>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110" name="矩形 25"/>
          <p:cNvSpPr/>
          <p:nvPr/>
        </p:nvSpPr>
        <p:spPr>
          <a:xfrm>
            <a:off x="1932984" y="3004628"/>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111" name="矩形 26"/>
          <p:cNvSpPr/>
          <p:nvPr/>
        </p:nvSpPr>
        <p:spPr>
          <a:xfrm>
            <a:off x="2722109" y="3076228"/>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112" name="矩形 27"/>
          <p:cNvSpPr/>
          <p:nvPr/>
        </p:nvSpPr>
        <p:spPr>
          <a:xfrm>
            <a:off x="3531225" y="3027891"/>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113" name="手繪多邊形 28"/>
          <p:cNvSpPr/>
          <p:nvPr/>
        </p:nvSpPr>
        <p:spPr>
          <a:xfrm>
            <a:off x="1733550" y="4394200"/>
            <a:ext cx="344488" cy="1668463"/>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114" name="手繪多邊形 29"/>
          <p:cNvSpPr/>
          <p:nvPr/>
        </p:nvSpPr>
        <p:spPr>
          <a:xfrm>
            <a:off x="2374900" y="4418013"/>
            <a:ext cx="490538" cy="1381125"/>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115" name="手繪多邊形 30"/>
          <p:cNvSpPr/>
          <p:nvPr/>
        </p:nvSpPr>
        <p:spPr>
          <a:xfrm>
            <a:off x="2798763" y="4400550"/>
            <a:ext cx="847725" cy="1030288"/>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116" name="矩形 50"/>
          <p:cNvSpPr/>
          <p:nvPr/>
        </p:nvSpPr>
        <p:spPr>
          <a:xfrm>
            <a:off x="6918151" y="2373313"/>
            <a:ext cx="971550" cy="738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rgbClr val="000000"/>
                </a:solidFill>
              </a:rPr>
              <a:t>match</a:t>
            </a:r>
            <a:endParaRPr lang="zh-TW" altLang="en-US" sz="2000" dirty="0">
              <a:solidFill>
                <a:srgbClr val="000000"/>
              </a:solidFill>
            </a:endParaRPr>
          </a:p>
        </p:txBody>
      </p:sp>
      <p:cxnSp>
        <p:nvCxnSpPr>
          <p:cNvPr id="117" name="直線單箭頭接點 51"/>
          <p:cNvCxnSpPr/>
          <p:nvPr/>
        </p:nvCxnSpPr>
        <p:spPr>
          <a:xfrm flipV="1">
            <a:off x="7889701" y="2717800"/>
            <a:ext cx="360362" cy="635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118" name="文字方塊 54"/>
          <p:cNvSpPr txBox="1">
            <a:spLocks noChangeArrowheads="1"/>
          </p:cNvSpPr>
          <p:nvPr/>
        </p:nvSpPr>
        <p:spPr bwMode="auto">
          <a:xfrm>
            <a:off x="8238951" y="2511425"/>
            <a:ext cx="838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a:t>0.7</a:t>
            </a:r>
            <a:endParaRPr lang="zh-TW" altLang="en-US"/>
          </a:p>
        </p:txBody>
      </p:sp>
      <p:sp>
        <p:nvSpPr>
          <p:cNvPr id="119" name="文字方塊 59"/>
          <p:cNvSpPr txBox="1">
            <a:spLocks noChangeArrowheads="1"/>
          </p:cNvSpPr>
          <p:nvPr/>
        </p:nvSpPr>
        <p:spPr bwMode="auto">
          <a:xfrm>
            <a:off x="374650" y="3825875"/>
            <a:ext cx="7493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2000"/>
              <a:t>CNN</a:t>
            </a:r>
            <a:endParaRPr lang="zh-TW" altLang="en-US" sz="2000"/>
          </a:p>
        </p:txBody>
      </p:sp>
      <p:sp>
        <p:nvSpPr>
          <p:cNvPr id="120" name="梯形 71"/>
          <p:cNvSpPr/>
          <p:nvPr/>
        </p:nvSpPr>
        <p:spPr>
          <a:xfrm>
            <a:off x="6725936" y="5659731"/>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121" name="梯形 72"/>
          <p:cNvSpPr/>
          <p:nvPr/>
        </p:nvSpPr>
        <p:spPr>
          <a:xfrm>
            <a:off x="7506831" y="5659731"/>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122" name="梯形 73"/>
          <p:cNvSpPr/>
          <p:nvPr/>
        </p:nvSpPr>
        <p:spPr>
          <a:xfrm>
            <a:off x="8299840" y="5659731"/>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123" name="梯形 74"/>
          <p:cNvSpPr/>
          <p:nvPr/>
        </p:nvSpPr>
        <p:spPr>
          <a:xfrm>
            <a:off x="7097385" y="5938127"/>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124" name="梯形 75"/>
          <p:cNvSpPr/>
          <p:nvPr/>
        </p:nvSpPr>
        <p:spPr>
          <a:xfrm>
            <a:off x="7878281" y="5938127"/>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125" name="梯形 76"/>
          <p:cNvSpPr/>
          <p:nvPr/>
        </p:nvSpPr>
        <p:spPr>
          <a:xfrm>
            <a:off x="8671290" y="5938127"/>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cxnSp>
        <p:nvCxnSpPr>
          <p:cNvPr id="126" name="直線單箭頭接點 77"/>
          <p:cNvCxnSpPr/>
          <p:nvPr/>
        </p:nvCxnSpPr>
        <p:spPr>
          <a:xfrm flipV="1">
            <a:off x="7122938" y="5353050"/>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78"/>
          <p:cNvCxnSpPr/>
          <p:nvPr/>
        </p:nvCxnSpPr>
        <p:spPr>
          <a:xfrm flipV="1">
            <a:off x="7483301" y="5630863"/>
            <a:ext cx="0" cy="3079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79"/>
          <p:cNvCxnSpPr/>
          <p:nvPr/>
        </p:nvCxnSpPr>
        <p:spPr>
          <a:xfrm flipV="1">
            <a:off x="7903988" y="5376863"/>
            <a:ext cx="0" cy="3063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80"/>
          <p:cNvCxnSpPr/>
          <p:nvPr/>
        </p:nvCxnSpPr>
        <p:spPr>
          <a:xfrm flipV="1">
            <a:off x="8275463" y="5659438"/>
            <a:ext cx="0" cy="3079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81"/>
          <p:cNvCxnSpPr/>
          <p:nvPr/>
        </p:nvCxnSpPr>
        <p:spPr>
          <a:xfrm flipV="1">
            <a:off x="8696151" y="5376863"/>
            <a:ext cx="0" cy="3063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82"/>
          <p:cNvCxnSpPr/>
          <p:nvPr/>
        </p:nvCxnSpPr>
        <p:spPr>
          <a:xfrm flipV="1">
            <a:off x="9093026" y="5643563"/>
            <a:ext cx="0" cy="3079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矩形 83"/>
          <p:cNvSpPr/>
          <p:nvPr/>
        </p:nvSpPr>
        <p:spPr>
          <a:xfrm>
            <a:off x="7020081" y="4728622"/>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133" name="矩形 84"/>
          <p:cNvSpPr/>
          <p:nvPr/>
        </p:nvSpPr>
        <p:spPr>
          <a:xfrm>
            <a:off x="7788036" y="4716343"/>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134" name="矩形 85"/>
          <p:cNvSpPr/>
          <p:nvPr/>
        </p:nvSpPr>
        <p:spPr>
          <a:xfrm>
            <a:off x="8593986" y="4728622"/>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135" name="矩形 86"/>
          <p:cNvSpPr/>
          <p:nvPr/>
        </p:nvSpPr>
        <p:spPr>
          <a:xfrm>
            <a:off x="7389365" y="4968733"/>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136" name="矩形 87"/>
          <p:cNvSpPr/>
          <p:nvPr/>
        </p:nvSpPr>
        <p:spPr>
          <a:xfrm>
            <a:off x="8178490" y="5040333"/>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137" name="矩形 88"/>
          <p:cNvSpPr/>
          <p:nvPr/>
        </p:nvSpPr>
        <p:spPr>
          <a:xfrm>
            <a:off x="8987606" y="4991996"/>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cxnSp>
        <p:nvCxnSpPr>
          <p:cNvPr id="138" name="直線單箭頭接點 93"/>
          <p:cNvCxnSpPr/>
          <p:nvPr/>
        </p:nvCxnSpPr>
        <p:spPr>
          <a:xfrm flipV="1">
            <a:off x="7137226" y="3105150"/>
            <a:ext cx="0" cy="1611313"/>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grpSp>
        <p:nvGrpSpPr>
          <p:cNvPr id="139" name="群組 97"/>
          <p:cNvGrpSpPr>
            <a:grpSpLocks/>
          </p:cNvGrpSpPr>
          <p:nvPr/>
        </p:nvGrpSpPr>
        <p:grpSpPr bwMode="auto">
          <a:xfrm>
            <a:off x="5868813" y="2268538"/>
            <a:ext cx="460375" cy="900112"/>
            <a:chOff x="4123648" y="5748055"/>
            <a:chExt cx="461666" cy="900000"/>
          </a:xfrm>
        </p:grpSpPr>
        <p:sp>
          <p:nvSpPr>
            <p:cNvPr id="140" name="矩形 98"/>
            <p:cNvSpPr/>
            <p:nvPr/>
          </p:nvSpPr>
          <p:spPr>
            <a:xfrm>
              <a:off x="4123648" y="5748055"/>
              <a:ext cx="461666" cy="9000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TW" altLang="en-US" dirty="0"/>
            </a:p>
          </p:txBody>
        </p:sp>
        <p:sp>
          <p:nvSpPr>
            <p:cNvPr id="141" name="文字方塊 99"/>
            <p:cNvSpPr txBox="1">
              <a:spLocks noChangeArrowheads="1"/>
            </p:cNvSpPr>
            <p:nvPr/>
          </p:nvSpPr>
          <p:spPr bwMode="auto">
            <a:xfrm>
              <a:off x="4196384" y="6013389"/>
              <a:ext cx="2233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CA" altLang="zh-TW" sz="2000"/>
                <a:t>z</a:t>
              </a:r>
              <a:r>
                <a:rPr lang="en-CA" altLang="zh-TW" sz="2000" baseline="30000"/>
                <a:t>0</a:t>
              </a:r>
              <a:endParaRPr lang="zh-TW" altLang="en-US" sz="2000"/>
            </a:p>
          </p:txBody>
        </p:sp>
      </p:grpSp>
      <p:cxnSp>
        <p:nvCxnSpPr>
          <p:cNvPr id="142" name="直線單箭頭接點 100"/>
          <p:cNvCxnSpPr>
            <a:endCxn id="116" idx="1"/>
          </p:cNvCxnSpPr>
          <p:nvPr/>
        </p:nvCxnSpPr>
        <p:spPr>
          <a:xfrm>
            <a:off x="6381576" y="2717800"/>
            <a:ext cx="5365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3" name="文字方塊 58"/>
          <p:cNvSpPr txBox="1">
            <a:spLocks noChangeArrowheads="1"/>
          </p:cNvSpPr>
          <p:nvPr/>
        </p:nvSpPr>
        <p:spPr bwMode="auto">
          <a:xfrm>
            <a:off x="1620838" y="1795463"/>
            <a:ext cx="196532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a:t>A vector for each region</a:t>
            </a:r>
            <a:endParaRPr lang="zh-TW" altLang="en-US"/>
          </a:p>
        </p:txBody>
      </p:sp>
      <p:sp>
        <p:nvSpPr>
          <p:cNvPr id="144" name="TextBox 143"/>
          <p:cNvSpPr txBox="1">
            <a:spLocks noChangeArrowheads="1"/>
          </p:cNvSpPr>
          <p:nvPr/>
        </p:nvSpPr>
        <p:spPr bwMode="auto">
          <a:xfrm>
            <a:off x="5310013" y="1676400"/>
            <a:ext cx="41703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z</a:t>
            </a:r>
            <a:r>
              <a:rPr lang="en-US" sz="1800" baseline="30000"/>
              <a:t>0</a:t>
            </a:r>
            <a:r>
              <a:rPr lang="en-US" sz="1800"/>
              <a:t> is initial parameter, it is also learned </a:t>
            </a:r>
          </a:p>
        </p:txBody>
      </p:sp>
      <p:sp>
        <p:nvSpPr>
          <p:cNvPr id="2" name="Title 1">
            <a:extLst>
              <a:ext uri="{FF2B5EF4-FFF2-40B4-BE49-F238E27FC236}">
                <a16:creationId xmlns:a16="http://schemas.microsoft.com/office/drawing/2014/main" id="{A8F5520D-7001-1F4D-9516-FA7B50E90BD9}"/>
              </a:ext>
            </a:extLst>
          </p:cNvPr>
          <p:cNvSpPr>
            <a:spLocks noGrp="1"/>
          </p:cNvSpPr>
          <p:nvPr>
            <p:ph type="title"/>
          </p:nvPr>
        </p:nvSpPr>
        <p:spPr>
          <a:xfrm>
            <a:off x="1185863" y="110614"/>
            <a:ext cx="10849205" cy="720080"/>
          </a:xfrm>
        </p:spPr>
        <p:txBody>
          <a:bodyPr>
            <a:normAutofit/>
          </a:bodyPr>
          <a:lstStyle/>
          <a:p>
            <a:r>
              <a:rPr lang="en-CA" altLang="zh-CN" sz="3600" dirty="0">
                <a:latin typeface="Microsoft YaHei" panose="020B0503020204020204" pitchFamily="34" charset="-122"/>
                <a:ea typeface="Microsoft YaHei" panose="020B0503020204020204" pitchFamily="34" charset="-122"/>
              </a:rPr>
              <a:t>Image caption generation using attention</a:t>
            </a:r>
            <a:endParaRPr lang="en-US" dirty="0"/>
          </a:p>
        </p:txBody>
      </p:sp>
    </p:spTree>
    <p:extLst>
      <p:ext uri="{BB962C8B-B14F-4D97-AF65-F5344CB8AC3E}">
        <p14:creationId xmlns:p14="http://schemas.microsoft.com/office/powerpoint/2010/main" val="83197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8" grpId="0"/>
      <p:bldP spid="14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3"/>
          <p:cNvPicPr>
            <a:picLocks noChangeAspect="1"/>
          </p:cNvPicPr>
          <p:nvPr/>
        </p:nvPicPr>
        <p:blipFill>
          <a:blip r:embed="rId3"/>
          <a:stretch>
            <a:fillRect/>
          </a:stretch>
        </p:blipFill>
        <p:spPr>
          <a:xfrm>
            <a:off x="888671" y="4867497"/>
            <a:ext cx="2326237" cy="1499602"/>
          </a:xfrm>
          <a:prstGeom prst="rect">
            <a:avLst/>
          </a:prstGeom>
          <a:ln>
            <a:noFill/>
          </a:ln>
          <a:effectLst>
            <a:outerShdw blurRad="292100" dist="139700" dir="2700000" algn="tl" rotWithShape="0">
              <a:srgbClr val="333333">
                <a:alpha val="65000"/>
              </a:srgbClr>
            </a:outerShdw>
          </a:effectLst>
          <a:scene3d>
            <a:camera prst="isometricTopUp"/>
            <a:lightRig rig="threePt" dir="t"/>
          </a:scene3d>
        </p:spPr>
      </p:pic>
      <p:cxnSp>
        <p:nvCxnSpPr>
          <p:cNvPr id="23" name="直線接點 4"/>
          <p:cNvCxnSpPr/>
          <p:nvPr/>
        </p:nvCxnSpPr>
        <p:spPr>
          <a:xfrm flipV="1">
            <a:off x="1185863" y="5019675"/>
            <a:ext cx="1741487" cy="1138238"/>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接點 5"/>
          <p:cNvCxnSpPr/>
          <p:nvPr/>
        </p:nvCxnSpPr>
        <p:spPr>
          <a:xfrm>
            <a:off x="1281113" y="5387975"/>
            <a:ext cx="1206500" cy="744538"/>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6"/>
          <p:cNvCxnSpPr/>
          <p:nvPr/>
        </p:nvCxnSpPr>
        <p:spPr>
          <a:xfrm>
            <a:off x="1798638" y="5073650"/>
            <a:ext cx="1276350" cy="758825"/>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27" name="手繪多邊形 7"/>
          <p:cNvSpPr/>
          <p:nvPr/>
        </p:nvSpPr>
        <p:spPr>
          <a:xfrm>
            <a:off x="2266950" y="4132263"/>
            <a:ext cx="981075" cy="1025525"/>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28" name="手繪多邊形 8"/>
          <p:cNvSpPr/>
          <p:nvPr/>
        </p:nvSpPr>
        <p:spPr>
          <a:xfrm>
            <a:off x="1855788" y="4108450"/>
            <a:ext cx="595312" cy="1279525"/>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29" name="手繪多邊形 9"/>
          <p:cNvSpPr/>
          <p:nvPr/>
        </p:nvSpPr>
        <p:spPr>
          <a:xfrm>
            <a:off x="1247775" y="4140200"/>
            <a:ext cx="407988" cy="1589088"/>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30" name="梯形 10"/>
          <p:cNvSpPr/>
          <p:nvPr/>
        </p:nvSpPr>
        <p:spPr>
          <a:xfrm>
            <a:off x="1269555" y="3695626"/>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31" name="梯形 11"/>
          <p:cNvSpPr/>
          <p:nvPr/>
        </p:nvSpPr>
        <p:spPr>
          <a:xfrm>
            <a:off x="2050450" y="3695626"/>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32" name="梯形 12"/>
          <p:cNvSpPr/>
          <p:nvPr/>
        </p:nvSpPr>
        <p:spPr>
          <a:xfrm>
            <a:off x="2843459" y="3695626"/>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33" name="梯形 13"/>
          <p:cNvSpPr/>
          <p:nvPr/>
        </p:nvSpPr>
        <p:spPr>
          <a:xfrm>
            <a:off x="1641004" y="3974022"/>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34" name="梯形 14"/>
          <p:cNvSpPr/>
          <p:nvPr/>
        </p:nvSpPr>
        <p:spPr>
          <a:xfrm>
            <a:off x="2421900" y="3974022"/>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35" name="梯形 15"/>
          <p:cNvSpPr/>
          <p:nvPr/>
        </p:nvSpPr>
        <p:spPr>
          <a:xfrm>
            <a:off x="3214909" y="3974022"/>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cxnSp>
        <p:nvCxnSpPr>
          <p:cNvPr id="36" name="直線單箭頭接點 16"/>
          <p:cNvCxnSpPr/>
          <p:nvPr/>
        </p:nvCxnSpPr>
        <p:spPr>
          <a:xfrm flipV="1">
            <a:off x="1665288" y="3389313"/>
            <a:ext cx="0" cy="3063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17"/>
          <p:cNvCxnSpPr/>
          <p:nvPr/>
        </p:nvCxnSpPr>
        <p:spPr>
          <a:xfrm flipV="1">
            <a:off x="2027238" y="3667125"/>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18"/>
          <p:cNvCxnSpPr/>
          <p:nvPr/>
        </p:nvCxnSpPr>
        <p:spPr>
          <a:xfrm flipV="1">
            <a:off x="2446338" y="3413125"/>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19"/>
          <p:cNvCxnSpPr/>
          <p:nvPr/>
        </p:nvCxnSpPr>
        <p:spPr>
          <a:xfrm flipV="1">
            <a:off x="2817813" y="3695700"/>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20"/>
          <p:cNvCxnSpPr/>
          <p:nvPr/>
        </p:nvCxnSpPr>
        <p:spPr>
          <a:xfrm flipV="1">
            <a:off x="3240088" y="3413125"/>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21"/>
          <p:cNvCxnSpPr/>
          <p:nvPr/>
        </p:nvCxnSpPr>
        <p:spPr>
          <a:xfrm flipV="1">
            <a:off x="3636963" y="3679825"/>
            <a:ext cx="0" cy="3079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矩形 22"/>
          <p:cNvSpPr/>
          <p:nvPr/>
        </p:nvSpPr>
        <p:spPr>
          <a:xfrm>
            <a:off x="1563700" y="2764517"/>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43" name="矩形 23"/>
          <p:cNvSpPr/>
          <p:nvPr/>
        </p:nvSpPr>
        <p:spPr>
          <a:xfrm>
            <a:off x="2331655" y="2752238"/>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44" name="矩形 24"/>
          <p:cNvSpPr/>
          <p:nvPr/>
        </p:nvSpPr>
        <p:spPr>
          <a:xfrm>
            <a:off x="3137605" y="2764517"/>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45" name="矩形 25"/>
          <p:cNvSpPr/>
          <p:nvPr/>
        </p:nvSpPr>
        <p:spPr>
          <a:xfrm>
            <a:off x="1932984" y="3004628"/>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46" name="矩形 26"/>
          <p:cNvSpPr/>
          <p:nvPr/>
        </p:nvSpPr>
        <p:spPr>
          <a:xfrm>
            <a:off x="2722109" y="3076228"/>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47" name="矩形 27"/>
          <p:cNvSpPr/>
          <p:nvPr/>
        </p:nvSpPr>
        <p:spPr>
          <a:xfrm>
            <a:off x="3531225" y="3027891"/>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48" name="手繪多邊形 28"/>
          <p:cNvSpPr/>
          <p:nvPr/>
        </p:nvSpPr>
        <p:spPr>
          <a:xfrm>
            <a:off x="1733550" y="4394200"/>
            <a:ext cx="344488" cy="1668463"/>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49" name="手繪多邊形 29"/>
          <p:cNvSpPr/>
          <p:nvPr/>
        </p:nvSpPr>
        <p:spPr>
          <a:xfrm>
            <a:off x="2374900" y="4418013"/>
            <a:ext cx="490538" cy="1381125"/>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50" name="手繪多邊形 30"/>
          <p:cNvSpPr/>
          <p:nvPr/>
        </p:nvSpPr>
        <p:spPr>
          <a:xfrm>
            <a:off x="2798763" y="4400550"/>
            <a:ext cx="847725" cy="1030288"/>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51" name="文字方塊 59"/>
          <p:cNvSpPr txBox="1">
            <a:spLocks noChangeArrowheads="1"/>
          </p:cNvSpPr>
          <p:nvPr/>
        </p:nvSpPr>
        <p:spPr bwMode="auto">
          <a:xfrm>
            <a:off x="374650" y="3825875"/>
            <a:ext cx="7493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2000"/>
              <a:t>CNN</a:t>
            </a:r>
            <a:endParaRPr lang="zh-TW" altLang="en-US" sz="2000"/>
          </a:p>
        </p:txBody>
      </p:sp>
      <p:sp>
        <p:nvSpPr>
          <p:cNvPr id="52" name="梯形 71"/>
          <p:cNvSpPr/>
          <p:nvPr/>
        </p:nvSpPr>
        <p:spPr>
          <a:xfrm>
            <a:off x="7470201" y="5659731"/>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53" name="梯形 72"/>
          <p:cNvSpPr/>
          <p:nvPr/>
        </p:nvSpPr>
        <p:spPr>
          <a:xfrm>
            <a:off x="8251096" y="5659731"/>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54" name="梯形 73"/>
          <p:cNvSpPr/>
          <p:nvPr/>
        </p:nvSpPr>
        <p:spPr>
          <a:xfrm>
            <a:off x="9044105" y="5659731"/>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55" name="梯形 74"/>
          <p:cNvSpPr/>
          <p:nvPr/>
        </p:nvSpPr>
        <p:spPr>
          <a:xfrm>
            <a:off x="7841650" y="5938127"/>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56" name="梯形 75"/>
          <p:cNvSpPr/>
          <p:nvPr/>
        </p:nvSpPr>
        <p:spPr>
          <a:xfrm>
            <a:off x="8622546" y="5938127"/>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57" name="梯形 76"/>
          <p:cNvSpPr/>
          <p:nvPr/>
        </p:nvSpPr>
        <p:spPr>
          <a:xfrm>
            <a:off x="9415555" y="5938127"/>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cxnSp>
        <p:nvCxnSpPr>
          <p:cNvPr id="58" name="直線單箭頭接點 77"/>
          <p:cNvCxnSpPr/>
          <p:nvPr/>
        </p:nvCxnSpPr>
        <p:spPr>
          <a:xfrm flipV="1">
            <a:off x="7867203" y="5353050"/>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78"/>
          <p:cNvCxnSpPr/>
          <p:nvPr/>
        </p:nvCxnSpPr>
        <p:spPr>
          <a:xfrm flipV="1">
            <a:off x="8227566" y="5630863"/>
            <a:ext cx="0" cy="3079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79"/>
          <p:cNvCxnSpPr/>
          <p:nvPr/>
        </p:nvCxnSpPr>
        <p:spPr>
          <a:xfrm flipV="1">
            <a:off x="8648253" y="5376863"/>
            <a:ext cx="0" cy="3063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80"/>
          <p:cNvCxnSpPr/>
          <p:nvPr/>
        </p:nvCxnSpPr>
        <p:spPr>
          <a:xfrm flipV="1">
            <a:off x="9019728" y="5659438"/>
            <a:ext cx="0" cy="3079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81"/>
          <p:cNvCxnSpPr/>
          <p:nvPr/>
        </p:nvCxnSpPr>
        <p:spPr>
          <a:xfrm flipV="1">
            <a:off x="9440416" y="5376863"/>
            <a:ext cx="0" cy="3063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82"/>
          <p:cNvCxnSpPr/>
          <p:nvPr/>
        </p:nvCxnSpPr>
        <p:spPr>
          <a:xfrm flipV="1">
            <a:off x="9837291" y="5643563"/>
            <a:ext cx="0" cy="3079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矩形 83"/>
          <p:cNvSpPr/>
          <p:nvPr/>
        </p:nvSpPr>
        <p:spPr>
          <a:xfrm>
            <a:off x="7764346" y="4728622"/>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65" name="矩形 84"/>
          <p:cNvSpPr/>
          <p:nvPr/>
        </p:nvSpPr>
        <p:spPr>
          <a:xfrm>
            <a:off x="8532301" y="4716343"/>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66" name="矩形 85"/>
          <p:cNvSpPr/>
          <p:nvPr/>
        </p:nvSpPr>
        <p:spPr>
          <a:xfrm>
            <a:off x="9338251" y="4728622"/>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67" name="矩形 86"/>
          <p:cNvSpPr/>
          <p:nvPr/>
        </p:nvSpPr>
        <p:spPr>
          <a:xfrm>
            <a:off x="8133630" y="4968733"/>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68" name="矩形 87"/>
          <p:cNvSpPr/>
          <p:nvPr/>
        </p:nvSpPr>
        <p:spPr>
          <a:xfrm>
            <a:off x="8922755" y="5040333"/>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69" name="矩形 88"/>
          <p:cNvSpPr/>
          <p:nvPr/>
        </p:nvSpPr>
        <p:spPr>
          <a:xfrm>
            <a:off x="9731871" y="4991996"/>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70" name="文字方塊 89"/>
          <p:cNvSpPr txBox="1">
            <a:spLocks noChangeArrowheads="1"/>
          </p:cNvSpPr>
          <p:nvPr/>
        </p:nvSpPr>
        <p:spPr bwMode="auto">
          <a:xfrm>
            <a:off x="1620838" y="1795463"/>
            <a:ext cx="196532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a:t>A vector for each region</a:t>
            </a:r>
            <a:endParaRPr lang="zh-TW" altLang="en-US"/>
          </a:p>
        </p:txBody>
      </p:sp>
      <p:sp>
        <p:nvSpPr>
          <p:cNvPr id="71" name="文字方塊 62"/>
          <p:cNvSpPr txBox="1">
            <a:spLocks noChangeArrowheads="1"/>
          </p:cNvSpPr>
          <p:nvPr/>
        </p:nvSpPr>
        <p:spPr bwMode="auto">
          <a:xfrm>
            <a:off x="7619553" y="4376738"/>
            <a:ext cx="635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1800"/>
              <a:t>0.7</a:t>
            </a:r>
            <a:endParaRPr lang="zh-TW" altLang="en-US" sz="1800"/>
          </a:p>
        </p:txBody>
      </p:sp>
      <p:sp>
        <p:nvSpPr>
          <p:cNvPr id="72" name="文字方塊 63"/>
          <p:cNvSpPr txBox="1">
            <a:spLocks noChangeArrowheads="1"/>
          </p:cNvSpPr>
          <p:nvPr/>
        </p:nvSpPr>
        <p:spPr bwMode="auto">
          <a:xfrm>
            <a:off x="8416478" y="4362450"/>
            <a:ext cx="692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1800"/>
              <a:t>0.1</a:t>
            </a:r>
            <a:endParaRPr lang="zh-TW" altLang="en-US" sz="1800"/>
          </a:p>
        </p:txBody>
      </p:sp>
      <p:sp>
        <p:nvSpPr>
          <p:cNvPr id="73" name="文字方塊 64"/>
          <p:cNvSpPr txBox="1">
            <a:spLocks noChangeArrowheads="1"/>
          </p:cNvSpPr>
          <p:nvPr/>
        </p:nvSpPr>
        <p:spPr bwMode="auto">
          <a:xfrm>
            <a:off x="9216578" y="4368800"/>
            <a:ext cx="6111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1800"/>
              <a:t>0.1</a:t>
            </a:r>
            <a:endParaRPr lang="zh-TW" altLang="en-US" sz="1800"/>
          </a:p>
        </p:txBody>
      </p:sp>
      <p:sp>
        <p:nvSpPr>
          <p:cNvPr id="74" name="文字方塊 65"/>
          <p:cNvSpPr txBox="1">
            <a:spLocks noChangeArrowheads="1"/>
          </p:cNvSpPr>
          <p:nvPr/>
        </p:nvSpPr>
        <p:spPr bwMode="auto">
          <a:xfrm>
            <a:off x="8008491" y="4675188"/>
            <a:ext cx="6572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1800"/>
              <a:t>0.1</a:t>
            </a:r>
            <a:endParaRPr lang="zh-TW" altLang="en-US" sz="1800"/>
          </a:p>
        </p:txBody>
      </p:sp>
      <p:sp>
        <p:nvSpPr>
          <p:cNvPr id="75" name="文字方塊 66"/>
          <p:cNvSpPr txBox="1">
            <a:spLocks noChangeArrowheads="1"/>
          </p:cNvSpPr>
          <p:nvPr/>
        </p:nvSpPr>
        <p:spPr bwMode="auto">
          <a:xfrm>
            <a:off x="8808591" y="4721225"/>
            <a:ext cx="6461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1800"/>
              <a:t>0.0</a:t>
            </a:r>
            <a:endParaRPr lang="zh-TW" altLang="en-US" sz="1800"/>
          </a:p>
        </p:txBody>
      </p:sp>
      <p:sp>
        <p:nvSpPr>
          <p:cNvPr id="76" name="文字方塊 67"/>
          <p:cNvSpPr txBox="1">
            <a:spLocks noChangeArrowheads="1"/>
          </p:cNvSpPr>
          <p:nvPr/>
        </p:nvSpPr>
        <p:spPr bwMode="auto">
          <a:xfrm>
            <a:off x="9629328" y="4675188"/>
            <a:ext cx="5873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1800"/>
              <a:t>0.0</a:t>
            </a:r>
            <a:endParaRPr lang="zh-TW" altLang="en-US" sz="1800"/>
          </a:p>
        </p:txBody>
      </p:sp>
      <p:cxnSp>
        <p:nvCxnSpPr>
          <p:cNvPr id="77" name="直線單箭頭接點 69"/>
          <p:cNvCxnSpPr>
            <a:endCxn id="82" idx="2"/>
          </p:cNvCxnSpPr>
          <p:nvPr/>
        </p:nvCxnSpPr>
        <p:spPr>
          <a:xfrm flipV="1">
            <a:off x="7873553" y="4125913"/>
            <a:ext cx="176213" cy="2873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文字方塊 70"/>
          <p:cNvSpPr txBox="1">
            <a:spLocks noChangeArrowheads="1"/>
          </p:cNvSpPr>
          <p:nvPr/>
        </p:nvSpPr>
        <p:spPr bwMode="auto">
          <a:xfrm>
            <a:off x="6435278" y="3505200"/>
            <a:ext cx="1493838"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sz="2000"/>
              <a:t>weighted sum</a:t>
            </a:r>
            <a:endParaRPr lang="zh-TW" altLang="en-US" sz="2000"/>
          </a:p>
        </p:txBody>
      </p:sp>
      <p:cxnSp>
        <p:nvCxnSpPr>
          <p:cNvPr id="79" name="直線單箭頭接點 94"/>
          <p:cNvCxnSpPr>
            <a:endCxn id="82" idx="2"/>
          </p:cNvCxnSpPr>
          <p:nvPr/>
        </p:nvCxnSpPr>
        <p:spPr>
          <a:xfrm flipH="1" flipV="1">
            <a:off x="8049766" y="4125913"/>
            <a:ext cx="514350" cy="306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95"/>
          <p:cNvCxnSpPr>
            <a:endCxn id="82" idx="2"/>
          </p:cNvCxnSpPr>
          <p:nvPr/>
        </p:nvCxnSpPr>
        <p:spPr>
          <a:xfrm flipH="1" flipV="1">
            <a:off x="8049766" y="4125913"/>
            <a:ext cx="1390650" cy="3587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99"/>
          <p:cNvCxnSpPr/>
          <p:nvPr/>
        </p:nvCxnSpPr>
        <p:spPr>
          <a:xfrm flipV="1">
            <a:off x="7994203" y="2000250"/>
            <a:ext cx="0" cy="269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矩形 102"/>
          <p:cNvSpPr/>
          <p:nvPr/>
        </p:nvSpPr>
        <p:spPr>
          <a:xfrm>
            <a:off x="7821166" y="3470275"/>
            <a:ext cx="457200" cy="65563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dirty="0"/>
          </a:p>
        </p:txBody>
      </p:sp>
      <p:cxnSp>
        <p:nvCxnSpPr>
          <p:cNvPr id="83" name="直線單箭頭接點 103"/>
          <p:cNvCxnSpPr>
            <a:endCxn id="82" idx="2"/>
          </p:cNvCxnSpPr>
          <p:nvPr/>
        </p:nvCxnSpPr>
        <p:spPr>
          <a:xfrm flipH="1" flipV="1">
            <a:off x="8049766" y="4125913"/>
            <a:ext cx="185737" cy="6619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4" name="群組 104"/>
          <p:cNvGrpSpPr>
            <a:grpSpLocks/>
          </p:cNvGrpSpPr>
          <p:nvPr/>
        </p:nvGrpSpPr>
        <p:grpSpPr bwMode="auto">
          <a:xfrm>
            <a:off x="7792591" y="2292350"/>
            <a:ext cx="461962" cy="900113"/>
            <a:chOff x="4123648" y="5748055"/>
            <a:chExt cx="461666" cy="900000"/>
          </a:xfrm>
        </p:grpSpPr>
        <p:sp>
          <p:nvSpPr>
            <p:cNvPr id="85" name="矩形 105"/>
            <p:cNvSpPr/>
            <p:nvPr/>
          </p:nvSpPr>
          <p:spPr>
            <a:xfrm>
              <a:off x="4123648" y="5748055"/>
              <a:ext cx="461666" cy="9000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TW" altLang="en-US" dirty="0"/>
            </a:p>
          </p:txBody>
        </p:sp>
        <p:sp>
          <p:nvSpPr>
            <p:cNvPr id="86" name="文字方塊 106"/>
            <p:cNvSpPr txBox="1">
              <a:spLocks noChangeArrowheads="1"/>
            </p:cNvSpPr>
            <p:nvPr/>
          </p:nvSpPr>
          <p:spPr bwMode="auto">
            <a:xfrm>
              <a:off x="4196384" y="6013389"/>
              <a:ext cx="2233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CA" altLang="zh-TW" sz="2000"/>
                <a:t>z</a:t>
              </a:r>
              <a:r>
                <a:rPr lang="en-CA" altLang="zh-TW" sz="2000" baseline="30000"/>
                <a:t>1</a:t>
              </a:r>
              <a:endParaRPr lang="zh-TW" altLang="en-US" sz="2000"/>
            </a:p>
          </p:txBody>
        </p:sp>
      </p:grpSp>
      <p:sp>
        <p:nvSpPr>
          <p:cNvPr id="87" name="矩形 107"/>
          <p:cNvSpPr/>
          <p:nvPr/>
        </p:nvSpPr>
        <p:spPr>
          <a:xfrm>
            <a:off x="7578278" y="1339850"/>
            <a:ext cx="838200" cy="65722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zh-TW" altLang="en-US" dirty="0"/>
          </a:p>
        </p:txBody>
      </p:sp>
      <p:sp>
        <p:nvSpPr>
          <p:cNvPr id="88" name="文字方塊 98"/>
          <p:cNvSpPr txBox="1">
            <a:spLocks noChangeArrowheads="1"/>
          </p:cNvSpPr>
          <p:nvPr/>
        </p:nvSpPr>
        <p:spPr bwMode="auto">
          <a:xfrm>
            <a:off x="7402066" y="1452563"/>
            <a:ext cx="12049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sz="2000"/>
              <a:t>Word 1</a:t>
            </a:r>
            <a:endParaRPr lang="zh-TW" altLang="en-US" sz="2000"/>
          </a:p>
        </p:txBody>
      </p:sp>
      <p:cxnSp>
        <p:nvCxnSpPr>
          <p:cNvPr id="89" name="直線單箭頭接點 108"/>
          <p:cNvCxnSpPr/>
          <p:nvPr/>
        </p:nvCxnSpPr>
        <p:spPr>
          <a:xfrm flipV="1">
            <a:off x="8037066" y="3194050"/>
            <a:ext cx="0" cy="269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矩形 111"/>
          <p:cNvSpPr/>
          <p:nvPr/>
        </p:nvSpPr>
        <p:spPr>
          <a:xfrm>
            <a:off x="6613078" y="2268538"/>
            <a:ext cx="460375" cy="90011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CA" altLang="zh-TW" dirty="0"/>
              <a:t>z</a:t>
            </a:r>
            <a:r>
              <a:rPr lang="en-CA" altLang="zh-TW" baseline="30000" dirty="0"/>
              <a:t>0</a:t>
            </a:r>
            <a:endParaRPr lang="zh-TW" altLang="en-US" dirty="0"/>
          </a:p>
        </p:txBody>
      </p:sp>
      <p:cxnSp>
        <p:nvCxnSpPr>
          <p:cNvPr id="91" name="直線單箭頭接點 113"/>
          <p:cNvCxnSpPr/>
          <p:nvPr/>
        </p:nvCxnSpPr>
        <p:spPr>
          <a:xfrm flipV="1">
            <a:off x="7125841" y="2717800"/>
            <a:ext cx="6381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9635678" y="3657600"/>
            <a:ext cx="304800" cy="609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 name="TextBox 32"/>
          <p:cNvSpPr txBox="1">
            <a:spLocks noChangeArrowheads="1"/>
          </p:cNvSpPr>
          <p:nvPr/>
        </p:nvSpPr>
        <p:spPr bwMode="auto">
          <a:xfrm>
            <a:off x="9483278" y="2971800"/>
            <a:ext cx="13652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Attention to</a:t>
            </a:r>
          </a:p>
          <a:p>
            <a:pPr eaLnBrk="1" hangingPunct="1"/>
            <a:r>
              <a:rPr lang="en-US" sz="1800"/>
              <a:t>a region</a:t>
            </a:r>
          </a:p>
        </p:txBody>
      </p:sp>
      <p:sp>
        <p:nvSpPr>
          <p:cNvPr id="2" name="Title 1">
            <a:extLst>
              <a:ext uri="{FF2B5EF4-FFF2-40B4-BE49-F238E27FC236}">
                <a16:creationId xmlns:a16="http://schemas.microsoft.com/office/drawing/2014/main" id="{2371A500-73A5-41B8-C72B-104167C043EA}"/>
              </a:ext>
            </a:extLst>
          </p:cNvPr>
          <p:cNvSpPr>
            <a:spLocks noGrp="1"/>
          </p:cNvSpPr>
          <p:nvPr>
            <p:ph type="title"/>
          </p:nvPr>
        </p:nvSpPr>
        <p:spPr>
          <a:xfrm>
            <a:off x="1010675" y="141696"/>
            <a:ext cx="10849205" cy="720080"/>
          </a:xfrm>
        </p:spPr>
        <p:txBody>
          <a:bodyPr>
            <a:normAutofit/>
          </a:bodyPr>
          <a:lstStyle/>
          <a:p>
            <a:r>
              <a:rPr lang="en-US" dirty="0"/>
              <a:t>Image caption generation using attention</a:t>
            </a:r>
          </a:p>
        </p:txBody>
      </p:sp>
    </p:spTree>
    <p:extLst>
      <p:ext uri="{BB962C8B-B14F-4D97-AF65-F5344CB8AC3E}">
        <p14:creationId xmlns:p14="http://schemas.microsoft.com/office/powerpoint/2010/main" val="164413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2" grpId="0" animBg="1"/>
      <p:bldP spid="87" grpId="0" animBg="1"/>
      <p:bldP spid="8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3"/>
          <p:cNvPicPr>
            <a:picLocks noChangeAspect="1"/>
          </p:cNvPicPr>
          <p:nvPr/>
        </p:nvPicPr>
        <p:blipFill>
          <a:blip r:embed="rId3"/>
          <a:stretch>
            <a:fillRect/>
          </a:stretch>
        </p:blipFill>
        <p:spPr>
          <a:xfrm>
            <a:off x="888671" y="4867497"/>
            <a:ext cx="2326237" cy="1499602"/>
          </a:xfrm>
          <a:prstGeom prst="rect">
            <a:avLst/>
          </a:prstGeom>
          <a:ln>
            <a:noFill/>
          </a:ln>
          <a:effectLst>
            <a:outerShdw blurRad="292100" dist="139700" dir="2700000" algn="tl" rotWithShape="0">
              <a:srgbClr val="333333">
                <a:alpha val="65000"/>
              </a:srgbClr>
            </a:outerShdw>
          </a:effectLst>
          <a:scene3d>
            <a:camera prst="isometricTopUp"/>
            <a:lightRig rig="threePt" dir="t"/>
          </a:scene3d>
        </p:spPr>
      </p:pic>
      <p:cxnSp>
        <p:nvCxnSpPr>
          <p:cNvPr id="23" name="直線接點 4"/>
          <p:cNvCxnSpPr/>
          <p:nvPr/>
        </p:nvCxnSpPr>
        <p:spPr>
          <a:xfrm flipV="1">
            <a:off x="1185863" y="5019675"/>
            <a:ext cx="1741487" cy="1138238"/>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接點 5"/>
          <p:cNvCxnSpPr/>
          <p:nvPr/>
        </p:nvCxnSpPr>
        <p:spPr>
          <a:xfrm>
            <a:off x="1281113" y="5387975"/>
            <a:ext cx="1206500" cy="744538"/>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6"/>
          <p:cNvCxnSpPr/>
          <p:nvPr/>
        </p:nvCxnSpPr>
        <p:spPr>
          <a:xfrm>
            <a:off x="1798638" y="5073650"/>
            <a:ext cx="1276350" cy="758825"/>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27" name="手繪多邊形 7"/>
          <p:cNvSpPr/>
          <p:nvPr/>
        </p:nvSpPr>
        <p:spPr>
          <a:xfrm>
            <a:off x="2266950" y="4132263"/>
            <a:ext cx="981075" cy="1025525"/>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28" name="手繪多邊形 8"/>
          <p:cNvSpPr/>
          <p:nvPr/>
        </p:nvSpPr>
        <p:spPr>
          <a:xfrm>
            <a:off x="1855788" y="4108450"/>
            <a:ext cx="595312" cy="1279525"/>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29" name="手繪多邊形 9"/>
          <p:cNvSpPr/>
          <p:nvPr/>
        </p:nvSpPr>
        <p:spPr>
          <a:xfrm>
            <a:off x="1247775" y="4140200"/>
            <a:ext cx="407988" cy="1589088"/>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30" name="梯形 10"/>
          <p:cNvSpPr/>
          <p:nvPr/>
        </p:nvSpPr>
        <p:spPr>
          <a:xfrm>
            <a:off x="1269555" y="3695626"/>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31" name="梯形 11"/>
          <p:cNvSpPr/>
          <p:nvPr/>
        </p:nvSpPr>
        <p:spPr>
          <a:xfrm>
            <a:off x="2050450" y="3695626"/>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32" name="梯形 12"/>
          <p:cNvSpPr/>
          <p:nvPr/>
        </p:nvSpPr>
        <p:spPr>
          <a:xfrm>
            <a:off x="2843459" y="3695626"/>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33" name="梯形 13"/>
          <p:cNvSpPr/>
          <p:nvPr/>
        </p:nvSpPr>
        <p:spPr>
          <a:xfrm>
            <a:off x="1641004" y="3974022"/>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34" name="梯形 14"/>
          <p:cNvSpPr/>
          <p:nvPr/>
        </p:nvSpPr>
        <p:spPr>
          <a:xfrm>
            <a:off x="2421900" y="3974022"/>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35" name="梯形 15"/>
          <p:cNvSpPr/>
          <p:nvPr/>
        </p:nvSpPr>
        <p:spPr>
          <a:xfrm>
            <a:off x="3214909" y="3974022"/>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cxnSp>
        <p:nvCxnSpPr>
          <p:cNvPr id="36" name="直線單箭頭接點 16"/>
          <p:cNvCxnSpPr/>
          <p:nvPr/>
        </p:nvCxnSpPr>
        <p:spPr>
          <a:xfrm flipV="1">
            <a:off x="1665288" y="3389313"/>
            <a:ext cx="0" cy="3063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17"/>
          <p:cNvCxnSpPr/>
          <p:nvPr/>
        </p:nvCxnSpPr>
        <p:spPr>
          <a:xfrm flipV="1">
            <a:off x="2027238" y="3667125"/>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18"/>
          <p:cNvCxnSpPr/>
          <p:nvPr/>
        </p:nvCxnSpPr>
        <p:spPr>
          <a:xfrm flipV="1">
            <a:off x="2446338" y="3413125"/>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19"/>
          <p:cNvCxnSpPr/>
          <p:nvPr/>
        </p:nvCxnSpPr>
        <p:spPr>
          <a:xfrm flipV="1">
            <a:off x="2817813" y="3695700"/>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20"/>
          <p:cNvCxnSpPr/>
          <p:nvPr/>
        </p:nvCxnSpPr>
        <p:spPr>
          <a:xfrm flipV="1">
            <a:off x="3240088" y="3413125"/>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21"/>
          <p:cNvCxnSpPr/>
          <p:nvPr/>
        </p:nvCxnSpPr>
        <p:spPr>
          <a:xfrm flipV="1">
            <a:off x="3636963" y="3679825"/>
            <a:ext cx="0" cy="3079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矩形 22"/>
          <p:cNvSpPr/>
          <p:nvPr/>
        </p:nvSpPr>
        <p:spPr>
          <a:xfrm>
            <a:off x="1563700" y="2764517"/>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43" name="矩形 23"/>
          <p:cNvSpPr/>
          <p:nvPr/>
        </p:nvSpPr>
        <p:spPr>
          <a:xfrm>
            <a:off x="2331655" y="2752238"/>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44" name="矩形 24"/>
          <p:cNvSpPr/>
          <p:nvPr/>
        </p:nvSpPr>
        <p:spPr>
          <a:xfrm>
            <a:off x="3137605" y="2764517"/>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45" name="矩形 25"/>
          <p:cNvSpPr/>
          <p:nvPr/>
        </p:nvSpPr>
        <p:spPr>
          <a:xfrm>
            <a:off x="1932984" y="3004628"/>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46" name="矩形 26"/>
          <p:cNvSpPr/>
          <p:nvPr/>
        </p:nvSpPr>
        <p:spPr>
          <a:xfrm>
            <a:off x="2722109" y="3076228"/>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47" name="矩形 27"/>
          <p:cNvSpPr/>
          <p:nvPr/>
        </p:nvSpPr>
        <p:spPr>
          <a:xfrm>
            <a:off x="3531225" y="3027891"/>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48" name="手繪多邊形 28"/>
          <p:cNvSpPr/>
          <p:nvPr/>
        </p:nvSpPr>
        <p:spPr>
          <a:xfrm>
            <a:off x="1733550" y="4394200"/>
            <a:ext cx="344488" cy="1668463"/>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49" name="手繪多邊形 29"/>
          <p:cNvSpPr/>
          <p:nvPr/>
        </p:nvSpPr>
        <p:spPr>
          <a:xfrm>
            <a:off x="2374900" y="4418013"/>
            <a:ext cx="490538" cy="1381125"/>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50" name="手繪多邊形 30"/>
          <p:cNvSpPr/>
          <p:nvPr/>
        </p:nvSpPr>
        <p:spPr>
          <a:xfrm>
            <a:off x="2798763" y="4400550"/>
            <a:ext cx="847725" cy="1030288"/>
          </a:xfrm>
          <a:custGeom>
            <a:avLst/>
            <a:gdLst>
              <a:gd name="connsiteX0" fmla="*/ 0 w 1129686"/>
              <a:gd name="connsiteY0" fmla="*/ 2169994 h 2169994"/>
              <a:gd name="connsiteX1" fmla="*/ 996286 w 1129686"/>
              <a:gd name="connsiteY1" fmla="*/ 1037230 h 2169994"/>
              <a:gd name="connsiteX2" fmla="*/ 1091820 w 1129686"/>
              <a:gd name="connsiteY2" fmla="*/ 0 h 2169994"/>
            </a:gdLst>
            <a:ahLst/>
            <a:cxnLst>
              <a:cxn ang="0">
                <a:pos x="connsiteX0" y="connsiteY0"/>
              </a:cxn>
              <a:cxn ang="0">
                <a:pos x="connsiteX1" y="connsiteY1"/>
              </a:cxn>
              <a:cxn ang="0">
                <a:pos x="connsiteX2" y="connsiteY2"/>
              </a:cxn>
            </a:cxnLst>
            <a:rect l="l" t="t" r="r" b="b"/>
            <a:pathLst>
              <a:path w="1129686" h="2169994">
                <a:moveTo>
                  <a:pt x="0" y="2169994"/>
                </a:moveTo>
                <a:cubicBezTo>
                  <a:pt x="407158" y="1784445"/>
                  <a:pt x="814316" y="1398896"/>
                  <a:pt x="996286" y="1037230"/>
                </a:cubicBezTo>
                <a:cubicBezTo>
                  <a:pt x="1178256" y="675564"/>
                  <a:pt x="1135038" y="337782"/>
                  <a:pt x="109182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51" name="文字方塊 59"/>
          <p:cNvSpPr txBox="1">
            <a:spLocks noChangeArrowheads="1"/>
          </p:cNvSpPr>
          <p:nvPr/>
        </p:nvSpPr>
        <p:spPr bwMode="auto">
          <a:xfrm>
            <a:off x="374650" y="3825875"/>
            <a:ext cx="7493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2000"/>
              <a:t>CNN</a:t>
            </a:r>
            <a:endParaRPr lang="zh-TW" altLang="en-US" sz="2000"/>
          </a:p>
        </p:txBody>
      </p:sp>
      <p:sp>
        <p:nvSpPr>
          <p:cNvPr id="52" name="梯形 71"/>
          <p:cNvSpPr/>
          <p:nvPr/>
        </p:nvSpPr>
        <p:spPr>
          <a:xfrm>
            <a:off x="5378323" y="5659731"/>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53" name="梯形 72"/>
          <p:cNvSpPr/>
          <p:nvPr/>
        </p:nvSpPr>
        <p:spPr>
          <a:xfrm>
            <a:off x="6159218" y="5659731"/>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54" name="梯形 73"/>
          <p:cNvSpPr/>
          <p:nvPr/>
        </p:nvSpPr>
        <p:spPr>
          <a:xfrm>
            <a:off x="6952227" y="5659731"/>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55" name="梯形 74"/>
          <p:cNvSpPr/>
          <p:nvPr/>
        </p:nvSpPr>
        <p:spPr>
          <a:xfrm>
            <a:off x="5749772" y="5938127"/>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56" name="梯形 75"/>
          <p:cNvSpPr/>
          <p:nvPr/>
        </p:nvSpPr>
        <p:spPr>
          <a:xfrm>
            <a:off x="6530668" y="5938127"/>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sp>
        <p:nvSpPr>
          <p:cNvPr id="57" name="梯形 76"/>
          <p:cNvSpPr/>
          <p:nvPr/>
        </p:nvSpPr>
        <p:spPr>
          <a:xfrm>
            <a:off x="7323677" y="5938127"/>
            <a:ext cx="793009" cy="448558"/>
          </a:xfrm>
          <a:prstGeom prst="trapezoi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dirty="0">
                <a:solidFill>
                  <a:srgbClr val="000000"/>
                </a:solidFill>
              </a:rPr>
              <a:t>filter</a:t>
            </a:r>
            <a:endParaRPr lang="zh-TW" altLang="en-US" dirty="0">
              <a:solidFill>
                <a:srgbClr val="000000"/>
              </a:solidFill>
            </a:endParaRPr>
          </a:p>
        </p:txBody>
      </p:sp>
      <p:cxnSp>
        <p:nvCxnSpPr>
          <p:cNvPr id="58" name="直線單箭頭接點 77"/>
          <p:cNvCxnSpPr/>
          <p:nvPr/>
        </p:nvCxnSpPr>
        <p:spPr>
          <a:xfrm flipV="1">
            <a:off x="5775325" y="5353050"/>
            <a:ext cx="0" cy="3063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78"/>
          <p:cNvCxnSpPr/>
          <p:nvPr/>
        </p:nvCxnSpPr>
        <p:spPr>
          <a:xfrm flipV="1">
            <a:off x="6135688" y="5630863"/>
            <a:ext cx="0" cy="3079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79"/>
          <p:cNvCxnSpPr/>
          <p:nvPr/>
        </p:nvCxnSpPr>
        <p:spPr>
          <a:xfrm flipV="1">
            <a:off x="6556375" y="5376863"/>
            <a:ext cx="0" cy="3063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80"/>
          <p:cNvCxnSpPr/>
          <p:nvPr/>
        </p:nvCxnSpPr>
        <p:spPr>
          <a:xfrm flipV="1">
            <a:off x="6927850" y="5659438"/>
            <a:ext cx="0" cy="3079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81"/>
          <p:cNvCxnSpPr/>
          <p:nvPr/>
        </p:nvCxnSpPr>
        <p:spPr>
          <a:xfrm flipV="1">
            <a:off x="7348538" y="5376863"/>
            <a:ext cx="0" cy="3063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82"/>
          <p:cNvCxnSpPr/>
          <p:nvPr/>
        </p:nvCxnSpPr>
        <p:spPr>
          <a:xfrm flipV="1">
            <a:off x="7745413" y="5643563"/>
            <a:ext cx="0" cy="3079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矩形 83"/>
          <p:cNvSpPr/>
          <p:nvPr/>
        </p:nvSpPr>
        <p:spPr>
          <a:xfrm>
            <a:off x="5672468" y="4728622"/>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65" name="矩形 84"/>
          <p:cNvSpPr/>
          <p:nvPr/>
        </p:nvSpPr>
        <p:spPr>
          <a:xfrm>
            <a:off x="6440423" y="4716343"/>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66" name="矩形 85"/>
          <p:cNvSpPr/>
          <p:nvPr/>
        </p:nvSpPr>
        <p:spPr>
          <a:xfrm>
            <a:off x="7246373" y="4728622"/>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67" name="矩形 86"/>
          <p:cNvSpPr/>
          <p:nvPr/>
        </p:nvSpPr>
        <p:spPr>
          <a:xfrm>
            <a:off x="6041752" y="4968733"/>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68" name="矩形 87"/>
          <p:cNvSpPr/>
          <p:nvPr/>
        </p:nvSpPr>
        <p:spPr>
          <a:xfrm>
            <a:off x="6830877" y="5040333"/>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69" name="矩形 88"/>
          <p:cNvSpPr/>
          <p:nvPr/>
        </p:nvSpPr>
        <p:spPr>
          <a:xfrm>
            <a:off x="7639993" y="4991996"/>
            <a:ext cx="204716" cy="6479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TW" altLang="en-US" sz="1350"/>
          </a:p>
        </p:txBody>
      </p:sp>
      <p:sp>
        <p:nvSpPr>
          <p:cNvPr id="70" name="文字方塊 89"/>
          <p:cNvSpPr txBox="1">
            <a:spLocks noChangeArrowheads="1"/>
          </p:cNvSpPr>
          <p:nvPr/>
        </p:nvSpPr>
        <p:spPr bwMode="auto">
          <a:xfrm>
            <a:off x="1620838" y="1795463"/>
            <a:ext cx="196532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a:t>A vector for each region</a:t>
            </a:r>
            <a:endParaRPr lang="zh-TW" altLang="en-US"/>
          </a:p>
        </p:txBody>
      </p:sp>
      <p:grpSp>
        <p:nvGrpSpPr>
          <p:cNvPr id="71" name="群組 92"/>
          <p:cNvGrpSpPr>
            <a:grpSpLocks/>
          </p:cNvGrpSpPr>
          <p:nvPr/>
        </p:nvGrpSpPr>
        <p:grpSpPr bwMode="auto">
          <a:xfrm>
            <a:off x="4521200" y="2268538"/>
            <a:ext cx="460375" cy="900112"/>
            <a:chOff x="4123648" y="5748055"/>
            <a:chExt cx="461666" cy="900000"/>
          </a:xfrm>
        </p:grpSpPr>
        <p:sp>
          <p:nvSpPr>
            <p:cNvPr id="72" name="矩形 90"/>
            <p:cNvSpPr/>
            <p:nvPr/>
          </p:nvSpPr>
          <p:spPr>
            <a:xfrm>
              <a:off x="4123648" y="5748055"/>
              <a:ext cx="461666" cy="9000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TW" altLang="en-US" dirty="0"/>
            </a:p>
          </p:txBody>
        </p:sp>
        <p:sp>
          <p:nvSpPr>
            <p:cNvPr id="73" name="文字方塊 91"/>
            <p:cNvSpPr txBox="1">
              <a:spLocks noChangeArrowheads="1"/>
            </p:cNvSpPr>
            <p:nvPr/>
          </p:nvSpPr>
          <p:spPr bwMode="auto">
            <a:xfrm>
              <a:off x="4196384" y="6013389"/>
              <a:ext cx="28336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CA" altLang="zh-TW" sz="2000"/>
                <a:t>z</a:t>
              </a:r>
              <a:r>
                <a:rPr lang="en-CA" altLang="zh-TW" sz="2000" baseline="30000"/>
                <a:t>0</a:t>
              </a:r>
              <a:endParaRPr lang="zh-TW" altLang="en-US" sz="2000"/>
            </a:p>
          </p:txBody>
        </p:sp>
      </p:grpSp>
      <p:sp>
        <p:nvSpPr>
          <p:cNvPr id="74" name="文字方塊 62"/>
          <p:cNvSpPr txBox="1">
            <a:spLocks noChangeArrowheads="1"/>
          </p:cNvSpPr>
          <p:nvPr/>
        </p:nvSpPr>
        <p:spPr bwMode="auto">
          <a:xfrm>
            <a:off x="5527675" y="4376738"/>
            <a:ext cx="635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1800"/>
              <a:t>0.0</a:t>
            </a:r>
            <a:endParaRPr lang="zh-TW" altLang="en-US" sz="1800"/>
          </a:p>
        </p:txBody>
      </p:sp>
      <p:sp>
        <p:nvSpPr>
          <p:cNvPr id="75" name="文字方塊 63"/>
          <p:cNvSpPr txBox="1">
            <a:spLocks noChangeArrowheads="1"/>
          </p:cNvSpPr>
          <p:nvPr/>
        </p:nvSpPr>
        <p:spPr bwMode="auto">
          <a:xfrm>
            <a:off x="6324600" y="4362450"/>
            <a:ext cx="692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1800"/>
              <a:t>0.8</a:t>
            </a:r>
            <a:endParaRPr lang="zh-TW" altLang="en-US" sz="1800"/>
          </a:p>
        </p:txBody>
      </p:sp>
      <p:sp>
        <p:nvSpPr>
          <p:cNvPr id="76" name="文字方塊 64"/>
          <p:cNvSpPr txBox="1">
            <a:spLocks noChangeArrowheads="1"/>
          </p:cNvSpPr>
          <p:nvPr/>
        </p:nvSpPr>
        <p:spPr bwMode="auto">
          <a:xfrm>
            <a:off x="7124700" y="4368800"/>
            <a:ext cx="6111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1800"/>
              <a:t>0.2</a:t>
            </a:r>
            <a:endParaRPr lang="zh-TW" altLang="en-US" sz="1800"/>
          </a:p>
        </p:txBody>
      </p:sp>
      <p:sp>
        <p:nvSpPr>
          <p:cNvPr id="77" name="文字方塊 65"/>
          <p:cNvSpPr txBox="1">
            <a:spLocks noChangeArrowheads="1"/>
          </p:cNvSpPr>
          <p:nvPr/>
        </p:nvSpPr>
        <p:spPr bwMode="auto">
          <a:xfrm>
            <a:off x="5916613" y="4675188"/>
            <a:ext cx="6572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1800"/>
              <a:t>0.0</a:t>
            </a:r>
            <a:endParaRPr lang="zh-TW" altLang="en-US" sz="1800"/>
          </a:p>
        </p:txBody>
      </p:sp>
      <p:sp>
        <p:nvSpPr>
          <p:cNvPr id="78" name="文字方塊 66"/>
          <p:cNvSpPr txBox="1">
            <a:spLocks noChangeArrowheads="1"/>
          </p:cNvSpPr>
          <p:nvPr/>
        </p:nvSpPr>
        <p:spPr bwMode="auto">
          <a:xfrm>
            <a:off x="6716713" y="4721225"/>
            <a:ext cx="6461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1800"/>
              <a:t>0.0</a:t>
            </a:r>
            <a:endParaRPr lang="zh-TW" altLang="en-US" sz="1800"/>
          </a:p>
        </p:txBody>
      </p:sp>
      <p:sp>
        <p:nvSpPr>
          <p:cNvPr id="79" name="文字方塊 67"/>
          <p:cNvSpPr txBox="1">
            <a:spLocks noChangeArrowheads="1"/>
          </p:cNvSpPr>
          <p:nvPr/>
        </p:nvSpPr>
        <p:spPr bwMode="auto">
          <a:xfrm>
            <a:off x="7537450" y="4675188"/>
            <a:ext cx="5873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1800"/>
              <a:t>0.0</a:t>
            </a:r>
            <a:endParaRPr lang="zh-TW" altLang="en-US" sz="1800"/>
          </a:p>
        </p:txBody>
      </p:sp>
      <p:sp>
        <p:nvSpPr>
          <p:cNvPr id="80" name="文字方塊 70"/>
          <p:cNvSpPr txBox="1">
            <a:spLocks noChangeArrowheads="1"/>
          </p:cNvSpPr>
          <p:nvPr/>
        </p:nvSpPr>
        <p:spPr bwMode="auto">
          <a:xfrm>
            <a:off x="7219950" y="3425825"/>
            <a:ext cx="149225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a:t>weighted sum</a:t>
            </a:r>
            <a:endParaRPr lang="zh-TW" altLang="en-US"/>
          </a:p>
        </p:txBody>
      </p:sp>
      <p:cxnSp>
        <p:nvCxnSpPr>
          <p:cNvPr id="81" name="直線單箭頭接點 94"/>
          <p:cNvCxnSpPr>
            <a:endCxn id="89" idx="2"/>
          </p:cNvCxnSpPr>
          <p:nvPr/>
        </p:nvCxnSpPr>
        <p:spPr>
          <a:xfrm flipV="1">
            <a:off x="6530975" y="4135438"/>
            <a:ext cx="520700" cy="3190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95"/>
          <p:cNvCxnSpPr>
            <a:endCxn id="89" idx="2"/>
          </p:cNvCxnSpPr>
          <p:nvPr/>
        </p:nvCxnSpPr>
        <p:spPr>
          <a:xfrm flipH="1" flipV="1">
            <a:off x="7051675" y="4135438"/>
            <a:ext cx="330200" cy="3492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99"/>
          <p:cNvCxnSpPr/>
          <p:nvPr/>
        </p:nvCxnSpPr>
        <p:spPr>
          <a:xfrm flipV="1">
            <a:off x="5902325" y="2000250"/>
            <a:ext cx="0" cy="269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4" name="群組 104"/>
          <p:cNvGrpSpPr>
            <a:grpSpLocks/>
          </p:cNvGrpSpPr>
          <p:nvPr/>
        </p:nvGrpSpPr>
        <p:grpSpPr bwMode="auto">
          <a:xfrm>
            <a:off x="5700713" y="2292350"/>
            <a:ext cx="461962" cy="900113"/>
            <a:chOff x="4123648" y="5748055"/>
            <a:chExt cx="461666" cy="900000"/>
          </a:xfrm>
        </p:grpSpPr>
        <p:sp>
          <p:nvSpPr>
            <p:cNvPr id="85" name="矩形 105"/>
            <p:cNvSpPr/>
            <p:nvPr/>
          </p:nvSpPr>
          <p:spPr>
            <a:xfrm>
              <a:off x="4123648" y="5748055"/>
              <a:ext cx="461666" cy="9000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TW" altLang="en-US" dirty="0"/>
            </a:p>
          </p:txBody>
        </p:sp>
        <p:sp>
          <p:nvSpPr>
            <p:cNvPr id="86" name="文字方塊 106"/>
            <p:cNvSpPr txBox="1">
              <a:spLocks noChangeArrowheads="1"/>
            </p:cNvSpPr>
            <p:nvPr/>
          </p:nvSpPr>
          <p:spPr bwMode="auto">
            <a:xfrm>
              <a:off x="4196384" y="6013389"/>
              <a:ext cx="2233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CA" altLang="zh-TW" sz="2000"/>
                <a:t>z</a:t>
              </a:r>
              <a:r>
                <a:rPr lang="en-CA" altLang="zh-TW" sz="2000" baseline="30000"/>
                <a:t>1</a:t>
              </a:r>
              <a:endParaRPr lang="zh-TW" altLang="en-US" sz="2000"/>
            </a:p>
          </p:txBody>
        </p:sp>
      </p:grpSp>
      <p:sp>
        <p:nvSpPr>
          <p:cNvPr id="87" name="矩形 107"/>
          <p:cNvSpPr/>
          <p:nvPr/>
        </p:nvSpPr>
        <p:spPr>
          <a:xfrm>
            <a:off x="5486400" y="1339850"/>
            <a:ext cx="838200" cy="65722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zh-TW" altLang="en-US" dirty="0"/>
          </a:p>
        </p:txBody>
      </p:sp>
      <p:sp>
        <p:nvSpPr>
          <p:cNvPr id="88" name="文字方塊 98"/>
          <p:cNvSpPr txBox="1">
            <a:spLocks noChangeArrowheads="1"/>
          </p:cNvSpPr>
          <p:nvPr/>
        </p:nvSpPr>
        <p:spPr bwMode="auto">
          <a:xfrm>
            <a:off x="5310188" y="1452563"/>
            <a:ext cx="12049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sz="2000"/>
              <a:t>Word 1</a:t>
            </a:r>
            <a:endParaRPr lang="zh-TW" altLang="en-US" sz="2000"/>
          </a:p>
        </p:txBody>
      </p:sp>
      <p:sp>
        <p:nvSpPr>
          <p:cNvPr id="89" name="矩形 93"/>
          <p:cNvSpPr/>
          <p:nvPr/>
        </p:nvSpPr>
        <p:spPr>
          <a:xfrm>
            <a:off x="6823075" y="3478213"/>
            <a:ext cx="457200" cy="6572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dirty="0"/>
          </a:p>
        </p:txBody>
      </p:sp>
      <p:cxnSp>
        <p:nvCxnSpPr>
          <p:cNvPr id="90" name="直線單箭頭接點 96"/>
          <p:cNvCxnSpPr/>
          <p:nvPr/>
        </p:nvCxnSpPr>
        <p:spPr>
          <a:xfrm flipV="1">
            <a:off x="7024688" y="1976438"/>
            <a:ext cx="0" cy="269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矩形 100"/>
          <p:cNvSpPr/>
          <p:nvPr/>
        </p:nvSpPr>
        <p:spPr>
          <a:xfrm>
            <a:off x="6823075" y="2268538"/>
            <a:ext cx="461963" cy="90011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CA" altLang="zh-TW" dirty="0"/>
              <a:t>z</a:t>
            </a:r>
            <a:r>
              <a:rPr lang="en-CA" altLang="zh-TW" baseline="30000" dirty="0"/>
              <a:t>2</a:t>
            </a:r>
            <a:endParaRPr lang="zh-TW" altLang="en-US" dirty="0"/>
          </a:p>
        </p:txBody>
      </p:sp>
      <p:sp>
        <p:nvSpPr>
          <p:cNvPr id="92" name="矩形 110"/>
          <p:cNvSpPr/>
          <p:nvPr/>
        </p:nvSpPr>
        <p:spPr>
          <a:xfrm>
            <a:off x="6629400" y="1316038"/>
            <a:ext cx="838200" cy="655637"/>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zh-TW" altLang="en-US" dirty="0"/>
          </a:p>
        </p:txBody>
      </p:sp>
      <p:sp>
        <p:nvSpPr>
          <p:cNvPr id="93" name="文字方塊 111"/>
          <p:cNvSpPr txBox="1">
            <a:spLocks noChangeArrowheads="1"/>
          </p:cNvSpPr>
          <p:nvPr/>
        </p:nvSpPr>
        <p:spPr bwMode="auto">
          <a:xfrm>
            <a:off x="6430963" y="1427163"/>
            <a:ext cx="12049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sz="2000"/>
              <a:t>Word 2</a:t>
            </a:r>
            <a:endParaRPr lang="zh-TW" altLang="en-US" sz="2000"/>
          </a:p>
        </p:txBody>
      </p:sp>
      <p:cxnSp>
        <p:nvCxnSpPr>
          <p:cNvPr id="94" name="直線單箭頭接點 112"/>
          <p:cNvCxnSpPr/>
          <p:nvPr/>
        </p:nvCxnSpPr>
        <p:spPr>
          <a:xfrm flipV="1">
            <a:off x="7067550" y="3168650"/>
            <a:ext cx="0" cy="2714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113"/>
          <p:cNvCxnSpPr>
            <a:endCxn id="91" idx="1"/>
          </p:cNvCxnSpPr>
          <p:nvPr/>
        </p:nvCxnSpPr>
        <p:spPr>
          <a:xfrm flipV="1">
            <a:off x="6183313" y="2717800"/>
            <a:ext cx="6397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114"/>
          <p:cNvCxnSpPr/>
          <p:nvPr/>
        </p:nvCxnSpPr>
        <p:spPr>
          <a:xfrm flipV="1">
            <a:off x="5033963" y="2717800"/>
            <a:ext cx="6381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102"/>
          <p:cNvCxnSpPr>
            <a:cxnSpLocks/>
            <a:endCxn id="91" idx="1"/>
          </p:cNvCxnSpPr>
          <p:nvPr/>
        </p:nvCxnSpPr>
        <p:spPr>
          <a:xfrm>
            <a:off x="6183313" y="1795463"/>
            <a:ext cx="639762" cy="9223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C9C5F7-6350-3C95-3C24-33FA5DDB3565}"/>
              </a:ext>
            </a:extLst>
          </p:cNvPr>
          <p:cNvSpPr>
            <a:spLocks noGrp="1"/>
          </p:cNvSpPr>
          <p:nvPr>
            <p:ph type="title"/>
          </p:nvPr>
        </p:nvSpPr>
        <p:spPr>
          <a:xfrm>
            <a:off x="572371" y="99543"/>
            <a:ext cx="10849205" cy="720080"/>
          </a:xfrm>
        </p:spPr>
        <p:txBody>
          <a:bodyPr>
            <a:normAutofit/>
          </a:bodyPr>
          <a:lstStyle/>
          <a:p>
            <a:r>
              <a:rPr lang="en-US" dirty="0"/>
              <a:t>Image caption generation using attention</a:t>
            </a:r>
          </a:p>
        </p:txBody>
      </p:sp>
    </p:spTree>
    <p:extLst>
      <p:ext uri="{BB962C8B-B14F-4D97-AF65-F5344CB8AC3E}">
        <p14:creationId xmlns:p14="http://schemas.microsoft.com/office/powerpoint/2010/main" val="24748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4" grpId="0"/>
      <p:bldP spid="75" grpId="0"/>
      <p:bldP spid="76" grpId="0"/>
      <p:bldP spid="77" grpId="0"/>
      <p:bldP spid="78" grpId="0"/>
      <p:bldP spid="79" grpId="0"/>
      <p:bldP spid="80" grpId="0"/>
      <p:bldP spid="89" grpId="0" animBg="1"/>
      <p:bldP spid="92" grpId="0" animBg="1"/>
      <p:bldP spid="9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71540" y="1010898"/>
            <a:ext cx="10155777" cy="615553"/>
          </a:xfrm>
          <a:prstGeom prst="rect">
            <a:avLst/>
          </a:prstGeom>
        </p:spPr>
        <p:txBody>
          <a:bodyPr wrap="square">
            <a:spAutoFit/>
          </a:bodyPr>
          <a:lstStyle/>
          <a:p>
            <a:pPr>
              <a:lnSpc>
                <a:spcPct val="150000"/>
              </a:lnSpc>
            </a:pPr>
            <a:r>
              <a:rPr lang="en-CA" altLang="zh-CN" sz="2400" dirty="0">
                <a:solidFill>
                  <a:srgbClr val="2E4864"/>
                </a:solidFill>
                <a:latin typeface="Microsoft YaHei" panose="020B0503020204020204" pitchFamily="34" charset="-122"/>
                <a:ea typeface="Microsoft YaHei" panose="020B0503020204020204" pitchFamily="34" charset="-122"/>
              </a:rPr>
              <a:t>Image caption generation using attention</a:t>
            </a:r>
            <a:endParaRPr lang="en-US" altLang="zh-CN" sz="2400" dirty="0">
              <a:solidFill>
                <a:srgbClr val="2E4864"/>
              </a:solidFill>
              <a:latin typeface="Microsoft YaHei" panose="020B0503020204020204" pitchFamily="34" charset="-122"/>
              <a:ea typeface="Microsoft YaHei" panose="020B0503020204020204" pitchFamily="34" charset="-122"/>
            </a:endParaRPr>
          </a:p>
        </p:txBody>
      </p:sp>
      <p:pic>
        <p:nvPicPr>
          <p:cNvPr id="22" name="Image 4" descr="good.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734" y="1551781"/>
            <a:ext cx="10476794" cy="4393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63352" y="6011221"/>
            <a:ext cx="11356369" cy="646331"/>
          </a:xfrm>
          <a:prstGeom prst="rect">
            <a:avLst/>
          </a:prstGeom>
          <a:noFill/>
        </p:spPr>
        <p:txBody>
          <a:bodyPr wrap="none" rtlCol="0">
            <a:spAutoFit/>
          </a:bodyPr>
          <a:lstStyle/>
          <a:p>
            <a:r>
              <a:rPr lang="en-US" altLang="zh-TW" dirty="0"/>
              <a:t>Kelvin </a:t>
            </a:r>
            <a:r>
              <a:rPr lang="en-US" altLang="zh-TW" dirty="0" err="1"/>
              <a:t>Xu</a:t>
            </a:r>
            <a:r>
              <a:rPr lang="en-US" altLang="zh-TW" dirty="0"/>
              <a:t>, Jimmy Ba, Ryan </a:t>
            </a:r>
            <a:r>
              <a:rPr lang="en-US" altLang="zh-TW" dirty="0" err="1"/>
              <a:t>Kiros</a:t>
            </a:r>
            <a:r>
              <a:rPr lang="en-US" altLang="zh-TW" dirty="0"/>
              <a:t>, </a:t>
            </a:r>
            <a:r>
              <a:rPr lang="en-US" altLang="zh-TW" dirty="0" err="1"/>
              <a:t>Kyunghyun</a:t>
            </a:r>
            <a:r>
              <a:rPr lang="en-US" altLang="zh-TW" dirty="0"/>
              <a:t> Cho, Aaron </a:t>
            </a:r>
            <a:r>
              <a:rPr lang="en-US" altLang="zh-TW" dirty="0" err="1"/>
              <a:t>Courville</a:t>
            </a:r>
            <a:r>
              <a:rPr lang="en-US" altLang="zh-TW" dirty="0"/>
              <a:t>, </a:t>
            </a:r>
            <a:r>
              <a:rPr lang="en-US" altLang="zh-TW" dirty="0" err="1"/>
              <a:t>Ruslan</a:t>
            </a:r>
            <a:r>
              <a:rPr lang="en-US" altLang="zh-TW" dirty="0"/>
              <a:t> </a:t>
            </a:r>
            <a:r>
              <a:rPr lang="en-US" altLang="zh-TW" dirty="0" err="1"/>
              <a:t>Salakhutdinov</a:t>
            </a:r>
            <a:r>
              <a:rPr lang="en-US" altLang="zh-TW" dirty="0"/>
              <a:t>, Richard </a:t>
            </a:r>
            <a:r>
              <a:rPr lang="en-US" altLang="zh-TW" dirty="0" err="1"/>
              <a:t>Zemel</a:t>
            </a:r>
            <a:r>
              <a:rPr lang="en-US" altLang="zh-TW" dirty="0"/>
              <a:t>, </a:t>
            </a:r>
            <a:r>
              <a:rPr lang="en-US" altLang="zh-TW" dirty="0" err="1"/>
              <a:t>Yoshua</a:t>
            </a:r>
            <a:r>
              <a:rPr lang="en-US" altLang="zh-TW" dirty="0"/>
              <a:t> </a:t>
            </a:r>
            <a:r>
              <a:rPr lang="en-US" altLang="zh-TW" dirty="0" err="1"/>
              <a:t>Bengio</a:t>
            </a:r>
            <a:r>
              <a:rPr lang="en-US" altLang="zh-TW" dirty="0"/>
              <a:t>,</a:t>
            </a:r>
          </a:p>
          <a:p>
            <a:r>
              <a:rPr lang="en-US" altLang="zh-TW" dirty="0"/>
              <a:t> </a:t>
            </a:r>
            <a:r>
              <a:rPr lang="en-US" altLang="zh-TW" dirty="0">
                <a:solidFill>
                  <a:srgbClr val="000000"/>
                </a:solidFill>
                <a:latin typeface="Lucida Grande" charset="0"/>
              </a:rPr>
              <a:t>“</a:t>
            </a:r>
            <a:r>
              <a:rPr lang="en-US" altLang="zh-TW" dirty="0"/>
              <a:t>Show, Attend and Tell: Neural Image Caption Generation with Visual Attention</a:t>
            </a:r>
            <a:r>
              <a:rPr lang="en-US" altLang="zh-TW" dirty="0">
                <a:solidFill>
                  <a:srgbClr val="000000"/>
                </a:solidFill>
                <a:latin typeface="Lucida Grande" charset="0"/>
              </a:rPr>
              <a:t>”, ICML, 2015</a:t>
            </a:r>
            <a:endParaRPr lang="zh-TW" altLang="en-US" dirty="0"/>
          </a:p>
        </p:txBody>
      </p:sp>
      <p:sp>
        <p:nvSpPr>
          <p:cNvPr id="3" name="Title 2">
            <a:extLst>
              <a:ext uri="{FF2B5EF4-FFF2-40B4-BE49-F238E27FC236}">
                <a16:creationId xmlns:a16="http://schemas.microsoft.com/office/drawing/2014/main" id="{CD154D65-A09E-3911-57FF-C23E421F1788}"/>
              </a:ext>
            </a:extLst>
          </p:cNvPr>
          <p:cNvSpPr>
            <a:spLocks noGrp="1"/>
          </p:cNvSpPr>
          <p:nvPr>
            <p:ph type="title"/>
          </p:nvPr>
        </p:nvSpPr>
        <p:spPr/>
        <p:txBody>
          <a:bodyPr/>
          <a:lstStyle/>
          <a:p>
            <a:r>
              <a:rPr lang="en-US" dirty="0"/>
              <a:t>Image Attention</a:t>
            </a:r>
          </a:p>
        </p:txBody>
      </p:sp>
    </p:spTree>
    <p:extLst>
      <p:ext uri="{BB962C8B-B14F-4D97-AF65-F5344CB8AC3E}">
        <p14:creationId xmlns:p14="http://schemas.microsoft.com/office/powerpoint/2010/main" val="3892867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A27AB-1264-C0C6-E68C-7B2833A22A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CF9860-F6D7-7003-DB3F-0E1D9E3949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915315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895000" y="2855000"/>
            <a:ext cx="10469600" cy="1148000"/>
          </a:xfrm>
          <a:prstGeom prst="rect">
            <a:avLst/>
          </a:prstGeom>
          <a:noFill/>
          <a:ln>
            <a:noFill/>
          </a:ln>
        </p:spPr>
        <p:txBody>
          <a:bodyPr spcFirstLastPara="1" vert="horz" wrap="square" lIns="121900" tIns="121900" rIns="121900" bIns="121900" rtlCol="0" anchor="ctr" anchorCtr="0">
            <a:noAutofit/>
          </a:bodyPr>
          <a:lstStyle/>
          <a:p>
            <a:r>
              <a:rPr lang="en-US"/>
              <a:t>Let’s use attention on top of a seq2seq translation model that uses a biLSTM encoder and an LSTM decoder.</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a:t>Let’s translate from French to English.</a:t>
            </a:r>
            <a:endParaRPr/>
          </a:p>
        </p:txBody>
      </p:sp>
      <p:sp>
        <p:nvSpPr>
          <p:cNvPr id="100" name="Google Shape;100;p20"/>
          <p:cNvSpPr/>
          <p:nvPr/>
        </p:nvSpPr>
        <p:spPr>
          <a:xfrm>
            <a:off x="975361" y="5501033"/>
            <a:ext cx="1481796" cy="763600"/>
          </a:xfrm>
          <a:prstGeom prst="rect">
            <a:avLst/>
          </a:prstGeom>
          <a:blipFill rotWithShape="1">
            <a:blip r:embed="rId3">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01" name="Google Shape;101;p20"/>
          <p:cNvSpPr/>
          <p:nvPr/>
        </p:nvSpPr>
        <p:spPr>
          <a:xfrm>
            <a:off x="3241822" y="5501032"/>
            <a:ext cx="1481796" cy="763600"/>
          </a:xfrm>
          <a:prstGeom prst="rect">
            <a:avLst/>
          </a:prstGeom>
          <a:blipFill rotWithShape="1">
            <a:blip r:embed="rId4">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02" name="Google Shape;102;p20"/>
          <p:cNvSpPr/>
          <p:nvPr/>
        </p:nvSpPr>
        <p:spPr>
          <a:xfrm>
            <a:off x="5508283" y="5501032"/>
            <a:ext cx="1481796" cy="763600"/>
          </a:xfrm>
          <a:prstGeom prst="rect">
            <a:avLst/>
          </a:prstGeom>
          <a:blipFill rotWithShape="1">
            <a:blip r:embed="rId5">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03" name="Google Shape;103;p20"/>
          <p:cNvSpPr/>
          <p:nvPr/>
        </p:nvSpPr>
        <p:spPr>
          <a:xfrm>
            <a:off x="7774745" y="5501032"/>
            <a:ext cx="1481796" cy="763600"/>
          </a:xfrm>
          <a:prstGeom prst="rect">
            <a:avLst/>
          </a:prstGeom>
          <a:blipFill rotWithShape="1">
            <a:blip r:embed="rId6">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04" name="Google Shape;104;p20"/>
          <p:cNvSpPr/>
          <p:nvPr/>
        </p:nvSpPr>
        <p:spPr>
          <a:xfrm>
            <a:off x="10041206" y="5501031"/>
            <a:ext cx="1481796" cy="763600"/>
          </a:xfrm>
          <a:prstGeom prst="rect">
            <a:avLst/>
          </a:prstGeom>
          <a:blipFill rotWithShape="1">
            <a:blip r:embed="rId7">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sz="3467"/>
              <a:t>First, we compute the forward-facing hidden states of the biLSTM.</a:t>
            </a:r>
            <a:endParaRPr/>
          </a:p>
        </p:txBody>
      </p:sp>
      <p:sp>
        <p:nvSpPr>
          <p:cNvPr id="110" name="Google Shape;110;p21"/>
          <p:cNvSpPr/>
          <p:nvPr/>
        </p:nvSpPr>
        <p:spPr>
          <a:xfrm>
            <a:off x="975361" y="5501033"/>
            <a:ext cx="1481796" cy="763600"/>
          </a:xfrm>
          <a:prstGeom prst="rect">
            <a:avLst/>
          </a:prstGeom>
          <a:blipFill rotWithShape="1">
            <a:blip r:embed="rId3">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11" name="Google Shape;111;p21"/>
          <p:cNvSpPr/>
          <p:nvPr/>
        </p:nvSpPr>
        <p:spPr>
          <a:xfrm>
            <a:off x="3241822" y="5501032"/>
            <a:ext cx="1481796" cy="763600"/>
          </a:xfrm>
          <a:prstGeom prst="rect">
            <a:avLst/>
          </a:prstGeom>
          <a:blipFill rotWithShape="1">
            <a:blip r:embed="rId4">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12" name="Google Shape;112;p21"/>
          <p:cNvSpPr/>
          <p:nvPr/>
        </p:nvSpPr>
        <p:spPr>
          <a:xfrm>
            <a:off x="5508283" y="5501032"/>
            <a:ext cx="1481796" cy="763600"/>
          </a:xfrm>
          <a:prstGeom prst="rect">
            <a:avLst/>
          </a:prstGeom>
          <a:blipFill rotWithShape="1">
            <a:blip r:embed="rId5">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13" name="Google Shape;113;p21"/>
          <p:cNvSpPr/>
          <p:nvPr/>
        </p:nvSpPr>
        <p:spPr>
          <a:xfrm>
            <a:off x="7774745" y="5501032"/>
            <a:ext cx="1481796" cy="763600"/>
          </a:xfrm>
          <a:prstGeom prst="rect">
            <a:avLst/>
          </a:prstGeom>
          <a:blipFill rotWithShape="1">
            <a:blip r:embed="rId6">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14" name="Google Shape;114;p21"/>
          <p:cNvSpPr/>
          <p:nvPr/>
        </p:nvSpPr>
        <p:spPr>
          <a:xfrm>
            <a:off x="10041206" y="5501031"/>
            <a:ext cx="1481796" cy="763600"/>
          </a:xfrm>
          <a:prstGeom prst="rect">
            <a:avLst/>
          </a:prstGeom>
          <a:blipFill rotWithShape="1">
            <a:blip r:embed="rId7">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15" name="Google Shape;115;p21"/>
          <p:cNvSpPr/>
          <p:nvPr/>
        </p:nvSpPr>
        <p:spPr>
          <a:xfrm>
            <a:off x="975360" y="3929575"/>
            <a:ext cx="543952" cy="474997"/>
          </a:xfrm>
          <a:prstGeom prst="rect">
            <a:avLst/>
          </a:prstGeom>
          <a:blipFill rotWithShape="1">
            <a:blip r:embed="rId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16" name="Google Shape;116;p21"/>
          <p:cNvSpPr/>
          <p:nvPr/>
        </p:nvSpPr>
        <p:spPr>
          <a:xfrm>
            <a:off x="3241821" y="3929575"/>
            <a:ext cx="543952" cy="474997"/>
          </a:xfrm>
          <a:prstGeom prst="rect">
            <a:avLst/>
          </a:prstGeom>
          <a:blipFill rotWithShape="1">
            <a:blip r:embed="rId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17" name="Google Shape;117;p21"/>
          <p:cNvSpPr/>
          <p:nvPr/>
        </p:nvSpPr>
        <p:spPr>
          <a:xfrm>
            <a:off x="5508283" y="3929575"/>
            <a:ext cx="543952" cy="474997"/>
          </a:xfrm>
          <a:prstGeom prst="rect">
            <a:avLst/>
          </a:prstGeom>
          <a:blipFill rotWithShape="1">
            <a:blip r:embed="rId1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18" name="Google Shape;118;p21"/>
          <p:cNvSpPr/>
          <p:nvPr/>
        </p:nvSpPr>
        <p:spPr>
          <a:xfrm>
            <a:off x="975360" y="4715304"/>
            <a:ext cx="543952" cy="474997"/>
          </a:xfrm>
          <a:prstGeom prst="rect">
            <a:avLst/>
          </a:prstGeom>
          <a:blipFill rotWithShape="1">
            <a:blip r:embed="rId1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19" name="Google Shape;119;p21"/>
          <p:cNvSpPr/>
          <p:nvPr/>
        </p:nvSpPr>
        <p:spPr>
          <a:xfrm>
            <a:off x="7774744" y="3929575"/>
            <a:ext cx="543952" cy="474997"/>
          </a:xfrm>
          <a:prstGeom prst="rect">
            <a:avLst/>
          </a:prstGeom>
          <a:blipFill rotWithShape="1">
            <a:blip r:embed="rId1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20" name="Google Shape;120;p21"/>
          <p:cNvSpPr/>
          <p:nvPr/>
        </p:nvSpPr>
        <p:spPr>
          <a:xfrm>
            <a:off x="10041205" y="3931559"/>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21" name="Google Shape;121;p21"/>
          <p:cNvSpPr/>
          <p:nvPr/>
        </p:nvSpPr>
        <p:spPr>
          <a:xfrm>
            <a:off x="3234000" y="4715303"/>
            <a:ext cx="543952" cy="474997"/>
          </a:xfrm>
          <a:prstGeom prst="rect">
            <a:avLst/>
          </a:prstGeom>
          <a:blipFill rotWithShape="1">
            <a:blip r:embed="rId1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22" name="Google Shape;122;p21"/>
          <p:cNvSpPr/>
          <p:nvPr/>
        </p:nvSpPr>
        <p:spPr>
          <a:xfrm>
            <a:off x="5498888" y="4715302"/>
            <a:ext cx="543952" cy="474997"/>
          </a:xfrm>
          <a:prstGeom prst="rect">
            <a:avLst/>
          </a:prstGeom>
          <a:blipFill rotWithShape="1">
            <a:blip r:embed="rId1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23" name="Google Shape;123;p21"/>
          <p:cNvSpPr/>
          <p:nvPr/>
        </p:nvSpPr>
        <p:spPr>
          <a:xfrm>
            <a:off x="7774744" y="4715303"/>
            <a:ext cx="543952" cy="474997"/>
          </a:xfrm>
          <a:prstGeom prst="rect">
            <a:avLst/>
          </a:prstGeom>
          <a:blipFill rotWithShape="1">
            <a:blip r:embed="rId1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24" name="Google Shape;124;p21"/>
          <p:cNvSpPr/>
          <p:nvPr/>
        </p:nvSpPr>
        <p:spPr>
          <a:xfrm>
            <a:off x="10041205" y="4715303"/>
            <a:ext cx="543952" cy="474997"/>
          </a:xfrm>
          <a:prstGeom prst="rect">
            <a:avLst/>
          </a:prstGeom>
          <a:blipFill rotWithShape="1">
            <a:blip r:embed="rId1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125" name="Google Shape;125;p21"/>
          <p:cNvCxnSpPr>
            <a:stCxn id="110" idx="0"/>
            <a:endCxn id="118" idx="2"/>
          </p:cNvCxnSpPr>
          <p:nvPr/>
        </p:nvCxnSpPr>
        <p:spPr>
          <a:xfrm rot="10800000">
            <a:off x="1247459" y="5190233"/>
            <a:ext cx="468800" cy="310800"/>
          </a:xfrm>
          <a:prstGeom prst="straightConnector1">
            <a:avLst/>
          </a:prstGeom>
          <a:noFill/>
          <a:ln w="9525" cap="flat" cmpd="sng">
            <a:solidFill>
              <a:schemeClr val="dk1"/>
            </a:solidFill>
            <a:prstDash val="solid"/>
            <a:round/>
            <a:headEnd type="none" w="sm" len="sm"/>
            <a:tailEnd type="triangle" w="med" len="med"/>
          </a:ln>
        </p:spPr>
      </p:cxnSp>
      <p:cxnSp>
        <p:nvCxnSpPr>
          <p:cNvPr id="126" name="Google Shape;126;p21"/>
          <p:cNvCxnSpPr/>
          <p:nvPr/>
        </p:nvCxnSpPr>
        <p:spPr>
          <a:xfrm rot="10800000">
            <a:off x="3543491" y="5190301"/>
            <a:ext cx="468923" cy="310732"/>
          </a:xfrm>
          <a:prstGeom prst="straightConnector1">
            <a:avLst/>
          </a:prstGeom>
          <a:noFill/>
          <a:ln w="9525" cap="flat" cmpd="sng">
            <a:solidFill>
              <a:schemeClr val="dk1"/>
            </a:solidFill>
            <a:prstDash val="solid"/>
            <a:round/>
            <a:headEnd type="none" w="sm" len="sm"/>
            <a:tailEnd type="triangle" w="med" len="med"/>
          </a:ln>
        </p:spPr>
      </p:cxnSp>
      <p:cxnSp>
        <p:nvCxnSpPr>
          <p:cNvPr id="127" name="Google Shape;127;p21"/>
          <p:cNvCxnSpPr/>
          <p:nvPr/>
        </p:nvCxnSpPr>
        <p:spPr>
          <a:xfrm rot="10800000">
            <a:off x="5734923" y="5190299"/>
            <a:ext cx="468923" cy="310732"/>
          </a:xfrm>
          <a:prstGeom prst="straightConnector1">
            <a:avLst/>
          </a:prstGeom>
          <a:noFill/>
          <a:ln w="9525" cap="flat" cmpd="sng">
            <a:solidFill>
              <a:schemeClr val="dk1"/>
            </a:solidFill>
            <a:prstDash val="solid"/>
            <a:round/>
            <a:headEnd type="none" w="sm" len="sm"/>
            <a:tailEnd type="triangle" w="med" len="med"/>
          </a:ln>
        </p:spPr>
      </p:cxnSp>
      <p:cxnSp>
        <p:nvCxnSpPr>
          <p:cNvPr id="128" name="Google Shape;128;p21"/>
          <p:cNvCxnSpPr/>
          <p:nvPr/>
        </p:nvCxnSpPr>
        <p:spPr>
          <a:xfrm rot="10800000">
            <a:off x="7965425" y="5167417"/>
            <a:ext cx="468923" cy="310732"/>
          </a:xfrm>
          <a:prstGeom prst="straightConnector1">
            <a:avLst/>
          </a:prstGeom>
          <a:noFill/>
          <a:ln w="9525" cap="flat" cmpd="sng">
            <a:solidFill>
              <a:schemeClr val="dk1"/>
            </a:solidFill>
            <a:prstDash val="solid"/>
            <a:round/>
            <a:headEnd type="none" w="sm" len="sm"/>
            <a:tailEnd type="triangle" w="med" len="med"/>
          </a:ln>
        </p:spPr>
      </p:cxnSp>
      <p:cxnSp>
        <p:nvCxnSpPr>
          <p:cNvPr id="129" name="Google Shape;129;p21"/>
          <p:cNvCxnSpPr/>
          <p:nvPr/>
        </p:nvCxnSpPr>
        <p:spPr>
          <a:xfrm rot="10800000">
            <a:off x="10305355" y="5186173"/>
            <a:ext cx="468923" cy="310732"/>
          </a:xfrm>
          <a:prstGeom prst="straightConnector1">
            <a:avLst/>
          </a:prstGeom>
          <a:noFill/>
          <a:ln w="9525" cap="flat" cmpd="sng">
            <a:solidFill>
              <a:schemeClr val="dk1"/>
            </a:solidFill>
            <a:prstDash val="solid"/>
            <a:round/>
            <a:headEnd type="none" w="sm" len="sm"/>
            <a:tailEnd type="triangle" w="med" len="med"/>
          </a:ln>
        </p:spPr>
      </p:cxnSp>
      <p:cxnSp>
        <p:nvCxnSpPr>
          <p:cNvPr id="130" name="Google Shape;130;p21"/>
          <p:cNvCxnSpPr>
            <a:stCxn id="118" idx="0"/>
            <a:endCxn id="115" idx="2"/>
          </p:cNvCxnSpPr>
          <p:nvPr/>
        </p:nvCxnSpPr>
        <p:spPr>
          <a:xfrm rot="10800000">
            <a:off x="1247336" y="4404504"/>
            <a:ext cx="0" cy="310800"/>
          </a:xfrm>
          <a:prstGeom prst="straightConnector1">
            <a:avLst/>
          </a:prstGeom>
          <a:noFill/>
          <a:ln w="9525" cap="flat" cmpd="sng">
            <a:solidFill>
              <a:schemeClr val="dk1"/>
            </a:solidFill>
            <a:prstDash val="solid"/>
            <a:round/>
            <a:headEnd type="none" w="sm" len="sm"/>
            <a:tailEnd type="triangle" w="med" len="med"/>
          </a:ln>
        </p:spPr>
      </p:cxnSp>
      <p:cxnSp>
        <p:nvCxnSpPr>
          <p:cNvPr id="131" name="Google Shape;131;p21"/>
          <p:cNvCxnSpPr>
            <a:stCxn id="115" idx="3"/>
            <a:endCxn id="121" idx="1"/>
          </p:cNvCxnSpPr>
          <p:nvPr/>
        </p:nvCxnSpPr>
        <p:spPr>
          <a:xfrm>
            <a:off x="1519312" y="4167073"/>
            <a:ext cx="1714800" cy="785600"/>
          </a:xfrm>
          <a:prstGeom prst="straightConnector1">
            <a:avLst/>
          </a:prstGeom>
          <a:noFill/>
          <a:ln w="9525" cap="flat" cmpd="sng">
            <a:solidFill>
              <a:schemeClr val="dk1"/>
            </a:solidFill>
            <a:prstDash val="solid"/>
            <a:round/>
            <a:headEnd type="none" w="sm" len="sm"/>
            <a:tailEnd type="triangle" w="med" len="med"/>
          </a:ln>
        </p:spPr>
      </p:cxnSp>
      <p:cxnSp>
        <p:nvCxnSpPr>
          <p:cNvPr id="132" name="Google Shape;132;p21"/>
          <p:cNvCxnSpPr/>
          <p:nvPr/>
        </p:nvCxnSpPr>
        <p:spPr>
          <a:xfrm rot="10800000">
            <a:off x="3505976" y="4394073"/>
            <a:ext cx="0" cy="310732"/>
          </a:xfrm>
          <a:prstGeom prst="straightConnector1">
            <a:avLst/>
          </a:prstGeom>
          <a:noFill/>
          <a:ln w="9525" cap="flat" cmpd="sng">
            <a:solidFill>
              <a:schemeClr val="dk1"/>
            </a:solidFill>
            <a:prstDash val="solid"/>
            <a:round/>
            <a:headEnd type="none" w="sm" len="sm"/>
            <a:tailEnd type="triangle" w="med" len="med"/>
          </a:ln>
        </p:spPr>
      </p:cxnSp>
      <p:cxnSp>
        <p:nvCxnSpPr>
          <p:cNvPr id="133" name="Google Shape;133;p21"/>
          <p:cNvCxnSpPr/>
          <p:nvPr/>
        </p:nvCxnSpPr>
        <p:spPr>
          <a:xfrm rot="10800000">
            <a:off x="5795889" y="4404573"/>
            <a:ext cx="0" cy="310732"/>
          </a:xfrm>
          <a:prstGeom prst="straightConnector1">
            <a:avLst/>
          </a:prstGeom>
          <a:noFill/>
          <a:ln w="9525" cap="flat" cmpd="sng">
            <a:solidFill>
              <a:schemeClr val="dk1"/>
            </a:solidFill>
            <a:prstDash val="solid"/>
            <a:round/>
            <a:headEnd type="none" w="sm" len="sm"/>
            <a:tailEnd type="triangle" w="med" len="med"/>
          </a:ln>
        </p:spPr>
      </p:cxnSp>
      <p:cxnSp>
        <p:nvCxnSpPr>
          <p:cNvPr id="134" name="Google Shape;134;p21"/>
          <p:cNvCxnSpPr/>
          <p:nvPr/>
        </p:nvCxnSpPr>
        <p:spPr>
          <a:xfrm rot="10800000">
            <a:off x="8046720" y="4404573"/>
            <a:ext cx="0" cy="310732"/>
          </a:xfrm>
          <a:prstGeom prst="straightConnector1">
            <a:avLst/>
          </a:prstGeom>
          <a:noFill/>
          <a:ln w="9525" cap="flat" cmpd="sng">
            <a:solidFill>
              <a:schemeClr val="dk1"/>
            </a:solidFill>
            <a:prstDash val="solid"/>
            <a:round/>
            <a:headEnd type="none" w="sm" len="sm"/>
            <a:tailEnd type="triangle" w="med" len="med"/>
          </a:ln>
        </p:spPr>
      </p:cxnSp>
      <p:cxnSp>
        <p:nvCxnSpPr>
          <p:cNvPr id="135" name="Google Shape;135;p21"/>
          <p:cNvCxnSpPr/>
          <p:nvPr/>
        </p:nvCxnSpPr>
        <p:spPr>
          <a:xfrm rot="10800000">
            <a:off x="10311608" y="4403451"/>
            <a:ext cx="0" cy="310732"/>
          </a:xfrm>
          <a:prstGeom prst="straightConnector1">
            <a:avLst/>
          </a:prstGeom>
          <a:noFill/>
          <a:ln w="9525" cap="flat" cmpd="sng">
            <a:solidFill>
              <a:schemeClr val="dk1"/>
            </a:solidFill>
            <a:prstDash val="solid"/>
            <a:round/>
            <a:headEnd type="none" w="sm" len="sm"/>
            <a:tailEnd type="triangle" w="med" len="med"/>
          </a:ln>
        </p:spPr>
      </p:cxnSp>
      <p:cxnSp>
        <p:nvCxnSpPr>
          <p:cNvPr id="136" name="Google Shape;136;p21"/>
          <p:cNvCxnSpPr/>
          <p:nvPr/>
        </p:nvCxnSpPr>
        <p:spPr>
          <a:xfrm>
            <a:off x="3785773" y="4184725"/>
            <a:ext cx="1714688" cy="785728"/>
          </a:xfrm>
          <a:prstGeom prst="straightConnector1">
            <a:avLst/>
          </a:prstGeom>
          <a:noFill/>
          <a:ln w="9525" cap="flat" cmpd="sng">
            <a:solidFill>
              <a:schemeClr val="dk1"/>
            </a:solidFill>
            <a:prstDash val="solid"/>
            <a:round/>
            <a:headEnd type="none" w="sm" len="sm"/>
            <a:tailEnd type="triangle" w="med" len="med"/>
          </a:ln>
        </p:spPr>
      </p:cxnSp>
      <p:cxnSp>
        <p:nvCxnSpPr>
          <p:cNvPr id="137" name="Google Shape;137;p21"/>
          <p:cNvCxnSpPr/>
          <p:nvPr/>
        </p:nvCxnSpPr>
        <p:spPr>
          <a:xfrm>
            <a:off x="6064733" y="4184725"/>
            <a:ext cx="1714688" cy="785728"/>
          </a:xfrm>
          <a:prstGeom prst="straightConnector1">
            <a:avLst/>
          </a:prstGeom>
          <a:noFill/>
          <a:ln w="9525" cap="flat" cmpd="sng">
            <a:solidFill>
              <a:schemeClr val="dk1"/>
            </a:solidFill>
            <a:prstDash val="solid"/>
            <a:round/>
            <a:headEnd type="none" w="sm" len="sm"/>
            <a:tailEnd type="triangle" w="med" len="med"/>
          </a:ln>
        </p:spPr>
      </p:cxnSp>
      <p:cxnSp>
        <p:nvCxnSpPr>
          <p:cNvPr id="138" name="Google Shape;138;p21"/>
          <p:cNvCxnSpPr/>
          <p:nvPr/>
        </p:nvCxnSpPr>
        <p:spPr>
          <a:xfrm>
            <a:off x="8336689" y="4184725"/>
            <a:ext cx="1714688" cy="785728"/>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sz="3467"/>
              <a:t>Next, we compute the backward-facing hidden states of the biLSTM.</a:t>
            </a:r>
            <a:endParaRPr/>
          </a:p>
        </p:txBody>
      </p:sp>
      <p:sp>
        <p:nvSpPr>
          <p:cNvPr id="144" name="Google Shape;144;p22"/>
          <p:cNvSpPr/>
          <p:nvPr/>
        </p:nvSpPr>
        <p:spPr>
          <a:xfrm>
            <a:off x="975361" y="5501033"/>
            <a:ext cx="1481796" cy="763600"/>
          </a:xfrm>
          <a:prstGeom prst="rect">
            <a:avLst/>
          </a:prstGeom>
          <a:blipFill rotWithShape="1">
            <a:blip r:embed="rId3">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45" name="Google Shape;145;p22"/>
          <p:cNvSpPr/>
          <p:nvPr/>
        </p:nvSpPr>
        <p:spPr>
          <a:xfrm>
            <a:off x="3241822" y="5501032"/>
            <a:ext cx="1481796" cy="763600"/>
          </a:xfrm>
          <a:prstGeom prst="rect">
            <a:avLst/>
          </a:prstGeom>
          <a:blipFill rotWithShape="1">
            <a:blip r:embed="rId4">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46" name="Google Shape;146;p22"/>
          <p:cNvSpPr/>
          <p:nvPr/>
        </p:nvSpPr>
        <p:spPr>
          <a:xfrm>
            <a:off x="5508283" y="5501032"/>
            <a:ext cx="1481796" cy="763600"/>
          </a:xfrm>
          <a:prstGeom prst="rect">
            <a:avLst/>
          </a:prstGeom>
          <a:blipFill rotWithShape="1">
            <a:blip r:embed="rId5">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47" name="Google Shape;147;p22"/>
          <p:cNvSpPr/>
          <p:nvPr/>
        </p:nvSpPr>
        <p:spPr>
          <a:xfrm>
            <a:off x="7774745" y="5501032"/>
            <a:ext cx="1481796" cy="763600"/>
          </a:xfrm>
          <a:prstGeom prst="rect">
            <a:avLst/>
          </a:prstGeom>
          <a:blipFill rotWithShape="1">
            <a:blip r:embed="rId6">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48" name="Google Shape;148;p22"/>
          <p:cNvSpPr/>
          <p:nvPr/>
        </p:nvSpPr>
        <p:spPr>
          <a:xfrm>
            <a:off x="10041206" y="5501031"/>
            <a:ext cx="1481796" cy="763600"/>
          </a:xfrm>
          <a:prstGeom prst="rect">
            <a:avLst/>
          </a:prstGeom>
          <a:blipFill rotWithShape="1">
            <a:blip r:embed="rId7">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49" name="Google Shape;149;p22"/>
          <p:cNvSpPr/>
          <p:nvPr/>
        </p:nvSpPr>
        <p:spPr>
          <a:xfrm>
            <a:off x="975360" y="3929575"/>
            <a:ext cx="543952" cy="474997"/>
          </a:xfrm>
          <a:prstGeom prst="rect">
            <a:avLst/>
          </a:prstGeom>
          <a:blipFill rotWithShape="1">
            <a:blip r:embed="rId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50" name="Google Shape;150;p22"/>
          <p:cNvSpPr/>
          <p:nvPr/>
        </p:nvSpPr>
        <p:spPr>
          <a:xfrm>
            <a:off x="3241821" y="3929575"/>
            <a:ext cx="543952" cy="474997"/>
          </a:xfrm>
          <a:prstGeom prst="rect">
            <a:avLst/>
          </a:prstGeom>
          <a:blipFill rotWithShape="1">
            <a:blip r:embed="rId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51" name="Google Shape;151;p22"/>
          <p:cNvSpPr/>
          <p:nvPr/>
        </p:nvSpPr>
        <p:spPr>
          <a:xfrm>
            <a:off x="5508283" y="3929575"/>
            <a:ext cx="543952" cy="474997"/>
          </a:xfrm>
          <a:prstGeom prst="rect">
            <a:avLst/>
          </a:prstGeom>
          <a:blipFill rotWithShape="1">
            <a:blip r:embed="rId1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52" name="Google Shape;152;p22"/>
          <p:cNvSpPr/>
          <p:nvPr/>
        </p:nvSpPr>
        <p:spPr>
          <a:xfrm>
            <a:off x="7774744" y="3929575"/>
            <a:ext cx="543952" cy="474997"/>
          </a:xfrm>
          <a:prstGeom prst="rect">
            <a:avLst/>
          </a:prstGeom>
          <a:blipFill rotWithShape="1">
            <a:blip r:embed="rId1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53" name="Google Shape;153;p22"/>
          <p:cNvSpPr/>
          <p:nvPr/>
        </p:nvSpPr>
        <p:spPr>
          <a:xfrm>
            <a:off x="10041205" y="3931559"/>
            <a:ext cx="543952" cy="474997"/>
          </a:xfrm>
          <a:prstGeom prst="rect">
            <a:avLst/>
          </a:prstGeom>
          <a:blipFill rotWithShape="1">
            <a:blip r:embed="rId1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54" name="Google Shape;154;p22"/>
          <p:cNvSpPr/>
          <p:nvPr/>
        </p:nvSpPr>
        <p:spPr>
          <a:xfrm>
            <a:off x="10979049" y="4702890"/>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55" name="Google Shape;155;p22"/>
          <p:cNvSpPr/>
          <p:nvPr/>
        </p:nvSpPr>
        <p:spPr>
          <a:xfrm>
            <a:off x="10979049" y="3929575"/>
            <a:ext cx="543952" cy="474997"/>
          </a:xfrm>
          <a:prstGeom prst="rect">
            <a:avLst/>
          </a:prstGeom>
          <a:blipFill rotWithShape="1">
            <a:blip r:embed="rId1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156" name="Google Shape;156;p22"/>
          <p:cNvCxnSpPr>
            <a:stCxn id="148" idx="0"/>
            <a:endCxn id="154" idx="2"/>
          </p:cNvCxnSpPr>
          <p:nvPr/>
        </p:nvCxnSpPr>
        <p:spPr>
          <a:xfrm rot="10800000" flipH="1">
            <a:off x="10782103" y="5177831"/>
            <a:ext cx="468800" cy="323200"/>
          </a:xfrm>
          <a:prstGeom prst="straightConnector1">
            <a:avLst/>
          </a:prstGeom>
          <a:noFill/>
          <a:ln w="9525" cap="flat" cmpd="sng">
            <a:solidFill>
              <a:schemeClr val="dk1"/>
            </a:solidFill>
            <a:prstDash val="solid"/>
            <a:round/>
            <a:headEnd type="none" w="sm" len="sm"/>
            <a:tailEnd type="triangle" w="med" len="med"/>
          </a:ln>
        </p:spPr>
      </p:cxnSp>
      <p:cxnSp>
        <p:nvCxnSpPr>
          <p:cNvPr id="157" name="Google Shape;157;p22"/>
          <p:cNvCxnSpPr>
            <a:stCxn id="154" idx="0"/>
            <a:endCxn id="155" idx="2"/>
          </p:cNvCxnSpPr>
          <p:nvPr/>
        </p:nvCxnSpPr>
        <p:spPr>
          <a:xfrm rot="10800000">
            <a:off x="11251025" y="4404489"/>
            <a:ext cx="0" cy="298400"/>
          </a:xfrm>
          <a:prstGeom prst="straightConnector1">
            <a:avLst/>
          </a:prstGeom>
          <a:noFill/>
          <a:ln w="9525" cap="flat" cmpd="sng">
            <a:solidFill>
              <a:schemeClr val="dk1"/>
            </a:solidFill>
            <a:prstDash val="solid"/>
            <a:round/>
            <a:headEnd type="none" w="sm" len="sm"/>
            <a:tailEnd type="triangle" w="med" len="med"/>
          </a:ln>
        </p:spPr>
      </p:cxnSp>
      <p:cxnSp>
        <p:nvCxnSpPr>
          <p:cNvPr id="158" name="Google Shape;158;p22"/>
          <p:cNvCxnSpPr>
            <a:stCxn id="155" idx="1"/>
          </p:cNvCxnSpPr>
          <p:nvPr/>
        </p:nvCxnSpPr>
        <p:spPr>
          <a:xfrm flipH="1">
            <a:off x="9256649" y="4167073"/>
            <a:ext cx="1722400" cy="773200"/>
          </a:xfrm>
          <a:prstGeom prst="straightConnector1">
            <a:avLst/>
          </a:prstGeom>
          <a:noFill/>
          <a:ln w="9525" cap="flat" cmpd="sng">
            <a:solidFill>
              <a:schemeClr val="dk1"/>
            </a:solidFill>
            <a:prstDash val="solid"/>
            <a:round/>
            <a:headEnd type="none" w="sm" len="sm"/>
            <a:tailEnd type="triangle" w="med" len="med"/>
          </a:ln>
        </p:spPr>
      </p:cxnSp>
      <p:sp>
        <p:nvSpPr>
          <p:cNvPr id="159" name="Google Shape;159;p22"/>
          <p:cNvSpPr/>
          <p:nvPr/>
        </p:nvSpPr>
        <p:spPr>
          <a:xfrm>
            <a:off x="8712588" y="4702890"/>
            <a:ext cx="543952" cy="474997"/>
          </a:xfrm>
          <a:prstGeom prst="rect">
            <a:avLst/>
          </a:prstGeom>
          <a:blipFill rotWithShape="1">
            <a:blip r:embed="rId1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60" name="Google Shape;160;p22"/>
          <p:cNvSpPr/>
          <p:nvPr/>
        </p:nvSpPr>
        <p:spPr>
          <a:xfrm>
            <a:off x="8712588" y="3929575"/>
            <a:ext cx="543952" cy="474997"/>
          </a:xfrm>
          <a:prstGeom prst="rect">
            <a:avLst/>
          </a:prstGeom>
          <a:blipFill rotWithShape="1">
            <a:blip r:embed="rId1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161" name="Google Shape;161;p22"/>
          <p:cNvCxnSpPr>
            <a:endCxn id="159" idx="2"/>
          </p:cNvCxnSpPr>
          <p:nvPr/>
        </p:nvCxnSpPr>
        <p:spPr>
          <a:xfrm rot="10800000" flipH="1">
            <a:off x="8515764" y="5177887"/>
            <a:ext cx="468800" cy="323200"/>
          </a:xfrm>
          <a:prstGeom prst="straightConnector1">
            <a:avLst/>
          </a:prstGeom>
          <a:noFill/>
          <a:ln w="9525" cap="flat" cmpd="sng">
            <a:solidFill>
              <a:schemeClr val="dk1"/>
            </a:solidFill>
            <a:prstDash val="solid"/>
            <a:round/>
            <a:headEnd type="none" w="sm" len="sm"/>
            <a:tailEnd type="triangle" w="med" len="med"/>
          </a:ln>
        </p:spPr>
      </p:cxnSp>
      <p:cxnSp>
        <p:nvCxnSpPr>
          <p:cNvPr id="162" name="Google Shape;162;p22"/>
          <p:cNvCxnSpPr>
            <a:stCxn id="159" idx="0"/>
            <a:endCxn id="160" idx="2"/>
          </p:cNvCxnSpPr>
          <p:nvPr/>
        </p:nvCxnSpPr>
        <p:spPr>
          <a:xfrm rot="10800000">
            <a:off x="8984564" y="4404489"/>
            <a:ext cx="0" cy="298400"/>
          </a:xfrm>
          <a:prstGeom prst="straightConnector1">
            <a:avLst/>
          </a:prstGeom>
          <a:noFill/>
          <a:ln w="9525" cap="flat" cmpd="sng">
            <a:solidFill>
              <a:schemeClr val="dk1"/>
            </a:solidFill>
            <a:prstDash val="solid"/>
            <a:round/>
            <a:headEnd type="none" w="sm" len="sm"/>
            <a:tailEnd type="triangle" w="med" len="med"/>
          </a:ln>
        </p:spPr>
      </p:cxnSp>
      <p:cxnSp>
        <p:nvCxnSpPr>
          <p:cNvPr id="163" name="Google Shape;163;p22"/>
          <p:cNvCxnSpPr>
            <a:stCxn id="160" idx="1"/>
          </p:cNvCxnSpPr>
          <p:nvPr/>
        </p:nvCxnSpPr>
        <p:spPr>
          <a:xfrm flipH="1">
            <a:off x="6990188" y="4167073"/>
            <a:ext cx="1722400" cy="773200"/>
          </a:xfrm>
          <a:prstGeom prst="straightConnector1">
            <a:avLst/>
          </a:prstGeom>
          <a:noFill/>
          <a:ln w="9525" cap="flat" cmpd="sng">
            <a:solidFill>
              <a:schemeClr val="dk1"/>
            </a:solidFill>
            <a:prstDash val="solid"/>
            <a:round/>
            <a:headEnd type="none" w="sm" len="sm"/>
            <a:tailEnd type="triangle" w="med" len="med"/>
          </a:ln>
        </p:spPr>
      </p:cxnSp>
      <p:sp>
        <p:nvSpPr>
          <p:cNvPr id="164" name="Google Shape;164;p22"/>
          <p:cNvSpPr/>
          <p:nvPr/>
        </p:nvSpPr>
        <p:spPr>
          <a:xfrm>
            <a:off x="6446127" y="4702890"/>
            <a:ext cx="543952" cy="474997"/>
          </a:xfrm>
          <a:prstGeom prst="rect">
            <a:avLst/>
          </a:prstGeom>
          <a:blipFill rotWithShape="1">
            <a:blip r:embed="rId1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65" name="Google Shape;165;p22"/>
          <p:cNvSpPr/>
          <p:nvPr/>
        </p:nvSpPr>
        <p:spPr>
          <a:xfrm>
            <a:off x="6446127" y="3929575"/>
            <a:ext cx="543952" cy="474997"/>
          </a:xfrm>
          <a:prstGeom prst="rect">
            <a:avLst/>
          </a:prstGeom>
          <a:blipFill rotWithShape="1">
            <a:blip r:embed="rId1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166" name="Google Shape;166;p22"/>
          <p:cNvCxnSpPr>
            <a:endCxn id="164" idx="2"/>
          </p:cNvCxnSpPr>
          <p:nvPr/>
        </p:nvCxnSpPr>
        <p:spPr>
          <a:xfrm rot="10800000" flipH="1">
            <a:off x="6249303" y="5177887"/>
            <a:ext cx="468800" cy="323200"/>
          </a:xfrm>
          <a:prstGeom prst="straightConnector1">
            <a:avLst/>
          </a:prstGeom>
          <a:noFill/>
          <a:ln w="9525" cap="flat" cmpd="sng">
            <a:solidFill>
              <a:schemeClr val="dk1"/>
            </a:solidFill>
            <a:prstDash val="solid"/>
            <a:round/>
            <a:headEnd type="none" w="sm" len="sm"/>
            <a:tailEnd type="triangle" w="med" len="med"/>
          </a:ln>
        </p:spPr>
      </p:cxnSp>
      <p:cxnSp>
        <p:nvCxnSpPr>
          <p:cNvPr id="167" name="Google Shape;167;p22"/>
          <p:cNvCxnSpPr>
            <a:stCxn id="164" idx="0"/>
            <a:endCxn id="165" idx="2"/>
          </p:cNvCxnSpPr>
          <p:nvPr/>
        </p:nvCxnSpPr>
        <p:spPr>
          <a:xfrm rot="10800000">
            <a:off x="6718103" y="4404489"/>
            <a:ext cx="0" cy="298400"/>
          </a:xfrm>
          <a:prstGeom prst="straightConnector1">
            <a:avLst/>
          </a:prstGeom>
          <a:noFill/>
          <a:ln w="9525" cap="flat" cmpd="sng">
            <a:solidFill>
              <a:schemeClr val="dk1"/>
            </a:solidFill>
            <a:prstDash val="solid"/>
            <a:round/>
            <a:headEnd type="none" w="sm" len="sm"/>
            <a:tailEnd type="triangle" w="med" len="med"/>
          </a:ln>
        </p:spPr>
      </p:cxnSp>
      <p:cxnSp>
        <p:nvCxnSpPr>
          <p:cNvPr id="168" name="Google Shape;168;p22"/>
          <p:cNvCxnSpPr>
            <a:stCxn id="165" idx="1"/>
          </p:cNvCxnSpPr>
          <p:nvPr/>
        </p:nvCxnSpPr>
        <p:spPr>
          <a:xfrm flipH="1">
            <a:off x="4723727" y="4167073"/>
            <a:ext cx="1722400" cy="773200"/>
          </a:xfrm>
          <a:prstGeom prst="straightConnector1">
            <a:avLst/>
          </a:prstGeom>
          <a:noFill/>
          <a:ln w="9525" cap="flat" cmpd="sng">
            <a:solidFill>
              <a:schemeClr val="dk1"/>
            </a:solidFill>
            <a:prstDash val="solid"/>
            <a:round/>
            <a:headEnd type="none" w="sm" len="sm"/>
            <a:tailEnd type="triangle" w="med" len="med"/>
          </a:ln>
        </p:spPr>
      </p:cxnSp>
      <p:sp>
        <p:nvSpPr>
          <p:cNvPr id="169" name="Google Shape;169;p22"/>
          <p:cNvSpPr/>
          <p:nvPr/>
        </p:nvSpPr>
        <p:spPr>
          <a:xfrm>
            <a:off x="4178107" y="4702890"/>
            <a:ext cx="543952" cy="474997"/>
          </a:xfrm>
          <a:prstGeom prst="rect">
            <a:avLst/>
          </a:prstGeom>
          <a:blipFill rotWithShape="1">
            <a:blip r:embed="rId1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70" name="Google Shape;170;p22"/>
          <p:cNvSpPr/>
          <p:nvPr/>
        </p:nvSpPr>
        <p:spPr>
          <a:xfrm>
            <a:off x="4178107" y="3929575"/>
            <a:ext cx="543952" cy="474997"/>
          </a:xfrm>
          <a:prstGeom prst="rect">
            <a:avLst/>
          </a:prstGeom>
          <a:blipFill rotWithShape="1">
            <a:blip r:embed="rId2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171" name="Google Shape;171;p22"/>
          <p:cNvCxnSpPr>
            <a:endCxn id="169" idx="2"/>
          </p:cNvCxnSpPr>
          <p:nvPr/>
        </p:nvCxnSpPr>
        <p:spPr>
          <a:xfrm rot="10800000" flipH="1">
            <a:off x="3981283" y="5177887"/>
            <a:ext cx="468800" cy="323200"/>
          </a:xfrm>
          <a:prstGeom prst="straightConnector1">
            <a:avLst/>
          </a:prstGeom>
          <a:noFill/>
          <a:ln w="9525" cap="flat" cmpd="sng">
            <a:solidFill>
              <a:schemeClr val="dk1"/>
            </a:solidFill>
            <a:prstDash val="solid"/>
            <a:round/>
            <a:headEnd type="none" w="sm" len="sm"/>
            <a:tailEnd type="triangle" w="med" len="med"/>
          </a:ln>
        </p:spPr>
      </p:cxnSp>
      <p:cxnSp>
        <p:nvCxnSpPr>
          <p:cNvPr id="172" name="Google Shape;172;p22"/>
          <p:cNvCxnSpPr>
            <a:stCxn id="169" idx="0"/>
            <a:endCxn id="170" idx="2"/>
          </p:cNvCxnSpPr>
          <p:nvPr/>
        </p:nvCxnSpPr>
        <p:spPr>
          <a:xfrm rot="10800000">
            <a:off x="4450083" y="4404489"/>
            <a:ext cx="0" cy="298400"/>
          </a:xfrm>
          <a:prstGeom prst="straightConnector1">
            <a:avLst/>
          </a:prstGeom>
          <a:noFill/>
          <a:ln w="9525" cap="flat" cmpd="sng">
            <a:solidFill>
              <a:schemeClr val="dk1"/>
            </a:solidFill>
            <a:prstDash val="solid"/>
            <a:round/>
            <a:headEnd type="none" w="sm" len="sm"/>
            <a:tailEnd type="triangle" w="med" len="med"/>
          </a:ln>
        </p:spPr>
      </p:cxnSp>
      <p:cxnSp>
        <p:nvCxnSpPr>
          <p:cNvPr id="173" name="Google Shape;173;p22"/>
          <p:cNvCxnSpPr>
            <a:stCxn id="170" idx="1"/>
          </p:cNvCxnSpPr>
          <p:nvPr/>
        </p:nvCxnSpPr>
        <p:spPr>
          <a:xfrm flipH="1">
            <a:off x="2455707" y="4167073"/>
            <a:ext cx="1722400" cy="773200"/>
          </a:xfrm>
          <a:prstGeom prst="straightConnector1">
            <a:avLst/>
          </a:prstGeom>
          <a:noFill/>
          <a:ln w="9525" cap="flat" cmpd="sng">
            <a:solidFill>
              <a:schemeClr val="dk1"/>
            </a:solidFill>
            <a:prstDash val="solid"/>
            <a:round/>
            <a:headEnd type="none" w="sm" len="sm"/>
            <a:tailEnd type="triangle" w="med" len="med"/>
          </a:ln>
        </p:spPr>
      </p:cxnSp>
      <p:sp>
        <p:nvSpPr>
          <p:cNvPr id="174" name="Google Shape;174;p22"/>
          <p:cNvSpPr/>
          <p:nvPr/>
        </p:nvSpPr>
        <p:spPr>
          <a:xfrm>
            <a:off x="1910087" y="4702890"/>
            <a:ext cx="543952" cy="474997"/>
          </a:xfrm>
          <a:prstGeom prst="rect">
            <a:avLst/>
          </a:prstGeom>
          <a:blipFill rotWithShape="1">
            <a:blip r:embed="rId2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75" name="Google Shape;175;p22"/>
          <p:cNvSpPr/>
          <p:nvPr/>
        </p:nvSpPr>
        <p:spPr>
          <a:xfrm>
            <a:off x="1910087" y="3929575"/>
            <a:ext cx="543952" cy="474997"/>
          </a:xfrm>
          <a:prstGeom prst="rect">
            <a:avLst/>
          </a:prstGeom>
          <a:blipFill rotWithShape="1">
            <a:blip r:embed="rId2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176" name="Google Shape;176;p22"/>
          <p:cNvCxnSpPr>
            <a:endCxn id="174" idx="2"/>
          </p:cNvCxnSpPr>
          <p:nvPr/>
        </p:nvCxnSpPr>
        <p:spPr>
          <a:xfrm rot="10800000" flipH="1">
            <a:off x="1713263" y="5177887"/>
            <a:ext cx="468800" cy="323200"/>
          </a:xfrm>
          <a:prstGeom prst="straightConnector1">
            <a:avLst/>
          </a:prstGeom>
          <a:noFill/>
          <a:ln w="9525" cap="flat" cmpd="sng">
            <a:solidFill>
              <a:schemeClr val="dk1"/>
            </a:solidFill>
            <a:prstDash val="solid"/>
            <a:round/>
            <a:headEnd type="none" w="sm" len="sm"/>
            <a:tailEnd type="triangle" w="med" len="med"/>
          </a:ln>
        </p:spPr>
      </p:cxnSp>
      <p:cxnSp>
        <p:nvCxnSpPr>
          <p:cNvPr id="177" name="Google Shape;177;p22"/>
          <p:cNvCxnSpPr>
            <a:stCxn id="174" idx="0"/>
            <a:endCxn id="175" idx="2"/>
          </p:cNvCxnSpPr>
          <p:nvPr/>
        </p:nvCxnSpPr>
        <p:spPr>
          <a:xfrm rot="10800000">
            <a:off x="2182063" y="4404489"/>
            <a:ext cx="0" cy="298400"/>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a:t>We then concatenate our hidden states.</a:t>
            </a:r>
            <a:endParaRPr/>
          </a:p>
        </p:txBody>
      </p:sp>
      <p:sp>
        <p:nvSpPr>
          <p:cNvPr id="183" name="Google Shape;183;p23"/>
          <p:cNvSpPr/>
          <p:nvPr/>
        </p:nvSpPr>
        <p:spPr>
          <a:xfrm>
            <a:off x="975361" y="5501033"/>
            <a:ext cx="1481796" cy="763600"/>
          </a:xfrm>
          <a:prstGeom prst="rect">
            <a:avLst/>
          </a:prstGeom>
          <a:blipFill rotWithShape="1">
            <a:blip r:embed="rId3">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84" name="Google Shape;184;p23"/>
          <p:cNvSpPr/>
          <p:nvPr/>
        </p:nvSpPr>
        <p:spPr>
          <a:xfrm>
            <a:off x="3241822" y="5501032"/>
            <a:ext cx="1481796" cy="763600"/>
          </a:xfrm>
          <a:prstGeom prst="rect">
            <a:avLst/>
          </a:prstGeom>
          <a:blipFill rotWithShape="1">
            <a:blip r:embed="rId4">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85" name="Google Shape;185;p23"/>
          <p:cNvSpPr/>
          <p:nvPr/>
        </p:nvSpPr>
        <p:spPr>
          <a:xfrm>
            <a:off x="5508283" y="5501032"/>
            <a:ext cx="1481796" cy="763600"/>
          </a:xfrm>
          <a:prstGeom prst="rect">
            <a:avLst/>
          </a:prstGeom>
          <a:blipFill rotWithShape="1">
            <a:blip r:embed="rId5">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86" name="Google Shape;186;p23"/>
          <p:cNvSpPr/>
          <p:nvPr/>
        </p:nvSpPr>
        <p:spPr>
          <a:xfrm>
            <a:off x="7774745" y="5501032"/>
            <a:ext cx="1481796" cy="763600"/>
          </a:xfrm>
          <a:prstGeom prst="rect">
            <a:avLst/>
          </a:prstGeom>
          <a:blipFill rotWithShape="1">
            <a:blip r:embed="rId6">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87" name="Google Shape;187;p23"/>
          <p:cNvSpPr/>
          <p:nvPr/>
        </p:nvSpPr>
        <p:spPr>
          <a:xfrm>
            <a:off x="10041206" y="5501031"/>
            <a:ext cx="1481796" cy="763600"/>
          </a:xfrm>
          <a:prstGeom prst="rect">
            <a:avLst/>
          </a:prstGeom>
          <a:blipFill rotWithShape="1">
            <a:blip r:embed="rId7">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88" name="Google Shape;188;p23"/>
          <p:cNvSpPr/>
          <p:nvPr/>
        </p:nvSpPr>
        <p:spPr>
          <a:xfrm>
            <a:off x="975360" y="4829912"/>
            <a:ext cx="543952" cy="474997"/>
          </a:xfrm>
          <a:prstGeom prst="rect">
            <a:avLst/>
          </a:prstGeom>
          <a:blipFill rotWithShape="1">
            <a:blip r:embed="rId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89" name="Google Shape;189;p23"/>
          <p:cNvSpPr/>
          <p:nvPr/>
        </p:nvSpPr>
        <p:spPr>
          <a:xfrm>
            <a:off x="3241821" y="4829912"/>
            <a:ext cx="543952" cy="474997"/>
          </a:xfrm>
          <a:prstGeom prst="rect">
            <a:avLst/>
          </a:prstGeom>
          <a:blipFill rotWithShape="1">
            <a:blip r:embed="rId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90" name="Google Shape;190;p23"/>
          <p:cNvSpPr/>
          <p:nvPr/>
        </p:nvSpPr>
        <p:spPr>
          <a:xfrm>
            <a:off x="5508283" y="4829912"/>
            <a:ext cx="543952" cy="474997"/>
          </a:xfrm>
          <a:prstGeom prst="rect">
            <a:avLst/>
          </a:prstGeom>
          <a:blipFill rotWithShape="1">
            <a:blip r:embed="rId1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91" name="Google Shape;191;p23"/>
          <p:cNvSpPr/>
          <p:nvPr/>
        </p:nvSpPr>
        <p:spPr>
          <a:xfrm>
            <a:off x="7774744" y="4829912"/>
            <a:ext cx="543952" cy="474997"/>
          </a:xfrm>
          <a:prstGeom prst="rect">
            <a:avLst/>
          </a:prstGeom>
          <a:blipFill rotWithShape="1">
            <a:blip r:embed="rId1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92" name="Google Shape;192;p23"/>
          <p:cNvSpPr/>
          <p:nvPr/>
        </p:nvSpPr>
        <p:spPr>
          <a:xfrm>
            <a:off x="10041205" y="4831896"/>
            <a:ext cx="543952" cy="474997"/>
          </a:xfrm>
          <a:prstGeom prst="rect">
            <a:avLst/>
          </a:prstGeom>
          <a:blipFill rotWithShape="1">
            <a:blip r:embed="rId1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93" name="Google Shape;193;p23"/>
          <p:cNvSpPr/>
          <p:nvPr/>
        </p:nvSpPr>
        <p:spPr>
          <a:xfrm>
            <a:off x="10979049" y="4829912"/>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94" name="Google Shape;194;p23"/>
          <p:cNvSpPr/>
          <p:nvPr/>
        </p:nvSpPr>
        <p:spPr>
          <a:xfrm>
            <a:off x="8712588" y="4829912"/>
            <a:ext cx="543952" cy="474997"/>
          </a:xfrm>
          <a:prstGeom prst="rect">
            <a:avLst/>
          </a:prstGeom>
          <a:blipFill rotWithShape="1">
            <a:blip r:embed="rId1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95" name="Google Shape;195;p23"/>
          <p:cNvSpPr/>
          <p:nvPr/>
        </p:nvSpPr>
        <p:spPr>
          <a:xfrm>
            <a:off x="6446127" y="4829912"/>
            <a:ext cx="543952" cy="474997"/>
          </a:xfrm>
          <a:prstGeom prst="rect">
            <a:avLst/>
          </a:prstGeom>
          <a:blipFill rotWithShape="1">
            <a:blip r:embed="rId1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96" name="Google Shape;196;p23"/>
          <p:cNvSpPr/>
          <p:nvPr/>
        </p:nvSpPr>
        <p:spPr>
          <a:xfrm>
            <a:off x="4178107" y="4829912"/>
            <a:ext cx="543952" cy="474997"/>
          </a:xfrm>
          <a:prstGeom prst="rect">
            <a:avLst/>
          </a:prstGeom>
          <a:blipFill rotWithShape="1">
            <a:blip r:embed="rId1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97" name="Google Shape;197;p23"/>
          <p:cNvSpPr/>
          <p:nvPr/>
        </p:nvSpPr>
        <p:spPr>
          <a:xfrm>
            <a:off x="1910087" y="4829912"/>
            <a:ext cx="543952" cy="474997"/>
          </a:xfrm>
          <a:prstGeom prst="rect">
            <a:avLst/>
          </a:prstGeom>
          <a:blipFill rotWithShape="1">
            <a:blip r:embed="rId1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98" name="Google Shape;198;p23"/>
          <p:cNvSpPr/>
          <p:nvPr/>
        </p:nvSpPr>
        <p:spPr>
          <a:xfrm>
            <a:off x="972243" y="3755518"/>
            <a:ext cx="1481796" cy="474997"/>
          </a:xfrm>
          <a:prstGeom prst="rect">
            <a:avLst/>
          </a:prstGeom>
          <a:blipFill rotWithShape="1">
            <a:blip r:embed="rId1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199" name="Google Shape;199;p23"/>
          <p:cNvSpPr/>
          <p:nvPr/>
        </p:nvSpPr>
        <p:spPr>
          <a:xfrm>
            <a:off x="3240263" y="3755518"/>
            <a:ext cx="1481796" cy="474997"/>
          </a:xfrm>
          <a:prstGeom prst="rect">
            <a:avLst/>
          </a:prstGeom>
          <a:blipFill rotWithShape="1">
            <a:blip r:embed="rId1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00" name="Google Shape;200;p23"/>
          <p:cNvSpPr/>
          <p:nvPr/>
        </p:nvSpPr>
        <p:spPr>
          <a:xfrm>
            <a:off x="5508282" y="3738830"/>
            <a:ext cx="1481796" cy="474997"/>
          </a:xfrm>
          <a:prstGeom prst="rect">
            <a:avLst/>
          </a:prstGeom>
          <a:blipFill rotWithShape="1">
            <a:blip r:embed="rId2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01" name="Google Shape;201;p23"/>
          <p:cNvSpPr/>
          <p:nvPr/>
        </p:nvSpPr>
        <p:spPr>
          <a:xfrm>
            <a:off x="7774745" y="3764756"/>
            <a:ext cx="1481796" cy="474997"/>
          </a:xfrm>
          <a:prstGeom prst="rect">
            <a:avLst/>
          </a:prstGeom>
          <a:blipFill rotWithShape="1">
            <a:blip r:embed="rId2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02" name="Google Shape;202;p23"/>
          <p:cNvSpPr/>
          <p:nvPr/>
        </p:nvSpPr>
        <p:spPr>
          <a:xfrm>
            <a:off x="10041206" y="3764756"/>
            <a:ext cx="1481796" cy="474997"/>
          </a:xfrm>
          <a:prstGeom prst="rect">
            <a:avLst/>
          </a:prstGeom>
          <a:blipFill rotWithShape="1">
            <a:blip r:embed="rId2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203" name="Google Shape;203;p23"/>
          <p:cNvCxnSpPr>
            <a:stCxn id="188" idx="0"/>
            <a:endCxn id="198" idx="2"/>
          </p:cNvCxnSpPr>
          <p:nvPr/>
        </p:nvCxnSpPr>
        <p:spPr>
          <a:xfrm rot="10800000" flipH="1">
            <a:off x="1247336" y="4230712"/>
            <a:ext cx="466000" cy="599200"/>
          </a:xfrm>
          <a:prstGeom prst="straightConnector1">
            <a:avLst/>
          </a:prstGeom>
          <a:noFill/>
          <a:ln w="9525" cap="flat" cmpd="sng">
            <a:solidFill>
              <a:schemeClr val="dk1"/>
            </a:solidFill>
            <a:prstDash val="solid"/>
            <a:round/>
            <a:headEnd type="none" w="sm" len="sm"/>
            <a:tailEnd type="triangle" w="med" len="med"/>
          </a:ln>
        </p:spPr>
      </p:cxnSp>
      <p:cxnSp>
        <p:nvCxnSpPr>
          <p:cNvPr id="204" name="Google Shape;204;p23"/>
          <p:cNvCxnSpPr>
            <a:stCxn id="197" idx="0"/>
            <a:endCxn id="198" idx="2"/>
          </p:cNvCxnSpPr>
          <p:nvPr/>
        </p:nvCxnSpPr>
        <p:spPr>
          <a:xfrm rot="10800000">
            <a:off x="1713263" y="4230712"/>
            <a:ext cx="468800" cy="599200"/>
          </a:xfrm>
          <a:prstGeom prst="straightConnector1">
            <a:avLst/>
          </a:prstGeom>
          <a:noFill/>
          <a:ln w="9525" cap="flat" cmpd="sng">
            <a:solidFill>
              <a:schemeClr val="dk1"/>
            </a:solidFill>
            <a:prstDash val="solid"/>
            <a:round/>
            <a:headEnd type="none" w="sm" len="sm"/>
            <a:tailEnd type="triangle" w="med" len="med"/>
          </a:ln>
        </p:spPr>
      </p:cxnSp>
      <p:cxnSp>
        <p:nvCxnSpPr>
          <p:cNvPr id="205" name="Google Shape;205;p23"/>
          <p:cNvCxnSpPr/>
          <p:nvPr/>
        </p:nvCxnSpPr>
        <p:spPr>
          <a:xfrm rot="10800000" flipH="1">
            <a:off x="3495050" y="4213827"/>
            <a:ext cx="465805" cy="599397"/>
          </a:xfrm>
          <a:prstGeom prst="straightConnector1">
            <a:avLst/>
          </a:prstGeom>
          <a:noFill/>
          <a:ln w="9525" cap="flat" cmpd="sng">
            <a:solidFill>
              <a:schemeClr val="dk1"/>
            </a:solidFill>
            <a:prstDash val="solid"/>
            <a:round/>
            <a:headEnd type="none" w="sm" len="sm"/>
            <a:tailEnd type="triangle" w="med" len="med"/>
          </a:ln>
        </p:spPr>
      </p:cxnSp>
      <p:cxnSp>
        <p:nvCxnSpPr>
          <p:cNvPr id="206" name="Google Shape;206;p23"/>
          <p:cNvCxnSpPr/>
          <p:nvPr/>
        </p:nvCxnSpPr>
        <p:spPr>
          <a:xfrm rot="10800000">
            <a:off x="3960856" y="4213827"/>
            <a:ext cx="468921" cy="599397"/>
          </a:xfrm>
          <a:prstGeom prst="straightConnector1">
            <a:avLst/>
          </a:prstGeom>
          <a:noFill/>
          <a:ln w="9525" cap="flat" cmpd="sng">
            <a:solidFill>
              <a:schemeClr val="dk1"/>
            </a:solidFill>
            <a:prstDash val="solid"/>
            <a:round/>
            <a:headEnd type="none" w="sm" len="sm"/>
            <a:tailEnd type="triangle" w="med" len="med"/>
          </a:ln>
        </p:spPr>
      </p:cxnSp>
      <p:cxnSp>
        <p:nvCxnSpPr>
          <p:cNvPr id="207" name="Google Shape;207;p23"/>
          <p:cNvCxnSpPr/>
          <p:nvPr/>
        </p:nvCxnSpPr>
        <p:spPr>
          <a:xfrm rot="10800000" flipH="1">
            <a:off x="5736499" y="4237279"/>
            <a:ext cx="465805" cy="599397"/>
          </a:xfrm>
          <a:prstGeom prst="straightConnector1">
            <a:avLst/>
          </a:prstGeom>
          <a:noFill/>
          <a:ln w="9525" cap="flat" cmpd="sng">
            <a:solidFill>
              <a:schemeClr val="dk1"/>
            </a:solidFill>
            <a:prstDash val="solid"/>
            <a:round/>
            <a:headEnd type="none" w="sm" len="sm"/>
            <a:tailEnd type="triangle" w="med" len="med"/>
          </a:ln>
        </p:spPr>
      </p:cxnSp>
      <p:cxnSp>
        <p:nvCxnSpPr>
          <p:cNvPr id="208" name="Google Shape;208;p23"/>
          <p:cNvCxnSpPr/>
          <p:nvPr/>
        </p:nvCxnSpPr>
        <p:spPr>
          <a:xfrm rot="10800000">
            <a:off x="6202305" y="4237279"/>
            <a:ext cx="468921" cy="599397"/>
          </a:xfrm>
          <a:prstGeom prst="straightConnector1">
            <a:avLst/>
          </a:prstGeom>
          <a:noFill/>
          <a:ln w="9525" cap="flat" cmpd="sng">
            <a:solidFill>
              <a:schemeClr val="dk1"/>
            </a:solidFill>
            <a:prstDash val="solid"/>
            <a:round/>
            <a:headEnd type="none" w="sm" len="sm"/>
            <a:tailEnd type="triangle" w="med" len="med"/>
          </a:ln>
        </p:spPr>
      </p:cxnSp>
      <p:cxnSp>
        <p:nvCxnSpPr>
          <p:cNvPr id="209" name="Google Shape;209;p23"/>
          <p:cNvCxnSpPr/>
          <p:nvPr/>
        </p:nvCxnSpPr>
        <p:spPr>
          <a:xfrm rot="10800000" flipH="1">
            <a:off x="8010763" y="4216452"/>
            <a:ext cx="465805" cy="599397"/>
          </a:xfrm>
          <a:prstGeom prst="straightConnector1">
            <a:avLst/>
          </a:prstGeom>
          <a:noFill/>
          <a:ln w="9525" cap="flat" cmpd="sng">
            <a:solidFill>
              <a:schemeClr val="dk1"/>
            </a:solidFill>
            <a:prstDash val="solid"/>
            <a:round/>
            <a:headEnd type="none" w="sm" len="sm"/>
            <a:tailEnd type="triangle" w="med" len="med"/>
          </a:ln>
        </p:spPr>
      </p:cxnSp>
      <p:cxnSp>
        <p:nvCxnSpPr>
          <p:cNvPr id="210" name="Google Shape;210;p23"/>
          <p:cNvCxnSpPr/>
          <p:nvPr/>
        </p:nvCxnSpPr>
        <p:spPr>
          <a:xfrm rot="10800000">
            <a:off x="8476569" y="4216452"/>
            <a:ext cx="468921" cy="599397"/>
          </a:xfrm>
          <a:prstGeom prst="straightConnector1">
            <a:avLst/>
          </a:prstGeom>
          <a:noFill/>
          <a:ln w="9525" cap="flat" cmpd="sng">
            <a:solidFill>
              <a:schemeClr val="dk1"/>
            </a:solidFill>
            <a:prstDash val="solid"/>
            <a:round/>
            <a:headEnd type="none" w="sm" len="sm"/>
            <a:tailEnd type="triangle" w="med" len="med"/>
          </a:ln>
        </p:spPr>
      </p:cxnSp>
      <p:cxnSp>
        <p:nvCxnSpPr>
          <p:cNvPr id="211" name="Google Shape;211;p23"/>
          <p:cNvCxnSpPr/>
          <p:nvPr/>
        </p:nvCxnSpPr>
        <p:spPr>
          <a:xfrm rot="10800000" flipH="1">
            <a:off x="10335047" y="4239754"/>
            <a:ext cx="465805" cy="599397"/>
          </a:xfrm>
          <a:prstGeom prst="straightConnector1">
            <a:avLst/>
          </a:prstGeom>
          <a:noFill/>
          <a:ln w="9525" cap="flat" cmpd="sng">
            <a:solidFill>
              <a:schemeClr val="dk1"/>
            </a:solidFill>
            <a:prstDash val="solid"/>
            <a:round/>
            <a:headEnd type="none" w="sm" len="sm"/>
            <a:tailEnd type="triangle" w="med" len="med"/>
          </a:ln>
        </p:spPr>
      </p:cxnSp>
      <p:cxnSp>
        <p:nvCxnSpPr>
          <p:cNvPr id="212" name="Google Shape;212;p23"/>
          <p:cNvCxnSpPr/>
          <p:nvPr/>
        </p:nvCxnSpPr>
        <p:spPr>
          <a:xfrm rot="10800000">
            <a:off x="10800853" y="4239754"/>
            <a:ext cx="468921" cy="599397"/>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7" name="Straight Arrow Connector 66"/>
          <p:cNvCxnSpPr>
            <a:cxnSpLocks/>
            <a:stCxn id="33" idx="6"/>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cxnSpLocks/>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8"/>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𝑔</m:t>
                          </m:r>
                        </m:e>
                        <m:sub>
                          <m:r>
                            <a:rPr lang="en-US" sz="1400" i="1">
                              <a:solidFill>
                                <a:schemeClr val="bg1">
                                  <a:lumMod val="50000"/>
                                </a:schemeClr>
                              </a:solidFill>
                              <a:latin typeface="Cambria Math" panose="02040503050406030204" pitchFamily="18" charset="0"/>
                            </a:rPr>
                            <m:t>𝑡</m:t>
                          </m:r>
                        </m:sub>
                      </m:sSub>
                      <m:r>
                        <a:rPr lang="en-US" sz="1400" i="1">
                          <a:solidFill>
                            <a:schemeClr val="bg1">
                              <a:lumMod val="50000"/>
                            </a:schemeClr>
                          </a:solidFill>
                          <a:latin typeface="Cambria Math" panose="02040503050406030204" pitchFamily="18" charset="0"/>
                        </a:rPr>
                        <m:t>=</m:t>
                      </m:r>
                      <m:r>
                        <m:rPr>
                          <m:sty m:val="p"/>
                        </m:rPr>
                        <a:rPr lang="en-US" sz="1400">
                          <a:solidFill>
                            <a:schemeClr val="bg1">
                              <a:lumMod val="50000"/>
                            </a:schemeClr>
                          </a:solidFill>
                          <a:latin typeface="Cambria Math" panose="02040503050406030204" pitchFamily="18" charset="0"/>
                        </a:rPr>
                        <m:t>tanh</m:t>
                      </m:r>
                      <m:r>
                        <a:rPr lang="en-US" sz="1400" i="1">
                          <a:solidFill>
                            <a:schemeClr val="bg1">
                              <a:lumMod val="50000"/>
                            </a:schemeClr>
                          </a:solidFill>
                          <a:latin typeface="Cambria Math" panose="02040503050406030204" pitchFamily="18" charset="0"/>
                        </a:rPr>
                        <m:t>⁡</m:t>
                      </m:r>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𝑊</m:t>
                          </m:r>
                        </m:e>
                        <m:sub>
                          <m:r>
                            <a:rPr lang="en-US" sz="1400" i="1">
                              <a:solidFill>
                                <a:schemeClr val="bg1">
                                  <a:lumMod val="50000"/>
                                </a:schemeClr>
                              </a:solidFill>
                              <a:latin typeface="Cambria Math" panose="02040503050406030204" pitchFamily="18" charset="0"/>
                            </a:rPr>
                            <m:t>𝑔</m:t>
                          </m:r>
                        </m:sub>
                      </m:sSub>
                      <m:d>
                        <m:dPr>
                          <m:ctrlPr>
                            <a:rPr lang="en-US" sz="1400" i="1">
                              <a:solidFill>
                                <a:schemeClr val="bg1">
                                  <a:lumMod val="50000"/>
                                </a:schemeClr>
                              </a:solidFill>
                              <a:latin typeface="Cambria Math" panose="02040503050406030204" pitchFamily="18" charset="0"/>
                            </a:rPr>
                          </m:ctrlPr>
                        </m:dPr>
                        <m:e>
                          <m:m>
                            <m:mPr>
                              <m:mcs>
                                <m:mc>
                                  <m:mcPr>
                                    <m:count m:val="1"/>
                                    <m:mcJc m:val="center"/>
                                  </m:mcPr>
                                </m:mc>
                              </m:mcs>
                              <m:ctrlPr>
                                <a:rPr lang="en-US" sz="1400" i="1">
                                  <a:solidFill>
                                    <a:schemeClr val="bg1">
                                      <a:lumMod val="50000"/>
                                    </a:schemeClr>
                                  </a:solidFill>
                                  <a:latin typeface="Cambria Math" panose="02040503050406030204" pitchFamily="18" charset="0"/>
                                </a:rPr>
                              </m:ctrlPr>
                            </m:mP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𝑥</m:t>
                                    </m:r>
                                  </m:e>
                                  <m:sub>
                                    <m:r>
                                      <a:rPr lang="en-US" sz="1400" i="1">
                                        <a:solidFill>
                                          <a:schemeClr val="bg1">
                                            <a:lumMod val="50000"/>
                                          </a:schemeClr>
                                        </a:solidFill>
                                        <a:latin typeface="Cambria Math" panose="02040503050406030204" pitchFamily="18" charset="0"/>
                                      </a:rPr>
                                      <m:t>𝑡</m:t>
                                    </m:r>
                                  </m:sub>
                                </m:sSub>
                              </m:e>
                            </m:m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h</m:t>
                                    </m:r>
                                  </m:e>
                                  <m:sub>
                                    <m:r>
                                      <a:rPr lang="en-US" sz="1400" i="1">
                                        <a:solidFill>
                                          <a:schemeClr val="bg1">
                                            <a:lumMod val="50000"/>
                                          </a:schemeClr>
                                        </a:solidFill>
                                        <a:latin typeface="Cambria Math" panose="02040503050406030204" pitchFamily="18" charset="0"/>
                                      </a:rPr>
                                      <m:t>𝑡</m:t>
                                    </m:r>
                                    <m:r>
                                      <a:rPr lang="en-US" sz="1400" i="1">
                                        <a:solidFill>
                                          <a:schemeClr val="bg1">
                                            <a:lumMod val="50000"/>
                                          </a:schemeClr>
                                        </a:solidFill>
                                        <a:latin typeface="Cambria Math" panose="02040503050406030204" pitchFamily="18" charset="0"/>
                                      </a:rPr>
                                      <m:t>−1</m:t>
                                    </m:r>
                                  </m:sub>
                                </m:sSub>
                              </m:e>
                            </m:mr>
                          </m:m>
                        </m:e>
                      </m:d>
                    </m:oMath>
                  </m:oMathPara>
                </a14:m>
                <a:endParaRPr lang="en-US" sz="1400" dirty="0">
                  <a:solidFill>
                    <a:schemeClr val="bg1">
                      <a:lumMod val="50000"/>
                    </a:schemeClr>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1"/>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B44CCEA2-D8AA-9843-AAE9-4BB7C02CF1A7}"/>
              </a:ext>
            </a:extLst>
          </p:cNvPr>
          <p:cNvSpPr txBox="1"/>
          <p:nvPr/>
        </p:nvSpPr>
        <p:spPr>
          <a:xfrm>
            <a:off x="4357110" y="5526152"/>
            <a:ext cx="184731" cy="235962"/>
          </a:xfrm>
          <a:prstGeom prst="rect">
            <a:avLst/>
          </a:prstGeom>
          <a:noFill/>
        </p:spPr>
        <p:txBody>
          <a:bodyPr wrap="none" rtlCol="0">
            <a:spAutoFit/>
          </a:bodyPr>
          <a:lstStyle/>
          <a:p>
            <a:endParaRPr lang="en-US" sz="1400" b="0" baseline="30000" dirty="0">
              <a:latin typeface="+mj-lt"/>
              <a:cs typeface="CMU Bright Roman"/>
            </a:endParaRPr>
          </a:p>
        </p:txBody>
      </p:sp>
      <p:sp>
        <p:nvSpPr>
          <p:cNvPr id="19" name="Title 1">
            <a:extLst>
              <a:ext uri="{FF2B5EF4-FFF2-40B4-BE49-F238E27FC236}">
                <a16:creationId xmlns:a16="http://schemas.microsoft.com/office/drawing/2014/main" id="{1BB07B3D-F358-3244-A23C-B68E65170928}"/>
              </a:ext>
            </a:extLst>
          </p:cNvPr>
          <p:cNvSpPr>
            <a:spLocks noGrp="1"/>
          </p:cNvSpPr>
          <p:nvPr>
            <p:ph type="title"/>
          </p:nvPr>
        </p:nvSpPr>
        <p:spPr>
          <a:xfrm>
            <a:off x="914400" y="76200"/>
            <a:ext cx="10363200" cy="838200"/>
          </a:xfrm>
        </p:spPr>
        <p:txBody>
          <a:bodyPr>
            <a:normAutofit/>
          </a:bodyPr>
          <a:lstStyle/>
          <a:p>
            <a:r>
              <a:rPr lang="en-US" dirty="0">
                <a:cs typeface="CMU Bright SemiBold"/>
              </a:rPr>
              <a:t>The LSTM cell</a:t>
            </a:r>
            <a:endParaRPr lang="en-US" dirty="0">
              <a:latin typeface="CMU Bright SemiBold"/>
              <a:cs typeface="CMU Bright SemiBold"/>
            </a:endParaRPr>
          </a:p>
        </p:txBody>
      </p:sp>
    </p:spTree>
    <p:extLst>
      <p:ext uri="{BB962C8B-B14F-4D97-AF65-F5344CB8AC3E}">
        <p14:creationId xmlns:p14="http://schemas.microsoft.com/office/powerpoint/2010/main" val="23283850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4"/>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a:t>Now visualize the decoder.</a:t>
            </a:r>
            <a:endParaRPr/>
          </a:p>
        </p:txBody>
      </p:sp>
      <p:sp>
        <p:nvSpPr>
          <p:cNvPr id="218" name="Google Shape;218;p24"/>
          <p:cNvSpPr/>
          <p:nvPr/>
        </p:nvSpPr>
        <p:spPr>
          <a:xfrm>
            <a:off x="975361" y="5501033"/>
            <a:ext cx="1481796" cy="763600"/>
          </a:xfrm>
          <a:prstGeom prst="rect">
            <a:avLst/>
          </a:prstGeom>
          <a:blipFill rotWithShape="1">
            <a:blip r:embed="rId3">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19" name="Google Shape;219;p24"/>
          <p:cNvSpPr/>
          <p:nvPr/>
        </p:nvSpPr>
        <p:spPr>
          <a:xfrm>
            <a:off x="3241822" y="5501032"/>
            <a:ext cx="1481796" cy="763600"/>
          </a:xfrm>
          <a:prstGeom prst="rect">
            <a:avLst/>
          </a:prstGeom>
          <a:blipFill rotWithShape="1">
            <a:blip r:embed="rId4">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20" name="Google Shape;220;p24"/>
          <p:cNvSpPr/>
          <p:nvPr/>
        </p:nvSpPr>
        <p:spPr>
          <a:xfrm>
            <a:off x="5508283" y="5501032"/>
            <a:ext cx="1481796" cy="763600"/>
          </a:xfrm>
          <a:prstGeom prst="rect">
            <a:avLst/>
          </a:prstGeom>
          <a:blipFill rotWithShape="1">
            <a:blip r:embed="rId5">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21" name="Google Shape;221;p24"/>
          <p:cNvSpPr/>
          <p:nvPr/>
        </p:nvSpPr>
        <p:spPr>
          <a:xfrm>
            <a:off x="7774745" y="5501032"/>
            <a:ext cx="1481796" cy="763600"/>
          </a:xfrm>
          <a:prstGeom prst="rect">
            <a:avLst/>
          </a:prstGeom>
          <a:blipFill rotWithShape="1">
            <a:blip r:embed="rId6">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22" name="Google Shape;222;p24"/>
          <p:cNvSpPr/>
          <p:nvPr/>
        </p:nvSpPr>
        <p:spPr>
          <a:xfrm>
            <a:off x="10041206" y="5501031"/>
            <a:ext cx="1481796" cy="763600"/>
          </a:xfrm>
          <a:prstGeom prst="rect">
            <a:avLst/>
          </a:prstGeom>
          <a:blipFill rotWithShape="1">
            <a:blip r:embed="rId7">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23" name="Google Shape;223;p24"/>
          <p:cNvSpPr/>
          <p:nvPr/>
        </p:nvSpPr>
        <p:spPr>
          <a:xfrm>
            <a:off x="975360" y="4829912"/>
            <a:ext cx="543952" cy="474997"/>
          </a:xfrm>
          <a:prstGeom prst="rect">
            <a:avLst/>
          </a:prstGeom>
          <a:blipFill rotWithShape="1">
            <a:blip r:embed="rId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24" name="Google Shape;224;p24"/>
          <p:cNvSpPr/>
          <p:nvPr/>
        </p:nvSpPr>
        <p:spPr>
          <a:xfrm>
            <a:off x="3241821" y="4829912"/>
            <a:ext cx="543952" cy="474997"/>
          </a:xfrm>
          <a:prstGeom prst="rect">
            <a:avLst/>
          </a:prstGeom>
          <a:blipFill rotWithShape="1">
            <a:blip r:embed="rId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25" name="Google Shape;225;p24"/>
          <p:cNvSpPr/>
          <p:nvPr/>
        </p:nvSpPr>
        <p:spPr>
          <a:xfrm>
            <a:off x="5508283" y="4829912"/>
            <a:ext cx="543952" cy="474997"/>
          </a:xfrm>
          <a:prstGeom prst="rect">
            <a:avLst/>
          </a:prstGeom>
          <a:blipFill rotWithShape="1">
            <a:blip r:embed="rId1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26" name="Google Shape;226;p24"/>
          <p:cNvSpPr/>
          <p:nvPr/>
        </p:nvSpPr>
        <p:spPr>
          <a:xfrm>
            <a:off x="7774744" y="4829912"/>
            <a:ext cx="543952" cy="474997"/>
          </a:xfrm>
          <a:prstGeom prst="rect">
            <a:avLst/>
          </a:prstGeom>
          <a:blipFill rotWithShape="1">
            <a:blip r:embed="rId1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27" name="Google Shape;227;p24"/>
          <p:cNvSpPr/>
          <p:nvPr/>
        </p:nvSpPr>
        <p:spPr>
          <a:xfrm>
            <a:off x="10041205" y="4831896"/>
            <a:ext cx="543952" cy="474997"/>
          </a:xfrm>
          <a:prstGeom prst="rect">
            <a:avLst/>
          </a:prstGeom>
          <a:blipFill rotWithShape="1">
            <a:blip r:embed="rId1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28" name="Google Shape;228;p24"/>
          <p:cNvSpPr/>
          <p:nvPr/>
        </p:nvSpPr>
        <p:spPr>
          <a:xfrm>
            <a:off x="10979049" y="4829912"/>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29" name="Google Shape;229;p24"/>
          <p:cNvSpPr/>
          <p:nvPr/>
        </p:nvSpPr>
        <p:spPr>
          <a:xfrm>
            <a:off x="8712588" y="4829912"/>
            <a:ext cx="543952" cy="474997"/>
          </a:xfrm>
          <a:prstGeom prst="rect">
            <a:avLst/>
          </a:prstGeom>
          <a:blipFill rotWithShape="1">
            <a:blip r:embed="rId1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30" name="Google Shape;230;p24"/>
          <p:cNvSpPr/>
          <p:nvPr/>
        </p:nvSpPr>
        <p:spPr>
          <a:xfrm>
            <a:off x="6446127" y="4829912"/>
            <a:ext cx="543952" cy="474997"/>
          </a:xfrm>
          <a:prstGeom prst="rect">
            <a:avLst/>
          </a:prstGeom>
          <a:blipFill rotWithShape="1">
            <a:blip r:embed="rId1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31" name="Google Shape;231;p24"/>
          <p:cNvSpPr/>
          <p:nvPr/>
        </p:nvSpPr>
        <p:spPr>
          <a:xfrm>
            <a:off x="4178107" y="4829912"/>
            <a:ext cx="543952" cy="474997"/>
          </a:xfrm>
          <a:prstGeom prst="rect">
            <a:avLst/>
          </a:prstGeom>
          <a:blipFill rotWithShape="1">
            <a:blip r:embed="rId1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32" name="Google Shape;232;p24"/>
          <p:cNvSpPr/>
          <p:nvPr/>
        </p:nvSpPr>
        <p:spPr>
          <a:xfrm>
            <a:off x="1910087" y="4829912"/>
            <a:ext cx="543952" cy="474997"/>
          </a:xfrm>
          <a:prstGeom prst="rect">
            <a:avLst/>
          </a:prstGeom>
          <a:blipFill rotWithShape="1">
            <a:blip r:embed="rId1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33" name="Google Shape;233;p24"/>
          <p:cNvSpPr/>
          <p:nvPr/>
        </p:nvSpPr>
        <p:spPr>
          <a:xfrm>
            <a:off x="972243" y="4149552"/>
            <a:ext cx="1481796" cy="474997"/>
          </a:xfrm>
          <a:prstGeom prst="rect">
            <a:avLst/>
          </a:prstGeom>
          <a:blipFill rotWithShape="1">
            <a:blip r:embed="rId1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34" name="Google Shape;234;p24"/>
          <p:cNvSpPr/>
          <p:nvPr/>
        </p:nvSpPr>
        <p:spPr>
          <a:xfrm>
            <a:off x="3240263" y="4149552"/>
            <a:ext cx="1481796" cy="474997"/>
          </a:xfrm>
          <a:prstGeom prst="rect">
            <a:avLst/>
          </a:prstGeom>
          <a:blipFill rotWithShape="1">
            <a:blip r:embed="rId1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35" name="Google Shape;235;p24"/>
          <p:cNvSpPr/>
          <p:nvPr/>
        </p:nvSpPr>
        <p:spPr>
          <a:xfrm>
            <a:off x="5508282" y="4132864"/>
            <a:ext cx="1481796" cy="474997"/>
          </a:xfrm>
          <a:prstGeom prst="rect">
            <a:avLst/>
          </a:prstGeom>
          <a:blipFill rotWithShape="1">
            <a:blip r:embed="rId2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36" name="Google Shape;236;p24"/>
          <p:cNvSpPr/>
          <p:nvPr/>
        </p:nvSpPr>
        <p:spPr>
          <a:xfrm>
            <a:off x="7774745" y="4158791"/>
            <a:ext cx="1481796" cy="474997"/>
          </a:xfrm>
          <a:prstGeom prst="rect">
            <a:avLst/>
          </a:prstGeom>
          <a:blipFill rotWithShape="1">
            <a:blip r:embed="rId2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37" name="Google Shape;237;p24"/>
          <p:cNvSpPr/>
          <p:nvPr/>
        </p:nvSpPr>
        <p:spPr>
          <a:xfrm>
            <a:off x="10041206" y="4158791"/>
            <a:ext cx="1481796" cy="474997"/>
          </a:xfrm>
          <a:prstGeom prst="rect">
            <a:avLst/>
          </a:prstGeom>
          <a:blipFill rotWithShape="1">
            <a:blip r:embed="rId2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38" name="Google Shape;238;p24"/>
          <p:cNvSpPr/>
          <p:nvPr/>
        </p:nvSpPr>
        <p:spPr>
          <a:xfrm>
            <a:off x="972243" y="2236756"/>
            <a:ext cx="543952" cy="474997"/>
          </a:xfrm>
          <a:prstGeom prst="rect">
            <a:avLst/>
          </a:prstGeom>
          <a:blipFill rotWithShape="1">
            <a:blip r:embed="rId2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39" name="Google Shape;239;p24"/>
          <p:cNvSpPr/>
          <p:nvPr/>
        </p:nvSpPr>
        <p:spPr>
          <a:xfrm>
            <a:off x="972243" y="1553091"/>
            <a:ext cx="543952" cy="474997"/>
          </a:xfrm>
          <a:prstGeom prst="rect">
            <a:avLst/>
          </a:prstGeom>
          <a:blipFill rotWithShape="1">
            <a:blip r:embed="rId2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40" name="Google Shape;240;p24"/>
          <p:cNvSpPr/>
          <p:nvPr/>
        </p:nvSpPr>
        <p:spPr>
          <a:xfrm>
            <a:off x="1910087" y="2232754"/>
            <a:ext cx="543952" cy="474997"/>
          </a:xfrm>
          <a:prstGeom prst="rect">
            <a:avLst/>
          </a:prstGeom>
          <a:blipFill rotWithShape="1">
            <a:blip r:embed="rId2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241" name="Google Shape;241;p24"/>
          <p:cNvCxnSpPr>
            <a:stCxn id="238" idx="0"/>
            <a:endCxn id="239" idx="2"/>
          </p:cNvCxnSpPr>
          <p:nvPr/>
        </p:nvCxnSpPr>
        <p:spPr>
          <a:xfrm rot="10800000">
            <a:off x="1244219" y="2027956"/>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242" name="Google Shape;242;p24"/>
          <p:cNvCxnSpPr>
            <a:stCxn id="238" idx="3"/>
            <a:endCxn id="240" idx="1"/>
          </p:cNvCxnSpPr>
          <p:nvPr/>
        </p:nvCxnSpPr>
        <p:spPr>
          <a:xfrm rot="10800000" flipH="1">
            <a:off x="1516195" y="2470255"/>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243" name="Google Shape;243;p24"/>
          <p:cNvCxnSpPr>
            <a:stCxn id="240" idx="3"/>
          </p:cNvCxnSpPr>
          <p:nvPr/>
        </p:nvCxnSpPr>
        <p:spPr>
          <a:xfrm>
            <a:off x="2454039" y="2470252"/>
            <a:ext cx="786400" cy="0"/>
          </a:xfrm>
          <a:prstGeom prst="straightConnector1">
            <a:avLst/>
          </a:prstGeom>
          <a:noFill/>
          <a:ln w="9525" cap="flat" cmpd="sng">
            <a:solidFill>
              <a:schemeClr val="dk1"/>
            </a:solidFill>
            <a:prstDash val="solid"/>
            <a:round/>
            <a:headEnd type="none" w="sm" len="sm"/>
            <a:tailEnd type="triangle" w="med" len="med"/>
          </a:ln>
        </p:spPr>
      </p:cxnSp>
      <p:sp>
        <p:nvSpPr>
          <p:cNvPr id="244" name="Google Shape;244;p24"/>
          <p:cNvSpPr/>
          <p:nvPr/>
        </p:nvSpPr>
        <p:spPr>
          <a:xfrm>
            <a:off x="3240263" y="2240334"/>
            <a:ext cx="543952" cy="474997"/>
          </a:xfrm>
          <a:prstGeom prst="rect">
            <a:avLst/>
          </a:prstGeom>
          <a:blipFill rotWithShape="1">
            <a:blip r:embed="rId2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45" name="Google Shape;245;p24"/>
          <p:cNvSpPr/>
          <p:nvPr/>
        </p:nvSpPr>
        <p:spPr>
          <a:xfrm>
            <a:off x="3240263" y="1556668"/>
            <a:ext cx="543952" cy="474997"/>
          </a:xfrm>
          <a:prstGeom prst="rect">
            <a:avLst/>
          </a:prstGeom>
          <a:blipFill rotWithShape="1">
            <a:blip r:embed="rId2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46" name="Google Shape;246;p24"/>
          <p:cNvSpPr/>
          <p:nvPr/>
        </p:nvSpPr>
        <p:spPr>
          <a:xfrm>
            <a:off x="4178107" y="2236331"/>
            <a:ext cx="543952" cy="474997"/>
          </a:xfrm>
          <a:prstGeom prst="rect">
            <a:avLst/>
          </a:prstGeom>
          <a:blipFill rotWithShape="1">
            <a:blip r:embed="rId2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247" name="Google Shape;247;p24"/>
          <p:cNvCxnSpPr>
            <a:stCxn id="244" idx="0"/>
            <a:endCxn id="245" idx="2"/>
          </p:cNvCxnSpPr>
          <p:nvPr/>
        </p:nvCxnSpPr>
        <p:spPr>
          <a:xfrm rot="10800000">
            <a:off x="3512239" y="2031533"/>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248" name="Google Shape;248;p24"/>
          <p:cNvCxnSpPr>
            <a:stCxn id="244" idx="3"/>
            <a:endCxn id="246" idx="1"/>
          </p:cNvCxnSpPr>
          <p:nvPr/>
        </p:nvCxnSpPr>
        <p:spPr>
          <a:xfrm rot="10800000" flipH="1">
            <a:off x="3784215" y="2473832"/>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249" name="Google Shape;249;p24"/>
          <p:cNvCxnSpPr>
            <a:stCxn id="246" idx="3"/>
          </p:cNvCxnSpPr>
          <p:nvPr/>
        </p:nvCxnSpPr>
        <p:spPr>
          <a:xfrm>
            <a:off x="4722059" y="2473829"/>
            <a:ext cx="786400" cy="0"/>
          </a:xfrm>
          <a:prstGeom prst="straightConnector1">
            <a:avLst/>
          </a:prstGeom>
          <a:noFill/>
          <a:ln w="9525" cap="flat" cmpd="sng">
            <a:solidFill>
              <a:schemeClr val="dk1"/>
            </a:solidFill>
            <a:prstDash val="solid"/>
            <a:round/>
            <a:headEnd type="none" w="sm" len="sm"/>
            <a:tailEnd type="triangle" w="med" len="med"/>
          </a:ln>
        </p:spPr>
      </p:cxnSp>
      <p:sp>
        <p:nvSpPr>
          <p:cNvPr id="250" name="Google Shape;250;p24"/>
          <p:cNvSpPr/>
          <p:nvPr/>
        </p:nvSpPr>
        <p:spPr>
          <a:xfrm>
            <a:off x="5484841" y="2237435"/>
            <a:ext cx="543952" cy="474997"/>
          </a:xfrm>
          <a:prstGeom prst="rect">
            <a:avLst/>
          </a:prstGeom>
          <a:blipFill rotWithShape="1">
            <a:blip r:embed="rId2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51" name="Google Shape;251;p24"/>
          <p:cNvSpPr/>
          <p:nvPr/>
        </p:nvSpPr>
        <p:spPr>
          <a:xfrm>
            <a:off x="5484841" y="1553770"/>
            <a:ext cx="543952" cy="474997"/>
          </a:xfrm>
          <a:prstGeom prst="rect">
            <a:avLst/>
          </a:prstGeom>
          <a:blipFill rotWithShape="1">
            <a:blip r:embed="rId2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52" name="Google Shape;252;p24"/>
          <p:cNvSpPr/>
          <p:nvPr/>
        </p:nvSpPr>
        <p:spPr>
          <a:xfrm>
            <a:off x="6422685" y="2233432"/>
            <a:ext cx="543952" cy="474997"/>
          </a:xfrm>
          <a:prstGeom prst="rect">
            <a:avLst/>
          </a:prstGeom>
          <a:blipFill rotWithShape="1">
            <a:blip r:embed="rId3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253" name="Google Shape;253;p24"/>
          <p:cNvCxnSpPr>
            <a:stCxn id="250" idx="0"/>
            <a:endCxn id="251" idx="2"/>
          </p:cNvCxnSpPr>
          <p:nvPr/>
        </p:nvCxnSpPr>
        <p:spPr>
          <a:xfrm rot="10800000">
            <a:off x="5756817" y="2028635"/>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254" name="Google Shape;254;p24"/>
          <p:cNvCxnSpPr>
            <a:stCxn id="250" idx="3"/>
            <a:endCxn id="252" idx="1"/>
          </p:cNvCxnSpPr>
          <p:nvPr/>
        </p:nvCxnSpPr>
        <p:spPr>
          <a:xfrm rot="10800000" flipH="1">
            <a:off x="6028793" y="2470933"/>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255" name="Google Shape;255;p24"/>
          <p:cNvCxnSpPr>
            <a:stCxn id="252" idx="3"/>
          </p:cNvCxnSpPr>
          <p:nvPr/>
        </p:nvCxnSpPr>
        <p:spPr>
          <a:xfrm>
            <a:off x="6966637" y="2470931"/>
            <a:ext cx="786400" cy="0"/>
          </a:xfrm>
          <a:prstGeom prst="straightConnector1">
            <a:avLst/>
          </a:prstGeom>
          <a:noFill/>
          <a:ln w="9525" cap="flat" cmpd="sng">
            <a:solidFill>
              <a:schemeClr val="dk1"/>
            </a:solidFill>
            <a:prstDash val="solid"/>
            <a:round/>
            <a:headEnd type="none" w="sm" len="sm"/>
            <a:tailEnd type="triangle" w="med" len="med"/>
          </a:ln>
        </p:spPr>
      </p:cxnSp>
      <p:sp>
        <p:nvSpPr>
          <p:cNvPr id="256" name="Google Shape;256;p24"/>
          <p:cNvSpPr/>
          <p:nvPr/>
        </p:nvSpPr>
        <p:spPr>
          <a:xfrm>
            <a:off x="7774744" y="2236756"/>
            <a:ext cx="543952" cy="474997"/>
          </a:xfrm>
          <a:prstGeom prst="rect">
            <a:avLst/>
          </a:prstGeom>
          <a:blipFill rotWithShape="1">
            <a:blip r:embed="rId3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57" name="Google Shape;257;p24"/>
          <p:cNvSpPr/>
          <p:nvPr/>
        </p:nvSpPr>
        <p:spPr>
          <a:xfrm>
            <a:off x="7774744" y="1553091"/>
            <a:ext cx="543952" cy="474997"/>
          </a:xfrm>
          <a:prstGeom prst="rect">
            <a:avLst/>
          </a:prstGeom>
          <a:blipFill rotWithShape="1">
            <a:blip r:embed="rId3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58" name="Google Shape;258;p24"/>
          <p:cNvSpPr/>
          <p:nvPr/>
        </p:nvSpPr>
        <p:spPr>
          <a:xfrm>
            <a:off x="8712588" y="2232754"/>
            <a:ext cx="543952" cy="474997"/>
          </a:xfrm>
          <a:prstGeom prst="rect">
            <a:avLst/>
          </a:prstGeom>
          <a:blipFill rotWithShape="1">
            <a:blip r:embed="rId3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259" name="Google Shape;259;p24"/>
          <p:cNvCxnSpPr>
            <a:stCxn id="256" idx="0"/>
            <a:endCxn id="257" idx="2"/>
          </p:cNvCxnSpPr>
          <p:nvPr/>
        </p:nvCxnSpPr>
        <p:spPr>
          <a:xfrm rot="10800000">
            <a:off x="8046720" y="2027956"/>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260" name="Google Shape;260;p24"/>
          <p:cNvCxnSpPr>
            <a:stCxn id="256" idx="3"/>
            <a:endCxn id="258" idx="1"/>
          </p:cNvCxnSpPr>
          <p:nvPr/>
        </p:nvCxnSpPr>
        <p:spPr>
          <a:xfrm rot="10800000" flipH="1">
            <a:off x="8318696" y="2470255"/>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261" name="Google Shape;261;p24"/>
          <p:cNvCxnSpPr>
            <a:stCxn id="258" idx="3"/>
          </p:cNvCxnSpPr>
          <p:nvPr/>
        </p:nvCxnSpPr>
        <p:spPr>
          <a:xfrm>
            <a:off x="9256540" y="2470252"/>
            <a:ext cx="786400" cy="0"/>
          </a:xfrm>
          <a:prstGeom prst="straightConnector1">
            <a:avLst/>
          </a:prstGeom>
          <a:noFill/>
          <a:ln w="9525" cap="flat" cmpd="sng">
            <a:solidFill>
              <a:schemeClr val="dk1"/>
            </a:solidFill>
            <a:prstDash val="solid"/>
            <a:round/>
            <a:headEnd type="none" w="sm" len="sm"/>
            <a:tailEnd type="triangle" w="med" len="med"/>
          </a:ln>
        </p:spPr>
      </p:cxnSp>
      <p:sp>
        <p:nvSpPr>
          <p:cNvPr id="262" name="Google Shape;262;p24"/>
          <p:cNvSpPr/>
          <p:nvPr/>
        </p:nvSpPr>
        <p:spPr>
          <a:xfrm>
            <a:off x="10045900" y="2236470"/>
            <a:ext cx="543952" cy="474997"/>
          </a:xfrm>
          <a:prstGeom prst="rect">
            <a:avLst/>
          </a:prstGeom>
          <a:blipFill rotWithShape="1">
            <a:blip r:embed="rId2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63" name="Google Shape;263;p24"/>
          <p:cNvSpPr/>
          <p:nvPr/>
        </p:nvSpPr>
        <p:spPr>
          <a:xfrm>
            <a:off x="10045900" y="1552804"/>
            <a:ext cx="543952" cy="474997"/>
          </a:xfrm>
          <a:prstGeom prst="rect">
            <a:avLst/>
          </a:prstGeom>
          <a:blipFill rotWithShape="1">
            <a:blip r:embed="rId3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64" name="Google Shape;264;p24"/>
          <p:cNvSpPr/>
          <p:nvPr/>
        </p:nvSpPr>
        <p:spPr>
          <a:xfrm>
            <a:off x="10983744" y="2232467"/>
            <a:ext cx="543952" cy="474997"/>
          </a:xfrm>
          <a:prstGeom prst="rect">
            <a:avLst/>
          </a:prstGeom>
          <a:blipFill rotWithShape="1">
            <a:blip r:embed="rId3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265" name="Google Shape;265;p24"/>
          <p:cNvCxnSpPr>
            <a:stCxn id="262" idx="0"/>
            <a:endCxn id="263" idx="2"/>
          </p:cNvCxnSpPr>
          <p:nvPr/>
        </p:nvCxnSpPr>
        <p:spPr>
          <a:xfrm rot="10800000">
            <a:off x="10317876" y="2027669"/>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266" name="Google Shape;266;p24"/>
          <p:cNvCxnSpPr>
            <a:stCxn id="262" idx="3"/>
            <a:endCxn id="264" idx="1"/>
          </p:cNvCxnSpPr>
          <p:nvPr/>
        </p:nvCxnSpPr>
        <p:spPr>
          <a:xfrm rot="10800000" flipH="1">
            <a:off x="10589852" y="2469968"/>
            <a:ext cx="394000" cy="4000"/>
          </a:xfrm>
          <a:prstGeom prst="straightConnector1">
            <a:avLst/>
          </a:prstGeom>
          <a:noFill/>
          <a:ln w="9525" cap="flat" cmpd="sng">
            <a:solidFill>
              <a:schemeClr val="dk1"/>
            </a:solidFill>
            <a:prstDash val="solid"/>
            <a:round/>
            <a:headEnd type="none" w="sm" len="sm"/>
            <a:tailEnd type="triangle" w="med" len="med"/>
          </a:ln>
        </p:spPr>
      </p:cxnSp>
      <p:sp>
        <p:nvSpPr>
          <p:cNvPr id="267" name="Google Shape;267;p24"/>
          <p:cNvSpPr/>
          <p:nvPr/>
        </p:nvSpPr>
        <p:spPr>
          <a:xfrm>
            <a:off x="82865" y="2248371"/>
            <a:ext cx="543952" cy="474997"/>
          </a:xfrm>
          <a:prstGeom prst="rect">
            <a:avLst/>
          </a:prstGeom>
          <a:blipFill rotWithShape="1">
            <a:blip r:embed="rId3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268" name="Google Shape;268;p24"/>
          <p:cNvCxnSpPr/>
          <p:nvPr/>
        </p:nvCxnSpPr>
        <p:spPr>
          <a:xfrm rot="10800000" flipH="1">
            <a:off x="633058" y="2483132"/>
            <a:ext cx="393892" cy="4003"/>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5"/>
          <p:cNvSpPr txBox="1">
            <a:spLocks noGrp="1"/>
          </p:cNvSpPr>
          <p:nvPr>
            <p:ph type="title"/>
          </p:nvPr>
        </p:nvSpPr>
        <p:spPr>
          <a:xfrm>
            <a:off x="415600" y="97217"/>
            <a:ext cx="11585056" cy="763600"/>
          </a:xfrm>
          <a:prstGeom prst="rect">
            <a:avLst/>
          </a:prstGeom>
          <a:noFill/>
          <a:ln>
            <a:noFill/>
          </a:ln>
        </p:spPr>
        <p:txBody>
          <a:bodyPr spcFirstLastPara="1" vert="horz" wrap="square" lIns="121900" tIns="121900" rIns="121900" bIns="121900" rtlCol="0" anchor="t" anchorCtr="0">
            <a:noAutofit/>
          </a:bodyPr>
          <a:lstStyle/>
          <a:p>
            <a:r>
              <a:rPr lang="en-US" sz="3200" dirty="0"/>
              <a:t>We want a context vector inputted to </a:t>
            </a:r>
            <a:r>
              <a:rPr lang="en-US" sz="3200" i="1" dirty="0"/>
              <a:t>D </a:t>
            </a:r>
            <a:r>
              <a:rPr lang="en-US" sz="3200" dirty="0"/>
              <a:t> at each timestep.</a:t>
            </a:r>
            <a:endParaRPr sz="3200" dirty="0"/>
          </a:p>
        </p:txBody>
      </p:sp>
      <p:sp>
        <p:nvSpPr>
          <p:cNvPr id="274" name="Google Shape;274;p25"/>
          <p:cNvSpPr/>
          <p:nvPr/>
        </p:nvSpPr>
        <p:spPr>
          <a:xfrm>
            <a:off x="975361" y="5501033"/>
            <a:ext cx="1481796" cy="763600"/>
          </a:xfrm>
          <a:prstGeom prst="rect">
            <a:avLst/>
          </a:prstGeom>
          <a:blipFill rotWithShape="1">
            <a:blip r:embed="rId3">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75" name="Google Shape;275;p25"/>
          <p:cNvSpPr/>
          <p:nvPr/>
        </p:nvSpPr>
        <p:spPr>
          <a:xfrm>
            <a:off x="3241822" y="5501032"/>
            <a:ext cx="1481796" cy="763600"/>
          </a:xfrm>
          <a:prstGeom prst="rect">
            <a:avLst/>
          </a:prstGeom>
          <a:blipFill rotWithShape="1">
            <a:blip r:embed="rId4">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76" name="Google Shape;276;p25"/>
          <p:cNvSpPr/>
          <p:nvPr/>
        </p:nvSpPr>
        <p:spPr>
          <a:xfrm>
            <a:off x="5508283" y="5501032"/>
            <a:ext cx="1481796" cy="763600"/>
          </a:xfrm>
          <a:prstGeom prst="rect">
            <a:avLst/>
          </a:prstGeom>
          <a:blipFill rotWithShape="1">
            <a:blip r:embed="rId5">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77" name="Google Shape;277;p25"/>
          <p:cNvSpPr/>
          <p:nvPr/>
        </p:nvSpPr>
        <p:spPr>
          <a:xfrm>
            <a:off x="7774745" y="5501032"/>
            <a:ext cx="1481796" cy="763600"/>
          </a:xfrm>
          <a:prstGeom prst="rect">
            <a:avLst/>
          </a:prstGeom>
          <a:blipFill rotWithShape="1">
            <a:blip r:embed="rId6">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78" name="Google Shape;278;p25"/>
          <p:cNvSpPr/>
          <p:nvPr/>
        </p:nvSpPr>
        <p:spPr>
          <a:xfrm>
            <a:off x="10041206" y="5501031"/>
            <a:ext cx="1481796" cy="763600"/>
          </a:xfrm>
          <a:prstGeom prst="rect">
            <a:avLst/>
          </a:prstGeom>
          <a:blipFill rotWithShape="1">
            <a:blip r:embed="rId7">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79" name="Google Shape;279;p25"/>
          <p:cNvSpPr/>
          <p:nvPr/>
        </p:nvSpPr>
        <p:spPr>
          <a:xfrm>
            <a:off x="972243" y="4852938"/>
            <a:ext cx="1481796" cy="474997"/>
          </a:xfrm>
          <a:prstGeom prst="rect">
            <a:avLst/>
          </a:prstGeom>
          <a:blipFill rotWithShape="1">
            <a:blip r:embed="rId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80" name="Google Shape;280;p25"/>
          <p:cNvSpPr/>
          <p:nvPr/>
        </p:nvSpPr>
        <p:spPr>
          <a:xfrm>
            <a:off x="3240263" y="4852938"/>
            <a:ext cx="1481796" cy="474997"/>
          </a:xfrm>
          <a:prstGeom prst="rect">
            <a:avLst/>
          </a:prstGeom>
          <a:blipFill rotWithShape="1">
            <a:blip r:embed="rId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81" name="Google Shape;281;p25"/>
          <p:cNvSpPr/>
          <p:nvPr/>
        </p:nvSpPr>
        <p:spPr>
          <a:xfrm>
            <a:off x="5508282" y="4836250"/>
            <a:ext cx="1481796" cy="474997"/>
          </a:xfrm>
          <a:prstGeom prst="rect">
            <a:avLst/>
          </a:prstGeom>
          <a:blipFill rotWithShape="1">
            <a:blip r:embed="rId1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82" name="Google Shape;282;p25"/>
          <p:cNvSpPr/>
          <p:nvPr/>
        </p:nvSpPr>
        <p:spPr>
          <a:xfrm>
            <a:off x="7774745" y="4862176"/>
            <a:ext cx="1481796" cy="474997"/>
          </a:xfrm>
          <a:prstGeom prst="rect">
            <a:avLst/>
          </a:prstGeom>
          <a:blipFill rotWithShape="1">
            <a:blip r:embed="rId1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83" name="Google Shape;283;p25"/>
          <p:cNvSpPr/>
          <p:nvPr/>
        </p:nvSpPr>
        <p:spPr>
          <a:xfrm>
            <a:off x="10041206" y="4862176"/>
            <a:ext cx="1481796" cy="474997"/>
          </a:xfrm>
          <a:prstGeom prst="rect">
            <a:avLst/>
          </a:prstGeom>
          <a:blipFill rotWithShape="1">
            <a:blip r:embed="rId1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84" name="Google Shape;284;p25"/>
          <p:cNvSpPr/>
          <p:nvPr/>
        </p:nvSpPr>
        <p:spPr>
          <a:xfrm>
            <a:off x="972243" y="2236756"/>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85" name="Google Shape;285;p25"/>
          <p:cNvSpPr/>
          <p:nvPr/>
        </p:nvSpPr>
        <p:spPr>
          <a:xfrm>
            <a:off x="972243" y="1553091"/>
            <a:ext cx="543952" cy="474997"/>
          </a:xfrm>
          <a:prstGeom prst="rect">
            <a:avLst/>
          </a:prstGeom>
          <a:blipFill rotWithShape="1">
            <a:blip r:embed="rId1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86" name="Google Shape;286;p25"/>
          <p:cNvSpPr/>
          <p:nvPr/>
        </p:nvSpPr>
        <p:spPr>
          <a:xfrm>
            <a:off x="1910087" y="2232754"/>
            <a:ext cx="543952" cy="474997"/>
          </a:xfrm>
          <a:prstGeom prst="rect">
            <a:avLst/>
          </a:prstGeom>
          <a:blipFill rotWithShape="1">
            <a:blip r:embed="rId1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287" name="Google Shape;287;p25"/>
          <p:cNvCxnSpPr>
            <a:stCxn id="284" idx="0"/>
            <a:endCxn id="285" idx="2"/>
          </p:cNvCxnSpPr>
          <p:nvPr/>
        </p:nvCxnSpPr>
        <p:spPr>
          <a:xfrm rot="10800000">
            <a:off x="1244219" y="2027956"/>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288" name="Google Shape;288;p25"/>
          <p:cNvCxnSpPr>
            <a:stCxn id="284" idx="3"/>
            <a:endCxn id="286" idx="1"/>
          </p:cNvCxnSpPr>
          <p:nvPr/>
        </p:nvCxnSpPr>
        <p:spPr>
          <a:xfrm rot="10800000" flipH="1">
            <a:off x="1516195" y="2470255"/>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289" name="Google Shape;289;p25"/>
          <p:cNvCxnSpPr>
            <a:stCxn id="286" idx="3"/>
          </p:cNvCxnSpPr>
          <p:nvPr/>
        </p:nvCxnSpPr>
        <p:spPr>
          <a:xfrm>
            <a:off x="2454039" y="2470252"/>
            <a:ext cx="786400" cy="0"/>
          </a:xfrm>
          <a:prstGeom prst="straightConnector1">
            <a:avLst/>
          </a:prstGeom>
          <a:noFill/>
          <a:ln w="9525" cap="flat" cmpd="sng">
            <a:solidFill>
              <a:schemeClr val="dk1"/>
            </a:solidFill>
            <a:prstDash val="solid"/>
            <a:round/>
            <a:headEnd type="none" w="sm" len="sm"/>
            <a:tailEnd type="triangle" w="med" len="med"/>
          </a:ln>
        </p:spPr>
      </p:cxnSp>
      <p:sp>
        <p:nvSpPr>
          <p:cNvPr id="290" name="Google Shape;290;p25"/>
          <p:cNvSpPr/>
          <p:nvPr/>
        </p:nvSpPr>
        <p:spPr>
          <a:xfrm>
            <a:off x="3240263" y="2240334"/>
            <a:ext cx="543952" cy="474997"/>
          </a:xfrm>
          <a:prstGeom prst="rect">
            <a:avLst/>
          </a:prstGeom>
          <a:blipFill rotWithShape="1">
            <a:blip r:embed="rId1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91" name="Google Shape;291;p25"/>
          <p:cNvSpPr/>
          <p:nvPr/>
        </p:nvSpPr>
        <p:spPr>
          <a:xfrm>
            <a:off x="3240263" y="1556668"/>
            <a:ext cx="543952" cy="474997"/>
          </a:xfrm>
          <a:prstGeom prst="rect">
            <a:avLst/>
          </a:prstGeom>
          <a:blipFill rotWithShape="1">
            <a:blip r:embed="rId1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92" name="Google Shape;292;p25"/>
          <p:cNvSpPr/>
          <p:nvPr/>
        </p:nvSpPr>
        <p:spPr>
          <a:xfrm>
            <a:off x="4178107" y="2236331"/>
            <a:ext cx="543952" cy="474997"/>
          </a:xfrm>
          <a:prstGeom prst="rect">
            <a:avLst/>
          </a:prstGeom>
          <a:blipFill rotWithShape="1">
            <a:blip r:embed="rId1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293" name="Google Shape;293;p25"/>
          <p:cNvCxnSpPr>
            <a:stCxn id="290" idx="0"/>
            <a:endCxn id="291" idx="2"/>
          </p:cNvCxnSpPr>
          <p:nvPr/>
        </p:nvCxnSpPr>
        <p:spPr>
          <a:xfrm rot="10800000">
            <a:off x="3512239" y="2031533"/>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294" name="Google Shape;294;p25"/>
          <p:cNvCxnSpPr>
            <a:stCxn id="290" idx="3"/>
            <a:endCxn id="292" idx="1"/>
          </p:cNvCxnSpPr>
          <p:nvPr/>
        </p:nvCxnSpPr>
        <p:spPr>
          <a:xfrm rot="10800000" flipH="1">
            <a:off x="3784215" y="2473832"/>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295" name="Google Shape;295;p25"/>
          <p:cNvCxnSpPr>
            <a:stCxn id="292" idx="3"/>
          </p:cNvCxnSpPr>
          <p:nvPr/>
        </p:nvCxnSpPr>
        <p:spPr>
          <a:xfrm>
            <a:off x="4722059" y="2473829"/>
            <a:ext cx="786400" cy="0"/>
          </a:xfrm>
          <a:prstGeom prst="straightConnector1">
            <a:avLst/>
          </a:prstGeom>
          <a:noFill/>
          <a:ln w="9525" cap="flat" cmpd="sng">
            <a:solidFill>
              <a:schemeClr val="dk1"/>
            </a:solidFill>
            <a:prstDash val="solid"/>
            <a:round/>
            <a:headEnd type="none" w="sm" len="sm"/>
            <a:tailEnd type="triangle" w="med" len="med"/>
          </a:ln>
        </p:spPr>
      </p:cxnSp>
      <p:sp>
        <p:nvSpPr>
          <p:cNvPr id="296" name="Google Shape;296;p25"/>
          <p:cNvSpPr/>
          <p:nvPr/>
        </p:nvSpPr>
        <p:spPr>
          <a:xfrm>
            <a:off x="5484841" y="2237435"/>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97" name="Google Shape;297;p25"/>
          <p:cNvSpPr/>
          <p:nvPr/>
        </p:nvSpPr>
        <p:spPr>
          <a:xfrm>
            <a:off x="5484841" y="1553770"/>
            <a:ext cx="543952" cy="474997"/>
          </a:xfrm>
          <a:prstGeom prst="rect">
            <a:avLst/>
          </a:prstGeom>
          <a:blipFill rotWithShape="1">
            <a:blip r:embed="rId1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298" name="Google Shape;298;p25"/>
          <p:cNvSpPr/>
          <p:nvPr/>
        </p:nvSpPr>
        <p:spPr>
          <a:xfrm>
            <a:off x="6422685" y="2233432"/>
            <a:ext cx="543952" cy="474997"/>
          </a:xfrm>
          <a:prstGeom prst="rect">
            <a:avLst/>
          </a:prstGeom>
          <a:blipFill rotWithShape="1">
            <a:blip r:embed="rId2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299" name="Google Shape;299;p25"/>
          <p:cNvCxnSpPr>
            <a:stCxn id="296" idx="0"/>
            <a:endCxn id="297" idx="2"/>
          </p:cNvCxnSpPr>
          <p:nvPr/>
        </p:nvCxnSpPr>
        <p:spPr>
          <a:xfrm rot="10800000">
            <a:off x="5756817" y="2028635"/>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300" name="Google Shape;300;p25"/>
          <p:cNvCxnSpPr>
            <a:stCxn id="296" idx="3"/>
            <a:endCxn id="298" idx="1"/>
          </p:cNvCxnSpPr>
          <p:nvPr/>
        </p:nvCxnSpPr>
        <p:spPr>
          <a:xfrm rot="10800000" flipH="1">
            <a:off x="6028793" y="2470933"/>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301" name="Google Shape;301;p25"/>
          <p:cNvCxnSpPr>
            <a:stCxn id="298" idx="3"/>
          </p:cNvCxnSpPr>
          <p:nvPr/>
        </p:nvCxnSpPr>
        <p:spPr>
          <a:xfrm>
            <a:off x="6966637" y="2470931"/>
            <a:ext cx="786400" cy="0"/>
          </a:xfrm>
          <a:prstGeom prst="straightConnector1">
            <a:avLst/>
          </a:prstGeom>
          <a:noFill/>
          <a:ln w="9525" cap="flat" cmpd="sng">
            <a:solidFill>
              <a:schemeClr val="dk1"/>
            </a:solidFill>
            <a:prstDash val="solid"/>
            <a:round/>
            <a:headEnd type="none" w="sm" len="sm"/>
            <a:tailEnd type="triangle" w="med" len="med"/>
          </a:ln>
        </p:spPr>
      </p:cxnSp>
      <p:sp>
        <p:nvSpPr>
          <p:cNvPr id="302" name="Google Shape;302;p25"/>
          <p:cNvSpPr/>
          <p:nvPr/>
        </p:nvSpPr>
        <p:spPr>
          <a:xfrm>
            <a:off x="7774744" y="2236756"/>
            <a:ext cx="543952" cy="474997"/>
          </a:xfrm>
          <a:prstGeom prst="rect">
            <a:avLst/>
          </a:prstGeom>
          <a:blipFill rotWithShape="1">
            <a:blip r:embed="rId2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03" name="Google Shape;303;p25"/>
          <p:cNvSpPr/>
          <p:nvPr/>
        </p:nvSpPr>
        <p:spPr>
          <a:xfrm>
            <a:off x="7774744" y="1553091"/>
            <a:ext cx="543952" cy="474997"/>
          </a:xfrm>
          <a:prstGeom prst="rect">
            <a:avLst/>
          </a:prstGeom>
          <a:blipFill rotWithShape="1">
            <a:blip r:embed="rId2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04" name="Google Shape;304;p25"/>
          <p:cNvSpPr/>
          <p:nvPr/>
        </p:nvSpPr>
        <p:spPr>
          <a:xfrm>
            <a:off x="8712588" y="2232754"/>
            <a:ext cx="543952" cy="474997"/>
          </a:xfrm>
          <a:prstGeom prst="rect">
            <a:avLst/>
          </a:prstGeom>
          <a:blipFill rotWithShape="1">
            <a:blip r:embed="rId2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305" name="Google Shape;305;p25"/>
          <p:cNvCxnSpPr>
            <a:stCxn id="302" idx="0"/>
            <a:endCxn id="303" idx="2"/>
          </p:cNvCxnSpPr>
          <p:nvPr/>
        </p:nvCxnSpPr>
        <p:spPr>
          <a:xfrm rot="10800000">
            <a:off x="8046720" y="2027956"/>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306" name="Google Shape;306;p25"/>
          <p:cNvCxnSpPr>
            <a:stCxn id="302" idx="3"/>
            <a:endCxn id="304" idx="1"/>
          </p:cNvCxnSpPr>
          <p:nvPr/>
        </p:nvCxnSpPr>
        <p:spPr>
          <a:xfrm rot="10800000" flipH="1">
            <a:off x="8318696" y="2470255"/>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307" name="Google Shape;307;p25"/>
          <p:cNvCxnSpPr>
            <a:stCxn id="304" idx="3"/>
          </p:cNvCxnSpPr>
          <p:nvPr/>
        </p:nvCxnSpPr>
        <p:spPr>
          <a:xfrm>
            <a:off x="9256540" y="2470252"/>
            <a:ext cx="786400" cy="0"/>
          </a:xfrm>
          <a:prstGeom prst="straightConnector1">
            <a:avLst/>
          </a:prstGeom>
          <a:noFill/>
          <a:ln w="9525" cap="flat" cmpd="sng">
            <a:solidFill>
              <a:schemeClr val="dk1"/>
            </a:solidFill>
            <a:prstDash val="solid"/>
            <a:round/>
            <a:headEnd type="none" w="sm" len="sm"/>
            <a:tailEnd type="triangle" w="med" len="med"/>
          </a:ln>
        </p:spPr>
      </p:cxnSp>
      <p:sp>
        <p:nvSpPr>
          <p:cNvPr id="308" name="Google Shape;308;p25"/>
          <p:cNvSpPr/>
          <p:nvPr/>
        </p:nvSpPr>
        <p:spPr>
          <a:xfrm>
            <a:off x="10045900" y="2236470"/>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09" name="Google Shape;309;p25"/>
          <p:cNvSpPr/>
          <p:nvPr/>
        </p:nvSpPr>
        <p:spPr>
          <a:xfrm>
            <a:off x="10045900" y="1552804"/>
            <a:ext cx="543952" cy="474997"/>
          </a:xfrm>
          <a:prstGeom prst="rect">
            <a:avLst/>
          </a:prstGeom>
          <a:blipFill rotWithShape="1">
            <a:blip r:embed="rId2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10" name="Google Shape;310;p25"/>
          <p:cNvSpPr/>
          <p:nvPr/>
        </p:nvSpPr>
        <p:spPr>
          <a:xfrm>
            <a:off x="10983744" y="2232467"/>
            <a:ext cx="543952" cy="474997"/>
          </a:xfrm>
          <a:prstGeom prst="rect">
            <a:avLst/>
          </a:prstGeom>
          <a:blipFill rotWithShape="1">
            <a:blip r:embed="rId2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311" name="Google Shape;311;p25"/>
          <p:cNvCxnSpPr>
            <a:stCxn id="308" idx="0"/>
            <a:endCxn id="309" idx="2"/>
          </p:cNvCxnSpPr>
          <p:nvPr/>
        </p:nvCxnSpPr>
        <p:spPr>
          <a:xfrm rot="10800000">
            <a:off x="10317876" y="2027669"/>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312" name="Google Shape;312;p25"/>
          <p:cNvCxnSpPr>
            <a:stCxn id="308" idx="3"/>
            <a:endCxn id="310" idx="1"/>
          </p:cNvCxnSpPr>
          <p:nvPr/>
        </p:nvCxnSpPr>
        <p:spPr>
          <a:xfrm rot="10800000" flipH="1">
            <a:off x="10589852" y="2469968"/>
            <a:ext cx="394000" cy="4000"/>
          </a:xfrm>
          <a:prstGeom prst="straightConnector1">
            <a:avLst/>
          </a:prstGeom>
          <a:noFill/>
          <a:ln w="9525" cap="flat" cmpd="sng">
            <a:solidFill>
              <a:schemeClr val="dk1"/>
            </a:solidFill>
            <a:prstDash val="solid"/>
            <a:round/>
            <a:headEnd type="none" w="sm" len="sm"/>
            <a:tailEnd type="triangle" w="med" len="med"/>
          </a:ln>
        </p:spPr>
      </p:cxnSp>
      <p:sp>
        <p:nvSpPr>
          <p:cNvPr id="313" name="Google Shape;313;p25"/>
          <p:cNvSpPr/>
          <p:nvPr/>
        </p:nvSpPr>
        <p:spPr>
          <a:xfrm>
            <a:off x="966000" y="2936926"/>
            <a:ext cx="543952" cy="474997"/>
          </a:xfrm>
          <a:prstGeom prst="rect">
            <a:avLst/>
          </a:prstGeom>
          <a:blipFill rotWithShape="1">
            <a:blip r:embed="rId2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314" name="Google Shape;314;p25"/>
          <p:cNvCxnSpPr/>
          <p:nvPr/>
        </p:nvCxnSpPr>
        <p:spPr>
          <a:xfrm rot="10800000">
            <a:off x="1237976" y="2707465"/>
            <a:ext cx="0" cy="208668"/>
          </a:xfrm>
          <a:prstGeom prst="straightConnector1">
            <a:avLst/>
          </a:prstGeom>
          <a:noFill/>
          <a:ln w="9525" cap="flat" cmpd="sng">
            <a:solidFill>
              <a:schemeClr val="dk1"/>
            </a:solidFill>
            <a:prstDash val="solid"/>
            <a:round/>
            <a:headEnd type="none" w="sm" len="sm"/>
            <a:tailEnd type="triangle" w="med" len="med"/>
          </a:ln>
        </p:spPr>
      </p:cxnSp>
      <p:sp>
        <p:nvSpPr>
          <p:cNvPr id="315" name="Google Shape;315;p25"/>
          <p:cNvSpPr/>
          <p:nvPr/>
        </p:nvSpPr>
        <p:spPr>
          <a:xfrm>
            <a:off x="3240263" y="2952830"/>
            <a:ext cx="543952" cy="474997"/>
          </a:xfrm>
          <a:prstGeom prst="rect">
            <a:avLst/>
          </a:prstGeom>
          <a:blipFill rotWithShape="1">
            <a:blip r:embed="rId2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316" name="Google Shape;316;p25"/>
          <p:cNvCxnSpPr/>
          <p:nvPr/>
        </p:nvCxnSpPr>
        <p:spPr>
          <a:xfrm rot="10800000">
            <a:off x="3512239" y="2723369"/>
            <a:ext cx="0" cy="208668"/>
          </a:xfrm>
          <a:prstGeom prst="straightConnector1">
            <a:avLst/>
          </a:prstGeom>
          <a:noFill/>
          <a:ln w="9525" cap="flat" cmpd="sng">
            <a:solidFill>
              <a:schemeClr val="dk1"/>
            </a:solidFill>
            <a:prstDash val="solid"/>
            <a:round/>
            <a:headEnd type="none" w="sm" len="sm"/>
            <a:tailEnd type="triangle" w="med" len="med"/>
          </a:ln>
        </p:spPr>
      </p:cxnSp>
      <p:sp>
        <p:nvSpPr>
          <p:cNvPr id="317" name="Google Shape;317;p25"/>
          <p:cNvSpPr/>
          <p:nvPr/>
        </p:nvSpPr>
        <p:spPr>
          <a:xfrm>
            <a:off x="5484841" y="2943095"/>
            <a:ext cx="543952" cy="474997"/>
          </a:xfrm>
          <a:prstGeom prst="rect">
            <a:avLst/>
          </a:prstGeom>
          <a:blipFill rotWithShape="1">
            <a:blip r:embed="rId2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318" name="Google Shape;318;p25"/>
          <p:cNvCxnSpPr/>
          <p:nvPr/>
        </p:nvCxnSpPr>
        <p:spPr>
          <a:xfrm rot="10800000">
            <a:off x="5756817" y="2713634"/>
            <a:ext cx="0" cy="208668"/>
          </a:xfrm>
          <a:prstGeom prst="straightConnector1">
            <a:avLst/>
          </a:prstGeom>
          <a:noFill/>
          <a:ln w="9525" cap="flat" cmpd="sng">
            <a:solidFill>
              <a:schemeClr val="dk1"/>
            </a:solidFill>
            <a:prstDash val="solid"/>
            <a:round/>
            <a:headEnd type="none" w="sm" len="sm"/>
            <a:tailEnd type="triangle" w="med" len="med"/>
          </a:ln>
        </p:spPr>
      </p:cxnSp>
      <p:sp>
        <p:nvSpPr>
          <p:cNvPr id="319" name="Google Shape;319;p25"/>
          <p:cNvSpPr/>
          <p:nvPr/>
        </p:nvSpPr>
        <p:spPr>
          <a:xfrm>
            <a:off x="7752861" y="2943095"/>
            <a:ext cx="543952" cy="474997"/>
          </a:xfrm>
          <a:prstGeom prst="rect">
            <a:avLst/>
          </a:prstGeom>
          <a:blipFill rotWithShape="1">
            <a:blip r:embed="rId2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320" name="Google Shape;320;p25"/>
          <p:cNvCxnSpPr/>
          <p:nvPr/>
        </p:nvCxnSpPr>
        <p:spPr>
          <a:xfrm rot="10800000">
            <a:off x="8024837" y="2713634"/>
            <a:ext cx="0" cy="208668"/>
          </a:xfrm>
          <a:prstGeom prst="straightConnector1">
            <a:avLst/>
          </a:prstGeom>
          <a:noFill/>
          <a:ln w="9525" cap="flat" cmpd="sng">
            <a:solidFill>
              <a:schemeClr val="dk1"/>
            </a:solidFill>
            <a:prstDash val="solid"/>
            <a:round/>
            <a:headEnd type="none" w="sm" len="sm"/>
            <a:tailEnd type="triangle" w="med" len="med"/>
          </a:ln>
        </p:spPr>
      </p:cxnSp>
      <p:sp>
        <p:nvSpPr>
          <p:cNvPr id="321" name="Google Shape;321;p25"/>
          <p:cNvSpPr/>
          <p:nvPr/>
        </p:nvSpPr>
        <p:spPr>
          <a:xfrm>
            <a:off x="10045900" y="2952830"/>
            <a:ext cx="543952" cy="474997"/>
          </a:xfrm>
          <a:prstGeom prst="rect">
            <a:avLst/>
          </a:prstGeom>
          <a:blipFill rotWithShape="1">
            <a:blip r:embed="rId3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322" name="Google Shape;322;p25"/>
          <p:cNvCxnSpPr/>
          <p:nvPr/>
        </p:nvCxnSpPr>
        <p:spPr>
          <a:xfrm rot="10800000">
            <a:off x="10317876" y="2723369"/>
            <a:ext cx="0" cy="208668"/>
          </a:xfrm>
          <a:prstGeom prst="straightConnector1">
            <a:avLst/>
          </a:prstGeom>
          <a:noFill/>
          <a:ln w="9525" cap="flat" cmpd="sng">
            <a:solidFill>
              <a:schemeClr val="dk1"/>
            </a:solidFill>
            <a:prstDash val="solid"/>
            <a:round/>
            <a:headEnd type="none" w="sm" len="sm"/>
            <a:tailEnd type="triangle" w="med" len="med"/>
          </a:ln>
        </p:spPr>
      </p:cxnSp>
      <p:cxnSp>
        <p:nvCxnSpPr>
          <p:cNvPr id="323" name="Google Shape;323;p25"/>
          <p:cNvCxnSpPr>
            <a:stCxn id="279" idx="0"/>
            <a:endCxn id="313" idx="2"/>
          </p:cNvCxnSpPr>
          <p:nvPr/>
        </p:nvCxnSpPr>
        <p:spPr>
          <a:xfrm rot="10800000">
            <a:off x="1237940" y="3411737"/>
            <a:ext cx="475200" cy="1441200"/>
          </a:xfrm>
          <a:prstGeom prst="straightConnector1">
            <a:avLst/>
          </a:prstGeom>
          <a:noFill/>
          <a:ln w="9525" cap="flat" cmpd="sng">
            <a:solidFill>
              <a:schemeClr val="dk1"/>
            </a:solidFill>
            <a:prstDash val="dash"/>
            <a:round/>
            <a:headEnd type="none" w="sm" len="sm"/>
            <a:tailEnd type="none" w="sm" len="sm"/>
          </a:ln>
        </p:spPr>
      </p:cxnSp>
      <p:cxnSp>
        <p:nvCxnSpPr>
          <p:cNvPr id="324" name="Google Shape;324;p25"/>
          <p:cNvCxnSpPr>
            <a:stCxn id="280" idx="0"/>
            <a:endCxn id="313" idx="2"/>
          </p:cNvCxnSpPr>
          <p:nvPr/>
        </p:nvCxnSpPr>
        <p:spPr>
          <a:xfrm rot="10800000">
            <a:off x="1237961" y="3411737"/>
            <a:ext cx="2743200" cy="1441200"/>
          </a:xfrm>
          <a:prstGeom prst="straightConnector1">
            <a:avLst/>
          </a:prstGeom>
          <a:noFill/>
          <a:ln w="9525" cap="flat" cmpd="sng">
            <a:solidFill>
              <a:schemeClr val="dk1"/>
            </a:solidFill>
            <a:prstDash val="dash"/>
            <a:round/>
            <a:headEnd type="none" w="sm" len="sm"/>
            <a:tailEnd type="none" w="sm" len="sm"/>
          </a:ln>
        </p:spPr>
      </p:cxnSp>
      <p:cxnSp>
        <p:nvCxnSpPr>
          <p:cNvPr id="325" name="Google Shape;325;p25"/>
          <p:cNvCxnSpPr>
            <a:stCxn id="281" idx="0"/>
            <a:endCxn id="313" idx="2"/>
          </p:cNvCxnSpPr>
          <p:nvPr/>
        </p:nvCxnSpPr>
        <p:spPr>
          <a:xfrm rot="10800000">
            <a:off x="1237979" y="3411849"/>
            <a:ext cx="5011200" cy="1424400"/>
          </a:xfrm>
          <a:prstGeom prst="straightConnector1">
            <a:avLst/>
          </a:prstGeom>
          <a:noFill/>
          <a:ln w="9525" cap="flat" cmpd="sng">
            <a:solidFill>
              <a:schemeClr val="dk1"/>
            </a:solidFill>
            <a:prstDash val="dash"/>
            <a:round/>
            <a:headEnd type="none" w="sm" len="sm"/>
            <a:tailEnd type="none" w="sm" len="sm"/>
          </a:ln>
        </p:spPr>
      </p:cxnSp>
      <p:cxnSp>
        <p:nvCxnSpPr>
          <p:cNvPr id="326" name="Google Shape;326;p25"/>
          <p:cNvCxnSpPr>
            <a:stCxn id="282" idx="0"/>
            <a:endCxn id="313" idx="2"/>
          </p:cNvCxnSpPr>
          <p:nvPr/>
        </p:nvCxnSpPr>
        <p:spPr>
          <a:xfrm rot="10800000">
            <a:off x="1238041" y="3411776"/>
            <a:ext cx="7277600" cy="1450400"/>
          </a:xfrm>
          <a:prstGeom prst="straightConnector1">
            <a:avLst/>
          </a:prstGeom>
          <a:noFill/>
          <a:ln w="9525" cap="flat" cmpd="sng">
            <a:solidFill>
              <a:schemeClr val="dk1"/>
            </a:solidFill>
            <a:prstDash val="dash"/>
            <a:round/>
            <a:headEnd type="none" w="sm" len="sm"/>
            <a:tailEnd type="none" w="sm" len="sm"/>
          </a:ln>
        </p:spPr>
      </p:cxnSp>
      <p:cxnSp>
        <p:nvCxnSpPr>
          <p:cNvPr id="327" name="Google Shape;327;p25"/>
          <p:cNvCxnSpPr>
            <a:stCxn id="283" idx="0"/>
            <a:endCxn id="313" idx="2"/>
          </p:cNvCxnSpPr>
          <p:nvPr/>
        </p:nvCxnSpPr>
        <p:spPr>
          <a:xfrm rot="10800000">
            <a:off x="1238103" y="3411776"/>
            <a:ext cx="9544000" cy="1450400"/>
          </a:xfrm>
          <a:prstGeom prst="straightConnector1">
            <a:avLst/>
          </a:prstGeom>
          <a:noFill/>
          <a:ln w="9525" cap="flat" cmpd="sng">
            <a:solidFill>
              <a:schemeClr val="dk1"/>
            </a:solidFill>
            <a:prstDash val="dash"/>
            <a:round/>
            <a:headEnd type="none" w="sm" len="sm"/>
            <a:tailEnd type="none" w="sm" len="sm"/>
          </a:ln>
        </p:spPr>
      </p:cxnSp>
      <p:sp>
        <p:nvSpPr>
          <p:cNvPr id="328" name="Google Shape;328;p25"/>
          <p:cNvSpPr/>
          <p:nvPr/>
        </p:nvSpPr>
        <p:spPr>
          <a:xfrm>
            <a:off x="82865" y="2248371"/>
            <a:ext cx="543952" cy="474997"/>
          </a:xfrm>
          <a:prstGeom prst="rect">
            <a:avLst/>
          </a:prstGeom>
          <a:blipFill rotWithShape="1">
            <a:blip r:embed="rId3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329" name="Google Shape;329;p25"/>
          <p:cNvCxnSpPr/>
          <p:nvPr/>
        </p:nvCxnSpPr>
        <p:spPr>
          <a:xfrm rot="10800000" flipH="1">
            <a:off x="633058" y="2483132"/>
            <a:ext cx="393892" cy="4003"/>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8"/>
          <p:cNvSpPr txBox="1">
            <a:spLocks noGrp="1"/>
          </p:cNvSpPr>
          <p:nvPr>
            <p:ph type="title"/>
          </p:nvPr>
        </p:nvSpPr>
        <p:spPr>
          <a:xfrm>
            <a:off x="861200" y="2420888"/>
            <a:ext cx="10469600" cy="1148000"/>
          </a:xfrm>
          <a:prstGeom prst="rect">
            <a:avLst/>
          </a:prstGeom>
          <a:noFill/>
          <a:ln>
            <a:noFill/>
          </a:ln>
        </p:spPr>
        <p:txBody>
          <a:bodyPr spcFirstLastPara="1" vert="horz" wrap="square" lIns="121900" tIns="121900" rIns="121900" bIns="121900" rtlCol="0" anchor="ctr" anchorCtr="0">
            <a:noAutofit/>
          </a:bodyPr>
          <a:lstStyle/>
          <a:p>
            <a:r>
              <a:rPr lang="en-US" dirty="0"/>
              <a:t>How do we encode the relevant information from </a:t>
            </a:r>
            <a:r>
              <a:rPr lang="en-US" i="1" dirty="0"/>
              <a:t>n </a:t>
            </a:r>
            <a:r>
              <a:rPr lang="en-US" dirty="0"/>
              <a:t>hidden states onto a fixed-length context vector?</a:t>
            </a:r>
            <a:br>
              <a:rPr lang="en-US" dirty="0"/>
            </a:br>
            <a:r>
              <a:rPr lang="en-US" dirty="0">
                <a:solidFill>
                  <a:srgbClr val="FFC000"/>
                </a:solidFill>
              </a:rPr>
              <a:t>For variable </a:t>
            </a:r>
            <a:r>
              <a:rPr lang="en-US" i="1" dirty="0">
                <a:solidFill>
                  <a:srgbClr val="FFC000"/>
                </a:solidFill>
              </a:rPr>
              <a:t>n</a:t>
            </a:r>
            <a:r>
              <a:rPr lang="en-US" dirty="0">
                <a:solidFill>
                  <a:srgbClr val="FFC000"/>
                </a:solidFill>
              </a:rPr>
              <a:t>.</a:t>
            </a:r>
            <a:br>
              <a:rPr lang="en-US" dirty="0">
                <a:solidFill>
                  <a:srgbClr val="FFC000"/>
                </a:solidFill>
              </a:rPr>
            </a:br>
            <a:r>
              <a:rPr lang="en-US" dirty="0">
                <a:solidFill>
                  <a:srgbClr val="FFC000"/>
                </a:solidFill>
              </a:rPr>
              <a:t>For a specific timestep </a:t>
            </a:r>
            <a:r>
              <a:rPr lang="en-US" i="1" dirty="0">
                <a:solidFill>
                  <a:srgbClr val="FFC000"/>
                </a:solidFill>
              </a:rPr>
              <a:t>i</a:t>
            </a:r>
            <a:r>
              <a:rPr lang="en-US" dirty="0">
                <a:solidFill>
                  <a:srgbClr val="FFC000"/>
                </a:solidFill>
              </a:rPr>
              <a:t>.</a:t>
            </a:r>
            <a:r>
              <a:rPr lang="en-US" dirty="0"/>
              <a:t> </a:t>
            </a: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9"/>
          <p:cNvSpPr txBox="1">
            <a:spLocks noGrp="1"/>
          </p:cNvSpPr>
          <p:nvPr>
            <p:ph type="title"/>
          </p:nvPr>
        </p:nvSpPr>
        <p:spPr>
          <a:xfrm>
            <a:off x="415600" y="593367"/>
            <a:ext cx="11360800" cy="763600"/>
          </a:xfrm>
          <a:prstGeom prst="rect">
            <a:avLst/>
          </a:prstGeom>
          <a:blipFill rotWithShape="1">
            <a:blip r:embed="rId3">
              <a:alphaModFix/>
            </a:blip>
            <a:stretch>
              <a:fillRect l="-1644" t="-5317" r="-2288" b="-115951"/>
            </a:stretch>
          </a:blipFill>
          <a:ln>
            <a:noFill/>
          </a:ln>
        </p:spPr>
        <p:txBody>
          <a:bodyPr spcFirstLastPara="1" vert="horz" wrap="square" lIns="121900" tIns="121900" rIns="121900" bIns="121900" rtlCol="0" anchor="t" anchorCtr="0">
            <a:noAutofit/>
          </a:bodyPr>
          <a:lstStyle/>
          <a:p>
            <a:r>
              <a:rPr lang="en-US"/>
              <a:t> </a:t>
            </a:r>
            <a:endParaRPr/>
          </a:p>
        </p:txBody>
      </p:sp>
      <p:sp>
        <p:nvSpPr>
          <p:cNvPr id="350" name="Google Shape;350;p29"/>
          <p:cNvSpPr/>
          <p:nvPr/>
        </p:nvSpPr>
        <p:spPr>
          <a:xfrm>
            <a:off x="5811526" y="2978825"/>
            <a:ext cx="1775647" cy="1439767"/>
          </a:xfrm>
          <a:prstGeom prst="rect">
            <a:avLst/>
          </a:prstGeom>
          <a:blipFill rotWithShape="1">
            <a:blip r:embed="rId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51" name="Google Shape;351;p29"/>
          <p:cNvSpPr/>
          <p:nvPr/>
        </p:nvSpPr>
        <p:spPr>
          <a:xfrm>
            <a:off x="1714720" y="2128842"/>
            <a:ext cx="2186721" cy="1437365"/>
          </a:xfrm>
          <a:prstGeom prst="rect">
            <a:avLst/>
          </a:prstGeom>
          <a:blipFill rotWithShape="1">
            <a:blip r:embed="rId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52" name="Google Shape;352;p29"/>
          <p:cNvSpPr/>
          <p:nvPr/>
        </p:nvSpPr>
        <p:spPr>
          <a:xfrm>
            <a:off x="1714720" y="4069575"/>
            <a:ext cx="2186721" cy="1437365"/>
          </a:xfrm>
          <a:prstGeom prst="rect">
            <a:avLst/>
          </a:prstGeom>
          <a:blipFill rotWithShape="1">
            <a:blip r:embed="rId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53" name="Google Shape;353;p29"/>
          <p:cNvSpPr/>
          <p:nvPr/>
        </p:nvSpPr>
        <p:spPr>
          <a:xfrm>
            <a:off x="9186227" y="2978824"/>
            <a:ext cx="1775647" cy="1437365"/>
          </a:xfrm>
          <a:prstGeom prst="rect">
            <a:avLst/>
          </a:prstGeom>
          <a:blipFill rotWithShape="1">
            <a:blip r:embed="rId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354" name="Google Shape;354;p29"/>
          <p:cNvCxnSpPr>
            <a:stCxn id="351" idx="3"/>
            <a:endCxn id="350" idx="1"/>
          </p:cNvCxnSpPr>
          <p:nvPr/>
        </p:nvCxnSpPr>
        <p:spPr>
          <a:xfrm>
            <a:off x="3901440" y="2847524"/>
            <a:ext cx="1910000" cy="851200"/>
          </a:xfrm>
          <a:prstGeom prst="straightConnector1">
            <a:avLst/>
          </a:prstGeom>
          <a:noFill/>
          <a:ln w="9525" cap="flat" cmpd="sng">
            <a:solidFill>
              <a:schemeClr val="dk1"/>
            </a:solidFill>
            <a:prstDash val="solid"/>
            <a:round/>
            <a:headEnd type="none" w="sm" len="sm"/>
            <a:tailEnd type="triangle" w="med" len="med"/>
          </a:ln>
        </p:spPr>
      </p:cxnSp>
      <p:cxnSp>
        <p:nvCxnSpPr>
          <p:cNvPr id="355" name="Google Shape;355;p29"/>
          <p:cNvCxnSpPr>
            <a:stCxn id="352" idx="3"/>
            <a:endCxn id="350" idx="1"/>
          </p:cNvCxnSpPr>
          <p:nvPr/>
        </p:nvCxnSpPr>
        <p:spPr>
          <a:xfrm rot="10800000" flipH="1">
            <a:off x="3901440" y="3698657"/>
            <a:ext cx="1910000" cy="1089600"/>
          </a:xfrm>
          <a:prstGeom prst="straightConnector1">
            <a:avLst/>
          </a:prstGeom>
          <a:noFill/>
          <a:ln w="9525" cap="flat" cmpd="sng">
            <a:solidFill>
              <a:schemeClr val="dk1"/>
            </a:solidFill>
            <a:prstDash val="solid"/>
            <a:round/>
            <a:headEnd type="none" w="sm" len="sm"/>
            <a:tailEnd type="triangle" w="med" len="med"/>
          </a:ln>
        </p:spPr>
      </p:cxnSp>
      <p:cxnSp>
        <p:nvCxnSpPr>
          <p:cNvPr id="356" name="Google Shape;356;p29"/>
          <p:cNvCxnSpPr>
            <a:stCxn id="350" idx="3"/>
            <a:endCxn id="353" idx="1"/>
          </p:cNvCxnSpPr>
          <p:nvPr/>
        </p:nvCxnSpPr>
        <p:spPr>
          <a:xfrm rot="10800000" flipH="1">
            <a:off x="7587172" y="3697507"/>
            <a:ext cx="1599200" cy="1200"/>
          </a:xfrm>
          <a:prstGeom prst="straightConnector1">
            <a:avLst/>
          </a:prstGeom>
          <a:noFill/>
          <a:ln w="9525" cap="flat" cmpd="sng">
            <a:solidFill>
              <a:schemeClr val="dk1"/>
            </a:solidFill>
            <a:prstDash val="solid"/>
            <a:round/>
            <a:headEnd type="none" w="sm" len="sm"/>
            <a:tailEnd type="triangle" w="med" len="med"/>
          </a:ln>
        </p:spPr>
      </p:cxnSp>
      <p:sp>
        <p:nvSpPr>
          <p:cNvPr id="357" name="Google Shape;357;p29"/>
          <p:cNvSpPr txBox="1"/>
          <p:nvPr/>
        </p:nvSpPr>
        <p:spPr>
          <a:xfrm>
            <a:off x="656315" y="5628508"/>
            <a:ext cx="11360800" cy="763600"/>
          </a:xfrm>
          <a:prstGeom prst="rect">
            <a:avLst/>
          </a:prstGeom>
          <a:blipFill rotWithShape="1">
            <a:blip r:embed="rId8">
              <a:alphaModFix/>
            </a:blip>
            <a:stretch>
              <a:fillRect t="-2126" b="-40422"/>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0"/>
          <p:cNvSpPr txBox="1">
            <a:spLocks noGrp="1"/>
          </p:cNvSpPr>
          <p:nvPr>
            <p:ph type="title"/>
          </p:nvPr>
        </p:nvSpPr>
        <p:spPr>
          <a:xfrm>
            <a:off x="415600" y="593367"/>
            <a:ext cx="11360800" cy="763600"/>
          </a:xfrm>
          <a:prstGeom prst="rect">
            <a:avLst/>
          </a:prstGeom>
          <a:blipFill rotWithShape="1">
            <a:blip r:embed="rId3">
              <a:alphaModFix/>
            </a:blip>
            <a:stretch>
              <a:fillRect l="-1644" t="-5318" b="-36168"/>
            </a:stretch>
          </a:blipFill>
          <a:ln>
            <a:noFill/>
          </a:ln>
        </p:spPr>
        <p:txBody>
          <a:bodyPr spcFirstLastPara="1" vert="horz" wrap="square" lIns="121900" tIns="121900" rIns="121900" bIns="121900" rtlCol="0" anchor="t" anchorCtr="0">
            <a:noAutofit/>
          </a:bodyPr>
          <a:lstStyle/>
          <a:p>
            <a:r>
              <a:rPr lang="en-US"/>
              <a:t> </a:t>
            </a:r>
            <a:endParaRPr/>
          </a:p>
        </p:txBody>
      </p:sp>
      <p:sp>
        <p:nvSpPr>
          <p:cNvPr id="363" name="Google Shape;363;p30"/>
          <p:cNvSpPr/>
          <p:nvPr/>
        </p:nvSpPr>
        <p:spPr>
          <a:xfrm>
            <a:off x="1303428" y="4869515"/>
            <a:ext cx="1291280" cy="665868"/>
          </a:xfrm>
          <a:prstGeom prst="rect">
            <a:avLst/>
          </a:prstGeom>
          <a:blipFill rotWithShape="1">
            <a:blip r:embed="rId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64" name="Google Shape;364;p30"/>
          <p:cNvSpPr/>
          <p:nvPr/>
        </p:nvSpPr>
        <p:spPr>
          <a:xfrm>
            <a:off x="415600" y="5816739"/>
            <a:ext cx="1291280" cy="665868"/>
          </a:xfrm>
          <a:prstGeom prst="rect">
            <a:avLst/>
          </a:prstGeom>
          <a:blipFill rotWithShape="1">
            <a:blip r:embed="rId5">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65" name="Google Shape;365;p30"/>
          <p:cNvSpPr/>
          <p:nvPr/>
        </p:nvSpPr>
        <p:spPr>
          <a:xfrm>
            <a:off x="2203761" y="5816739"/>
            <a:ext cx="1291280" cy="665869"/>
          </a:xfrm>
          <a:prstGeom prst="rect">
            <a:avLst/>
          </a:prstGeom>
          <a:blipFill rotWithShape="1">
            <a:blip r:embed="rId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66" name="Google Shape;366;p30"/>
          <p:cNvSpPr/>
          <p:nvPr/>
        </p:nvSpPr>
        <p:spPr>
          <a:xfrm>
            <a:off x="1303428" y="3928075"/>
            <a:ext cx="1291280" cy="665867"/>
          </a:xfrm>
          <a:prstGeom prst="rect">
            <a:avLst/>
          </a:prstGeom>
          <a:blipFill rotWithShape="1">
            <a:blip r:embed="rId7">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367" name="Google Shape;367;p30"/>
          <p:cNvCxnSpPr>
            <a:stCxn id="364" idx="0"/>
            <a:endCxn id="363" idx="2"/>
          </p:cNvCxnSpPr>
          <p:nvPr/>
        </p:nvCxnSpPr>
        <p:spPr>
          <a:xfrm rot="10800000" flipH="1">
            <a:off x="1061240" y="5535539"/>
            <a:ext cx="888000" cy="281200"/>
          </a:xfrm>
          <a:prstGeom prst="straightConnector1">
            <a:avLst/>
          </a:prstGeom>
          <a:noFill/>
          <a:ln w="9525" cap="flat" cmpd="sng">
            <a:solidFill>
              <a:schemeClr val="dk1"/>
            </a:solidFill>
            <a:prstDash val="solid"/>
            <a:round/>
            <a:headEnd type="none" w="sm" len="sm"/>
            <a:tailEnd type="triangle" w="med" len="med"/>
          </a:ln>
        </p:spPr>
      </p:cxnSp>
      <p:cxnSp>
        <p:nvCxnSpPr>
          <p:cNvPr id="368" name="Google Shape;368;p30"/>
          <p:cNvCxnSpPr>
            <a:stCxn id="365" idx="0"/>
            <a:endCxn id="363" idx="2"/>
          </p:cNvCxnSpPr>
          <p:nvPr/>
        </p:nvCxnSpPr>
        <p:spPr>
          <a:xfrm rot="10800000">
            <a:off x="1949001" y="5535539"/>
            <a:ext cx="900400" cy="281200"/>
          </a:xfrm>
          <a:prstGeom prst="straightConnector1">
            <a:avLst/>
          </a:prstGeom>
          <a:noFill/>
          <a:ln w="9525" cap="flat" cmpd="sng">
            <a:solidFill>
              <a:schemeClr val="dk1"/>
            </a:solidFill>
            <a:prstDash val="solid"/>
            <a:round/>
            <a:headEnd type="none" w="sm" len="sm"/>
            <a:tailEnd type="triangle" w="med" len="med"/>
          </a:ln>
        </p:spPr>
      </p:cxnSp>
      <p:cxnSp>
        <p:nvCxnSpPr>
          <p:cNvPr id="369" name="Google Shape;369;p30"/>
          <p:cNvCxnSpPr>
            <a:stCxn id="363" idx="0"/>
            <a:endCxn id="366" idx="2"/>
          </p:cNvCxnSpPr>
          <p:nvPr/>
        </p:nvCxnSpPr>
        <p:spPr>
          <a:xfrm rot="10800000">
            <a:off x="1949068" y="4593915"/>
            <a:ext cx="0" cy="275600"/>
          </a:xfrm>
          <a:prstGeom prst="straightConnector1">
            <a:avLst/>
          </a:prstGeom>
          <a:noFill/>
          <a:ln w="9525" cap="flat" cmpd="sng">
            <a:solidFill>
              <a:schemeClr val="dk1"/>
            </a:solidFill>
            <a:prstDash val="solid"/>
            <a:round/>
            <a:headEnd type="none" w="sm" len="sm"/>
            <a:tailEnd type="triangle" w="med" len="med"/>
          </a:ln>
        </p:spPr>
      </p:cxnSp>
      <p:sp>
        <p:nvSpPr>
          <p:cNvPr id="370" name="Google Shape;370;p30"/>
          <p:cNvSpPr txBox="1"/>
          <p:nvPr/>
        </p:nvSpPr>
        <p:spPr>
          <a:xfrm>
            <a:off x="7005717" y="4256941"/>
            <a:ext cx="1547447" cy="763600"/>
          </a:xfrm>
          <a:prstGeom prst="rect">
            <a:avLst/>
          </a:prstGeom>
          <a:blipFill rotWithShape="1">
            <a:blip r:embed="rId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71" name="Google Shape;371;p30"/>
          <p:cNvSpPr/>
          <p:nvPr/>
        </p:nvSpPr>
        <p:spPr>
          <a:xfrm>
            <a:off x="4879751" y="4869514"/>
            <a:ext cx="1291280" cy="665868"/>
          </a:xfrm>
          <a:prstGeom prst="rect">
            <a:avLst/>
          </a:prstGeom>
          <a:blipFill rotWithShape="1">
            <a:blip r:embed="rId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72" name="Google Shape;372;p30"/>
          <p:cNvSpPr/>
          <p:nvPr/>
        </p:nvSpPr>
        <p:spPr>
          <a:xfrm>
            <a:off x="3991923" y="5816738"/>
            <a:ext cx="1291280" cy="665868"/>
          </a:xfrm>
          <a:prstGeom prst="rect">
            <a:avLst/>
          </a:prstGeom>
          <a:blipFill rotWithShape="1">
            <a:blip r:embed="rId5">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73" name="Google Shape;373;p30"/>
          <p:cNvSpPr/>
          <p:nvPr/>
        </p:nvSpPr>
        <p:spPr>
          <a:xfrm>
            <a:off x="5780084" y="5816738"/>
            <a:ext cx="1291280" cy="665869"/>
          </a:xfrm>
          <a:prstGeom prst="rect">
            <a:avLst/>
          </a:prstGeom>
          <a:blipFill rotWithShape="1">
            <a:blip r:embed="rId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74" name="Google Shape;374;p30"/>
          <p:cNvSpPr/>
          <p:nvPr/>
        </p:nvSpPr>
        <p:spPr>
          <a:xfrm>
            <a:off x="4879751" y="3928073"/>
            <a:ext cx="1291280" cy="665867"/>
          </a:xfrm>
          <a:prstGeom prst="rect">
            <a:avLst/>
          </a:prstGeom>
          <a:blipFill rotWithShape="1">
            <a:blip r:embed="rId10">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375" name="Google Shape;375;p30"/>
          <p:cNvCxnSpPr>
            <a:stCxn id="372" idx="0"/>
            <a:endCxn id="371" idx="2"/>
          </p:cNvCxnSpPr>
          <p:nvPr/>
        </p:nvCxnSpPr>
        <p:spPr>
          <a:xfrm rot="10800000" flipH="1">
            <a:off x="4637563" y="5535537"/>
            <a:ext cx="888000" cy="281200"/>
          </a:xfrm>
          <a:prstGeom prst="straightConnector1">
            <a:avLst/>
          </a:prstGeom>
          <a:noFill/>
          <a:ln w="9525" cap="flat" cmpd="sng">
            <a:solidFill>
              <a:schemeClr val="dk1"/>
            </a:solidFill>
            <a:prstDash val="solid"/>
            <a:round/>
            <a:headEnd type="none" w="sm" len="sm"/>
            <a:tailEnd type="triangle" w="med" len="med"/>
          </a:ln>
        </p:spPr>
      </p:cxnSp>
      <p:cxnSp>
        <p:nvCxnSpPr>
          <p:cNvPr id="376" name="Google Shape;376;p30"/>
          <p:cNvCxnSpPr>
            <a:stCxn id="373" idx="0"/>
            <a:endCxn id="371" idx="2"/>
          </p:cNvCxnSpPr>
          <p:nvPr/>
        </p:nvCxnSpPr>
        <p:spPr>
          <a:xfrm rot="10800000">
            <a:off x="5525324" y="5535537"/>
            <a:ext cx="900400" cy="281200"/>
          </a:xfrm>
          <a:prstGeom prst="straightConnector1">
            <a:avLst/>
          </a:prstGeom>
          <a:noFill/>
          <a:ln w="9525" cap="flat" cmpd="sng">
            <a:solidFill>
              <a:schemeClr val="dk1"/>
            </a:solidFill>
            <a:prstDash val="solid"/>
            <a:round/>
            <a:headEnd type="none" w="sm" len="sm"/>
            <a:tailEnd type="triangle" w="med" len="med"/>
          </a:ln>
        </p:spPr>
      </p:cxnSp>
      <p:cxnSp>
        <p:nvCxnSpPr>
          <p:cNvPr id="377" name="Google Shape;377;p30"/>
          <p:cNvCxnSpPr>
            <a:stCxn id="371" idx="0"/>
            <a:endCxn id="374" idx="2"/>
          </p:cNvCxnSpPr>
          <p:nvPr/>
        </p:nvCxnSpPr>
        <p:spPr>
          <a:xfrm rot="10800000">
            <a:off x="5525391" y="4593913"/>
            <a:ext cx="0" cy="275600"/>
          </a:xfrm>
          <a:prstGeom prst="straightConnector1">
            <a:avLst/>
          </a:prstGeom>
          <a:noFill/>
          <a:ln w="9525" cap="flat" cmpd="sng">
            <a:solidFill>
              <a:schemeClr val="dk1"/>
            </a:solidFill>
            <a:prstDash val="solid"/>
            <a:round/>
            <a:headEnd type="none" w="sm" len="sm"/>
            <a:tailEnd type="triangle" w="med" len="med"/>
          </a:ln>
        </p:spPr>
      </p:cxnSp>
      <p:sp>
        <p:nvSpPr>
          <p:cNvPr id="378" name="Google Shape;378;p30"/>
          <p:cNvSpPr/>
          <p:nvPr/>
        </p:nvSpPr>
        <p:spPr>
          <a:xfrm>
            <a:off x="9356407" y="4869513"/>
            <a:ext cx="1291280" cy="665868"/>
          </a:xfrm>
          <a:prstGeom prst="rect">
            <a:avLst/>
          </a:prstGeom>
          <a:blipFill rotWithShape="1">
            <a:blip r:embed="rId1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79" name="Google Shape;379;p30"/>
          <p:cNvSpPr/>
          <p:nvPr/>
        </p:nvSpPr>
        <p:spPr>
          <a:xfrm>
            <a:off x="8468579" y="5816737"/>
            <a:ext cx="1291280" cy="665868"/>
          </a:xfrm>
          <a:prstGeom prst="rect">
            <a:avLst/>
          </a:prstGeom>
          <a:blipFill rotWithShape="1">
            <a:blip r:embed="rId12">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80" name="Google Shape;380;p30"/>
          <p:cNvSpPr/>
          <p:nvPr/>
        </p:nvSpPr>
        <p:spPr>
          <a:xfrm>
            <a:off x="10256740" y="5816736"/>
            <a:ext cx="1291280" cy="665869"/>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81" name="Google Shape;381;p30"/>
          <p:cNvSpPr/>
          <p:nvPr/>
        </p:nvSpPr>
        <p:spPr>
          <a:xfrm>
            <a:off x="9356407" y="3928072"/>
            <a:ext cx="1291280" cy="665867"/>
          </a:xfrm>
          <a:prstGeom prst="rect">
            <a:avLst/>
          </a:prstGeom>
          <a:blipFill rotWithShape="1">
            <a:blip r:embed="rId14">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382" name="Google Shape;382;p30"/>
          <p:cNvCxnSpPr>
            <a:stCxn id="379" idx="0"/>
            <a:endCxn id="378" idx="2"/>
          </p:cNvCxnSpPr>
          <p:nvPr/>
        </p:nvCxnSpPr>
        <p:spPr>
          <a:xfrm rot="10800000" flipH="1">
            <a:off x="9114219" y="5535536"/>
            <a:ext cx="888000" cy="281200"/>
          </a:xfrm>
          <a:prstGeom prst="straightConnector1">
            <a:avLst/>
          </a:prstGeom>
          <a:noFill/>
          <a:ln w="9525" cap="flat" cmpd="sng">
            <a:solidFill>
              <a:schemeClr val="dk1"/>
            </a:solidFill>
            <a:prstDash val="solid"/>
            <a:round/>
            <a:headEnd type="none" w="sm" len="sm"/>
            <a:tailEnd type="triangle" w="med" len="med"/>
          </a:ln>
        </p:spPr>
      </p:cxnSp>
      <p:cxnSp>
        <p:nvCxnSpPr>
          <p:cNvPr id="383" name="Google Shape;383;p30"/>
          <p:cNvCxnSpPr>
            <a:stCxn id="380" idx="0"/>
            <a:endCxn id="378" idx="2"/>
          </p:cNvCxnSpPr>
          <p:nvPr/>
        </p:nvCxnSpPr>
        <p:spPr>
          <a:xfrm rot="10800000">
            <a:off x="10001980" y="5535536"/>
            <a:ext cx="900400" cy="281200"/>
          </a:xfrm>
          <a:prstGeom prst="straightConnector1">
            <a:avLst/>
          </a:prstGeom>
          <a:noFill/>
          <a:ln w="9525" cap="flat" cmpd="sng">
            <a:solidFill>
              <a:schemeClr val="dk1"/>
            </a:solidFill>
            <a:prstDash val="solid"/>
            <a:round/>
            <a:headEnd type="none" w="sm" len="sm"/>
            <a:tailEnd type="triangle" w="med" len="med"/>
          </a:ln>
        </p:spPr>
      </p:cxnSp>
      <p:cxnSp>
        <p:nvCxnSpPr>
          <p:cNvPr id="384" name="Google Shape;384;p30"/>
          <p:cNvCxnSpPr>
            <a:stCxn id="378" idx="0"/>
            <a:endCxn id="381" idx="2"/>
          </p:cNvCxnSpPr>
          <p:nvPr/>
        </p:nvCxnSpPr>
        <p:spPr>
          <a:xfrm rot="10800000">
            <a:off x="10002047" y="4593912"/>
            <a:ext cx="0" cy="275600"/>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1"/>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r>
              <a:rPr lang="en-US"/>
              <a:t>…and softmax.</a:t>
            </a:r>
            <a:endParaRPr/>
          </a:p>
        </p:txBody>
      </p:sp>
      <p:sp>
        <p:nvSpPr>
          <p:cNvPr id="390" name="Google Shape;390;p31"/>
          <p:cNvSpPr/>
          <p:nvPr/>
        </p:nvSpPr>
        <p:spPr>
          <a:xfrm>
            <a:off x="1303428" y="4869515"/>
            <a:ext cx="1291280" cy="665868"/>
          </a:xfrm>
          <a:prstGeom prst="rect">
            <a:avLst/>
          </a:prstGeom>
          <a:blipFill rotWithShape="1">
            <a:blip r:embed="rId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91" name="Google Shape;391;p31"/>
          <p:cNvSpPr/>
          <p:nvPr/>
        </p:nvSpPr>
        <p:spPr>
          <a:xfrm>
            <a:off x="415600" y="5816739"/>
            <a:ext cx="1291280" cy="665868"/>
          </a:xfrm>
          <a:prstGeom prst="rect">
            <a:avLst/>
          </a:prstGeom>
          <a:blipFill rotWithShape="1">
            <a:blip r:embed="rId4">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92" name="Google Shape;392;p31"/>
          <p:cNvSpPr/>
          <p:nvPr/>
        </p:nvSpPr>
        <p:spPr>
          <a:xfrm>
            <a:off x="2203761" y="5816739"/>
            <a:ext cx="1291280" cy="665869"/>
          </a:xfrm>
          <a:prstGeom prst="rect">
            <a:avLst/>
          </a:prstGeom>
          <a:blipFill rotWithShape="1">
            <a:blip r:embed="rId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93" name="Google Shape;393;p31"/>
          <p:cNvSpPr/>
          <p:nvPr/>
        </p:nvSpPr>
        <p:spPr>
          <a:xfrm>
            <a:off x="1303428" y="3928075"/>
            <a:ext cx="1291280" cy="665867"/>
          </a:xfrm>
          <a:prstGeom prst="rect">
            <a:avLst/>
          </a:prstGeom>
          <a:blipFill rotWithShape="1">
            <a:blip r:embed="rId6">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394" name="Google Shape;394;p31"/>
          <p:cNvCxnSpPr>
            <a:stCxn id="391" idx="0"/>
            <a:endCxn id="390" idx="2"/>
          </p:cNvCxnSpPr>
          <p:nvPr/>
        </p:nvCxnSpPr>
        <p:spPr>
          <a:xfrm rot="10800000" flipH="1">
            <a:off x="1061240" y="5535539"/>
            <a:ext cx="888000" cy="281200"/>
          </a:xfrm>
          <a:prstGeom prst="straightConnector1">
            <a:avLst/>
          </a:prstGeom>
          <a:noFill/>
          <a:ln w="9525" cap="flat" cmpd="sng">
            <a:solidFill>
              <a:schemeClr val="dk1"/>
            </a:solidFill>
            <a:prstDash val="solid"/>
            <a:round/>
            <a:headEnd type="none" w="sm" len="sm"/>
            <a:tailEnd type="triangle" w="med" len="med"/>
          </a:ln>
        </p:spPr>
      </p:cxnSp>
      <p:cxnSp>
        <p:nvCxnSpPr>
          <p:cNvPr id="395" name="Google Shape;395;p31"/>
          <p:cNvCxnSpPr>
            <a:stCxn id="392" idx="0"/>
            <a:endCxn id="390" idx="2"/>
          </p:cNvCxnSpPr>
          <p:nvPr/>
        </p:nvCxnSpPr>
        <p:spPr>
          <a:xfrm rot="10800000">
            <a:off x="1949001" y="5535539"/>
            <a:ext cx="900400" cy="281200"/>
          </a:xfrm>
          <a:prstGeom prst="straightConnector1">
            <a:avLst/>
          </a:prstGeom>
          <a:noFill/>
          <a:ln w="9525" cap="flat" cmpd="sng">
            <a:solidFill>
              <a:schemeClr val="dk1"/>
            </a:solidFill>
            <a:prstDash val="solid"/>
            <a:round/>
            <a:headEnd type="none" w="sm" len="sm"/>
            <a:tailEnd type="triangle" w="med" len="med"/>
          </a:ln>
        </p:spPr>
      </p:cxnSp>
      <p:cxnSp>
        <p:nvCxnSpPr>
          <p:cNvPr id="396" name="Google Shape;396;p31"/>
          <p:cNvCxnSpPr>
            <a:stCxn id="390" idx="0"/>
            <a:endCxn id="393" idx="2"/>
          </p:cNvCxnSpPr>
          <p:nvPr/>
        </p:nvCxnSpPr>
        <p:spPr>
          <a:xfrm rot="10800000">
            <a:off x="1949068" y="4593915"/>
            <a:ext cx="0" cy="275600"/>
          </a:xfrm>
          <a:prstGeom prst="straightConnector1">
            <a:avLst/>
          </a:prstGeom>
          <a:noFill/>
          <a:ln w="9525" cap="flat" cmpd="sng">
            <a:solidFill>
              <a:schemeClr val="dk1"/>
            </a:solidFill>
            <a:prstDash val="solid"/>
            <a:round/>
            <a:headEnd type="none" w="sm" len="sm"/>
            <a:tailEnd type="triangle" w="med" len="med"/>
          </a:ln>
        </p:spPr>
      </p:cxnSp>
      <p:sp>
        <p:nvSpPr>
          <p:cNvPr id="397" name="Google Shape;397;p31"/>
          <p:cNvSpPr txBox="1"/>
          <p:nvPr/>
        </p:nvSpPr>
        <p:spPr>
          <a:xfrm>
            <a:off x="7005717" y="4256941"/>
            <a:ext cx="1547447" cy="763600"/>
          </a:xfrm>
          <a:prstGeom prst="rect">
            <a:avLst/>
          </a:prstGeom>
          <a:blipFill rotWithShape="1">
            <a:blip r:embed="rId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98" name="Google Shape;398;p31"/>
          <p:cNvSpPr/>
          <p:nvPr/>
        </p:nvSpPr>
        <p:spPr>
          <a:xfrm>
            <a:off x="4879751" y="4869514"/>
            <a:ext cx="1291280" cy="665868"/>
          </a:xfrm>
          <a:prstGeom prst="rect">
            <a:avLst/>
          </a:prstGeom>
          <a:blipFill rotWithShape="1">
            <a:blip r:embed="rId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399" name="Google Shape;399;p31"/>
          <p:cNvSpPr/>
          <p:nvPr/>
        </p:nvSpPr>
        <p:spPr>
          <a:xfrm>
            <a:off x="3991923" y="5816738"/>
            <a:ext cx="1291280" cy="665868"/>
          </a:xfrm>
          <a:prstGeom prst="rect">
            <a:avLst/>
          </a:prstGeom>
          <a:blipFill rotWithShape="1">
            <a:blip r:embed="rId4">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00" name="Google Shape;400;p31"/>
          <p:cNvSpPr/>
          <p:nvPr/>
        </p:nvSpPr>
        <p:spPr>
          <a:xfrm>
            <a:off x="5780084" y="5816738"/>
            <a:ext cx="1291280" cy="665869"/>
          </a:xfrm>
          <a:prstGeom prst="rect">
            <a:avLst/>
          </a:prstGeom>
          <a:blipFill rotWithShape="1">
            <a:blip r:embed="rId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01" name="Google Shape;401;p31"/>
          <p:cNvSpPr/>
          <p:nvPr/>
        </p:nvSpPr>
        <p:spPr>
          <a:xfrm>
            <a:off x="4879751" y="3928073"/>
            <a:ext cx="1291280" cy="665867"/>
          </a:xfrm>
          <a:prstGeom prst="rect">
            <a:avLst/>
          </a:prstGeom>
          <a:blipFill rotWithShape="1">
            <a:blip r:embed="rId9">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402" name="Google Shape;402;p31"/>
          <p:cNvCxnSpPr>
            <a:stCxn id="399" idx="0"/>
            <a:endCxn id="398" idx="2"/>
          </p:cNvCxnSpPr>
          <p:nvPr/>
        </p:nvCxnSpPr>
        <p:spPr>
          <a:xfrm rot="10800000" flipH="1">
            <a:off x="4637563" y="5535537"/>
            <a:ext cx="888000" cy="281200"/>
          </a:xfrm>
          <a:prstGeom prst="straightConnector1">
            <a:avLst/>
          </a:prstGeom>
          <a:noFill/>
          <a:ln w="9525" cap="flat" cmpd="sng">
            <a:solidFill>
              <a:schemeClr val="dk1"/>
            </a:solidFill>
            <a:prstDash val="solid"/>
            <a:round/>
            <a:headEnd type="none" w="sm" len="sm"/>
            <a:tailEnd type="triangle" w="med" len="med"/>
          </a:ln>
        </p:spPr>
      </p:cxnSp>
      <p:cxnSp>
        <p:nvCxnSpPr>
          <p:cNvPr id="403" name="Google Shape;403;p31"/>
          <p:cNvCxnSpPr>
            <a:stCxn id="400" idx="0"/>
            <a:endCxn id="398" idx="2"/>
          </p:cNvCxnSpPr>
          <p:nvPr/>
        </p:nvCxnSpPr>
        <p:spPr>
          <a:xfrm rot="10800000">
            <a:off x="5525324" y="5535537"/>
            <a:ext cx="900400" cy="281200"/>
          </a:xfrm>
          <a:prstGeom prst="straightConnector1">
            <a:avLst/>
          </a:prstGeom>
          <a:noFill/>
          <a:ln w="9525" cap="flat" cmpd="sng">
            <a:solidFill>
              <a:schemeClr val="dk1"/>
            </a:solidFill>
            <a:prstDash val="solid"/>
            <a:round/>
            <a:headEnd type="none" w="sm" len="sm"/>
            <a:tailEnd type="triangle" w="med" len="med"/>
          </a:ln>
        </p:spPr>
      </p:cxnSp>
      <p:cxnSp>
        <p:nvCxnSpPr>
          <p:cNvPr id="404" name="Google Shape;404;p31"/>
          <p:cNvCxnSpPr>
            <a:stCxn id="398" idx="0"/>
            <a:endCxn id="401" idx="2"/>
          </p:cNvCxnSpPr>
          <p:nvPr/>
        </p:nvCxnSpPr>
        <p:spPr>
          <a:xfrm rot="10800000">
            <a:off x="5525391" y="4593913"/>
            <a:ext cx="0" cy="275600"/>
          </a:xfrm>
          <a:prstGeom prst="straightConnector1">
            <a:avLst/>
          </a:prstGeom>
          <a:noFill/>
          <a:ln w="9525" cap="flat" cmpd="sng">
            <a:solidFill>
              <a:schemeClr val="dk1"/>
            </a:solidFill>
            <a:prstDash val="solid"/>
            <a:round/>
            <a:headEnd type="none" w="sm" len="sm"/>
            <a:tailEnd type="triangle" w="med" len="med"/>
          </a:ln>
        </p:spPr>
      </p:cxnSp>
      <p:sp>
        <p:nvSpPr>
          <p:cNvPr id="405" name="Google Shape;405;p31"/>
          <p:cNvSpPr/>
          <p:nvPr/>
        </p:nvSpPr>
        <p:spPr>
          <a:xfrm>
            <a:off x="9356407" y="4869513"/>
            <a:ext cx="1291280" cy="665868"/>
          </a:xfrm>
          <a:prstGeom prst="rect">
            <a:avLst/>
          </a:prstGeom>
          <a:blipFill rotWithShape="1">
            <a:blip r:embed="rId1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06" name="Google Shape;406;p31"/>
          <p:cNvSpPr/>
          <p:nvPr/>
        </p:nvSpPr>
        <p:spPr>
          <a:xfrm>
            <a:off x="8468579" y="5816737"/>
            <a:ext cx="1291280" cy="665868"/>
          </a:xfrm>
          <a:prstGeom prst="rect">
            <a:avLst/>
          </a:prstGeom>
          <a:blipFill rotWithShape="1">
            <a:blip r:embed="rId11">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07" name="Google Shape;407;p31"/>
          <p:cNvSpPr/>
          <p:nvPr/>
        </p:nvSpPr>
        <p:spPr>
          <a:xfrm>
            <a:off x="10256740" y="5816736"/>
            <a:ext cx="1291280" cy="665869"/>
          </a:xfrm>
          <a:prstGeom prst="rect">
            <a:avLst/>
          </a:prstGeom>
          <a:blipFill rotWithShape="1">
            <a:blip r:embed="rId1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08" name="Google Shape;408;p31"/>
          <p:cNvSpPr/>
          <p:nvPr/>
        </p:nvSpPr>
        <p:spPr>
          <a:xfrm>
            <a:off x="9356407" y="3928072"/>
            <a:ext cx="1291280" cy="665867"/>
          </a:xfrm>
          <a:prstGeom prst="rect">
            <a:avLst/>
          </a:prstGeom>
          <a:blipFill rotWithShape="1">
            <a:blip r:embed="rId13">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409" name="Google Shape;409;p31"/>
          <p:cNvCxnSpPr>
            <a:stCxn id="406" idx="0"/>
            <a:endCxn id="405" idx="2"/>
          </p:cNvCxnSpPr>
          <p:nvPr/>
        </p:nvCxnSpPr>
        <p:spPr>
          <a:xfrm rot="10800000" flipH="1">
            <a:off x="9114219" y="5535536"/>
            <a:ext cx="888000" cy="281200"/>
          </a:xfrm>
          <a:prstGeom prst="straightConnector1">
            <a:avLst/>
          </a:prstGeom>
          <a:noFill/>
          <a:ln w="9525" cap="flat" cmpd="sng">
            <a:solidFill>
              <a:schemeClr val="dk1"/>
            </a:solidFill>
            <a:prstDash val="solid"/>
            <a:round/>
            <a:headEnd type="none" w="sm" len="sm"/>
            <a:tailEnd type="triangle" w="med" len="med"/>
          </a:ln>
        </p:spPr>
      </p:cxnSp>
      <p:cxnSp>
        <p:nvCxnSpPr>
          <p:cNvPr id="410" name="Google Shape;410;p31"/>
          <p:cNvCxnSpPr>
            <a:stCxn id="407" idx="0"/>
            <a:endCxn id="405" idx="2"/>
          </p:cNvCxnSpPr>
          <p:nvPr/>
        </p:nvCxnSpPr>
        <p:spPr>
          <a:xfrm rot="10800000">
            <a:off x="10001980" y="5535536"/>
            <a:ext cx="900400" cy="281200"/>
          </a:xfrm>
          <a:prstGeom prst="straightConnector1">
            <a:avLst/>
          </a:prstGeom>
          <a:noFill/>
          <a:ln w="9525" cap="flat" cmpd="sng">
            <a:solidFill>
              <a:schemeClr val="dk1"/>
            </a:solidFill>
            <a:prstDash val="solid"/>
            <a:round/>
            <a:headEnd type="none" w="sm" len="sm"/>
            <a:tailEnd type="triangle" w="med" len="med"/>
          </a:ln>
        </p:spPr>
      </p:cxnSp>
      <p:cxnSp>
        <p:nvCxnSpPr>
          <p:cNvPr id="411" name="Google Shape;411;p31"/>
          <p:cNvCxnSpPr>
            <a:stCxn id="405" idx="0"/>
            <a:endCxn id="408" idx="2"/>
          </p:cNvCxnSpPr>
          <p:nvPr/>
        </p:nvCxnSpPr>
        <p:spPr>
          <a:xfrm rot="10800000">
            <a:off x="10002047" y="4593912"/>
            <a:ext cx="0" cy="275600"/>
          </a:xfrm>
          <a:prstGeom prst="straightConnector1">
            <a:avLst/>
          </a:prstGeom>
          <a:noFill/>
          <a:ln w="9525" cap="flat" cmpd="sng">
            <a:solidFill>
              <a:schemeClr val="dk1"/>
            </a:solidFill>
            <a:prstDash val="solid"/>
            <a:round/>
            <a:headEnd type="none" w="sm" len="sm"/>
            <a:tailEnd type="triangle" w="med" len="med"/>
          </a:ln>
        </p:spPr>
      </p:cxnSp>
      <p:sp>
        <p:nvSpPr>
          <p:cNvPr id="412" name="Google Shape;412;p31"/>
          <p:cNvSpPr/>
          <p:nvPr/>
        </p:nvSpPr>
        <p:spPr>
          <a:xfrm>
            <a:off x="1303428" y="1570703"/>
            <a:ext cx="1291280" cy="665867"/>
          </a:xfrm>
          <a:prstGeom prst="rect">
            <a:avLst/>
          </a:prstGeom>
          <a:blipFill rotWithShape="1">
            <a:blip r:embed="rId14">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13" name="Google Shape;413;p31"/>
          <p:cNvSpPr/>
          <p:nvPr/>
        </p:nvSpPr>
        <p:spPr>
          <a:xfrm>
            <a:off x="4879751" y="1570703"/>
            <a:ext cx="1291280" cy="665867"/>
          </a:xfrm>
          <a:prstGeom prst="rect">
            <a:avLst/>
          </a:prstGeom>
          <a:blipFill rotWithShape="1">
            <a:blip r:embed="rId15">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14" name="Google Shape;414;p31"/>
          <p:cNvSpPr/>
          <p:nvPr/>
        </p:nvSpPr>
        <p:spPr>
          <a:xfrm>
            <a:off x="9356407" y="1570703"/>
            <a:ext cx="1291280" cy="665867"/>
          </a:xfrm>
          <a:prstGeom prst="rect">
            <a:avLst/>
          </a:prstGeom>
          <a:blipFill rotWithShape="1">
            <a:blip r:embed="rId16">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15" name="Google Shape;415;p31"/>
          <p:cNvSpPr/>
          <p:nvPr/>
        </p:nvSpPr>
        <p:spPr>
          <a:xfrm>
            <a:off x="4246706" y="2731155"/>
            <a:ext cx="2557369" cy="665868"/>
          </a:xfrm>
          <a:prstGeom prst="rect">
            <a:avLst/>
          </a:prstGeom>
          <a:solidFill>
            <a:srgbClr val="FFC000"/>
          </a:solidFill>
          <a:ln w="25400" cap="flat" cmpd="sng">
            <a:solidFill>
              <a:srgbClr val="464646"/>
            </a:solidFill>
            <a:prstDash val="solid"/>
            <a:round/>
            <a:headEnd type="none" w="sm" len="sm"/>
            <a:tailEnd type="none" w="sm" len="sm"/>
          </a:ln>
        </p:spPr>
        <p:txBody>
          <a:bodyPr spcFirstLastPara="1" wrap="square" lIns="121900" tIns="60933" rIns="121900" bIns="60933" anchor="ctr" anchorCtr="0">
            <a:noAutofit/>
          </a:bodyPr>
          <a:lstStyle/>
          <a:p>
            <a:pPr algn="ctr"/>
            <a:r>
              <a:rPr lang="en-US" sz="3200">
                <a:solidFill>
                  <a:schemeClr val="lt1"/>
                </a:solidFill>
                <a:latin typeface="Arial"/>
                <a:ea typeface="Arial"/>
                <a:cs typeface="Arial"/>
                <a:sym typeface="Arial"/>
              </a:rPr>
              <a:t>Softmax</a:t>
            </a:r>
            <a:endParaRPr sz="3200">
              <a:solidFill>
                <a:schemeClr val="lt1"/>
              </a:solidFill>
              <a:latin typeface="Arial"/>
              <a:ea typeface="Arial"/>
              <a:cs typeface="Arial"/>
              <a:sym typeface="Arial"/>
            </a:endParaRPr>
          </a:p>
        </p:txBody>
      </p:sp>
      <p:cxnSp>
        <p:nvCxnSpPr>
          <p:cNvPr id="416" name="Google Shape;416;p31"/>
          <p:cNvCxnSpPr>
            <a:stCxn id="393" idx="0"/>
            <a:endCxn id="415" idx="2"/>
          </p:cNvCxnSpPr>
          <p:nvPr/>
        </p:nvCxnSpPr>
        <p:spPr>
          <a:xfrm rot="10800000" flipH="1">
            <a:off x="1949068" y="3396875"/>
            <a:ext cx="3576400" cy="531200"/>
          </a:xfrm>
          <a:prstGeom prst="straightConnector1">
            <a:avLst/>
          </a:prstGeom>
          <a:noFill/>
          <a:ln w="9525" cap="flat" cmpd="sng">
            <a:solidFill>
              <a:schemeClr val="dk1"/>
            </a:solidFill>
            <a:prstDash val="solid"/>
            <a:round/>
            <a:headEnd type="none" w="sm" len="sm"/>
            <a:tailEnd type="triangle" w="med" len="med"/>
          </a:ln>
        </p:spPr>
      </p:cxnSp>
      <p:cxnSp>
        <p:nvCxnSpPr>
          <p:cNvPr id="417" name="Google Shape;417;p31"/>
          <p:cNvCxnSpPr>
            <a:stCxn id="401" idx="0"/>
            <a:endCxn id="415" idx="2"/>
          </p:cNvCxnSpPr>
          <p:nvPr/>
        </p:nvCxnSpPr>
        <p:spPr>
          <a:xfrm rot="10800000">
            <a:off x="5525391" y="3396873"/>
            <a:ext cx="0" cy="531200"/>
          </a:xfrm>
          <a:prstGeom prst="straightConnector1">
            <a:avLst/>
          </a:prstGeom>
          <a:noFill/>
          <a:ln w="9525" cap="flat" cmpd="sng">
            <a:solidFill>
              <a:schemeClr val="dk1"/>
            </a:solidFill>
            <a:prstDash val="solid"/>
            <a:round/>
            <a:headEnd type="none" w="sm" len="sm"/>
            <a:tailEnd type="triangle" w="med" len="med"/>
          </a:ln>
        </p:spPr>
      </p:cxnSp>
      <p:cxnSp>
        <p:nvCxnSpPr>
          <p:cNvPr id="418" name="Google Shape;418;p31"/>
          <p:cNvCxnSpPr>
            <a:stCxn id="408" idx="0"/>
            <a:endCxn id="415" idx="2"/>
          </p:cNvCxnSpPr>
          <p:nvPr/>
        </p:nvCxnSpPr>
        <p:spPr>
          <a:xfrm rot="10800000">
            <a:off x="5525247" y="3396872"/>
            <a:ext cx="4476800" cy="531200"/>
          </a:xfrm>
          <a:prstGeom prst="straightConnector1">
            <a:avLst/>
          </a:prstGeom>
          <a:noFill/>
          <a:ln w="9525" cap="flat" cmpd="sng">
            <a:solidFill>
              <a:schemeClr val="dk1"/>
            </a:solidFill>
            <a:prstDash val="solid"/>
            <a:round/>
            <a:headEnd type="none" w="sm" len="sm"/>
            <a:tailEnd type="triangle" w="med" len="med"/>
          </a:ln>
        </p:spPr>
      </p:cxnSp>
      <p:cxnSp>
        <p:nvCxnSpPr>
          <p:cNvPr id="419" name="Google Shape;419;p31"/>
          <p:cNvCxnSpPr>
            <a:stCxn id="415" idx="0"/>
            <a:endCxn id="413" idx="2"/>
          </p:cNvCxnSpPr>
          <p:nvPr/>
        </p:nvCxnSpPr>
        <p:spPr>
          <a:xfrm rot="10800000">
            <a:off x="5525389" y="2236755"/>
            <a:ext cx="0" cy="494400"/>
          </a:xfrm>
          <a:prstGeom prst="straightConnector1">
            <a:avLst/>
          </a:prstGeom>
          <a:noFill/>
          <a:ln w="9525" cap="flat" cmpd="sng">
            <a:solidFill>
              <a:schemeClr val="dk1"/>
            </a:solidFill>
            <a:prstDash val="solid"/>
            <a:round/>
            <a:headEnd type="none" w="sm" len="sm"/>
            <a:tailEnd type="triangle" w="med" len="med"/>
          </a:ln>
        </p:spPr>
      </p:cxnSp>
      <p:cxnSp>
        <p:nvCxnSpPr>
          <p:cNvPr id="420" name="Google Shape;420;p31"/>
          <p:cNvCxnSpPr>
            <a:stCxn id="415" idx="0"/>
            <a:endCxn id="414" idx="2"/>
          </p:cNvCxnSpPr>
          <p:nvPr/>
        </p:nvCxnSpPr>
        <p:spPr>
          <a:xfrm rot="10800000" flipH="1">
            <a:off x="5525389" y="2236755"/>
            <a:ext cx="4476800" cy="494400"/>
          </a:xfrm>
          <a:prstGeom prst="straightConnector1">
            <a:avLst/>
          </a:prstGeom>
          <a:noFill/>
          <a:ln w="9525" cap="flat" cmpd="sng">
            <a:solidFill>
              <a:schemeClr val="dk1"/>
            </a:solidFill>
            <a:prstDash val="solid"/>
            <a:round/>
            <a:headEnd type="none" w="sm" len="sm"/>
            <a:tailEnd type="triangle" w="med" len="med"/>
          </a:ln>
        </p:spPr>
      </p:cxnSp>
      <p:cxnSp>
        <p:nvCxnSpPr>
          <p:cNvPr id="421" name="Google Shape;421;p31"/>
          <p:cNvCxnSpPr>
            <a:stCxn id="415" idx="0"/>
            <a:endCxn id="412" idx="2"/>
          </p:cNvCxnSpPr>
          <p:nvPr/>
        </p:nvCxnSpPr>
        <p:spPr>
          <a:xfrm rot="10800000">
            <a:off x="1948989" y="2236755"/>
            <a:ext cx="3576400" cy="494400"/>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2"/>
          <p:cNvSpPr txBox="1">
            <a:spLocks noGrp="1"/>
          </p:cNvSpPr>
          <p:nvPr>
            <p:ph type="title"/>
          </p:nvPr>
        </p:nvSpPr>
        <p:spPr>
          <a:xfrm>
            <a:off x="295123" y="161847"/>
            <a:ext cx="11360800" cy="763600"/>
          </a:xfrm>
          <a:prstGeom prst="rect">
            <a:avLst/>
          </a:prstGeom>
          <a:noFill/>
          <a:ln>
            <a:noFill/>
          </a:ln>
        </p:spPr>
        <p:txBody>
          <a:bodyPr spcFirstLastPara="1" vert="horz" wrap="square" lIns="121900" tIns="121900" rIns="121900" bIns="121900" rtlCol="0" anchor="t" anchorCtr="0">
            <a:noAutofit/>
          </a:bodyPr>
          <a:lstStyle/>
          <a:p>
            <a:r>
              <a:rPr lang="en-US" dirty="0"/>
              <a:t>This the attention module!</a:t>
            </a:r>
            <a:endParaRPr dirty="0"/>
          </a:p>
        </p:txBody>
      </p:sp>
      <p:sp>
        <p:nvSpPr>
          <p:cNvPr id="427" name="Google Shape;427;p32"/>
          <p:cNvSpPr/>
          <p:nvPr/>
        </p:nvSpPr>
        <p:spPr>
          <a:xfrm>
            <a:off x="415600" y="5816739"/>
            <a:ext cx="1291280" cy="665868"/>
          </a:xfrm>
          <a:prstGeom prst="rect">
            <a:avLst/>
          </a:prstGeom>
          <a:blipFill rotWithShape="1">
            <a:blip r:embed="rId3">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28" name="Google Shape;428;p32"/>
          <p:cNvSpPr/>
          <p:nvPr/>
        </p:nvSpPr>
        <p:spPr>
          <a:xfrm>
            <a:off x="2203761" y="5816739"/>
            <a:ext cx="1291280" cy="665869"/>
          </a:xfrm>
          <a:prstGeom prst="rect">
            <a:avLst/>
          </a:prstGeom>
          <a:blipFill rotWithShape="1">
            <a:blip r:embed="rId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29" name="Google Shape;429;p32"/>
          <p:cNvSpPr/>
          <p:nvPr/>
        </p:nvSpPr>
        <p:spPr>
          <a:xfrm>
            <a:off x="3991923" y="5816738"/>
            <a:ext cx="1291280" cy="665868"/>
          </a:xfrm>
          <a:prstGeom prst="rect">
            <a:avLst/>
          </a:prstGeom>
          <a:blipFill rotWithShape="1">
            <a:blip r:embed="rId3">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30" name="Google Shape;430;p32"/>
          <p:cNvSpPr/>
          <p:nvPr/>
        </p:nvSpPr>
        <p:spPr>
          <a:xfrm>
            <a:off x="5780084" y="5816738"/>
            <a:ext cx="1291280" cy="665869"/>
          </a:xfrm>
          <a:prstGeom prst="rect">
            <a:avLst/>
          </a:prstGeom>
          <a:blipFill rotWithShape="1">
            <a:blip r:embed="rId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31" name="Google Shape;431;p32"/>
          <p:cNvSpPr/>
          <p:nvPr/>
        </p:nvSpPr>
        <p:spPr>
          <a:xfrm>
            <a:off x="8468579" y="5816737"/>
            <a:ext cx="1291280" cy="665868"/>
          </a:xfrm>
          <a:prstGeom prst="rect">
            <a:avLst/>
          </a:prstGeom>
          <a:blipFill rotWithShape="1">
            <a:blip r:embed="rId6">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32" name="Google Shape;432;p32"/>
          <p:cNvSpPr/>
          <p:nvPr/>
        </p:nvSpPr>
        <p:spPr>
          <a:xfrm>
            <a:off x="10256740" y="5816736"/>
            <a:ext cx="1291280" cy="665869"/>
          </a:xfrm>
          <a:prstGeom prst="rect">
            <a:avLst/>
          </a:prstGeom>
          <a:blipFill rotWithShape="1">
            <a:blip r:embed="rId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33" name="Google Shape;433;p32"/>
          <p:cNvSpPr/>
          <p:nvPr/>
        </p:nvSpPr>
        <p:spPr>
          <a:xfrm>
            <a:off x="1303428" y="1570703"/>
            <a:ext cx="1291280" cy="665867"/>
          </a:xfrm>
          <a:prstGeom prst="rect">
            <a:avLst/>
          </a:prstGeom>
          <a:blipFill rotWithShape="1">
            <a:blip r:embed="rId8">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34" name="Google Shape;434;p32"/>
          <p:cNvSpPr/>
          <p:nvPr/>
        </p:nvSpPr>
        <p:spPr>
          <a:xfrm>
            <a:off x="4879751" y="1570703"/>
            <a:ext cx="1291280" cy="665867"/>
          </a:xfrm>
          <a:prstGeom prst="rect">
            <a:avLst/>
          </a:prstGeom>
          <a:blipFill rotWithShape="1">
            <a:blip r:embed="rId9">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35" name="Google Shape;435;p32"/>
          <p:cNvSpPr/>
          <p:nvPr/>
        </p:nvSpPr>
        <p:spPr>
          <a:xfrm>
            <a:off x="9356407" y="1570703"/>
            <a:ext cx="1291280" cy="665867"/>
          </a:xfrm>
          <a:prstGeom prst="rect">
            <a:avLst/>
          </a:prstGeom>
          <a:blipFill rotWithShape="1">
            <a:blip r:embed="rId10">
              <a:alphaModFix/>
            </a:blip>
            <a:stretch>
              <a:fillRect b="-6975"/>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36" name="Google Shape;436;p32"/>
          <p:cNvSpPr/>
          <p:nvPr/>
        </p:nvSpPr>
        <p:spPr>
          <a:xfrm>
            <a:off x="2040423" y="2672476"/>
            <a:ext cx="6969935" cy="2708353"/>
          </a:xfrm>
          <a:prstGeom prst="rect">
            <a:avLst/>
          </a:prstGeom>
          <a:solidFill>
            <a:srgbClr val="FFC000"/>
          </a:solidFill>
          <a:ln w="25400" cap="flat" cmpd="sng">
            <a:solidFill>
              <a:srgbClr val="464646"/>
            </a:solidFill>
            <a:prstDash val="solid"/>
            <a:round/>
            <a:headEnd type="none" w="sm" len="sm"/>
            <a:tailEnd type="none" w="sm" len="sm"/>
          </a:ln>
        </p:spPr>
        <p:txBody>
          <a:bodyPr spcFirstLastPara="1" wrap="square" lIns="121900" tIns="60933" rIns="121900" bIns="60933" anchor="ctr" anchorCtr="0">
            <a:noAutofit/>
          </a:bodyPr>
          <a:lstStyle/>
          <a:p>
            <a:pPr algn="ctr"/>
            <a:r>
              <a:rPr lang="en-US" sz="9600">
                <a:solidFill>
                  <a:schemeClr val="lt1"/>
                </a:solidFill>
                <a:latin typeface="Arial"/>
                <a:ea typeface="Arial"/>
                <a:cs typeface="Arial"/>
                <a:sym typeface="Arial"/>
              </a:rPr>
              <a:t>Attention</a:t>
            </a:r>
            <a:endParaRPr sz="2400"/>
          </a:p>
        </p:txBody>
      </p:sp>
      <p:cxnSp>
        <p:nvCxnSpPr>
          <p:cNvPr id="437" name="Google Shape;437;p32"/>
          <p:cNvCxnSpPr>
            <a:stCxn id="427" idx="0"/>
            <a:endCxn id="436" idx="2"/>
          </p:cNvCxnSpPr>
          <p:nvPr/>
        </p:nvCxnSpPr>
        <p:spPr>
          <a:xfrm rot="10800000" flipH="1">
            <a:off x="1061240" y="5380739"/>
            <a:ext cx="4464000" cy="436000"/>
          </a:xfrm>
          <a:prstGeom prst="straightConnector1">
            <a:avLst/>
          </a:prstGeom>
          <a:noFill/>
          <a:ln w="9525" cap="flat" cmpd="sng">
            <a:solidFill>
              <a:schemeClr val="dk1"/>
            </a:solidFill>
            <a:prstDash val="solid"/>
            <a:round/>
            <a:headEnd type="none" w="sm" len="sm"/>
            <a:tailEnd type="triangle" w="med" len="med"/>
          </a:ln>
        </p:spPr>
      </p:cxnSp>
      <p:cxnSp>
        <p:nvCxnSpPr>
          <p:cNvPr id="438" name="Google Shape;438;p32"/>
          <p:cNvCxnSpPr>
            <a:stCxn id="428" idx="0"/>
            <a:endCxn id="436" idx="2"/>
          </p:cNvCxnSpPr>
          <p:nvPr/>
        </p:nvCxnSpPr>
        <p:spPr>
          <a:xfrm rot="10800000" flipH="1">
            <a:off x="2849401" y="5380739"/>
            <a:ext cx="2676000" cy="436000"/>
          </a:xfrm>
          <a:prstGeom prst="straightConnector1">
            <a:avLst/>
          </a:prstGeom>
          <a:noFill/>
          <a:ln w="9525" cap="flat" cmpd="sng">
            <a:solidFill>
              <a:schemeClr val="dk1"/>
            </a:solidFill>
            <a:prstDash val="solid"/>
            <a:round/>
            <a:headEnd type="none" w="sm" len="sm"/>
            <a:tailEnd type="triangle" w="med" len="med"/>
          </a:ln>
        </p:spPr>
      </p:cxnSp>
      <p:cxnSp>
        <p:nvCxnSpPr>
          <p:cNvPr id="439" name="Google Shape;439;p32"/>
          <p:cNvCxnSpPr>
            <a:stCxn id="429" idx="0"/>
            <a:endCxn id="436" idx="2"/>
          </p:cNvCxnSpPr>
          <p:nvPr/>
        </p:nvCxnSpPr>
        <p:spPr>
          <a:xfrm rot="10800000" flipH="1">
            <a:off x="4637563" y="5380737"/>
            <a:ext cx="888000" cy="436000"/>
          </a:xfrm>
          <a:prstGeom prst="straightConnector1">
            <a:avLst/>
          </a:prstGeom>
          <a:noFill/>
          <a:ln w="9525" cap="flat" cmpd="sng">
            <a:solidFill>
              <a:schemeClr val="dk1"/>
            </a:solidFill>
            <a:prstDash val="solid"/>
            <a:round/>
            <a:headEnd type="none" w="sm" len="sm"/>
            <a:tailEnd type="triangle" w="med" len="med"/>
          </a:ln>
        </p:spPr>
      </p:cxnSp>
      <p:cxnSp>
        <p:nvCxnSpPr>
          <p:cNvPr id="440" name="Google Shape;440;p32"/>
          <p:cNvCxnSpPr>
            <a:stCxn id="430" idx="0"/>
            <a:endCxn id="436" idx="2"/>
          </p:cNvCxnSpPr>
          <p:nvPr/>
        </p:nvCxnSpPr>
        <p:spPr>
          <a:xfrm rot="10800000">
            <a:off x="5525324" y="5380737"/>
            <a:ext cx="900400" cy="436000"/>
          </a:xfrm>
          <a:prstGeom prst="straightConnector1">
            <a:avLst/>
          </a:prstGeom>
          <a:noFill/>
          <a:ln w="9525" cap="flat" cmpd="sng">
            <a:solidFill>
              <a:schemeClr val="dk1"/>
            </a:solidFill>
            <a:prstDash val="solid"/>
            <a:round/>
            <a:headEnd type="none" w="sm" len="sm"/>
            <a:tailEnd type="triangle" w="med" len="med"/>
          </a:ln>
        </p:spPr>
      </p:cxnSp>
      <p:cxnSp>
        <p:nvCxnSpPr>
          <p:cNvPr id="441" name="Google Shape;441;p32"/>
          <p:cNvCxnSpPr>
            <a:stCxn id="431" idx="0"/>
            <a:endCxn id="436" idx="2"/>
          </p:cNvCxnSpPr>
          <p:nvPr/>
        </p:nvCxnSpPr>
        <p:spPr>
          <a:xfrm rot="10800000">
            <a:off x="5525419" y="5380736"/>
            <a:ext cx="3588800" cy="436000"/>
          </a:xfrm>
          <a:prstGeom prst="straightConnector1">
            <a:avLst/>
          </a:prstGeom>
          <a:noFill/>
          <a:ln w="9525" cap="flat" cmpd="sng">
            <a:solidFill>
              <a:schemeClr val="dk1"/>
            </a:solidFill>
            <a:prstDash val="solid"/>
            <a:round/>
            <a:headEnd type="none" w="sm" len="sm"/>
            <a:tailEnd type="triangle" w="med" len="med"/>
          </a:ln>
        </p:spPr>
      </p:cxnSp>
      <p:cxnSp>
        <p:nvCxnSpPr>
          <p:cNvPr id="442" name="Google Shape;442;p32"/>
          <p:cNvCxnSpPr>
            <a:stCxn id="432" idx="0"/>
            <a:endCxn id="436" idx="2"/>
          </p:cNvCxnSpPr>
          <p:nvPr/>
        </p:nvCxnSpPr>
        <p:spPr>
          <a:xfrm rot="10800000">
            <a:off x="5525580" y="5380736"/>
            <a:ext cx="5376800" cy="436000"/>
          </a:xfrm>
          <a:prstGeom prst="straightConnector1">
            <a:avLst/>
          </a:prstGeom>
          <a:noFill/>
          <a:ln w="9525" cap="flat" cmpd="sng">
            <a:solidFill>
              <a:schemeClr val="dk1"/>
            </a:solidFill>
            <a:prstDash val="solid"/>
            <a:round/>
            <a:headEnd type="none" w="sm" len="sm"/>
            <a:tailEnd type="triangle" w="med" len="med"/>
          </a:ln>
        </p:spPr>
      </p:cxnSp>
      <p:cxnSp>
        <p:nvCxnSpPr>
          <p:cNvPr id="443" name="Google Shape;443;p32"/>
          <p:cNvCxnSpPr>
            <a:stCxn id="436" idx="0"/>
            <a:endCxn id="433" idx="2"/>
          </p:cNvCxnSpPr>
          <p:nvPr/>
        </p:nvCxnSpPr>
        <p:spPr>
          <a:xfrm rot="10800000">
            <a:off x="1948989" y="2236475"/>
            <a:ext cx="3576400" cy="436000"/>
          </a:xfrm>
          <a:prstGeom prst="straightConnector1">
            <a:avLst/>
          </a:prstGeom>
          <a:noFill/>
          <a:ln w="9525" cap="flat" cmpd="sng">
            <a:solidFill>
              <a:schemeClr val="dk1"/>
            </a:solidFill>
            <a:prstDash val="solid"/>
            <a:round/>
            <a:headEnd type="none" w="sm" len="sm"/>
            <a:tailEnd type="triangle" w="med" len="med"/>
          </a:ln>
        </p:spPr>
      </p:cxnSp>
      <p:cxnSp>
        <p:nvCxnSpPr>
          <p:cNvPr id="444" name="Google Shape;444;p32"/>
          <p:cNvCxnSpPr>
            <a:stCxn id="436" idx="0"/>
            <a:endCxn id="434" idx="2"/>
          </p:cNvCxnSpPr>
          <p:nvPr/>
        </p:nvCxnSpPr>
        <p:spPr>
          <a:xfrm rot="10800000">
            <a:off x="5525389" y="2236475"/>
            <a:ext cx="0" cy="436000"/>
          </a:xfrm>
          <a:prstGeom prst="straightConnector1">
            <a:avLst/>
          </a:prstGeom>
          <a:noFill/>
          <a:ln w="9525" cap="flat" cmpd="sng">
            <a:solidFill>
              <a:schemeClr val="dk1"/>
            </a:solidFill>
            <a:prstDash val="solid"/>
            <a:round/>
            <a:headEnd type="none" w="sm" len="sm"/>
            <a:tailEnd type="triangle" w="med" len="med"/>
          </a:ln>
        </p:spPr>
      </p:cxnSp>
      <p:cxnSp>
        <p:nvCxnSpPr>
          <p:cNvPr id="445" name="Google Shape;445;p32"/>
          <p:cNvCxnSpPr>
            <a:stCxn id="436" idx="0"/>
            <a:endCxn id="435" idx="2"/>
          </p:cNvCxnSpPr>
          <p:nvPr/>
        </p:nvCxnSpPr>
        <p:spPr>
          <a:xfrm rot="10800000" flipH="1">
            <a:off x="5525389" y="2236475"/>
            <a:ext cx="4476800" cy="436000"/>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3"/>
          <p:cNvSpPr txBox="1">
            <a:spLocks noGrp="1"/>
          </p:cNvSpPr>
          <p:nvPr>
            <p:ph type="title"/>
          </p:nvPr>
        </p:nvSpPr>
        <p:spPr>
          <a:xfrm>
            <a:off x="415600" y="260648"/>
            <a:ext cx="11360800" cy="763600"/>
          </a:xfrm>
          <a:prstGeom prst="rect">
            <a:avLst/>
          </a:prstGeom>
          <a:noFill/>
          <a:ln>
            <a:noFill/>
          </a:ln>
        </p:spPr>
        <p:txBody>
          <a:bodyPr spcFirstLastPara="1" vert="horz" wrap="square" lIns="121900" tIns="121900" rIns="121900" bIns="121900" rtlCol="0" anchor="t" anchorCtr="0">
            <a:noAutofit/>
          </a:bodyPr>
          <a:lstStyle/>
          <a:p>
            <a:r>
              <a:rPr lang="en-US" sz="4000" dirty="0"/>
              <a:t>The attention module gives us a weight for each input.</a:t>
            </a:r>
            <a:endParaRPr sz="4000" dirty="0"/>
          </a:p>
        </p:txBody>
      </p:sp>
      <p:sp>
        <p:nvSpPr>
          <p:cNvPr id="451" name="Google Shape;451;p33"/>
          <p:cNvSpPr/>
          <p:nvPr/>
        </p:nvSpPr>
        <p:spPr>
          <a:xfrm>
            <a:off x="975361" y="5838660"/>
            <a:ext cx="1481796" cy="763600"/>
          </a:xfrm>
          <a:prstGeom prst="rect">
            <a:avLst/>
          </a:prstGeom>
          <a:blipFill rotWithShape="1">
            <a:blip r:embed="rId3">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52" name="Google Shape;452;p33"/>
          <p:cNvSpPr/>
          <p:nvPr/>
        </p:nvSpPr>
        <p:spPr>
          <a:xfrm>
            <a:off x="3241822" y="5838659"/>
            <a:ext cx="1481796" cy="763600"/>
          </a:xfrm>
          <a:prstGeom prst="rect">
            <a:avLst/>
          </a:prstGeom>
          <a:blipFill rotWithShape="1">
            <a:blip r:embed="rId4">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53" name="Google Shape;453;p33"/>
          <p:cNvSpPr/>
          <p:nvPr/>
        </p:nvSpPr>
        <p:spPr>
          <a:xfrm>
            <a:off x="5508283" y="5838659"/>
            <a:ext cx="1481796" cy="763600"/>
          </a:xfrm>
          <a:prstGeom prst="rect">
            <a:avLst/>
          </a:prstGeom>
          <a:blipFill rotWithShape="1">
            <a:blip r:embed="rId5">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54" name="Google Shape;454;p33"/>
          <p:cNvSpPr/>
          <p:nvPr/>
        </p:nvSpPr>
        <p:spPr>
          <a:xfrm>
            <a:off x="7774745" y="5838659"/>
            <a:ext cx="1481796" cy="763600"/>
          </a:xfrm>
          <a:prstGeom prst="rect">
            <a:avLst/>
          </a:prstGeom>
          <a:blipFill rotWithShape="1">
            <a:blip r:embed="rId6">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55" name="Google Shape;455;p33"/>
          <p:cNvSpPr/>
          <p:nvPr/>
        </p:nvSpPr>
        <p:spPr>
          <a:xfrm>
            <a:off x="10041206" y="5838657"/>
            <a:ext cx="1481796" cy="763600"/>
          </a:xfrm>
          <a:prstGeom prst="rect">
            <a:avLst/>
          </a:prstGeom>
          <a:blipFill rotWithShape="1">
            <a:blip r:embed="rId7">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56" name="Google Shape;456;p33"/>
          <p:cNvSpPr/>
          <p:nvPr/>
        </p:nvSpPr>
        <p:spPr>
          <a:xfrm>
            <a:off x="972243" y="5256214"/>
            <a:ext cx="1481796" cy="474997"/>
          </a:xfrm>
          <a:prstGeom prst="rect">
            <a:avLst/>
          </a:prstGeom>
          <a:blipFill rotWithShape="1">
            <a:blip r:embed="rId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57" name="Google Shape;457;p33"/>
          <p:cNvSpPr/>
          <p:nvPr/>
        </p:nvSpPr>
        <p:spPr>
          <a:xfrm>
            <a:off x="3240263" y="5256214"/>
            <a:ext cx="1481796" cy="474997"/>
          </a:xfrm>
          <a:prstGeom prst="rect">
            <a:avLst/>
          </a:prstGeom>
          <a:blipFill rotWithShape="1">
            <a:blip r:embed="rId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58" name="Google Shape;458;p33"/>
          <p:cNvSpPr/>
          <p:nvPr/>
        </p:nvSpPr>
        <p:spPr>
          <a:xfrm>
            <a:off x="5508282" y="5239526"/>
            <a:ext cx="1481796" cy="474997"/>
          </a:xfrm>
          <a:prstGeom prst="rect">
            <a:avLst/>
          </a:prstGeom>
          <a:blipFill rotWithShape="1">
            <a:blip r:embed="rId1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59" name="Google Shape;459;p33"/>
          <p:cNvSpPr/>
          <p:nvPr/>
        </p:nvSpPr>
        <p:spPr>
          <a:xfrm>
            <a:off x="7774745" y="5265452"/>
            <a:ext cx="1481796" cy="474997"/>
          </a:xfrm>
          <a:prstGeom prst="rect">
            <a:avLst/>
          </a:prstGeom>
          <a:blipFill rotWithShape="1">
            <a:blip r:embed="rId1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60" name="Google Shape;460;p33"/>
          <p:cNvSpPr/>
          <p:nvPr/>
        </p:nvSpPr>
        <p:spPr>
          <a:xfrm>
            <a:off x="10041206" y="5265452"/>
            <a:ext cx="1481796" cy="474997"/>
          </a:xfrm>
          <a:prstGeom prst="rect">
            <a:avLst/>
          </a:prstGeom>
          <a:blipFill rotWithShape="1">
            <a:blip r:embed="rId1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61" name="Google Shape;461;p33"/>
          <p:cNvSpPr/>
          <p:nvPr/>
        </p:nvSpPr>
        <p:spPr>
          <a:xfrm>
            <a:off x="972243" y="2236756"/>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62" name="Google Shape;462;p33"/>
          <p:cNvSpPr/>
          <p:nvPr/>
        </p:nvSpPr>
        <p:spPr>
          <a:xfrm>
            <a:off x="82865" y="2248371"/>
            <a:ext cx="543952" cy="474997"/>
          </a:xfrm>
          <a:prstGeom prst="rect">
            <a:avLst/>
          </a:prstGeom>
          <a:blipFill rotWithShape="1">
            <a:blip r:embed="rId1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463" name="Google Shape;463;p33"/>
          <p:cNvCxnSpPr/>
          <p:nvPr/>
        </p:nvCxnSpPr>
        <p:spPr>
          <a:xfrm rot="10800000" flipH="1">
            <a:off x="633058" y="2483132"/>
            <a:ext cx="393892" cy="4003"/>
          </a:xfrm>
          <a:prstGeom prst="straightConnector1">
            <a:avLst/>
          </a:prstGeom>
          <a:noFill/>
          <a:ln w="9525" cap="flat" cmpd="sng">
            <a:solidFill>
              <a:schemeClr val="dk1"/>
            </a:solidFill>
            <a:prstDash val="solid"/>
            <a:round/>
            <a:headEnd type="none" w="sm" len="sm"/>
            <a:tailEnd type="triangle" w="med" len="med"/>
          </a:ln>
        </p:spPr>
      </p:cxnSp>
      <p:sp>
        <p:nvSpPr>
          <p:cNvPr id="464" name="Google Shape;464;p33"/>
          <p:cNvSpPr/>
          <p:nvPr/>
        </p:nvSpPr>
        <p:spPr>
          <a:xfrm>
            <a:off x="965115" y="4576531"/>
            <a:ext cx="10557887" cy="550915"/>
          </a:xfrm>
          <a:prstGeom prst="rect">
            <a:avLst/>
          </a:prstGeom>
          <a:solidFill>
            <a:srgbClr val="FFC000"/>
          </a:solidFill>
          <a:ln w="25400" cap="flat" cmpd="sng">
            <a:solidFill>
              <a:srgbClr val="464646"/>
            </a:solidFill>
            <a:prstDash val="solid"/>
            <a:round/>
            <a:headEnd type="none" w="sm" len="sm"/>
            <a:tailEnd type="none" w="sm" len="sm"/>
          </a:ln>
        </p:spPr>
        <p:txBody>
          <a:bodyPr spcFirstLastPara="1" wrap="square" lIns="121900" tIns="60933" rIns="121900" bIns="60933" anchor="ctr" anchorCtr="0">
            <a:noAutofit/>
          </a:bodyPr>
          <a:lstStyle/>
          <a:p>
            <a:pPr algn="ctr"/>
            <a:r>
              <a:rPr lang="en-US" sz="1867">
                <a:solidFill>
                  <a:schemeClr val="lt1"/>
                </a:solidFill>
                <a:latin typeface="Arial"/>
                <a:ea typeface="Arial"/>
                <a:cs typeface="Arial"/>
                <a:sym typeface="Arial"/>
              </a:rPr>
              <a:t>Attention for output timestep 1</a:t>
            </a:r>
            <a:endParaRPr sz="2400"/>
          </a:p>
        </p:txBody>
      </p:sp>
      <p:sp>
        <p:nvSpPr>
          <p:cNvPr id="465" name="Google Shape;465;p33"/>
          <p:cNvSpPr/>
          <p:nvPr/>
        </p:nvSpPr>
        <p:spPr>
          <a:xfrm>
            <a:off x="965115" y="3989454"/>
            <a:ext cx="1481796" cy="474997"/>
          </a:xfrm>
          <a:prstGeom prst="rect">
            <a:avLst/>
          </a:prstGeom>
          <a:blipFill rotWithShape="1">
            <a:blip r:embed="rId1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66" name="Google Shape;466;p33"/>
          <p:cNvSpPr/>
          <p:nvPr/>
        </p:nvSpPr>
        <p:spPr>
          <a:xfrm>
            <a:off x="3240262" y="3989454"/>
            <a:ext cx="1481796" cy="474997"/>
          </a:xfrm>
          <a:prstGeom prst="rect">
            <a:avLst/>
          </a:prstGeom>
          <a:blipFill rotWithShape="1">
            <a:blip r:embed="rId1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67" name="Google Shape;467;p33"/>
          <p:cNvSpPr/>
          <p:nvPr/>
        </p:nvSpPr>
        <p:spPr>
          <a:xfrm>
            <a:off x="5508282" y="3989454"/>
            <a:ext cx="1481796" cy="474997"/>
          </a:xfrm>
          <a:prstGeom prst="rect">
            <a:avLst/>
          </a:prstGeom>
          <a:blipFill rotWithShape="1">
            <a:blip r:embed="rId1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68" name="Google Shape;468;p33"/>
          <p:cNvSpPr/>
          <p:nvPr/>
        </p:nvSpPr>
        <p:spPr>
          <a:xfrm>
            <a:off x="7774745" y="3989454"/>
            <a:ext cx="1481796" cy="474997"/>
          </a:xfrm>
          <a:prstGeom prst="rect">
            <a:avLst/>
          </a:prstGeom>
          <a:blipFill rotWithShape="1">
            <a:blip r:embed="rId1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69" name="Google Shape;469;p33"/>
          <p:cNvSpPr/>
          <p:nvPr/>
        </p:nvSpPr>
        <p:spPr>
          <a:xfrm>
            <a:off x="10041205" y="3996588"/>
            <a:ext cx="1481796" cy="474997"/>
          </a:xfrm>
          <a:prstGeom prst="rect">
            <a:avLst/>
          </a:prstGeom>
          <a:blipFill rotWithShape="1">
            <a:blip r:embed="rId1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4"/>
          <p:cNvSpPr txBox="1">
            <a:spLocks noGrp="1"/>
          </p:cNvSpPr>
          <p:nvPr>
            <p:ph type="title"/>
          </p:nvPr>
        </p:nvSpPr>
        <p:spPr>
          <a:xfrm>
            <a:off x="415600" y="260648"/>
            <a:ext cx="11360800" cy="763600"/>
          </a:xfrm>
          <a:prstGeom prst="rect">
            <a:avLst/>
          </a:prstGeom>
          <a:noFill/>
          <a:ln>
            <a:noFill/>
          </a:ln>
        </p:spPr>
        <p:txBody>
          <a:bodyPr spcFirstLastPara="1" vert="horz" wrap="square" lIns="121900" tIns="121900" rIns="121900" bIns="121900" rtlCol="0" anchor="t" anchorCtr="0">
            <a:noAutofit/>
          </a:bodyPr>
          <a:lstStyle/>
          <a:p>
            <a:r>
              <a:rPr lang="en-US" sz="3733" dirty="0"/>
              <a:t>The context vector is a weighted sum of the hidden encodings.</a:t>
            </a:r>
            <a:endParaRPr dirty="0"/>
          </a:p>
        </p:txBody>
      </p:sp>
      <p:sp>
        <p:nvSpPr>
          <p:cNvPr id="475" name="Google Shape;475;p34"/>
          <p:cNvSpPr/>
          <p:nvPr/>
        </p:nvSpPr>
        <p:spPr>
          <a:xfrm>
            <a:off x="975361" y="5838660"/>
            <a:ext cx="1481796" cy="763600"/>
          </a:xfrm>
          <a:prstGeom prst="rect">
            <a:avLst/>
          </a:prstGeom>
          <a:blipFill rotWithShape="1">
            <a:blip r:embed="rId3">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76" name="Google Shape;476;p34"/>
          <p:cNvSpPr/>
          <p:nvPr/>
        </p:nvSpPr>
        <p:spPr>
          <a:xfrm>
            <a:off x="3241822" y="5838659"/>
            <a:ext cx="1481796" cy="763600"/>
          </a:xfrm>
          <a:prstGeom prst="rect">
            <a:avLst/>
          </a:prstGeom>
          <a:blipFill rotWithShape="1">
            <a:blip r:embed="rId4">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77" name="Google Shape;477;p34"/>
          <p:cNvSpPr/>
          <p:nvPr/>
        </p:nvSpPr>
        <p:spPr>
          <a:xfrm>
            <a:off x="5508283" y="5838659"/>
            <a:ext cx="1481796" cy="763600"/>
          </a:xfrm>
          <a:prstGeom prst="rect">
            <a:avLst/>
          </a:prstGeom>
          <a:blipFill rotWithShape="1">
            <a:blip r:embed="rId5">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78" name="Google Shape;478;p34"/>
          <p:cNvSpPr/>
          <p:nvPr/>
        </p:nvSpPr>
        <p:spPr>
          <a:xfrm>
            <a:off x="7774745" y="5838659"/>
            <a:ext cx="1481796" cy="763600"/>
          </a:xfrm>
          <a:prstGeom prst="rect">
            <a:avLst/>
          </a:prstGeom>
          <a:blipFill rotWithShape="1">
            <a:blip r:embed="rId6">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79" name="Google Shape;479;p34"/>
          <p:cNvSpPr/>
          <p:nvPr/>
        </p:nvSpPr>
        <p:spPr>
          <a:xfrm>
            <a:off x="10041206" y="5838657"/>
            <a:ext cx="1481796" cy="763600"/>
          </a:xfrm>
          <a:prstGeom prst="rect">
            <a:avLst/>
          </a:prstGeom>
          <a:blipFill rotWithShape="1">
            <a:blip r:embed="rId7">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80" name="Google Shape;480;p34"/>
          <p:cNvSpPr/>
          <p:nvPr/>
        </p:nvSpPr>
        <p:spPr>
          <a:xfrm>
            <a:off x="972243" y="5256214"/>
            <a:ext cx="1481796" cy="474997"/>
          </a:xfrm>
          <a:prstGeom prst="rect">
            <a:avLst/>
          </a:prstGeom>
          <a:blipFill rotWithShape="1">
            <a:blip r:embed="rId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81" name="Google Shape;481;p34"/>
          <p:cNvSpPr/>
          <p:nvPr/>
        </p:nvSpPr>
        <p:spPr>
          <a:xfrm>
            <a:off x="3240263" y="5256214"/>
            <a:ext cx="1481796" cy="474997"/>
          </a:xfrm>
          <a:prstGeom prst="rect">
            <a:avLst/>
          </a:prstGeom>
          <a:blipFill rotWithShape="1">
            <a:blip r:embed="rId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82" name="Google Shape;482;p34"/>
          <p:cNvSpPr/>
          <p:nvPr/>
        </p:nvSpPr>
        <p:spPr>
          <a:xfrm>
            <a:off x="5508282" y="5239526"/>
            <a:ext cx="1481796" cy="474997"/>
          </a:xfrm>
          <a:prstGeom prst="rect">
            <a:avLst/>
          </a:prstGeom>
          <a:blipFill rotWithShape="1">
            <a:blip r:embed="rId1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83" name="Google Shape;483;p34"/>
          <p:cNvSpPr/>
          <p:nvPr/>
        </p:nvSpPr>
        <p:spPr>
          <a:xfrm>
            <a:off x="7774745" y="5265452"/>
            <a:ext cx="1481796" cy="474997"/>
          </a:xfrm>
          <a:prstGeom prst="rect">
            <a:avLst/>
          </a:prstGeom>
          <a:blipFill rotWithShape="1">
            <a:blip r:embed="rId1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84" name="Google Shape;484;p34"/>
          <p:cNvSpPr/>
          <p:nvPr/>
        </p:nvSpPr>
        <p:spPr>
          <a:xfrm>
            <a:off x="10041206" y="5265452"/>
            <a:ext cx="1481796" cy="474997"/>
          </a:xfrm>
          <a:prstGeom prst="rect">
            <a:avLst/>
          </a:prstGeom>
          <a:blipFill rotWithShape="1">
            <a:blip r:embed="rId1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85" name="Google Shape;485;p34"/>
          <p:cNvSpPr/>
          <p:nvPr/>
        </p:nvSpPr>
        <p:spPr>
          <a:xfrm>
            <a:off x="972243" y="2236756"/>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86" name="Google Shape;486;p34"/>
          <p:cNvSpPr/>
          <p:nvPr/>
        </p:nvSpPr>
        <p:spPr>
          <a:xfrm>
            <a:off x="82865" y="2248371"/>
            <a:ext cx="543952" cy="474997"/>
          </a:xfrm>
          <a:prstGeom prst="rect">
            <a:avLst/>
          </a:prstGeom>
          <a:blipFill rotWithShape="1">
            <a:blip r:embed="rId1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487" name="Google Shape;487;p34"/>
          <p:cNvCxnSpPr/>
          <p:nvPr/>
        </p:nvCxnSpPr>
        <p:spPr>
          <a:xfrm rot="10800000" flipH="1">
            <a:off x="633058" y="2483132"/>
            <a:ext cx="393892" cy="4003"/>
          </a:xfrm>
          <a:prstGeom prst="straightConnector1">
            <a:avLst/>
          </a:prstGeom>
          <a:noFill/>
          <a:ln w="9525" cap="flat" cmpd="sng">
            <a:solidFill>
              <a:schemeClr val="dk1"/>
            </a:solidFill>
            <a:prstDash val="solid"/>
            <a:round/>
            <a:headEnd type="none" w="sm" len="sm"/>
            <a:tailEnd type="triangle" w="med" len="med"/>
          </a:ln>
        </p:spPr>
      </p:cxnSp>
      <p:sp>
        <p:nvSpPr>
          <p:cNvPr id="488" name="Google Shape;488;p34"/>
          <p:cNvSpPr/>
          <p:nvPr/>
        </p:nvSpPr>
        <p:spPr>
          <a:xfrm>
            <a:off x="965115" y="4576531"/>
            <a:ext cx="10557887" cy="550915"/>
          </a:xfrm>
          <a:prstGeom prst="rect">
            <a:avLst/>
          </a:prstGeom>
          <a:solidFill>
            <a:srgbClr val="FFC000"/>
          </a:solidFill>
          <a:ln w="25400" cap="flat" cmpd="sng">
            <a:solidFill>
              <a:srgbClr val="464646"/>
            </a:solidFill>
            <a:prstDash val="solid"/>
            <a:round/>
            <a:headEnd type="none" w="sm" len="sm"/>
            <a:tailEnd type="none" w="sm" len="sm"/>
          </a:ln>
        </p:spPr>
        <p:txBody>
          <a:bodyPr spcFirstLastPara="1" wrap="square" lIns="121900" tIns="60933" rIns="121900" bIns="60933" anchor="ctr" anchorCtr="0">
            <a:noAutofit/>
          </a:bodyPr>
          <a:lstStyle/>
          <a:p>
            <a:pPr algn="ctr"/>
            <a:r>
              <a:rPr lang="en-US" sz="1867">
                <a:solidFill>
                  <a:schemeClr val="lt1"/>
                </a:solidFill>
                <a:latin typeface="Arial"/>
                <a:ea typeface="Arial"/>
                <a:cs typeface="Arial"/>
                <a:sym typeface="Arial"/>
              </a:rPr>
              <a:t>Attention for output timestep 1</a:t>
            </a:r>
            <a:endParaRPr sz="2400"/>
          </a:p>
        </p:txBody>
      </p:sp>
      <p:sp>
        <p:nvSpPr>
          <p:cNvPr id="489" name="Google Shape;489;p34"/>
          <p:cNvSpPr/>
          <p:nvPr/>
        </p:nvSpPr>
        <p:spPr>
          <a:xfrm>
            <a:off x="965115" y="3989454"/>
            <a:ext cx="1481796" cy="474997"/>
          </a:xfrm>
          <a:prstGeom prst="rect">
            <a:avLst/>
          </a:prstGeom>
          <a:blipFill rotWithShape="1">
            <a:blip r:embed="rId1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90" name="Google Shape;490;p34"/>
          <p:cNvSpPr/>
          <p:nvPr/>
        </p:nvSpPr>
        <p:spPr>
          <a:xfrm>
            <a:off x="3240262" y="3989454"/>
            <a:ext cx="1481796" cy="474997"/>
          </a:xfrm>
          <a:prstGeom prst="rect">
            <a:avLst/>
          </a:prstGeom>
          <a:blipFill rotWithShape="1">
            <a:blip r:embed="rId1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91" name="Google Shape;491;p34"/>
          <p:cNvSpPr/>
          <p:nvPr/>
        </p:nvSpPr>
        <p:spPr>
          <a:xfrm>
            <a:off x="5508282" y="3989454"/>
            <a:ext cx="1481796" cy="474997"/>
          </a:xfrm>
          <a:prstGeom prst="rect">
            <a:avLst/>
          </a:prstGeom>
          <a:blipFill rotWithShape="1">
            <a:blip r:embed="rId1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92" name="Google Shape;492;p34"/>
          <p:cNvSpPr/>
          <p:nvPr/>
        </p:nvSpPr>
        <p:spPr>
          <a:xfrm>
            <a:off x="7774745" y="3989454"/>
            <a:ext cx="1481796" cy="474997"/>
          </a:xfrm>
          <a:prstGeom prst="rect">
            <a:avLst/>
          </a:prstGeom>
          <a:blipFill rotWithShape="1">
            <a:blip r:embed="rId1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93" name="Google Shape;493;p34"/>
          <p:cNvSpPr/>
          <p:nvPr/>
        </p:nvSpPr>
        <p:spPr>
          <a:xfrm>
            <a:off x="10041205" y="3996588"/>
            <a:ext cx="1481796" cy="474997"/>
          </a:xfrm>
          <a:prstGeom prst="rect">
            <a:avLst/>
          </a:prstGeom>
          <a:blipFill rotWithShape="1">
            <a:blip r:embed="rId1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494" name="Google Shape;494;p34"/>
          <p:cNvSpPr txBox="1"/>
          <p:nvPr/>
        </p:nvSpPr>
        <p:spPr>
          <a:xfrm>
            <a:off x="5614503" y="1356967"/>
            <a:ext cx="5802276" cy="1636221"/>
          </a:xfrm>
          <a:prstGeom prst="rect">
            <a:avLst/>
          </a:prstGeom>
          <a:blipFill rotWithShape="1">
            <a:blip r:embed="rId20">
              <a:alphaModFix/>
            </a:blip>
            <a:stretch>
              <a:fillRect b="-16912"/>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5"/>
          <p:cNvSpPr txBox="1">
            <a:spLocks noGrp="1"/>
          </p:cNvSpPr>
          <p:nvPr>
            <p:ph type="title"/>
          </p:nvPr>
        </p:nvSpPr>
        <p:spPr>
          <a:xfrm>
            <a:off x="415600" y="116632"/>
            <a:ext cx="11360800" cy="763600"/>
          </a:xfrm>
          <a:prstGeom prst="rect">
            <a:avLst/>
          </a:prstGeom>
          <a:noFill/>
          <a:ln>
            <a:noFill/>
          </a:ln>
        </p:spPr>
        <p:txBody>
          <a:bodyPr spcFirstLastPara="1" vert="horz" wrap="square" lIns="121900" tIns="121900" rIns="121900" bIns="121900" rtlCol="0" anchor="t" anchorCtr="0">
            <a:noAutofit/>
          </a:bodyPr>
          <a:lstStyle/>
          <a:p>
            <a:r>
              <a:rPr lang="en-US" sz="3733" dirty="0"/>
              <a:t>The context vector is a weighted sum of the hidden encodings.</a:t>
            </a:r>
            <a:endParaRPr dirty="0"/>
          </a:p>
        </p:txBody>
      </p:sp>
      <p:sp>
        <p:nvSpPr>
          <p:cNvPr id="500" name="Google Shape;500;p35"/>
          <p:cNvSpPr/>
          <p:nvPr/>
        </p:nvSpPr>
        <p:spPr>
          <a:xfrm>
            <a:off x="975361" y="5838660"/>
            <a:ext cx="1481796" cy="763600"/>
          </a:xfrm>
          <a:prstGeom prst="rect">
            <a:avLst/>
          </a:prstGeom>
          <a:blipFill rotWithShape="1">
            <a:blip r:embed="rId3">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01" name="Google Shape;501;p35"/>
          <p:cNvSpPr/>
          <p:nvPr/>
        </p:nvSpPr>
        <p:spPr>
          <a:xfrm>
            <a:off x="3241822" y="5838659"/>
            <a:ext cx="1481796" cy="763600"/>
          </a:xfrm>
          <a:prstGeom prst="rect">
            <a:avLst/>
          </a:prstGeom>
          <a:blipFill rotWithShape="1">
            <a:blip r:embed="rId4">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02" name="Google Shape;502;p35"/>
          <p:cNvSpPr/>
          <p:nvPr/>
        </p:nvSpPr>
        <p:spPr>
          <a:xfrm>
            <a:off x="5508283" y="5838659"/>
            <a:ext cx="1481796" cy="763600"/>
          </a:xfrm>
          <a:prstGeom prst="rect">
            <a:avLst/>
          </a:prstGeom>
          <a:blipFill rotWithShape="1">
            <a:blip r:embed="rId5">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03" name="Google Shape;503;p35"/>
          <p:cNvSpPr/>
          <p:nvPr/>
        </p:nvSpPr>
        <p:spPr>
          <a:xfrm>
            <a:off x="7774745" y="5838659"/>
            <a:ext cx="1481796" cy="763600"/>
          </a:xfrm>
          <a:prstGeom prst="rect">
            <a:avLst/>
          </a:prstGeom>
          <a:blipFill rotWithShape="1">
            <a:blip r:embed="rId6">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04" name="Google Shape;504;p35"/>
          <p:cNvSpPr/>
          <p:nvPr/>
        </p:nvSpPr>
        <p:spPr>
          <a:xfrm>
            <a:off x="10041206" y="5838657"/>
            <a:ext cx="1481796" cy="763600"/>
          </a:xfrm>
          <a:prstGeom prst="rect">
            <a:avLst/>
          </a:prstGeom>
          <a:blipFill rotWithShape="1">
            <a:blip r:embed="rId7">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05" name="Google Shape;505;p35"/>
          <p:cNvSpPr/>
          <p:nvPr/>
        </p:nvSpPr>
        <p:spPr>
          <a:xfrm>
            <a:off x="972243" y="5256214"/>
            <a:ext cx="1481796" cy="474997"/>
          </a:xfrm>
          <a:prstGeom prst="rect">
            <a:avLst/>
          </a:prstGeom>
          <a:blipFill rotWithShape="1">
            <a:blip r:embed="rId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06" name="Google Shape;506;p35"/>
          <p:cNvSpPr/>
          <p:nvPr/>
        </p:nvSpPr>
        <p:spPr>
          <a:xfrm>
            <a:off x="3240263" y="5256214"/>
            <a:ext cx="1481796" cy="474997"/>
          </a:xfrm>
          <a:prstGeom prst="rect">
            <a:avLst/>
          </a:prstGeom>
          <a:blipFill rotWithShape="1">
            <a:blip r:embed="rId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07" name="Google Shape;507;p35"/>
          <p:cNvSpPr/>
          <p:nvPr/>
        </p:nvSpPr>
        <p:spPr>
          <a:xfrm>
            <a:off x="5508282" y="5239526"/>
            <a:ext cx="1481796" cy="474997"/>
          </a:xfrm>
          <a:prstGeom prst="rect">
            <a:avLst/>
          </a:prstGeom>
          <a:blipFill rotWithShape="1">
            <a:blip r:embed="rId1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08" name="Google Shape;508;p35"/>
          <p:cNvSpPr/>
          <p:nvPr/>
        </p:nvSpPr>
        <p:spPr>
          <a:xfrm>
            <a:off x="7774745" y="5265452"/>
            <a:ext cx="1481796" cy="474997"/>
          </a:xfrm>
          <a:prstGeom prst="rect">
            <a:avLst/>
          </a:prstGeom>
          <a:blipFill rotWithShape="1">
            <a:blip r:embed="rId1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09" name="Google Shape;509;p35"/>
          <p:cNvSpPr/>
          <p:nvPr/>
        </p:nvSpPr>
        <p:spPr>
          <a:xfrm>
            <a:off x="10041206" y="5265452"/>
            <a:ext cx="1481796" cy="474997"/>
          </a:xfrm>
          <a:prstGeom prst="rect">
            <a:avLst/>
          </a:prstGeom>
          <a:blipFill rotWithShape="1">
            <a:blip r:embed="rId1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10" name="Google Shape;510;p35"/>
          <p:cNvSpPr/>
          <p:nvPr/>
        </p:nvSpPr>
        <p:spPr>
          <a:xfrm>
            <a:off x="972243" y="2236756"/>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11" name="Google Shape;511;p35"/>
          <p:cNvSpPr/>
          <p:nvPr/>
        </p:nvSpPr>
        <p:spPr>
          <a:xfrm>
            <a:off x="972243" y="1553091"/>
            <a:ext cx="543952" cy="474997"/>
          </a:xfrm>
          <a:prstGeom prst="rect">
            <a:avLst/>
          </a:prstGeom>
          <a:blipFill rotWithShape="1">
            <a:blip r:embed="rId1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512" name="Google Shape;512;p35"/>
          <p:cNvCxnSpPr>
            <a:stCxn id="510" idx="0"/>
            <a:endCxn id="511" idx="2"/>
          </p:cNvCxnSpPr>
          <p:nvPr/>
        </p:nvCxnSpPr>
        <p:spPr>
          <a:xfrm rot="10800000">
            <a:off x="1244219" y="2027956"/>
            <a:ext cx="0" cy="208800"/>
          </a:xfrm>
          <a:prstGeom prst="straightConnector1">
            <a:avLst/>
          </a:prstGeom>
          <a:noFill/>
          <a:ln w="9525" cap="flat" cmpd="sng">
            <a:solidFill>
              <a:schemeClr val="dk1"/>
            </a:solidFill>
            <a:prstDash val="solid"/>
            <a:round/>
            <a:headEnd type="none" w="sm" len="sm"/>
            <a:tailEnd type="triangle" w="med" len="med"/>
          </a:ln>
        </p:spPr>
      </p:cxnSp>
      <p:sp>
        <p:nvSpPr>
          <p:cNvPr id="513" name="Google Shape;513;p35"/>
          <p:cNvSpPr/>
          <p:nvPr/>
        </p:nvSpPr>
        <p:spPr>
          <a:xfrm>
            <a:off x="82865" y="2248371"/>
            <a:ext cx="543952" cy="474997"/>
          </a:xfrm>
          <a:prstGeom prst="rect">
            <a:avLst/>
          </a:prstGeom>
          <a:blipFill rotWithShape="1">
            <a:blip r:embed="rId1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514" name="Google Shape;514;p35"/>
          <p:cNvCxnSpPr/>
          <p:nvPr/>
        </p:nvCxnSpPr>
        <p:spPr>
          <a:xfrm rot="10800000" flipH="1">
            <a:off x="633058" y="2483132"/>
            <a:ext cx="393892" cy="4003"/>
          </a:xfrm>
          <a:prstGeom prst="straightConnector1">
            <a:avLst/>
          </a:prstGeom>
          <a:noFill/>
          <a:ln w="9525" cap="flat" cmpd="sng">
            <a:solidFill>
              <a:schemeClr val="dk1"/>
            </a:solidFill>
            <a:prstDash val="solid"/>
            <a:round/>
            <a:headEnd type="none" w="sm" len="sm"/>
            <a:tailEnd type="triangle" w="med" len="med"/>
          </a:ln>
        </p:spPr>
      </p:cxnSp>
      <p:sp>
        <p:nvSpPr>
          <p:cNvPr id="515" name="Google Shape;515;p35"/>
          <p:cNvSpPr/>
          <p:nvPr/>
        </p:nvSpPr>
        <p:spPr>
          <a:xfrm>
            <a:off x="965115" y="4576531"/>
            <a:ext cx="10557887" cy="550915"/>
          </a:xfrm>
          <a:prstGeom prst="rect">
            <a:avLst/>
          </a:prstGeom>
          <a:solidFill>
            <a:srgbClr val="FFC000"/>
          </a:solidFill>
          <a:ln w="25400" cap="flat" cmpd="sng">
            <a:solidFill>
              <a:srgbClr val="464646"/>
            </a:solidFill>
            <a:prstDash val="solid"/>
            <a:round/>
            <a:headEnd type="none" w="sm" len="sm"/>
            <a:tailEnd type="none" w="sm" len="sm"/>
          </a:ln>
        </p:spPr>
        <p:txBody>
          <a:bodyPr spcFirstLastPara="1" wrap="square" lIns="121900" tIns="60933" rIns="121900" bIns="60933" anchor="ctr" anchorCtr="0">
            <a:noAutofit/>
          </a:bodyPr>
          <a:lstStyle/>
          <a:p>
            <a:pPr algn="ctr"/>
            <a:r>
              <a:rPr lang="en-US" sz="1867">
                <a:solidFill>
                  <a:schemeClr val="lt1"/>
                </a:solidFill>
                <a:latin typeface="Arial"/>
                <a:ea typeface="Arial"/>
                <a:cs typeface="Arial"/>
                <a:sym typeface="Arial"/>
              </a:rPr>
              <a:t>Attention for output timestep 1</a:t>
            </a:r>
            <a:endParaRPr sz="2400"/>
          </a:p>
        </p:txBody>
      </p:sp>
      <p:sp>
        <p:nvSpPr>
          <p:cNvPr id="516" name="Google Shape;516;p35"/>
          <p:cNvSpPr/>
          <p:nvPr/>
        </p:nvSpPr>
        <p:spPr>
          <a:xfrm>
            <a:off x="965115" y="3989454"/>
            <a:ext cx="1481796" cy="474997"/>
          </a:xfrm>
          <a:prstGeom prst="rect">
            <a:avLst/>
          </a:prstGeom>
          <a:blipFill rotWithShape="1">
            <a:blip r:embed="rId1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17" name="Google Shape;517;p35"/>
          <p:cNvSpPr/>
          <p:nvPr/>
        </p:nvSpPr>
        <p:spPr>
          <a:xfrm>
            <a:off x="3240262" y="3989454"/>
            <a:ext cx="1481796" cy="474997"/>
          </a:xfrm>
          <a:prstGeom prst="rect">
            <a:avLst/>
          </a:prstGeom>
          <a:blipFill rotWithShape="1">
            <a:blip r:embed="rId1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18" name="Google Shape;518;p35"/>
          <p:cNvSpPr/>
          <p:nvPr/>
        </p:nvSpPr>
        <p:spPr>
          <a:xfrm>
            <a:off x="5508282" y="3989454"/>
            <a:ext cx="1481796" cy="474997"/>
          </a:xfrm>
          <a:prstGeom prst="rect">
            <a:avLst/>
          </a:prstGeom>
          <a:blipFill rotWithShape="1">
            <a:blip r:embed="rId1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19" name="Google Shape;519;p35"/>
          <p:cNvSpPr/>
          <p:nvPr/>
        </p:nvSpPr>
        <p:spPr>
          <a:xfrm>
            <a:off x="7774745" y="3989454"/>
            <a:ext cx="1481796" cy="474997"/>
          </a:xfrm>
          <a:prstGeom prst="rect">
            <a:avLst/>
          </a:prstGeom>
          <a:blipFill rotWithShape="1">
            <a:blip r:embed="rId1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20" name="Google Shape;520;p35"/>
          <p:cNvSpPr/>
          <p:nvPr/>
        </p:nvSpPr>
        <p:spPr>
          <a:xfrm>
            <a:off x="10041205" y="3996588"/>
            <a:ext cx="1481796" cy="474997"/>
          </a:xfrm>
          <a:prstGeom prst="rect">
            <a:avLst/>
          </a:prstGeom>
          <a:blipFill rotWithShape="1">
            <a:blip r:embed="rId2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21" name="Google Shape;521;p35"/>
          <p:cNvSpPr/>
          <p:nvPr/>
        </p:nvSpPr>
        <p:spPr>
          <a:xfrm>
            <a:off x="966000" y="2936926"/>
            <a:ext cx="543952" cy="474997"/>
          </a:xfrm>
          <a:prstGeom prst="rect">
            <a:avLst/>
          </a:prstGeom>
          <a:blipFill rotWithShape="1">
            <a:blip r:embed="rId2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522" name="Google Shape;522;p35"/>
          <p:cNvCxnSpPr/>
          <p:nvPr/>
        </p:nvCxnSpPr>
        <p:spPr>
          <a:xfrm rot="10800000">
            <a:off x="1237976" y="2707465"/>
            <a:ext cx="0" cy="208668"/>
          </a:xfrm>
          <a:prstGeom prst="straightConnector1">
            <a:avLst/>
          </a:prstGeom>
          <a:noFill/>
          <a:ln w="9525" cap="flat" cmpd="sng">
            <a:solidFill>
              <a:schemeClr val="dk1"/>
            </a:solidFill>
            <a:prstDash val="solid"/>
            <a:round/>
            <a:headEnd type="none" w="sm" len="sm"/>
            <a:tailEnd type="triangle" w="med" len="med"/>
          </a:ln>
        </p:spPr>
      </p:cxnSp>
      <p:cxnSp>
        <p:nvCxnSpPr>
          <p:cNvPr id="523" name="Google Shape;523;p35"/>
          <p:cNvCxnSpPr>
            <a:stCxn id="505" idx="1"/>
            <a:endCxn id="521" idx="1"/>
          </p:cNvCxnSpPr>
          <p:nvPr/>
        </p:nvCxnSpPr>
        <p:spPr>
          <a:xfrm rot="10800000">
            <a:off x="965843" y="3174512"/>
            <a:ext cx="6400" cy="2319200"/>
          </a:xfrm>
          <a:prstGeom prst="curvedConnector3">
            <a:avLst>
              <a:gd name="adj1" fmla="val 10575041"/>
            </a:avLst>
          </a:prstGeom>
          <a:noFill/>
          <a:ln w="9525" cap="flat" cmpd="sng">
            <a:solidFill>
              <a:schemeClr val="dk1"/>
            </a:solidFill>
            <a:prstDash val="solid"/>
            <a:round/>
            <a:headEnd type="none" w="sm" len="sm"/>
            <a:tailEnd type="triangle" w="med" len="med"/>
          </a:ln>
        </p:spPr>
      </p:cxnSp>
      <p:cxnSp>
        <p:nvCxnSpPr>
          <p:cNvPr id="524" name="Google Shape;524;p35"/>
          <p:cNvCxnSpPr>
            <a:stCxn id="516" idx="0"/>
            <a:endCxn id="521" idx="2"/>
          </p:cNvCxnSpPr>
          <p:nvPr/>
        </p:nvCxnSpPr>
        <p:spPr>
          <a:xfrm rot="10800000">
            <a:off x="1238012" y="3411853"/>
            <a:ext cx="468000" cy="577600"/>
          </a:xfrm>
          <a:prstGeom prst="straightConnector1">
            <a:avLst/>
          </a:prstGeom>
          <a:noFill/>
          <a:ln w="9525" cap="flat" cmpd="sng">
            <a:solidFill>
              <a:schemeClr val="dk1"/>
            </a:solidFill>
            <a:prstDash val="solid"/>
            <a:round/>
            <a:headEnd type="none" w="sm" len="sm"/>
            <a:tailEnd type="triangle" w="med" len="med"/>
          </a:ln>
        </p:spPr>
      </p:cxnSp>
      <p:cxnSp>
        <p:nvCxnSpPr>
          <p:cNvPr id="525" name="Google Shape;525;p35"/>
          <p:cNvCxnSpPr>
            <a:stCxn id="517" idx="0"/>
            <a:endCxn id="521" idx="2"/>
          </p:cNvCxnSpPr>
          <p:nvPr/>
        </p:nvCxnSpPr>
        <p:spPr>
          <a:xfrm rot="10800000">
            <a:off x="1237960" y="3411853"/>
            <a:ext cx="2743200" cy="577600"/>
          </a:xfrm>
          <a:prstGeom prst="straightConnector1">
            <a:avLst/>
          </a:prstGeom>
          <a:noFill/>
          <a:ln w="9525" cap="flat" cmpd="sng">
            <a:solidFill>
              <a:schemeClr val="dk1"/>
            </a:solidFill>
            <a:prstDash val="solid"/>
            <a:round/>
            <a:headEnd type="none" w="sm" len="sm"/>
            <a:tailEnd type="triangle" w="med" len="med"/>
          </a:ln>
        </p:spPr>
      </p:cxnSp>
      <p:cxnSp>
        <p:nvCxnSpPr>
          <p:cNvPr id="526" name="Google Shape;526;p35"/>
          <p:cNvCxnSpPr>
            <a:stCxn id="518" idx="0"/>
            <a:endCxn id="521" idx="2"/>
          </p:cNvCxnSpPr>
          <p:nvPr/>
        </p:nvCxnSpPr>
        <p:spPr>
          <a:xfrm rot="10800000">
            <a:off x="1237979" y="3411853"/>
            <a:ext cx="5011200" cy="577600"/>
          </a:xfrm>
          <a:prstGeom prst="straightConnector1">
            <a:avLst/>
          </a:prstGeom>
          <a:noFill/>
          <a:ln w="9525" cap="flat" cmpd="sng">
            <a:solidFill>
              <a:schemeClr val="dk1"/>
            </a:solidFill>
            <a:prstDash val="solid"/>
            <a:round/>
            <a:headEnd type="none" w="sm" len="sm"/>
            <a:tailEnd type="triangle" w="med" len="med"/>
          </a:ln>
        </p:spPr>
      </p:cxnSp>
      <p:cxnSp>
        <p:nvCxnSpPr>
          <p:cNvPr id="527" name="Google Shape;527;p35"/>
          <p:cNvCxnSpPr>
            <a:stCxn id="519" idx="0"/>
            <a:endCxn id="521" idx="2"/>
          </p:cNvCxnSpPr>
          <p:nvPr/>
        </p:nvCxnSpPr>
        <p:spPr>
          <a:xfrm rot="10800000">
            <a:off x="1238041" y="3411853"/>
            <a:ext cx="7277600" cy="577600"/>
          </a:xfrm>
          <a:prstGeom prst="straightConnector1">
            <a:avLst/>
          </a:prstGeom>
          <a:noFill/>
          <a:ln w="9525" cap="flat" cmpd="sng">
            <a:solidFill>
              <a:schemeClr val="dk1"/>
            </a:solidFill>
            <a:prstDash val="solid"/>
            <a:round/>
            <a:headEnd type="none" w="sm" len="sm"/>
            <a:tailEnd type="triangle" w="med" len="med"/>
          </a:ln>
        </p:spPr>
      </p:cxnSp>
      <p:cxnSp>
        <p:nvCxnSpPr>
          <p:cNvPr id="528" name="Google Shape;528;p35"/>
          <p:cNvCxnSpPr>
            <a:stCxn id="520" idx="0"/>
            <a:endCxn id="521" idx="2"/>
          </p:cNvCxnSpPr>
          <p:nvPr/>
        </p:nvCxnSpPr>
        <p:spPr>
          <a:xfrm rot="10800000">
            <a:off x="1238103" y="3411788"/>
            <a:ext cx="9544000" cy="584800"/>
          </a:xfrm>
          <a:prstGeom prst="straightConnector1">
            <a:avLst/>
          </a:prstGeom>
          <a:noFill/>
          <a:ln w="9525" cap="flat" cmpd="sng">
            <a:solidFill>
              <a:schemeClr val="dk1"/>
            </a:solidFill>
            <a:prstDash val="solid"/>
            <a:round/>
            <a:headEnd type="none" w="sm" len="sm"/>
            <a:tailEnd type="triangle" w="med" len="med"/>
          </a:ln>
        </p:spPr>
      </p:cxnSp>
      <p:cxnSp>
        <p:nvCxnSpPr>
          <p:cNvPr id="529" name="Google Shape;529;p35"/>
          <p:cNvCxnSpPr>
            <a:stCxn id="506" idx="1"/>
            <a:endCxn id="521" idx="3"/>
          </p:cNvCxnSpPr>
          <p:nvPr/>
        </p:nvCxnSpPr>
        <p:spPr>
          <a:xfrm rot="10800000">
            <a:off x="1509863" y="3174512"/>
            <a:ext cx="1730400" cy="2319200"/>
          </a:xfrm>
          <a:prstGeom prst="curvedConnector3">
            <a:avLst>
              <a:gd name="adj1" fmla="val 26151"/>
            </a:avLst>
          </a:prstGeom>
          <a:noFill/>
          <a:ln w="9525" cap="flat" cmpd="sng">
            <a:solidFill>
              <a:schemeClr val="dk1"/>
            </a:solidFill>
            <a:prstDash val="solid"/>
            <a:round/>
            <a:headEnd type="none" w="sm" len="sm"/>
            <a:tailEnd type="triangle" w="med" len="med"/>
          </a:ln>
        </p:spPr>
      </p:cxnSp>
      <p:cxnSp>
        <p:nvCxnSpPr>
          <p:cNvPr id="530" name="Google Shape;530;p35"/>
          <p:cNvCxnSpPr>
            <a:stCxn id="507" idx="1"/>
            <a:endCxn id="521" idx="3"/>
          </p:cNvCxnSpPr>
          <p:nvPr/>
        </p:nvCxnSpPr>
        <p:spPr>
          <a:xfrm rot="10800000">
            <a:off x="1509881" y="3174224"/>
            <a:ext cx="3998400" cy="2302800"/>
          </a:xfrm>
          <a:prstGeom prst="curvedConnector3">
            <a:avLst>
              <a:gd name="adj1" fmla="val 10359"/>
            </a:avLst>
          </a:prstGeom>
          <a:noFill/>
          <a:ln w="9525" cap="flat" cmpd="sng">
            <a:solidFill>
              <a:schemeClr val="dk1"/>
            </a:solidFill>
            <a:prstDash val="solid"/>
            <a:round/>
            <a:headEnd type="none" w="sm" len="sm"/>
            <a:tailEnd type="triangle" w="med" len="med"/>
          </a:ln>
        </p:spPr>
      </p:cxnSp>
      <p:cxnSp>
        <p:nvCxnSpPr>
          <p:cNvPr id="531" name="Google Shape;531;p35"/>
          <p:cNvCxnSpPr>
            <a:stCxn id="508" idx="0"/>
            <a:endCxn id="521" idx="3"/>
          </p:cNvCxnSpPr>
          <p:nvPr/>
        </p:nvCxnSpPr>
        <p:spPr>
          <a:xfrm rot="5400000" flipH="1">
            <a:off x="3967241" y="717052"/>
            <a:ext cx="2091200" cy="7005600"/>
          </a:xfrm>
          <a:prstGeom prst="curvedConnector2">
            <a:avLst/>
          </a:prstGeom>
          <a:noFill/>
          <a:ln w="9525" cap="flat" cmpd="sng">
            <a:solidFill>
              <a:schemeClr val="dk1"/>
            </a:solidFill>
            <a:prstDash val="solid"/>
            <a:round/>
            <a:headEnd type="none" w="sm" len="sm"/>
            <a:tailEnd type="triangle" w="med" len="med"/>
          </a:ln>
        </p:spPr>
      </p:cxnSp>
      <p:cxnSp>
        <p:nvCxnSpPr>
          <p:cNvPr id="532" name="Google Shape;532;p35"/>
          <p:cNvCxnSpPr>
            <a:stCxn id="509" idx="0"/>
            <a:endCxn id="521" idx="3"/>
          </p:cNvCxnSpPr>
          <p:nvPr/>
        </p:nvCxnSpPr>
        <p:spPr>
          <a:xfrm rot="5400000" flipH="1">
            <a:off x="5100503" y="-416148"/>
            <a:ext cx="2091200" cy="9272000"/>
          </a:xfrm>
          <a:prstGeom prst="curvedConnector2">
            <a:avLst/>
          </a:prstGeom>
          <a:noFill/>
          <a:ln w="9525" cap="flat" cmpd="sng">
            <a:solidFill>
              <a:schemeClr val="dk1"/>
            </a:solidFill>
            <a:prstDash val="solid"/>
            <a:round/>
            <a:headEnd type="none" w="sm" len="sm"/>
            <a:tailEnd type="triangle" w="med" len="med"/>
          </a:ln>
        </p:spPr>
      </p:cxnSp>
      <p:sp>
        <p:nvSpPr>
          <p:cNvPr id="533" name="Google Shape;533;p35"/>
          <p:cNvSpPr txBox="1"/>
          <p:nvPr/>
        </p:nvSpPr>
        <p:spPr>
          <a:xfrm>
            <a:off x="5614503" y="1356967"/>
            <a:ext cx="5802276" cy="1636221"/>
          </a:xfrm>
          <a:prstGeom prst="rect">
            <a:avLst/>
          </a:prstGeom>
          <a:blipFill rotWithShape="1">
            <a:blip r:embed="rId22">
              <a:alphaModFix/>
            </a:blip>
            <a:stretch>
              <a:fillRect b="-16912"/>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4"/>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5" imgW="152400" imgH="241300" progId="Equation.DSMT4">
                  <p:embed/>
                </p:oleObj>
              </mc:Choice>
              <mc:Fallback>
                <p:oleObj name="Equation" r:id="rId5" imgW="152400" imgH="241300" progId="Equation.DSMT4">
                  <p:embed/>
                  <p:pic>
                    <p:nvPicPr>
                      <p:cNvPr id="9" name="Object 8"/>
                      <p:cNvPicPr/>
                      <p:nvPr/>
                    </p:nvPicPr>
                    <p:blipFill>
                      <a:blip r:embed="rId6"/>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8"/>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𝑔</m:t>
                          </m:r>
                        </m:e>
                        <m:sub>
                          <m:r>
                            <a:rPr lang="en-US" sz="1400" i="1">
                              <a:solidFill>
                                <a:schemeClr val="bg1">
                                  <a:lumMod val="50000"/>
                                </a:schemeClr>
                              </a:solidFill>
                              <a:latin typeface="Cambria Math" panose="02040503050406030204" pitchFamily="18" charset="0"/>
                            </a:rPr>
                            <m:t>𝑡</m:t>
                          </m:r>
                        </m:sub>
                      </m:sSub>
                      <m:r>
                        <a:rPr lang="en-US" sz="1400" i="1">
                          <a:solidFill>
                            <a:schemeClr val="bg1">
                              <a:lumMod val="50000"/>
                            </a:schemeClr>
                          </a:solidFill>
                          <a:latin typeface="Cambria Math" panose="02040503050406030204" pitchFamily="18" charset="0"/>
                        </a:rPr>
                        <m:t>=</m:t>
                      </m:r>
                      <m:r>
                        <m:rPr>
                          <m:sty m:val="p"/>
                        </m:rPr>
                        <a:rPr lang="en-US" sz="1400">
                          <a:solidFill>
                            <a:schemeClr val="bg1">
                              <a:lumMod val="50000"/>
                            </a:schemeClr>
                          </a:solidFill>
                          <a:latin typeface="Cambria Math" panose="02040503050406030204" pitchFamily="18" charset="0"/>
                        </a:rPr>
                        <m:t>tanh</m:t>
                      </m:r>
                      <m:r>
                        <a:rPr lang="en-US" sz="1400" i="1">
                          <a:solidFill>
                            <a:schemeClr val="bg1">
                              <a:lumMod val="50000"/>
                            </a:schemeClr>
                          </a:solidFill>
                          <a:latin typeface="Cambria Math" panose="02040503050406030204" pitchFamily="18" charset="0"/>
                        </a:rPr>
                        <m:t>⁡</m:t>
                      </m:r>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𝑊</m:t>
                          </m:r>
                        </m:e>
                        <m:sub>
                          <m:r>
                            <a:rPr lang="en-US" sz="1400" i="1">
                              <a:solidFill>
                                <a:schemeClr val="bg1">
                                  <a:lumMod val="50000"/>
                                </a:schemeClr>
                              </a:solidFill>
                              <a:latin typeface="Cambria Math" panose="02040503050406030204" pitchFamily="18" charset="0"/>
                            </a:rPr>
                            <m:t>𝑔</m:t>
                          </m:r>
                        </m:sub>
                      </m:sSub>
                      <m:d>
                        <m:dPr>
                          <m:ctrlPr>
                            <a:rPr lang="en-US" sz="1400" i="1">
                              <a:solidFill>
                                <a:schemeClr val="bg1">
                                  <a:lumMod val="50000"/>
                                </a:schemeClr>
                              </a:solidFill>
                              <a:latin typeface="Cambria Math" panose="02040503050406030204" pitchFamily="18" charset="0"/>
                            </a:rPr>
                          </m:ctrlPr>
                        </m:dPr>
                        <m:e>
                          <m:m>
                            <m:mPr>
                              <m:mcs>
                                <m:mc>
                                  <m:mcPr>
                                    <m:count m:val="1"/>
                                    <m:mcJc m:val="center"/>
                                  </m:mcPr>
                                </m:mc>
                              </m:mcs>
                              <m:ctrlPr>
                                <a:rPr lang="en-US" sz="1400" i="1">
                                  <a:solidFill>
                                    <a:schemeClr val="bg1">
                                      <a:lumMod val="50000"/>
                                    </a:schemeClr>
                                  </a:solidFill>
                                  <a:latin typeface="Cambria Math" panose="02040503050406030204" pitchFamily="18" charset="0"/>
                                </a:rPr>
                              </m:ctrlPr>
                            </m:mP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𝑥</m:t>
                                    </m:r>
                                  </m:e>
                                  <m:sub>
                                    <m:r>
                                      <a:rPr lang="en-US" sz="1400" i="1">
                                        <a:solidFill>
                                          <a:schemeClr val="bg1">
                                            <a:lumMod val="50000"/>
                                          </a:schemeClr>
                                        </a:solidFill>
                                        <a:latin typeface="Cambria Math" panose="02040503050406030204" pitchFamily="18" charset="0"/>
                                      </a:rPr>
                                      <m:t>𝑡</m:t>
                                    </m:r>
                                  </m:sub>
                                </m:sSub>
                              </m:e>
                            </m:m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h</m:t>
                                    </m:r>
                                  </m:e>
                                  <m:sub>
                                    <m:r>
                                      <a:rPr lang="en-US" sz="1400" i="1">
                                        <a:solidFill>
                                          <a:schemeClr val="bg1">
                                            <a:lumMod val="50000"/>
                                          </a:schemeClr>
                                        </a:solidFill>
                                        <a:latin typeface="Cambria Math" panose="02040503050406030204" pitchFamily="18" charset="0"/>
                                      </a:rPr>
                                      <m:t>𝑡</m:t>
                                    </m:r>
                                    <m:r>
                                      <a:rPr lang="en-US" sz="1400" i="1">
                                        <a:solidFill>
                                          <a:schemeClr val="bg1">
                                            <a:lumMod val="50000"/>
                                          </a:schemeClr>
                                        </a:solidFill>
                                        <a:latin typeface="Cambria Math" panose="02040503050406030204" pitchFamily="18" charset="0"/>
                                      </a:rPr>
                                      <m:t>−1</m:t>
                                    </m:r>
                                  </m:sub>
                                </m:sSub>
                              </m:e>
                            </m:mr>
                          </m:m>
                        </m:e>
                      </m:d>
                    </m:oMath>
                  </m:oMathPara>
                </a14:m>
                <a:endParaRPr lang="en-US" sz="1400" dirty="0">
                  <a:solidFill>
                    <a:schemeClr val="bg1">
                      <a:lumMod val="50000"/>
                    </a:schemeClr>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A256797-7D46-5644-B0B3-DD74D62C22EC}"/>
                  </a:ext>
                </a:extLst>
              </p:cNvPr>
              <p:cNvSpPr txBox="1"/>
              <p:nvPr/>
            </p:nvSpPr>
            <p:spPr>
              <a:xfrm>
                <a:off x="5854045" y="4416623"/>
                <a:ext cx="130875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29" name="TextBox 28">
                <a:extLst>
                  <a:ext uri="{FF2B5EF4-FFF2-40B4-BE49-F238E27FC236}">
                    <a16:creationId xmlns:a16="http://schemas.microsoft.com/office/drawing/2014/main" id="{4A256797-7D46-5644-B0B3-DD74D62C22EC}"/>
                  </a:ext>
                </a:extLst>
              </p:cNvPr>
              <p:cNvSpPr txBox="1">
                <a:spLocks noRot="1" noChangeAspect="1" noMove="1" noResize="1" noEditPoints="1" noAdjustHandles="1" noChangeArrowheads="1" noChangeShapeType="1" noTextEdit="1"/>
              </p:cNvSpPr>
              <p:nvPr/>
            </p:nvSpPr>
            <p:spPr>
              <a:xfrm>
                <a:off x="5854045" y="4416623"/>
                <a:ext cx="1308755" cy="307777"/>
              </a:xfrm>
              <a:prstGeom prst="rect">
                <a:avLst/>
              </a:prstGeom>
              <a:blipFill>
                <a:blip r:embed="rId12"/>
                <a:stretch>
                  <a:fillRect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315448E-2497-254F-9312-A7CB310BDCF5}"/>
                  </a:ext>
                </a:extLst>
              </p:cNvPr>
              <p:cNvSpPr txBox="1"/>
              <p:nvPr/>
            </p:nvSpPr>
            <p:spPr>
              <a:xfrm>
                <a:off x="9170034" y="3671837"/>
                <a:ext cx="115108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h</m:t>
                          </m:r>
                        </m:e>
                        <m:sub>
                          <m:r>
                            <a:rPr lang="en-US" sz="1400" i="1">
                              <a:solidFill>
                                <a:schemeClr val="accent3">
                                  <a:lumMod val="50000"/>
                                </a:schemeClr>
                              </a:solidFill>
                              <a:latin typeface="Cambria Math" panose="02040503050406030204" pitchFamily="18" charset="0"/>
                            </a:rPr>
                            <m:t>𝑡</m:t>
                          </m:r>
                        </m:sub>
                      </m:sSub>
                      <m:r>
                        <a:rPr lang="en-US" sz="1400" i="1">
                          <a:solidFill>
                            <a:schemeClr val="accent3">
                              <a:lumMod val="50000"/>
                            </a:schemeClr>
                          </a:solidFill>
                          <a:latin typeface="Cambria Math" panose="02040503050406030204" pitchFamily="18" charset="0"/>
                        </a:rPr>
                        <m:t>=</m:t>
                      </m:r>
                      <m:r>
                        <m:rPr>
                          <m:sty m:val="p"/>
                        </m:rPr>
                        <a:rPr lang="en-US" sz="1400">
                          <a:solidFill>
                            <a:schemeClr val="accent3">
                              <a:lumMod val="50000"/>
                            </a:schemeClr>
                          </a:solidFill>
                          <a:latin typeface="Cambria Math" panose="02040503050406030204" pitchFamily="18" charset="0"/>
                        </a:rPr>
                        <m:t>tanh</m:t>
                      </m:r>
                      <m:r>
                        <a:rPr lang="en-US" sz="1400" i="1">
                          <a:solidFill>
                            <a:schemeClr val="accent3">
                              <a:lumMod val="50000"/>
                            </a:schemeClr>
                          </a:solidFill>
                          <a:latin typeface="Cambria Math" panose="02040503050406030204" pitchFamily="18" charset="0"/>
                        </a:rPr>
                        <m:t>⁡</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𝑐</m:t>
                          </m:r>
                        </m:e>
                        <m:sub>
                          <m:r>
                            <a:rPr lang="en-US" sz="1400" i="1">
                              <a:solidFill>
                                <a:schemeClr val="accent3">
                                  <a:lumMod val="50000"/>
                                </a:schemeClr>
                              </a:solidFill>
                              <a:latin typeface="Cambria Math" panose="02040503050406030204" pitchFamily="18" charset="0"/>
                            </a:rPr>
                            <m:t>𝑡</m:t>
                          </m:r>
                        </m:sub>
                      </m:sSub>
                    </m:oMath>
                  </m:oMathPara>
                </a14:m>
                <a:endParaRPr lang="en-US" sz="1400" dirty="0">
                  <a:solidFill>
                    <a:schemeClr val="accent3">
                      <a:lumMod val="50000"/>
                    </a:schemeClr>
                  </a:solidFill>
                </a:endParaRPr>
              </a:p>
            </p:txBody>
          </p:sp>
        </mc:Choice>
        <mc:Fallback xmlns="">
          <p:sp>
            <p:nvSpPr>
              <p:cNvPr id="31" name="TextBox 30">
                <a:extLst>
                  <a:ext uri="{FF2B5EF4-FFF2-40B4-BE49-F238E27FC236}">
                    <a16:creationId xmlns:a16="http://schemas.microsoft.com/office/drawing/2014/main" id="{4315448E-2497-254F-9312-A7CB310BDCF5}"/>
                  </a:ext>
                </a:extLst>
              </p:cNvPr>
              <p:cNvSpPr txBox="1">
                <a:spLocks noRot="1" noChangeAspect="1" noMove="1" noResize="1" noEditPoints="1" noAdjustHandles="1" noChangeArrowheads="1" noChangeShapeType="1" noTextEdit="1"/>
              </p:cNvSpPr>
              <p:nvPr/>
            </p:nvSpPr>
            <p:spPr>
              <a:xfrm>
                <a:off x="9170034" y="3671837"/>
                <a:ext cx="1151084" cy="307777"/>
              </a:xfrm>
              <a:prstGeom prst="rect">
                <a:avLst/>
              </a:prstGeom>
              <a:blipFill>
                <a:blip r:embed="rId13"/>
                <a:stretch>
                  <a:fillRect b="-16000"/>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B44CCEA2-D8AA-9843-AAE9-4BB7C02CF1A7}"/>
              </a:ext>
            </a:extLst>
          </p:cNvPr>
          <p:cNvSpPr txBox="1"/>
          <p:nvPr/>
        </p:nvSpPr>
        <p:spPr>
          <a:xfrm>
            <a:off x="4357110" y="5526152"/>
            <a:ext cx="184731" cy="235962"/>
          </a:xfrm>
          <a:prstGeom prst="rect">
            <a:avLst/>
          </a:prstGeom>
          <a:noFill/>
        </p:spPr>
        <p:txBody>
          <a:bodyPr wrap="none" rtlCol="0">
            <a:spAutoFit/>
          </a:bodyPr>
          <a:lstStyle/>
          <a:p>
            <a:endParaRPr lang="en-US" sz="1400" b="0" baseline="30000" dirty="0">
              <a:latin typeface="+mj-lt"/>
              <a:cs typeface="CMU Bright Roman"/>
            </a:endParaRPr>
          </a:p>
        </p:txBody>
      </p:sp>
      <p:sp>
        <p:nvSpPr>
          <p:cNvPr id="37" name="Title 1">
            <a:extLst>
              <a:ext uri="{FF2B5EF4-FFF2-40B4-BE49-F238E27FC236}">
                <a16:creationId xmlns:a16="http://schemas.microsoft.com/office/drawing/2014/main" id="{83A39388-E26E-1D4E-91D9-868B66847224}"/>
              </a:ext>
            </a:extLst>
          </p:cNvPr>
          <p:cNvSpPr>
            <a:spLocks noGrp="1"/>
          </p:cNvSpPr>
          <p:nvPr>
            <p:ph type="title"/>
          </p:nvPr>
        </p:nvSpPr>
        <p:spPr>
          <a:xfrm>
            <a:off x="914400" y="76200"/>
            <a:ext cx="10363200" cy="838200"/>
          </a:xfrm>
        </p:spPr>
        <p:txBody>
          <a:bodyPr>
            <a:normAutofit/>
          </a:bodyPr>
          <a:lstStyle/>
          <a:p>
            <a:r>
              <a:rPr lang="en-US" dirty="0">
                <a:cs typeface="CMU Bright SemiBold"/>
              </a:rPr>
              <a:t>The LSTM cell</a:t>
            </a:r>
            <a:endParaRPr lang="en-US" dirty="0">
              <a:latin typeface="CMU Bright SemiBold"/>
              <a:cs typeface="CMU Bright SemiBold"/>
            </a:endParaRPr>
          </a:p>
        </p:txBody>
      </p:sp>
    </p:spTree>
    <p:extLst>
      <p:ext uri="{BB962C8B-B14F-4D97-AF65-F5344CB8AC3E}">
        <p14:creationId xmlns:p14="http://schemas.microsoft.com/office/powerpoint/2010/main" val="239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6"/>
          <p:cNvSpPr txBox="1">
            <a:spLocks noGrp="1"/>
          </p:cNvSpPr>
          <p:nvPr>
            <p:ph type="title"/>
          </p:nvPr>
        </p:nvSpPr>
        <p:spPr>
          <a:xfrm>
            <a:off x="415600" y="326821"/>
            <a:ext cx="11360800" cy="763600"/>
          </a:xfrm>
          <a:prstGeom prst="rect">
            <a:avLst/>
          </a:prstGeom>
          <a:noFill/>
          <a:ln>
            <a:noFill/>
          </a:ln>
        </p:spPr>
        <p:txBody>
          <a:bodyPr spcFirstLastPara="1" vert="horz" wrap="square" lIns="121900" tIns="121900" rIns="121900" bIns="121900" rtlCol="0" anchor="t" anchorCtr="0">
            <a:noAutofit/>
          </a:bodyPr>
          <a:lstStyle/>
          <a:p>
            <a:r>
              <a:rPr lang="en-US" dirty="0"/>
              <a:t>We then repeat for future timesteps.</a:t>
            </a:r>
            <a:endParaRPr dirty="0"/>
          </a:p>
        </p:txBody>
      </p:sp>
      <p:sp>
        <p:nvSpPr>
          <p:cNvPr id="539" name="Google Shape;539;p36"/>
          <p:cNvSpPr/>
          <p:nvPr/>
        </p:nvSpPr>
        <p:spPr>
          <a:xfrm>
            <a:off x="975361" y="5838660"/>
            <a:ext cx="1481796" cy="763600"/>
          </a:xfrm>
          <a:prstGeom prst="rect">
            <a:avLst/>
          </a:prstGeom>
          <a:blipFill rotWithShape="1">
            <a:blip r:embed="rId3">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40" name="Google Shape;540;p36"/>
          <p:cNvSpPr/>
          <p:nvPr/>
        </p:nvSpPr>
        <p:spPr>
          <a:xfrm>
            <a:off x="3241822" y="5838659"/>
            <a:ext cx="1481796" cy="763600"/>
          </a:xfrm>
          <a:prstGeom prst="rect">
            <a:avLst/>
          </a:prstGeom>
          <a:blipFill rotWithShape="1">
            <a:blip r:embed="rId4">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41" name="Google Shape;541;p36"/>
          <p:cNvSpPr/>
          <p:nvPr/>
        </p:nvSpPr>
        <p:spPr>
          <a:xfrm>
            <a:off x="5508283" y="5838659"/>
            <a:ext cx="1481796" cy="763600"/>
          </a:xfrm>
          <a:prstGeom prst="rect">
            <a:avLst/>
          </a:prstGeom>
          <a:blipFill rotWithShape="1">
            <a:blip r:embed="rId5">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42" name="Google Shape;542;p36"/>
          <p:cNvSpPr/>
          <p:nvPr/>
        </p:nvSpPr>
        <p:spPr>
          <a:xfrm>
            <a:off x="7774745" y="5838659"/>
            <a:ext cx="1481796" cy="763600"/>
          </a:xfrm>
          <a:prstGeom prst="rect">
            <a:avLst/>
          </a:prstGeom>
          <a:blipFill rotWithShape="1">
            <a:blip r:embed="rId6">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43" name="Google Shape;543;p36"/>
          <p:cNvSpPr/>
          <p:nvPr/>
        </p:nvSpPr>
        <p:spPr>
          <a:xfrm>
            <a:off x="10041206" y="5838657"/>
            <a:ext cx="1481796" cy="763600"/>
          </a:xfrm>
          <a:prstGeom prst="rect">
            <a:avLst/>
          </a:prstGeom>
          <a:blipFill rotWithShape="1">
            <a:blip r:embed="rId7">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44" name="Google Shape;544;p36"/>
          <p:cNvSpPr/>
          <p:nvPr/>
        </p:nvSpPr>
        <p:spPr>
          <a:xfrm>
            <a:off x="972243" y="5256214"/>
            <a:ext cx="1481796" cy="474997"/>
          </a:xfrm>
          <a:prstGeom prst="rect">
            <a:avLst/>
          </a:prstGeom>
          <a:blipFill rotWithShape="1">
            <a:blip r:embed="rId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45" name="Google Shape;545;p36"/>
          <p:cNvSpPr/>
          <p:nvPr/>
        </p:nvSpPr>
        <p:spPr>
          <a:xfrm>
            <a:off x="3240263" y="5256214"/>
            <a:ext cx="1481796" cy="474997"/>
          </a:xfrm>
          <a:prstGeom prst="rect">
            <a:avLst/>
          </a:prstGeom>
          <a:blipFill rotWithShape="1">
            <a:blip r:embed="rId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46" name="Google Shape;546;p36"/>
          <p:cNvSpPr/>
          <p:nvPr/>
        </p:nvSpPr>
        <p:spPr>
          <a:xfrm>
            <a:off x="5508282" y="5239526"/>
            <a:ext cx="1481796" cy="474997"/>
          </a:xfrm>
          <a:prstGeom prst="rect">
            <a:avLst/>
          </a:prstGeom>
          <a:blipFill rotWithShape="1">
            <a:blip r:embed="rId1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47" name="Google Shape;547;p36"/>
          <p:cNvSpPr/>
          <p:nvPr/>
        </p:nvSpPr>
        <p:spPr>
          <a:xfrm>
            <a:off x="7774745" y="5265452"/>
            <a:ext cx="1481796" cy="474997"/>
          </a:xfrm>
          <a:prstGeom prst="rect">
            <a:avLst/>
          </a:prstGeom>
          <a:blipFill rotWithShape="1">
            <a:blip r:embed="rId1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48" name="Google Shape;548;p36"/>
          <p:cNvSpPr/>
          <p:nvPr/>
        </p:nvSpPr>
        <p:spPr>
          <a:xfrm>
            <a:off x="10041206" y="5265452"/>
            <a:ext cx="1481796" cy="474997"/>
          </a:xfrm>
          <a:prstGeom prst="rect">
            <a:avLst/>
          </a:prstGeom>
          <a:blipFill rotWithShape="1">
            <a:blip r:embed="rId1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49" name="Google Shape;549;p36"/>
          <p:cNvSpPr/>
          <p:nvPr/>
        </p:nvSpPr>
        <p:spPr>
          <a:xfrm>
            <a:off x="972243" y="2236756"/>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50" name="Google Shape;550;p36"/>
          <p:cNvSpPr/>
          <p:nvPr/>
        </p:nvSpPr>
        <p:spPr>
          <a:xfrm>
            <a:off x="972243" y="1553091"/>
            <a:ext cx="543952" cy="474997"/>
          </a:xfrm>
          <a:prstGeom prst="rect">
            <a:avLst/>
          </a:prstGeom>
          <a:blipFill rotWithShape="1">
            <a:blip r:embed="rId1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51" name="Google Shape;551;p36"/>
          <p:cNvSpPr/>
          <p:nvPr/>
        </p:nvSpPr>
        <p:spPr>
          <a:xfrm>
            <a:off x="1910087" y="2232754"/>
            <a:ext cx="543952" cy="474997"/>
          </a:xfrm>
          <a:prstGeom prst="rect">
            <a:avLst/>
          </a:prstGeom>
          <a:blipFill rotWithShape="1">
            <a:blip r:embed="rId1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552" name="Google Shape;552;p36"/>
          <p:cNvCxnSpPr>
            <a:stCxn id="549" idx="0"/>
            <a:endCxn id="550" idx="2"/>
          </p:cNvCxnSpPr>
          <p:nvPr/>
        </p:nvCxnSpPr>
        <p:spPr>
          <a:xfrm rot="10800000">
            <a:off x="1244219" y="2027956"/>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553" name="Google Shape;553;p36"/>
          <p:cNvCxnSpPr>
            <a:stCxn id="549" idx="3"/>
            <a:endCxn id="551" idx="1"/>
          </p:cNvCxnSpPr>
          <p:nvPr/>
        </p:nvCxnSpPr>
        <p:spPr>
          <a:xfrm rot="10800000" flipH="1">
            <a:off x="1516195" y="2470255"/>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554" name="Google Shape;554;p36"/>
          <p:cNvCxnSpPr>
            <a:stCxn id="551" idx="3"/>
          </p:cNvCxnSpPr>
          <p:nvPr/>
        </p:nvCxnSpPr>
        <p:spPr>
          <a:xfrm>
            <a:off x="2454039" y="2470252"/>
            <a:ext cx="786400" cy="0"/>
          </a:xfrm>
          <a:prstGeom prst="straightConnector1">
            <a:avLst/>
          </a:prstGeom>
          <a:noFill/>
          <a:ln w="9525" cap="flat" cmpd="sng">
            <a:solidFill>
              <a:schemeClr val="dk1"/>
            </a:solidFill>
            <a:prstDash val="solid"/>
            <a:round/>
            <a:headEnd type="none" w="sm" len="sm"/>
            <a:tailEnd type="triangle" w="med" len="med"/>
          </a:ln>
        </p:spPr>
      </p:cxnSp>
      <p:sp>
        <p:nvSpPr>
          <p:cNvPr id="555" name="Google Shape;555;p36"/>
          <p:cNvSpPr/>
          <p:nvPr/>
        </p:nvSpPr>
        <p:spPr>
          <a:xfrm>
            <a:off x="3240263" y="2240334"/>
            <a:ext cx="543952" cy="474997"/>
          </a:xfrm>
          <a:prstGeom prst="rect">
            <a:avLst/>
          </a:prstGeom>
          <a:blipFill rotWithShape="1">
            <a:blip r:embed="rId1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56" name="Google Shape;556;p36"/>
          <p:cNvSpPr/>
          <p:nvPr/>
        </p:nvSpPr>
        <p:spPr>
          <a:xfrm>
            <a:off x="82865" y="2248371"/>
            <a:ext cx="543952" cy="474997"/>
          </a:xfrm>
          <a:prstGeom prst="rect">
            <a:avLst/>
          </a:prstGeom>
          <a:blipFill rotWithShape="1">
            <a:blip r:embed="rId1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557" name="Google Shape;557;p36"/>
          <p:cNvCxnSpPr/>
          <p:nvPr/>
        </p:nvCxnSpPr>
        <p:spPr>
          <a:xfrm rot="10800000" flipH="1">
            <a:off x="633058" y="2483132"/>
            <a:ext cx="393892" cy="4003"/>
          </a:xfrm>
          <a:prstGeom prst="straightConnector1">
            <a:avLst/>
          </a:prstGeom>
          <a:noFill/>
          <a:ln w="9525" cap="flat" cmpd="sng">
            <a:solidFill>
              <a:schemeClr val="dk1"/>
            </a:solidFill>
            <a:prstDash val="solid"/>
            <a:round/>
            <a:headEnd type="none" w="sm" len="sm"/>
            <a:tailEnd type="triangle" w="med" len="med"/>
          </a:ln>
        </p:spPr>
      </p:cxnSp>
      <p:sp>
        <p:nvSpPr>
          <p:cNvPr id="558" name="Google Shape;558;p36"/>
          <p:cNvSpPr/>
          <p:nvPr/>
        </p:nvSpPr>
        <p:spPr>
          <a:xfrm>
            <a:off x="966000" y="2936926"/>
            <a:ext cx="543952" cy="474997"/>
          </a:xfrm>
          <a:prstGeom prst="rect">
            <a:avLst/>
          </a:prstGeom>
          <a:blipFill rotWithShape="1">
            <a:blip r:embed="rId1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559" name="Google Shape;559;p36"/>
          <p:cNvCxnSpPr/>
          <p:nvPr/>
        </p:nvCxnSpPr>
        <p:spPr>
          <a:xfrm rot="10800000">
            <a:off x="1237976" y="2707465"/>
            <a:ext cx="0" cy="208668"/>
          </a:xfrm>
          <a:prstGeom prst="straightConnector1">
            <a:avLst/>
          </a:prstGeom>
          <a:noFill/>
          <a:ln w="9525" cap="flat" cmpd="sng">
            <a:solidFill>
              <a:schemeClr val="dk1"/>
            </a:solidFill>
            <a:prstDash val="solid"/>
            <a:round/>
            <a:headEnd type="none" w="sm" len="sm"/>
            <a:tailEnd type="triangle" w="med" len="med"/>
          </a:ln>
        </p:spPr>
      </p:cxnSp>
      <p:sp>
        <p:nvSpPr>
          <p:cNvPr id="560" name="Google Shape;560;p36"/>
          <p:cNvSpPr/>
          <p:nvPr/>
        </p:nvSpPr>
        <p:spPr>
          <a:xfrm>
            <a:off x="965115" y="4576531"/>
            <a:ext cx="10557887" cy="550915"/>
          </a:xfrm>
          <a:prstGeom prst="rect">
            <a:avLst/>
          </a:prstGeom>
          <a:solidFill>
            <a:srgbClr val="FFC000"/>
          </a:solidFill>
          <a:ln w="25400" cap="flat" cmpd="sng">
            <a:solidFill>
              <a:srgbClr val="464646"/>
            </a:solidFill>
            <a:prstDash val="solid"/>
            <a:round/>
            <a:headEnd type="none" w="sm" len="sm"/>
            <a:tailEnd type="none" w="sm" len="sm"/>
          </a:ln>
        </p:spPr>
        <p:txBody>
          <a:bodyPr spcFirstLastPara="1" wrap="square" lIns="121900" tIns="60933" rIns="121900" bIns="60933" anchor="ctr" anchorCtr="0">
            <a:noAutofit/>
          </a:bodyPr>
          <a:lstStyle/>
          <a:p>
            <a:pPr algn="ctr"/>
            <a:r>
              <a:rPr lang="en-US" sz="1867">
                <a:solidFill>
                  <a:schemeClr val="lt1"/>
                </a:solidFill>
                <a:latin typeface="Arial"/>
                <a:ea typeface="Arial"/>
                <a:cs typeface="Arial"/>
                <a:sym typeface="Arial"/>
              </a:rPr>
              <a:t>Attention for output timestep 1</a:t>
            </a:r>
            <a:endParaRPr sz="2400"/>
          </a:p>
        </p:txBody>
      </p:sp>
      <p:sp>
        <p:nvSpPr>
          <p:cNvPr id="561" name="Google Shape;561;p36"/>
          <p:cNvSpPr/>
          <p:nvPr/>
        </p:nvSpPr>
        <p:spPr>
          <a:xfrm>
            <a:off x="965115" y="3989454"/>
            <a:ext cx="1481796" cy="474997"/>
          </a:xfrm>
          <a:prstGeom prst="rect">
            <a:avLst/>
          </a:prstGeom>
          <a:blipFill rotWithShape="1">
            <a:blip r:embed="rId1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62" name="Google Shape;562;p36"/>
          <p:cNvSpPr/>
          <p:nvPr/>
        </p:nvSpPr>
        <p:spPr>
          <a:xfrm>
            <a:off x="3240262" y="3989454"/>
            <a:ext cx="1481796" cy="474997"/>
          </a:xfrm>
          <a:prstGeom prst="rect">
            <a:avLst/>
          </a:prstGeom>
          <a:blipFill rotWithShape="1">
            <a:blip r:embed="rId2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63" name="Google Shape;563;p36"/>
          <p:cNvSpPr/>
          <p:nvPr/>
        </p:nvSpPr>
        <p:spPr>
          <a:xfrm>
            <a:off x="5508282" y="3989454"/>
            <a:ext cx="1481796" cy="474997"/>
          </a:xfrm>
          <a:prstGeom prst="rect">
            <a:avLst/>
          </a:prstGeom>
          <a:blipFill rotWithShape="1">
            <a:blip r:embed="rId2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64" name="Google Shape;564;p36"/>
          <p:cNvSpPr/>
          <p:nvPr/>
        </p:nvSpPr>
        <p:spPr>
          <a:xfrm>
            <a:off x="7774745" y="3989454"/>
            <a:ext cx="1481796" cy="474997"/>
          </a:xfrm>
          <a:prstGeom prst="rect">
            <a:avLst/>
          </a:prstGeom>
          <a:blipFill rotWithShape="1">
            <a:blip r:embed="rId2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65" name="Google Shape;565;p36"/>
          <p:cNvSpPr/>
          <p:nvPr/>
        </p:nvSpPr>
        <p:spPr>
          <a:xfrm>
            <a:off x="10041205" y="3996588"/>
            <a:ext cx="1481796" cy="474997"/>
          </a:xfrm>
          <a:prstGeom prst="rect">
            <a:avLst/>
          </a:prstGeom>
          <a:blipFill rotWithShape="1">
            <a:blip r:embed="rId2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7"/>
          <p:cNvSpPr txBox="1">
            <a:spLocks noGrp="1"/>
          </p:cNvSpPr>
          <p:nvPr>
            <p:ph type="title"/>
          </p:nvPr>
        </p:nvSpPr>
        <p:spPr>
          <a:xfrm>
            <a:off x="415600" y="194743"/>
            <a:ext cx="11360800" cy="763600"/>
          </a:xfrm>
          <a:prstGeom prst="rect">
            <a:avLst/>
          </a:prstGeom>
          <a:noFill/>
          <a:ln>
            <a:noFill/>
          </a:ln>
        </p:spPr>
        <p:txBody>
          <a:bodyPr spcFirstLastPara="1" vert="horz" wrap="square" lIns="121900" tIns="121900" rIns="121900" bIns="121900" rtlCol="0" anchor="t" anchorCtr="0">
            <a:noAutofit/>
          </a:bodyPr>
          <a:lstStyle/>
          <a:p>
            <a:r>
              <a:rPr lang="en-US" dirty="0"/>
              <a:t>We then repeat for future timesteps.</a:t>
            </a:r>
            <a:endParaRPr dirty="0"/>
          </a:p>
        </p:txBody>
      </p:sp>
      <p:sp>
        <p:nvSpPr>
          <p:cNvPr id="571" name="Google Shape;571;p37"/>
          <p:cNvSpPr/>
          <p:nvPr/>
        </p:nvSpPr>
        <p:spPr>
          <a:xfrm>
            <a:off x="975361" y="5838660"/>
            <a:ext cx="1481796" cy="763600"/>
          </a:xfrm>
          <a:prstGeom prst="rect">
            <a:avLst/>
          </a:prstGeom>
          <a:blipFill rotWithShape="1">
            <a:blip r:embed="rId3">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72" name="Google Shape;572;p37"/>
          <p:cNvSpPr/>
          <p:nvPr/>
        </p:nvSpPr>
        <p:spPr>
          <a:xfrm>
            <a:off x="3241822" y="5838659"/>
            <a:ext cx="1481796" cy="763600"/>
          </a:xfrm>
          <a:prstGeom prst="rect">
            <a:avLst/>
          </a:prstGeom>
          <a:blipFill rotWithShape="1">
            <a:blip r:embed="rId4">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73" name="Google Shape;573;p37"/>
          <p:cNvSpPr/>
          <p:nvPr/>
        </p:nvSpPr>
        <p:spPr>
          <a:xfrm>
            <a:off x="5508283" y="5838659"/>
            <a:ext cx="1481796" cy="763600"/>
          </a:xfrm>
          <a:prstGeom prst="rect">
            <a:avLst/>
          </a:prstGeom>
          <a:blipFill rotWithShape="1">
            <a:blip r:embed="rId5">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74" name="Google Shape;574;p37"/>
          <p:cNvSpPr/>
          <p:nvPr/>
        </p:nvSpPr>
        <p:spPr>
          <a:xfrm>
            <a:off x="7774745" y="5838659"/>
            <a:ext cx="1481796" cy="763600"/>
          </a:xfrm>
          <a:prstGeom prst="rect">
            <a:avLst/>
          </a:prstGeom>
          <a:blipFill rotWithShape="1">
            <a:blip r:embed="rId6">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75" name="Google Shape;575;p37"/>
          <p:cNvSpPr/>
          <p:nvPr/>
        </p:nvSpPr>
        <p:spPr>
          <a:xfrm>
            <a:off x="10041206" y="5838657"/>
            <a:ext cx="1481796" cy="763600"/>
          </a:xfrm>
          <a:prstGeom prst="rect">
            <a:avLst/>
          </a:prstGeom>
          <a:blipFill rotWithShape="1">
            <a:blip r:embed="rId7">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76" name="Google Shape;576;p37"/>
          <p:cNvSpPr/>
          <p:nvPr/>
        </p:nvSpPr>
        <p:spPr>
          <a:xfrm>
            <a:off x="972243" y="5256214"/>
            <a:ext cx="1481796" cy="474997"/>
          </a:xfrm>
          <a:prstGeom prst="rect">
            <a:avLst/>
          </a:prstGeom>
          <a:blipFill rotWithShape="1">
            <a:blip r:embed="rId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77" name="Google Shape;577;p37"/>
          <p:cNvSpPr/>
          <p:nvPr/>
        </p:nvSpPr>
        <p:spPr>
          <a:xfrm>
            <a:off x="3240263" y="5256214"/>
            <a:ext cx="1481796" cy="474997"/>
          </a:xfrm>
          <a:prstGeom prst="rect">
            <a:avLst/>
          </a:prstGeom>
          <a:blipFill rotWithShape="1">
            <a:blip r:embed="rId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78" name="Google Shape;578;p37"/>
          <p:cNvSpPr/>
          <p:nvPr/>
        </p:nvSpPr>
        <p:spPr>
          <a:xfrm>
            <a:off x="5508282" y="5239526"/>
            <a:ext cx="1481796" cy="474997"/>
          </a:xfrm>
          <a:prstGeom prst="rect">
            <a:avLst/>
          </a:prstGeom>
          <a:blipFill rotWithShape="1">
            <a:blip r:embed="rId1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79" name="Google Shape;579;p37"/>
          <p:cNvSpPr/>
          <p:nvPr/>
        </p:nvSpPr>
        <p:spPr>
          <a:xfrm>
            <a:off x="7774745" y="5265452"/>
            <a:ext cx="1481796" cy="474997"/>
          </a:xfrm>
          <a:prstGeom prst="rect">
            <a:avLst/>
          </a:prstGeom>
          <a:blipFill rotWithShape="1">
            <a:blip r:embed="rId1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80" name="Google Shape;580;p37"/>
          <p:cNvSpPr/>
          <p:nvPr/>
        </p:nvSpPr>
        <p:spPr>
          <a:xfrm>
            <a:off x="10041206" y="5265452"/>
            <a:ext cx="1481796" cy="474997"/>
          </a:xfrm>
          <a:prstGeom prst="rect">
            <a:avLst/>
          </a:prstGeom>
          <a:blipFill rotWithShape="1">
            <a:blip r:embed="rId1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81" name="Google Shape;581;p37"/>
          <p:cNvSpPr/>
          <p:nvPr/>
        </p:nvSpPr>
        <p:spPr>
          <a:xfrm>
            <a:off x="972243" y="2236756"/>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82" name="Google Shape;582;p37"/>
          <p:cNvSpPr/>
          <p:nvPr/>
        </p:nvSpPr>
        <p:spPr>
          <a:xfrm>
            <a:off x="972243" y="1553091"/>
            <a:ext cx="543952" cy="474997"/>
          </a:xfrm>
          <a:prstGeom prst="rect">
            <a:avLst/>
          </a:prstGeom>
          <a:blipFill rotWithShape="1">
            <a:blip r:embed="rId1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83" name="Google Shape;583;p37"/>
          <p:cNvSpPr/>
          <p:nvPr/>
        </p:nvSpPr>
        <p:spPr>
          <a:xfrm>
            <a:off x="1910087" y="2232754"/>
            <a:ext cx="543952" cy="474997"/>
          </a:xfrm>
          <a:prstGeom prst="rect">
            <a:avLst/>
          </a:prstGeom>
          <a:blipFill rotWithShape="1">
            <a:blip r:embed="rId1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584" name="Google Shape;584;p37"/>
          <p:cNvCxnSpPr>
            <a:stCxn id="581" idx="0"/>
            <a:endCxn id="582" idx="2"/>
          </p:cNvCxnSpPr>
          <p:nvPr/>
        </p:nvCxnSpPr>
        <p:spPr>
          <a:xfrm rot="10800000">
            <a:off x="1244219" y="2027956"/>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585" name="Google Shape;585;p37"/>
          <p:cNvCxnSpPr>
            <a:stCxn id="581" idx="3"/>
            <a:endCxn id="583" idx="1"/>
          </p:cNvCxnSpPr>
          <p:nvPr/>
        </p:nvCxnSpPr>
        <p:spPr>
          <a:xfrm rot="10800000" flipH="1">
            <a:off x="1516195" y="2470255"/>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586" name="Google Shape;586;p37"/>
          <p:cNvCxnSpPr>
            <a:stCxn id="583" idx="3"/>
          </p:cNvCxnSpPr>
          <p:nvPr/>
        </p:nvCxnSpPr>
        <p:spPr>
          <a:xfrm>
            <a:off x="2454039" y="2470252"/>
            <a:ext cx="786400" cy="0"/>
          </a:xfrm>
          <a:prstGeom prst="straightConnector1">
            <a:avLst/>
          </a:prstGeom>
          <a:noFill/>
          <a:ln w="9525" cap="flat" cmpd="sng">
            <a:solidFill>
              <a:schemeClr val="dk1"/>
            </a:solidFill>
            <a:prstDash val="solid"/>
            <a:round/>
            <a:headEnd type="none" w="sm" len="sm"/>
            <a:tailEnd type="triangle" w="med" len="med"/>
          </a:ln>
        </p:spPr>
      </p:cxnSp>
      <p:sp>
        <p:nvSpPr>
          <p:cNvPr id="587" name="Google Shape;587;p37"/>
          <p:cNvSpPr/>
          <p:nvPr/>
        </p:nvSpPr>
        <p:spPr>
          <a:xfrm>
            <a:off x="3240263" y="2240334"/>
            <a:ext cx="543952" cy="474997"/>
          </a:xfrm>
          <a:prstGeom prst="rect">
            <a:avLst/>
          </a:prstGeom>
          <a:blipFill rotWithShape="1">
            <a:blip r:embed="rId1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88" name="Google Shape;588;p37"/>
          <p:cNvSpPr/>
          <p:nvPr/>
        </p:nvSpPr>
        <p:spPr>
          <a:xfrm>
            <a:off x="82865" y="2248371"/>
            <a:ext cx="543952" cy="474997"/>
          </a:xfrm>
          <a:prstGeom prst="rect">
            <a:avLst/>
          </a:prstGeom>
          <a:blipFill rotWithShape="1">
            <a:blip r:embed="rId1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589" name="Google Shape;589;p37"/>
          <p:cNvCxnSpPr/>
          <p:nvPr/>
        </p:nvCxnSpPr>
        <p:spPr>
          <a:xfrm rot="10800000" flipH="1">
            <a:off x="633058" y="2483132"/>
            <a:ext cx="393892" cy="4003"/>
          </a:xfrm>
          <a:prstGeom prst="straightConnector1">
            <a:avLst/>
          </a:prstGeom>
          <a:noFill/>
          <a:ln w="9525" cap="flat" cmpd="sng">
            <a:solidFill>
              <a:schemeClr val="dk1"/>
            </a:solidFill>
            <a:prstDash val="solid"/>
            <a:round/>
            <a:headEnd type="none" w="sm" len="sm"/>
            <a:tailEnd type="triangle" w="med" len="med"/>
          </a:ln>
        </p:spPr>
      </p:cxnSp>
      <p:sp>
        <p:nvSpPr>
          <p:cNvPr id="590" name="Google Shape;590;p37"/>
          <p:cNvSpPr/>
          <p:nvPr/>
        </p:nvSpPr>
        <p:spPr>
          <a:xfrm>
            <a:off x="966000" y="2936926"/>
            <a:ext cx="543952" cy="474997"/>
          </a:xfrm>
          <a:prstGeom prst="rect">
            <a:avLst/>
          </a:prstGeom>
          <a:blipFill rotWithShape="1">
            <a:blip r:embed="rId1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591" name="Google Shape;591;p37"/>
          <p:cNvCxnSpPr/>
          <p:nvPr/>
        </p:nvCxnSpPr>
        <p:spPr>
          <a:xfrm rot="10800000">
            <a:off x="1237976" y="2707465"/>
            <a:ext cx="0" cy="208668"/>
          </a:xfrm>
          <a:prstGeom prst="straightConnector1">
            <a:avLst/>
          </a:prstGeom>
          <a:noFill/>
          <a:ln w="9525" cap="flat" cmpd="sng">
            <a:solidFill>
              <a:schemeClr val="dk1"/>
            </a:solidFill>
            <a:prstDash val="solid"/>
            <a:round/>
            <a:headEnd type="none" w="sm" len="sm"/>
            <a:tailEnd type="triangle" w="med" len="med"/>
          </a:ln>
        </p:spPr>
      </p:cxnSp>
      <p:sp>
        <p:nvSpPr>
          <p:cNvPr id="592" name="Google Shape;592;p37"/>
          <p:cNvSpPr/>
          <p:nvPr/>
        </p:nvSpPr>
        <p:spPr>
          <a:xfrm>
            <a:off x="965115" y="4576531"/>
            <a:ext cx="10557887" cy="550915"/>
          </a:xfrm>
          <a:prstGeom prst="rect">
            <a:avLst/>
          </a:prstGeom>
          <a:solidFill>
            <a:srgbClr val="FFC000"/>
          </a:solidFill>
          <a:ln w="25400" cap="flat" cmpd="sng">
            <a:solidFill>
              <a:srgbClr val="464646"/>
            </a:solidFill>
            <a:prstDash val="solid"/>
            <a:round/>
            <a:headEnd type="none" w="sm" len="sm"/>
            <a:tailEnd type="none" w="sm" len="sm"/>
          </a:ln>
        </p:spPr>
        <p:txBody>
          <a:bodyPr spcFirstLastPara="1" wrap="square" lIns="121900" tIns="60933" rIns="121900" bIns="60933" anchor="ctr" anchorCtr="0">
            <a:noAutofit/>
          </a:bodyPr>
          <a:lstStyle/>
          <a:p>
            <a:pPr algn="ctr"/>
            <a:r>
              <a:rPr lang="en-US" sz="1867">
                <a:solidFill>
                  <a:schemeClr val="lt1"/>
                </a:solidFill>
                <a:latin typeface="Arial"/>
                <a:ea typeface="Arial"/>
                <a:cs typeface="Arial"/>
                <a:sym typeface="Arial"/>
              </a:rPr>
              <a:t>Attention for output timestep 1</a:t>
            </a:r>
            <a:endParaRPr sz="2400"/>
          </a:p>
        </p:txBody>
      </p:sp>
      <p:sp>
        <p:nvSpPr>
          <p:cNvPr id="593" name="Google Shape;593;p37"/>
          <p:cNvSpPr/>
          <p:nvPr/>
        </p:nvSpPr>
        <p:spPr>
          <a:xfrm>
            <a:off x="965115" y="3989454"/>
            <a:ext cx="1481796" cy="474997"/>
          </a:xfrm>
          <a:prstGeom prst="rect">
            <a:avLst/>
          </a:prstGeom>
          <a:blipFill rotWithShape="1">
            <a:blip r:embed="rId1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94" name="Google Shape;594;p37"/>
          <p:cNvSpPr/>
          <p:nvPr/>
        </p:nvSpPr>
        <p:spPr>
          <a:xfrm>
            <a:off x="3240262" y="3989454"/>
            <a:ext cx="1481796" cy="474997"/>
          </a:xfrm>
          <a:prstGeom prst="rect">
            <a:avLst/>
          </a:prstGeom>
          <a:blipFill rotWithShape="1">
            <a:blip r:embed="rId2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95" name="Google Shape;595;p37"/>
          <p:cNvSpPr/>
          <p:nvPr/>
        </p:nvSpPr>
        <p:spPr>
          <a:xfrm>
            <a:off x="5508282" y="3989454"/>
            <a:ext cx="1481796" cy="474997"/>
          </a:xfrm>
          <a:prstGeom prst="rect">
            <a:avLst/>
          </a:prstGeom>
          <a:blipFill rotWithShape="1">
            <a:blip r:embed="rId2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96" name="Google Shape;596;p37"/>
          <p:cNvSpPr/>
          <p:nvPr/>
        </p:nvSpPr>
        <p:spPr>
          <a:xfrm>
            <a:off x="7774745" y="3989454"/>
            <a:ext cx="1481796" cy="474997"/>
          </a:xfrm>
          <a:prstGeom prst="rect">
            <a:avLst/>
          </a:prstGeom>
          <a:blipFill rotWithShape="1">
            <a:blip r:embed="rId2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97" name="Google Shape;597;p37"/>
          <p:cNvSpPr/>
          <p:nvPr/>
        </p:nvSpPr>
        <p:spPr>
          <a:xfrm>
            <a:off x="10041205" y="3996588"/>
            <a:ext cx="1481796" cy="474997"/>
          </a:xfrm>
          <a:prstGeom prst="rect">
            <a:avLst/>
          </a:prstGeom>
          <a:blipFill rotWithShape="1">
            <a:blip r:embed="rId2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598" name="Google Shape;598;p37"/>
          <p:cNvSpPr/>
          <p:nvPr/>
        </p:nvSpPr>
        <p:spPr>
          <a:xfrm>
            <a:off x="3240261" y="2916132"/>
            <a:ext cx="543952" cy="474997"/>
          </a:xfrm>
          <a:prstGeom prst="rect">
            <a:avLst/>
          </a:prstGeom>
          <a:blipFill rotWithShape="1">
            <a:blip r:embed="rId2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599" name="Google Shape;599;p37"/>
          <p:cNvCxnSpPr/>
          <p:nvPr/>
        </p:nvCxnSpPr>
        <p:spPr>
          <a:xfrm rot="10800000">
            <a:off x="3512237" y="2686671"/>
            <a:ext cx="0" cy="208668"/>
          </a:xfrm>
          <a:prstGeom prst="straightConnector1">
            <a:avLst/>
          </a:prstGeom>
          <a:noFill/>
          <a:ln w="9525" cap="flat" cmpd="sng">
            <a:solidFill>
              <a:schemeClr val="dk1"/>
            </a:solidFill>
            <a:prstDash val="solid"/>
            <a:round/>
            <a:headEnd type="none" w="sm" len="sm"/>
            <a:tailEnd type="triangle" w="med" len="med"/>
          </a:ln>
        </p:spPr>
      </p:cxnSp>
      <p:cxnSp>
        <p:nvCxnSpPr>
          <p:cNvPr id="600" name="Google Shape;600;p37"/>
          <p:cNvCxnSpPr>
            <a:stCxn id="593" idx="0"/>
            <a:endCxn id="598" idx="2"/>
          </p:cNvCxnSpPr>
          <p:nvPr/>
        </p:nvCxnSpPr>
        <p:spPr>
          <a:xfrm rot="10800000" flipH="1">
            <a:off x="1706012" y="3391053"/>
            <a:ext cx="1806400" cy="598400"/>
          </a:xfrm>
          <a:prstGeom prst="straightConnector1">
            <a:avLst/>
          </a:prstGeom>
          <a:noFill/>
          <a:ln w="9525" cap="flat" cmpd="sng">
            <a:solidFill>
              <a:schemeClr val="dk1"/>
            </a:solidFill>
            <a:prstDash val="solid"/>
            <a:round/>
            <a:headEnd type="none" w="sm" len="sm"/>
            <a:tailEnd type="triangle" w="med" len="med"/>
          </a:ln>
        </p:spPr>
      </p:cxnSp>
      <p:cxnSp>
        <p:nvCxnSpPr>
          <p:cNvPr id="601" name="Google Shape;601;p37"/>
          <p:cNvCxnSpPr>
            <a:stCxn id="594" idx="0"/>
            <a:endCxn id="598" idx="2"/>
          </p:cNvCxnSpPr>
          <p:nvPr/>
        </p:nvCxnSpPr>
        <p:spPr>
          <a:xfrm rot="10800000">
            <a:off x="3512360" y="3391053"/>
            <a:ext cx="468800" cy="598400"/>
          </a:xfrm>
          <a:prstGeom prst="straightConnector1">
            <a:avLst/>
          </a:prstGeom>
          <a:noFill/>
          <a:ln w="9525" cap="flat" cmpd="sng">
            <a:solidFill>
              <a:schemeClr val="dk1"/>
            </a:solidFill>
            <a:prstDash val="solid"/>
            <a:round/>
            <a:headEnd type="none" w="sm" len="sm"/>
            <a:tailEnd type="triangle" w="med" len="med"/>
          </a:ln>
        </p:spPr>
      </p:cxnSp>
      <p:cxnSp>
        <p:nvCxnSpPr>
          <p:cNvPr id="602" name="Google Shape;602;p37"/>
          <p:cNvCxnSpPr>
            <a:stCxn id="595" idx="0"/>
            <a:endCxn id="598" idx="2"/>
          </p:cNvCxnSpPr>
          <p:nvPr/>
        </p:nvCxnSpPr>
        <p:spPr>
          <a:xfrm rot="10800000">
            <a:off x="3512379" y="3391053"/>
            <a:ext cx="2736800" cy="598400"/>
          </a:xfrm>
          <a:prstGeom prst="straightConnector1">
            <a:avLst/>
          </a:prstGeom>
          <a:noFill/>
          <a:ln w="9525" cap="flat" cmpd="sng">
            <a:solidFill>
              <a:schemeClr val="dk1"/>
            </a:solidFill>
            <a:prstDash val="solid"/>
            <a:round/>
            <a:headEnd type="none" w="sm" len="sm"/>
            <a:tailEnd type="triangle" w="med" len="med"/>
          </a:ln>
        </p:spPr>
      </p:cxnSp>
      <p:cxnSp>
        <p:nvCxnSpPr>
          <p:cNvPr id="603" name="Google Shape;603;p37"/>
          <p:cNvCxnSpPr>
            <a:stCxn id="596" idx="0"/>
            <a:endCxn id="598" idx="2"/>
          </p:cNvCxnSpPr>
          <p:nvPr/>
        </p:nvCxnSpPr>
        <p:spPr>
          <a:xfrm rot="10800000">
            <a:off x="3512041" y="3391053"/>
            <a:ext cx="5003600" cy="598400"/>
          </a:xfrm>
          <a:prstGeom prst="straightConnector1">
            <a:avLst/>
          </a:prstGeom>
          <a:noFill/>
          <a:ln w="9525" cap="flat" cmpd="sng">
            <a:solidFill>
              <a:schemeClr val="dk1"/>
            </a:solidFill>
            <a:prstDash val="solid"/>
            <a:round/>
            <a:headEnd type="none" w="sm" len="sm"/>
            <a:tailEnd type="triangle" w="med" len="med"/>
          </a:ln>
        </p:spPr>
      </p:cxnSp>
      <p:cxnSp>
        <p:nvCxnSpPr>
          <p:cNvPr id="604" name="Google Shape;604;p37"/>
          <p:cNvCxnSpPr>
            <a:stCxn id="597" idx="0"/>
            <a:endCxn id="598" idx="2"/>
          </p:cNvCxnSpPr>
          <p:nvPr/>
        </p:nvCxnSpPr>
        <p:spPr>
          <a:xfrm rot="10800000">
            <a:off x="3512103" y="3390988"/>
            <a:ext cx="7270000" cy="605600"/>
          </a:xfrm>
          <a:prstGeom prst="straightConnector1">
            <a:avLst/>
          </a:prstGeom>
          <a:noFill/>
          <a:ln w="9525" cap="flat" cmpd="sng">
            <a:solidFill>
              <a:schemeClr val="dk1"/>
            </a:solidFill>
            <a:prstDash val="solid"/>
            <a:round/>
            <a:headEnd type="none" w="sm" len="sm"/>
            <a:tailEnd type="triangle" w="med" len="med"/>
          </a:ln>
        </p:spPr>
      </p:cxnSp>
      <p:cxnSp>
        <p:nvCxnSpPr>
          <p:cNvPr id="605" name="Google Shape;605;p37"/>
          <p:cNvCxnSpPr>
            <a:stCxn id="577" idx="1"/>
            <a:endCxn id="598" idx="1"/>
          </p:cNvCxnSpPr>
          <p:nvPr/>
        </p:nvCxnSpPr>
        <p:spPr>
          <a:xfrm rot="10800000" flipH="1">
            <a:off x="3240263" y="3153712"/>
            <a:ext cx="800" cy="2340000"/>
          </a:xfrm>
          <a:prstGeom prst="curvedConnector3">
            <a:avLst>
              <a:gd name="adj1" fmla="val -38100000"/>
            </a:avLst>
          </a:prstGeom>
          <a:noFill/>
          <a:ln w="9525" cap="flat" cmpd="sng">
            <a:solidFill>
              <a:schemeClr val="dk1"/>
            </a:solidFill>
            <a:prstDash val="solid"/>
            <a:round/>
            <a:headEnd type="none" w="sm" len="sm"/>
            <a:tailEnd type="triangle" w="med" len="med"/>
          </a:ln>
        </p:spPr>
      </p:cxnSp>
      <p:cxnSp>
        <p:nvCxnSpPr>
          <p:cNvPr id="606" name="Google Shape;606;p37"/>
          <p:cNvCxnSpPr>
            <a:stCxn id="576" idx="1"/>
            <a:endCxn id="598" idx="1"/>
          </p:cNvCxnSpPr>
          <p:nvPr/>
        </p:nvCxnSpPr>
        <p:spPr>
          <a:xfrm rot="10800000" flipH="1">
            <a:off x="972243" y="3153712"/>
            <a:ext cx="2268000" cy="2340000"/>
          </a:xfrm>
          <a:prstGeom prst="curvedConnector3">
            <a:avLst>
              <a:gd name="adj1" fmla="val -13439"/>
            </a:avLst>
          </a:prstGeom>
          <a:noFill/>
          <a:ln w="9525" cap="flat" cmpd="sng">
            <a:solidFill>
              <a:schemeClr val="dk1"/>
            </a:solidFill>
            <a:prstDash val="solid"/>
            <a:round/>
            <a:headEnd type="none" w="sm" len="sm"/>
            <a:tailEnd type="triangle" w="med" len="med"/>
          </a:ln>
        </p:spPr>
      </p:cxnSp>
      <p:cxnSp>
        <p:nvCxnSpPr>
          <p:cNvPr id="607" name="Google Shape;607;p37"/>
          <p:cNvCxnSpPr>
            <a:stCxn id="578" idx="0"/>
            <a:endCxn id="598" idx="3"/>
          </p:cNvCxnSpPr>
          <p:nvPr/>
        </p:nvCxnSpPr>
        <p:spPr>
          <a:xfrm rot="5400000" flipH="1">
            <a:off x="3973779" y="2964125"/>
            <a:ext cx="2086000" cy="2464800"/>
          </a:xfrm>
          <a:prstGeom prst="curvedConnector2">
            <a:avLst/>
          </a:prstGeom>
          <a:noFill/>
          <a:ln w="9525" cap="flat" cmpd="sng">
            <a:solidFill>
              <a:schemeClr val="dk1"/>
            </a:solidFill>
            <a:prstDash val="solid"/>
            <a:round/>
            <a:headEnd type="none" w="sm" len="sm"/>
            <a:tailEnd type="triangle" w="med" len="med"/>
          </a:ln>
        </p:spPr>
      </p:cxnSp>
      <p:cxnSp>
        <p:nvCxnSpPr>
          <p:cNvPr id="608" name="Google Shape;608;p37"/>
          <p:cNvCxnSpPr>
            <a:stCxn id="579" idx="0"/>
            <a:endCxn id="598" idx="3"/>
          </p:cNvCxnSpPr>
          <p:nvPr/>
        </p:nvCxnSpPr>
        <p:spPr>
          <a:xfrm rot="5400000" flipH="1">
            <a:off x="5093841" y="1843652"/>
            <a:ext cx="2112000" cy="4731600"/>
          </a:xfrm>
          <a:prstGeom prst="curvedConnector2">
            <a:avLst/>
          </a:prstGeom>
          <a:noFill/>
          <a:ln w="9525" cap="flat" cmpd="sng">
            <a:solidFill>
              <a:schemeClr val="dk1"/>
            </a:solidFill>
            <a:prstDash val="solid"/>
            <a:round/>
            <a:headEnd type="none" w="sm" len="sm"/>
            <a:tailEnd type="triangle" w="med" len="med"/>
          </a:ln>
        </p:spPr>
      </p:cxnSp>
      <p:cxnSp>
        <p:nvCxnSpPr>
          <p:cNvPr id="609" name="Google Shape;609;p37"/>
          <p:cNvCxnSpPr>
            <a:stCxn id="580" idx="0"/>
            <a:endCxn id="598" idx="3"/>
          </p:cNvCxnSpPr>
          <p:nvPr/>
        </p:nvCxnSpPr>
        <p:spPr>
          <a:xfrm rot="5400000" flipH="1">
            <a:off x="6227103" y="710452"/>
            <a:ext cx="2112000" cy="6998000"/>
          </a:xfrm>
          <a:prstGeom prst="curvedConnector2">
            <a:avLst/>
          </a:prstGeom>
          <a:noFill/>
          <a:ln w="9525" cap="flat" cmpd="sng">
            <a:solidFill>
              <a:schemeClr val="dk1"/>
            </a:solidFill>
            <a:prstDash val="solid"/>
            <a:round/>
            <a:headEnd type="none" w="sm" len="sm"/>
            <a:tailEnd type="triangle" w="med" len="med"/>
          </a:ln>
        </p:spPr>
      </p:cxnSp>
      <p:sp>
        <p:nvSpPr>
          <p:cNvPr id="610" name="Google Shape;610;p37"/>
          <p:cNvSpPr/>
          <p:nvPr/>
        </p:nvSpPr>
        <p:spPr>
          <a:xfrm>
            <a:off x="3240263" y="1556668"/>
            <a:ext cx="543952" cy="474997"/>
          </a:xfrm>
          <a:prstGeom prst="rect">
            <a:avLst/>
          </a:prstGeom>
          <a:blipFill rotWithShape="1">
            <a:blip r:embed="rId2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611" name="Google Shape;611;p37"/>
          <p:cNvCxnSpPr>
            <a:endCxn id="610" idx="2"/>
          </p:cNvCxnSpPr>
          <p:nvPr/>
        </p:nvCxnSpPr>
        <p:spPr>
          <a:xfrm rot="10800000">
            <a:off x="3512239" y="2031665"/>
            <a:ext cx="0" cy="208800"/>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38"/>
          <p:cNvSpPr txBox="1">
            <a:spLocks noGrp="1"/>
          </p:cNvSpPr>
          <p:nvPr>
            <p:ph type="title"/>
          </p:nvPr>
        </p:nvSpPr>
        <p:spPr>
          <a:xfrm>
            <a:off x="366326" y="182509"/>
            <a:ext cx="11360800" cy="763600"/>
          </a:xfrm>
          <a:prstGeom prst="rect">
            <a:avLst/>
          </a:prstGeom>
          <a:noFill/>
          <a:ln>
            <a:noFill/>
          </a:ln>
        </p:spPr>
        <p:txBody>
          <a:bodyPr spcFirstLastPara="1" vert="horz" wrap="square" lIns="121900" tIns="121900" rIns="121900" bIns="121900" rtlCol="0" anchor="t" anchorCtr="0">
            <a:noAutofit/>
          </a:bodyPr>
          <a:lstStyle/>
          <a:p>
            <a:r>
              <a:rPr lang="en-US" dirty="0"/>
              <a:t>Done!</a:t>
            </a:r>
            <a:endParaRPr dirty="0"/>
          </a:p>
        </p:txBody>
      </p:sp>
      <p:sp>
        <p:nvSpPr>
          <p:cNvPr id="617" name="Google Shape;617;p38"/>
          <p:cNvSpPr/>
          <p:nvPr/>
        </p:nvSpPr>
        <p:spPr>
          <a:xfrm>
            <a:off x="975361" y="5501033"/>
            <a:ext cx="1481796" cy="763600"/>
          </a:xfrm>
          <a:prstGeom prst="rect">
            <a:avLst/>
          </a:prstGeom>
          <a:blipFill rotWithShape="1">
            <a:blip r:embed="rId3">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18" name="Google Shape;618;p38"/>
          <p:cNvSpPr/>
          <p:nvPr/>
        </p:nvSpPr>
        <p:spPr>
          <a:xfrm>
            <a:off x="3241822" y="5501032"/>
            <a:ext cx="1481796" cy="763600"/>
          </a:xfrm>
          <a:prstGeom prst="rect">
            <a:avLst/>
          </a:prstGeom>
          <a:blipFill rotWithShape="1">
            <a:blip r:embed="rId4">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19" name="Google Shape;619;p38"/>
          <p:cNvSpPr/>
          <p:nvPr/>
        </p:nvSpPr>
        <p:spPr>
          <a:xfrm>
            <a:off x="5508283" y="5501032"/>
            <a:ext cx="1481796" cy="763600"/>
          </a:xfrm>
          <a:prstGeom prst="rect">
            <a:avLst/>
          </a:prstGeom>
          <a:blipFill rotWithShape="1">
            <a:blip r:embed="rId5">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20" name="Google Shape;620;p38"/>
          <p:cNvSpPr/>
          <p:nvPr/>
        </p:nvSpPr>
        <p:spPr>
          <a:xfrm>
            <a:off x="7774745" y="5501032"/>
            <a:ext cx="1481796" cy="763600"/>
          </a:xfrm>
          <a:prstGeom prst="rect">
            <a:avLst/>
          </a:prstGeom>
          <a:blipFill rotWithShape="1">
            <a:blip r:embed="rId6">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21" name="Google Shape;621;p38"/>
          <p:cNvSpPr/>
          <p:nvPr/>
        </p:nvSpPr>
        <p:spPr>
          <a:xfrm>
            <a:off x="10041206" y="5501031"/>
            <a:ext cx="1481796" cy="763600"/>
          </a:xfrm>
          <a:prstGeom prst="rect">
            <a:avLst/>
          </a:prstGeom>
          <a:blipFill rotWithShape="1">
            <a:blip r:embed="rId7">
              <a:alphaModFix/>
            </a:blip>
            <a:stretch>
              <a:fillRect b="-4081"/>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22" name="Google Shape;622;p38"/>
          <p:cNvSpPr/>
          <p:nvPr/>
        </p:nvSpPr>
        <p:spPr>
          <a:xfrm>
            <a:off x="972243" y="4852938"/>
            <a:ext cx="1481796" cy="474997"/>
          </a:xfrm>
          <a:prstGeom prst="rect">
            <a:avLst/>
          </a:prstGeom>
          <a:blipFill rotWithShape="1">
            <a:blip r:embed="rId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23" name="Google Shape;623;p38"/>
          <p:cNvSpPr/>
          <p:nvPr/>
        </p:nvSpPr>
        <p:spPr>
          <a:xfrm>
            <a:off x="3240263" y="4852938"/>
            <a:ext cx="1481796" cy="474997"/>
          </a:xfrm>
          <a:prstGeom prst="rect">
            <a:avLst/>
          </a:prstGeom>
          <a:blipFill rotWithShape="1">
            <a:blip r:embed="rId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24" name="Google Shape;624;p38"/>
          <p:cNvSpPr/>
          <p:nvPr/>
        </p:nvSpPr>
        <p:spPr>
          <a:xfrm>
            <a:off x="5508282" y="4836250"/>
            <a:ext cx="1481796" cy="474997"/>
          </a:xfrm>
          <a:prstGeom prst="rect">
            <a:avLst/>
          </a:prstGeom>
          <a:blipFill rotWithShape="1">
            <a:blip r:embed="rId1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25" name="Google Shape;625;p38"/>
          <p:cNvSpPr/>
          <p:nvPr/>
        </p:nvSpPr>
        <p:spPr>
          <a:xfrm>
            <a:off x="7774745" y="4862176"/>
            <a:ext cx="1481796" cy="474997"/>
          </a:xfrm>
          <a:prstGeom prst="rect">
            <a:avLst/>
          </a:prstGeom>
          <a:blipFill rotWithShape="1">
            <a:blip r:embed="rId1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26" name="Google Shape;626;p38"/>
          <p:cNvSpPr/>
          <p:nvPr/>
        </p:nvSpPr>
        <p:spPr>
          <a:xfrm>
            <a:off x="10041206" y="4862176"/>
            <a:ext cx="1481796" cy="474997"/>
          </a:xfrm>
          <a:prstGeom prst="rect">
            <a:avLst/>
          </a:prstGeom>
          <a:blipFill rotWithShape="1">
            <a:blip r:embed="rId1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27" name="Google Shape;627;p38"/>
          <p:cNvSpPr/>
          <p:nvPr/>
        </p:nvSpPr>
        <p:spPr>
          <a:xfrm>
            <a:off x="972243" y="2236756"/>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28" name="Google Shape;628;p38"/>
          <p:cNvSpPr/>
          <p:nvPr/>
        </p:nvSpPr>
        <p:spPr>
          <a:xfrm>
            <a:off x="972243" y="1553091"/>
            <a:ext cx="543952" cy="474997"/>
          </a:xfrm>
          <a:prstGeom prst="rect">
            <a:avLst/>
          </a:prstGeom>
          <a:blipFill rotWithShape="1">
            <a:blip r:embed="rId1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29" name="Google Shape;629;p38"/>
          <p:cNvSpPr/>
          <p:nvPr/>
        </p:nvSpPr>
        <p:spPr>
          <a:xfrm>
            <a:off x="1910087" y="2232754"/>
            <a:ext cx="543952" cy="474997"/>
          </a:xfrm>
          <a:prstGeom prst="rect">
            <a:avLst/>
          </a:prstGeom>
          <a:blipFill rotWithShape="1">
            <a:blip r:embed="rId1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630" name="Google Shape;630;p38"/>
          <p:cNvCxnSpPr>
            <a:stCxn id="627" idx="0"/>
            <a:endCxn id="628" idx="2"/>
          </p:cNvCxnSpPr>
          <p:nvPr/>
        </p:nvCxnSpPr>
        <p:spPr>
          <a:xfrm rot="10800000">
            <a:off x="1244219" y="2027956"/>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631" name="Google Shape;631;p38"/>
          <p:cNvCxnSpPr>
            <a:stCxn id="627" idx="3"/>
            <a:endCxn id="629" idx="1"/>
          </p:cNvCxnSpPr>
          <p:nvPr/>
        </p:nvCxnSpPr>
        <p:spPr>
          <a:xfrm rot="10800000" flipH="1">
            <a:off x="1516195" y="2470255"/>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632" name="Google Shape;632;p38"/>
          <p:cNvCxnSpPr>
            <a:stCxn id="629" idx="3"/>
          </p:cNvCxnSpPr>
          <p:nvPr/>
        </p:nvCxnSpPr>
        <p:spPr>
          <a:xfrm>
            <a:off x="2454039" y="2470252"/>
            <a:ext cx="786400" cy="0"/>
          </a:xfrm>
          <a:prstGeom prst="straightConnector1">
            <a:avLst/>
          </a:prstGeom>
          <a:noFill/>
          <a:ln w="9525" cap="flat" cmpd="sng">
            <a:solidFill>
              <a:schemeClr val="dk1"/>
            </a:solidFill>
            <a:prstDash val="solid"/>
            <a:round/>
            <a:headEnd type="none" w="sm" len="sm"/>
            <a:tailEnd type="triangle" w="med" len="med"/>
          </a:ln>
        </p:spPr>
      </p:cxnSp>
      <p:sp>
        <p:nvSpPr>
          <p:cNvPr id="633" name="Google Shape;633;p38"/>
          <p:cNvSpPr/>
          <p:nvPr/>
        </p:nvSpPr>
        <p:spPr>
          <a:xfrm>
            <a:off x="3240263" y="2240334"/>
            <a:ext cx="543952" cy="474997"/>
          </a:xfrm>
          <a:prstGeom prst="rect">
            <a:avLst/>
          </a:prstGeom>
          <a:blipFill rotWithShape="1">
            <a:blip r:embed="rId1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34" name="Google Shape;634;p38"/>
          <p:cNvSpPr/>
          <p:nvPr/>
        </p:nvSpPr>
        <p:spPr>
          <a:xfrm>
            <a:off x="3240263" y="1556668"/>
            <a:ext cx="543952" cy="474997"/>
          </a:xfrm>
          <a:prstGeom prst="rect">
            <a:avLst/>
          </a:prstGeom>
          <a:blipFill rotWithShape="1">
            <a:blip r:embed="rId1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35" name="Google Shape;635;p38"/>
          <p:cNvSpPr/>
          <p:nvPr/>
        </p:nvSpPr>
        <p:spPr>
          <a:xfrm>
            <a:off x="4178107" y="2236331"/>
            <a:ext cx="543952" cy="474997"/>
          </a:xfrm>
          <a:prstGeom prst="rect">
            <a:avLst/>
          </a:prstGeom>
          <a:blipFill rotWithShape="1">
            <a:blip r:embed="rId1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636" name="Google Shape;636;p38"/>
          <p:cNvCxnSpPr>
            <a:stCxn id="633" idx="0"/>
            <a:endCxn id="634" idx="2"/>
          </p:cNvCxnSpPr>
          <p:nvPr/>
        </p:nvCxnSpPr>
        <p:spPr>
          <a:xfrm rot="10800000">
            <a:off x="3512239" y="2031533"/>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637" name="Google Shape;637;p38"/>
          <p:cNvCxnSpPr>
            <a:stCxn id="633" idx="3"/>
            <a:endCxn id="635" idx="1"/>
          </p:cNvCxnSpPr>
          <p:nvPr/>
        </p:nvCxnSpPr>
        <p:spPr>
          <a:xfrm rot="10800000" flipH="1">
            <a:off x="3784215" y="2473832"/>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638" name="Google Shape;638;p38"/>
          <p:cNvCxnSpPr>
            <a:stCxn id="635" idx="3"/>
          </p:cNvCxnSpPr>
          <p:nvPr/>
        </p:nvCxnSpPr>
        <p:spPr>
          <a:xfrm>
            <a:off x="4722059" y="2473829"/>
            <a:ext cx="786400" cy="0"/>
          </a:xfrm>
          <a:prstGeom prst="straightConnector1">
            <a:avLst/>
          </a:prstGeom>
          <a:noFill/>
          <a:ln w="9525" cap="flat" cmpd="sng">
            <a:solidFill>
              <a:schemeClr val="dk1"/>
            </a:solidFill>
            <a:prstDash val="solid"/>
            <a:round/>
            <a:headEnd type="none" w="sm" len="sm"/>
            <a:tailEnd type="triangle" w="med" len="med"/>
          </a:ln>
        </p:spPr>
      </p:cxnSp>
      <p:sp>
        <p:nvSpPr>
          <p:cNvPr id="639" name="Google Shape;639;p38"/>
          <p:cNvSpPr/>
          <p:nvPr/>
        </p:nvSpPr>
        <p:spPr>
          <a:xfrm>
            <a:off x="5484841" y="2237435"/>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40" name="Google Shape;640;p38"/>
          <p:cNvSpPr/>
          <p:nvPr/>
        </p:nvSpPr>
        <p:spPr>
          <a:xfrm>
            <a:off x="5484841" y="1553770"/>
            <a:ext cx="543952" cy="474997"/>
          </a:xfrm>
          <a:prstGeom prst="rect">
            <a:avLst/>
          </a:prstGeom>
          <a:blipFill rotWithShape="1">
            <a:blip r:embed="rId1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41" name="Google Shape;641;p38"/>
          <p:cNvSpPr/>
          <p:nvPr/>
        </p:nvSpPr>
        <p:spPr>
          <a:xfrm>
            <a:off x="6422685" y="2233432"/>
            <a:ext cx="543952" cy="474997"/>
          </a:xfrm>
          <a:prstGeom prst="rect">
            <a:avLst/>
          </a:prstGeom>
          <a:blipFill rotWithShape="1">
            <a:blip r:embed="rId2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642" name="Google Shape;642;p38"/>
          <p:cNvCxnSpPr>
            <a:stCxn id="639" idx="0"/>
            <a:endCxn id="640" idx="2"/>
          </p:cNvCxnSpPr>
          <p:nvPr/>
        </p:nvCxnSpPr>
        <p:spPr>
          <a:xfrm rot="10800000">
            <a:off x="5756817" y="2028635"/>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643" name="Google Shape;643;p38"/>
          <p:cNvCxnSpPr>
            <a:stCxn id="639" idx="3"/>
            <a:endCxn id="641" idx="1"/>
          </p:cNvCxnSpPr>
          <p:nvPr/>
        </p:nvCxnSpPr>
        <p:spPr>
          <a:xfrm rot="10800000" flipH="1">
            <a:off x="6028793" y="2470933"/>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644" name="Google Shape;644;p38"/>
          <p:cNvCxnSpPr>
            <a:stCxn id="641" idx="3"/>
          </p:cNvCxnSpPr>
          <p:nvPr/>
        </p:nvCxnSpPr>
        <p:spPr>
          <a:xfrm>
            <a:off x="6966637" y="2470931"/>
            <a:ext cx="786400" cy="0"/>
          </a:xfrm>
          <a:prstGeom prst="straightConnector1">
            <a:avLst/>
          </a:prstGeom>
          <a:noFill/>
          <a:ln w="9525" cap="flat" cmpd="sng">
            <a:solidFill>
              <a:schemeClr val="dk1"/>
            </a:solidFill>
            <a:prstDash val="solid"/>
            <a:round/>
            <a:headEnd type="none" w="sm" len="sm"/>
            <a:tailEnd type="triangle" w="med" len="med"/>
          </a:ln>
        </p:spPr>
      </p:cxnSp>
      <p:sp>
        <p:nvSpPr>
          <p:cNvPr id="645" name="Google Shape;645;p38"/>
          <p:cNvSpPr/>
          <p:nvPr/>
        </p:nvSpPr>
        <p:spPr>
          <a:xfrm>
            <a:off x="7774744" y="2236756"/>
            <a:ext cx="543952" cy="474997"/>
          </a:xfrm>
          <a:prstGeom prst="rect">
            <a:avLst/>
          </a:prstGeom>
          <a:blipFill rotWithShape="1">
            <a:blip r:embed="rId2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46" name="Google Shape;646;p38"/>
          <p:cNvSpPr/>
          <p:nvPr/>
        </p:nvSpPr>
        <p:spPr>
          <a:xfrm>
            <a:off x="7774744" y="1553091"/>
            <a:ext cx="543952" cy="474997"/>
          </a:xfrm>
          <a:prstGeom prst="rect">
            <a:avLst/>
          </a:prstGeom>
          <a:blipFill rotWithShape="1">
            <a:blip r:embed="rId22">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47" name="Google Shape;647;p38"/>
          <p:cNvSpPr/>
          <p:nvPr/>
        </p:nvSpPr>
        <p:spPr>
          <a:xfrm>
            <a:off x="8712588" y="2232754"/>
            <a:ext cx="543952" cy="474997"/>
          </a:xfrm>
          <a:prstGeom prst="rect">
            <a:avLst/>
          </a:prstGeom>
          <a:blipFill rotWithShape="1">
            <a:blip r:embed="rId2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648" name="Google Shape;648;p38"/>
          <p:cNvCxnSpPr>
            <a:stCxn id="645" idx="0"/>
            <a:endCxn id="646" idx="2"/>
          </p:cNvCxnSpPr>
          <p:nvPr/>
        </p:nvCxnSpPr>
        <p:spPr>
          <a:xfrm rot="10800000">
            <a:off x="8046720" y="2027956"/>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649" name="Google Shape;649;p38"/>
          <p:cNvCxnSpPr>
            <a:stCxn id="645" idx="3"/>
            <a:endCxn id="647" idx="1"/>
          </p:cNvCxnSpPr>
          <p:nvPr/>
        </p:nvCxnSpPr>
        <p:spPr>
          <a:xfrm rot="10800000" flipH="1">
            <a:off x="8318696" y="2470255"/>
            <a:ext cx="394000" cy="4000"/>
          </a:xfrm>
          <a:prstGeom prst="straightConnector1">
            <a:avLst/>
          </a:prstGeom>
          <a:noFill/>
          <a:ln w="9525" cap="flat" cmpd="sng">
            <a:solidFill>
              <a:schemeClr val="dk1"/>
            </a:solidFill>
            <a:prstDash val="solid"/>
            <a:round/>
            <a:headEnd type="none" w="sm" len="sm"/>
            <a:tailEnd type="triangle" w="med" len="med"/>
          </a:ln>
        </p:spPr>
      </p:cxnSp>
      <p:cxnSp>
        <p:nvCxnSpPr>
          <p:cNvPr id="650" name="Google Shape;650;p38"/>
          <p:cNvCxnSpPr>
            <a:stCxn id="647" idx="3"/>
          </p:cNvCxnSpPr>
          <p:nvPr/>
        </p:nvCxnSpPr>
        <p:spPr>
          <a:xfrm>
            <a:off x="9256540" y="2470252"/>
            <a:ext cx="786400" cy="0"/>
          </a:xfrm>
          <a:prstGeom prst="straightConnector1">
            <a:avLst/>
          </a:prstGeom>
          <a:noFill/>
          <a:ln w="9525" cap="flat" cmpd="sng">
            <a:solidFill>
              <a:schemeClr val="dk1"/>
            </a:solidFill>
            <a:prstDash val="solid"/>
            <a:round/>
            <a:headEnd type="none" w="sm" len="sm"/>
            <a:tailEnd type="triangle" w="med" len="med"/>
          </a:ln>
        </p:spPr>
      </p:cxnSp>
      <p:sp>
        <p:nvSpPr>
          <p:cNvPr id="651" name="Google Shape;651;p38"/>
          <p:cNvSpPr/>
          <p:nvPr/>
        </p:nvSpPr>
        <p:spPr>
          <a:xfrm>
            <a:off x="10045900" y="2236470"/>
            <a:ext cx="543952" cy="474997"/>
          </a:xfrm>
          <a:prstGeom prst="rect">
            <a:avLst/>
          </a:prstGeom>
          <a:blipFill rotWithShape="1">
            <a:blip r:embed="rId13">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52" name="Google Shape;652;p38"/>
          <p:cNvSpPr/>
          <p:nvPr/>
        </p:nvSpPr>
        <p:spPr>
          <a:xfrm>
            <a:off x="10045900" y="1552804"/>
            <a:ext cx="543952" cy="474997"/>
          </a:xfrm>
          <a:prstGeom prst="rect">
            <a:avLst/>
          </a:prstGeom>
          <a:blipFill rotWithShape="1">
            <a:blip r:embed="rId24">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sp>
        <p:nvSpPr>
          <p:cNvPr id="653" name="Google Shape;653;p38"/>
          <p:cNvSpPr/>
          <p:nvPr/>
        </p:nvSpPr>
        <p:spPr>
          <a:xfrm>
            <a:off x="10983744" y="2232467"/>
            <a:ext cx="543952" cy="474997"/>
          </a:xfrm>
          <a:prstGeom prst="rect">
            <a:avLst/>
          </a:prstGeom>
          <a:blipFill rotWithShape="1">
            <a:blip r:embed="rId25">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654" name="Google Shape;654;p38"/>
          <p:cNvCxnSpPr>
            <a:stCxn id="651" idx="0"/>
            <a:endCxn id="652" idx="2"/>
          </p:cNvCxnSpPr>
          <p:nvPr/>
        </p:nvCxnSpPr>
        <p:spPr>
          <a:xfrm rot="10800000">
            <a:off x="10317876" y="2027669"/>
            <a:ext cx="0" cy="208800"/>
          </a:xfrm>
          <a:prstGeom prst="straightConnector1">
            <a:avLst/>
          </a:prstGeom>
          <a:noFill/>
          <a:ln w="9525" cap="flat" cmpd="sng">
            <a:solidFill>
              <a:schemeClr val="dk1"/>
            </a:solidFill>
            <a:prstDash val="solid"/>
            <a:round/>
            <a:headEnd type="none" w="sm" len="sm"/>
            <a:tailEnd type="triangle" w="med" len="med"/>
          </a:ln>
        </p:spPr>
      </p:cxnSp>
      <p:cxnSp>
        <p:nvCxnSpPr>
          <p:cNvPr id="655" name="Google Shape;655;p38"/>
          <p:cNvCxnSpPr>
            <a:stCxn id="651" idx="3"/>
            <a:endCxn id="653" idx="1"/>
          </p:cNvCxnSpPr>
          <p:nvPr/>
        </p:nvCxnSpPr>
        <p:spPr>
          <a:xfrm rot="10800000" flipH="1">
            <a:off x="10589852" y="2469968"/>
            <a:ext cx="394000" cy="4000"/>
          </a:xfrm>
          <a:prstGeom prst="straightConnector1">
            <a:avLst/>
          </a:prstGeom>
          <a:noFill/>
          <a:ln w="9525" cap="flat" cmpd="sng">
            <a:solidFill>
              <a:schemeClr val="dk1"/>
            </a:solidFill>
            <a:prstDash val="solid"/>
            <a:round/>
            <a:headEnd type="none" w="sm" len="sm"/>
            <a:tailEnd type="triangle" w="med" len="med"/>
          </a:ln>
        </p:spPr>
      </p:cxnSp>
      <p:sp>
        <p:nvSpPr>
          <p:cNvPr id="656" name="Google Shape;656;p38"/>
          <p:cNvSpPr/>
          <p:nvPr/>
        </p:nvSpPr>
        <p:spPr>
          <a:xfrm>
            <a:off x="966000" y="2936926"/>
            <a:ext cx="543952" cy="474997"/>
          </a:xfrm>
          <a:prstGeom prst="rect">
            <a:avLst/>
          </a:prstGeom>
          <a:blipFill rotWithShape="1">
            <a:blip r:embed="rId26">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657" name="Google Shape;657;p38"/>
          <p:cNvCxnSpPr/>
          <p:nvPr/>
        </p:nvCxnSpPr>
        <p:spPr>
          <a:xfrm rot="10800000">
            <a:off x="1237976" y="2707465"/>
            <a:ext cx="0" cy="208668"/>
          </a:xfrm>
          <a:prstGeom prst="straightConnector1">
            <a:avLst/>
          </a:prstGeom>
          <a:noFill/>
          <a:ln w="9525" cap="flat" cmpd="sng">
            <a:solidFill>
              <a:schemeClr val="dk1"/>
            </a:solidFill>
            <a:prstDash val="solid"/>
            <a:round/>
            <a:headEnd type="none" w="sm" len="sm"/>
            <a:tailEnd type="triangle" w="med" len="med"/>
          </a:ln>
        </p:spPr>
      </p:cxnSp>
      <p:sp>
        <p:nvSpPr>
          <p:cNvPr id="658" name="Google Shape;658;p38"/>
          <p:cNvSpPr/>
          <p:nvPr/>
        </p:nvSpPr>
        <p:spPr>
          <a:xfrm>
            <a:off x="3240263" y="2952830"/>
            <a:ext cx="543952" cy="474997"/>
          </a:xfrm>
          <a:prstGeom prst="rect">
            <a:avLst/>
          </a:prstGeom>
          <a:blipFill rotWithShape="1">
            <a:blip r:embed="rId27">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659" name="Google Shape;659;p38"/>
          <p:cNvCxnSpPr/>
          <p:nvPr/>
        </p:nvCxnSpPr>
        <p:spPr>
          <a:xfrm rot="10800000">
            <a:off x="3512239" y="2723369"/>
            <a:ext cx="0" cy="208668"/>
          </a:xfrm>
          <a:prstGeom prst="straightConnector1">
            <a:avLst/>
          </a:prstGeom>
          <a:noFill/>
          <a:ln w="9525" cap="flat" cmpd="sng">
            <a:solidFill>
              <a:schemeClr val="dk1"/>
            </a:solidFill>
            <a:prstDash val="solid"/>
            <a:round/>
            <a:headEnd type="none" w="sm" len="sm"/>
            <a:tailEnd type="triangle" w="med" len="med"/>
          </a:ln>
        </p:spPr>
      </p:cxnSp>
      <p:sp>
        <p:nvSpPr>
          <p:cNvPr id="660" name="Google Shape;660;p38"/>
          <p:cNvSpPr/>
          <p:nvPr/>
        </p:nvSpPr>
        <p:spPr>
          <a:xfrm>
            <a:off x="5484841" y="2943095"/>
            <a:ext cx="543952" cy="474997"/>
          </a:xfrm>
          <a:prstGeom prst="rect">
            <a:avLst/>
          </a:prstGeom>
          <a:blipFill rotWithShape="1">
            <a:blip r:embed="rId28">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661" name="Google Shape;661;p38"/>
          <p:cNvCxnSpPr/>
          <p:nvPr/>
        </p:nvCxnSpPr>
        <p:spPr>
          <a:xfrm rot="10800000">
            <a:off x="5756817" y="2713634"/>
            <a:ext cx="0" cy="208668"/>
          </a:xfrm>
          <a:prstGeom prst="straightConnector1">
            <a:avLst/>
          </a:prstGeom>
          <a:noFill/>
          <a:ln w="9525" cap="flat" cmpd="sng">
            <a:solidFill>
              <a:schemeClr val="dk1"/>
            </a:solidFill>
            <a:prstDash val="solid"/>
            <a:round/>
            <a:headEnd type="none" w="sm" len="sm"/>
            <a:tailEnd type="triangle" w="med" len="med"/>
          </a:ln>
        </p:spPr>
      </p:cxnSp>
      <p:sp>
        <p:nvSpPr>
          <p:cNvPr id="662" name="Google Shape;662;p38"/>
          <p:cNvSpPr/>
          <p:nvPr/>
        </p:nvSpPr>
        <p:spPr>
          <a:xfrm>
            <a:off x="7752861" y="2943095"/>
            <a:ext cx="543952" cy="474997"/>
          </a:xfrm>
          <a:prstGeom prst="rect">
            <a:avLst/>
          </a:prstGeom>
          <a:blipFill rotWithShape="1">
            <a:blip r:embed="rId29">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663" name="Google Shape;663;p38"/>
          <p:cNvCxnSpPr/>
          <p:nvPr/>
        </p:nvCxnSpPr>
        <p:spPr>
          <a:xfrm rot="10800000">
            <a:off x="8024837" y="2713634"/>
            <a:ext cx="0" cy="208668"/>
          </a:xfrm>
          <a:prstGeom prst="straightConnector1">
            <a:avLst/>
          </a:prstGeom>
          <a:noFill/>
          <a:ln w="9525" cap="flat" cmpd="sng">
            <a:solidFill>
              <a:schemeClr val="dk1"/>
            </a:solidFill>
            <a:prstDash val="solid"/>
            <a:round/>
            <a:headEnd type="none" w="sm" len="sm"/>
            <a:tailEnd type="triangle" w="med" len="med"/>
          </a:ln>
        </p:spPr>
      </p:cxnSp>
      <p:sp>
        <p:nvSpPr>
          <p:cNvPr id="664" name="Google Shape;664;p38"/>
          <p:cNvSpPr/>
          <p:nvPr/>
        </p:nvSpPr>
        <p:spPr>
          <a:xfrm>
            <a:off x="10045900" y="2952830"/>
            <a:ext cx="543952" cy="474997"/>
          </a:xfrm>
          <a:prstGeom prst="rect">
            <a:avLst/>
          </a:prstGeom>
          <a:blipFill rotWithShape="1">
            <a:blip r:embed="rId30">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665" name="Google Shape;665;p38"/>
          <p:cNvCxnSpPr/>
          <p:nvPr/>
        </p:nvCxnSpPr>
        <p:spPr>
          <a:xfrm rot="10800000">
            <a:off x="10317876" y="2723369"/>
            <a:ext cx="0" cy="208668"/>
          </a:xfrm>
          <a:prstGeom prst="straightConnector1">
            <a:avLst/>
          </a:prstGeom>
          <a:noFill/>
          <a:ln w="9525" cap="flat" cmpd="sng">
            <a:solidFill>
              <a:schemeClr val="dk1"/>
            </a:solidFill>
            <a:prstDash val="solid"/>
            <a:round/>
            <a:headEnd type="none" w="sm" len="sm"/>
            <a:tailEnd type="triangle" w="med" len="med"/>
          </a:ln>
        </p:spPr>
      </p:cxnSp>
      <p:sp>
        <p:nvSpPr>
          <p:cNvPr id="666" name="Google Shape;666;p38"/>
          <p:cNvSpPr/>
          <p:nvPr/>
        </p:nvSpPr>
        <p:spPr>
          <a:xfrm>
            <a:off x="82865" y="2248371"/>
            <a:ext cx="543952" cy="474997"/>
          </a:xfrm>
          <a:prstGeom prst="rect">
            <a:avLst/>
          </a:prstGeom>
          <a:blipFill rotWithShape="1">
            <a:blip r:embed="rId31">
              <a:alphaModFix/>
            </a:blip>
            <a:stretch>
              <a:fillRect/>
            </a:stretch>
          </a:blipFill>
          <a:ln>
            <a:noFill/>
          </a:ln>
        </p:spPr>
        <p:txBody>
          <a:bodyPr spcFirstLastPara="1" wrap="square" lIns="121900" tIns="60933" rIns="121900" bIns="60933" anchor="t" anchorCtr="0">
            <a:noAutofit/>
          </a:bodyPr>
          <a:lstStyle/>
          <a:p>
            <a:r>
              <a:rPr lang="en-US" sz="1867">
                <a:latin typeface="Arial"/>
                <a:ea typeface="Arial"/>
                <a:cs typeface="Arial"/>
                <a:sym typeface="Arial"/>
              </a:rPr>
              <a:t> </a:t>
            </a:r>
            <a:endParaRPr sz="2400"/>
          </a:p>
        </p:txBody>
      </p:sp>
      <p:cxnSp>
        <p:nvCxnSpPr>
          <p:cNvPr id="667" name="Google Shape;667;p38"/>
          <p:cNvCxnSpPr/>
          <p:nvPr/>
        </p:nvCxnSpPr>
        <p:spPr>
          <a:xfrm rot="10800000" flipH="1">
            <a:off x="633058" y="2483132"/>
            <a:ext cx="393892" cy="4003"/>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39"/>
          <p:cNvSpPr txBox="1">
            <a:spLocks noGrp="1"/>
          </p:cNvSpPr>
          <p:nvPr>
            <p:ph type="title"/>
          </p:nvPr>
        </p:nvSpPr>
        <p:spPr>
          <a:xfrm>
            <a:off x="287251" y="188640"/>
            <a:ext cx="11360800" cy="763600"/>
          </a:xfrm>
          <a:prstGeom prst="rect">
            <a:avLst/>
          </a:prstGeom>
          <a:noFill/>
          <a:ln>
            <a:noFill/>
          </a:ln>
        </p:spPr>
        <p:txBody>
          <a:bodyPr spcFirstLastPara="1" vert="horz" wrap="square" lIns="121900" tIns="121900" rIns="121900" bIns="121900" rtlCol="0" anchor="t" anchorCtr="0">
            <a:noAutofit/>
          </a:bodyPr>
          <a:lstStyle/>
          <a:p>
            <a:r>
              <a:rPr lang="en-US"/>
              <a:t>This kind of architecture performs well (SOTA circa 2016).</a:t>
            </a:r>
            <a:endParaRPr/>
          </a:p>
        </p:txBody>
      </p:sp>
      <p:pic>
        <p:nvPicPr>
          <p:cNvPr id="673" name="Google Shape;673;p39"/>
          <p:cNvPicPr preferRelativeResize="0"/>
          <p:nvPr/>
        </p:nvPicPr>
        <p:blipFill rotWithShape="1">
          <a:blip r:embed="rId3">
            <a:alphaModFix/>
          </a:blip>
          <a:srcRect/>
          <a:stretch/>
        </p:blipFill>
        <p:spPr>
          <a:xfrm>
            <a:off x="543950" y="1885072"/>
            <a:ext cx="7343337" cy="3883192"/>
          </a:xfrm>
          <a:prstGeom prst="rect">
            <a:avLst/>
          </a:prstGeom>
          <a:noFill/>
          <a:ln>
            <a:noFill/>
          </a:ln>
        </p:spPr>
      </p:pic>
      <p:pic>
        <p:nvPicPr>
          <p:cNvPr id="674" name="Google Shape;674;p39"/>
          <p:cNvPicPr preferRelativeResize="0"/>
          <p:nvPr/>
        </p:nvPicPr>
        <p:blipFill rotWithShape="1">
          <a:blip r:embed="rId4">
            <a:alphaModFix/>
          </a:blip>
          <a:srcRect/>
          <a:stretch/>
        </p:blipFill>
        <p:spPr>
          <a:xfrm>
            <a:off x="8209103" y="1528263"/>
            <a:ext cx="3438948" cy="503222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42"/>
          <p:cNvSpPr txBox="1">
            <a:spLocks noGrp="1"/>
          </p:cNvSpPr>
          <p:nvPr>
            <p:ph type="title"/>
          </p:nvPr>
        </p:nvSpPr>
        <p:spPr>
          <a:xfrm>
            <a:off x="415600" y="188640"/>
            <a:ext cx="11360800" cy="763600"/>
          </a:xfrm>
          <a:prstGeom prst="rect">
            <a:avLst/>
          </a:prstGeom>
          <a:noFill/>
          <a:ln>
            <a:noFill/>
          </a:ln>
        </p:spPr>
        <p:txBody>
          <a:bodyPr spcFirstLastPara="1" vert="horz" wrap="square" lIns="121900" tIns="121900" rIns="121900" bIns="121900" rtlCol="0" anchor="t" anchorCtr="0">
            <a:noAutofit/>
          </a:bodyPr>
          <a:lstStyle/>
          <a:p>
            <a:r>
              <a:rPr lang="en-US" dirty="0"/>
              <a:t>What’s wrong with </a:t>
            </a:r>
            <a:r>
              <a:rPr lang="en-US" dirty="0" err="1"/>
              <a:t>attentioned</a:t>
            </a:r>
            <a:r>
              <a:rPr lang="en-US" dirty="0"/>
              <a:t> seq2seq models?</a:t>
            </a:r>
            <a:endParaRPr dirty="0"/>
          </a:p>
        </p:txBody>
      </p:sp>
      <p:sp>
        <p:nvSpPr>
          <p:cNvPr id="691" name="Google Shape;691;p42"/>
          <p:cNvSpPr txBox="1">
            <a:spLocks noGrp="1"/>
          </p:cNvSpPr>
          <p:nvPr>
            <p:ph type="body" idx="1"/>
          </p:nvPr>
        </p:nvSpPr>
        <p:spPr>
          <a:xfrm>
            <a:off x="415600" y="1844824"/>
            <a:ext cx="11360800" cy="4555200"/>
          </a:xfrm>
          <a:prstGeom prst="rect">
            <a:avLst/>
          </a:prstGeom>
          <a:noFill/>
          <a:ln>
            <a:noFill/>
          </a:ln>
        </p:spPr>
        <p:txBody>
          <a:bodyPr spcFirstLastPara="1" vert="horz" wrap="square" lIns="121900" tIns="121900" rIns="121900" bIns="121900" rtlCol="0" anchor="t" anchorCtr="0">
            <a:noAutofit/>
          </a:bodyPr>
          <a:lstStyle/>
          <a:p>
            <a:r>
              <a:rPr lang="en-US" dirty="0"/>
              <a:t>The (optional) encoder is still an RNN.</a:t>
            </a:r>
            <a:endParaRPr dirty="0"/>
          </a:p>
          <a:p>
            <a:pPr lvl="1" indent="-457189">
              <a:spcBef>
                <a:spcPts val="0"/>
              </a:spcBef>
              <a:buSzPts val="1800"/>
              <a:buChar char="●"/>
            </a:pPr>
            <a:r>
              <a:rPr lang="en-US" sz="2400" dirty="0"/>
              <a:t>And you won’t get very far without one.</a:t>
            </a:r>
            <a:endParaRPr dirty="0"/>
          </a:p>
          <a:p>
            <a:r>
              <a:rPr lang="en-US" dirty="0"/>
              <a:t>The (non-negotiable) decoder is still an RNN.</a:t>
            </a:r>
            <a:endParaRP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p:nvPr/>
        </p:nvSpPr>
        <p:spPr>
          <a:xfrm>
            <a:off x="214400" y="1526234"/>
            <a:ext cx="11816400" cy="1723508"/>
          </a:xfrm>
          <a:prstGeom prst="rect">
            <a:avLst/>
          </a:prstGeom>
          <a:noFill/>
          <a:ln>
            <a:noFill/>
          </a:ln>
        </p:spPr>
        <p:txBody>
          <a:bodyPr spcFirstLastPara="1" wrap="square" lIns="121900" tIns="121900" rIns="121900" bIns="121900" anchor="t" anchorCtr="0">
            <a:spAutoFit/>
          </a:bodyPr>
          <a:lstStyle/>
          <a:p>
            <a:pPr algn="ctr"/>
            <a:r>
              <a:rPr lang="en" sz="9600" b="1"/>
              <a:t>Transformers</a:t>
            </a:r>
            <a:endParaRPr sz="9600" b="1"/>
          </a:p>
        </p:txBody>
      </p:sp>
      <p:sp>
        <p:nvSpPr>
          <p:cNvPr id="82" name="Google Shape;82;p15"/>
          <p:cNvSpPr txBox="1"/>
          <p:nvPr/>
        </p:nvSpPr>
        <p:spPr>
          <a:xfrm>
            <a:off x="0" y="3544500"/>
            <a:ext cx="12192000" cy="718170"/>
          </a:xfrm>
          <a:prstGeom prst="rect">
            <a:avLst/>
          </a:prstGeom>
          <a:noFill/>
          <a:ln>
            <a:noFill/>
          </a:ln>
        </p:spPr>
        <p:txBody>
          <a:bodyPr spcFirstLastPara="1" wrap="square" lIns="121900" tIns="121900" rIns="121900" bIns="121900" anchor="t" anchorCtr="0">
            <a:spAutoFit/>
          </a:bodyPr>
          <a:lstStyle/>
          <a:p>
            <a:pPr algn="ctr"/>
            <a:r>
              <a:rPr lang="en" sz="3067" dirty="0">
                <a:solidFill>
                  <a:srgbClr val="666666"/>
                </a:solidFill>
              </a:rPr>
              <a:t>Slides adopted from Lucas Beyer </a:t>
            </a:r>
            <a:r>
              <a:rPr lang="en" sz="3067" u="sng" dirty="0">
                <a:solidFill>
                  <a:srgbClr val="6D9EEB"/>
                </a:solidFill>
              </a:rPr>
              <a:t>lbeyer@google.com</a:t>
            </a:r>
            <a:endParaRPr sz="2133" u="sng" dirty="0">
              <a:solidFill>
                <a:srgbClr val="6D9EEB"/>
              </a:solidFill>
            </a:endParaRPr>
          </a:p>
        </p:txBody>
      </p:sp>
    </p:spTree>
    <p:extLst>
      <p:ext uri="{BB962C8B-B14F-4D97-AF65-F5344CB8AC3E}">
        <p14:creationId xmlns:p14="http://schemas.microsoft.com/office/powerpoint/2010/main" val="37301382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p:nvPr/>
        </p:nvSpPr>
        <p:spPr>
          <a:xfrm>
            <a:off x="0" y="0"/>
            <a:ext cx="12192000" cy="6858000"/>
          </a:xfrm>
          <a:prstGeom prst="rect">
            <a:avLst/>
          </a:prstGeom>
          <a:noFill/>
          <a:ln>
            <a:noFill/>
          </a:ln>
        </p:spPr>
        <p:txBody>
          <a:bodyPr spcFirstLastPara="1" wrap="square" lIns="121900" tIns="121900" rIns="121900" bIns="121900" anchor="ctr" anchorCtr="0">
            <a:noAutofit/>
          </a:bodyPr>
          <a:lstStyle/>
          <a:p>
            <a:pPr algn="ctr">
              <a:lnSpc>
                <a:spcPct val="120000"/>
              </a:lnSpc>
            </a:pPr>
            <a:r>
              <a:rPr lang="en" sz="4800" b="1">
                <a:solidFill>
                  <a:srgbClr val="202124"/>
                </a:solidFill>
                <a:latin typeface="Google Sans"/>
                <a:ea typeface="Google Sans"/>
                <a:cs typeface="Google Sans"/>
                <a:sym typeface="Google Sans"/>
              </a:rPr>
              <a:t>The classic landscape:</a:t>
            </a:r>
            <a:endParaRPr sz="4800" b="1">
              <a:solidFill>
                <a:srgbClr val="202124"/>
              </a:solidFill>
              <a:latin typeface="Google Sans"/>
              <a:ea typeface="Google Sans"/>
              <a:cs typeface="Google Sans"/>
              <a:sym typeface="Google Sans"/>
            </a:endParaRPr>
          </a:p>
          <a:p>
            <a:pPr algn="ctr">
              <a:lnSpc>
                <a:spcPct val="120000"/>
              </a:lnSpc>
            </a:pPr>
            <a:r>
              <a:rPr lang="en" sz="7333" b="1">
                <a:solidFill>
                  <a:srgbClr val="202124"/>
                </a:solidFill>
                <a:latin typeface="Google Sans"/>
                <a:ea typeface="Google Sans"/>
                <a:cs typeface="Google Sans"/>
                <a:sym typeface="Google Sans"/>
              </a:rPr>
              <a:t>One architecture per "community"</a:t>
            </a:r>
            <a:endParaRPr sz="7333" b="1">
              <a:solidFill>
                <a:srgbClr val="202124"/>
              </a:solidFill>
              <a:latin typeface="Google Sans"/>
              <a:ea typeface="Google Sans"/>
              <a:cs typeface="Google Sans"/>
              <a:sym typeface="Google Sans"/>
            </a:endParaRPr>
          </a:p>
        </p:txBody>
      </p:sp>
    </p:spTree>
    <p:extLst>
      <p:ext uri="{BB962C8B-B14F-4D97-AF65-F5344CB8AC3E}">
        <p14:creationId xmlns:p14="http://schemas.microsoft.com/office/powerpoint/2010/main" val="29027742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p:nvPr/>
        </p:nvSpPr>
        <p:spPr>
          <a:xfrm>
            <a:off x="0" y="0"/>
            <a:ext cx="6114800" cy="3414800"/>
          </a:xfrm>
          <a:prstGeom prst="rect">
            <a:avLst/>
          </a:prstGeom>
          <a:solidFill>
            <a:srgbClr val="FAFAFA"/>
          </a:solidFill>
          <a:ln>
            <a:noFill/>
          </a:ln>
        </p:spPr>
        <p:txBody>
          <a:bodyPr spcFirstLastPara="1" wrap="square" lIns="121900" tIns="121900" rIns="121900" bIns="121900" anchor="t" anchorCtr="0">
            <a:noAutofit/>
          </a:bodyPr>
          <a:lstStyle/>
          <a:p>
            <a:pPr algn="ctr">
              <a:lnSpc>
                <a:spcPct val="120000"/>
              </a:lnSpc>
            </a:pPr>
            <a:r>
              <a:rPr lang="en" sz="4267">
                <a:solidFill>
                  <a:srgbClr val="202124"/>
                </a:solidFill>
                <a:latin typeface="Google Sans"/>
                <a:ea typeface="Google Sans"/>
                <a:cs typeface="Google Sans"/>
                <a:sym typeface="Google Sans"/>
              </a:rPr>
              <a:t>Computer Vision</a:t>
            </a:r>
            <a:endParaRPr sz="4267">
              <a:solidFill>
                <a:srgbClr val="202124"/>
              </a:solidFill>
              <a:latin typeface="Google Sans"/>
              <a:ea typeface="Google Sans"/>
              <a:cs typeface="Google Sans"/>
              <a:sym typeface="Google Sans"/>
            </a:endParaRPr>
          </a:p>
          <a:p>
            <a:pPr algn="ctr">
              <a:lnSpc>
                <a:spcPct val="120000"/>
              </a:lnSpc>
              <a:buClr>
                <a:schemeClr val="dk1"/>
              </a:buClr>
              <a:buSzPts val="1100"/>
            </a:pPr>
            <a:r>
              <a:rPr lang="en" sz="2133">
                <a:solidFill>
                  <a:srgbClr val="202124"/>
                </a:solidFill>
                <a:latin typeface="Google Sans"/>
                <a:ea typeface="Google Sans"/>
                <a:cs typeface="Google Sans"/>
                <a:sym typeface="Google Sans"/>
              </a:rPr>
              <a:t>Convolutional NNs (+ResNets)</a:t>
            </a:r>
            <a:endParaRPr sz="2133">
              <a:solidFill>
                <a:srgbClr val="202124"/>
              </a:solidFill>
              <a:latin typeface="Google Sans"/>
              <a:ea typeface="Google Sans"/>
              <a:cs typeface="Google Sans"/>
              <a:sym typeface="Google Sans"/>
            </a:endParaRPr>
          </a:p>
        </p:txBody>
      </p:sp>
      <p:sp>
        <p:nvSpPr>
          <p:cNvPr id="93" name="Google Shape;93;p17"/>
          <p:cNvSpPr txBox="1"/>
          <p:nvPr/>
        </p:nvSpPr>
        <p:spPr>
          <a:xfrm>
            <a:off x="6077200" y="0"/>
            <a:ext cx="6114800" cy="3414800"/>
          </a:xfrm>
          <a:prstGeom prst="rect">
            <a:avLst/>
          </a:prstGeom>
          <a:solidFill>
            <a:srgbClr val="F3F3F3"/>
          </a:solidFill>
          <a:ln>
            <a:noFill/>
          </a:ln>
        </p:spPr>
        <p:txBody>
          <a:bodyPr spcFirstLastPara="1" wrap="square" lIns="121900" tIns="121900" rIns="121900" bIns="121900" anchor="t" anchorCtr="0">
            <a:noAutofit/>
          </a:bodyPr>
          <a:lstStyle/>
          <a:p>
            <a:pPr algn="ctr">
              <a:lnSpc>
                <a:spcPct val="120000"/>
              </a:lnSpc>
            </a:pPr>
            <a:r>
              <a:rPr lang="en" sz="4267">
                <a:solidFill>
                  <a:srgbClr val="202124"/>
                </a:solidFill>
                <a:latin typeface="Google Sans"/>
                <a:ea typeface="Google Sans"/>
                <a:cs typeface="Google Sans"/>
                <a:sym typeface="Google Sans"/>
              </a:rPr>
              <a:t>Natural Lang. Proc.</a:t>
            </a:r>
            <a:endParaRPr sz="4267">
              <a:solidFill>
                <a:srgbClr val="202124"/>
              </a:solidFill>
              <a:latin typeface="Google Sans"/>
              <a:ea typeface="Google Sans"/>
              <a:cs typeface="Google Sans"/>
              <a:sym typeface="Google Sans"/>
            </a:endParaRPr>
          </a:p>
          <a:p>
            <a:pPr algn="ctr">
              <a:lnSpc>
                <a:spcPct val="120000"/>
              </a:lnSpc>
            </a:pPr>
            <a:r>
              <a:rPr lang="en" sz="2133">
                <a:solidFill>
                  <a:srgbClr val="202124"/>
                </a:solidFill>
                <a:latin typeface="Google Sans"/>
                <a:ea typeface="Google Sans"/>
                <a:cs typeface="Google Sans"/>
                <a:sym typeface="Google Sans"/>
              </a:rPr>
              <a:t>Recurrent NNs (+LSTMs)</a:t>
            </a:r>
            <a:endParaRPr sz="2133">
              <a:solidFill>
                <a:srgbClr val="202124"/>
              </a:solidFill>
              <a:latin typeface="Google Sans"/>
              <a:ea typeface="Google Sans"/>
              <a:cs typeface="Google Sans"/>
              <a:sym typeface="Google Sans"/>
            </a:endParaRPr>
          </a:p>
        </p:txBody>
      </p:sp>
      <p:sp>
        <p:nvSpPr>
          <p:cNvPr id="94" name="Google Shape;94;p17"/>
          <p:cNvSpPr txBox="1"/>
          <p:nvPr/>
        </p:nvSpPr>
        <p:spPr>
          <a:xfrm>
            <a:off x="4072000" y="3414800"/>
            <a:ext cx="4048000" cy="3456800"/>
          </a:xfrm>
          <a:prstGeom prst="rect">
            <a:avLst/>
          </a:prstGeom>
          <a:solidFill>
            <a:srgbClr val="FAFAFA"/>
          </a:solidFill>
          <a:ln>
            <a:noFill/>
          </a:ln>
        </p:spPr>
        <p:txBody>
          <a:bodyPr spcFirstLastPara="1" wrap="square" lIns="121900" tIns="121900" rIns="121900" bIns="121900" anchor="t" anchorCtr="0">
            <a:noAutofit/>
          </a:bodyPr>
          <a:lstStyle/>
          <a:p>
            <a:pPr algn="ctr">
              <a:lnSpc>
                <a:spcPct val="120000"/>
              </a:lnSpc>
            </a:pPr>
            <a:r>
              <a:rPr lang="en" sz="4267">
                <a:solidFill>
                  <a:srgbClr val="202124"/>
                </a:solidFill>
                <a:latin typeface="Google Sans"/>
                <a:ea typeface="Google Sans"/>
                <a:cs typeface="Google Sans"/>
                <a:sym typeface="Google Sans"/>
              </a:rPr>
              <a:t>Translation</a:t>
            </a:r>
            <a:endParaRPr sz="4267">
              <a:solidFill>
                <a:srgbClr val="202124"/>
              </a:solidFill>
              <a:latin typeface="Google Sans"/>
              <a:ea typeface="Google Sans"/>
              <a:cs typeface="Google Sans"/>
              <a:sym typeface="Google Sans"/>
            </a:endParaRPr>
          </a:p>
          <a:p>
            <a:pPr algn="ctr">
              <a:lnSpc>
                <a:spcPct val="120000"/>
              </a:lnSpc>
            </a:pPr>
            <a:r>
              <a:rPr lang="en" sz="2133">
                <a:solidFill>
                  <a:srgbClr val="202124"/>
                </a:solidFill>
                <a:latin typeface="Google Sans"/>
                <a:ea typeface="Google Sans"/>
                <a:cs typeface="Google Sans"/>
                <a:sym typeface="Google Sans"/>
              </a:rPr>
              <a:t>Seq2Seq</a:t>
            </a:r>
            <a:endParaRPr sz="2133">
              <a:solidFill>
                <a:srgbClr val="202124"/>
              </a:solidFill>
              <a:latin typeface="Google Sans"/>
              <a:ea typeface="Google Sans"/>
              <a:cs typeface="Google Sans"/>
              <a:sym typeface="Google Sans"/>
            </a:endParaRPr>
          </a:p>
        </p:txBody>
      </p:sp>
      <p:sp>
        <p:nvSpPr>
          <p:cNvPr id="95" name="Google Shape;95;p17"/>
          <p:cNvSpPr txBox="1"/>
          <p:nvPr/>
        </p:nvSpPr>
        <p:spPr>
          <a:xfrm>
            <a:off x="0" y="3414800"/>
            <a:ext cx="4072000" cy="3456800"/>
          </a:xfrm>
          <a:prstGeom prst="rect">
            <a:avLst/>
          </a:prstGeom>
          <a:solidFill>
            <a:srgbClr val="F3F3F3"/>
          </a:solidFill>
          <a:ln>
            <a:noFill/>
          </a:ln>
        </p:spPr>
        <p:txBody>
          <a:bodyPr spcFirstLastPara="1" wrap="square" lIns="121900" tIns="121900" rIns="121900" bIns="121900" anchor="t" anchorCtr="0">
            <a:noAutofit/>
          </a:bodyPr>
          <a:lstStyle/>
          <a:p>
            <a:pPr algn="ctr">
              <a:lnSpc>
                <a:spcPct val="120000"/>
              </a:lnSpc>
            </a:pPr>
            <a:r>
              <a:rPr lang="en" sz="4267">
                <a:solidFill>
                  <a:srgbClr val="202124"/>
                </a:solidFill>
                <a:latin typeface="Google Sans"/>
                <a:ea typeface="Google Sans"/>
                <a:cs typeface="Google Sans"/>
                <a:sym typeface="Google Sans"/>
              </a:rPr>
              <a:t>Speech</a:t>
            </a:r>
            <a:endParaRPr sz="4267">
              <a:solidFill>
                <a:srgbClr val="202124"/>
              </a:solidFill>
              <a:latin typeface="Google Sans"/>
              <a:ea typeface="Google Sans"/>
              <a:cs typeface="Google Sans"/>
              <a:sym typeface="Google Sans"/>
            </a:endParaRPr>
          </a:p>
          <a:p>
            <a:pPr algn="ctr">
              <a:lnSpc>
                <a:spcPct val="120000"/>
              </a:lnSpc>
            </a:pPr>
            <a:r>
              <a:rPr lang="en" sz="2133">
                <a:solidFill>
                  <a:srgbClr val="202124"/>
                </a:solidFill>
                <a:latin typeface="Google Sans"/>
                <a:ea typeface="Google Sans"/>
                <a:cs typeface="Google Sans"/>
                <a:sym typeface="Google Sans"/>
              </a:rPr>
              <a:t>Deep Belief Nets (+non-DL)</a:t>
            </a:r>
            <a:endParaRPr sz="2133">
              <a:solidFill>
                <a:srgbClr val="202124"/>
              </a:solidFill>
              <a:latin typeface="Google Sans"/>
              <a:ea typeface="Google Sans"/>
              <a:cs typeface="Google Sans"/>
              <a:sym typeface="Google Sans"/>
            </a:endParaRPr>
          </a:p>
        </p:txBody>
      </p:sp>
      <p:pic>
        <p:nvPicPr>
          <p:cNvPr id="96" name="Google Shape;96;p17"/>
          <p:cNvPicPr preferRelativeResize="0"/>
          <p:nvPr/>
        </p:nvPicPr>
        <p:blipFill>
          <a:blip r:embed="rId3">
            <a:alphaModFix/>
          </a:blip>
          <a:stretch>
            <a:fillRect/>
          </a:stretch>
        </p:blipFill>
        <p:spPr>
          <a:xfrm>
            <a:off x="124133" y="1376437"/>
            <a:ext cx="5585435" cy="1718600"/>
          </a:xfrm>
          <a:prstGeom prst="rect">
            <a:avLst/>
          </a:prstGeom>
          <a:noFill/>
          <a:ln>
            <a:noFill/>
          </a:ln>
        </p:spPr>
      </p:pic>
      <p:sp>
        <p:nvSpPr>
          <p:cNvPr id="97" name="Google Shape;97;p17"/>
          <p:cNvSpPr txBox="1"/>
          <p:nvPr/>
        </p:nvSpPr>
        <p:spPr>
          <a:xfrm>
            <a:off x="6462900" y="2622078"/>
            <a:ext cx="5737200" cy="615513"/>
          </a:xfrm>
          <a:prstGeom prst="rect">
            <a:avLst/>
          </a:prstGeom>
          <a:noFill/>
          <a:ln>
            <a:noFill/>
          </a:ln>
        </p:spPr>
        <p:txBody>
          <a:bodyPr spcFirstLastPara="1" wrap="square" lIns="121900" tIns="121900" rIns="121900" bIns="121900" anchor="ctr" anchorCtr="0">
            <a:spAutoFit/>
          </a:bodyPr>
          <a:lstStyle/>
          <a:p>
            <a:r>
              <a:rPr lang="en" sz="2400"/>
              <a:t>h         e         l                                    l          o</a:t>
            </a:r>
            <a:endParaRPr sz="2400"/>
          </a:p>
        </p:txBody>
      </p:sp>
      <p:pic>
        <p:nvPicPr>
          <p:cNvPr id="98" name="Google Shape;98;p17"/>
          <p:cNvPicPr preferRelativeResize="0"/>
          <p:nvPr/>
        </p:nvPicPr>
        <p:blipFill rotWithShape="1">
          <a:blip r:embed="rId4">
            <a:alphaModFix/>
          </a:blip>
          <a:srcRect t="17904" r="65183"/>
          <a:stretch/>
        </p:blipFill>
        <p:spPr>
          <a:xfrm>
            <a:off x="449067" y="6080557"/>
            <a:ext cx="610335" cy="394467"/>
          </a:xfrm>
          <a:prstGeom prst="rect">
            <a:avLst/>
          </a:prstGeom>
          <a:noFill/>
          <a:ln>
            <a:noFill/>
          </a:ln>
        </p:spPr>
      </p:pic>
      <p:sp>
        <p:nvSpPr>
          <p:cNvPr id="99" name="Google Shape;99;p17"/>
          <p:cNvSpPr txBox="1"/>
          <p:nvPr/>
        </p:nvSpPr>
        <p:spPr>
          <a:xfrm>
            <a:off x="0" y="6477167"/>
            <a:ext cx="11890800" cy="394400"/>
          </a:xfrm>
          <a:prstGeom prst="rect">
            <a:avLst/>
          </a:prstGeom>
          <a:noFill/>
          <a:ln>
            <a:noFill/>
          </a:ln>
        </p:spPr>
        <p:txBody>
          <a:bodyPr spcFirstLastPara="1" wrap="square" lIns="121900" tIns="121900" rIns="121900" bIns="121900" anchor="t" anchorCtr="0">
            <a:noAutofit/>
          </a:bodyPr>
          <a:lstStyle/>
          <a:p>
            <a:r>
              <a:rPr lang="en" sz="800">
                <a:solidFill>
                  <a:srgbClr val="202124"/>
                </a:solidFill>
                <a:latin typeface="Google Sans"/>
                <a:ea typeface="Google Sans"/>
                <a:cs typeface="Google Sans"/>
                <a:sym typeface="Google Sans"/>
              </a:rPr>
              <a:t>[1] CNN image CC-BY-SA by Aphex34 for Wikipedia https://commons.wikimedia.org/wiki/File:Typical_cnn.png</a:t>
            </a:r>
            <a:endParaRPr sz="800">
              <a:solidFill>
                <a:srgbClr val="202124"/>
              </a:solidFill>
              <a:latin typeface="Google Sans"/>
              <a:ea typeface="Google Sans"/>
              <a:cs typeface="Google Sans"/>
              <a:sym typeface="Google Sans"/>
            </a:endParaRPr>
          </a:p>
          <a:p>
            <a:r>
              <a:rPr lang="en" sz="800">
                <a:solidFill>
                  <a:srgbClr val="202124"/>
                </a:solidFill>
                <a:latin typeface="Google Sans"/>
                <a:ea typeface="Google Sans"/>
                <a:cs typeface="Google Sans"/>
                <a:sym typeface="Google Sans"/>
              </a:rPr>
              <a:t>[2] RNN image CC-BY-SA by GChe for Wikipedia https://commons.wikimedia.org/wiki/File:The_LSTM_Cell.svg </a:t>
            </a:r>
            <a:endParaRPr sz="800">
              <a:solidFill>
                <a:srgbClr val="202124"/>
              </a:solidFill>
              <a:latin typeface="Google Sans"/>
              <a:ea typeface="Google Sans"/>
              <a:cs typeface="Google Sans"/>
              <a:sym typeface="Google Sans"/>
            </a:endParaRPr>
          </a:p>
          <a:p>
            <a:endParaRPr sz="800">
              <a:solidFill>
                <a:srgbClr val="202124"/>
              </a:solidFill>
              <a:latin typeface="Google Sans"/>
              <a:ea typeface="Google Sans"/>
              <a:cs typeface="Google Sans"/>
              <a:sym typeface="Google Sans"/>
            </a:endParaRPr>
          </a:p>
        </p:txBody>
      </p:sp>
      <p:sp>
        <p:nvSpPr>
          <p:cNvPr id="100" name="Google Shape;100;p17"/>
          <p:cNvSpPr/>
          <p:nvPr/>
        </p:nvSpPr>
        <p:spPr>
          <a:xfrm>
            <a:off x="449049" y="5674167"/>
            <a:ext cx="6104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GRBM</a:t>
            </a:r>
            <a:endParaRPr sz="800"/>
          </a:p>
        </p:txBody>
      </p:sp>
      <p:sp>
        <p:nvSpPr>
          <p:cNvPr id="101" name="Google Shape;101;p17"/>
          <p:cNvSpPr/>
          <p:nvPr/>
        </p:nvSpPr>
        <p:spPr>
          <a:xfrm>
            <a:off x="1261849" y="5674167"/>
            <a:ext cx="6104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a:t>
            </a:r>
            <a:endParaRPr sz="800"/>
          </a:p>
        </p:txBody>
      </p:sp>
      <p:sp>
        <p:nvSpPr>
          <p:cNvPr id="102" name="Google Shape;102;p17"/>
          <p:cNvSpPr/>
          <p:nvPr/>
        </p:nvSpPr>
        <p:spPr>
          <a:xfrm>
            <a:off x="1261849" y="5267767"/>
            <a:ext cx="610400" cy="2856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RBM</a:t>
            </a:r>
            <a:endParaRPr sz="800"/>
          </a:p>
        </p:txBody>
      </p:sp>
      <p:sp>
        <p:nvSpPr>
          <p:cNvPr id="103" name="Google Shape;103;p17"/>
          <p:cNvSpPr/>
          <p:nvPr/>
        </p:nvSpPr>
        <p:spPr>
          <a:xfrm>
            <a:off x="2074649" y="5267767"/>
            <a:ext cx="610400" cy="2856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sz="800">
                <a:solidFill>
                  <a:schemeClr val="dk1"/>
                </a:solidFill>
              </a:rPr>
              <a:t>🔒</a:t>
            </a:r>
            <a:endParaRPr sz="800"/>
          </a:p>
        </p:txBody>
      </p:sp>
      <p:cxnSp>
        <p:nvCxnSpPr>
          <p:cNvPr id="104" name="Google Shape;104;p17"/>
          <p:cNvCxnSpPr>
            <a:stCxn id="105" idx="0"/>
          </p:cNvCxnSpPr>
          <p:nvPr/>
        </p:nvCxnSpPr>
        <p:spPr>
          <a:xfrm rot="10800000">
            <a:off x="3192633" y="4663757"/>
            <a:ext cx="0" cy="1416800"/>
          </a:xfrm>
          <a:prstGeom prst="straightConnector1">
            <a:avLst/>
          </a:prstGeom>
          <a:noFill/>
          <a:ln w="9525" cap="flat" cmpd="sng">
            <a:solidFill>
              <a:schemeClr val="dk2"/>
            </a:solidFill>
            <a:prstDash val="solid"/>
            <a:round/>
            <a:headEnd type="none" w="med" len="med"/>
            <a:tailEnd type="stealth" w="med" len="med"/>
          </a:ln>
        </p:spPr>
      </p:cxnSp>
      <p:sp>
        <p:nvSpPr>
          <p:cNvPr id="106" name="Google Shape;106;p17"/>
          <p:cNvSpPr/>
          <p:nvPr/>
        </p:nvSpPr>
        <p:spPr>
          <a:xfrm>
            <a:off x="2074649" y="4861367"/>
            <a:ext cx="610400" cy="285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RBM</a:t>
            </a:r>
            <a:endParaRPr sz="800"/>
          </a:p>
        </p:txBody>
      </p:sp>
      <p:sp>
        <p:nvSpPr>
          <p:cNvPr id="107" name="Google Shape;107;p17"/>
          <p:cNvSpPr/>
          <p:nvPr/>
        </p:nvSpPr>
        <p:spPr>
          <a:xfrm>
            <a:off x="2887449" y="5267767"/>
            <a:ext cx="610400" cy="2856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DBN</a:t>
            </a:r>
            <a:endParaRPr sz="800"/>
          </a:p>
        </p:txBody>
      </p:sp>
      <p:sp>
        <p:nvSpPr>
          <p:cNvPr id="108" name="Google Shape;108;p17"/>
          <p:cNvSpPr/>
          <p:nvPr/>
        </p:nvSpPr>
        <p:spPr>
          <a:xfrm>
            <a:off x="2887449" y="4861367"/>
            <a:ext cx="610400" cy="285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DBN</a:t>
            </a:r>
            <a:endParaRPr sz="800"/>
          </a:p>
        </p:txBody>
      </p:sp>
      <p:sp>
        <p:nvSpPr>
          <p:cNvPr id="109" name="Google Shape;109;p17"/>
          <p:cNvSpPr/>
          <p:nvPr/>
        </p:nvSpPr>
        <p:spPr>
          <a:xfrm>
            <a:off x="2887449" y="5674167"/>
            <a:ext cx="6104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DBN</a:t>
            </a:r>
            <a:endParaRPr sz="800"/>
          </a:p>
        </p:txBody>
      </p:sp>
      <p:pic>
        <p:nvPicPr>
          <p:cNvPr id="105" name="Google Shape;105;p17"/>
          <p:cNvPicPr preferRelativeResize="0"/>
          <p:nvPr/>
        </p:nvPicPr>
        <p:blipFill rotWithShape="1">
          <a:blip r:embed="rId4">
            <a:alphaModFix/>
          </a:blip>
          <a:srcRect t="17904" r="65183"/>
          <a:stretch/>
        </p:blipFill>
        <p:spPr>
          <a:xfrm>
            <a:off x="2887467" y="6080557"/>
            <a:ext cx="610335" cy="394467"/>
          </a:xfrm>
          <a:prstGeom prst="rect">
            <a:avLst/>
          </a:prstGeom>
          <a:noFill/>
          <a:ln>
            <a:noFill/>
          </a:ln>
        </p:spPr>
      </p:pic>
      <p:cxnSp>
        <p:nvCxnSpPr>
          <p:cNvPr id="110" name="Google Shape;110;p17"/>
          <p:cNvCxnSpPr>
            <a:stCxn id="100" idx="2"/>
            <a:endCxn id="98" idx="0"/>
          </p:cNvCxnSpPr>
          <p:nvPr/>
        </p:nvCxnSpPr>
        <p:spPr>
          <a:xfrm>
            <a:off x="754249" y="5959767"/>
            <a:ext cx="0" cy="120800"/>
          </a:xfrm>
          <a:prstGeom prst="straightConnector1">
            <a:avLst/>
          </a:prstGeom>
          <a:noFill/>
          <a:ln w="9525" cap="flat" cmpd="sng">
            <a:solidFill>
              <a:schemeClr val="dk2"/>
            </a:solidFill>
            <a:prstDash val="solid"/>
            <a:round/>
            <a:headEnd type="none" w="med" len="med"/>
            <a:tailEnd type="none" w="med" len="med"/>
          </a:ln>
        </p:spPr>
      </p:cxnSp>
      <p:cxnSp>
        <p:nvCxnSpPr>
          <p:cNvPr id="111" name="Google Shape;111;p17"/>
          <p:cNvCxnSpPr>
            <a:stCxn id="102" idx="2"/>
            <a:endCxn id="101" idx="0"/>
          </p:cNvCxnSpPr>
          <p:nvPr/>
        </p:nvCxnSpPr>
        <p:spPr>
          <a:xfrm>
            <a:off x="1567049" y="5553367"/>
            <a:ext cx="0" cy="120800"/>
          </a:xfrm>
          <a:prstGeom prst="straightConnector1">
            <a:avLst/>
          </a:prstGeom>
          <a:noFill/>
          <a:ln w="9525" cap="flat" cmpd="sng">
            <a:solidFill>
              <a:schemeClr val="dk2"/>
            </a:solidFill>
            <a:prstDash val="solid"/>
            <a:round/>
            <a:headEnd type="none" w="med" len="med"/>
            <a:tailEnd type="none" w="med" len="med"/>
          </a:ln>
        </p:spPr>
      </p:cxnSp>
      <p:cxnSp>
        <p:nvCxnSpPr>
          <p:cNvPr id="112" name="Google Shape;112;p17"/>
          <p:cNvCxnSpPr>
            <a:stCxn id="106" idx="2"/>
            <a:endCxn id="103" idx="0"/>
          </p:cNvCxnSpPr>
          <p:nvPr/>
        </p:nvCxnSpPr>
        <p:spPr>
          <a:xfrm>
            <a:off x="2379849" y="5146967"/>
            <a:ext cx="0" cy="120800"/>
          </a:xfrm>
          <a:prstGeom prst="straightConnector1">
            <a:avLst/>
          </a:prstGeom>
          <a:noFill/>
          <a:ln w="9525" cap="flat" cmpd="sng">
            <a:solidFill>
              <a:schemeClr val="dk2"/>
            </a:solidFill>
            <a:prstDash val="solid"/>
            <a:round/>
            <a:headEnd type="none" w="med" len="med"/>
            <a:tailEnd type="none" w="med" len="med"/>
          </a:ln>
        </p:spPr>
      </p:cxnSp>
      <p:sp>
        <p:nvSpPr>
          <p:cNvPr id="113" name="Google Shape;113;p17"/>
          <p:cNvSpPr txBox="1"/>
          <p:nvPr/>
        </p:nvSpPr>
        <p:spPr>
          <a:xfrm>
            <a:off x="4126100" y="5790212"/>
            <a:ext cx="3513600" cy="984845"/>
          </a:xfrm>
          <a:prstGeom prst="rect">
            <a:avLst/>
          </a:prstGeom>
          <a:noFill/>
          <a:ln>
            <a:noFill/>
          </a:ln>
        </p:spPr>
        <p:txBody>
          <a:bodyPr spcFirstLastPara="1" wrap="square" lIns="121900" tIns="121900" rIns="121900" bIns="121900" anchor="ctr" anchorCtr="0">
            <a:spAutoFit/>
          </a:bodyPr>
          <a:lstStyle/>
          <a:p>
            <a:r>
              <a:rPr lang="en" sz="2400"/>
              <a:t>h   e   l    l   o  </a:t>
            </a:r>
            <a:r>
              <a:rPr lang="en" sz="933"/>
              <a:t>&lt;/s&gt;</a:t>
            </a:r>
            <a:r>
              <a:rPr lang="en" sz="2400"/>
              <a:t>  s   a   l    u   t</a:t>
            </a:r>
            <a:endParaRPr sz="2400"/>
          </a:p>
        </p:txBody>
      </p:sp>
      <p:cxnSp>
        <p:nvCxnSpPr>
          <p:cNvPr id="114" name="Google Shape;114;p17"/>
          <p:cNvCxnSpPr>
            <a:stCxn id="115" idx="3"/>
          </p:cNvCxnSpPr>
          <p:nvPr/>
        </p:nvCxnSpPr>
        <p:spPr>
          <a:xfrm>
            <a:off x="4417984" y="5613767"/>
            <a:ext cx="3318400" cy="0"/>
          </a:xfrm>
          <a:prstGeom prst="straightConnector1">
            <a:avLst/>
          </a:prstGeom>
          <a:noFill/>
          <a:ln w="9525" cap="flat" cmpd="sng">
            <a:solidFill>
              <a:schemeClr val="dk2"/>
            </a:solidFill>
            <a:prstDash val="solid"/>
            <a:round/>
            <a:headEnd type="none" w="med" len="med"/>
            <a:tailEnd type="triangle" w="med" len="med"/>
          </a:ln>
        </p:spPr>
      </p:cxnSp>
      <p:sp>
        <p:nvSpPr>
          <p:cNvPr id="115" name="Google Shape;115;p17"/>
          <p:cNvSpPr/>
          <p:nvPr/>
        </p:nvSpPr>
        <p:spPr>
          <a:xfrm>
            <a:off x="4229984" y="5470967"/>
            <a:ext cx="1880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sp>
        <p:nvSpPr>
          <p:cNvPr id="116" name="Google Shape;116;p17"/>
          <p:cNvSpPr/>
          <p:nvPr/>
        </p:nvSpPr>
        <p:spPr>
          <a:xfrm>
            <a:off x="4564732" y="5470967"/>
            <a:ext cx="1880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sp>
        <p:nvSpPr>
          <p:cNvPr id="117" name="Google Shape;117;p17"/>
          <p:cNvSpPr/>
          <p:nvPr/>
        </p:nvSpPr>
        <p:spPr>
          <a:xfrm>
            <a:off x="4869532" y="5470967"/>
            <a:ext cx="1880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sp>
        <p:nvSpPr>
          <p:cNvPr id="118" name="Google Shape;118;p17"/>
          <p:cNvSpPr/>
          <p:nvPr/>
        </p:nvSpPr>
        <p:spPr>
          <a:xfrm>
            <a:off x="5174332" y="5470967"/>
            <a:ext cx="1880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sp>
        <p:nvSpPr>
          <p:cNvPr id="119" name="Google Shape;119;p17"/>
          <p:cNvSpPr/>
          <p:nvPr/>
        </p:nvSpPr>
        <p:spPr>
          <a:xfrm>
            <a:off x="5479132" y="5470967"/>
            <a:ext cx="1880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sp>
        <p:nvSpPr>
          <p:cNvPr id="120" name="Google Shape;120;p17"/>
          <p:cNvSpPr/>
          <p:nvPr/>
        </p:nvSpPr>
        <p:spPr>
          <a:xfrm>
            <a:off x="5783932" y="5470967"/>
            <a:ext cx="1880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sp>
        <p:nvSpPr>
          <p:cNvPr id="121" name="Google Shape;121;p17"/>
          <p:cNvSpPr/>
          <p:nvPr/>
        </p:nvSpPr>
        <p:spPr>
          <a:xfrm>
            <a:off x="6088732" y="5470967"/>
            <a:ext cx="1880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sp>
        <p:nvSpPr>
          <p:cNvPr id="122" name="Google Shape;122;p17"/>
          <p:cNvSpPr/>
          <p:nvPr/>
        </p:nvSpPr>
        <p:spPr>
          <a:xfrm>
            <a:off x="6393532" y="5470967"/>
            <a:ext cx="1880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sp>
        <p:nvSpPr>
          <p:cNvPr id="123" name="Google Shape;123;p17"/>
          <p:cNvSpPr/>
          <p:nvPr/>
        </p:nvSpPr>
        <p:spPr>
          <a:xfrm>
            <a:off x="6698332" y="5470967"/>
            <a:ext cx="1880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sp>
        <p:nvSpPr>
          <p:cNvPr id="124" name="Google Shape;124;p17"/>
          <p:cNvSpPr/>
          <p:nvPr/>
        </p:nvSpPr>
        <p:spPr>
          <a:xfrm>
            <a:off x="7003132" y="5470967"/>
            <a:ext cx="1880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sp>
        <p:nvSpPr>
          <p:cNvPr id="125" name="Google Shape;125;p17"/>
          <p:cNvSpPr txBox="1"/>
          <p:nvPr/>
        </p:nvSpPr>
        <p:spPr>
          <a:xfrm>
            <a:off x="5700000" y="4654078"/>
            <a:ext cx="2146400" cy="615513"/>
          </a:xfrm>
          <a:prstGeom prst="rect">
            <a:avLst/>
          </a:prstGeom>
          <a:noFill/>
          <a:ln>
            <a:noFill/>
          </a:ln>
        </p:spPr>
        <p:txBody>
          <a:bodyPr spcFirstLastPara="1" wrap="square" lIns="121900" tIns="121900" rIns="121900" bIns="121900" anchor="ctr" anchorCtr="0">
            <a:spAutoFit/>
          </a:bodyPr>
          <a:lstStyle/>
          <a:p>
            <a:r>
              <a:rPr lang="en" sz="2400"/>
              <a:t>s   a   l    u   t  </a:t>
            </a:r>
            <a:r>
              <a:rPr lang="en" sz="933">
                <a:solidFill>
                  <a:schemeClr val="dk1"/>
                </a:solidFill>
              </a:rPr>
              <a:t>&lt;/s&gt;</a:t>
            </a:r>
            <a:endParaRPr sz="2400"/>
          </a:p>
        </p:txBody>
      </p:sp>
      <p:sp>
        <p:nvSpPr>
          <p:cNvPr id="126" name="Google Shape;126;p17"/>
          <p:cNvSpPr/>
          <p:nvPr/>
        </p:nvSpPr>
        <p:spPr>
          <a:xfrm>
            <a:off x="7307932" y="5470967"/>
            <a:ext cx="188000" cy="285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cxnSp>
        <p:nvCxnSpPr>
          <p:cNvPr id="127" name="Google Shape;127;p17"/>
          <p:cNvCxnSpPr/>
          <p:nvPr/>
        </p:nvCxnSpPr>
        <p:spPr>
          <a:xfrm rot="10800000">
            <a:off x="4324000" y="5756567"/>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28" name="Google Shape;128;p17"/>
          <p:cNvCxnSpPr/>
          <p:nvPr/>
        </p:nvCxnSpPr>
        <p:spPr>
          <a:xfrm rot="10800000">
            <a:off x="4658748" y="5756567"/>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29" name="Google Shape;129;p17"/>
          <p:cNvCxnSpPr/>
          <p:nvPr/>
        </p:nvCxnSpPr>
        <p:spPr>
          <a:xfrm rot="10800000">
            <a:off x="4965323" y="5756567"/>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30" name="Google Shape;130;p17"/>
          <p:cNvCxnSpPr/>
          <p:nvPr/>
        </p:nvCxnSpPr>
        <p:spPr>
          <a:xfrm rot="10800000">
            <a:off x="5270123" y="5756567"/>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31" name="Google Shape;131;p17"/>
          <p:cNvCxnSpPr/>
          <p:nvPr/>
        </p:nvCxnSpPr>
        <p:spPr>
          <a:xfrm rot="10800000">
            <a:off x="5564940" y="5756567"/>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32" name="Google Shape;132;p17"/>
          <p:cNvCxnSpPr/>
          <p:nvPr/>
        </p:nvCxnSpPr>
        <p:spPr>
          <a:xfrm rot="10800000">
            <a:off x="5877948" y="5756567"/>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33" name="Google Shape;133;p17"/>
          <p:cNvCxnSpPr/>
          <p:nvPr/>
        </p:nvCxnSpPr>
        <p:spPr>
          <a:xfrm rot="10800000">
            <a:off x="6182748" y="5756567"/>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34" name="Google Shape;134;p17"/>
          <p:cNvCxnSpPr/>
          <p:nvPr/>
        </p:nvCxnSpPr>
        <p:spPr>
          <a:xfrm rot="10800000">
            <a:off x="6497531" y="5756567"/>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35" name="Google Shape;135;p17"/>
          <p:cNvCxnSpPr/>
          <p:nvPr/>
        </p:nvCxnSpPr>
        <p:spPr>
          <a:xfrm rot="10800000">
            <a:off x="6792348" y="5756567"/>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36" name="Google Shape;136;p17"/>
          <p:cNvCxnSpPr/>
          <p:nvPr/>
        </p:nvCxnSpPr>
        <p:spPr>
          <a:xfrm rot="10800000">
            <a:off x="7107131" y="5756567"/>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37" name="Google Shape;137;p17"/>
          <p:cNvCxnSpPr/>
          <p:nvPr/>
        </p:nvCxnSpPr>
        <p:spPr>
          <a:xfrm rot="10800000">
            <a:off x="7411931" y="5756567"/>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38" name="Google Shape;138;p17"/>
          <p:cNvCxnSpPr/>
          <p:nvPr/>
        </p:nvCxnSpPr>
        <p:spPr>
          <a:xfrm rot="10800000">
            <a:off x="5877948" y="5117019"/>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39" name="Google Shape;139;p17"/>
          <p:cNvCxnSpPr/>
          <p:nvPr/>
        </p:nvCxnSpPr>
        <p:spPr>
          <a:xfrm rot="10800000">
            <a:off x="6182748" y="5117019"/>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40" name="Google Shape;140;p17"/>
          <p:cNvCxnSpPr/>
          <p:nvPr/>
        </p:nvCxnSpPr>
        <p:spPr>
          <a:xfrm rot="10800000">
            <a:off x="6497531" y="5117019"/>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41" name="Google Shape;141;p17"/>
          <p:cNvCxnSpPr/>
          <p:nvPr/>
        </p:nvCxnSpPr>
        <p:spPr>
          <a:xfrm rot="10800000">
            <a:off x="6792348" y="5117019"/>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42" name="Google Shape;142;p17"/>
          <p:cNvCxnSpPr/>
          <p:nvPr/>
        </p:nvCxnSpPr>
        <p:spPr>
          <a:xfrm rot="10800000">
            <a:off x="7107131" y="5117019"/>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43" name="Google Shape;143;p17"/>
          <p:cNvCxnSpPr/>
          <p:nvPr/>
        </p:nvCxnSpPr>
        <p:spPr>
          <a:xfrm rot="10800000">
            <a:off x="7411931" y="5117019"/>
            <a:ext cx="0" cy="349200"/>
          </a:xfrm>
          <a:prstGeom prst="straightConnector1">
            <a:avLst/>
          </a:prstGeom>
          <a:noFill/>
          <a:ln w="9525" cap="flat" cmpd="sng">
            <a:solidFill>
              <a:schemeClr val="dk2"/>
            </a:solidFill>
            <a:prstDash val="solid"/>
            <a:round/>
            <a:headEnd type="none" w="med" len="med"/>
            <a:tailEnd type="triangle" w="med" len="med"/>
          </a:ln>
        </p:spPr>
      </p:cxnSp>
      <p:sp>
        <p:nvSpPr>
          <p:cNvPr id="144" name="Google Shape;144;p17"/>
          <p:cNvSpPr txBox="1"/>
          <p:nvPr/>
        </p:nvSpPr>
        <p:spPr>
          <a:xfrm>
            <a:off x="8128000" y="3414800"/>
            <a:ext cx="4072000" cy="3456800"/>
          </a:xfrm>
          <a:prstGeom prst="rect">
            <a:avLst/>
          </a:prstGeom>
          <a:solidFill>
            <a:srgbClr val="F3F3F3"/>
          </a:solidFill>
          <a:ln>
            <a:noFill/>
          </a:ln>
        </p:spPr>
        <p:txBody>
          <a:bodyPr spcFirstLastPara="1" wrap="square" lIns="121900" tIns="121900" rIns="121900" bIns="121900" anchor="t" anchorCtr="0">
            <a:noAutofit/>
          </a:bodyPr>
          <a:lstStyle/>
          <a:p>
            <a:pPr algn="ctr">
              <a:lnSpc>
                <a:spcPct val="120000"/>
              </a:lnSpc>
            </a:pPr>
            <a:r>
              <a:rPr lang="en" sz="4267">
                <a:solidFill>
                  <a:srgbClr val="202124"/>
                </a:solidFill>
                <a:latin typeface="Google Sans"/>
                <a:ea typeface="Google Sans"/>
                <a:cs typeface="Google Sans"/>
                <a:sym typeface="Google Sans"/>
              </a:rPr>
              <a:t>RL</a:t>
            </a:r>
            <a:endParaRPr sz="4267">
              <a:solidFill>
                <a:srgbClr val="202124"/>
              </a:solidFill>
              <a:latin typeface="Google Sans"/>
              <a:ea typeface="Google Sans"/>
              <a:cs typeface="Google Sans"/>
              <a:sym typeface="Google Sans"/>
            </a:endParaRPr>
          </a:p>
          <a:p>
            <a:pPr algn="ctr">
              <a:lnSpc>
                <a:spcPct val="120000"/>
              </a:lnSpc>
            </a:pPr>
            <a:r>
              <a:rPr lang="en" sz="2133">
                <a:solidFill>
                  <a:srgbClr val="202124"/>
                </a:solidFill>
                <a:latin typeface="Google Sans"/>
                <a:ea typeface="Google Sans"/>
                <a:cs typeface="Google Sans"/>
                <a:sym typeface="Google Sans"/>
              </a:rPr>
              <a:t>BC/GAIL</a:t>
            </a:r>
            <a:endParaRPr sz="2133">
              <a:solidFill>
                <a:srgbClr val="202124"/>
              </a:solidFill>
              <a:latin typeface="Google Sans"/>
              <a:ea typeface="Google Sans"/>
              <a:cs typeface="Google Sans"/>
              <a:sym typeface="Google Sans"/>
            </a:endParaRPr>
          </a:p>
        </p:txBody>
      </p:sp>
      <p:pic>
        <p:nvPicPr>
          <p:cNvPr id="145" name="Google Shape;145;p17"/>
          <p:cNvPicPr preferRelativeResize="0"/>
          <p:nvPr/>
        </p:nvPicPr>
        <p:blipFill>
          <a:blip r:embed="rId5">
            <a:alphaModFix/>
          </a:blip>
          <a:stretch>
            <a:fillRect/>
          </a:stretch>
        </p:blipFill>
        <p:spPr>
          <a:xfrm>
            <a:off x="8268001" y="4695600"/>
            <a:ext cx="3774335" cy="1836333"/>
          </a:xfrm>
          <a:prstGeom prst="rect">
            <a:avLst/>
          </a:prstGeom>
          <a:noFill/>
          <a:ln>
            <a:noFill/>
          </a:ln>
        </p:spPr>
      </p:pic>
      <p:pic>
        <p:nvPicPr>
          <p:cNvPr id="146" name="Google Shape;146;p17"/>
          <p:cNvPicPr preferRelativeResize="0"/>
          <p:nvPr/>
        </p:nvPicPr>
        <p:blipFill>
          <a:blip r:embed="rId6">
            <a:alphaModFix/>
          </a:blip>
          <a:stretch>
            <a:fillRect/>
          </a:stretch>
        </p:blipFill>
        <p:spPr>
          <a:xfrm>
            <a:off x="7846401" y="1376434"/>
            <a:ext cx="2203233" cy="1245801"/>
          </a:xfrm>
          <a:prstGeom prst="rect">
            <a:avLst/>
          </a:prstGeom>
          <a:noFill/>
          <a:ln>
            <a:noFill/>
          </a:ln>
        </p:spPr>
      </p:pic>
      <p:sp>
        <p:nvSpPr>
          <p:cNvPr id="147" name="Google Shape;147;p17"/>
          <p:cNvSpPr/>
          <p:nvPr/>
        </p:nvSpPr>
        <p:spPr>
          <a:xfrm>
            <a:off x="6475420" y="1673667"/>
            <a:ext cx="392400" cy="6284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cxnSp>
        <p:nvCxnSpPr>
          <p:cNvPr id="148" name="Google Shape;148;p17"/>
          <p:cNvCxnSpPr/>
          <p:nvPr/>
        </p:nvCxnSpPr>
        <p:spPr>
          <a:xfrm rot="10800000">
            <a:off x="6660800" y="2302167"/>
            <a:ext cx="0" cy="349200"/>
          </a:xfrm>
          <a:prstGeom prst="straightConnector1">
            <a:avLst/>
          </a:prstGeom>
          <a:noFill/>
          <a:ln w="9525" cap="flat" cmpd="sng">
            <a:solidFill>
              <a:schemeClr val="dk2"/>
            </a:solidFill>
            <a:prstDash val="solid"/>
            <a:round/>
            <a:headEnd type="none" w="med" len="med"/>
            <a:tailEnd type="triangle" w="med" len="med"/>
          </a:ln>
        </p:spPr>
      </p:cxnSp>
      <p:sp>
        <p:nvSpPr>
          <p:cNvPr id="149" name="Google Shape;149;p17"/>
          <p:cNvSpPr/>
          <p:nvPr/>
        </p:nvSpPr>
        <p:spPr>
          <a:xfrm>
            <a:off x="7186620" y="1673667"/>
            <a:ext cx="392400" cy="6284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cxnSp>
        <p:nvCxnSpPr>
          <p:cNvPr id="150" name="Google Shape;150;p17"/>
          <p:cNvCxnSpPr/>
          <p:nvPr/>
        </p:nvCxnSpPr>
        <p:spPr>
          <a:xfrm rot="10800000">
            <a:off x="7372000" y="2302167"/>
            <a:ext cx="0" cy="349200"/>
          </a:xfrm>
          <a:prstGeom prst="straightConnector1">
            <a:avLst/>
          </a:prstGeom>
          <a:noFill/>
          <a:ln w="9525" cap="flat" cmpd="sng">
            <a:solidFill>
              <a:schemeClr val="dk2"/>
            </a:solidFill>
            <a:prstDash val="solid"/>
            <a:round/>
            <a:headEnd type="none" w="med" len="med"/>
            <a:tailEnd type="triangle" w="med" len="med"/>
          </a:ln>
        </p:spPr>
      </p:cxnSp>
      <p:sp>
        <p:nvSpPr>
          <p:cNvPr id="151" name="Google Shape;151;p17"/>
          <p:cNvSpPr/>
          <p:nvPr/>
        </p:nvSpPr>
        <p:spPr>
          <a:xfrm>
            <a:off x="10336220" y="1673667"/>
            <a:ext cx="392400" cy="6284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cxnSp>
        <p:nvCxnSpPr>
          <p:cNvPr id="152" name="Google Shape;152;p17"/>
          <p:cNvCxnSpPr/>
          <p:nvPr/>
        </p:nvCxnSpPr>
        <p:spPr>
          <a:xfrm rot="10800000">
            <a:off x="10521600" y="2302167"/>
            <a:ext cx="0" cy="349200"/>
          </a:xfrm>
          <a:prstGeom prst="straightConnector1">
            <a:avLst/>
          </a:prstGeom>
          <a:noFill/>
          <a:ln w="9525" cap="flat" cmpd="sng">
            <a:solidFill>
              <a:schemeClr val="dk2"/>
            </a:solidFill>
            <a:prstDash val="solid"/>
            <a:round/>
            <a:headEnd type="none" w="med" len="med"/>
            <a:tailEnd type="triangle" w="med" len="med"/>
          </a:ln>
        </p:spPr>
      </p:cxnSp>
      <p:sp>
        <p:nvSpPr>
          <p:cNvPr id="153" name="Google Shape;153;p17"/>
          <p:cNvSpPr/>
          <p:nvPr/>
        </p:nvSpPr>
        <p:spPr>
          <a:xfrm>
            <a:off x="11047420" y="1673667"/>
            <a:ext cx="392400" cy="6284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800"/>
          </a:p>
        </p:txBody>
      </p:sp>
      <p:cxnSp>
        <p:nvCxnSpPr>
          <p:cNvPr id="154" name="Google Shape;154;p17"/>
          <p:cNvCxnSpPr/>
          <p:nvPr/>
        </p:nvCxnSpPr>
        <p:spPr>
          <a:xfrm rot="10800000">
            <a:off x="11232800" y="2302167"/>
            <a:ext cx="0" cy="349200"/>
          </a:xfrm>
          <a:prstGeom prst="straightConnector1">
            <a:avLst/>
          </a:prstGeom>
          <a:noFill/>
          <a:ln w="9525" cap="flat" cmpd="sng">
            <a:solidFill>
              <a:schemeClr val="dk2"/>
            </a:solidFill>
            <a:prstDash val="solid"/>
            <a:round/>
            <a:headEnd type="none" w="med" len="med"/>
            <a:tailEnd type="triangle" w="med" len="med"/>
          </a:ln>
        </p:spPr>
      </p:cxnSp>
      <p:cxnSp>
        <p:nvCxnSpPr>
          <p:cNvPr id="155" name="Google Shape;155;p17"/>
          <p:cNvCxnSpPr/>
          <p:nvPr/>
        </p:nvCxnSpPr>
        <p:spPr>
          <a:xfrm>
            <a:off x="6878400" y="1796133"/>
            <a:ext cx="316400" cy="0"/>
          </a:xfrm>
          <a:prstGeom prst="straightConnector1">
            <a:avLst/>
          </a:prstGeom>
          <a:noFill/>
          <a:ln w="9525" cap="flat" cmpd="sng">
            <a:solidFill>
              <a:schemeClr val="dk2"/>
            </a:solidFill>
            <a:prstDash val="solid"/>
            <a:round/>
            <a:headEnd type="none" w="med" len="med"/>
            <a:tailEnd type="triangle" w="med" len="med"/>
          </a:ln>
        </p:spPr>
      </p:cxnSp>
      <p:cxnSp>
        <p:nvCxnSpPr>
          <p:cNvPr id="156" name="Google Shape;156;p17"/>
          <p:cNvCxnSpPr/>
          <p:nvPr/>
        </p:nvCxnSpPr>
        <p:spPr>
          <a:xfrm>
            <a:off x="6878400" y="2202533"/>
            <a:ext cx="316400" cy="0"/>
          </a:xfrm>
          <a:prstGeom prst="straightConnector1">
            <a:avLst/>
          </a:prstGeom>
          <a:noFill/>
          <a:ln w="9525" cap="flat" cmpd="sng">
            <a:solidFill>
              <a:schemeClr val="dk2"/>
            </a:solidFill>
            <a:prstDash val="solid"/>
            <a:round/>
            <a:headEnd type="none" w="med" len="med"/>
            <a:tailEnd type="triangle" w="med" len="med"/>
          </a:ln>
        </p:spPr>
      </p:cxnSp>
      <p:cxnSp>
        <p:nvCxnSpPr>
          <p:cNvPr id="157" name="Google Shape;157;p17"/>
          <p:cNvCxnSpPr/>
          <p:nvPr/>
        </p:nvCxnSpPr>
        <p:spPr>
          <a:xfrm>
            <a:off x="7589600" y="2202533"/>
            <a:ext cx="316400" cy="0"/>
          </a:xfrm>
          <a:prstGeom prst="straightConnector1">
            <a:avLst/>
          </a:prstGeom>
          <a:noFill/>
          <a:ln w="9525" cap="flat" cmpd="sng">
            <a:solidFill>
              <a:schemeClr val="dk2"/>
            </a:solidFill>
            <a:prstDash val="solid"/>
            <a:round/>
            <a:headEnd type="none" w="med" len="med"/>
            <a:tailEnd type="triangle" w="med" len="med"/>
          </a:ln>
        </p:spPr>
      </p:cxnSp>
      <p:cxnSp>
        <p:nvCxnSpPr>
          <p:cNvPr id="158" name="Google Shape;158;p17"/>
          <p:cNvCxnSpPr/>
          <p:nvPr/>
        </p:nvCxnSpPr>
        <p:spPr>
          <a:xfrm>
            <a:off x="7589600" y="1796133"/>
            <a:ext cx="316400" cy="0"/>
          </a:xfrm>
          <a:prstGeom prst="straightConnector1">
            <a:avLst/>
          </a:prstGeom>
          <a:noFill/>
          <a:ln w="9525" cap="flat" cmpd="sng">
            <a:solidFill>
              <a:schemeClr val="dk2"/>
            </a:solidFill>
            <a:prstDash val="solid"/>
            <a:round/>
            <a:headEnd type="none" w="med" len="med"/>
            <a:tailEnd type="triangle" w="med" len="med"/>
          </a:ln>
        </p:spPr>
      </p:cxnSp>
      <p:cxnSp>
        <p:nvCxnSpPr>
          <p:cNvPr id="159" name="Google Shape;159;p17"/>
          <p:cNvCxnSpPr/>
          <p:nvPr/>
        </p:nvCxnSpPr>
        <p:spPr>
          <a:xfrm>
            <a:off x="10028000" y="2202533"/>
            <a:ext cx="316400" cy="0"/>
          </a:xfrm>
          <a:prstGeom prst="straightConnector1">
            <a:avLst/>
          </a:prstGeom>
          <a:noFill/>
          <a:ln w="9525" cap="flat" cmpd="sng">
            <a:solidFill>
              <a:schemeClr val="dk2"/>
            </a:solidFill>
            <a:prstDash val="solid"/>
            <a:round/>
            <a:headEnd type="none" w="med" len="med"/>
            <a:tailEnd type="triangle" w="med" len="med"/>
          </a:ln>
        </p:spPr>
      </p:cxnSp>
      <p:cxnSp>
        <p:nvCxnSpPr>
          <p:cNvPr id="160" name="Google Shape;160;p17"/>
          <p:cNvCxnSpPr/>
          <p:nvPr/>
        </p:nvCxnSpPr>
        <p:spPr>
          <a:xfrm>
            <a:off x="10028000" y="1796133"/>
            <a:ext cx="316400" cy="0"/>
          </a:xfrm>
          <a:prstGeom prst="straightConnector1">
            <a:avLst/>
          </a:prstGeom>
          <a:noFill/>
          <a:ln w="9525" cap="flat" cmpd="sng">
            <a:solidFill>
              <a:schemeClr val="dk2"/>
            </a:solidFill>
            <a:prstDash val="solid"/>
            <a:round/>
            <a:headEnd type="none" w="med" len="med"/>
            <a:tailEnd type="triangle" w="med" len="med"/>
          </a:ln>
        </p:spPr>
      </p:cxnSp>
      <p:cxnSp>
        <p:nvCxnSpPr>
          <p:cNvPr id="161" name="Google Shape;161;p17"/>
          <p:cNvCxnSpPr/>
          <p:nvPr/>
        </p:nvCxnSpPr>
        <p:spPr>
          <a:xfrm>
            <a:off x="10739200" y="2202533"/>
            <a:ext cx="316400" cy="0"/>
          </a:xfrm>
          <a:prstGeom prst="straightConnector1">
            <a:avLst/>
          </a:prstGeom>
          <a:noFill/>
          <a:ln w="9525" cap="flat" cmpd="sng">
            <a:solidFill>
              <a:schemeClr val="dk2"/>
            </a:solidFill>
            <a:prstDash val="solid"/>
            <a:round/>
            <a:headEnd type="none" w="med" len="med"/>
            <a:tailEnd type="triangle" w="med" len="med"/>
          </a:ln>
        </p:spPr>
      </p:cxnSp>
      <p:cxnSp>
        <p:nvCxnSpPr>
          <p:cNvPr id="162" name="Google Shape;162;p17"/>
          <p:cNvCxnSpPr/>
          <p:nvPr/>
        </p:nvCxnSpPr>
        <p:spPr>
          <a:xfrm>
            <a:off x="10739200" y="1796133"/>
            <a:ext cx="316400" cy="0"/>
          </a:xfrm>
          <a:prstGeom prst="straightConnector1">
            <a:avLst/>
          </a:prstGeom>
          <a:noFill/>
          <a:ln w="9525" cap="flat" cmpd="sng">
            <a:solidFill>
              <a:schemeClr val="dk2"/>
            </a:solidFill>
            <a:prstDash val="solid"/>
            <a:round/>
            <a:headEnd type="none" w="med" len="med"/>
            <a:tailEnd type="triangle" w="med" len="med"/>
          </a:ln>
        </p:spPr>
      </p:cxnSp>
      <p:cxnSp>
        <p:nvCxnSpPr>
          <p:cNvPr id="163" name="Google Shape;163;p17"/>
          <p:cNvCxnSpPr>
            <a:stCxn id="153" idx="0"/>
          </p:cNvCxnSpPr>
          <p:nvPr/>
        </p:nvCxnSpPr>
        <p:spPr>
          <a:xfrm rot="10800000">
            <a:off x="11243620" y="1285667"/>
            <a:ext cx="0" cy="388000"/>
          </a:xfrm>
          <a:prstGeom prst="straightConnector1">
            <a:avLst/>
          </a:prstGeom>
          <a:noFill/>
          <a:ln w="9525" cap="flat" cmpd="sng">
            <a:solidFill>
              <a:schemeClr val="dk2"/>
            </a:solidFill>
            <a:prstDash val="solid"/>
            <a:round/>
            <a:headEnd type="none" w="med" len="med"/>
            <a:tailEnd type="triangle" w="med" len="med"/>
          </a:ln>
        </p:spPr>
      </p:cxnSp>
      <p:sp>
        <p:nvSpPr>
          <p:cNvPr id="164" name="Google Shape;164;p17"/>
          <p:cNvSpPr txBox="1"/>
          <p:nvPr/>
        </p:nvSpPr>
        <p:spPr>
          <a:xfrm>
            <a:off x="21460" y="2800921"/>
            <a:ext cx="392400" cy="349200"/>
          </a:xfrm>
          <a:prstGeom prst="rect">
            <a:avLst/>
          </a:prstGeom>
          <a:noFill/>
          <a:ln>
            <a:noFill/>
          </a:ln>
        </p:spPr>
        <p:txBody>
          <a:bodyPr spcFirstLastPara="1" wrap="square" lIns="121900" tIns="121900" rIns="121900" bIns="121900" anchor="t" anchorCtr="0">
            <a:noAutofit/>
          </a:bodyPr>
          <a:lstStyle/>
          <a:p>
            <a:r>
              <a:rPr lang="en" sz="800">
                <a:solidFill>
                  <a:srgbClr val="202124"/>
                </a:solidFill>
                <a:latin typeface="Google Sans"/>
                <a:ea typeface="Google Sans"/>
                <a:cs typeface="Google Sans"/>
                <a:sym typeface="Google Sans"/>
              </a:rPr>
              <a:t>[1]</a:t>
            </a:r>
            <a:endParaRPr sz="800">
              <a:solidFill>
                <a:srgbClr val="202124"/>
              </a:solidFill>
              <a:latin typeface="Google Sans"/>
              <a:ea typeface="Google Sans"/>
              <a:cs typeface="Google Sans"/>
              <a:sym typeface="Google Sans"/>
            </a:endParaRPr>
          </a:p>
          <a:p>
            <a:endParaRPr sz="800">
              <a:solidFill>
                <a:srgbClr val="202124"/>
              </a:solidFill>
              <a:latin typeface="Google Sans"/>
              <a:ea typeface="Google Sans"/>
              <a:cs typeface="Google Sans"/>
              <a:sym typeface="Google Sans"/>
            </a:endParaRPr>
          </a:p>
        </p:txBody>
      </p:sp>
      <p:sp>
        <p:nvSpPr>
          <p:cNvPr id="165" name="Google Shape;165;p17"/>
          <p:cNvSpPr txBox="1"/>
          <p:nvPr/>
        </p:nvSpPr>
        <p:spPr>
          <a:xfrm>
            <a:off x="9534333" y="2422667"/>
            <a:ext cx="392400" cy="349200"/>
          </a:xfrm>
          <a:prstGeom prst="rect">
            <a:avLst/>
          </a:prstGeom>
          <a:noFill/>
          <a:ln>
            <a:noFill/>
          </a:ln>
        </p:spPr>
        <p:txBody>
          <a:bodyPr spcFirstLastPara="1" wrap="square" lIns="121900" tIns="121900" rIns="121900" bIns="121900" anchor="t" anchorCtr="0">
            <a:noAutofit/>
          </a:bodyPr>
          <a:lstStyle/>
          <a:p>
            <a:r>
              <a:rPr lang="en" sz="800">
                <a:solidFill>
                  <a:srgbClr val="202124"/>
                </a:solidFill>
                <a:latin typeface="Google Sans"/>
                <a:ea typeface="Google Sans"/>
                <a:cs typeface="Google Sans"/>
                <a:sym typeface="Google Sans"/>
              </a:rPr>
              <a:t>[2]</a:t>
            </a:r>
            <a:endParaRPr sz="800">
              <a:solidFill>
                <a:srgbClr val="202124"/>
              </a:solidFill>
              <a:latin typeface="Google Sans"/>
              <a:ea typeface="Google Sans"/>
              <a:cs typeface="Google Sans"/>
              <a:sym typeface="Google Sans"/>
            </a:endParaRPr>
          </a:p>
          <a:p>
            <a:endParaRPr sz="800">
              <a:solidFill>
                <a:srgbClr val="202124"/>
              </a:solidFill>
              <a:latin typeface="Google Sans"/>
              <a:ea typeface="Google Sans"/>
              <a:cs typeface="Google Sans"/>
              <a:sym typeface="Google Sans"/>
            </a:endParaRPr>
          </a:p>
        </p:txBody>
      </p:sp>
    </p:spTree>
    <p:extLst>
      <p:ext uri="{BB962C8B-B14F-4D97-AF65-F5344CB8AC3E}">
        <p14:creationId xmlns:p14="http://schemas.microsoft.com/office/powerpoint/2010/main" val="417556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8"/>
          <p:cNvSpPr txBox="1"/>
          <p:nvPr/>
        </p:nvSpPr>
        <p:spPr>
          <a:xfrm>
            <a:off x="0" y="0"/>
            <a:ext cx="12192000" cy="6858000"/>
          </a:xfrm>
          <a:prstGeom prst="rect">
            <a:avLst/>
          </a:prstGeom>
          <a:noFill/>
          <a:ln>
            <a:noFill/>
          </a:ln>
        </p:spPr>
        <p:txBody>
          <a:bodyPr spcFirstLastPara="1" wrap="square" lIns="121900" tIns="121900" rIns="121900" bIns="121900" anchor="ctr" anchorCtr="0">
            <a:noAutofit/>
          </a:bodyPr>
          <a:lstStyle/>
          <a:p>
            <a:pPr algn="ctr">
              <a:lnSpc>
                <a:spcPct val="120000"/>
              </a:lnSpc>
            </a:pPr>
            <a:r>
              <a:rPr lang="en" sz="4800" b="1">
                <a:solidFill>
                  <a:srgbClr val="202124"/>
                </a:solidFill>
                <a:latin typeface="Google Sans"/>
                <a:ea typeface="Google Sans"/>
                <a:cs typeface="Google Sans"/>
                <a:sym typeface="Google Sans"/>
              </a:rPr>
              <a:t>The Transformer's takeover:</a:t>
            </a:r>
            <a:endParaRPr sz="4800" b="1">
              <a:solidFill>
                <a:srgbClr val="202124"/>
              </a:solidFill>
              <a:latin typeface="Google Sans"/>
              <a:ea typeface="Google Sans"/>
              <a:cs typeface="Google Sans"/>
              <a:sym typeface="Google Sans"/>
            </a:endParaRPr>
          </a:p>
          <a:p>
            <a:pPr algn="ctr">
              <a:lnSpc>
                <a:spcPct val="120000"/>
              </a:lnSpc>
            </a:pPr>
            <a:r>
              <a:rPr lang="en" sz="7333" b="1">
                <a:solidFill>
                  <a:srgbClr val="202124"/>
                </a:solidFill>
                <a:latin typeface="Google Sans"/>
                <a:ea typeface="Google Sans"/>
                <a:cs typeface="Google Sans"/>
                <a:sym typeface="Google Sans"/>
              </a:rPr>
              <a:t>One community at a time</a:t>
            </a:r>
            <a:endParaRPr sz="7333" b="1">
              <a:solidFill>
                <a:srgbClr val="202124"/>
              </a:solidFill>
              <a:latin typeface="Google Sans"/>
              <a:ea typeface="Google Sans"/>
              <a:cs typeface="Google Sans"/>
              <a:sym typeface="Google Sans"/>
            </a:endParaRPr>
          </a:p>
        </p:txBody>
      </p:sp>
    </p:spTree>
    <p:extLst>
      <p:ext uri="{BB962C8B-B14F-4D97-AF65-F5344CB8AC3E}">
        <p14:creationId xmlns:p14="http://schemas.microsoft.com/office/powerpoint/2010/main" val="8670130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9"/>
          <p:cNvSpPr txBox="1"/>
          <p:nvPr/>
        </p:nvSpPr>
        <p:spPr>
          <a:xfrm>
            <a:off x="0" y="0"/>
            <a:ext cx="4072000" cy="3414800"/>
          </a:xfrm>
          <a:prstGeom prst="rect">
            <a:avLst/>
          </a:prstGeom>
          <a:solidFill>
            <a:srgbClr val="FAFAFA"/>
          </a:solidFill>
          <a:ln>
            <a:noFill/>
          </a:ln>
        </p:spPr>
        <p:txBody>
          <a:bodyPr spcFirstLastPara="1" wrap="square" lIns="121900" tIns="121900" rIns="121900" bIns="121900" anchor="t" anchorCtr="0">
            <a:noAutofit/>
          </a:bodyPr>
          <a:lstStyle/>
          <a:p>
            <a:pPr algn="ctr">
              <a:lnSpc>
                <a:spcPct val="120000"/>
              </a:lnSpc>
            </a:pPr>
            <a:r>
              <a:rPr lang="en" sz="3467">
                <a:solidFill>
                  <a:srgbClr val="202124"/>
                </a:solidFill>
                <a:latin typeface="Google Sans"/>
                <a:ea typeface="Google Sans"/>
                <a:cs typeface="Google Sans"/>
                <a:sym typeface="Google Sans"/>
              </a:rPr>
              <a:t>Computer Vision</a:t>
            </a:r>
            <a:endParaRPr sz="3467">
              <a:solidFill>
                <a:srgbClr val="202124"/>
              </a:solidFill>
              <a:latin typeface="Google Sans"/>
              <a:ea typeface="Google Sans"/>
              <a:cs typeface="Google Sans"/>
              <a:sym typeface="Google Sans"/>
            </a:endParaRPr>
          </a:p>
        </p:txBody>
      </p:sp>
      <p:sp>
        <p:nvSpPr>
          <p:cNvPr id="176" name="Google Shape;176;p19"/>
          <p:cNvSpPr txBox="1"/>
          <p:nvPr/>
        </p:nvSpPr>
        <p:spPr>
          <a:xfrm>
            <a:off x="4072000" y="0"/>
            <a:ext cx="4048000" cy="3414800"/>
          </a:xfrm>
          <a:prstGeom prst="rect">
            <a:avLst/>
          </a:prstGeom>
          <a:solidFill>
            <a:srgbClr val="F3F3F3"/>
          </a:solidFill>
          <a:ln>
            <a:noFill/>
          </a:ln>
        </p:spPr>
        <p:txBody>
          <a:bodyPr spcFirstLastPara="1" wrap="square" lIns="121900" tIns="121900" rIns="121900" bIns="121900" anchor="t" anchorCtr="0">
            <a:noAutofit/>
          </a:bodyPr>
          <a:lstStyle/>
          <a:p>
            <a:pPr algn="ctr">
              <a:lnSpc>
                <a:spcPct val="120000"/>
              </a:lnSpc>
            </a:pPr>
            <a:r>
              <a:rPr lang="en" sz="3467">
                <a:solidFill>
                  <a:srgbClr val="202124"/>
                </a:solidFill>
                <a:latin typeface="Google Sans"/>
                <a:ea typeface="Google Sans"/>
                <a:cs typeface="Google Sans"/>
                <a:sym typeface="Google Sans"/>
              </a:rPr>
              <a:t>Natural Lang. Proc.</a:t>
            </a:r>
            <a:endParaRPr sz="3467">
              <a:solidFill>
                <a:srgbClr val="202124"/>
              </a:solidFill>
              <a:latin typeface="Google Sans"/>
              <a:ea typeface="Google Sans"/>
              <a:cs typeface="Google Sans"/>
              <a:sym typeface="Google Sans"/>
            </a:endParaRPr>
          </a:p>
        </p:txBody>
      </p:sp>
      <p:sp>
        <p:nvSpPr>
          <p:cNvPr id="177" name="Google Shape;177;p19"/>
          <p:cNvSpPr txBox="1"/>
          <p:nvPr/>
        </p:nvSpPr>
        <p:spPr>
          <a:xfrm>
            <a:off x="4083900" y="3414800"/>
            <a:ext cx="4048000" cy="3414800"/>
          </a:xfrm>
          <a:prstGeom prst="rect">
            <a:avLst/>
          </a:prstGeom>
          <a:solidFill>
            <a:srgbClr val="FAFAFA"/>
          </a:solidFill>
          <a:ln>
            <a:noFill/>
          </a:ln>
        </p:spPr>
        <p:txBody>
          <a:bodyPr spcFirstLastPara="1" wrap="square" lIns="121900" tIns="121900" rIns="121900" bIns="121900" anchor="t" anchorCtr="0">
            <a:noAutofit/>
          </a:bodyPr>
          <a:lstStyle/>
          <a:p>
            <a:pPr algn="ctr">
              <a:lnSpc>
                <a:spcPct val="120000"/>
              </a:lnSpc>
            </a:pPr>
            <a:r>
              <a:rPr lang="en" sz="3467">
                <a:solidFill>
                  <a:srgbClr val="202124"/>
                </a:solidFill>
                <a:latin typeface="Google Sans"/>
                <a:ea typeface="Google Sans"/>
                <a:cs typeface="Google Sans"/>
                <a:sym typeface="Google Sans"/>
              </a:rPr>
              <a:t>Translation</a:t>
            </a:r>
            <a:endParaRPr sz="3467">
              <a:solidFill>
                <a:srgbClr val="202124"/>
              </a:solidFill>
              <a:latin typeface="Google Sans"/>
              <a:ea typeface="Google Sans"/>
              <a:cs typeface="Google Sans"/>
              <a:sym typeface="Google Sans"/>
            </a:endParaRPr>
          </a:p>
        </p:txBody>
      </p:sp>
      <p:sp>
        <p:nvSpPr>
          <p:cNvPr id="178" name="Google Shape;178;p19"/>
          <p:cNvSpPr txBox="1"/>
          <p:nvPr/>
        </p:nvSpPr>
        <p:spPr>
          <a:xfrm>
            <a:off x="11967" y="3414800"/>
            <a:ext cx="4072000" cy="3414800"/>
          </a:xfrm>
          <a:prstGeom prst="rect">
            <a:avLst/>
          </a:prstGeom>
          <a:solidFill>
            <a:srgbClr val="F3F3F3"/>
          </a:solidFill>
          <a:ln>
            <a:noFill/>
          </a:ln>
        </p:spPr>
        <p:txBody>
          <a:bodyPr spcFirstLastPara="1" wrap="square" lIns="121900" tIns="121900" rIns="121900" bIns="121900" anchor="t" anchorCtr="0">
            <a:noAutofit/>
          </a:bodyPr>
          <a:lstStyle/>
          <a:p>
            <a:pPr algn="ctr">
              <a:lnSpc>
                <a:spcPct val="120000"/>
              </a:lnSpc>
            </a:pPr>
            <a:r>
              <a:rPr lang="en" sz="3467">
                <a:solidFill>
                  <a:srgbClr val="202124"/>
                </a:solidFill>
                <a:latin typeface="Google Sans"/>
                <a:ea typeface="Google Sans"/>
                <a:cs typeface="Google Sans"/>
                <a:sym typeface="Google Sans"/>
              </a:rPr>
              <a:t>Speech</a:t>
            </a:r>
            <a:endParaRPr sz="3467">
              <a:solidFill>
                <a:srgbClr val="202124"/>
              </a:solidFill>
              <a:latin typeface="Google Sans"/>
              <a:ea typeface="Google Sans"/>
              <a:cs typeface="Google Sans"/>
              <a:sym typeface="Google Sans"/>
            </a:endParaRPr>
          </a:p>
        </p:txBody>
      </p:sp>
      <p:pic>
        <p:nvPicPr>
          <p:cNvPr id="179" name="Google Shape;179;p19"/>
          <p:cNvPicPr preferRelativeResize="0"/>
          <p:nvPr/>
        </p:nvPicPr>
        <p:blipFill>
          <a:blip r:embed="rId3">
            <a:alphaModFix/>
          </a:blip>
          <a:stretch>
            <a:fillRect/>
          </a:stretch>
        </p:blipFill>
        <p:spPr>
          <a:xfrm>
            <a:off x="1285482" y="980462"/>
            <a:ext cx="1525001" cy="2126935"/>
          </a:xfrm>
          <a:prstGeom prst="rect">
            <a:avLst/>
          </a:prstGeom>
          <a:noFill/>
          <a:ln>
            <a:noFill/>
          </a:ln>
        </p:spPr>
      </p:pic>
      <p:pic>
        <p:nvPicPr>
          <p:cNvPr id="180" name="Google Shape;180;p19"/>
          <p:cNvPicPr preferRelativeResize="0"/>
          <p:nvPr/>
        </p:nvPicPr>
        <p:blipFill>
          <a:blip r:embed="rId3">
            <a:alphaModFix/>
          </a:blip>
          <a:stretch>
            <a:fillRect/>
          </a:stretch>
        </p:blipFill>
        <p:spPr>
          <a:xfrm>
            <a:off x="5345400" y="980462"/>
            <a:ext cx="1525001" cy="2126935"/>
          </a:xfrm>
          <a:prstGeom prst="rect">
            <a:avLst/>
          </a:prstGeom>
          <a:noFill/>
          <a:ln>
            <a:noFill/>
          </a:ln>
        </p:spPr>
      </p:pic>
      <p:pic>
        <p:nvPicPr>
          <p:cNvPr id="181" name="Google Shape;181;p19"/>
          <p:cNvPicPr preferRelativeResize="0"/>
          <p:nvPr/>
        </p:nvPicPr>
        <p:blipFill>
          <a:blip r:embed="rId3">
            <a:alphaModFix/>
          </a:blip>
          <a:stretch>
            <a:fillRect/>
          </a:stretch>
        </p:blipFill>
        <p:spPr>
          <a:xfrm>
            <a:off x="1285482" y="4418762"/>
            <a:ext cx="1525001" cy="2126935"/>
          </a:xfrm>
          <a:prstGeom prst="rect">
            <a:avLst/>
          </a:prstGeom>
          <a:noFill/>
          <a:ln>
            <a:noFill/>
          </a:ln>
        </p:spPr>
      </p:pic>
      <p:pic>
        <p:nvPicPr>
          <p:cNvPr id="182" name="Google Shape;182;p19"/>
          <p:cNvPicPr preferRelativeResize="0"/>
          <p:nvPr/>
        </p:nvPicPr>
        <p:blipFill>
          <a:blip r:embed="rId3">
            <a:alphaModFix/>
          </a:blip>
          <a:stretch>
            <a:fillRect/>
          </a:stretch>
        </p:blipFill>
        <p:spPr>
          <a:xfrm>
            <a:off x="5345416" y="4418762"/>
            <a:ext cx="1525001" cy="2126935"/>
          </a:xfrm>
          <a:prstGeom prst="rect">
            <a:avLst/>
          </a:prstGeom>
          <a:noFill/>
          <a:ln>
            <a:noFill/>
          </a:ln>
        </p:spPr>
      </p:pic>
      <p:sp>
        <p:nvSpPr>
          <p:cNvPr id="183" name="Google Shape;183;p19"/>
          <p:cNvSpPr txBox="1"/>
          <p:nvPr/>
        </p:nvSpPr>
        <p:spPr>
          <a:xfrm>
            <a:off x="8128000" y="0"/>
            <a:ext cx="4072000" cy="3414800"/>
          </a:xfrm>
          <a:prstGeom prst="rect">
            <a:avLst/>
          </a:prstGeom>
          <a:solidFill>
            <a:srgbClr val="FAFAFA"/>
          </a:solidFill>
          <a:ln>
            <a:noFill/>
          </a:ln>
        </p:spPr>
        <p:txBody>
          <a:bodyPr spcFirstLastPara="1" wrap="square" lIns="121900" tIns="121900" rIns="121900" bIns="121900" anchor="t" anchorCtr="0">
            <a:noAutofit/>
          </a:bodyPr>
          <a:lstStyle/>
          <a:p>
            <a:pPr algn="ctr">
              <a:lnSpc>
                <a:spcPct val="120000"/>
              </a:lnSpc>
            </a:pPr>
            <a:r>
              <a:rPr lang="en" sz="3467">
                <a:solidFill>
                  <a:srgbClr val="202124"/>
                </a:solidFill>
                <a:latin typeface="Google Sans"/>
                <a:ea typeface="Google Sans"/>
                <a:cs typeface="Google Sans"/>
                <a:sym typeface="Google Sans"/>
              </a:rPr>
              <a:t>Reinf. Learning</a:t>
            </a:r>
            <a:endParaRPr sz="3467">
              <a:solidFill>
                <a:srgbClr val="202124"/>
              </a:solidFill>
              <a:latin typeface="Google Sans"/>
              <a:ea typeface="Google Sans"/>
              <a:cs typeface="Google Sans"/>
              <a:sym typeface="Google Sans"/>
            </a:endParaRPr>
          </a:p>
        </p:txBody>
      </p:sp>
      <p:sp>
        <p:nvSpPr>
          <p:cNvPr id="184" name="Google Shape;184;p19"/>
          <p:cNvSpPr txBox="1"/>
          <p:nvPr/>
        </p:nvSpPr>
        <p:spPr>
          <a:xfrm>
            <a:off x="8139967" y="3414800"/>
            <a:ext cx="4072000" cy="3414800"/>
          </a:xfrm>
          <a:prstGeom prst="rect">
            <a:avLst/>
          </a:prstGeom>
          <a:solidFill>
            <a:srgbClr val="F3F3F3"/>
          </a:solidFill>
          <a:ln>
            <a:noFill/>
          </a:ln>
        </p:spPr>
        <p:txBody>
          <a:bodyPr spcFirstLastPara="1" wrap="square" lIns="121900" tIns="121900" rIns="121900" bIns="121900" anchor="t" anchorCtr="0">
            <a:noAutofit/>
          </a:bodyPr>
          <a:lstStyle/>
          <a:p>
            <a:pPr algn="ctr">
              <a:lnSpc>
                <a:spcPct val="120000"/>
              </a:lnSpc>
            </a:pPr>
            <a:r>
              <a:rPr lang="en" sz="3467">
                <a:solidFill>
                  <a:srgbClr val="202124"/>
                </a:solidFill>
                <a:latin typeface="Google Sans"/>
                <a:ea typeface="Google Sans"/>
                <a:cs typeface="Google Sans"/>
                <a:sym typeface="Google Sans"/>
              </a:rPr>
              <a:t>Graphs/Science</a:t>
            </a:r>
            <a:endParaRPr sz="3467">
              <a:solidFill>
                <a:srgbClr val="202124"/>
              </a:solidFill>
              <a:latin typeface="Google Sans"/>
              <a:ea typeface="Google Sans"/>
              <a:cs typeface="Google Sans"/>
              <a:sym typeface="Google Sans"/>
            </a:endParaRPr>
          </a:p>
        </p:txBody>
      </p:sp>
      <p:pic>
        <p:nvPicPr>
          <p:cNvPr id="185" name="Google Shape;185;p19"/>
          <p:cNvPicPr preferRelativeResize="0"/>
          <p:nvPr/>
        </p:nvPicPr>
        <p:blipFill>
          <a:blip r:embed="rId3">
            <a:alphaModFix/>
          </a:blip>
          <a:stretch>
            <a:fillRect/>
          </a:stretch>
        </p:blipFill>
        <p:spPr>
          <a:xfrm>
            <a:off x="9413482" y="980462"/>
            <a:ext cx="1525001" cy="2126935"/>
          </a:xfrm>
          <a:prstGeom prst="rect">
            <a:avLst/>
          </a:prstGeom>
          <a:noFill/>
          <a:ln>
            <a:noFill/>
          </a:ln>
        </p:spPr>
      </p:pic>
      <p:pic>
        <p:nvPicPr>
          <p:cNvPr id="186" name="Google Shape;186;p19"/>
          <p:cNvPicPr preferRelativeResize="0"/>
          <p:nvPr/>
        </p:nvPicPr>
        <p:blipFill>
          <a:blip r:embed="rId3">
            <a:alphaModFix/>
          </a:blip>
          <a:stretch>
            <a:fillRect/>
          </a:stretch>
        </p:blipFill>
        <p:spPr>
          <a:xfrm>
            <a:off x="9413482" y="4418762"/>
            <a:ext cx="1525001" cy="2126935"/>
          </a:xfrm>
          <a:prstGeom prst="rect">
            <a:avLst/>
          </a:prstGeom>
          <a:noFill/>
          <a:ln>
            <a:noFill/>
          </a:ln>
        </p:spPr>
      </p:pic>
      <p:sp>
        <p:nvSpPr>
          <p:cNvPr id="187" name="Google Shape;187;p19"/>
          <p:cNvSpPr txBox="1"/>
          <p:nvPr/>
        </p:nvSpPr>
        <p:spPr>
          <a:xfrm>
            <a:off x="-101600" y="6604000"/>
            <a:ext cx="4000000" cy="369291"/>
          </a:xfrm>
          <a:prstGeom prst="rect">
            <a:avLst/>
          </a:prstGeom>
          <a:noFill/>
          <a:ln>
            <a:noFill/>
          </a:ln>
        </p:spPr>
        <p:txBody>
          <a:bodyPr spcFirstLastPara="1" wrap="square" lIns="121900" tIns="121900" rIns="121900" bIns="121900" anchor="t" anchorCtr="0">
            <a:spAutoFit/>
          </a:bodyPr>
          <a:lstStyle/>
          <a:p>
            <a:r>
              <a:rPr lang="en" sz="800">
                <a:solidFill>
                  <a:srgbClr val="202124"/>
                </a:solidFill>
                <a:latin typeface="Google Sans"/>
                <a:ea typeface="Google Sans"/>
                <a:cs typeface="Google Sans"/>
                <a:sym typeface="Google Sans"/>
              </a:rPr>
              <a:t>Transformer image source: "Attention Is All You Need" paper</a:t>
            </a:r>
            <a:endParaRPr sz="800">
              <a:solidFill>
                <a:srgbClr val="202124"/>
              </a:solidFill>
              <a:latin typeface="Google Sans"/>
              <a:ea typeface="Google Sans"/>
              <a:cs typeface="Google Sans"/>
              <a:sym typeface="Google Sans"/>
            </a:endParaRPr>
          </a:p>
        </p:txBody>
      </p:sp>
    </p:spTree>
    <p:extLst>
      <p:ext uri="{BB962C8B-B14F-4D97-AF65-F5344CB8AC3E}">
        <p14:creationId xmlns:p14="http://schemas.microsoft.com/office/powerpoint/2010/main" val="987538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𝑔</m:t>
                          </m:r>
                        </m:e>
                        <m:sub>
                          <m:r>
                            <a:rPr lang="en-US" sz="1400" i="1">
                              <a:solidFill>
                                <a:schemeClr val="bg1">
                                  <a:lumMod val="50000"/>
                                </a:schemeClr>
                              </a:solidFill>
                              <a:latin typeface="Cambria Math" panose="02040503050406030204" pitchFamily="18" charset="0"/>
                            </a:rPr>
                            <m:t>𝑡</m:t>
                          </m:r>
                        </m:sub>
                      </m:sSub>
                      <m:r>
                        <a:rPr lang="en-US" sz="1400" i="1">
                          <a:solidFill>
                            <a:schemeClr val="bg1">
                              <a:lumMod val="50000"/>
                            </a:schemeClr>
                          </a:solidFill>
                          <a:latin typeface="Cambria Math" panose="02040503050406030204" pitchFamily="18" charset="0"/>
                        </a:rPr>
                        <m:t>=</m:t>
                      </m:r>
                      <m:r>
                        <m:rPr>
                          <m:sty m:val="p"/>
                        </m:rPr>
                        <a:rPr lang="en-US" sz="1400">
                          <a:solidFill>
                            <a:schemeClr val="bg1">
                              <a:lumMod val="50000"/>
                            </a:schemeClr>
                          </a:solidFill>
                          <a:latin typeface="Cambria Math" panose="02040503050406030204" pitchFamily="18" charset="0"/>
                        </a:rPr>
                        <m:t>tanh</m:t>
                      </m:r>
                      <m:r>
                        <a:rPr lang="en-US" sz="1400" i="1">
                          <a:solidFill>
                            <a:schemeClr val="bg1">
                              <a:lumMod val="50000"/>
                            </a:schemeClr>
                          </a:solidFill>
                          <a:latin typeface="Cambria Math" panose="02040503050406030204" pitchFamily="18" charset="0"/>
                        </a:rPr>
                        <m:t>⁡</m:t>
                      </m:r>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𝑊</m:t>
                          </m:r>
                        </m:e>
                        <m:sub>
                          <m:r>
                            <a:rPr lang="en-US" sz="1400" i="1">
                              <a:solidFill>
                                <a:schemeClr val="bg1">
                                  <a:lumMod val="50000"/>
                                </a:schemeClr>
                              </a:solidFill>
                              <a:latin typeface="Cambria Math" panose="02040503050406030204" pitchFamily="18" charset="0"/>
                            </a:rPr>
                            <m:t>𝑔</m:t>
                          </m:r>
                        </m:sub>
                      </m:sSub>
                      <m:d>
                        <m:dPr>
                          <m:ctrlPr>
                            <a:rPr lang="en-US" sz="1400" i="1">
                              <a:solidFill>
                                <a:schemeClr val="bg1">
                                  <a:lumMod val="50000"/>
                                </a:schemeClr>
                              </a:solidFill>
                              <a:latin typeface="Cambria Math" panose="02040503050406030204" pitchFamily="18" charset="0"/>
                            </a:rPr>
                          </m:ctrlPr>
                        </m:dPr>
                        <m:e>
                          <m:m>
                            <m:mPr>
                              <m:mcs>
                                <m:mc>
                                  <m:mcPr>
                                    <m:count m:val="1"/>
                                    <m:mcJc m:val="center"/>
                                  </m:mcPr>
                                </m:mc>
                              </m:mcs>
                              <m:ctrlPr>
                                <a:rPr lang="en-US" sz="1400" i="1">
                                  <a:solidFill>
                                    <a:schemeClr val="bg1">
                                      <a:lumMod val="50000"/>
                                    </a:schemeClr>
                                  </a:solidFill>
                                  <a:latin typeface="Cambria Math" panose="02040503050406030204" pitchFamily="18" charset="0"/>
                                </a:rPr>
                              </m:ctrlPr>
                            </m:mP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𝑥</m:t>
                                    </m:r>
                                  </m:e>
                                  <m:sub>
                                    <m:r>
                                      <a:rPr lang="en-US" sz="1400" i="1">
                                        <a:solidFill>
                                          <a:schemeClr val="bg1">
                                            <a:lumMod val="50000"/>
                                          </a:schemeClr>
                                        </a:solidFill>
                                        <a:latin typeface="Cambria Math" panose="02040503050406030204" pitchFamily="18" charset="0"/>
                                      </a:rPr>
                                      <m:t>𝑡</m:t>
                                    </m:r>
                                  </m:sub>
                                </m:sSub>
                              </m:e>
                            </m:m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h</m:t>
                                    </m:r>
                                  </m:e>
                                  <m:sub>
                                    <m:r>
                                      <a:rPr lang="en-US" sz="1400" i="1">
                                        <a:solidFill>
                                          <a:schemeClr val="bg1">
                                            <a:lumMod val="50000"/>
                                          </a:schemeClr>
                                        </a:solidFill>
                                        <a:latin typeface="Cambria Math" panose="02040503050406030204" pitchFamily="18" charset="0"/>
                                      </a:rPr>
                                      <m:t>𝑡</m:t>
                                    </m:r>
                                    <m:r>
                                      <a:rPr lang="en-US" sz="1400" i="1">
                                        <a:solidFill>
                                          <a:schemeClr val="bg1">
                                            <a:lumMod val="50000"/>
                                          </a:schemeClr>
                                        </a:solidFill>
                                        <a:latin typeface="Cambria Math" panose="02040503050406030204" pitchFamily="18" charset="0"/>
                                      </a:rPr>
                                      <m:t>−1</m:t>
                                    </m:r>
                                  </m:sub>
                                </m:sSub>
                              </m:e>
                            </m:mr>
                          </m:m>
                        </m:e>
                      </m:d>
                    </m:oMath>
                  </m:oMathPara>
                </a14:m>
                <a:endParaRPr lang="en-US" sz="1400" dirty="0">
                  <a:solidFill>
                    <a:schemeClr val="bg1">
                      <a:lumMod val="50000"/>
                    </a:schemeClr>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543280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Transformer</a:t>
            </a:r>
            <a:endParaRPr lang="de-DE" sz="4400" b="0" strike="noStrike" spc="-1">
              <a:solidFill>
                <a:srgbClr val="000000"/>
              </a:solidFill>
              <a:latin typeface="Calibri"/>
            </a:endParaRPr>
          </a:p>
        </p:txBody>
      </p:sp>
      <p:sp>
        <p:nvSpPr>
          <p:cNvPr id="350"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RNN: the longer the dependencies the worse</a:t>
            </a:r>
          </a:p>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Especially useful in Natural Language Processing and Sequential Data</a:t>
            </a:r>
          </a:p>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No sequential processing</a:t>
            </a:r>
          </a:p>
          <a:p>
            <a:pPr>
              <a:lnSpc>
                <a:spcPct val="90000"/>
              </a:lnSpc>
              <a:spcBef>
                <a:spcPts val="1001"/>
              </a:spcBef>
            </a:pPr>
            <a:endParaRPr lang="de-DE" sz="2800" b="0" strike="noStrike" spc="-1">
              <a:solidFill>
                <a:srgbClr val="000000"/>
              </a:solidFill>
              <a:latin typeface="Calibri"/>
            </a:endParaRPr>
          </a:p>
        </p:txBody>
      </p:sp>
      <p:pic>
        <p:nvPicPr>
          <p:cNvPr id="351" name="Picture 2"/>
          <p:cNvPicPr/>
          <p:nvPr/>
        </p:nvPicPr>
        <p:blipFill>
          <a:blip r:embed="rId2"/>
          <a:stretch/>
        </p:blipFill>
        <p:spPr>
          <a:xfrm>
            <a:off x="2971440" y="3572640"/>
            <a:ext cx="6248880" cy="2738880"/>
          </a:xfrm>
          <a:prstGeom prst="rect">
            <a:avLst/>
          </a:prstGeom>
          <a:ln>
            <a:noFill/>
          </a:ln>
        </p:spPr>
      </p:pic>
    </p:spTree>
    <p:extLst>
      <p:ext uri="{BB962C8B-B14F-4D97-AF65-F5344CB8AC3E}">
        <p14:creationId xmlns:p14="http://schemas.microsoft.com/office/powerpoint/2010/main" val="19640637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Transformer: Structure</a:t>
            </a:r>
            <a:endParaRPr lang="de-DE" sz="4400" b="0" strike="noStrike" spc="-1">
              <a:solidFill>
                <a:srgbClr val="000000"/>
              </a:solidFill>
              <a:latin typeface="Calibri"/>
            </a:endParaRPr>
          </a:p>
        </p:txBody>
      </p:sp>
      <p:pic>
        <p:nvPicPr>
          <p:cNvPr id="353" name="Picture 2"/>
          <p:cNvPicPr/>
          <p:nvPr/>
        </p:nvPicPr>
        <p:blipFill>
          <a:blip r:embed="rId2"/>
          <a:stretch/>
        </p:blipFill>
        <p:spPr>
          <a:xfrm>
            <a:off x="3483360" y="1864080"/>
            <a:ext cx="5508720" cy="3586320"/>
          </a:xfrm>
          <a:prstGeom prst="rect">
            <a:avLst/>
          </a:prstGeom>
          <a:ln>
            <a:noFill/>
          </a:ln>
        </p:spPr>
      </p:pic>
      <p:pic>
        <p:nvPicPr>
          <p:cNvPr id="354" name="Picture 6"/>
          <p:cNvPicPr/>
          <p:nvPr/>
        </p:nvPicPr>
        <p:blipFill>
          <a:blip r:embed="rId3"/>
          <a:stretch/>
        </p:blipFill>
        <p:spPr>
          <a:xfrm>
            <a:off x="9134280" y="2841120"/>
            <a:ext cx="2517480" cy="1632960"/>
          </a:xfrm>
          <a:prstGeom prst="rect">
            <a:avLst/>
          </a:prstGeom>
          <a:ln>
            <a:noFill/>
          </a:ln>
        </p:spPr>
      </p:pic>
      <p:pic>
        <p:nvPicPr>
          <p:cNvPr id="355" name="Picture 4"/>
          <p:cNvPicPr/>
          <p:nvPr/>
        </p:nvPicPr>
        <p:blipFill>
          <a:blip r:embed="rId4"/>
          <a:srcRect r="9544"/>
          <a:stretch/>
        </p:blipFill>
        <p:spPr>
          <a:xfrm>
            <a:off x="22680" y="2664720"/>
            <a:ext cx="3460320" cy="1985040"/>
          </a:xfrm>
          <a:prstGeom prst="rect">
            <a:avLst/>
          </a:prstGeom>
          <a:ln>
            <a:noFill/>
          </a:ln>
        </p:spPr>
      </p:pic>
    </p:spTree>
    <p:extLst>
      <p:ext uri="{BB962C8B-B14F-4D97-AF65-F5344CB8AC3E}">
        <p14:creationId xmlns:p14="http://schemas.microsoft.com/office/powerpoint/2010/main" val="8640392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Transformer: all about Attention</a:t>
            </a:r>
            <a:endParaRPr lang="de-DE" sz="4400" b="0" strike="noStrike" spc="-1">
              <a:solidFill>
                <a:srgbClr val="000000"/>
              </a:solidFill>
              <a:latin typeface="Calibri"/>
            </a:endParaRPr>
          </a:p>
        </p:txBody>
      </p:sp>
      <p:sp>
        <p:nvSpPr>
          <p:cNvPr id="357"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de-DE" sz="2800" b="0" strike="noStrike" spc="-1" dirty="0" err="1">
                <a:solidFill>
                  <a:srgbClr val="000000"/>
                </a:solidFill>
                <a:latin typeface="Calibri"/>
              </a:rPr>
              <a:t>Vanilla</a:t>
            </a:r>
            <a:r>
              <a:rPr lang="de-DE" sz="2800" b="0" strike="noStrike" spc="-1" dirty="0">
                <a:solidFill>
                  <a:srgbClr val="000000"/>
                </a:solidFill>
                <a:latin typeface="Calibri"/>
              </a:rPr>
              <a:t> Attention: </a:t>
            </a:r>
            <a:r>
              <a:rPr lang="de-DE" sz="2800" b="0" strike="noStrike" spc="-1" dirty="0" err="1">
                <a:solidFill>
                  <a:srgbClr val="000000"/>
                </a:solidFill>
                <a:latin typeface="Calibri"/>
              </a:rPr>
              <a:t>combination</a:t>
            </a:r>
            <a:r>
              <a:rPr lang="de-DE" sz="2800" b="0" strike="noStrike" spc="-1" dirty="0">
                <a:solidFill>
                  <a:srgbClr val="000000"/>
                </a:solidFill>
                <a:latin typeface="Calibri"/>
              </a:rPr>
              <a:t> of </a:t>
            </a:r>
            <a:r>
              <a:rPr lang="de-DE" sz="2800" b="0" strike="noStrike" spc="-1" dirty="0" err="1">
                <a:solidFill>
                  <a:srgbClr val="000000"/>
                </a:solidFill>
                <a:latin typeface="Calibri"/>
              </a:rPr>
              <a:t>previous</a:t>
            </a:r>
            <a:r>
              <a:rPr lang="de-DE" sz="2800" b="0" strike="noStrike" spc="-1" dirty="0">
                <a:solidFill>
                  <a:srgbClr val="000000"/>
                </a:solidFill>
                <a:latin typeface="Calibri"/>
              </a:rPr>
              <a:t> </a:t>
            </a:r>
            <a:r>
              <a:rPr lang="de-DE" sz="2800" b="0" strike="noStrike" spc="-1" dirty="0" err="1">
                <a:solidFill>
                  <a:srgbClr val="000000"/>
                </a:solidFill>
                <a:latin typeface="Calibri"/>
              </a:rPr>
              <a:t>hidden</a:t>
            </a:r>
            <a:r>
              <a:rPr lang="de-DE" sz="2800" b="0" strike="noStrike" spc="-1" dirty="0">
                <a:solidFill>
                  <a:srgbClr val="000000"/>
                </a:solidFill>
                <a:latin typeface="Calibri"/>
              </a:rPr>
              <a:t> </a:t>
            </a:r>
            <a:r>
              <a:rPr lang="de-DE" sz="2800" b="0" strike="noStrike" spc="-1" dirty="0" err="1">
                <a:solidFill>
                  <a:srgbClr val="000000"/>
                </a:solidFill>
                <a:latin typeface="Calibri"/>
              </a:rPr>
              <a:t>states</a:t>
            </a:r>
            <a:endParaRPr lang="de-DE" sz="2800" b="0" strike="noStrike" spc="-1" dirty="0">
              <a:solidFill>
                <a:srgbClr val="000000"/>
              </a:solidFill>
              <a:latin typeface="Calibri"/>
            </a:endParaRPr>
          </a:p>
          <a:p>
            <a:pPr marL="228600" indent="-228240">
              <a:lnSpc>
                <a:spcPct val="90000"/>
              </a:lnSpc>
              <a:spcBef>
                <a:spcPts val="1001"/>
              </a:spcBef>
              <a:buClr>
                <a:srgbClr val="000000"/>
              </a:buClr>
              <a:buFont typeface="Arial"/>
              <a:buChar char="•"/>
            </a:pPr>
            <a:r>
              <a:rPr lang="de-DE" sz="2800" b="0" strike="noStrike" spc="-1" dirty="0">
                <a:solidFill>
                  <a:srgbClr val="000000"/>
                </a:solidFill>
                <a:latin typeface="Calibri"/>
              </a:rPr>
              <a:t>Self-Attention: </a:t>
            </a:r>
            <a:r>
              <a:rPr lang="de-DE" sz="2800" b="0" strike="noStrike" spc="-1" dirty="0" err="1">
                <a:solidFill>
                  <a:srgbClr val="000000"/>
                </a:solidFill>
                <a:latin typeface="Calibri"/>
              </a:rPr>
              <a:t>combination</a:t>
            </a:r>
            <a:r>
              <a:rPr lang="de-DE" sz="2800" b="0" strike="noStrike" spc="-1" dirty="0">
                <a:solidFill>
                  <a:srgbClr val="000000"/>
                </a:solidFill>
                <a:latin typeface="Calibri"/>
              </a:rPr>
              <a:t> of </a:t>
            </a:r>
            <a:r>
              <a:rPr lang="de-DE" sz="2800" b="0" strike="noStrike" spc="-1" dirty="0" err="1">
                <a:solidFill>
                  <a:srgbClr val="000000"/>
                </a:solidFill>
                <a:latin typeface="Calibri"/>
              </a:rPr>
              <a:t>previous</a:t>
            </a:r>
            <a:r>
              <a:rPr lang="de-DE" sz="2800" b="0" strike="noStrike" spc="-1" dirty="0">
                <a:solidFill>
                  <a:srgbClr val="000000"/>
                </a:solidFill>
                <a:latin typeface="Calibri"/>
              </a:rPr>
              <a:t> and </a:t>
            </a:r>
            <a:r>
              <a:rPr lang="de-DE" sz="2800" b="0" strike="noStrike" spc="-1" dirty="0" err="1">
                <a:solidFill>
                  <a:srgbClr val="000000"/>
                </a:solidFill>
                <a:latin typeface="Calibri"/>
              </a:rPr>
              <a:t>future</a:t>
            </a:r>
            <a:r>
              <a:rPr lang="de-DE" sz="2800" b="0" strike="noStrike" spc="-1" dirty="0">
                <a:solidFill>
                  <a:srgbClr val="000000"/>
                </a:solidFill>
                <a:latin typeface="Calibri"/>
              </a:rPr>
              <a:t> </a:t>
            </a:r>
            <a:r>
              <a:rPr lang="de-DE" sz="2800" b="0" strike="noStrike" spc="-1" dirty="0" err="1">
                <a:solidFill>
                  <a:srgbClr val="000000"/>
                </a:solidFill>
                <a:latin typeface="Calibri"/>
              </a:rPr>
              <a:t>hidden</a:t>
            </a:r>
            <a:r>
              <a:rPr lang="de-DE" sz="2800" b="0" strike="noStrike" spc="-1" dirty="0">
                <a:solidFill>
                  <a:srgbClr val="000000"/>
                </a:solidFill>
                <a:latin typeface="Calibri"/>
              </a:rPr>
              <a:t> </a:t>
            </a:r>
            <a:r>
              <a:rPr lang="de-DE" sz="2800" b="0" strike="noStrike" spc="-1" dirty="0" err="1">
                <a:solidFill>
                  <a:srgbClr val="000000"/>
                </a:solidFill>
                <a:latin typeface="Calibri"/>
              </a:rPr>
              <a:t>states</a:t>
            </a:r>
            <a:endParaRPr lang="de-DE" sz="2800" b="0" strike="noStrike" spc="-1" dirty="0">
              <a:solidFill>
                <a:srgbClr val="000000"/>
              </a:solidFill>
              <a:latin typeface="Calibri"/>
            </a:endParaRPr>
          </a:p>
          <a:p>
            <a:pPr marL="228600" indent="-228240">
              <a:lnSpc>
                <a:spcPct val="90000"/>
              </a:lnSpc>
              <a:spcBef>
                <a:spcPts val="1001"/>
              </a:spcBef>
              <a:buClr>
                <a:srgbClr val="000000"/>
              </a:buClr>
              <a:buFont typeface="Arial"/>
              <a:buChar char="•"/>
            </a:pPr>
            <a:r>
              <a:rPr lang="de-DE" sz="2800" b="0" strike="noStrike" spc="-1" dirty="0" err="1">
                <a:solidFill>
                  <a:srgbClr val="000000"/>
                </a:solidFill>
                <a:latin typeface="Calibri"/>
              </a:rPr>
              <a:t>How</a:t>
            </a:r>
            <a:r>
              <a:rPr lang="de-DE" sz="2800" b="0" strike="noStrike" spc="-1" dirty="0">
                <a:solidFill>
                  <a:srgbClr val="000000"/>
                </a:solidFill>
                <a:latin typeface="Calibri"/>
              </a:rPr>
              <a:t> </a:t>
            </a:r>
            <a:r>
              <a:rPr lang="de-DE" sz="2800" b="0" strike="noStrike" spc="-1" dirty="0" err="1">
                <a:solidFill>
                  <a:srgbClr val="000000"/>
                </a:solidFill>
                <a:latin typeface="Calibri"/>
              </a:rPr>
              <a:t>much</a:t>
            </a:r>
            <a:r>
              <a:rPr lang="de-DE" sz="2800" b="0" strike="noStrike" spc="-1" dirty="0">
                <a:solidFill>
                  <a:srgbClr val="000000"/>
                </a:solidFill>
                <a:latin typeface="Calibri"/>
              </a:rPr>
              <a:t> </a:t>
            </a:r>
            <a:r>
              <a:rPr lang="de-DE" sz="2800" b="0" strike="noStrike" spc="-1" dirty="0" err="1">
                <a:solidFill>
                  <a:srgbClr val="000000"/>
                </a:solidFill>
                <a:latin typeface="Calibri"/>
              </a:rPr>
              <a:t>attention</a:t>
            </a:r>
            <a:r>
              <a:rPr lang="de-DE" sz="2800" b="0" strike="noStrike" spc="-1" dirty="0">
                <a:solidFill>
                  <a:srgbClr val="000000"/>
                </a:solidFill>
                <a:latin typeface="Calibri"/>
              </a:rPr>
              <a:t> </a:t>
            </a:r>
            <a:r>
              <a:rPr lang="de-DE" sz="2800" b="0" strike="noStrike" spc="-1" dirty="0" err="1">
                <a:solidFill>
                  <a:srgbClr val="000000"/>
                </a:solidFill>
                <a:latin typeface="Calibri"/>
              </a:rPr>
              <a:t>should</a:t>
            </a:r>
            <a:r>
              <a:rPr lang="de-DE" sz="2800" b="0" strike="noStrike" spc="-1" dirty="0">
                <a:solidFill>
                  <a:srgbClr val="000000"/>
                </a:solidFill>
                <a:latin typeface="Calibri"/>
              </a:rPr>
              <a:t> I </a:t>
            </a:r>
            <a:r>
              <a:rPr lang="de-DE" sz="2800" b="0" strike="noStrike" spc="-1" dirty="0" err="1">
                <a:solidFill>
                  <a:srgbClr val="000000"/>
                </a:solidFill>
                <a:latin typeface="Calibri"/>
              </a:rPr>
              <a:t>give</a:t>
            </a:r>
            <a:r>
              <a:rPr lang="de-DE" sz="2800" b="0" strike="noStrike" spc="-1" dirty="0">
                <a:solidFill>
                  <a:srgbClr val="000000"/>
                </a:solidFill>
                <a:latin typeface="Calibri"/>
              </a:rPr>
              <a:t> </a:t>
            </a:r>
            <a:r>
              <a:rPr lang="de-DE" sz="2800" b="0" strike="noStrike" spc="-1" dirty="0" err="1">
                <a:solidFill>
                  <a:srgbClr val="000000"/>
                </a:solidFill>
                <a:latin typeface="Calibri"/>
              </a:rPr>
              <a:t>word</a:t>
            </a:r>
            <a:r>
              <a:rPr lang="de-DE" sz="2800" b="0" strike="noStrike" spc="-1" dirty="0">
                <a:solidFill>
                  <a:srgbClr val="000000"/>
                </a:solidFill>
                <a:latin typeface="Calibri"/>
              </a:rPr>
              <a:t> x </a:t>
            </a:r>
            <a:r>
              <a:rPr lang="de-DE" sz="2800" b="0" strike="noStrike" spc="-1" dirty="0" err="1">
                <a:solidFill>
                  <a:srgbClr val="000000"/>
                </a:solidFill>
                <a:latin typeface="Calibri"/>
              </a:rPr>
              <a:t>to</a:t>
            </a:r>
            <a:r>
              <a:rPr lang="de-DE" sz="2800" b="0" strike="noStrike" spc="-1" dirty="0">
                <a:solidFill>
                  <a:srgbClr val="000000"/>
                </a:solidFill>
                <a:latin typeface="Calibri"/>
              </a:rPr>
              <a:t> </a:t>
            </a:r>
            <a:r>
              <a:rPr lang="de-DE" sz="2800" b="0" strike="noStrike" spc="-1" dirty="0" err="1">
                <a:solidFill>
                  <a:srgbClr val="000000"/>
                </a:solidFill>
                <a:latin typeface="Calibri"/>
              </a:rPr>
              <a:t>word</a:t>
            </a:r>
            <a:r>
              <a:rPr lang="de-DE" sz="2800" b="0" strike="noStrike" spc="-1" dirty="0">
                <a:solidFill>
                  <a:srgbClr val="000000"/>
                </a:solidFill>
                <a:latin typeface="Calibri"/>
              </a:rPr>
              <a:t> y?</a:t>
            </a:r>
          </a:p>
        </p:txBody>
      </p:sp>
      <p:pic>
        <p:nvPicPr>
          <p:cNvPr id="358" name="Picture 2"/>
          <p:cNvPicPr/>
          <p:nvPr/>
        </p:nvPicPr>
        <p:blipFill>
          <a:blip r:embed="rId2"/>
          <a:stretch/>
        </p:blipFill>
        <p:spPr>
          <a:xfrm>
            <a:off x="949680" y="3596760"/>
            <a:ext cx="4677120" cy="2999880"/>
          </a:xfrm>
          <a:prstGeom prst="rect">
            <a:avLst/>
          </a:prstGeom>
          <a:ln>
            <a:noFill/>
          </a:ln>
        </p:spPr>
      </p:pic>
      <p:pic>
        <p:nvPicPr>
          <p:cNvPr id="359" name="Picture 4"/>
          <p:cNvPicPr/>
          <p:nvPr/>
        </p:nvPicPr>
        <p:blipFill>
          <a:blip r:embed="rId3"/>
          <a:stretch/>
        </p:blipFill>
        <p:spPr>
          <a:xfrm>
            <a:off x="5739120" y="3431160"/>
            <a:ext cx="4806720" cy="3361680"/>
          </a:xfrm>
          <a:prstGeom prst="rect">
            <a:avLst/>
          </a:prstGeom>
          <a:ln>
            <a:noFill/>
          </a:ln>
        </p:spPr>
      </p:pic>
    </p:spTree>
    <p:extLst>
      <p:ext uri="{BB962C8B-B14F-4D97-AF65-F5344CB8AC3E}">
        <p14:creationId xmlns:p14="http://schemas.microsoft.com/office/powerpoint/2010/main" val="34566739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Transformer: all about Attention</a:t>
            </a:r>
            <a:endParaRPr lang="de-DE" sz="4400" b="0" strike="noStrike" spc="-1">
              <a:solidFill>
                <a:srgbClr val="000000"/>
              </a:solidFill>
              <a:latin typeface="Calibri"/>
            </a:endParaRPr>
          </a:p>
        </p:txBody>
      </p:sp>
      <p:pic>
        <p:nvPicPr>
          <p:cNvPr id="361" name="Picture 2"/>
          <p:cNvPicPr/>
          <p:nvPr/>
        </p:nvPicPr>
        <p:blipFill>
          <a:blip r:embed="rId2"/>
          <a:stretch/>
        </p:blipFill>
        <p:spPr>
          <a:xfrm>
            <a:off x="949680" y="3596760"/>
            <a:ext cx="4677120" cy="2999880"/>
          </a:xfrm>
          <a:prstGeom prst="rect">
            <a:avLst/>
          </a:prstGeom>
          <a:ln>
            <a:noFill/>
          </a:ln>
        </p:spPr>
      </p:pic>
      <p:pic>
        <p:nvPicPr>
          <p:cNvPr id="362" name="Picture 4"/>
          <p:cNvPicPr/>
          <p:nvPr/>
        </p:nvPicPr>
        <p:blipFill>
          <a:blip r:embed="rId3"/>
          <a:stretch/>
        </p:blipFill>
        <p:spPr>
          <a:xfrm>
            <a:off x="5739120" y="3431160"/>
            <a:ext cx="4806720" cy="3361680"/>
          </a:xfrm>
          <a:prstGeom prst="rect">
            <a:avLst/>
          </a:prstGeom>
          <a:ln>
            <a:noFill/>
          </a:ln>
        </p:spPr>
      </p:pic>
      <p:pic>
        <p:nvPicPr>
          <p:cNvPr id="363" name="Picture 2"/>
          <p:cNvPicPr/>
          <p:nvPr/>
        </p:nvPicPr>
        <p:blipFill>
          <a:blip r:embed="rId4"/>
          <a:stretch/>
        </p:blipFill>
        <p:spPr>
          <a:xfrm>
            <a:off x="2426040" y="1660680"/>
            <a:ext cx="6851520" cy="1635120"/>
          </a:xfrm>
          <a:prstGeom prst="rect">
            <a:avLst/>
          </a:prstGeom>
          <a:ln>
            <a:noFill/>
          </a:ln>
        </p:spPr>
      </p:pic>
    </p:spTree>
    <p:extLst>
      <p:ext uri="{BB962C8B-B14F-4D97-AF65-F5344CB8AC3E}">
        <p14:creationId xmlns:p14="http://schemas.microsoft.com/office/powerpoint/2010/main" val="15009974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Autoencoder Networks</a:t>
            </a:r>
            <a:endParaRPr lang="de-DE" sz="4400" b="0" strike="noStrike" spc="-1">
              <a:solidFill>
                <a:srgbClr val="000000"/>
              </a:solidFill>
              <a:latin typeface="Calibri"/>
            </a:endParaRPr>
          </a:p>
        </p:txBody>
      </p:sp>
      <p:sp>
        <p:nvSpPr>
          <p:cNvPr id="365" name="TextShape 2"/>
          <p:cNvSpPr txBox="1"/>
          <p:nvPr/>
        </p:nvSpPr>
        <p:spPr>
          <a:xfrm>
            <a:off x="838080" y="4795560"/>
            <a:ext cx="10515240" cy="138132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Generative Model: can generate data from randomized input</a:t>
            </a:r>
          </a:p>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Training: </a:t>
            </a:r>
          </a:p>
        </p:txBody>
      </p:sp>
      <p:pic>
        <p:nvPicPr>
          <p:cNvPr id="366" name="Grafik 5"/>
          <p:cNvPicPr/>
          <p:nvPr/>
        </p:nvPicPr>
        <p:blipFill>
          <a:blip r:embed="rId2"/>
          <a:stretch/>
        </p:blipFill>
        <p:spPr>
          <a:xfrm>
            <a:off x="2577600" y="1631520"/>
            <a:ext cx="7036200" cy="790560"/>
          </a:xfrm>
          <a:prstGeom prst="rect">
            <a:avLst/>
          </a:prstGeom>
          <a:ln>
            <a:noFill/>
          </a:ln>
        </p:spPr>
      </p:pic>
      <p:pic>
        <p:nvPicPr>
          <p:cNvPr id="367" name="Grafik 6"/>
          <p:cNvPicPr/>
          <p:nvPr/>
        </p:nvPicPr>
        <p:blipFill>
          <a:blip r:embed="rId3"/>
          <a:stretch/>
        </p:blipFill>
        <p:spPr>
          <a:xfrm>
            <a:off x="3137760" y="2602440"/>
            <a:ext cx="5916240" cy="2012760"/>
          </a:xfrm>
          <a:prstGeom prst="rect">
            <a:avLst/>
          </a:prstGeom>
          <a:ln>
            <a:noFill/>
          </a:ln>
        </p:spPr>
      </p:pic>
    </p:spTree>
    <p:extLst>
      <p:ext uri="{BB962C8B-B14F-4D97-AF65-F5344CB8AC3E}">
        <p14:creationId xmlns:p14="http://schemas.microsoft.com/office/powerpoint/2010/main" val="24944746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Autoencoder Networks</a:t>
            </a:r>
            <a:endParaRPr lang="de-DE" sz="4400" b="0" strike="noStrike" spc="-1">
              <a:solidFill>
                <a:srgbClr val="000000"/>
              </a:solidFill>
              <a:latin typeface="Calibri"/>
            </a:endParaRPr>
          </a:p>
        </p:txBody>
      </p:sp>
      <p:pic>
        <p:nvPicPr>
          <p:cNvPr id="369" name="Grafik 3"/>
          <p:cNvPicPr/>
          <p:nvPr/>
        </p:nvPicPr>
        <p:blipFill>
          <a:blip r:embed="rId2"/>
          <a:stretch/>
        </p:blipFill>
        <p:spPr>
          <a:xfrm>
            <a:off x="1568520" y="2082600"/>
            <a:ext cx="8593920" cy="3421440"/>
          </a:xfrm>
          <a:prstGeom prst="rect">
            <a:avLst/>
          </a:prstGeom>
          <a:ln>
            <a:noFill/>
          </a:ln>
        </p:spPr>
      </p:pic>
      <p:sp>
        <p:nvSpPr>
          <p:cNvPr id="370" name="CustomShape 2"/>
          <p:cNvSpPr/>
          <p:nvPr/>
        </p:nvSpPr>
        <p:spPr>
          <a:xfrm flipV="1">
            <a:off x="8438760" y="4963320"/>
            <a:ext cx="348120" cy="120996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71" name="CustomShape 3"/>
          <p:cNvSpPr/>
          <p:nvPr/>
        </p:nvSpPr>
        <p:spPr>
          <a:xfrm>
            <a:off x="7701840" y="6174360"/>
            <a:ext cx="14734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Smaller Space</a:t>
            </a:r>
            <a:endParaRPr lang="en-US" sz="1800" b="0" strike="noStrike" spc="-1">
              <a:latin typeface="Arial"/>
            </a:endParaRPr>
          </a:p>
        </p:txBody>
      </p:sp>
      <p:sp>
        <p:nvSpPr>
          <p:cNvPr id="372" name="CustomShape 4"/>
          <p:cNvSpPr/>
          <p:nvPr/>
        </p:nvSpPr>
        <p:spPr>
          <a:xfrm flipH="1">
            <a:off x="6852960" y="1280160"/>
            <a:ext cx="713880" cy="80208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73" name="CustomShape 5"/>
          <p:cNvSpPr/>
          <p:nvPr/>
        </p:nvSpPr>
        <p:spPr>
          <a:xfrm>
            <a:off x="7303680" y="910800"/>
            <a:ext cx="9414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Encoder</a:t>
            </a:r>
            <a:endParaRPr lang="en-US" sz="1800" b="0" strike="noStrike" spc="-1">
              <a:latin typeface="Arial"/>
            </a:endParaRPr>
          </a:p>
        </p:txBody>
      </p:sp>
      <p:sp>
        <p:nvSpPr>
          <p:cNvPr id="374" name="CustomShape 6"/>
          <p:cNvSpPr/>
          <p:nvPr/>
        </p:nvSpPr>
        <p:spPr>
          <a:xfrm flipH="1" flipV="1">
            <a:off x="6400800" y="4754160"/>
            <a:ext cx="107280" cy="85716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75" name="CustomShape 7"/>
          <p:cNvSpPr/>
          <p:nvPr/>
        </p:nvSpPr>
        <p:spPr>
          <a:xfrm>
            <a:off x="6026040" y="5612400"/>
            <a:ext cx="9644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Decoder</a:t>
            </a:r>
            <a:endParaRPr lang="en-US" sz="1800" b="0" strike="noStrike" spc="-1">
              <a:latin typeface="Arial"/>
            </a:endParaRPr>
          </a:p>
        </p:txBody>
      </p:sp>
    </p:spTree>
    <p:extLst>
      <p:ext uri="{BB962C8B-B14F-4D97-AF65-F5344CB8AC3E}">
        <p14:creationId xmlns:p14="http://schemas.microsoft.com/office/powerpoint/2010/main" val="32557153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71083" y="1228434"/>
            <a:ext cx="8318790" cy="5416092"/>
          </a:xfrm>
          <a:prstGeom prst="rect">
            <a:avLst/>
          </a:prstGeom>
        </p:spPr>
      </p:pic>
      <p:sp>
        <p:nvSpPr>
          <p:cNvPr id="3" name="Title 2">
            <a:extLst>
              <a:ext uri="{FF2B5EF4-FFF2-40B4-BE49-F238E27FC236}">
                <a16:creationId xmlns:a16="http://schemas.microsoft.com/office/drawing/2014/main" id="{74A88E59-099D-A8B9-3338-8DDBB7E97012}"/>
              </a:ext>
            </a:extLst>
          </p:cNvPr>
          <p:cNvSpPr>
            <a:spLocks noGrp="1"/>
          </p:cNvSpPr>
          <p:nvPr>
            <p:ph type="title"/>
          </p:nvPr>
        </p:nvSpPr>
        <p:spPr/>
        <p:txBody>
          <a:bodyPr>
            <a:normAutofit/>
          </a:bodyPr>
          <a:lstStyle/>
          <a:p>
            <a:r>
              <a:rPr lang="en-US" dirty="0"/>
              <a:t>Transformer</a:t>
            </a:r>
          </a:p>
        </p:txBody>
      </p:sp>
    </p:spTree>
    <p:extLst>
      <p:ext uri="{BB962C8B-B14F-4D97-AF65-F5344CB8AC3E}">
        <p14:creationId xmlns:p14="http://schemas.microsoft.com/office/powerpoint/2010/main" val="39686859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66800" y="980728"/>
            <a:ext cx="10058400" cy="5219700"/>
          </a:xfrm>
          <a:prstGeom prst="rect">
            <a:avLst/>
          </a:prstGeom>
        </p:spPr>
      </p:pic>
      <p:sp>
        <p:nvSpPr>
          <p:cNvPr id="2" name="Title 1">
            <a:extLst>
              <a:ext uri="{FF2B5EF4-FFF2-40B4-BE49-F238E27FC236}">
                <a16:creationId xmlns:a16="http://schemas.microsoft.com/office/drawing/2014/main" id="{C275FADC-26A3-BEA3-02DF-126478A8B17D}"/>
              </a:ext>
            </a:extLst>
          </p:cNvPr>
          <p:cNvSpPr>
            <a:spLocks noGrp="1"/>
          </p:cNvSpPr>
          <p:nvPr>
            <p:ph type="title"/>
          </p:nvPr>
        </p:nvSpPr>
        <p:spPr>
          <a:xfrm>
            <a:off x="839416" y="116632"/>
            <a:ext cx="11088554" cy="720080"/>
          </a:xfrm>
        </p:spPr>
        <p:txBody>
          <a:bodyPr>
            <a:normAutofit fontScale="90000"/>
          </a:bodyPr>
          <a:lstStyle/>
          <a:p>
            <a:r>
              <a:rPr lang="en-US" dirty="0"/>
              <a:t>An Encoder Block: same structure, different parameters</a:t>
            </a:r>
          </a:p>
        </p:txBody>
      </p:sp>
    </p:spTree>
    <p:extLst>
      <p:ext uri="{BB962C8B-B14F-4D97-AF65-F5344CB8AC3E}">
        <p14:creationId xmlns:p14="http://schemas.microsoft.com/office/powerpoint/2010/main" val="22517867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28526" y="1262387"/>
            <a:ext cx="9010828" cy="5478981"/>
          </a:xfrm>
          <a:prstGeom prst="rect">
            <a:avLst/>
          </a:prstGeom>
        </p:spPr>
      </p:pic>
      <p:sp>
        <p:nvSpPr>
          <p:cNvPr id="5" name="TextBox 4"/>
          <p:cNvSpPr txBox="1"/>
          <p:nvPr/>
        </p:nvSpPr>
        <p:spPr>
          <a:xfrm>
            <a:off x="344708" y="6023029"/>
            <a:ext cx="4671171" cy="646331"/>
          </a:xfrm>
          <a:prstGeom prst="rect">
            <a:avLst/>
          </a:prstGeom>
          <a:noFill/>
        </p:spPr>
        <p:txBody>
          <a:bodyPr wrap="square" rtlCol="0">
            <a:spAutoFit/>
          </a:bodyPr>
          <a:lstStyle/>
          <a:p>
            <a:r>
              <a:rPr lang="en-US" dirty="0"/>
              <a:t>Note: The </a:t>
            </a:r>
            <a:r>
              <a:rPr lang="en-US" dirty="0" err="1"/>
              <a:t>ffnn</a:t>
            </a:r>
            <a:r>
              <a:rPr lang="en-US" dirty="0"/>
              <a:t> is independent for each word.</a:t>
            </a:r>
          </a:p>
          <a:p>
            <a:r>
              <a:rPr lang="en-US" dirty="0"/>
              <a:t>Hence can be parallelized.</a:t>
            </a:r>
          </a:p>
        </p:txBody>
      </p:sp>
      <p:sp>
        <p:nvSpPr>
          <p:cNvPr id="3" name="Title 2">
            <a:extLst>
              <a:ext uri="{FF2B5EF4-FFF2-40B4-BE49-F238E27FC236}">
                <a16:creationId xmlns:a16="http://schemas.microsoft.com/office/drawing/2014/main" id="{E5FFB73C-71E5-B2F4-D7F2-7C1C045C7AAB}"/>
              </a:ext>
            </a:extLst>
          </p:cNvPr>
          <p:cNvSpPr>
            <a:spLocks noGrp="1"/>
          </p:cNvSpPr>
          <p:nvPr>
            <p:ph type="title"/>
          </p:nvPr>
        </p:nvSpPr>
        <p:spPr>
          <a:xfrm>
            <a:off x="1055440" y="116632"/>
            <a:ext cx="10849205" cy="720080"/>
          </a:xfrm>
        </p:spPr>
        <p:txBody>
          <a:bodyPr>
            <a:normAutofit/>
          </a:bodyPr>
          <a:lstStyle/>
          <a:p>
            <a:r>
              <a:rPr lang="en-US" dirty="0"/>
              <a:t>Encoder</a:t>
            </a:r>
          </a:p>
        </p:txBody>
      </p:sp>
    </p:spTree>
    <p:extLst>
      <p:ext uri="{BB962C8B-B14F-4D97-AF65-F5344CB8AC3E}">
        <p14:creationId xmlns:p14="http://schemas.microsoft.com/office/powerpoint/2010/main" val="13807784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360" y="2459504"/>
            <a:ext cx="4718189" cy="1938992"/>
          </a:xfrm>
          <a:prstGeom prst="rect">
            <a:avLst/>
          </a:prstGeom>
          <a:noFill/>
        </p:spPr>
        <p:txBody>
          <a:bodyPr wrap="square" rtlCol="0">
            <a:spAutoFit/>
          </a:bodyPr>
          <a:lstStyle/>
          <a:p>
            <a:r>
              <a:rPr lang="en-US" sz="2400" dirty="0"/>
              <a:t>In order to regulate the computation, this is a normalization layer so that each feature (column) have the same average and deviation. </a:t>
            </a:r>
          </a:p>
        </p:txBody>
      </p:sp>
      <p:pic>
        <p:nvPicPr>
          <p:cNvPr id="5" name="Picture 4"/>
          <p:cNvPicPr>
            <a:picLocks noChangeAspect="1"/>
          </p:cNvPicPr>
          <p:nvPr/>
        </p:nvPicPr>
        <p:blipFill>
          <a:blip r:embed="rId3"/>
          <a:stretch>
            <a:fillRect/>
          </a:stretch>
        </p:blipFill>
        <p:spPr>
          <a:xfrm>
            <a:off x="4925863" y="0"/>
            <a:ext cx="7130007" cy="6669360"/>
          </a:xfrm>
          <a:prstGeom prst="rect">
            <a:avLst/>
          </a:prstGeom>
        </p:spPr>
      </p:pic>
      <p:sp>
        <p:nvSpPr>
          <p:cNvPr id="3" name="Title 2">
            <a:extLst>
              <a:ext uri="{FF2B5EF4-FFF2-40B4-BE49-F238E27FC236}">
                <a16:creationId xmlns:a16="http://schemas.microsoft.com/office/drawing/2014/main" id="{D206330B-BCD8-CD4D-0833-84B2FDAA1594}"/>
              </a:ext>
            </a:extLst>
          </p:cNvPr>
          <p:cNvSpPr>
            <a:spLocks noGrp="1"/>
          </p:cNvSpPr>
          <p:nvPr>
            <p:ph type="title"/>
          </p:nvPr>
        </p:nvSpPr>
        <p:spPr>
          <a:xfrm>
            <a:off x="1103447" y="116632"/>
            <a:ext cx="4200466" cy="720080"/>
          </a:xfrm>
        </p:spPr>
        <p:txBody>
          <a:bodyPr>
            <a:normAutofit fontScale="90000"/>
          </a:bodyPr>
          <a:lstStyle/>
          <a:p>
            <a:r>
              <a:rPr lang="en-US" dirty="0"/>
              <a:t>Add and Normalize </a:t>
            </a:r>
          </a:p>
        </p:txBody>
      </p:sp>
    </p:spTree>
    <p:extLst>
      <p:ext uri="{BB962C8B-B14F-4D97-AF65-F5344CB8AC3E}">
        <p14:creationId xmlns:p14="http://schemas.microsoft.com/office/powerpoint/2010/main" val="1277960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21558</TotalTime>
  <Words>13042</Words>
  <Application>Microsoft Office PowerPoint</Application>
  <PresentationFormat>Widescreen</PresentationFormat>
  <Paragraphs>2279</Paragraphs>
  <Slides>221</Slides>
  <Notes>139</Notes>
  <HiddenSlides>37</HiddenSlides>
  <MMClips>0</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221</vt:i4>
      </vt:variant>
    </vt:vector>
  </HeadingPairs>
  <TitlesOfParts>
    <vt:vector size="243" baseType="lpstr">
      <vt:lpstr>Microsoft YaHei</vt:lpstr>
      <vt:lpstr>Angsana New</vt:lpstr>
      <vt:lpstr>Arial</vt:lpstr>
      <vt:lpstr>Arial Black</vt:lpstr>
      <vt:lpstr>Average</vt:lpstr>
      <vt:lpstr>Calibri</vt:lpstr>
      <vt:lpstr>Calibri Light</vt:lpstr>
      <vt:lpstr>Cambria Math</vt:lpstr>
      <vt:lpstr>CMU Bright Oblique</vt:lpstr>
      <vt:lpstr>CMU Bright Roman</vt:lpstr>
      <vt:lpstr>CMU Bright SemiBold</vt:lpstr>
      <vt:lpstr>CMU Bright SemiBold Oblique</vt:lpstr>
      <vt:lpstr>Comic Sans MS</vt:lpstr>
      <vt:lpstr>Courier New</vt:lpstr>
      <vt:lpstr>Google Sans</vt:lpstr>
      <vt:lpstr>Helvetica Neue</vt:lpstr>
      <vt:lpstr>Lucida Grande</vt:lpstr>
      <vt:lpstr>Times New Roman</vt:lpstr>
      <vt:lpstr>Wingdings</vt:lpstr>
      <vt:lpstr>Office Theme</vt:lpstr>
      <vt:lpstr>1_Office Theme</vt:lpstr>
      <vt:lpstr>Equation</vt:lpstr>
      <vt:lpstr>PowerPoint Presentation</vt:lpstr>
      <vt:lpstr> Deep Learning Lecture 9: Transformers &amp; Attention</vt:lpstr>
      <vt:lpstr>Course Schedule &amp; Content</vt:lpstr>
      <vt:lpstr>PowerPoint Presentation</vt:lpstr>
      <vt:lpstr>Long short-term memory (LSTM)</vt:lpstr>
      <vt:lpstr>Long Short-Term Memory (LSTM)</vt:lpstr>
      <vt:lpstr>The LSTM cell</vt:lpstr>
      <vt:lpstr>The LSTM cell</vt:lpstr>
      <vt:lpstr>The LSTM cell</vt:lpstr>
      <vt:lpstr>The LSTM cell</vt:lpstr>
      <vt:lpstr>The LSTM cell</vt:lpstr>
      <vt:lpstr>The LSTM cell</vt:lpstr>
      <vt:lpstr>LSTM forward pass summary</vt:lpstr>
      <vt:lpstr>LSTM backward pass</vt:lpstr>
      <vt:lpstr>Step-by-step LSTM Walk Through</vt:lpstr>
      <vt:lpstr>Step-by-step LSTM Walk Through</vt:lpstr>
      <vt:lpstr>Step-by-step LSTM Walk Through</vt:lpstr>
      <vt:lpstr>Step-by-step LSTM Walk Through</vt:lpstr>
      <vt:lpstr>LSTM Network Architecture</vt:lpstr>
      <vt:lpstr>Cell State </vt:lpstr>
      <vt:lpstr>Cell State Example</vt:lpstr>
      <vt:lpstr>Forget Gate</vt:lpstr>
      <vt:lpstr>Hyperbolic Tangent Units</vt:lpstr>
      <vt:lpstr>Input Gate</vt:lpstr>
      <vt:lpstr>Updating the Cell State</vt:lpstr>
      <vt:lpstr>Output Gate</vt:lpstr>
      <vt:lpstr>Overall Network Architecture</vt:lpstr>
      <vt:lpstr>LSTM Training</vt:lpstr>
      <vt:lpstr>General Problems Solved with LSTMs</vt:lpstr>
      <vt:lpstr>Sequence to Sequence Transduction (Mapping)</vt:lpstr>
      <vt:lpstr>Gated Recurrent Unit (GRU)</vt:lpstr>
      <vt:lpstr>Summary of  LSTM Application Architectures</vt:lpstr>
      <vt:lpstr>Sequence Learning Architectures</vt:lpstr>
      <vt:lpstr>Sequence Learning with One RNN Layer</vt:lpstr>
      <vt:lpstr>Sequence Learning with Multiple RNN Layers</vt:lpstr>
      <vt:lpstr>Sequence Learning with Multiple RNN Layers</vt:lpstr>
      <vt:lpstr>Sequential prediction example 1: Sentiment classification</vt:lpstr>
      <vt:lpstr>Sequential prediction example 1: Sentiment classification</vt:lpstr>
      <vt:lpstr>Sequential prediction example 2: Text generation</vt:lpstr>
      <vt:lpstr>Sequential prediction example 2: Text generation</vt:lpstr>
      <vt:lpstr>Sequential prediction example 3: Image captioning</vt:lpstr>
      <vt:lpstr>Sequential prediction example 3: Image captioning</vt:lpstr>
      <vt:lpstr>Example 4: Machine translation</vt:lpstr>
      <vt:lpstr>Example 4: Machine translation</vt:lpstr>
      <vt:lpstr>Summary: Input-output scenarios</vt:lpstr>
      <vt:lpstr>Recall: Input-output scenarios</vt:lpstr>
      <vt:lpstr>RNN architectures</vt:lpstr>
      <vt:lpstr>Multi-layer RNNs</vt:lpstr>
      <vt:lpstr>Multi-layer RNNs</vt:lpstr>
      <vt:lpstr>Multi-layer RNNs</vt:lpstr>
      <vt:lpstr>Bi-directional RNNs</vt:lpstr>
      <vt:lpstr>Google Neural Machine Translation (GNMT)</vt:lpstr>
      <vt:lpstr>Successful Applications of LSTMs</vt:lpstr>
      <vt:lpstr>Important References</vt:lpstr>
      <vt:lpstr>Attention</vt:lpstr>
      <vt:lpstr>Three Ways of Processing Sequences</vt:lpstr>
      <vt:lpstr>Three Ways of Processing Sequences</vt:lpstr>
      <vt:lpstr>Three Ways of Processing Sequences</vt:lpstr>
      <vt:lpstr>PowerPoint Presentation</vt:lpstr>
      <vt:lpstr>Image caption generation using attention</vt:lpstr>
      <vt:lpstr>Image caption generation using attention</vt:lpstr>
      <vt:lpstr>Image caption generation using attention</vt:lpstr>
      <vt:lpstr>Image Attention</vt:lpstr>
      <vt:lpstr>PowerPoint Presentation</vt:lpstr>
      <vt:lpstr>Let’s use attention on top of a seq2seq translation model that uses a biLSTM encoder and an LSTM decoder.</vt:lpstr>
      <vt:lpstr>Let’s translate from French to English.</vt:lpstr>
      <vt:lpstr>First, we compute the forward-facing hidden states of the biLSTM.</vt:lpstr>
      <vt:lpstr>Next, we compute the backward-facing hidden states of the biLSTM.</vt:lpstr>
      <vt:lpstr>We then concatenate our hidden states.</vt:lpstr>
      <vt:lpstr>Now visualize the decoder.</vt:lpstr>
      <vt:lpstr>We want a context vector inputted to D  at each timestep.</vt:lpstr>
      <vt:lpstr>How do we encode the relevant information from n hidden states onto a fixed-length context vector? For variable n. For a specific timestep i. </vt:lpstr>
      <vt:lpstr> </vt:lpstr>
      <vt:lpstr> </vt:lpstr>
      <vt:lpstr>…and softmax.</vt:lpstr>
      <vt:lpstr>This the attention module!</vt:lpstr>
      <vt:lpstr>The attention module gives us a weight for each input.</vt:lpstr>
      <vt:lpstr>The context vector is a weighted sum of the hidden encodings.</vt:lpstr>
      <vt:lpstr>The context vector is a weighted sum of the hidden encodings.</vt:lpstr>
      <vt:lpstr>We then repeat for future timesteps.</vt:lpstr>
      <vt:lpstr>We then repeat for future timesteps.</vt:lpstr>
      <vt:lpstr>Done!</vt:lpstr>
      <vt:lpstr>This kind of architecture performs well (SOTA circa 2016).</vt:lpstr>
      <vt:lpstr>What’s wrong with attentioned seq2seq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Transformer</vt:lpstr>
      <vt:lpstr>An Encoder Block: same structure, different parameters</vt:lpstr>
      <vt:lpstr>Encoder</vt:lpstr>
      <vt:lpstr>Add and Normalize </vt:lpstr>
      <vt:lpstr>Layer Normalization (Hinton) </vt:lpstr>
      <vt:lpstr>The complete transformer</vt:lpstr>
      <vt:lpstr>The Transformer </vt:lpstr>
      <vt:lpstr>The Transformer</vt:lpstr>
      <vt:lpstr>The Transformer</vt:lpstr>
      <vt:lpstr>The Transformer</vt:lpstr>
      <vt:lpstr>The Transformer</vt:lpstr>
      <vt:lpstr>The Transformer</vt:lpstr>
      <vt:lpstr>The Transformer</vt:lpstr>
      <vt:lpstr>The Transformer</vt:lpstr>
      <vt:lpstr>The Transformer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Transformers</vt:lpstr>
      <vt:lpstr>PowerPoint Presentation</vt:lpstr>
      <vt:lpstr>PowerPoint Presentation</vt:lpstr>
      <vt:lpstr>PowerPoint Presentation</vt:lpstr>
      <vt:lpstr>PowerPoint Presentation</vt:lpstr>
      <vt:lpstr>What is a transformer?</vt:lpstr>
      <vt:lpstr>The overall architecture</vt:lpstr>
      <vt:lpstr>Let’s blow up a transformer bit-by-bit.</vt:lpstr>
      <vt:lpstr>There is an encoder and a decoder.</vt:lpstr>
      <vt:lpstr>There are several encoder and decoder layers.</vt:lpstr>
      <vt:lpstr>Each encoder / decoder layer has a self-attention layer and a ff.</vt:lpstr>
      <vt:lpstr>Transformers use the self-attention in the encoder and decoder to learn better context-sensitive representations of the inputs.</vt:lpstr>
      <vt:lpstr>Transformers use the self-attention in the encoder and decoder to learn better context-sensitive representations of the inputs.</vt:lpstr>
      <vt:lpstr>Understanding multihead attention</vt:lpstr>
      <vt:lpstr>PowerPoint Presentation</vt:lpstr>
      <vt:lpstr>The inputs: K, V, Q.</vt:lpstr>
      <vt:lpstr>Scaled dot-product attention</vt:lpstr>
      <vt:lpstr>Scaled dot-product attention</vt:lpstr>
      <vt:lpstr>The entire multihead attention module</vt:lpstr>
      <vt:lpstr>The entire multihead attention module</vt:lpstr>
      <vt:lpstr>The entire multihead attention module</vt:lpstr>
      <vt:lpstr>The entire multihead attention module</vt:lpstr>
      <vt:lpstr>What are K, V, Q in the encoder?</vt:lpstr>
      <vt:lpstr>What are K, V, Q in the encoder?</vt:lpstr>
      <vt:lpstr>What are K, V, Q in the encoder?</vt:lpstr>
      <vt:lpstr>What are K, V, Q in the encoder?</vt:lpstr>
      <vt:lpstr>The encoder sends its final (K, V) output to each of the decoder layers.</vt:lpstr>
      <vt:lpstr>What are K, V, Q in the decoder? </vt:lpstr>
      <vt:lpstr>One last look at the whole architecture.</vt:lpstr>
      <vt:lpstr>One last look at the whole architecture.</vt:lpstr>
      <vt:lpstr>We get the variable-length outputs using beam search.</vt:lpstr>
      <vt:lpstr>PowerPoint Presentation</vt:lpstr>
      <vt:lpstr>PowerPoint Presentation</vt:lpstr>
      <vt:lpstr>PowerPoint Presentation</vt:lpstr>
      <vt:lpstr>PowerPoint Presentation</vt:lpstr>
      <vt:lpstr>Previous approaches</vt:lpstr>
      <vt:lpstr>Previous approaches</vt:lpstr>
      <vt:lpstr>PowerPoint Presentation</vt:lpstr>
      <vt:lpstr>PowerPoint Presentation</vt:lpstr>
      <vt:lpstr>PowerPoint Presentation</vt:lpstr>
      <vt:lpstr>PowerPoint Presentation</vt:lpstr>
      <vt:lpstr>PowerPoint Presentation</vt:lpstr>
      <vt:lpstr>PowerPoint Presentation</vt:lpstr>
      <vt:lpstr>Context</vt:lpstr>
      <vt:lpstr>Receptive Field</vt:lpstr>
      <vt:lpstr>Attention</vt:lpstr>
      <vt:lpstr>Self-attention (I)</vt:lpstr>
      <vt:lpstr>Self-attention (II)</vt:lpstr>
      <vt:lpstr>Self-attention (III)</vt:lpstr>
      <vt:lpstr>Self-attention (IV)</vt:lpstr>
      <vt:lpstr>Self-attention (V)</vt:lpstr>
      <vt:lpstr>Self-attention (VI)</vt:lpstr>
      <vt:lpstr>The Multi-headed Self-Attention layer</vt:lpstr>
      <vt:lpstr>Embedding the input</vt:lpstr>
      <vt:lpstr>Embedding the imput as patches</vt:lpstr>
      <vt:lpstr>Permutation Invariance</vt:lpstr>
      <vt:lpstr>Positional embedding</vt:lpstr>
      <vt:lpstr>The MultiLayer Perceptron</vt:lpstr>
      <vt:lpstr>Building the ViT</vt:lpstr>
      <vt:lpstr>Classifier (MLP-head)</vt:lpstr>
      <vt:lpstr>Recap: input treatment</vt:lpstr>
      <vt:lpstr>Recap: positional encoding/embedding</vt:lpstr>
      <vt:lpstr>Recap: Self-Attention (I)</vt:lpstr>
      <vt:lpstr>Recap: Self-Attention (II)</vt:lpstr>
      <vt:lpstr>Recap: Self-Attention (scheme)</vt:lpstr>
      <vt:lpstr>Recap: MSA</vt:lpstr>
      <vt:lpstr>Recap: architecture</vt:lpstr>
      <vt:lpstr>Recap: parameters</vt:lpstr>
      <vt:lpstr>Architectural specs</vt:lpstr>
      <vt:lpstr>Visualizing the attention</vt:lpstr>
      <vt:lpstr>References</vt:lpstr>
      <vt:lpstr>Bibliography</vt:lpstr>
      <vt:lpstr>PowerPoint Presentation</vt:lpstr>
      <vt:lpstr>So why use transformers?</vt:lpstr>
      <vt:lpstr>Nice computational properties</vt:lpstr>
      <vt:lpstr>State-of-the-art performance</vt:lpstr>
      <vt:lpstr>State-of-the-art performance!!!</vt:lpstr>
      <vt:lpstr>Transformers in PyTorch</vt:lpstr>
      <vt:lpstr>Attentioned RNN: the encoder</vt:lpstr>
      <vt:lpstr>Attentioned RNN: the decoder</vt:lpstr>
      <vt:lpstr>PowerPoint Presentation</vt:lpstr>
      <vt:lpstr>Open AI's GPT is just a really, really large transformer.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Transformer: Transfer Learning</vt:lpstr>
      <vt:lpstr>PowerPoint Presentation</vt:lpstr>
      <vt:lpstr>Summary</vt:lpstr>
      <vt:lpstr>PowerPoint Presentation</vt:lpstr>
      <vt:lpstr>PowerPoint Presentation</vt:lpstr>
    </vt:vector>
  </TitlesOfParts>
  <Company>UCY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Vision-On-Chip  to Vision-In-Chip</dc:title>
  <dc:creator>Theocharis Theocharides</dc:creator>
  <cp:lastModifiedBy>Theocharis Theocharides</cp:lastModifiedBy>
  <cp:revision>228</cp:revision>
  <dcterms:created xsi:type="dcterms:W3CDTF">2011-03-27T14:20:09Z</dcterms:created>
  <dcterms:modified xsi:type="dcterms:W3CDTF">2024-04-20T09:11:15Z</dcterms:modified>
</cp:coreProperties>
</file>