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53"/>
  </p:notesMasterIdLst>
  <p:handoutMasterIdLst>
    <p:handoutMasterId r:id="rId54"/>
  </p:handoutMasterIdLst>
  <p:sldIdLst>
    <p:sldId id="256" r:id="rId3"/>
    <p:sldId id="274" r:id="rId4"/>
    <p:sldId id="277" r:id="rId5"/>
    <p:sldId id="262" r:id="rId6"/>
    <p:sldId id="273" r:id="rId7"/>
    <p:sldId id="279" r:id="rId8"/>
    <p:sldId id="272" r:id="rId9"/>
    <p:sldId id="271" r:id="rId10"/>
    <p:sldId id="270" r:id="rId11"/>
    <p:sldId id="275" r:id="rId12"/>
    <p:sldId id="269" r:id="rId13"/>
    <p:sldId id="268" r:id="rId14"/>
    <p:sldId id="267" r:id="rId15"/>
    <p:sldId id="266" r:id="rId16"/>
    <p:sldId id="265" r:id="rId17"/>
    <p:sldId id="264" r:id="rId18"/>
    <p:sldId id="326" r:id="rId19"/>
    <p:sldId id="280" r:id="rId20"/>
    <p:sldId id="263" r:id="rId21"/>
    <p:sldId id="282" r:id="rId22"/>
    <p:sldId id="283" r:id="rId23"/>
    <p:sldId id="284" r:id="rId24"/>
    <p:sldId id="285" r:id="rId25"/>
    <p:sldId id="276" r:id="rId26"/>
    <p:sldId id="287" r:id="rId27"/>
    <p:sldId id="288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2" r:id="rId40"/>
    <p:sldId id="308" r:id="rId41"/>
    <p:sldId id="309" r:id="rId42"/>
    <p:sldId id="303" r:id="rId43"/>
    <p:sldId id="307" r:id="rId44"/>
    <p:sldId id="304" r:id="rId45"/>
    <p:sldId id="306" r:id="rId46"/>
    <p:sldId id="310" r:id="rId47"/>
    <p:sldId id="311" r:id="rId48"/>
    <p:sldId id="312" r:id="rId49"/>
    <p:sldId id="313" r:id="rId50"/>
    <p:sldId id="427" r:id="rId51"/>
    <p:sldId id="290" r:id="rId52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5">
          <p15:clr>
            <a:srgbClr val="A4A3A4"/>
          </p15:clr>
        </p15:guide>
        <p15:guide id="2" pos="7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2D64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14FF6-282B-4A0D-85E6-B0DF0809A2FA}" v="7" dt="2023-11-02T10:47:3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256" autoAdjust="0"/>
  </p:normalViewPr>
  <p:slideViewPr>
    <p:cSldViewPr snapToGrid="0" showGuides="1">
      <p:cViewPr varScale="1">
        <p:scale>
          <a:sx n="31" d="100"/>
          <a:sy n="31" d="100"/>
        </p:scale>
        <p:origin x="1368" y="53"/>
      </p:cViewPr>
      <p:guideLst>
        <p:guide orient="horz" pos="4865"/>
        <p:guide pos="7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67E7938E-8ACE-4EC7-99F0-07E04D100C8F}"/>
    <pc:docChg chg="custSel modSld">
      <pc:chgData name="Vassilis Vassiliades" userId="181c6a97-452c-403a-a894-11fd041f3da6" providerId="ADAL" clId="{67E7938E-8ACE-4EC7-99F0-07E04D100C8F}" dt="2022-11-24T14:48:53.807" v="27" actId="368"/>
      <pc:docMkLst>
        <pc:docMk/>
      </pc:docMkLst>
      <pc:sldChg chg="modNotes">
        <pc:chgData name="Vassilis Vassiliades" userId="181c6a97-452c-403a-a894-11fd041f3da6" providerId="ADAL" clId="{67E7938E-8ACE-4EC7-99F0-07E04D100C8F}" dt="2022-11-24T14:48:53.783" v="17" actId="368"/>
        <pc:sldMkLst>
          <pc:docMk/>
          <pc:sldMk cId="0" sldId="263"/>
        </pc:sldMkLst>
      </pc:sldChg>
      <pc:sldChg chg="modNotes">
        <pc:chgData name="Vassilis Vassiliades" userId="181c6a97-452c-403a-a894-11fd041f3da6" providerId="ADAL" clId="{67E7938E-8ACE-4EC7-99F0-07E04D100C8F}" dt="2022-11-24T14:48:53.773" v="13" actId="368"/>
        <pc:sldMkLst>
          <pc:docMk/>
          <pc:sldMk cId="0" sldId="265"/>
        </pc:sldMkLst>
      </pc:sldChg>
      <pc:sldChg chg="modNotes">
        <pc:chgData name="Vassilis Vassiliades" userId="181c6a97-452c-403a-a894-11fd041f3da6" providerId="ADAL" clId="{67E7938E-8ACE-4EC7-99F0-07E04D100C8F}" dt="2022-11-24T14:48:53.770" v="11" actId="368"/>
        <pc:sldMkLst>
          <pc:docMk/>
          <pc:sldMk cId="0" sldId="266"/>
        </pc:sldMkLst>
      </pc:sldChg>
      <pc:sldChg chg="modNotes">
        <pc:chgData name="Vassilis Vassiliades" userId="181c6a97-452c-403a-a894-11fd041f3da6" providerId="ADAL" clId="{67E7938E-8ACE-4EC7-99F0-07E04D100C8F}" dt="2022-11-24T14:48:53.766" v="9" actId="368"/>
        <pc:sldMkLst>
          <pc:docMk/>
          <pc:sldMk cId="0" sldId="267"/>
        </pc:sldMkLst>
      </pc:sldChg>
      <pc:sldChg chg="modNotes">
        <pc:chgData name="Vassilis Vassiliades" userId="181c6a97-452c-403a-a894-11fd041f3da6" providerId="ADAL" clId="{67E7938E-8ACE-4EC7-99F0-07E04D100C8F}" dt="2022-11-24T14:48:53.760" v="7" actId="368"/>
        <pc:sldMkLst>
          <pc:docMk/>
          <pc:sldMk cId="0" sldId="269"/>
        </pc:sldMkLst>
      </pc:sldChg>
      <pc:sldChg chg="modNotes">
        <pc:chgData name="Vassilis Vassiliades" userId="181c6a97-452c-403a-a894-11fd041f3da6" providerId="ADAL" clId="{67E7938E-8ACE-4EC7-99F0-07E04D100C8F}" dt="2022-11-24T14:48:53.752" v="3" actId="368"/>
        <pc:sldMkLst>
          <pc:docMk/>
          <pc:sldMk cId="0" sldId="270"/>
        </pc:sldMkLst>
      </pc:sldChg>
      <pc:sldChg chg="modNotes">
        <pc:chgData name="Vassilis Vassiliades" userId="181c6a97-452c-403a-a894-11fd041f3da6" providerId="ADAL" clId="{67E7938E-8ACE-4EC7-99F0-07E04D100C8F}" dt="2022-11-24T14:48:53.744" v="1" actId="368"/>
        <pc:sldMkLst>
          <pc:docMk/>
          <pc:sldMk cId="0" sldId="272"/>
        </pc:sldMkLst>
      </pc:sldChg>
      <pc:sldChg chg="modNotes">
        <pc:chgData name="Vassilis Vassiliades" userId="181c6a97-452c-403a-a894-11fd041f3da6" providerId="ADAL" clId="{67E7938E-8ACE-4EC7-99F0-07E04D100C8F}" dt="2022-11-24T14:48:53.756" v="5" actId="368"/>
        <pc:sldMkLst>
          <pc:docMk/>
          <pc:sldMk cId="0" sldId="275"/>
        </pc:sldMkLst>
      </pc:sldChg>
      <pc:sldChg chg="modNotes">
        <pc:chgData name="Vassilis Vassiliades" userId="181c6a97-452c-403a-a894-11fd041f3da6" providerId="ADAL" clId="{67E7938E-8ACE-4EC7-99F0-07E04D100C8F}" dt="2022-11-24T14:48:53.798" v="23" actId="368"/>
        <pc:sldMkLst>
          <pc:docMk/>
          <pc:sldMk cId="0" sldId="276"/>
        </pc:sldMkLst>
      </pc:sldChg>
      <pc:sldChg chg="modNotes">
        <pc:chgData name="Vassilis Vassiliades" userId="181c6a97-452c-403a-a894-11fd041f3da6" providerId="ADAL" clId="{67E7938E-8ACE-4EC7-99F0-07E04D100C8F}" dt="2022-11-24T14:48:53.786" v="19" actId="368"/>
        <pc:sldMkLst>
          <pc:docMk/>
          <pc:sldMk cId="0" sldId="282"/>
        </pc:sldMkLst>
      </pc:sldChg>
      <pc:sldChg chg="modNotes">
        <pc:chgData name="Vassilis Vassiliades" userId="181c6a97-452c-403a-a894-11fd041f3da6" providerId="ADAL" clId="{67E7938E-8ACE-4EC7-99F0-07E04D100C8F}" dt="2022-11-24T14:48:53.795" v="21" actId="368"/>
        <pc:sldMkLst>
          <pc:docMk/>
          <pc:sldMk cId="0" sldId="285"/>
        </pc:sldMkLst>
      </pc:sldChg>
      <pc:sldChg chg="modNotes">
        <pc:chgData name="Vassilis Vassiliades" userId="181c6a97-452c-403a-a894-11fd041f3da6" providerId="ADAL" clId="{67E7938E-8ACE-4EC7-99F0-07E04D100C8F}" dt="2022-11-24T14:48:53.803" v="25" actId="368"/>
        <pc:sldMkLst>
          <pc:docMk/>
          <pc:sldMk cId="0" sldId="287"/>
        </pc:sldMkLst>
      </pc:sldChg>
      <pc:sldChg chg="modNotes">
        <pc:chgData name="Vassilis Vassiliades" userId="181c6a97-452c-403a-a894-11fd041f3da6" providerId="ADAL" clId="{67E7938E-8ACE-4EC7-99F0-07E04D100C8F}" dt="2022-11-24T14:48:53.807" v="27" actId="368"/>
        <pc:sldMkLst>
          <pc:docMk/>
          <pc:sldMk cId="0" sldId="288"/>
        </pc:sldMkLst>
      </pc:sldChg>
      <pc:sldChg chg="modNotes">
        <pc:chgData name="Vassilis Vassiliades" userId="181c6a97-452c-403a-a894-11fd041f3da6" providerId="ADAL" clId="{67E7938E-8ACE-4EC7-99F0-07E04D100C8F}" dt="2022-11-24T14:48:53.779" v="15" actId="368"/>
        <pc:sldMkLst>
          <pc:docMk/>
          <pc:sldMk cId="0" sldId="326"/>
        </pc:sldMkLst>
      </pc:sldChg>
    </pc:docChg>
  </pc:docChgLst>
  <pc:docChgLst>
    <pc:chgData name="Vassilis Vassiliades" userId="181c6a97-452c-403a-a894-11fd041f3da6" providerId="ADAL" clId="{920B5A4F-D723-4988-8F86-77A38A154ADA}"/>
    <pc:docChg chg="undo custSel modSld">
      <pc:chgData name="Vassilis Vassiliades" userId="181c6a97-452c-403a-a894-11fd041f3da6" providerId="ADAL" clId="{920B5A4F-D723-4988-8F86-77A38A154ADA}" dt="2022-11-24T14:34:57.149" v="3446" actId="20577"/>
      <pc:docMkLst>
        <pc:docMk/>
      </pc:docMkLst>
      <pc:sldChg chg="modSp mod">
        <pc:chgData name="Vassilis Vassiliades" userId="181c6a97-452c-403a-a894-11fd041f3da6" providerId="ADAL" clId="{920B5A4F-D723-4988-8F86-77A38A154ADA}" dt="2022-11-24T14:08:26.269" v="1475" actId="11"/>
        <pc:sldMkLst>
          <pc:docMk/>
          <pc:sldMk cId="0" sldId="262"/>
        </pc:sldMkLst>
        <pc:spChg chg="mod">
          <ac:chgData name="Vassilis Vassiliades" userId="181c6a97-452c-403a-a894-11fd041f3da6" providerId="ADAL" clId="{920B5A4F-D723-4988-8F86-77A38A154ADA}" dt="2022-11-24T14:07:58.584" v="1473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920B5A4F-D723-4988-8F86-77A38A154ADA}" dt="2022-11-24T14:08:26.269" v="1475" actId="11"/>
          <ac:spMkLst>
            <pc:docMk/>
            <pc:sldMk cId="0" sldId="262"/>
            <ac:spMk id="4" creationId="{00000000-0000-0000-0000-000000000000}"/>
          </ac:spMkLst>
        </pc:spChg>
      </pc:sldChg>
      <pc:sldChg chg="modSp mod modAnim modNotesTx">
        <pc:chgData name="Vassilis Vassiliades" userId="181c6a97-452c-403a-a894-11fd041f3da6" providerId="ADAL" clId="{920B5A4F-D723-4988-8F86-77A38A154ADA}" dt="2022-11-24T14:18:56.866" v="2066" actId="20577"/>
        <pc:sldMkLst>
          <pc:docMk/>
          <pc:sldMk cId="0" sldId="263"/>
        </pc:sldMkLst>
        <pc:spChg chg="mod">
          <ac:chgData name="Vassilis Vassiliades" userId="181c6a97-452c-403a-a894-11fd041f3da6" providerId="ADAL" clId="{920B5A4F-D723-4988-8F86-77A38A154ADA}" dt="2022-11-24T14:18:51.067" v="2052" actId="20577"/>
          <ac:spMkLst>
            <pc:docMk/>
            <pc:sldMk cId="0" sldId="263"/>
            <ac:spMk id="4" creationId="{00000000-0000-0000-0000-000000000000}"/>
          </ac:spMkLst>
        </pc:spChg>
      </pc:sldChg>
      <pc:sldChg chg="modAnim">
        <pc:chgData name="Vassilis Vassiliades" userId="181c6a97-452c-403a-a894-11fd041f3da6" providerId="ADAL" clId="{920B5A4F-D723-4988-8F86-77A38A154ADA}" dt="2022-11-24T14:14:41.378" v="1573"/>
        <pc:sldMkLst>
          <pc:docMk/>
          <pc:sldMk cId="0" sldId="264"/>
        </pc:sldMkLst>
      </pc:sldChg>
      <pc:sldChg chg="modAnim modNotesTx">
        <pc:chgData name="Vassilis Vassiliades" userId="181c6a97-452c-403a-a894-11fd041f3da6" providerId="ADAL" clId="{920B5A4F-D723-4988-8F86-77A38A154ADA}" dt="2022-11-24T14:14:00.212" v="1565" actId="20577"/>
        <pc:sldMkLst>
          <pc:docMk/>
          <pc:sldMk cId="0" sldId="265"/>
        </pc:sldMkLst>
      </pc:sldChg>
      <pc:sldChg chg="modNotesTx">
        <pc:chgData name="Vassilis Vassiliades" userId="181c6a97-452c-403a-a894-11fd041f3da6" providerId="ADAL" clId="{920B5A4F-D723-4988-8F86-77A38A154ADA}" dt="2022-11-23T14:41:38.808" v="1133" actId="20577"/>
        <pc:sldMkLst>
          <pc:docMk/>
          <pc:sldMk cId="0" sldId="266"/>
        </pc:sldMkLst>
      </pc:sldChg>
      <pc:sldChg chg="modSp mod modAnim modNotesTx">
        <pc:chgData name="Vassilis Vassiliades" userId="181c6a97-452c-403a-a894-11fd041f3da6" providerId="ADAL" clId="{920B5A4F-D723-4988-8F86-77A38A154ADA}" dt="2022-11-24T14:11:47.211" v="1493"/>
        <pc:sldMkLst>
          <pc:docMk/>
          <pc:sldMk cId="0" sldId="267"/>
        </pc:sldMkLst>
        <pc:spChg chg="mod">
          <ac:chgData name="Vassilis Vassiliades" userId="181c6a97-452c-403a-a894-11fd041f3da6" providerId="ADAL" clId="{920B5A4F-D723-4988-8F86-77A38A154ADA}" dt="2022-11-24T14:11:09.649" v="1485" actId="1076"/>
          <ac:spMkLst>
            <pc:docMk/>
            <pc:sldMk cId="0" sldId="267"/>
            <ac:spMk id="13" creationId="{00000000-0000-0000-0000-000000000000}"/>
          </ac:spMkLst>
        </pc:spChg>
        <pc:picChg chg="mod">
          <ac:chgData name="Vassilis Vassiliades" userId="181c6a97-452c-403a-a894-11fd041f3da6" providerId="ADAL" clId="{920B5A4F-D723-4988-8F86-77A38A154ADA}" dt="2022-11-24T14:11:09.649" v="1485" actId="1076"/>
          <ac:picMkLst>
            <pc:docMk/>
            <pc:sldMk cId="0" sldId="267"/>
            <ac:picMk id="9" creationId="{00000000-0000-0000-0000-000000000000}"/>
          </ac:picMkLst>
        </pc:picChg>
      </pc:sldChg>
      <pc:sldChg chg="modNotesTx">
        <pc:chgData name="Vassilis Vassiliades" userId="181c6a97-452c-403a-a894-11fd041f3da6" providerId="ADAL" clId="{920B5A4F-D723-4988-8F86-77A38A154ADA}" dt="2022-11-23T14:35:27.733" v="877" actId="20577"/>
        <pc:sldMkLst>
          <pc:docMk/>
          <pc:sldMk cId="0" sldId="269"/>
        </pc:sldMkLst>
      </pc:sldChg>
      <pc:sldChg chg="modSp mod modAnim modNotesTx">
        <pc:chgData name="Vassilis Vassiliades" userId="181c6a97-452c-403a-a894-11fd041f3da6" providerId="ADAL" clId="{920B5A4F-D723-4988-8F86-77A38A154ADA}" dt="2022-11-23T14:43:40.200" v="1320" actId="20577"/>
        <pc:sldMkLst>
          <pc:docMk/>
          <pc:sldMk cId="0" sldId="270"/>
        </pc:sldMkLst>
        <pc:spChg chg="mod">
          <ac:chgData name="Vassilis Vassiliades" userId="181c6a97-452c-403a-a894-11fd041f3da6" providerId="ADAL" clId="{920B5A4F-D723-4988-8F86-77A38A154ADA}" dt="2022-11-23T14:43:40.200" v="1320" actId="20577"/>
          <ac:spMkLst>
            <pc:docMk/>
            <pc:sldMk cId="0" sldId="270"/>
            <ac:spMk id="13" creationId="{00000000-0000-0000-0000-000000000000}"/>
          </ac:spMkLst>
        </pc:spChg>
      </pc:sldChg>
      <pc:sldChg chg="modAnim modNotesTx">
        <pc:chgData name="Vassilis Vassiliades" userId="181c6a97-452c-403a-a894-11fd041f3da6" providerId="ADAL" clId="{920B5A4F-D723-4988-8F86-77A38A154ADA}" dt="2022-11-23T14:26:30.560" v="569" actId="20577"/>
        <pc:sldMkLst>
          <pc:docMk/>
          <pc:sldMk cId="0" sldId="272"/>
        </pc:sldMkLst>
      </pc:sldChg>
      <pc:sldChg chg="modAnim">
        <pc:chgData name="Vassilis Vassiliades" userId="181c6a97-452c-403a-a894-11fd041f3da6" providerId="ADAL" clId="{920B5A4F-D723-4988-8F86-77A38A154ADA}" dt="2022-11-23T14:21:31.086" v="23"/>
        <pc:sldMkLst>
          <pc:docMk/>
          <pc:sldMk cId="0" sldId="273"/>
        </pc:sldMkLst>
      </pc:sldChg>
      <pc:sldChg chg="modSp mod modAnim modNotesTx">
        <pc:chgData name="Vassilis Vassiliades" userId="181c6a97-452c-403a-a894-11fd041f3da6" providerId="ADAL" clId="{920B5A4F-D723-4988-8F86-77A38A154ADA}" dt="2022-11-24T14:09:39.850" v="1477" actId="20577"/>
        <pc:sldMkLst>
          <pc:docMk/>
          <pc:sldMk cId="0" sldId="275"/>
        </pc:sldMkLst>
        <pc:spChg chg="mod">
          <ac:chgData name="Vassilis Vassiliades" userId="181c6a97-452c-403a-a894-11fd041f3da6" providerId="ADAL" clId="{920B5A4F-D723-4988-8F86-77A38A154ADA}" dt="2022-11-24T14:09:39.850" v="1477" actId="20577"/>
          <ac:spMkLst>
            <pc:docMk/>
            <pc:sldMk cId="0" sldId="275"/>
            <ac:spMk id="13" creationId="{00000000-0000-0000-0000-000000000000}"/>
          </ac:spMkLst>
        </pc:spChg>
      </pc:sldChg>
      <pc:sldChg chg="modNotesTx">
        <pc:chgData name="Vassilis Vassiliades" userId="181c6a97-452c-403a-a894-11fd041f3da6" providerId="ADAL" clId="{920B5A4F-D723-4988-8F86-77A38A154ADA}" dt="2022-11-24T14:25:02.603" v="3223" actId="20577"/>
        <pc:sldMkLst>
          <pc:docMk/>
          <pc:sldMk cId="0" sldId="276"/>
        </pc:sldMkLst>
      </pc:sldChg>
      <pc:sldChg chg="modAnim">
        <pc:chgData name="Vassilis Vassiliades" userId="181c6a97-452c-403a-a894-11fd041f3da6" providerId="ADAL" clId="{920B5A4F-D723-4988-8F86-77A38A154ADA}" dt="2022-11-24T14:06:40.263" v="1418"/>
        <pc:sldMkLst>
          <pc:docMk/>
          <pc:sldMk cId="0" sldId="277"/>
        </pc:sldMkLst>
      </pc:sldChg>
      <pc:sldChg chg="modAnim">
        <pc:chgData name="Vassilis Vassiliades" userId="181c6a97-452c-403a-a894-11fd041f3da6" providerId="ADAL" clId="{920B5A4F-D723-4988-8F86-77A38A154ADA}" dt="2022-11-24T08:16:10.850" v="1331"/>
        <pc:sldMkLst>
          <pc:docMk/>
          <pc:sldMk cId="0" sldId="282"/>
        </pc:sldMkLst>
      </pc:sldChg>
      <pc:sldChg chg="modAnim">
        <pc:chgData name="Vassilis Vassiliades" userId="181c6a97-452c-403a-a894-11fd041f3da6" providerId="ADAL" clId="{920B5A4F-D723-4988-8F86-77A38A154ADA}" dt="2022-11-24T08:16:40.214" v="1333"/>
        <pc:sldMkLst>
          <pc:docMk/>
          <pc:sldMk cId="0" sldId="283"/>
        </pc:sldMkLst>
      </pc:sldChg>
      <pc:sldChg chg="modSp mod modAnim">
        <pc:chgData name="Vassilis Vassiliades" userId="181c6a97-452c-403a-a894-11fd041f3da6" providerId="ADAL" clId="{920B5A4F-D723-4988-8F86-77A38A154ADA}" dt="2022-11-24T08:17:34.475" v="1345" actId="14100"/>
        <pc:sldMkLst>
          <pc:docMk/>
          <pc:sldMk cId="0" sldId="284"/>
        </pc:sldMkLst>
        <pc:spChg chg="mod">
          <ac:chgData name="Vassilis Vassiliades" userId="181c6a97-452c-403a-a894-11fd041f3da6" providerId="ADAL" clId="{920B5A4F-D723-4988-8F86-77A38A154ADA}" dt="2022-11-24T08:17:34.475" v="1345" actId="14100"/>
          <ac:spMkLst>
            <pc:docMk/>
            <pc:sldMk cId="0" sldId="284"/>
            <ac:spMk id="4" creationId="{00000000-0000-0000-0000-000000000000}"/>
          </ac:spMkLst>
        </pc:spChg>
      </pc:sldChg>
      <pc:sldChg chg="modAnim modNotesTx">
        <pc:chgData name="Vassilis Vassiliades" userId="181c6a97-452c-403a-a894-11fd041f3da6" providerId="ADAL" clId="{920B5A4F-D723-4988-8F86-77A38A154ADA}" dt="2022-11-24T08:19:17.697" v="1380"/>
        <pc:sldMkLst>
          <pc:docMk/>
          <pc:sldMk cId="0" sldId="285"/>
        </pc:sldMkLst>
      </pc:sldChg>
      <pc:sldChg chg="modNotesTx">
        <pc:chgData name="Vassilis Vassiliades" userId="181c6a97-452c-403a-a894-11fd041f3da6" providerId="ADAL" clId="{920B5A4F-D723-4988-8F86-77A38A154ADA}" dt="2022-11-24T14:34:57.149" v="3446" actId="20577"/>
        <pc:sldMkLst>
          <pc:docMk/>
          <pc:sldMk cId="0" sldId="287"/>
        </pc:sldMkLst>
      </pc:sldChg>
      <pc:sldChg chg="modNotesTx">
        <pc:chgData name="Vassilis Vassiliades" userId="181c6a97-452c-403a-a894-11fd041f3da6" providerId="ADAL" clId="{920B5A4F-D723-4988-8F86-77A38A154ADA}" dt="2022-11-24T14:24:44.403" v="3194" actId="20577"/>
        <pc:sldMkLst>
          <pc:docMk/>
          <pc:sldMk cId="0" sldId="288"/>
        </pc:sldMkLst>
      </pc:sldChg>
      <pc:sldChg chg="modAnim">
        <pc:chgData name="Vassilis Vassiliades" userId="181c6a97-452c-403a-a894-11fd041f3da6" providerId="ADAL" clId="{920B5A4F-D723-4988-8F86-77A38A154ADA}" dt="2022-11-24T08:19:49.993" v="1382"/>
        <pc:sldMkLst>
          <pc:docMk/>
          <pc:sldMk cId="0" sldId="289"/>
        </pc:sldMkLst>
      </pc:sldChg>
      <pc:sldChg chg="modAnim">
        <pc:chgData name="Vassilis Vassiliades" userId="181c6a97-452c-403a-a894-11fd041f3da6" providerId="ADAL" clId="{920B5A4F-D723-4988-8F86-77A38A154ADA}" dt="2022-11-24T08:20:30.393" v="1387"/>
        <pc:sldMkLst>
          <pc:docMk/>
          <pc:sldMk cId="0" sldId="291"/>
        </pc:sldMkLst>
      </pc:sldChg>
      <pc:sldChg chg="modAnim">
        <pc:chgData name="Vassilis Vassiliades" userId="181c6a97-452c-403a-a894-11fd041f3da6" providerId="ADAL" clId="{920B5A4F-D723-4988-8F86-77A38A154ADA}" dt="2022-11-24T08:20:37.995" v="1389"/>
        <pc:sldMkLst>
          <pc:docMk/>
          <pc:sldMk cId="0" sldId="292"/>
        </pc:sldMkLst>
      </pc:sldChg>
      <pc:sldChg chg="modSp mod modAnim">
        <pc:chgData name="Vassilis Vassiliades" userId="181c6a97-452c-403a-a894-11fd041f3da6" providerId="ADAL" clId="{920B5A4F-D723-4988-8F86-77A38A154ADA}" dt="2022-11-24T08:20:47.066" v="1391"/>
        <pc:sldMkLst>
          <pc:docMk/>
          <pc:sldMk cId="0" sldId="293"/>
        </pc:sldMkLst>
        <pc:spChg chg="mod">
          <ac:chgData name="Vassilis Vassiliades" userId="181c6a97-452c-403a-a894-11fd041f3da6" providerId="ADAL" clId="{920B5A4F-D723-4988-8F86-77A38A154ADA}" dt="2022-11-23T21:28:11.008" v="1321" actId="20577"/>
          <ac:spMkLst>
            <pc:docMk/>
            <pc:sldMk cId="0" sldId="293"/>
            <ac:spMk id="4" creationId="{00000000-0000-0000-0000-000000000000}"/>
          </ac:spMkLst>
        </pc:spChg>
      </pc:sldChg>
      <pc:sldChg chg="modAnim">
        <pc:chgData name="Vassilis Vassiliades" userId="181c6a97-452c-403a-a894-11fd041f3da6" providerId="ADAL" clId="{920B5A4F-D723-4988-8F86-77A38A154ADA}" dt="2022-11-24T08:20:59.464" v="1393"/>
        <pc:sldMkLst>
          <pc:docMk/>
          <pc:sldMk cId="0" sldId="296"/>
        </pc:sldMkLst>
      </pc:sldChg>
      <pc:sldChg chg="modAnim">
        <pc:chgData name="Vassilis Vassiliades" userId="181c6a97-452c-403a-a894-11fd041f3da6" providerId="ADAL" clId="{920B5A4F-D723-4988-8F86-77A38A154ADA}" dt="2022-11-24T08:21:27.626" v="1399"/>
        <pc:sldMkLst>
          <pc:docMk/>
          <pc:sldMk cId="0" sldId="298"/>
        </pc:sldMkLst>
      </pc:sldChg>
      <pc:sldChg chg="modAnim">
        <pc:chgData name="Vassilis Vassiliades" userId="181c6a97-452c-403a-a894-11fd041f3da6" providerId="ADAL" clId="{920B5A4F-D723-4988-8F86-77A38A154ADA}" dt="2022-11-24T08:21:46.586" v="1401"/>
        <pc:sldMkLst>
          <pc:docMk/>
          <pc:sldMk cId="0" sldId="302"/>
        </pc:sldMkLst>
      </pc:sldChg>
      <pc:sldChg chg="modAnim">
        <pc:chgData name="Vassilis Vassiliades" userId="181c6a97-452c-403a-a894-11fd041f3da6" providerId="ADAL" clId="{920B5A4F-D723-4988-8F86-77A38A154ADA}" dt="2022-11-24T08:22:47.757" v="1413"/>
        <pc:sldMkLst>
          <pc:docMk/>
          <pc:sldMk cId="0" sldId="303"/>
        </pc:sldMkLst>
      </pc:sldChg>
      <pc:sldChg chg="modAnim">
        <pc:chgData name="Vassilis Vassiliades" userId="181c6a97-452c-403a-a894-11fd041f3da6" providerId="ADAL" clId="{920B5A4F-D723-4988-8F86-77A38A154ADA}" dt="2022-11-24T08:22:56.279" v="1415"/>
        <pc:sldMkLst>
          <pc:docMk/>
          <pc:sldMk cId="0" sldId="304"/>
        </pc:sldMkLst>
      </pc:sldChg>
      <pc:sldChg chg="modAnim">
        <pc:chgData name="Vassilis Vassiliades" userId="181c6a97-452c-403a-a894-11fd041f3da6" providerId="ADAL" clId="{920B5A4F-D723-4988-8F86-77A38A154ADA}" dt="2022-11-24T08:23:04.368" v="1417"/>
        <pc:sldMkLst>
          <pc:docMk/>
          <pc:sldMk cId="0" sldId="306"/>
        </pc:sldMkLst>
      </pc:sldChg>
      <pc:sldChg chg="modAnim">
        <pc:chgData name="Vassilis Vassiliades" userId="181c6a97-452c-403a-a894-11fd041f3da6" providerId="ADAL" clId="{920B5A4F-D723-4988-8F86-77A38A154ADA}" dt="2022-11-24T08:22:00.217" v="1403"/>
        <pc:sldMkLst>
          <pc:docMk/>
          <pc:sldMk cId="0" sldId="309"/>
        </pc:sldMkLst>
      </pc:sldChg>
      <pc:sldChg chg="modSp mod">
        <pc:chgData name="Vassilis Vassiliades" userId="181c6a97-452c-403a-a894-11fd041f3da6" providerId="ADAL" clId="{920B5A4F-D723-4988-8F86-77A38A154ADA}" dt="2022-11-16T12:40:39.439" v="2" actId="27636"/>
        <pc:sldMkLst>
          <pc:docMk/>
          <pc:sldMk cId="0" sldId="312"/>
        </pc:sldMkLst>
        <pc:spChg chg="mod">
          <ac:chgData name="Vassilis Vassiliades" userId="181c6a97-452c-403a-a894-11fd041f3da6" providerId="ADAL" clId="{920B5A4F-D723-4988-8F86-77A38A154ADA}" dt="2022-11-16T12:40:39.439" v="2" actId="27636"/>
          <ac:spMkLst>
            <pc:docMk/>
            <pc:sldMk cId="0" sldId="312"/>
            <ac:spMk id="8" creationId="{00000000-0000-0000-0000-000000000000}"/>
          </ac:spMkLst>
        </pc:spChg>
      </pc:sldChg>
      <pc:sldChg chg="modSp mod">
        <pc:chgData name="Vassilis Vassiliades" userId="181c6a97-452c-403a-a894-11fd041f3da6" providerId="ADAL" clId="{920B5A4F-D723-4988-8F86-77A38A154ADA}" dt="2022-11-16T12:41:04.491" v="18" actId="113"/>
        <pc:sldMkLst>
          <pc:docMk/>
          <pc:sldMk cId="0" sldId="313"/>
        </pc:sldMkLst>
        <pc:spChg chg="mod">
          <ac:chgData name="Vassilis Vassiliades" userId="181c6a97-452c-403a-a894-11fd041f3da6" providerId="ADAL" clId="{920B5A4F-D723-4988-8F86-77A38A154ADA}" dt="2022-11-16T12:41:04.491" v="18" actId="113"/>
          <ac:spMkLst>
            <pc:docMk/>
            <pc:sldMk cId="0" sldId="313"/>
            <ac:spMk id="7" creationId="{00000000-0000-0000-0000-000000000000}"/>
          </ac:spMkLst>
        </pc:spChg>
        <pc:spChg chg="mod">
          <ac:chgData name="Vassilis Vassiliades" userId="181c6a97-452c-403a-a894-11fd041f3da6" providerId="ADAL" clId="{920B5A4F-D723-4988-8F86-77A38A154ADA}" dt="2022-11-16T12:40:39.322" v="1" actId="27636"/>
          <ac:spMkLst>
            <pc:docMk/>
            <pc:sldMk cId="0" sldId="313"/>
            <ac:spMk id="9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FE014FF6-282B-4A0D-85E6-B0DF0809A2FA}"/>
    <pc:docChg chg="custSel addSld modSld">
      <pc:chgData name="Vassilis Vassiliades" userId="181c6a97-452c-403a-a894-11fd041f3da6" providerId="ADAL" clId="{FE014FF6-282B-4A0D-85E6-B0DF0809A2FA}" dt="2023-11-02T10:47:43.029" v="180" actId="3626"/>
      <pc:docMkLst>
        <pc:docMk/>
      </pc:docMkLst>
      <pc:sldChg chg="modSp add mod">
        <pc:chgData name="Vassilis Vassiliades" userId="181c6a97-452c-403a-a894-11fd041f3da6" providerId="ADAL" clId="{FE014FF6-282B-4A0D-85E6-B0DF0809A2FA}" dt="2023-11-02T10:47:43.029" v="180" actId="3626"/>
        <pc:sldMkLst>
          <pc:docMk/>
          <pc:sldMk cId="1138432760" sldId="427"/>
        </pc:sldMkLst>
        <pc:spChg chg="mod">
          <ac:chgData name="Vassilis Vassiliades" userId="181c6a97-452c-403a-a894-11fd041f3da6" providerId="ADAL" clId="{FE014FF6-282B-4A0D-85E6-B0DF0809A2FA}" dt="2023-11-02T10:47:43.029" v="180" actId="3626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deepmind.com/learning-resources/reinforcement-learning-lecture-series-2021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deepmind.com/learning-resources/reinforcement-learning-lecture-series-2021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deepmind.com/learning-resources/reinforcement-learning-lecture-series-202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-learnin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State%E2%80%93action%E2%80%93reward%E2%80%93state%E2%80%93ac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cholarpedia.org/article/Temporal_difference_learning" TargetMode="External"/><Relationship Id="rId5" Type="http://schemas.openxmlformats.org/officeDocument/2006/relationships/hyperlink" Target="https://en.wikipedia.org/wiki/Temporal_difference_learning" TargetMode="External"/><Relationship Id="rId4" Type="http://schemas.openxmlformats.org/officeDocument/2006/relationships/hyperlink" Target="https://en.wikipedia.org/wiki/Multi-armed_ban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ai.berkeley.edu/slides/Lecture%2011%20--%20Reinforcement%20Learning%20II/SP14%20CS188%20Lecture%2011%20--%20Reinforcement%20Learning%20II.pptx" TargetMode="External"/><Relationship Id="rId5" Type="http://schemas.openxmlformats.org/officeDocument/2006/relationships/hyperlink" Target="http://ai.berkeley.edu/lecture_slides.html" TargetMode="Externa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deepmind.com/learning-resources/reinforcement-learning-lecture-series-2021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amoghnaghosh_30691/multi-armed-bandits-a-naive-form-of-reinforcement-learning-a133c8ec19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en-US" altLang="en-US" dirty="0"/>
              <a:t>MAI612 - MACHINE LEARNING</a:t>
            </a:r>
          </a:p>
          <a:p>
            <a:r>
              <a:rPr lang="en-US" altLang="en-US" sz="6000" dirty="0"/>
              <a:t>Lecture 18: Model-free Reinforcement 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The multi-armed bandit: industrial applications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410713" y="4262862"/>
            <a:ext cx="21377984" cy="799947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000" b="1" dirty="0">
                <a:solidFill>
                  <a:srgbClr val="0100C8"/>
                </a:solidFill>
              </a:rPr>
              <a:t>Clinical trials:</a:t>
            </a:r>
            <a:r>
              <a:rPr lang="en-US" sz="4000" dirty="0"/>
              <a:t> one of the main practical problems that uses multi-armed bandits.</a:t>
            </a:r>
          </a:p>
          <a:p>
            <a:pPr marL="1295400" lvl="1"/>
            <a:r>
              <a:rPr lang="en-US" sz="3600" dirty="0"/>
              <a:t>To evaluate K possible treatments for a disease, pool of N patients </a:t>
            </a:r>
            <a:r>
              <a:rPr lang="en-US" sz="3600" dirty="0">
                <a:latin typeface="Helvetica Neue"/>
              </a:rPr>
              <a:t>is </a:t>
            </a:r>
            <a:r>
              <a:rPr lang="en-US" sz="3600" dirty="0"/>
              <a:t>partitioned randomly into K groups. </a:t>
            </a:r>
          </a:p>
          <a:p>
            <a:pPr marL="1295400" lvl="1"/>
            <a:r>
              <a:rPr lang="en-US" sz="3600" dirty="0"/>
              <a:t>Reward: 1 if the treatment is successful else 0. </a:t>
            </a:r>
          </a:p>
          <a:p>
            <a:pPr marL="1295400" lvl="1"/>
            <a:r>
              <a:rPr lang="en-US" sz="3600" dirty="0"/>
              <a:t>After a while the majority of the patients can be put to the best found treatment.</a:t>
            </a:r>
            <a:endParaRPr lang="en-US" sz="3600" dirty="0">
              <a:latin typeface="Helvetica Neue"/>
            </a:endParaRP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0100C8"/>
                </a:solidFill>
              </a:rPr>
              <a:t>Online ad-placement:</a:t>
            </a:r>
            <a:r>
              <a:rPr lang="en-US" sz="4000" dirty="0"/>
              <a:t> Deciding which advertisement to display on the webpage.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0100C8"/>
                </a:solidFill>
              </a:rPr>
              <a:t>Website optimization:</a:t>
            </a:r>
            <a:r>
              <a:rPr lang="en-US" sz="4000" dirty="0"/>
              <a:t> sequentially choosing design elements (font, images, layout) for the web page to maximize click through rate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0100C8"/>
                </a:solidFill>
              </a:rPr>
              <a:t>Network packet routing:</a:t>
            </a:r>
            <a:r>
              <a:rPr lang="en-US" sz="4000" dirty="0"/>
              <a:t> reward is the time it takes to deliver a packet from source to destination and there are </a:t>
            </a:r>
            <a:r>
              <a:rPr lang="en-US" sz="4000" dirty="0">
                <a:latin typeface="Helvetica Neue"/>
              </a:rPr>
              <a:t>K </a:t>
            </a:r>
            <a:r>
              <a:rPr lang="en-US" sz="4000" dirty="0"/>
              <a:t>different paths available.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4929961"/>
            <a:ext cx="21590635" cy="73043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The </a:t>
            </a:r>
            <a:r>
              <a:rPr lang="en-US" sz="4000" b="1" dirty="0">
                <a:solidFill>
                  <a:srgbClr val="0000B0"/>
                </a:solidFill>
              </a:rPr>
              <a:t>action value</a:t>
            </a:r>
            <a:r>
              <a:rPr lang="en-US" sz="4000" dirty="0"/>
              <a:t> for action </a:t>
            </a:r>
            <a:r>
              <a:rPr lang="en-US" sz="4000" i="1" dirty="0"/>
              <a:t>a</a:t>
            </a:r>
            <a:r>
              <a:rPr lang="en-US" sz="4000" dirty="0"/>
              <a:t> is the expected reward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The</a:t>
            </a:r>
            <a:r>
              <a:rPr lang="en-US" sz="4000" b="1" dirty="0">
                <a:solidFill>
                  <a:srgbClr val="0000B0"/>
                </a:solidFill>
              </a:rPr>
              <a:t> optimal value</a:t>
            </a:r>
            <a:r>
              <a:rPr lang="en-US" sz="4000" dirty="0"/>
              <a:t> is </a:t>
            </a:r>
          </a:p>
        </p:txBody>
      </p:sp>
      <p:pic>
        <p:nvPicPr>
          <p:cNvPr id="13" name="Picture 13" descr="Tex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557" y="5952810"/>
            <a:ext cx="6641804" cy="10359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268" y="9093355"/>
            <a:ext cx="14261803" cy="1376576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Algorithms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5007345"/>
            <a:ext cx="19978031" cy="602846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There </a:t>
            </a:r>
            <a:r>
              <a:rPr lang="en-US" sz="4000" dirty="0">
                <a:latin typeface="Helvetica Neue"/>
              </a:rPr>
              <a:t>are</a:t>
            </a:r>
            <a:r>
              <a:rPr lang="en-US" sz="4000" dirty="0"/>
              <a:t> various algorithms for finding the policy:</a:t>
            </a:r>
          </a:p>
          <a:p>
            <a:pPr lvl="1"/>
            <a:r>
              <a:rPr lang="en-US" sz="3600" dirty="0">
                <a:latin typeface="Helvetica Neue"/>
              </a:rPr>
              <a:t>Greedy</a:t>
            </a:r>
          </a:p>
          <a:p>
            <a:pPr lvl="1"/>
            <a:r>
              <a:rPr lang="en-US" sz="3600" dirty="0">
                <a:latin typeface="Helvetica Neue"/>
              </a:rPr>
              <a:t>ε-greedy </a:t>
            </a:r>
          </a:p>
          <a:p>
            <a:pPr lvl="1"/>
            <a:r>
              <a:rPr lang="en-US" sz="3600" dirty="0">
                <a:latin typeface="Helvetica Neue"/>
              </a:rPr>
              <a:t>UCB</a:t>
            </a:r>
          </a:p>
          <a:p>
            <a:pPr lvl="1"/>
            <a:r>
              <a:rPr lang="en-US" sz="3600" dirty="0">
                <a:latin typeface="Helvetica Neue"/>
              </a:rPr>
              <a:t>Thomson sampling</a:t>
            </a:r>
          </a:p>
          <a:p>
            <a:pPr lvl="1"/>
            <a:r>
              <a:rPr lang="en-US" sz="3600" dirty="0">
                <a:latin typeface="Helvetica Neue"/>
              </a:rPr>
              <a:t>Policy gradients</a:t>
            </a:r>
          </a:p>
          <a:p>
            <a:r>
              <a:rPr lang="en-US" sz="4000" dirty="0"/>
              <a:t>We will discuss greedy and </a:t>
            </a:r>
            <a:r>
              <a:rPr lang="en-US" sz="4000" dirty="0">
                <a:latin typeface="Helvetica Neue"/>
              </a:rPr>
              <a:t>ε</a:t>
            </a:r>
            <a:r>
              <a:rPr lang="en-US" sz="4000" dirty="0"/>
              <a:t>-greedy:</a:t>
            </a:r>
          </a:p>
          <a:p>
            <a:pPr lvl="1"/>
            <a:r>
              <a:rPr lang="en-US" sz="3600" dirty="0">
                <a:latin typeface="Helvetica Neue"/>
              </a:rPr>
              <a:t>They use </a:t>
            </a:r>
            <a:r>
              <a:rPr lang="en-US" sz="3600" b="1" dirty="0">
                <a:solidFill>
                  <a:srgbClr val="0000B0"/>
                </a:solidFill>
                <a:latin typeface="Helvetica Neue"/>
              </a:rPr>
              <a:t>action value estimates</a:t>
            </a:r>
            <a:endParaRPr lang="en-US" sz="3600" b="1" dirty="0">
              <a:solidFill>
                <a:srgbClr val="0000B0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90" y="9574500"/>
            <a:ext cx="2743200" cy="604157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Action value estimates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4404834"/>
            <a:ext cx="19978031" cy="66309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Helvetica Neue"/>
                <a:ea typeface="Arial" panose="020B0604020202020204"/>
                <a:cs typeface="Arial" panose="020B0604020202020204"/>
              </a:rPr>
              <a:t>The </a:t>
            </a:r>
            <a:r>
              <a:rPr lang="en-US" sz="4000" b="1" dirty="0">
                <a:solidFill>
                  <a:srgbClr val="0000B0"/>
                </a:solidFill>
                <a:latin typeface="Helvetica Neue"/>
                <a:ea typeface="Arial" panose="020B0604020202020204"/>
                <a:cs typeface="Arial" panose="020B0604020202020204"/>
              </a:rPr>
              <a:t>action value</a:t>
            </a:r>
            <a:r>
              <a:rPr lang="en-US" sz="4000" dirty="0">
                <a:latin typeface="Helvetica Neue"/>
                <a:ea typeface="Arial" panose="020B0604020202020204"/>
                <a:cs typeface="Arial" panose="020B0604020202020204"/>
              </a:rPr>
              <a:t> for action </a:t>
            </a:r>
            <a:r>
              <a:rPr lang="en-US" sz="4000" i="1" dirty="0">
                <a:latin typeface="Helvetica Neue"/>
                <a:ea typeface="Arial" panose="020B0604020202020204"/>
                <a:cs typeface="Arial" panose="020B0604020202020204"/>
              </a:rPr>
              <a:t>a</a:t>
            </a:r>
            <a:r>
              <a:rPr lang="en-US" sz="4000" dirty="0">
                <a:latin typeface="Helvetica Neue"/>
                <a:ea typeface="Arial" panose="020B0604020202020204"/>
                <a:cs typeface="Arial" panose="020B0604020202020204"/>
              </a:rPr>
              <a:t> is the expected reward​</a:t>
            </a:r>
          </a:p>
          <a:p>
            <a:endParaRPr lang="en-US" sz="4000" dirty="0">
              <a:cs typeface="Arial" panose="020B0604020202020204"/>
            </a:endParaRPr>
          </a:p>
          <a:p>
            <a:r>
              <a:rPr lang="en-US" sz="4000" dirty="0">
                <a:cs typeface="Arial" panose="020B0604020202020204"/>
              </a:rPr>
              <a:t>A simple estimate is the average of the sampled rewards:</a:t>
            </a:r>
          </a:p>
          <a:p>
            <a:endParaRPr lang="en-US" sz="40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4000" dirty="0">
                <a:cs typeface="Arial" panose="020B0604020202020204"/>
              </a:rPr>
              <a:t>         is the </a:t>
            </a:r>
            <a:r>
              <a:rPr lang="en-US" sz="4000" b="1" dirty="0">
                <a:solidFill>
                  <a:srgbClr val="0000B0"/>
                </a:solidFill>
                <a:cs typeface="Arial" panose="020B0604020202020204"/>
              </a:rPr>
              <a:t>indicator </a:t>
            </a:r>
            <a:r>
              <a:rPr lang="en-US" sz="4000" dirty="0">
                <a:cs typeface="Arial" panose="020B0604020202020204"/>
              </a:rPr>
              <a:t>function: </a:t>
            </a:r>
          </a:p>
          <a:p>
            <a:pPr marL="0" indent="0">
              <a:buNone/>
            </a:pPr>
            <a:endParaRPr lang="en-US" sz="4000" dirty="0">
              <a:cs typeface="Arial" panose="020B0604020202020204"/>
            </a:endParaRPr>
          </a:p>
          <a:p>
            <a:pPr marL="571500" indent="-571500"/>
            <a:r>
              <a:rPr lang="en-US" sz="4000" dirty="0">
                <a:cs typeface="Arial" panose="020B0604020202020204"/>
              </a:rPr>
              <a:t>The </a:t>
            </a:r>
            <a:r>
              <a:rPr lang="en-US" sz="4000" b="1" dirty="0">
                <a:solidFill>
                  <a:srgbClr val="0000B0"/>
                </a:solidFill>
                <a:cs typeface="Arial" panose="020B0604020202020204"/>
              </a:rPr>
              <a:t>count </a:t>
            </a:r>
            <a:r>
              <a:rPr lang="en-US" sz="4000" dirty="0">
                <a:cs typeface="Arial" panose="020B0604020202020204"/>
              </a:rPr>
              <a:t>for action </a:t>
            </a:r>
            <a:r>
              <a:rPr lang="en-US" sz="4000" i="1" dirty="0">
                <a:cs typeface="Arial" panose="020B0604020202020204"/>
              </a:rPr>
              <a:t>a</a:t>
            </a:r>
            <a:r>
              <a:rPr lang="en-US" sz="4000" dirty="0">
                <a:cs typeface="Arial" panose="020B0604020202020204"/>
              </a:rPr>
              <a:t> is</a:t>
            </a:r>
            <a:endParaRPr lang="en-US" dirty="0"/>
          </a:p>
        </p:txBody>
      </p:sp>
      <p:pic>
        <p:nvPicPr>
          <p:cNvPr id="5" name="Picture 13" descr="Tex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892" y="4222864"/>
            <a:ext cx="5702596" cy="894230"/>
          </a:xfrm>
          <a:prstGeom prst="rect">
            <a:avLst/>
          </a:prstGeom>
        </p:spPr>
      </p:pic>
      <p:pic>
        <p:nvPicPr>
          <p:cNvPr id="6" name="Picture 7" descr="Text, whiteboard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2850" y="5283229"/>
            <a:ext cx="7226595" cy="2060012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455" y="7640945"/>
            <a:ext cx="7403804" cy="624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835" y="7645212"/>
            <a:ext cx="1022277" cy="68646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017" y="8603967"/>
            <a:ext cx="5826641" cy="1878261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Action value estimates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4404834"/>
            <a:ext cx="19978031" cy="66309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ea typeface="Arial" panose="020B0604020202020204"/>
                <a:cs typeface="Arial" panose="020B0604020202020204"/>
              </a:rPr>
              <a:t>This can also be updated incrementally:</a:t>
            </a:r>
            <a:r>
              <a:rPr lang="en-US" sz="4000" dirty="0">
                <a:latin typeface="Helvetica Neue"/>
                <a:ea typeface="Arial" panose="020B0604020202020204"/>
                <a:cs typeface="Arial" panose="020B0604020202020204"/>
              </a:rPr>
              <a:t>​</a:t>
            </a:r>
          </a:p>
          <a:p>
            <a:endParaRPr lang="en-US" sz="4000" dirty="0">
              <a:cs typeface="Arial" panose="020B0604020202020204"/>
            </a:endParaRPr>
          </a:p>
          <a:p>
            <a:endParaRPr lang="en-US" sz="4000" dirty="0">
              <a:cs typeface="Arial" panose="020B0604020202020204"/>
            </a:endParaRPr>
          </a:p>
          <a:p>
            <a:endParaRPr lang="en-US" sz="4000" dirty="0">
              <a:cs typeface="Arial" panose="020B0604020202020204"/>
            </a:endParaRPr>
          </a:p>
          <a:p>
            <a:pPr marL="0" indent="0">
              <a:buNone/>
            </a:pPr>
            <a:endParaRPr lang="en-US" sz="40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4000" dirty="0">
                <a:cs typeface="Arial" panose="020B0604020202020204"/>
              </a:rPr>
              <a:t>with</a:t>
            </a:r>
            <a:endParaRPr lang="en-US" dirty="0"/>
          </a:p>
          <a:p>
            <a:pPr marL="0" indent="0">
              <a:buNone/>
            </a:pPr>
            <a:endParaRPr lang="en-US" sz="4000" dirty="0">
              <a:cs typeface="Arial" panose="020B060402020202020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662" y="4986856"/>
            <a:ext cx="10467058" cy="2495491"/>
          </a:xfrm>
          <a:prstGeom prst="rect">
            <a:avLst/>
          </a:prstGeom>
        </p:spPr>
      </p:pic>
      <p:pic>
        <p:nvPicPr>
          <p:cNvPr id="4" name="Picture 10" descr="Diagram, text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487" y="7948800"/>
            <a:ext cx="2743200" cy="124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691" y="8147153"/>
            <a:ext cx="5193175" cy="723371"/>
          </a:xfrm>
          <a:prstGeom prst="rect">
            <a:avLst/>
          </a:prstGeom>
        </p:spPr>
      </p:pic>
      <p:pic>
        <p:nvPicPr>
          <p:cNvPr id="12" name="Picture 13" descr="A picture containing text, clipart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2187" y="8138604"/>
            <a:ext cx="2993984" cy="735647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The greedy policy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4404834"/>
            <a:ext cx="19978031" cy="66309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cs typeface="Arial" panose="020B0604020202020204"/>
              </a:rPr>
              <a:t>One of the simplest policies is </a:t>
            </a:r>
            <a:r>
              <a:rPr lang="en-US" sz="4000" b="1" dirty="0">
                <a:solidFill>
                  <a:srgbClr val="0000B0"/>
                </a:solidFill>
                <a:cs typeface="Arial" panose="020B0604020202020204"/>
              </a:rPr>
              <a:t>greedy</a:t>
            </a:r>
            <a:r>
              <a:rPr lang="en-US" sz="4000" dirty="0">
                <a:cs typeface="Arial" panose="020B0604020202020204"/>
              </a:rPr>
              <a:t>:</a:t>
            </a:r>
          </a:p>
          <a:p>
            <a:endParaRPr lang="en-US" sz="4000" dirty="0">
              <a:cs typeface="Arial" panose="020B0604020202020204"/>
            </a:endParaRPr>
          </a:p>
          <a:p>
            <a:pPr lvl="1"/>
            <a:r>
              <a:rPr lang="en-US" sz="3600" dirty="0">
                <a:latin typeface="Helvetica Neue"/>
                <a:cs typeface="Arial" panose="020B0604020202020204"/>
              </a:rPr>
              <a:t>Select action with highest value: </a:t>
            </a:r>
          </a:p>
          <a:p>
            <a:pPr lvl="1"/>
            <a:endParaRPr lang="en-US" sz="3600" dirty="0">
              <a:latin typeface="Helvetica Neue"/>
              <a:cs typeface="Arial" panose="020B0604020202020204"/>
            </a:endParaRPr>
          </a:p>
          <a:p>
            <a:pPr lvl="1"/>
            <a:r>
              <a:rPr lang="en-US" sz="3600" dirty="0">
                <a:latin typeface="Helvetica Neue"/>
                <a:cs typeface="Arial" panose="020B0604020202020204"/>
              </a:rPr>
              <a:t>Equivalently: </a:t>
            </a:r>
          </a:p>
          <a:p>
            <a:pPr lvl="1"/>
            <a:endParaRPr lang="en-US" sz="3600" dirty="0">
              <a:latin typeface="Helvetica Neue"/>
              <a:cs typeface="Arial" panose="020B0604020202020204"/>
            </a:endParaRPr>
          </a:p>
          <a:p>
            <a:pPr lvl="1"/>
            <a:r>
              <a:rPr lang="en-US" sz="3600" b="1" dirty="0">
                <a:solidFill>
                  <a:srgbClr val="0100C8"/>
                </a:solidFill>
                <a:latin typeface="Helvetica Neue"/>
                <a:cs typeface="Arial" panose="020B0604020202020204"/>
              </a:rPr>
              <a:t>Pure exploitation</a:t>
            </a:r>
            <a:r>
              <a:rPr lang="en-US" sz="3600" dirty="0">
                <a:latin typeface="Helvetica Neue"/>
                <a:cs typeface="Arial" panose="020B0604020202020204"/>
              </a:rPr>
              <a:t>: can get stuck on a suboptimal action forever</a:t>
            </a:r>
          </a:p>
          <a:p>
            <a:pPr lvl="1"/>
            <a:endParaRPr lang="en-US" sz="3600" dirty="0">
              <a:cs typeface="Arial" panose="020B0604020202020204"/>
            </a:endParaRPr>
          </a:p>
        </p:txBody>
      </p:sp>
      <p:pic>
        <p:nvPicPr>
          <p:cNvPr id="5" name="Picture 5" descr="A picture containing text, clipar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87" y="5871183"/>
            <a:ext cx="4575858" cy="94975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87" y="7063391"/>
            <a:ext cx="7257326" cy="1025926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ε-greedy algorithm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4404834"/>
            <a:ext cx="19978031" cy="66309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cs typeface="Arial" panose="020B0604020202020204"/>
              </a:rPr>
              <a:t>The </a:t>
            </a:r>
            <a:r>
              <a:rPr lang="en-US" sz="4000" b="1" dirty="0">
                <a:solidFill>
                  <a:srgbClr val="0000B0"/>
                </a:solidFill>
                <a:cs typeface="Arial" panose="020B0604020202020204"/>
              </a:rPr>
              <a:t>ε-greedy</a:t>
            </a:r>
            <a:r>
              <a:rPr lang="en-US" sz="4000" b="1" dirty="0">
                <a:cs typeface="Arial" panose="020B0604020202020204"/>
              </a:rPr>
              <a:t> </a:t>
            </a:r>
            <a:r>
              <a:rPr lang="en-US" sz="4000" dirty="0">
                <a:cs typeface="Arial" panose="020B0604020202020204"/>
              </a:rPr>
              <a:t>algorithm:</a:t>
            </a:r>
          </a:p>
          <a:p>
            <a:endParaRPr lang="en-US" sz="4000" dirty="0">
              <a:cs typeface="Arial" panose="020B0604020202020204"/>
            </a:endParaRPr>
          </a:p>
          <a:p>
            <a:pPr lvl="1"/>
            <a:r>
              <a:rPr lang="en-US" sz="3600" dirty="0">
                <a:latin typeface="Helvetica Neue"/>
                <a:cs typeface="Arial" panose="020B0604020202020204"/>
              </a:rPr>
              <a:t>With probability 1-ε select greedy action: </a:t>
            </a:r>
          </a:p>
          <a:p>
            <a:pPr lvl="1"/>
            <a:endParaRPr lang="en-US" sz="3600" dirty="0">
              <a:cs typeface="Arial" panose="020B0604020202020204"/>
            </a:endParaRPr>
          </a:p>
          <a:p>
            <a:pPr lvl="1"/>
            <a:r>
              <a:rPr lang="en-US" sz="3600" dirty="0">
                <a:latin typeface="Helvetica Neue"/>
                <a:cs typeface="Arial" panose="020B0604020202020204"/>
              </a:rPr>
              <a:t>With probability ε select a random action </a:t>
            </a:r>
            <a:endParaRPr lang="en-US" dirty="0">
              <a:latin typeface="Helvetica Neue"/>
            </a:endParaRPr>
          </a:p>
          <a:p>
            <a:pPr lvl="1"/>
            <a:endParaRPr lang="en-US" sz="3600" dirty="0">
              <a:latin typeface="Helvetica Neue"/>
              <a:cs typeface="Arial" panose="020B0604020202020204"/>
            </a:endParaRPr>
          </a:p>
          <a:p>
            <a:pPr lvl="1"/>
            <a:r>
              <a:rPr lang="en-US" sz="3600" dirty="0">
                <a:latin typeface="Helvetica Neue"/>
                <a:cs typeface="Arial" panose="020B0604020202020204"/>
              </a:rPr>
              <a:t>Equivalently: </a:t>
            </a:r>
          </a:p>
          <a:p>
            <a:pPr lvl="1"/>
            <a:endParaRPr lang="en-US" sz="3600" dirty="0">
              <a:latin typeface="Helvetica Neue"/>
              <a:cs typeface="Arial" panose="020B0604020202020204"/>
            </a:endParaRPr>
          </a:p>
          <a:p>
            <a:pPr lvl="1"/>
            <a:endParaRPr lang="en-US" sz="3600" dirty="0">
              <a:latin typeface="Helvetica Neue"/>
              <a:cs typeface="Arial" panose="020B0604020202020204"/>
            </a:endParaRPr>
          </a:p>
          <a:p>
            <a:pPr lvl="1"/>
            <a:r>
              <a:rPr lang="en-US" sz="3600" dirty="0">
                <a:latin typeface="Helvetica Neue"/>
                <a:cs typeface="Arial" panose="020B0604020202020204"/>
              </a:rPr>
              <a:t>ε-greedy </a:t>
            </a:r>
            <a:r>
              <a:rPr lang="en-US" sz="3600" b="1" dirty="0">
                <a:solidFill>
                  <a:srgbClr val="0100C8"/>
                </a:solidFill>
                <a:latin typeface="Helvetica Neue"/>
                <a:cs typeface="Arial" panose="020B0604020202020204"/>
              </a:rPr>
              <a:t>continues to explore</a:t>
            </a:r>
            <a:endParaRPr lang="en-US" sz="3600" b="1" dirty="0">
              <a:solidFill>
                <a:srgbClr val="0100C8"/>
              </a:solidFill>
              <a:cs typeface="Arial" panose="020B060402020202020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37" y="5681087"/>
            <a:ext cx="3900668" cy="108157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137" y="7814310"/>
            <a:ext cx="10170287" cy="151107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4957445"/>
            <a:ext cx="19977735" cy="607822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/>
              </a:rPr>
              <a:t>In the</a:t>
            </a:r>
            <a:r>
              <a:rPr lang="en-US" sz="4000" b="1" dirty="0">
                <a:solidFill>
                  <a:srgbClr val="0000B0"/>
                </a:solidFill>
                <a:cs typeface="Arial" panose="020B0604020202020204"/>
              </a:rPr>
              <a:t> ε-greedy</a:t>
            </a:r>
            <a:r>
              <a:rPr lang="en-US" sz="4000" b="1" dirty="0">
                <a:cs typeface="Arial" panose="020B0604020202020204"/>
              </a:rPr>
              <a:t> </a:t>
            </a:r>
            <a:r>
              <a:rPr lang="en-US" sz="4000" dirty="0">
                <a:cs typeface="Arial" panose="020B0604020202020204"/>
              </a:rPr>
              <a:t>algorithm, setting ε=0 results in the greedy algorithm (pure exploitation), and setting ε=1 results in pure exploration. True or False?</a:t>
            </a:r>
          </a:p>
          <a:p>
            <a:pPr marL="0" indent="0">
              <a:buNone/>
            </a:pPr>
            <a:endParaRPr lang="en-US" sz="40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2D64"/>
                </a:solidFill>
                <a:cs typeface="Arial" panose="020B0604020202020204"/>
              </a:rPr>
              <a:t>True</a:t>
            </a:r>
            <a:endParaRPr lang="en-US" sz="4000" dirty="0">
              <a:cs typeface="Arial" panose="020B0604020202020204"/>
            </a:endParaRPr>
          </a:p>
          <a:p>
            <a:pPr marL="0" indent="0">
              <a:buNone/>
            </a:pPr>
            <a:endParaRPr lang="en-US" sz="3600" b="1" dirty="0">
              <a:solidFill>
                <a:srgbClr val="0100C8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 sz="3600" b="1" dirty="0">
              <a:solidFill>
                <a:srgbClr val="0100C8"/>
              </a:solidFill>
              <a:cs typeface="Arial" panose="020B060402020202020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Model-free Prediction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Monte Carlo Algorithms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4724400"/>
            <a:ext cx="19978031" cy="63114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cs typeface="Arial" panose="020B0604020202020204"/>
              </a:rPr>
              <a:t>We can use experience </a:t>
            </a:r>
            <a:r>
              <a:rPr lang="en-US" sz="4000" dirty="0">
                <a:solidFill>
                  <a:srgbClr val="0100C8"/>
                </a:solidFill>
                <a:cs typeface="Arial" panose="020B0604020202020204"/>
              </a:rPr>
              <a:t>samples</a:t>
            </a:r>
            <a:r>
              <a:rPr lang="en-US" sz="4000" dirty="0">
                <a:cs typeface="Arial" panose="020B0604020202020204"/>
              </a:rPr>
              <a:t> to learn without a model</a:t>
            </a:r>
          </a:p>
          <a:p>
            <a:endParaRPr lang="en-US" sz="4000" dirty="0">
              <a:cs typeface="Arial" panose="020B0604020202020204"/>
            </a:endParaRPr>
          </a:p>
          <a:p>
            <a:r>
              <a:rPr lang="en-US" sz="4000" dirty="0">
                <a:solidFill>
                  <a:srgbClr val="0100C8"/>
                </a:solidFill>
                <a:cs typeface="Arial" panose="020B0604020202020204"/>
              </a:rPr>
              <a:t>Monte Carlo learning: </a:t>
            </a:r>
            <a:r>
              <a:rPr lang="en-US" sz="4000" dirty="0">
                <a:cs typeface="Arial" panose="020B0604020202020204"/>
              </a:rPr>
              <a:t>direct sampling of </a:t>
            </a:r>
            <a:r>
              <a:rPr lang="en-US" sz="4000" dirty="0">
                <a:solidFill>
                  <a:srgbClr val="0100C8"/>
                </a:solidFill>
                <a:cs typeface="Arial" panose="020B0604020202020204"/>
              </a:rPr>
              <a:t>episodes</a:t>
            </a:r>
          </a:p>
          <a:p>
            <a:endParaRPr lang="en-US" sz="4000" dirty="0">
              <a:cs typeface="Arial" panose="020B0604020202020204"/>
            </a:endParaRPr>
          </a:p>
          <a:p>
            <a:r>
              <a:rPr lang="en-US" sz="4000" dirty="0">
                <a:cs typeface="Arial" panose="020B0604020202020204"/>
              </a:rPr>
              <a:t>MC is </a:t>
            </a:r>
            <a:r>
              <a:rPr lang="en-US" sz="4000" dirty="0">
                <a:solidFill>
                  <a:srgbClr val="0100C8"/>
                </a:solidFill>
                <a:cs typeface="Arial" panose="020B0604020202020204"/>
              </a:rPr>
              <a:t>model-free</a:t>
            </a:r>
            <a:r>
              <a:rPr lang="en-US" sz="4000" dirty="0">
                <a:cs typeface="Arial" panose="020B0604020202020204"/>
              </a:rPr>
              <a:t>: no knowledge of MDP is required, only samples</a:t>
            </a:r>
            <a:endParaRPr lang="en-US" sz="3600" dirty="0"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8775401"/>
            <a:ext cx="21590635" cy="3051353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Reinforcement learning is the science of learning to make decisions</a:t>
            </a:r>
          </a:p>
          <a:p>
            <a:r>
              <a:rPr lang="en-US" sz="4000" dirty="0"/>
              <a:t>Agents can learn a </a:t>
            </a:r>
            <a:r>
              <a:rPr lang="en-US" sz="4000" b="1" dirty="0">
                <a:solidFill>
                  <a:srgbClr val="0100C8"/>
                </a:solidFill>
              </a:rPr>
              <a:t>policy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100C8"/>
                </a:solidFill>
              </a:rPr>
              <a:t>value function </a:t>
            </a:r>
            <a:r>
              <a:rPr lang="en-US" sz="4000" dirty="0"/>
              <a:t>and/or a </a:t>
            </a:r>
            <a:r>
              <a:rPr lang="en-US" sz="4000" b="1" dirty="0">
                <a:solidFill>
                  <a:srgbClr val="0100C8"/>
                </a:solidFill>
              </a:rPr>
              <a:t>model</a:t>
            </a:r>
          </a:p>
          <a:p>
            <a:r>
              <a:rPr lang="en-US" sz="4000" dirty="0"/>
              <a:t>The general problem involves taking into account </a:t>
            </a:r>
            <a:r>
              <a:rPr lang="en-US" sz="4000" b="1" dirty="0">
                <a:solidFill>
                  <a:srgbClr val="0100C8"/>
                </a:solidFill>
              </a:rPr>
              <a:t>time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0100C8"/>
                </a:solidFill>
              </a:rPr>
              <a:t>consequences</a:t>
            </a:r>
          </a:p>
          <a:p>
            <a:r>
              <a:rPr lang="en-US" sz="4000" dirty="0"/>
              <a:t>Decisions affect the </a:t>
            </a:r>
            <a:r>
              <a:rPr lang="en-US" sz="4000" b="1" dirty="0">
                <a:solidFill>
                  <a:srgbClr val="0100C8"/>
                </a:solidFill>
              </a:rPr>
              <a:t>reward</a:t>
            </a:r>
            <a:r>
              <a:rPr lang="en-US" sz="4000" dirty="0"/>
              <a:t>, the </a:t>
            </a:r>
            <a:r>
              <a:rPr lang="en-US" sz="4000" b="1" dirty="0">
                <a:solidFill>
                  <a:srgbClr val="0100C8"/>
                </a:solidFill>
              </a:rPr>
              <a:t>agent state</a:t>
            </a:r>
            <a:r>
              <a:rPr lang="en-US" sz="4000" dirty="0"/>
              <a:t>, and </a:t>
            </a:r>
            <a:r>
              <a:rPr lang="en-US" sz="4000" b="1" dirty="0">
                <a:solidFill>
                  <a:srgbClr val="0100C8"/>
                </a:solidFill>
              </a:rPr>
              <a:t>environment state </a:t>
            </a:r>
          </a:p>
          <a:p>
            <a:r>
              <a:rPr lang="en-US" sz="4000" dirty="0">
                <a:solidFill>
                  <a:srgbClr val="000000"/>
                </a:solidFill>
              </a:rPr>
              <a:t>Learning is </a:t>
            </a:r>
            <a:r>
              <a:rPr lang="en-US" sz="4000" b="1" dirty="0">
                <a:solidFill>
                  <a:srgbClr val="0100C8"/>
                </a:solidFill>
              </a:rPr>
              <a:t>active</a:t>
            </a:r>
            <a:r>
              <a:rPr lang="en-US" sz="4000" dirty="0">
                <a:solidFill>
                  <a:srgbClr val="000000"/>
                </a:solidFill>
              </a:rPr>
              <a:t>: decisions impact data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.9Y6FO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77" y="3646477"/>
            <a:ext cx="10644623" cy="5154804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Monte Carlo Policy Evaluation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5" y="4307558"/>
                <a:ext cx="19978031" cy="7618257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 fontScale="92500" lnSpcReduction="10000"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dirty="0">
                    <a:cs typeface="Arial" panose="020B0604020202020204"/>
                  </a:rPr>
                  <a:t>Goal: learn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4000" dirty="0">
                    <a:cs typeface="Arial" panose="020B0604020202020204"/>
                  </a:rPr>
                  <a:t>  from episodes of experience under policy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𝜋</m:t>
                    </m:r>
                  </m:oMath>
                </a14:m>
                <a:endParaRPr lang="en-US" sz="4000" dirty="0">
                  <a:cs typeface="Arial" panose="020B0604020202020204"/>
                </a:endParaRPr>
              </a:p>
              <a:p>
                <a:endParaRPr lang="en-US" sz="4000" dirty="0">
                  <a:cs typeface="Arial" panose="020B0604020202020204"/>
                </a:endParaRPr>
              </a:p>
              <a:p>
                <a:endParaRPr lang="en-US" sz="4000" dirty="0">
                  <a:cs typeface="Arial" panose="020B0604020202020204"/>
                </a:endParaRPr>
              </a:p>
              <a:p>
                <a:r>
                  <a:rPr lang="en-US" sz="4000" dirty="0">
                    <a:cs typeface="Arial" panose="020B0604020202020204"/>
                  </a:rPr>
                  <a:t>The </a:t>
                </a:r>
                <a:r>
                  <a:rPr lang="en-US" sz="4000" dirty="0">
                    <a:solidFill>
                      <a:srgbClr val="0100C8"/>
                    </a:solidFill>
                    <a:cs typeface="Arial" panose="020B0604020202020204"/>
                  </a:rPr>
                  <a:t>return</a:t>
                </a:r>
                <a:r>
                  <a:rPr lang="en-US" sz="4000" dirty="0">
                    <a:cs typeface="Arial" panose="020B0604020202020204"/>
                  </a:rPr>
                  <a:t> is the total discounted reward (for an episode ending at time T&gt;t)</a:t>
                </a:r>
                <a:r>
                  <a:rPr lang="en-US" sz="3600" dirty="0">
                    <a:cs typeface="Arial" panose="020B0604020202020204"/>
                  </a:rPr>
                  <a:t>:</a:t>
                </a:r>
              </a:p>
              <a:p>
                <a:pPr marL="0" indent="0">
                  <a:buNone/>
                </a:pPr>
                <a:endParaRPr lang="en-US" sz="3600" dirty="0">
                  <a:cs typeface="Arial" panose="020B0604020202020204"/>
                </a:endParaRPr>
              </a:p>
              <a:p>
                <a:pPr marL="0" indent="0">
                  <a:buNone/>
                </a:pPr>
                <a:endParaRPr lang="en-US" sz="3600" dirty="0">
                  <a:cs typeface="Arial" panose="020B0604020202020204"/>
                </a:endParaRPr>
              </a:p>
              <a:p>
                <a:r>
                  <a:rPr lang="en-US" sz="3600" dirty="0">
                    <a:cs typeface="Arial" panose="020B0604020202020204"/>
                  </a:rPr>
                  <a:t>The value function is the expected return:</a:t>
                </a:r>
              </a:p>
              <a:p>
                <a:endParaRPr lang="en-US" sz="3600" dirty="0">
                  <a:cs typeface="Arial" panose="020B0604020202020204"/>
                </a:endParaRPr>
              </a:p>
              <a:p>
                <a:endParaRPr lang="en-US" sz="3600" dirty="0">
                  <a:cs typeface="Arial" panose="020B0604020202020204"/>
                </a:endParaRPr>
              </a:p>
              <a:p>
                <a:r>
                  <a:rPr lang="en-US" sz="3600" dirty="0">
                    <a:cs typeface="Arial" panose="020B0604020202020204"/>
                  </a:rPr>
                  <a:t>We can just use </a:t>
                </a:r>
                <a:r>
                  <a:rPr lang="en-US" sz="3600" dirty="0">
                    <a:solidFill>
                      <a:srgbClr val="0100C8"/>
                    </a:solidFill>
                    <a:cs typeface="Arial" panose="020B0604020202020204"/>
                  </a:rPr>
                  <a:t>sample average </a:t>
                </a:r>
                <a:r>
                  <a:rPr lang="en-US" sz="3600" dirty="0">
                    <a:cs typeface="Arial" panose="020B0604020202020204"/>
                  </a:rPr>
                  <a:t>return instead of </a:t>
                </a:r>
                <a:r>
                  <a:rPr lang="en-US" sz="3600" dirty="0">
                    <a:solidFill>
                      <a:srgbClr val="0100C8"/>
                    </a:solidFill>
                    <a:cs typeface="Arial" panose="020B0604020202020204"/>
                  </a:rPr>
                  <a:t>expected return</a:t>
                </a:r>
              </a:p>
              <a:p>
                <a:r>
                  <a:rPr lang="en-US" sz="3600" dirty="0">
                    <a:cs typeface="Arial" panose="020B0604020202020204"/>
                  </a:rPr>
                  <a:t>We call this </a:t>
                </a:r>
                <a:r>
                  <a:rPr lang="en-US" sz="3600" dirty="0">
                    <a:solidFill>
                      <a:srgbClr val="0100C8"/>
                    </a:solidFill>
                    <a:cs typeface="Arial" panose="020B0604020202020204"/>
                  </a:rPr>
                  <a:t>Monte Carlo policy evaluation</a:t>
                </a:r>
                <a:endParaRPr lang="en-US" sz="4000" dirty="0">
                  <a:solidFill>
                    <a:srgbClr val="0100C8"/>
                  </a:solidFill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307558"/>
                <a:ext cx="19978031" cy="7618257"/>
              </a:xfrm>
              <a:prstGeom prst="rect">
                <a:avLst/>
              </a:prstGeom>
              <a:blipFill rotWithShape="1">
                <a:blip r:embed="rId4"/>
                <a:stretch>
                  <a:fillRect t="-130" r="1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674" y="4940288"/>
            <a:ext cx="5827265" cy="989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438" y="6905983"/>
            <a:ext cx="9343681" cy="1278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818" y="8991864"/>
            <a:ext cx="6499704" cy="109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Disadvantages of Monte Carlo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4307558"/>
            <a:ext cx="19978031" cy="761825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cs typeface="Arial" panose="020B0604020202020204"/>
              </a:rPr>
              <a:t>MC algorithms can be used to learn value predictions</a:t>
            </a:r>
          </a:p>
          <a:p>
            <a:r>
              <a:rPr lang="en-US" sz="4000" dirty="0">
                <a:cs typeface="Arial" panose="020B0604020202020204"/>
              </a:rPr>
              <a:t>But when episodes are long, learning can be slow</a:t>
            </a:r>
          </a:p>
          <a:p>
            <a:pPr lvl="1"/>
            <a:r>
              <a:rPr lang="en-US" sz="3600" dirty="0">
                <a:cs typeface="Arial" panose="020B0604020202020204"/>
              </a:rPr>
              <a:t>… we have to wait until an episode ends before we can learn</a:t>
            </a:r>
          </a:p>
          <a:p>
            <a:pPr lvl="1"/>
            <a:r>
              <a:rPr lang="en-US" sz="3600" dirty="0">
                <a:cs typeface="Arial" panose="020B0604020202020204"/>
              </a:rPr>
              <a:t>… return can have high variance</a:t>
            </a:r>
          </a:p>
          <a:p>
            <a:pPr lvl="1"/>
            <a:endParaRPr lang="en-US" sz="3600" dirty="0">
              <a:cs typeface="Arial" panose="020B0604020202020204"/>
            </a:endParaRPr>
          </a:p>
          <a:p>
            <a:r>
              <a:rPr lang="en-US" sz="4000" dirty="0">
                <a:cs typeface="Arial" panose="020B0604020202020204"/>
              </a:rPr>
              <a:t>Are there alternatives?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90" y="4720745"/>
            <a:ext cx="11545940" cy="119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190" y="6380893"/>
            <a:ext cx="11545940" cy="1276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052" y="7723188"/>
            <a:ext cx="6688810" cy="11171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Temporal-Difference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6" y="4307558"/>
            <a:ext cx="17360301" cy="761825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cs typeface="Arial" panose="020B0604020202020204"/>
              </a:rPr>
              <a:t>Previous lecture: Bellman equations</a:t>
            </a:r>
          </a:p>
          <a:p>
            <a:pPr marL="0" indent="0">
              <a:buNone/>
            </a:pPr>
            <a:endParaRPr lang="en-US" sz="3600" dirty="0">
              <a:cs typeface="Arial" panose="020B0604020202020204"/>
            </a:endParaRPr>
          </a:p>
          <a:p>
            <a:r>
              <a:rPr lang="en-US" sz="3600" dirty="0">
                <a:cs typeface="Arial" panose="020B0604020202020204"/>
              </a:rPr>
              <a:t>Previous lecture: Approximate by iterating</a:t>
            </a:r>
          </a:p>
          <a:p>
            <a:pPr marL="0" indent="0">
              <a:buNone/>
            </a:pPr>
            <a:endParaRPr lang="en-US" sz="3600" dirty="0">
              <a:cs typeface="Arial" panose="020B0604020202020204"/>
            </a:endParaRPr>
          </a:p>
          <a:p>
            <a:r>
              <a:rPr lang="en-US" sz="3600" dirty="0">
                <a:cs typeface="Arial" panose="020B0604020202020204"/>
              </a:rPr>
              <a:t>We can sample this!</a:t>
            </a:r>
          </a:p>
          <a:p>
            <a:pPr marL="0" indent="0">
              <a:buNone/>
            </a:pPr>
            <a:endParaRPr lang="en-US" sz="3600" dirty="0">
              <a:cs typeface="Arial" panose="020B0604020202020204"/>
            </a:endParaRPr>
          </a:p>
          <a:p>
            <a:r>
              <a:rPr lang="en-US" sz="3600" dirty="0">
                <a:cs typeface="Arial" panose="020B0604020202020204"/>
              </a:rPr>
              <a:t>This is likely quite noisy – better to take a small step (with parameter α</a:t>
            </a:r>
            <a:r>
              <a:rPr lang="en-GB" sz="3600" dirty="0">
                <a:cs typeface="Arial" panose="020B0604020202020204"/>
              </a:rPr>
              <a:t>):</a:t>
            </a:r>
          </a:p>
          <a:p>
            <a:endParaRPr lang="en-GB" sz="3600" dirty="0">
              <a:cs typeface="Arial" panose="020B0604020202020204"/>
            </a:endParaRPr>
          </a:p>
          <a:p>
            <a:endParaRPr lang="en-US" sz="3600" dirty="0">
              <a:cs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553" y="9677875"/>
            <a:ext cx="10241949" cy="207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Temporal-Difference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6" y="4117058"/>
                <a:ext cx="18982054" cy="7922542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solidFill>
                      <a:srgbClr val="0100C8"/>
                    </a:solidFill>
                    <a:cs typeface="Arial" panose="020B0604020202020204"/>
                  </a:rPr>
                  <a:t>Prediction</a:t>
                </a:r>
                <a:r>
                  <a:rPr lang="en-US" sz="3600" dirty="0">
                    <a:cs typeface="Arial" panose="020B0604020202020204"/>
                  </a:rPr>
                  <a:t> setting: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3600" dirty="0">
                    <a:cs typeface="Arial" panose="020B0604020202020204"/>
                  </a:rPr>
                  <a:t> online from experience under policy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𝜋</m:t>
                    </m:r>
                  </m:oMath>
                </a14:m>
                <a:endParaRPr lang="en-US" sz="3600" dirty="0">
                  <a:cs typeface="Arial" panose="020B0604020202020204"/>
                </a:endParaRPr>
              </a:p>
              <a:p>
                <a:r>
                  <a:rPr lang="en-GB" sz="3600" dirty="0">
                    <a:cs typeface="Arial" panose="020B0604020202020204"/>
                  </a:rPr>
                  <a:t>Monte-Carlo</a:t>
                </a:r>
              </a:p>
              <a:p>
                <a:pPr lvl="1"/>
                <a:r>
                  <a:rPr lang="en-GB" sz="3200" dirty="0">
                    <a:cs typeface="Arial" panose="020B0604020202020204"/>
                  </a:rPr>
                  <a:t>Update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3200" dirty="0">
                    <a:cs typeface="Arial" panose="020B0604020202020204"/>
                  </a:rPr>
                  <a:t> towards sampled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>
                  <a:cs typeface="Arial" panose="020B0604020202020204"/>
                </a:endParaRPr>
              </a:p>
              <a:p>
                <a:pPr marL="609600" lvl="1" indent="0">
                  <a:buNone/>
                </a:pPr>
                <a:r>
                  <a:rPr lang="en-US" sz="3200" dirty="0">
                    <a:cs typeface="Arial" panose="020B0604020202020204"/>
                  </a:rPr>
                  <a:t>			</a:t>
                </a:r>
              </a:p>
              <a:p>
                <a:pPr marL="609600" lvl="1" indent="0">
                  <a:buNone/>
                </a:pPr>
                <a:endParaRPr lang="en-US" sz="3200" dirty="0">
                  <a:cs typeface="Arial" panose="020B0604020202020204"/>
                </a:endParaRPr>
              </a:p>
              <a:p>
                <a:r>
                  <a:rPr lang="en-US" sz="3600" dirty="0">
                    <a:cs typeface="Arial" panose="020B0604020202020204"/>
                  </a:rPr>
                  <a:t>Temporal-difference learning:</a:t>
                </a:r>
              </a:p>
              <a:p>
                <a:pPr lvl="1"/>
                <a:r>
                  <a:rPr lang="en-US" sz="3200" dirty="0">
                    <a:cs typeface="Arial" panose="020B0604020202020204"/>
                  </a:rPr>
                  <a:t>Update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cs typeface="Arial" panose="020B0604020202020204"/>
                  </a:rPr>
                  <a:t> towards estimated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𝑅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+1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𝛾</m:t>
                    </m:r>
                    <m:r>
                      <a:rPr lang="en-GB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 </m:t>
                    </m:r>
                    <m:r>
                      <a:rPr lang="en-GB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𝑣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𝛿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/>
                      </a:rPr>
                      <m:t>=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𝑅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+1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/>
                      </a:rPr>
                      <m:t>+</m:t>
                    </m:r>
                  </m:oMath>
                </a14:m>
                <a:r>
                  <a:rPr lang="en-US" sz="3200" dirty="0">
                    <a:solidFill>
                      <a:srgbClr val="0100C8"/>
                    </a:solidFill>
                    <a:cs typeface="Arial" panose="020B060402020202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𝛾</m:t>
                    </m:r>
                    <m:r>
                      <a:rPr lang="en-GB" sz="3200" i="1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 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i="1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i="1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i="1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GB" sz="3200" b="0" i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−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sz="3200" i="1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i="1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cs typeface="Arial" panose="020B0604020202020204"/>
                  </a:rPr>
                  <a:t> is called the TD error</a:t>
                </a:r>
              </a:p>
              <a:p>
                <a:pPr lvl="1"/>
                <a:endParaRPr lang="en-US" sz="3200" dirty="0"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6" y="4117058"/>
                <a:ext cx="18982054" cy="7922542"/>
              </a:xfrm>
              <a:prstGeom prst="rect">
                <a:avLst/>
              </a:prstGeom>
              <a:blipFill rotWithShape="1">
                <a:blip r:embed="rId4"/>
                <a:stretch>
                  <a:fillRect t="-4" b="-44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732" y="6358852"/>
            <a:ext cx="6594968" cy="696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564" y="8730755"/>
            <a:ext cx="9137172" cy="240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84" y="3745227"/>
            <a:ext cx="12615285" cy="846201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Dynamic Programming Backup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Monte Carlo Backup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66" y="3986231"/>
            <a:ext cx="12843668" cy="79833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Temporal-Difference Backup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258" y="3796941"/>
            <a:ext cx="11423483" cy="82261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Bootstrapping and Sampling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4477490"/>
            <a:ext cx="18982054" cy="73346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71500"/>
            <a:r>
              <a:rPr lang="en-US" sz="3600" b="1" dirty="0">
                <a:solidFill>
                  <a:srgbClr val="0100C8"/>
                </a:solidFill>
                <a:cs typeface="Arial" panose="020B0604020202020204"/>
              </a:rPr>
              <a:t>Bootstrapping</a:t>
            </a:r>
            <a:r>
              <a:rPr lang="en-US" sz="3600" dirty="0">
                <a:cs typeface="Arial" panose="020B0604020202020204"/>
              </a:rPr>
              <a:t>: update involves an estimate (i.e., value of the next state)</a:t>
            </a:r>
          </a:p>
          <a:p>
            <a:pPr lvl="1"/>
            <a:r>
              <a:rPr lang="en-US" sz="3200" dirty="0">
                <a:cs typeface="Arial" panose="020B0604020202020204"/>
              </a:rPr>
              <a:t>MC does not bootstrap</a:t>
            </a:r>
          </a:p>
          <a:p>
            <a:pPr lvl="1"/>
            <a:r>
              <a:rPr lang="en-US" sz="3200" dirty="0">
                <a:cs typeface="Arial" panose="020B0604020202020204"/>
              </a:rPr>
              <a:t>DP bootstraps</a:t>
            </a:r>
          </a:p>
          <a:p>
            <a:pPr lvl="1"/>
            <a:r>
              <a:rPr lang="en-US" sz="3200" dirty="0">
                <a:cs typeface="Arial" panose="020B0604020202020204"/>
              </a:rPr>
              <a:t>TD bootstraps</a:t>
            </a:r>
          </a:p>
          <a:p>
            <a:pPr lvl="1"/>
            <a:endParaRPr lang="en-US" sz="3200" dirty="0">
              <a:cs typeface="Arial" panose="020B0604020202020204"/>
            </a:endParaRPr>
          </a:p>
          <a:p>
            <a:r>
              <a:rPr lang="en-US" sz="3600" b="1" dirty="0">
                <a:solidFill>
                  <a:srgbClr val="0100C8"/>
                </a:solidFill>
                <a:cs typeface="Arial" panose="020B0604020202020204"/>
              </a:rPr>
              <a:t>Sampling</a:t>
            </a:r>
            <a:r>
              <a:rPr lang="en-US" sz="3600" dirty="0">
                <a:cs typeface="Arial" panose="020B0604020202020204"/>
              </a:rPr>
              <a:t>: update samples an expectation</a:t>
            </a:r>
          </a:p>
          <a:p>
            <a:pPr lvl="1"/>
            <a:r>
              <a:rPr lang="en-US" sz="3200" dirty="0">
                <a:cs typeface="Arial" panose="020B0604020202020204"/>
              </a:rPr>
              <a:t>MC samples</a:t>
            </a:r>
          </a:p>
          <a:p>
            <a:pPr lvl="1"/>
            <a:r>
              <a:rPr lang="en-US" sz="3200" dirty="0">
                <a:cs typeface="Arial" panose="020B0604020202020204"/>
              </a:rPr>
              <a:t>DP does not sample (i.e., computes the update as it has knowledge of the model)</a:t>
            </a:r>
          </a:p>
          <a:p>
            <a:pPr lvl="1"/>
            <a:r>
              <a:rPr lang="en-US" sz="3200" dirty="0">
                <a:cs typeface="Arial" panose="020B0604020202020204"/>
              </a:rPr>
              <a:t>TD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Temporal-Difference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5" y="4477490"/>
                <a:ext cx="18982054" cy="7334674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571500"/>
                <a:r>
                  <a:rPr lang="en-US" sz="3600" dirty="0">
                    <a:cs typeface="Arial" panose="020B0604020202020204"/>
                  </a:rPr>
                  <a:t>We can apply the same idea to </a:t>
                </a:r>
                <a:r>
                  <a:rPr lang="en-US" sz="3600" dirty="0">
                    <a:solidFill>
                      <a:srgbClr val="0100C8"/>
                    </a:solidFill>
                    <a:cs typeface="Arial" panose="020B0604020202020204"/>
                  </a:rPr>
                  <a:t>action values</a:t>
                </a:r>
              </a:p>
              <a:p>
                <a:pPr indent="-571500"/>
                <a:r>
                  <a:rPr lang="en-US" sz="3600" dirty="0">
                    <a:cs typeface="Arial" panose="020B0604020202020204"/>
                  </a:rPr>
                  <a:t>TD learning for action values:</a:t>
                </a:r>
              </a:p>
              <a:p>
                <a:pPr lvl="1"/>
                <a:r>
                  <a:rPr lang="en-US" sz="3200" dirty="0">
                    <a:cs typeface="Arial" panose="020B0604020202020204"/>
                  </a:rPr>
                  <a:t>Update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𝑞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, 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𝐴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cs typeface="Arial" panose="020B0604020202020204"/>
                  </a:rPr>
                  <a:t> towards estimated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𝑅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𝑡</m:t>
                        </m:r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+1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𝛾</m:t>
                    </m:r>
                    <m:r>
                      <a:rPr lang="en-GB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 </m:t>
                    </m:r>
                    <m:r>
                      <a:rPr lang="en-GB" sz="32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cs typeface="Arial" panose="020B0604020202020204"/>
                      </a:rPr>
                      <m:t>𝑞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  <m:r>
                          <a:rPr lang="en-GB" sz="3200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  <a:cs typeface="Arial" panose="020B0604020202020204"/>
                          </a:rPr>
                          <m:t>, </m:t>
                        </m:r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𝐴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b="0" i="1" smtClean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endParaRPr lang="en-US" sz="3200" dirty="0">
                  <a:cs typeface="Arial" panose="020B0604020202020204"/>
                </a:endParaRPr>
              </a:p>
              <a:p>
                <a:pPr lvl="1"/>
                <a:r>
                  <a:rPr lang="en-US" sz="3200" dirty="0">
                    <a:cs typeface="Arial" panose="020B0604020202020204"/>
                  </a:rPr>
                  <a:t>This algorithm is known as </a:t>
                </a:r>
                <a:r>
                  <a:rPr lang="en-US" sz="3200" b="1" dirty="0">
                    <a:solidFill>
                      <a:srgbClr val="0100C8"/>
                    </a:solidFill>
                    <a:cs typeface="Arial" panose="020B0604020202020204"/>
                  </a:rPr>
                  <a:t>SARSA</a:t>
                </a:r>
                <a:r>
                  <a:rPr lang="en-US" sz="3200" dirty="0">
                    <a:cs typeface="Arial" panose="020B0604020202020204"/>
                  </a:rPr>
                  <a:t>, because it 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, 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𝐴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, 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𝑅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, 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𝑆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, 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𝐴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𝑡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477490"/>
                <a:ext cx="18982054" cy="7334674"/>
              </a:xfrm>
              <a:prstGeom prst="rect">
                <a:avLst/>
              </a:prstGeom>
              <a:blipFill rotWithShape="1">
                <a:blip r:embed="rId4"/>
                <a:stretch>
                  <a:fillRect t="-1"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018" y="6594582"/>
            <a:ext cx="11168940" cy="225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Temporal-Difference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6108970"/>
            <a:ext cx="18982054" cy="570319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71500"/>
            <a:r>
              <a:rPr lang="en-GB" sz="3600" dirty="0">
                <a:cs typeface="Arial" panose="020B0604020202020204"/>
              </a:rPr>
              <a:t>TD is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model-free</a:t>
            </a:r>
            <a:r>
              <a:rPr lang="en-GB" sz="3600" dirty="0">
                <a:cs typeface="Arial" panose="020B0604020202020204"/>
              </a:rPr>
              <a:t> (no knowledge of MDP) and learns directly from experience</a:t>
            </a:r>
          </a:p>
          <a:p>
            <a:pPr indent="-571500"/>
            <a:r>
              <a:rPr lang="en-GB" sz="3600" dirty="0">
                <a:cs typeface="Arial" panose="020B0604020202020204"/>
              </a:rPr>
              <a:t>TD can learn from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incomplete</a:t>
            </a:r>
            <a:r>
              <a:rPr lang="en-GB" sz="3600" dirty="0">
                <a:cs typeface="Arial" panose="020B0604020202020204"/>
              </a:rPr>
              <a:t> episodes by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bootstrapping</a:t>
            </a:r>
          </a:p>
          <a:p>
            <a:pPr indent="-571500"/>
            <a:r>
              <a:rPr lang="en-GB" sz="3600" dirty="0">
                <a:cs typeface="Arial" panose="020B0604020202020204"/>
              </a:rPr>
              <a:t>TD can learn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during</a:t>
            </a:r>
            <a:r>
              <a:rPr lang="en-GB" sz="3600" dirty="0">
                <a:cs typeface="Arial" panose="020B0604020202020204"/>
              </a:rPr>
              <a:t> each episode</a:t>
            </a:r>
            <a:endParaRPr lang="en-US" sz="2800" dirty="0"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8775401"/>
            <a:ext cx="21590635" cy="305135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Last lecture: </a:t>
            </a:r>
            <a:endParaRPr lang="en-US"/>
          </a:p>
          <a:p>
            <a:pPr lvl="1"/>
            <a:r>
              <a:rPr lang="en-US" sz="3600" dirty="0"/>
              <a:t>If</a:t>
            </a:r>
            <a:r>
              <a:rPr lang="en-US" sz="3600" dirty="0">
                <a:solidFill>
                  <a:srgbClr val="000000"/>
                </a:solidFill>
              </a:rPr>
              <a:t> we know a model of the MDP we can use </a:t>
            </a:r>
            <a:r>
              <a:rPr lang="en-US" sz="3600" dirty="0">
                <a:solidFill>
                  <a:srgbClr val="0100C8"/>
                </a:solidFill>
              </a:rPr>
              <a:t>planning </a:t>
            </a:r>
            <a:r>
              <a:rPr lang="en-US" sz="3600" dirty="0">
                <a:solidFill>
                  <a:srgbClr val="000000"/>
                </a:solidFill>
              </a:rPr>
              <a:t>by </a:t>
            </a:r>
            <a:r>
              <a:rPr lang="en-US" sz="3600" dirty="0">
                <a:solidFill>
                  <a:srgbClr val="0100C8"/>
                </a:solidFill>
              </a:rPr>
              <a:t>dynamic programming</a:t>
            </a:r>
            <a:r>
              <a:rPr lang="en-US" sz="3600" dirty="0">
                <a:solidFill>
                  <a:srgbClr val="000000"/>
                </a:solidFill>
              </a:rPr>
              <a:t> to solve it.</a:t>
            </a:r>
            <a:endParaRPr lang="en-US" sz="3600" dirty="0"/>
          </a:p>
          <a:p>
            <a:r>
              <a:rPr lang="en-US" sz="4000" dirty="0"/>
              <a:t>This lecture: </a:t>
            </a:r>
          </a:p>
          <a:p>
            <a:pPr lvl="1"/>
            <a:r>
              <a:rPr lang="en-US" sz="3600" dirty="0">
                <a:latin typeface="Helvetica Neue"/>
              </a:rPr>
              <a:t>If we don't know the model of the MDP we can use sampling methods</a:t>
            </a:r>
            <a:endParaRPr lang="en-US" sz="3600" dirty="0"/>
          </a:p>
        </p:txBody>
      </p:sp>
      <p:pic>
        <p:nvPicPr>
          <p:cNvPr id="5" name="Picture 4" descr="image.9Y6FO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77" y="3646477"/>
            <a:ext cx="10644623" cy="5154804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Advantages and Disadvantages of MC vs TD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4266565"/>
            <a:ext cx="18982054" cy="754559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71500"/>
            <a:r>
              <a:rPr lang="en-GB" sz="3600" dirty="0">
                <a:cs typeface="Arial" panose="020B0604020202020204"/>
              </a:rPr>
              <a:t>TD can learn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before</a:t>
            </a:r>
            <a:r>
              <a:rPr lang="en-GB" sz="3600" dirty="0">
                <a:cs typeface="Arial" panose="020B0604020202020204"/>
              </a:rPr>
              <a:t> knowing the final outcome</a:t>
            </a:r>
          </a:p>
          <a:p>
            <a:pPr lvl="1"/>
            <a:r>
              <a:rPr lang="en-GB" sz="3200" dirty="0">
                <a:cs typeface="Arial" panose="020B0604020202020204"/>
              </a:rPr>
              <a:t>TD can learn online after every step</a:t>
            </a:r>
          </a:p>
          <a:p>
            <a:pPr lvl="1"/>
            <a:r>
              <a:rPr lang="en-GB" sz="3200" dirty="0">
                <a:cs typeface="Arial" panose="020B0604020202020204"/>
              </a:rPr>
              <a:t>MC must wait until the end of episode before return is known</a:t>
            </a:r>
          </a:p>
          <a:p>
            <a:r>
              <a:rPr lang="en-GB" sz="3600" dirty="0">
                <a:cs typeface="Arial" panose="020B0604020202020204"/>
              </a:rPr>
              <a:t>TD can learn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without</a:t>
            </a:r>
            <a:r>
              <a:rPr lang="en-GB" sz="3600" dirty="0">
                <a:cs typeface="Arial" panose="020B0604020202020204"/>
              </a:rPr>
              <a:t> the final outcome</a:t>
            </a:r>
          </a:p>
          <a:p>
            <a:pPr lvl="1"/>
            <a:r>
              <a:rPr lang="en-GB" sz="3200" dirty="0">
                <a:cs typeface="Arial" panose="020B0604020202020204"/>
              </a:rPr>
              <a:t>TD can learn from incomplete sequences</a:t>
            </a:r>
          </a:p>
          <a:p>
            <a:pPr lvl="1"/>
            <a:r>
              <a:rPr lang="en-GB" sz="3200" dirty="0">
                <a:cs typeface="Arial" panose="020B0604020202020204"/>
              </a:rPr>
              <a:t>MC can only learn from complete sequences</a:t>
            </a:r>
          </a:p>
          <a:p>
            <a:pPr lvl="1"/>
            <a:r>
              <a:rPr lang="en-GB" sz="3200" dirty="0">
                <a:cs typeface="Arial" panose="020B0604020202020204"/>
              </a:rPr>
              <a:t>TD works in continuing (non-terminating) environments</a:t>
            </a:r>
          </a:p>
          <a:p>
            <a:pPr lvl="1"/>
            <a:r>
              <a:rPr lang="en-GB" sz="3200" dirty="0">
                <a:cs typeface="Arial" panose="020B0604020202020204"/>
              </a:rPr>
              <a:t>MC only works for episodic (terminating) environments</a:t>
            </a:r>
          </a:p>
          <a:p>
            <a:r>
              <a:rPr lang="en-GB" sz="3600" dirty="0">
                <a:cs typeface="Arial" panose="020B0604020202020204"/>
              </a:rPr>
              <a:t>TD is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independent of the temporal span </a:t>
            </a:r>
            <a:r>
              <a:rPr lang="en-GB" sz="3600" dirty="0">
                <a:cs typeface="Arial" panose="020B0604020202020204"/>
              </a:rPr>
              <a:t>of the prediction</a:t>
            </a:r>
          </a:p>
          <a:p>
            <a:pPr lvl="1"/>
            <a:r>
              <a:rPr lang="en-GB" sz="3200" dirty="0">
                <a:cs typeface="Arial" panose="020B0604020202020204"/>
              </a:rPr>
              <a:t>TD can learn from single transitions</a:t>
            </a:r>
            <a:endParaRPr lang="en-US" sz="2800" dirty="0">
              <a:cs typeface="Arial" panose="020B0604020202020204"/>
            </a:endParaRPr>
          </a:p>
          <a:p>
            <a:pPr lvl="1"/>
            <a:r>
              <a:rPr lang="en-US" sz="3200" dirty="0">
                <a:cs typeface="Arial" panose="020B0604020202020204"/>
              </a:rPr>
              <a:t>MC must store all predictions (or states) to update at the end of an episode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11500" dirty="0"/>
              <a:t>Between MC and TD: </a:t>
            </a:r>
          </a:p>
          <a:p>
            <a:r>
              <a:rPr lang="en-US" altLang="en-US" sz="11500" dirty="0"/>
              <a:t>Multi-Step TD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Unified View of RL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265" y="3663169"/>
            <a:ext cx="9407454" cy="83599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Multi-Step Updates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5397910"/>
            <a:ext cx="18982054" cy="641425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 panose="020B0604020202020204"/>
              </a:rPr>
              <a:t>TD uses value estimates which might be inaccurate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</a:rPr>
              <a:t>In addition, information can propagate back quite slowly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</a:rPr>
              <a:t>In MC information propagates faster, but the updates are noisier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</a:rPr>
              <a:t>We can go in between TD and MC</a:t>
            </a:r>
            <a:endParaRPr lang="en-GB" sz="3600" dirty="0"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Multi-Step Prediction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5" y="4266565"/>
                <a:ext cx="18982054" cy="7545599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600" dirty="0">
                    <a:cs typeface="Arial" panose="020B0604020202020204"/>
                  </a:rPr>
                  <a:t>Let TD target look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𝑛</m:t>
                    </m:r>
                  </m:oMath>
                </a14:m>
                <a:r>
                  <a:rPr lang="en-GB" sz="3600" dirty="0">
                    <a:cs typeface="Arial" panose="020B0604020202020204"/>
                  </a:rPr>
                  <a:t> steps into the future</a:t>
                </a: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266565"/>
                <a:ext cx="18982054" cy="7545599"/>
              </a:xfrm>
              <a:prstGeom prst="rect">
                <a:avLst/>
              </a:prstGeom>
              <a:blipFill rotWithShape="1">
                <a:blip r:embed="rId4"/>
                <a:stretch>
                  <a:fillRect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379" y="5034818"/>
            <a:ext cx="10169696" cy="71724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Multi-Step Returns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5" y="4266565"/>
                <a:ext cx="18982054" cy="7545599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600" dirty="0">
                    <a:cs typeface="Arial" panose="020B0604020202020204"/>
                  </a:rPr>
                  <a:t>Consider the following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𝑛</m:t>
                    </m:r>
                  </m:oMath>
                </a14:m>
                <a:r>
                  <a:rPr lang="en-GB" sz="3600" dirty="0">
                    <a:cs typeface="Arial" panose="020B0604020202020204"/>
                  </a:rPr>
                  <a:t>-step returns for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𝑛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=1,2,∞:</m:t>
                    </m:r>
                  </m:oMath>
                </a14:m>
                <a:endParaRPr lang="en-GB" sz="3600" b="0" dirty="0">
                  <a:ea typeface="Cambria Math" panose="02040503050406030204" pitchFamily="18" charset="0"/>
                  <a:cs typeface="Arial" panose="020B0604020202020204"/>
                </a:endParaRPr>
              </a:p>
              <a:p>
                <a:endParaRPr lang="en-GB" sz="3600" dirty="0">
                  <a:cs typeface="Arial" panose="020B0604020202020204"/>
                </a:endParaRPr>
              </a:p>
              <a:p>
                <a:endParaRPr lang="en-GB" sz="3600" dirty="0">
                  <a:cs typeface="Arial" panose="020B0604020202020204"/>
                </a:endParaRPr>
              </a:p>
              <a:p>
                <a:endParaRPr lang="en-GB" sz="3600" dirty="0">
                  <a:cs typeface="Arial" panose="020B0604020202020204"/>
                </a:endParaRPr>
              </a:p>
              <a:p>
                <a:endParaRPr lang="en-GB" sz="3600" dirty="0">
                  <a:cs typeface="Arial" panose="020B0604020202020204"/>
                </a:endParaRPr>
              </a:p>
              <a:p>
                <a:r>
                  <a:rPr lang="en-GB" sz="3600" dirty="0">
                    <a:cs typeface="Arial" panose="020B0604020202020204"/>
                  </a:rPr>
                  <a:t>In general, the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𝑛</m:t>
                    </m:r>
                  </m:oMath>
                </a14:m>
                <a:r>
                  <a:rPr lang="en-GB" sz="3600" dirty="0">
                    <a:cs typeface="Arial" panose="020B0604020202020204"/>
                  </a:rPr>
                  <a:t>-step return is defined by </a:t>
                </a:r>
              </a:p>
              <a:p>
                <a:endParaRPr lang="en-GB" sz="3600" dirty="0">
                  <a:cs typeface="Arial" panose="020B0604020202020204"/>
                </a:endParaRPr>
              </a:p>
              <a:p>
                <a:endParaRPr lang="en-GB" sz="3600" dirty="0">
                  <a:cs typeface="Arial" panose="020B0604020202020204"/>
                </a:endParaRPr>
              </a:p>
              <a:p>
                <a:r>
                  <a:rPr lang="en-GB" sz="3600" dirty="0">
                    <a:cs typeface="Arial" panose="020B0604020202020204"/>
                  </a:rPr>
                  <a:t>Multi-step TD learning</a:t>
                </a: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266565"/>
                <a:ext cx="18982054" cy="7545599"/>
              </a:xfrm>
              <a:prstGeom prst="rect">
                <a:avLst/>
              </a:prstGeom>
              <a:blipFill rotWithShape="1">
                <a:blip r:embed="rId4"/>
                <a:stretch>
                  <a:fillRect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427" y="4782266"/>
            <a:ext cx="10470122" cy="2940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427" y="8726963"/>
            <a:ext cx="10597054" cy="1195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366" y="10704476"/>
            <a:ext cx="7193612" cy="110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Grid Example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4" y="10759237"/>
                <a:ext cx="21590635" cy="806979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3600" dirty="0">
                    <a:cs typeface="Arial" panose="020B0604020202020204"/>
                  </a:rPr>
                  <a:t>(Reminder: SARSA is TD for action values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𝑞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(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  <a:cs typeface="Arial" panose="020B0604020202020204"/>
                      </a:rPr>
                      <m:t>𝑠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  <a:cs typeface="Arial" panose="020B0604020202020204"/>
                      </a:rPr>
                      <m:t>,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  <a:cs typeface="Arial" panose="020B0604020202020204"/>
                      </a:rPr>
                      <m:t>𝑎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)</m:t>
                    </m:r>
                  </m:oMath>
                </a14:m>
                <a:r>
                  <a:rPr lang="en-GB" sz="3600" dirty="0">
                    <a:cs typeface="Arial" panose="020B0604020202020204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4" y="10759237"/>
                <a:ext cx="21590635" cy="806979"/>
              </a:xfrm>
              <a:prstGeom prst="rect">
                <a:avLst/>
              </a:prstGeom>
              <a:blipFill rotWithShape="1">
                <a:blip r:embed="rId4"/>
                <a:stretch>
                  <a:fillRect l="-3" t="-54" r="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608" y="4415448"/>
            <a:ext cx="19137760" cy="58116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12500" dirty="0"/>
              <a:t>Temporal-Difference Learning for Control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On and Off-Policy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5" y="4972050"/>
                <a:ext cx="18982054" cy="6840114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600" dirty="0">
                    <a:solidFill>
                      <a:srgbClr val="0100C8"/>
                    </a:solidFill>
                    <a:cs typeface="Arial" panose="020B0604020202020204"/>
                  </a:rPr>
                  <a:t>On-policy</a:t>
                </a:r>
                <a:r>
                  <a:rPr lang="en-GB" sz="3600" dirty="0">
                    <a:cs typeface="Arial" panose="020B0604020202020204"/>
                  </a:rPr>
                  <a:t> learning</a:t>
                </a:r>
              </a:p>
              <a:p>
                <a:pPr lvl="1"/>
                <a:r>
                  <a:rPr lang="en-GB" sz="3200" dirty="0">
                    <a:cs typeface="Arial" panose="020B0604020202020204"/>
                  </a:rPr>
                  <a:t>Learn about </a:t>
                </a:r>
                <a:r>
                  <a:rPr lang="en-GB" sz="3200" dirty="0">
                    <a:solidFill>
                      <a:srgbClr val="0100C8"/>
                    </a:solidFill>
                    <a:cs typeface="Arial" panose="020B0604020202020204"/>
                  </a:rPr>
                  <a:t>behaviour</a:t>
                </a:r>
                <a:r>
                  <a:rPr lang="en-GB" sz="3200" dirty="0">
                    <a:cs typeface="Arial" panose="020B0604020202020204"/>
                  </a:rPr>
                  <a:t> policy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𝜋</m:t>
                    </m:r>
                  </m:oMath>
                </a14:m>
                <a:r>
                  <a:rPr lang="en-GB" sz="3200" dirty="0">
                    <a:cs typeface="Arial" panose="020B0604020202020204"/>
                  </a:rPr>
                  <a:t> from experience sampled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𝜋</m:t>
                    </m:r>
                  </m:oMath>
                </a14:m>
                <a:endParaRPr lang="en-GB" sz="3200" dirty="0">
                  <a:cs typeface="Arial" panose="020B0604020202020204"/>
                </a:endParaRPr>
              </a:p>
              <a:p>
                <a:pPr lvl="1"/>
                <a:r>
                  <a:rPr lang="en-GB" sz="3200" dirty="0">
                    <a:solidFill>
                      <a:srgbClr val="0100C8"/>
                    </a:solidFill>
                    <a:cs typeface="Arial" panose="020B0604020202020204"/>
                  </a:rPr>
                  <a:t>SARSA</a:t>
                </a:r>
                <a:r>
                  <a:rPr lang="en-GB" sz="3200" dirty="0">
                    <a:cs typeface="Arial" panose="020B0604020202020204"/>
                  </a:rPr>
                  <a:t> algorithm</a:t>
                </a:r>
                <a:endParaRPr lang="en-US" sz="3200" dirty="0">
                  <a:cs typeface="Arial" panose="020B0604020202020204"/>
                </a:endParaRPr>
              </a:p>
              <a:p>
                <a:r>
                  <a:rPr lang="en-GB" sz="3600" dirty="0">
                    <a:solidFill>
                      <a:srgbClr val="0100C8"/>
                    </a:solidFill>
                    <a:cs typeface="Arial" panose="020B0604020202020204"/>
                  </a:rPr>
                  <a:t>Off-policy</a:t>
                </a:r>
                <a:r>
                  <a:rPr lang="en-GB" sz="3600" dirty="0">
                    <a:cs typeface="Arial" panose="020B0604020202020204"/>
                  </a:rPr>
                  <a:t> learning</a:t>
                </a:r>
              </a:p>
              <a:p>
                <a:pPr lvl="1"/>
                <a:r>
                  <a:rPr lang="en-GB" sz="3200" dirty="0">
                    <a:cs typeface="Arial" panose="020B0604020202020204"/>
                  </a:rPr>
                  <a:t>Learn about </a:t>
                </a:r>
                <a:r>
                  <a:rPr lang="en-GB" sz="3200" dirty="0">
                    <a:solidFill>
                      <a:srgbClr val="0100C8"/>
                    </a:solidFill>
                    <a:cs typeface="Arial" panose="020B0604020202020204"/>
                  </a:rPr>
                  <a:t>target</a:t>
                </a:r>
                <a:r>
                  <a:rPr lang="en-GB" sz="3200" dirty="0">
                    <a:cs typeface="Arial" panose="020B0604020202020204"/>
                  </a:rPr>
                  <a:t> policy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𝜋</m:t>
                    </m:r>
                  </m:oMath>
                </a14:m>
                <a:r>
                  <a:rPr lang="en-GB" sz="3200" dirty="0">
                    <a:cs typeface="Arial" panose="020B0604020202020204"/>
                  </a:rPr>
                  <a:t> from experience sampled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𝜇</m:t>
                    </m:r>
                  </m:oMath>
                </a14:m>
                <a:endParaRPr lang="en-GB" sz="3200" dirty="0">
                  <a:cs typeface="Arial" panose="020B0604020202020204"/>
                </a:endParaRPr>
              </a:p>
              <a:p>
                <a:pPr lvl="1"/>
                <a:r>
                  <a:rPr lang="en-GB" sz="3200" dirty="0">
                    <a:cs typeface="Arial" panose="020B0604020202020204"/>
                  </a:rPr>
                  <a:t>Learn “counterfactually” about other things you could do: “what if…?”</a:t>
                </a:r>
              </a:p>
              <a:p>
                <a:pPr lvl="1"/>
                <a:r>
                  <a:rPr lang="en-GB" sz="3200" dirty="0">
                    <a:cs typeface="Arial" panose="020B0604020202020204"/>
                  </a:rPr>
                  <a:t>E.g., “What if I would turn left?” =&gt; new observations, rewards?</a:t>
                </a:r>
              </a:p>
              <a:p>
                <a:pPr lvl="1"/>
                <a:r>
                  <a:rPr lang="en-US" sz="3200" b="0" i="0" u="none" strike="noStrike" baseline="0" dirty="0">
                    <a:solidFill>
                      <a:srgbClr val="000000"/>
                    </a:solidFill>
                  </a:rPr>
                  <a:t>E.g., “What if I would play more defensively?” </a:t>
                </a:r>
                <a:r>
                  <a:rPr lang="en-GB" sz="3200" dirty="0">
                    <a:cs typeface="Arial" panose="020B0604020202020204"/>
                  </a:rPr>
                  <a:t>=&gt;</a:t>
                </a:r>
                <a:r>
                  <a:rPr lang="en-US" sz="3200" b="0" i="0" u="none" strike="noStrike" baseline="0" dirty="0">
                    <a:solidFill>
                      <a:srgbClr val="000000"/>
                    </a:solidFill>
                  </a:rPr>
                  <a:t> different win probability?</a:t>
                </a:r>
              </a:p>
              <a:p>
                <a:pPr lvl="1"/>
                <a:r>
                  <a:rPr lang="en-US" sz="3200" b="0" i="0" u="none" strike="noStrike" baseline="0" dirty="0">
                    <a:solidFill>
                      <a:srgbClr val="000000"/>
                    </a:solidFill>
                  </a:rPr>
                  <a:t>E.g., “What if I would continue to go forward?” </a:t>
                </a:r>
                <a:r>
                  <a:rPr lang="en-GB" sz="3200" dirty="0">
                    <a:cs typeface="Arial" panose="020B0604020202020204"/>
                  </a:rPr>
                  <a:t>=&gt;</a:t>
                </a:r>
                <a:r>
                  <a:rPr lang="en-US" sz="3200" b="0" i="0" u="none" strike="noStrike" baseline="0" dirty="0">
                    <a:solidFill>
                      <a:srgbClr val="000000"/>
                    </a:solidFill>
                  </a:rPr>
                  <a:t> how long until I bump into a wall?</a:t>
                </a:r>
                <a:endParaRPr lang="en-GB" sz="3200" dirty="0"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972050"/>
                <a:ext cx="18982054" cy="6840114"/>
              </a:xfrm>
              <a:prstGeom prst="rect">
                <a:avLst/>
              </a:prstGeom>
              <a:blipFill rotWithShape="1">
                <a:blip r:embed="rId4"/>
                <a:stretch>
                  <a:fillRect r="3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SARSA algorithm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Source: Sutton &amp;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Barto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(2018). Reinforcement Learning – An Introduction (2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edition)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61" y="3784600"/>
            <a:ext cx="17071277" cy="78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/>
              <a:t>Lecture 18: </a:t>
            </a:r>
            <a:r>
              <a:rPr lang="en-US" altLang="en-US" dirty="0"/>
              <a:t>Model-free Reinforcement Learning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1123759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learn about: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simpler framework of multi-armed bandits and the exploration-exploitation tradeoff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Model-free prediction to estimate values in an unknown MDP: Monte Carlo, Temporal-Difference (TD) Learning, and Multi-step TD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2578715" y="6606540"/>
            <a:ext cx="1030033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altLang="en-US" sz="3000" b="0" dirty="0"/>
              <a:t>Model-free control to </a:t>
            </a:r>
            <a:r>
              <a:rPr lang="en-US" altLang="en-US" sz="3000" b="0" dirty="0" err="1"/>
              <a:t>optimise</a:t>
            </a:r>
            <a:r>
              <a:rPr lang="en-US" altLang="en-US" sz="3000" b="0" dirty="0"/>
              <a:t> values in an unknown MDP: SARSA and Q-learning algorithms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sz="3000" b="0" dirty="0"/>
              <a:t>Optimistic initialization of the value function to help exploration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SARSA algorithm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4" y="5600700"/>
            <a:ext cx="21590635" cy="62114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 panose="020B0604020202020204"/>
              </a:rPr>
              <a:t>Tabular SARSA converges to the optimal action-value function, if the policy is </a:t>
            </a:r>
            <a:r>
              <a:rPr lang="en-GB" sz="3600" dirty="0">
                <a:solidFill>
                  <a:srgbClr val="0100C8"/>
                </a:solidFill>
                <a:cs typeface="Arial" panose="020B0604020202020204"/>
              </a:rPr>
              <a:t>Greedy in the Limit of Infinite Exploration</a:t>
            </a:r>
            <a:r>
              <a:rPr lang="en-GB" sz="3600" dirty="0">
                <a:cs typeface="Arial" panose="020B0604020202020204"/>
              </a:rPr>
              <a:t> (GLIE)</a:t>
            </a:r>
          </a:p>
          <a:p>
            <a:pPr lvl="1"/>
            <a:r>
              <a:rPr lang="en-GB" sz="3200" dirty="0">
                <a:cs typeface="Arial" panose="020B0604020202020204"/>
              </a:rPr>
              <a:t>All state-action pairs are explored infinitely many times</a:t>
            </a:r>
          </a:p>
          <a:p>
            <a:pPr lvl="1"/>
            <a:r>
              <a:rPr lang="en-GB" sz="3200" dirty="0">
                <a:cs typeface="Arial" panose="020B0604020202020204"/>
              </a:rPr>
              <a:t>The policy converges to a greedy policy</a:t>
            </a:r>
          </a:p>
          <a:p>
            <a:pPr lvl="1"/>
            <a:r>
              <a:rPr lang="en-GB" sz="3200" dirty="0">
                <a:cs typeface="Arial" panose="020B0604020202020204"/>
              </a:rPr>
              <a:t>For example, </a:t>
            </a:r>
            <a:r>
              <a:rPr lang="en-US" sz="3200" dirty="0">
                <a:cs typeface="Arial" panose="020B0604020202020204"/>
              </a:rPr>
              <a:t>ε</a:t>
            </a:r>
            <a:r>
              <a:rPr lang="en-GB" sz="3200" dirty="0">
                <a:cs typeface="Arial" panose="020B0604020202020204"/>
              </a:rPr>
              <a:t>-greedy with </a:t>
            </a:r>
            <a:r>
              <a:rPr lang="en-US" sz="3200" dirty="0">
                <a:cs typeface="Arial" panose="020B0604020202020204"/>
              </a:rPr>
              <a:t>ε</a:t>
            </a:r>
            <a:r>
              <a:rPr lang="en-GB" sz="3200" dirty="0">
                <a:cs typeface="Arial" panose="020B0604020202020204"/>
              </a:rPr>
              <a:t> decaying over time</a:t>
            </a:r>
          </a:p>
          <a:p>
            <a:pPr lvl="1"/>
            <a:endParaRPr lang="en-GB" sz="3200" dirty="0"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Off-Policy Learning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/>
              <p:cNvSpPr>
                <a:spLocks noGrp="1"/>
              </p:cNvSpPr>
              <p:nvPr/>
            </p:nvSpPr>
            <p:spPr>
              <a:xfrm>
                <a:off x="1287145" y="4266565"/>
                <a:ext cx="18982054" cy="7545599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>
                    <a:cs typeface="Arial" panose="020B0604020202020204"/>
                  </a:rPr>
                  <a:t>Evaluate target policy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𝜋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𝛼</m:t>
                        </m:r>
                      </m:e>
                      <m:e>
                        <m:r>
                          <a:rPr lang="en-GB" sz="3200" i="1" dirty="0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3200" dirty="0">
                    <a:cs typeface="Arial" panose="020B0604020202020204"/>
                  </a:rPr>
                  <a:t>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3200" dirty="0">
                    <a:cs typeface="Arial" panose="020B0604020202020204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,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𝑎</m:t>
                        </m:r>
                      </m:e>
                    </m:d>
                  </m:oMath>
                </a14:m>
                <a:endParaRPr lang="en-GB" sz="3200" dirty="0">
                  <a:cs typeface="Arial" panose="020B0604020202020204"/>
                </a:endParaRPr>
              </a:p>
              <a:p>
                <a:r>
                  <a:rPr lang="en-GB" sz="3200" dirty="0">
                    <a:cs typeface="Arial" panose="020B0604020202020204"/>
                  </a:rPr>
                  <a:t>While using behaviour policy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/>
                      </a:rPr>
                      <m:t>𝜇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𝛼</m:t>
                        </m:r>
                      </m:e>
                      <m:e>
                        <m:r>
                          <a:rPr lang="en-GB" sz="3200" i="1" dirty="0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3200" dirty="0">
                    <a:cs typeface="Arial" panose="020B0604020202020204"/>
                  </a:rPr>
                  <a:t> to generate actions</a:t>
                </a:r>
              </a:p>
              <a:p>
                <a:r>
                  <a:rPr lang="en-GB" sz="3200" dirty="0">
                    <a:cs typeface="Arial" panose="020B0604020202020204"/>
                  </a:rPr>
                  <a:t>Why is this important?</a:t>
                </a:r>
              </a:p>
              <a:p>
                <a:pPr lvl="1"/>
                <a:r>
                  <a:rPr lang="en-GB" sz="2800" dirty="0">
                    <a:cs typeface="Arial" panose="020B0604020202020204"/>
                  </a:rPr>
                  <a:t>Learn from observing humans or other agents (e.g., from logged data)</a:t>
                </a:r>
              </a:p>
              <a:p>
                <a:pPr lvl="1"/>
                <a:r>
                  <a:rPr lang="en-GB" sz="2800" dirty="0">
                    <a:cs typeface="Arial" panose="020B0604020202020204"/>
                  </a:rPr>
                  <a:t>Re-use experience from old policies (e.g., from your own past experience)</a:t>
                </a:r>
              </a:p>
              <a:p>
                <a:pPr lvl="1"/>
                <a:r>
                  <a:rPr lang="en-GB" sz="2800" dirty="0">
                    <a:cs typeface="Arial" panose="020B0604020202020204"/>
                  </a:rPr>
                  <a:t>Learn about </a:t>
                </a:r>
                <a:r>
                  <a:rPr lang="en-GB" sz="2800" dirty="0">
                    <a:solidFill>
                      <a:srgbClr val="0100C8"/>
                    </a:solidFill>
                    <a:cs typeface="Arial" panose="020B0604020202020204"/>
                  </a:rPr>
                  <a:t>multiple</a:t>
                </a:r>
                <a:r>
                  <a:rPr lang="en-GB" sz="2800" dirty="0">
                    <a:cs typeface="Arial" panose="020B0604020202020204"/>
                  </a:rPr>
                  <a:t> policies while following </a:t>
                </a:r>
                <a:r>
                  <a:rPr lang="en-GB" sz="2800" dirty="0">
                    <a:solidFill>
                      <a:srgbClr val="0100C8"/>
                    </a:solidFill>
                    <a:cs typeface="Arial" panose="020B0604020202020204"/>
                  </a:rPr>
                  <a:t>one</a:t>
                </a:r>
                <a:r>
                  <a:rPr lang="en-GB" sz="2800" dirty="0">
                    <a:cs typeface="Arial" panose="020B0604020202020204"/>
                  </a:rPr>
                  <a:t> policy</a:t>
                </a:r>
              </a:p>
              <a:p>
                <a:pPr lvl="1"/>
                <a:r>
                  <a:rPr lang="en-GB" sz="2800" dirty="0">
                    <a:cs typeface="Arial" panose="020B0604020202020204"/>
                  </a:rPr>
                  <a:t>Learn about </a:t>
                </a:r>
                <a:r>
                  <a:rPr lang="en-GB" sz="2800" dirty="0">
                    <a:solidFill>
                      <a:srgbClr val="0100C8"/>
                    </a:solidFill>
                    <a:cs typeface="Arial" panose="020B0604020202020204"/>
                  </a:rPr>
                  <a:t>greedy</a:t>
                </a:r>
                <a:r>
                  <a:rPr lang="en-GB" sz="2800" dirty="0">
                    <a:cs typeface="Arial" panose="020B0604020202020204"/>
                  </a:rPr>
                  <a:t> policy while following </a:t>
                </a:r>
                <a:r>
                  <a:rPr lang="en-GB" sz="2800" dirty="0">
                    <a:solidFill>
                      <a:srgbClr val="0100C8"/>
                    </a:solidFill>
                    <a:cs typeface="Arial" panose="020B0604020202020204"/>
                  </a:rPr>
                  <a:t>exploratory</a:t>
                </a:r>
                <a:r>
                  <a:rPr lang="en-GB" sz="2800" dirty="0">
                    <a:cs typeface="Arial" panose="020B0604020202020204"/>
                  </a:rPr>
                  <a:t> policy</a:t>
                </a:r>
              </a:p>
              <a:p>
                <a:r>
                  <a:rPr lang="en-GB" sz="3200" dirty="0">
                    <a:solidFill>
                      <a:srgbClr val="0100C8"/>
                    </a:solidFill>
                    <a:cs typeface="Arial" panose="020B0604020202020204"/>
                  </a:rPr>
                  <a:t>Q-learning</a:t>
                </a:r>
                <a:r>
                  <a:rPr lang="en-GB" sz="3200" dirty="0">
                    <a:cs typeface="Arial" panose="020B0604020202020204"/>
                  </a:rPr>
                  <a:t> estimates the value of the </a:t>
                </a:r>
                <a:r>
                  <a:rPr lang="en-GB" sz="3200" dirty="0">
                    <a:solidFill>
                      <a:srgbClr val="0100C8"/>
                    </a:solidFill>
                    <a:cs typeface="Arial" panose="020B0604020202020204"/>
                  </a:rPr>
                  <a:t>greedy</a:t>
                </a:r>
                <a:r>
                  <a:rPr lang="en-GB" sz="3200" dirty="0">
                    <a:cs typeface="Arial" panose="020B0604020202020204"/>
                  </a:rPr>
                  <a:t> policy</a:t>
                </a:r>
              </a:p>
              <a:p>
                <a:endParaRPr lang="en-GB" sz="3200" dirty="0">
                  <a:cs typeface="Arial" panose="020B0604020202020204"/>
                </a:endParaRPr>
              </a:p>
              <a:p>
                <a:endParaRPr lang="en-GB" sz="3200" dirty="0">
                  <a:cs typeface="Arial" panose="020B0604020202020204"/>
                </a:endParaRPr>
              </a:p>
              <a:p>
                <a:pPr marL="0" indent="0">
                  <a:buNone/>
                </a:pPr>
                <a:endParaRPr lang="en-GB" sz="3200" dirty="0">
                  <a:cs typeface="Arial" panose="020B0604020202020204"/>
                </a:endParaRPr>
              </a:p>
              <a:p>
                <a:pPr lvl="1"/>
                <a:r>
                  <a:rPr lang="en-GB" sz="2800" dirty="0">
                    <a:solidFill>
                      <a:srgbClr val="0100C8"/>
                    </a:solidFill>
                    <a:cs typeface="Arial" panose="020B0604020202020204"/>
                  </a:rPr>
                  <a:t>Acting</a:t>
                </a:r>
                <a:r>
                  <a:rPr lang="en-GB" sz="2800" dirty="0">
                    <a:cs typeface="Arial" panose="020B0604020202020204"/>
                  </a:rPr>
                  <a:t> greedy all the time would not explore sufficiently</a:t>
                </a:r>
              </a:p>
            </p:txBody>
          </p:sp>
        </mc:Choice>
        <mc:Fallback xmlns="">
          <p:sp>
            <p:nvSpPr>
              <p:cNvPr id="4" name="Text Placehold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266565"/>
                <a:ext cx="18982054" cy="7545599"/>
              </a:xfrm>
              <a:prstGeom prst="rect">
                <a:avLst/>
              </a:prstGeom>
              <a:blipFill rotWithShape="1">
                <a:blip r:embed="rId4"/>
                <a:stretch>
                  <a:fillRect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1" y="9288748"/>
            <a:ext cx="13349074" cy="116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Q-learning algorithm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Source: Sutton &amp;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Barto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(2018). Reinforcement Learning – An Introduction (2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edition)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36" y="3809577"/>
            <a:ext cx="18233127" cy="78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Q-learning algorithm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5600700"/>
            <a:ext cx="18982054" cy="62114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 panose="020B0604020202020204"/>
              </a:rPr>
              <a:t>Q-learning control converges to the optimal action-value function, as long as we take each action in each state infinitely often</a:t>
            </a:r>
          </a:p>
          <a:p>
            <a:r>
              <a:rPr lang="en-GB" sz="3600" dirty="0">
                <a:cs typeface="Arial" panose="020B0604020202020204"/>
              </a:rPr>
              <a:t>No need for greedy behaviour!</a:t>
            </a:r>
          </a:p>
          <a:p>
            <a:r>
              <a:rPr lang="en-GB" sz="3600" dirty="0">
                <a:cs typeface="Arial" panose="020B0604020202020204"/>
              </a:rPr>
              <a:t>Works for any policy that eventually selects all actions sufficiently often</a:t>
            </a:r>
          </a:p>
          <a:p>
            <a:r>
              <a:rPr lang="en-GB" sz="3600" dirty="0">
                <a:cs typeface="Arial" panose="020B0604020202020204"/>
              </a:rPr>
              <a:t>Requires appropriately decaying step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67" y="7577751"/>
            <a:ext cx="7216765" cy="46790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65" y="3436938"/>
            <a:ext cx="9220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Cliff Walking Example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111399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Source: Sutton &amp;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Barto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(2018). Reinforcement Learning – An Introduction (2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edition)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0852785" y="3962400"/>
            <a:ext cx="12024994" cy="78497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 panose="020B0604020202020204"/>
              </a:rPr>
              <a:t>Q-learning learns values for the optimal policy, that which travels right along the edge of the cliff.</a:t>
            </a:r>
          </a:p>
          <a:p>
            <a:r>
              <a:rPr lang="en-GB" sz="3600" dirty="0">
                <a:cs typeface="Arial" panose="020B0604020202020204"/>
              </a:rPr>
              <a:t>This results in occasionally falling off the cliff because of the </a:t>
            </a:r>
            <a:r>
              <a:rPr lang="en-US" sz="3600" dirty="0">
                <a:cs typeface="Arial" panose="020B0604020202020204"/>
              </a:rPr>
              <a:t>ε</a:t>
            </a:r>
            <a:r>
              <a:rPr lang="en-GB" sz="3600" dirty="0">
                <a:cs typeface="Arial" panose="020B0604020202020204"/>
              </a:rPr>
              <a:t>-greedy action selection</a:t>
            </a:r>
          </a:p>
          <a:p>
            <a:r>
              <a:rPr lang="en-GB" sz="3600" dirty="0">
                <a:cs typeface="Arial" panose="020B0604020202020204"/>
              </a:rPr>
              <a:t>SARSA takes action selection into account and learns the longer but safer path through the upper part of the grid.</a:t>
            </a:r>
          </a:p>
          <a:p>
            <a:r>
              <a:rPr lang="en-GB" sz="3600" dirty="0">
                <a:cs typeface="Arial" panose="020B0604020202020204"/>
              </a:rPr>
              <a:t>Although Q-learning learns the values of the optimal policy, its online performance is worse than that of SARSA, which learns the roundabout policy</a:t>
            </a:r>
          </a:p>
          <a:p>
            <a:r>
              <a:rPr lang="en-GB" sz="3600" dirty="0">
                <a:cs typeface="Arial" panose="020B0604020202020204"/>
              </a:rPr>
              <a:t>If </a:t>
            </a:r>
            <a:r>
              <a:rPr lang="en-US" sz="3600" dirty="0">
                <a:cs typeface="Arial" panose="020B0604020202020204"/>
              </a:rPr>
              <a:t>ε</a:t>
            </a:r>
            <a:r>
              <a:rPr lang="en-GB" sz="3600" dirty="0">
                <a:cs typeface="Arial" panose="020B0604020202020204"/>
              </a:rPr>
              <a:t> were gradually reduced, then both methods would asymptotically converge to the optimal policy.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altLang="en-US" sz="12500" dirty="0"/>
              <a:t>Optimistic Initialization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Optimistic Initialization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1287145" y="4260777"/>
            <a:ext cx="18982054" cy="74385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 panose="020B0604020202020204"/>
              </a:rPr>
              <a:t>Simple approach to ensure exploration of state(-action) space</a:t>
            </a:r>
          </a:p>
          <a:p>
            <a:r>
              <a:rPr lang="en-GB" sz="3600" dirty="0">
                <a:cs typeface="Arial" panose="020B0604020202020204"/>
              </a:rPr>
              <a:t>Instead of initializing the value function to 0, initialize to </a:t>
            </a:r>
            <a:r>
              <a:rPr lang="en-GB" sz="3600" dirty="0" err="1">
                <a:cs typeface="Arial" panose="020B0604020202020204"/>
              </a:rPr>
              <a:t>r</a:t>
            </a:r>
            <a:r>
              <a:rPr lang="en-GB" sz="3600" baseline="-25000" dirty="0" err="1">
                <a:cs typeface="Arial" panose="020B0604020202020204"/>
              </a:rPr>
              <a:t>max</a:t>
            </a:r>
            <a:r>
              <a:rPr lang="en-GB" sz="3600" dirty="0">
                <a:cs typeface="Arial" panose="020B0604020202020204"/>
              </a:rPr>
              <a:t> / (1-γ)</a:t>
            </a:r>
          </a:p>
          <a:p>
            <a:r>
              <a:rPr lang="en-GB" sz="3600" dirty="0">
                <a:cs typeface="Arial" panose="020B0604020202020204"/>
              </a:rPr>
              <a:t>Acting greedily (instead of ε-greedy) allows the algorithm to try each action in every state at least once</a:t>
            </a:r>
          </a:p>
          <a:p>
            <a:r>
              <a:rPr lang="en-US" altLang="en-GB" sz="3600" dirty="0">
                <a:cs typeface="Arial" panose="020B0604020202020204"/>
              </a:rPr>
              <a:t>Doing so the agent is able to discover a delayed reward</a:t>
            </a:r>
            <a:endParaRPr lang="en-GB" sz="3600" dirty="0">
              <a:cs typeface="Arial" panose="020B0604020202020204"/>
            </a:endParaRPr>
          </a:p>
          <a:p>
            <a:endParaRPr lang="en-GB" sz="3600" dirty="0">
              <a:cs typeface="Arial" panose="020B0604020202020204"/>
            </a:endParaRPr>
          </a:p>
          <a:p>
            <a:r>
              <a:rPr lang="en-GB" sz="3600" dirty="0">
                <a:cs typeface="Arial" panose="020B0604020202020204"/>
              </a:rPr>
              <a:t>Example: Combination-lock MDP</a:t>
            </a:r>
          </a:p>
          <a:p>
            <a:endParaRPr lang="en-GB" sz="3600" dirty="0">
              <a:cs typeface="Arial" panose="020B0604020202020204"/>
            </a:endParaRPr>
          </a:p>
          <a:p>
            <a:endParaRPr lang="en-GB" sz="3600" dirty="0">
              <a:cs typeface="Arial" panose="020B0604020202020204"/>
            </a:endParaRPr>
          </a:p>
        </p:txBody>
      </p:sp>
      <p:pic>
        <p:nvPicPr>
          <p:cNvPr id="5" name="Picture 5" descr="Diagram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80" y="8151854"/>
            <a:ext cx="8977745" cy="370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5"/>
              </p:nvPr>
            </p:nvSpPr>
            <p:spPr/>
            <p:txBody>
              <a:bodyPr lIns="91440" tIns="45720" rIns="91440" bIns="45720" anchor="t">
                <a:normAutofit/>
              </a:bodyPr>
              <a:lstStyle/>
              <a:p>
                <a:r>
                  <a:rPr lang="en-US" dirty="0"/>
                  <a:t>Combination-lock MDP 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𝑖𝑛𝑖𝑡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25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47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4" name="Picture 3" descr="Qst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800" y="5021580"/>
            <a:ext cx="9003665" cy="6339840"/>
          </a:xfrm>
          <a:prstGeom prst="rect">
            <a:avLst/>
          </a:prstGeom>
        </p:spPr>
      </p:pic>
      <p:pic>
        <p:nvPicPr>
          <p:cNvPr id="6" name="Picture 5" descr="Qrewa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55" y="5021580"/>
            <a:ext cx="8967470" cy="6339840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/>
        </p:nvSpPr>
        <p:spPr>
          <a:xfrm>
            <a:off x="19984085" y="4260850"/>
            <a:ext cx="3555365" cy="74383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GB" sz="3600" b="1" u="sng" dirty="0">
                <a:cs typeface="Arial" panose="020B0604020202020204"/>
              </a:rPr>
              <a:t>Parameters</a:t>
            </a: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GB" sz="3600" b="1" dirty="0">
                <a:cs typeface="Arial" panose="020B0604020202020204"/>
              </a:rPr>
              <a:t>ε=0.1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α=0.95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γ=0.95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  <a:sym typeface="+mn-ea"/>
              </a:rPr>
              <a:t>episodes=100</a:t>
            </a: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max_steps=10K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runs=100</a:t>
            </a:r>
          </a:p>
          <a:p>
            <a:pPr marL="0" indent="0">
              <a:buNone/>
            </a:pPr>
            <a:r>
              <a:rPr lang="en-US" altLang="en-GB" sz="3600" b="1" dirty="0">
                <a:cs typeface="Arial" panose="020B0604020202020204"/>
                <a:sym typeface="+mn-ea"/>
              </a:rPr>
              <a:t>Qinit=0</a:t>
            </a:r>
            <a:endParaRPr lang="en-US" altLang="en-GB" sz="3600" b="1" dirty="0"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5"/>
              </p:nvPr>
            </p:nvSpPr>
            <p:spPr/>
            <p:txBody>
              <a:bodyPr lIns="91440" tIns="45720" rIns="91440" bIns="45720" anchor="t">
                <a:normAutofit/>
              </a:bodyPr>
              <a:lstStyle/>
              <a:p>
                <a:r>
                  <a:rPr lang="en-US" dirty="0"/>
                  <a:t>Combination-lock MDP 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𝑖𝑛𝑖𝑡</m:t>
                        </m:r>
                      </m:sub>
                    </m:sSub>
                    <m:r>
                      <a:rPr lang="en-GB" b="1" i="0" dirty="0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5"/>
              </p:nvPr>
            </p:nvSpPr>
            <p:spPr>
              <a:blipFill>
                <a:blip r:embed="rId3"/>
                <a:stretch>
                  <a:fillRect l="-1694" t="-141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6" name="Picture 5" descr="delayedQrew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" y="5021580"/>
            <a:ext cx="8961120" cy="6351905"/>
          </a:xfrm>
          <a:prstGeom prst="rect">
            <a:avLst/>
          </a:prstGeom>
        </p:spPr>
      </p:pic>
      <p:pic>
        <p:nvPicPr>
          <p:cNvPr id="8" name="Picture 7" descr="delayedQst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1285" y="5021580"/>
            <a:ext cx="9003665" cy="6351905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/>
        </p:nvSpPr>
        <p:spPr>
          <a:xfrm>
            <a:off x="19984085" y="4260850"/>
            <a:ext cx="3555365" cy="74383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GB" sz="3600" b="1" u="sng" dirty="0">
                <a:cs typeface="Arial" panose="020B0604020202020204"/>
              </a:rPr>
              <a:t>Parameters</a:t>
            </a: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GB" sz="3600" b="1" dirty="0">
                <a:cs typeface="Arial" panose="020B0604020202020204"/>
              </a:rPr>
              <a:t>ε=0</a:t>
            </a: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α=0.95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γ=0.95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  <a:sym typeface="+mn-ea"/>
              </a:rPr>
              <a:t>episodes=100</a:t>
            </a: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max_steps=10K</a:t>
            </a:r>
          </a:p>
          <a:p>
            <a:pPr marL="0" indent="0">
              <a:buNone/>
            </a:pPr>
            <a:r>
              <a:rPr lang="en-US" altLang="en-GB" sz="3600" dirty="0">
                <a:cs typeface="Arial" panose="020B0604020202020204"/>
              </a:rPr>
              <a:t>runs=100</a:t>
            </a:r>
          </a:p>
          <a:p>
            <a:pPr marL="0" indent="0">
              <a:buNone/>
            </a:pPr>
            <a:r>
              <a:rPr lang="en-US" altLang="en-GB" sz="3600" b="1" dirty="0">
                <a:cs typeface="Arial" panose="020B0604020202020204"/>
              </a:rPr>
              <a:t>Qinit=2000</a:t>
            </a:r>
            <a:endParaRPr lang="en-US" altLang="en-GB" sz="3600" dirty="0">
              <a:cs typeface="Arial" panose="020B0604020202020204"/>
            </a:endParaRPr>
          </a:p>
          <a:p>
            <a:pPr marL="0" indent="0">
              <a:buNone/>
            </a:pPr>
            <a:endParaRPr lang="en-US" altLang="en-GB" sz="3600" dirty="0"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5" y="4526110"/>
            <a:ext cx="150704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Multi-armed bandit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Temporal difference learning – 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Wikipedia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Scholarpedia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 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SARSA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8"/>
              </a:rPr>
              <a:t>Q-learning – Wikipedia 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49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Exploration vs Exploitation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375408" y="5054487"/>
            <a:ext cx="11968170" cy="673730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Learning agents need to trade off two things</a:t>
            </a:r>
          </a:p>
          <a:p>
            <a:pPr lvl="1"/>
            <a:r>
              <a:rPr lang="en-US" sz="3200" b="1" dirty="0">
                <a:solidFill>
                  <a:srgbClr val="0100C8"/>
                </a:solidFill>
                <a:latin typeface="Helvetica Neue"/>
              </a:rPr>
              <a:t>Exploitation</a:t>
            </a:r>
            <a:r>
              <a:rPr lang="en-US" sz="3200" dirty="0">
                <a:latin typeface="Helvetica Neue"/>
              </a:rPr>
              <a:t>: Maximize performance based on current knowledge</a:t>
            </a:r>
          </a:p>
          <a:p>
            <a:pPr lvl="1"/>
            <a:r>
              <a:rPr lang="en-US" sz="3200" b="1" dirty="0">
                <a:solidFill>
                  <a:srgbClr val="0100C8"/>
                </a:solidFill>
                <a:latin typeface="Helvetica Neue"/>
              </a:rPr>
              <a:t>Exploration</a:t>
            </a:r>
            <a:r>
              <a:rPr lang="en-US" sz="3200" dirty="0">
                <a:latin typeface="Helvetica Neue"/>
              </a:rPr>
              <a:t>: Increase knowledge</a:t>
            </a:r>
            <a:endParaRPr lang="en-US" sz="3200" dirty="0"/>
          </a:p>
          <a:p>
            <a:r>
              <a:rPr lang="en-US" sz="3600" dirty="0">
                <a:latin typeface="Helvetica Neue"/>
              </a:rPr>
              <a:t>We need to gather information to make the best overall </a:t>
            </a:r>
            <a:r>
              <a:rPr lang="en-US" sz="3600" dirty="0"/>
              <a:t>decisions</a:t>
            </a:r>
            <a:endParaRPr lang="en-US" dirty="0"/>
          </a:p>
          <a:p>
            <a:r>
              <a:rPr lang="en-US" sz="3600" dirty="0"/>
              <a:t>The</a:t>
            </a:r>
            <a:r>
              <a:rPr lang="en-US" sz="3600" dirty="0">
                <a:latin typeface="Helvetica Neue"/>
              </a:rPr>
              <a:t> best long-term strategy may involve short-term sacrifices</a:t>
            </a:r>
            <a:endParaRPr lang="en-US" dirty="0"/>
          </a:p>
        </p:txBody>
      </p:sp>
      <p:pic>
        <p:nvPicPr>
          <p:cNvPr id="3" name="Picture 3" descr="A picture containing engineering drawing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0040" y="4331729"/>
            <a:ext cx="9175897" cy="5579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32555" y="10035446"/>
            <a:ext cx="88569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dirty="0">
                <a:latin typeface="Arial" panose="020B0604020202020204"/>
                <a:cs typeface="Arial" panose="020B0604020202020204"/>
              </a:rPr>
              <a:t>Image source: UC Berkeley AI course </a:t>
            </a:r>
            <a:r>
              <a:rPr lang="en-US" sz="2000" dirty="0">
                <a:solidFill>
                  <a:srgbClr val="888888"/>
                </a:solidFill>
                <a:latin typeface="Arial" panose="020B0604020202020204"/>
                <a:cs typeface="Arial" panose="020B0604020202020204"/>
                <a:hlinkClick r:id="rId5"/>
              </a:rPr>
              <a:t>slide</a:t>
            </a:r>
            <a:r>
              <a:rPr lang="en-US" sz="200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, </a:t>
            </a:r>
            <a:r>
              <a:rPr lang="en-US" sz="2000" dirty="0">
                <a:solidFill>
                  <a:srgbClr val="888888"/>
                </a:solidFill>
                <a:latin typeface="Arial" panose="020B0604020202020204"/>
                <a:cs typeface="Arial" panose="020B0604020202020204"/>
                <a:hlinkClick r:id="rId6"/>
              </a:rPr>
              <a:t>lecture 11</a:t>
            </a:r>
            <a:r>
              <a:rPr lang="en-US" sz="200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Multi-armed bandits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 simpler setting: the multi-armed bandit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5007345"/>
            <a:ext cx="11666915" cy="602846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The environment is assumed to have only a </a:t>
            </a:r>
            <a:r>
              <a:rPr lang="en-US" sz="4000" b="1" dirty="0">
                <a:solidFill>
                  <a:srgbClr val="0100C8"/>
                </a:solidFill>
              </a:rPr>
              <a:t>single state</a:t>
            </a:r>
          </a:p>
          <a:p>
            <a:r>
              <a:rPr lang="en-US" sz="4000" dirty="0"/>
              <a:t>⇒ actions no longer have long-term consequences in the environment</a:t>
            </a:r>
          </a:p>
          <a:p>
            <a:r>
              <a:rPr lang="en-US" sz="4000" dirty="0"/>
              <a:t>⇒ actions still do impact </a:t>
            </a:r>
            <a:r>
              <a:rPr lang="en-US" sz="4000" b="1" dirty="0">
                <a:solidFill>
                  <a:srgbClr val="0100C8"/>
                </a:solidFill>
              </a:rPr>
              <a:t>immediate reward</a:t>
            </a:r>
            <a:endParaRPr lang="en-US" b="1" dirty="0">
              <a:solidFill>
                <a:srgbClr val="0100C8"/>
              </a:solidFill>
            </a:endParaRPr>
          </a:p>
          <a:p>
            <a:r>
              <a:rPr lang="en-US" sz="4000" dirty="0"/>
              <a:t>⇒ other observations can be ignored</a:t>
            </a:r>
            <a:endParaRPr lang="en-US" dirty="0"/>
          </a:p>
          <a:p>
            <a:r>
              <a:rPr lang="en-US" sz="4000" dirty="0"/>
              <a:t>We discuss how to learn a policy in this setting</a:t>
            </a:r>
            <a:endParaRPr lang="en-US" dirty="0"/>
          </a:p>
        </p:txBody>
      </p:sp>
      <p:pic>
        <p:nvPicPr>
          <p:cNvPr id="3" name="Picture 3" descr="A picture containing slot machine, several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997" y="4664698"/>
            <a:ext cx="8856920" cy="6221438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The multi-armed bandit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4929961"/>
            <a:ext cx="21590635" cy="73043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A multi-armed bandit is a set of distributions </a:t>
            </a:r>
          </a:p>
          <a:p>
            <a:r>
              <a:rPr lang="en-US" sz="4000" dirty="0"/>
              <a:t>     is a (known) set of actions (or “arms")</a:t>
            </a:r>
          </a:p>
          <a:p>
            <a:r>
              <a:rPr lang="en-US" sz="4000" dirty="0"/>
              <a:t>       is a distribution on rewards, given action </a:t>
            </a:r>
            <a:r>
              <a:rPr lang="en-US" sz="4000" i="1" dirty="0"/>
              <a:t>a</a:t>
            </a:r>
          </a:p>
          <a:p>
            <a:r>
              <a:rPr lang="en-US" sz="4000" dirty="0"/>
              <a:t>At each step </a:t>
            </a:r>
            <a:r>
              <a:rPr lang="en-US" sz="4000" i="1" dirty="0"/>
              <a:t>t</a:t>
            </a:r>
            <a:r>
              <a:rPr lang="en-US" sz="4000" dirty="0"/>
              <a:t> the agent selects an action </a:t>
            </a:r>
          </a:p>
          <a:p>
            <a:r>
              <a:rPr lang="en-US" sz="4000" dirty="0"/>
              <a:t>The environment generates a reward</a:t>
            </a:r>
          </a:p>
          <a:p>
            <a:r>
              <a:rPr lang="en-US" sz="4000" dirty="0"/>
              <a:t>The goal is to </a:t>
            </a:r>
            <a:r>
              <a:rPr lang="en-US" sz="4000" dirty="0" err="1"/>
              <a:t>maximise</a:t>
            </a:r>
            <a:r>
              <a:rPr lang="en-US" sz="4000" dirty="0"/>
              <a:t> cumulative reward</a:t>
            </a:r>
          </a:p>
          <a:p>
            <a:r>
              <a:rPr lang="en-US" sz="4000" dirty="0"/>
              <a:t>We do this by learning a </a:t>
            </a:r>
            <a:r>
              <a:rPr lang="en-US" sz="4000" b="1" dirty="0">
                <a:solidFill>
                  <a:srgbClr val="0000B0"/>
                </a:solidFill>
              </a:rPr>
              <a:t>policy</a:t>
            </a:r>
            <a:r>
              <a:rPr lang="en-US" sz="4000" dirty="0"/>
              <a:t>: a distribution on</a:t>
            </a:r>
          </a:p>
        </p:txBody>
      </p:sp>
      <p:pic>
        <p:nvPicPr>
          <p:cNvPr id="3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746" y="4932886"/>
            <a:ext cx="2743200" cy="602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727" y="5739218"/>
            <a:ext cx="590550" cy="542925"/>
          </a:xfrm>
          <a:prstGeom prst="rect">
            <a:avLst/>
          </a:prstGeom>
        </p:spPr>
      </p:pic>
      <p:pic>
        <p:nvPicPr>
          <p:cNvPr id="5" name="Picture 7" descr="Icon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638" y="6475033"/>
            <a:ext cx="752475" cy="695325"/>
          </a:xfrm>
          <a:prstGeom prst="rect">
            <a:avLst/>
          </a:prstGeom>
        </p:spPr>
      </p:pic>
      <p:pic>
        <p:nvPicPr>
          <p:cNvPr id="8" name="Picture 8" descr="A picture containing icon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3162" y="7306098"/>
            <a:ext cx="1981200" cy="657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9278" y="8139131"/>
            <a:ext cx="2495550" cy="685800"/>
          </a:xfrm>
          <a:prstGeom prst="rect">
            <a:avLst/>
          </a:prstGeom>
        </p:spPr>
      </p:pic>
      <p:pic>
        <p:nvPicPr>
          <p:cNvPr id="10" name="Picture 10" descr="Text&#10;&#10;Description automatically gener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95670" y="8825354"/>
            <a:ext cx="1971675" cy="86677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092" y="9746885"/>
            <a:ext cx="590550" cy="542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The multi-armed bandit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5762203" y="3228173"/>
            <a:ext cx="18931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 panose="020B0604020202020204"/>
                <a:cs typeface="Arial" panose="020B0604020202020204"/>
              </a:rPr>
              <a:t>Image </a:t>
            </a:r>
            <a:r>
              <a:rPr lang="en-US" sz="1800" dirty="0">
                <a:latin typeface="Arial" panose="020B0604020202020204"/>
                <a:cs typeface="Arial" panose="020B0604020202020204"/>
                <a:hlinkClick r:id="rId3"/>
              </a:rPr>
              <a:t>source</a:t>
            </a:r>
            <a:endParaRPr lang="en-US"/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287145" y="5007344"/>
            <a:ext cx="8663519" cy="743759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One-armed bandit</a:t>
            </a:r>
            <a:endParaRPr lang="en-US" dirty="0"/>
          </a:p>
          <a:p>
            <a:pPr lvl="1"/>
            <a:r>
              <a:rPr lang="en-US" sz="3600" dirty="0">
                <a:latin typeface="Helvetica Neue"/>
              </a:rPr>
              <a:t>One slot machine </a:t>
            </a:r>
          </a:p>
          <a:p>
            <a:pPr lvl="1"/>
            <a:r>
              <a:rPr lang="en-US" sz="3600" dirty="0">
                <a:latin typeface="Helvetica Neue"/>
              </a:rPr>
              <a:t>Actions are independent</a:t>
            </a:r>
          </a:p>
          <a:p>
            <a:pPr lvl="1"/>
            <a:endParaRPr lang="en-US" sz="3600" dirty="0"/>
          </a:p>
          <a:p>
            <a:r>
              <a:rPr lang="en-US" sz="4000" dirty="0"/>
              <a:t>K-armed bandit</a:t>
            </a:r>
          </a:p>
          <a:p>
            <a:pPr lvl="1"/>
            <a:r>
              <a:rPr lang="en-US" sz="3600" dirty="0">
                <a:latin typeface="Helvetica Neue"/>
              </a:rPr>
              <a:t>K slot machines</a:t>
            </a:r>
          </a:p>
          <a:p>
            <a:pPr lvl="1"/>
            <a:r>
              <a:rPr lang="en-US" sz="3600" dirty="0">
                <a:latin typeface="Helvetica Neue"/>
              </a:rPr>
              <a:t>Different reward distributions</a:t>
            </a:r>
          </a:p>
          <a:p>
            <a:pPr lvl="1"/>
            <a:endParaRPr lang="en-US" sz="3600" dirty="0">
              <a:latin typeface="Helvetica Neue"/>
            </a:endParaRPr>
          </a:p>
          <a:p>
            <a:r>
              <a:rPr lang="en-US" sz="4000" dirty="0"/>
              <a:t>Goal is to find the slot machine that is expected to give us more reward</a:t>
            </a:r>
            <a:endParaRPr lang="en-US" sz="4000" dirty="0">
              <a:latin typeface="Helvetica Neue"/>
            </a:endParaRPr>
          </a:p>
        </p:txBody>
      </p:sp>
      <p:pic>
        <p:nvPicPr>
          <p:cNvPr id="3" name="Picture 3" descr="A picture containing schematic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664" y="3748513"/>
            <a:ext cx="12666920" cy="6839820"/>
          </a:xfrm>
          <a:prstGeom prst="rect">
            <a:avLst/>
          </a:prstGeom>
        </p:spPr>
      </p:pic>
      <p:sp>
        <p:nvSpPr>
          <p:cNvPr id="4" name="Text Placeholder 5"/>
          <p:cNvSpPr>
            <a:spLocks noGrp="1"/>
          </p:cNvSpPr>
          <p:nvPr/>
        </p:nvSpPr>
        <p:spPr>
          <a:xfrm>
            <a:off x="10784742" y="10720326"/>
            <a:ext cx="11666915" cy="104888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Which arm has the highest median reward?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2159</Words>
  <Application>Microsoft Office PowerPoint</Application>
  <PresentationFormat>Custom</PresentationFormat>
  <Paragraphs>383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Helvetica Neue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342</cp:revision>
  <dcterms:created xsi:type="dcterms:W3CDTF">2022-11-16T12:39:34Z</dcterms:created>
  <dcterms:modified xsi:type="dcterms:W3CDTF">2023-11-02T10:47:44Z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