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2"/>
  </p:notesMasterIdLst>
  <p:handoutMasterIdLst>
    <p:handoutMasterId r:id="rId43"/>
  </p:handoutMasterIdLst>
  <p:sldIdLst>
    <p:sldId id="1419" r:id="rId2"/>
    <p:sldId id="1391" r:id="rId3"/>
    <p:sldId id="258" r:id="rId4"/>
    <p:sldId id="266" r:id="rId5"/>
    <p:sldId id="265" r:id="rId6"/>
    <p:sldId id="1373" r:id="rId7"/>
    <p:sldId id="1377" r:id="rId8"/>
    <p:sldId id="1379" r:id="rId9"/>
    <p:sldId id="1378" r:id="rId10"/>
    <p:sldId id="1380" r:id="rId11"/>
    <p:sldId id="1383" r:id="rId12"/>
    <p:sldId id="1396" r:id="rId13"/>
    <p:sldId id="267" r:id="rId14"/>
    <p:sldId id="1381" r:id="rId15"/>
    <p:sldId id="1371" r:id="rId16"/>
    <p:sldId id="269" r:id="rId17"/>
    <p:sldId id="270" r:id="rId18"/>
    <p:sldId id="263" r:id="rId19"/>
    <p:sldId id="262" r:id="rId20"/>
    <p:sldId id="1364" r:id="rId21"/>
    <p:sldId id="1369" r:id="rId22"/>
    <p:sldId id="1370" r:id="rId23"/>
    <p:sldId id="1367" r:id="rId24"/>
    <p:sldId id="1406" r:id="rId25"/>
    <p:sldId id="1359" r:id="rId26"/>
    <p:sldId id="1410" r:id="rId27"/>
    <p:sldId id="1413" r:id="rId28"/>
    <p:sldId id="1399" r:id="rId29"/>
    <p:sldId id="603" r:id="rId30"/>
    <p:sldId id="271" r:id="rId31"/>
    <p:sldId id="273" r:id="rId32"/>
    <p:sldId id="1361" r:id="rId33"/>
    <p:sldId id="1363" r:id="rId34"/>
    <p:sldId id="1390" r:id="rId35"/>
    <p:sldId id="1360" r:id="rId36"/>
    <p:sldId id="1382" r:id="rId37"/>
    <p:sldId id="1398" r:id="rId38"/>
    <p:sldId id="1415" r:id="rId39"/>
    <p:sldId id="1418" r:id="rId40"/>
    <p:sldId id="1389" r:id="rId41"/>
  </p:sldIdLst>
  <p:sldSz cx="24384000" cy="13716000"/>
  <p:notesSz cx="6858000" cy="9144000"/>
  <p:defaultTextStyle>
    <a:defPPr>
      <a:defRPr lang="bg-BG"/>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C8"/>
    <a:srgbClr val="FF2D64"/>
    <a:srgbClr val="0000B0"/>
    <a:srgbClr val="0000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3C269-CE48-EE48-93BC-DF0A4CED0CAB}" v="2" dt="2023-12-04T09:37:20.184"/>
  </p1510:revLst>
</p1510:revInfo>
</file>

<file path=ppt/tableStyles.xml><?xml version="1.0" encoding="utf-8"?>
<a:tblStyleLst xmlns:a="http://schemas.openxmlformats.org/drawingml/2006/main" def="{5C22544A-7EE6-4342-B048-85BDC9FD1C3A}">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26" autoAdjust="0"/>
    <p:restoredTop sz="75442"/>
  </p:normalViewPr>
  <p:slideViewPr>
    <p:cSldViewPr snapToGrid="0" showGuides="1">
      <p:cViewPr varScale="1">
        <p:scale>
          <a:sx n="25" d="100"/>
          <a:sy n="25" d="100"/>
        </p:scale>
        <p:origin x="1388" y="20"/>
      </p:cViewPr>
      <p:guideLst>
        <p:guide orient="horz" pos="4320"/>
        <p:guide pos="7680"/>
      </p:guideLst>
    </p:cSldViewPr>
  </p:slideViewPr>
  <p:notesTextViewPr>
    <p:cViewPr>
      <p:scale>
        <a:sx n="1" d="1"/>
        <a:sy n="1" d="1"/>
      </p:scale>
      <p:origin x="0" y="0"/>
    </p:cViewPr>
  </p:notesTextViewPr>
  <p:sorterViewPr>
    <p:cViewPr>
      <p:scale>
        <a:sx n="158" d="100"/>
        <a:sy n="158" d="100"/>
      </p:scale>
      <p:origin x="0" y="-4986"/>
    </p:cViewPr>
  </p:sorterViewPr>
  <p:notesViewPr>
    <p:cSldViewPr snapToGrid="0">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2FA2A6-82D7-4A2D-9C61-F7471EBDE71F}"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en-GB"/>
        </a:p>
      </dgm:t>
    </dgm:pt>
    <dgm:pt modelId="{43645193-5A78-4BE2-91BD-40D50D2230B1}">
      <dgm:prSet phldrT="[Text]" custT="1"/>
      <dgm:spPr>
        <a:solidFill>
          <a:srgbClr val="00008A"/>
        </a:solidFill>
      </dgm:spPr>
      <dgm:t>
        <a:bodyPr/>
        <a:lstStyle/>
        <a:p>
          <a:r>
            <a:rPr lang="en-GB" sz="2400" dirty="0">
              <a:latin typeface="Helvetica Neue" panose="02000503000000020004" pitchFamily="2" charset="0"/>
              <a:ea typeface="Helvetica Neue" panose="02000503000000020004" pitchFamily="2" charset="0"/>
              <a:cs typeface="Helvetica Neue" panose="02000503000000020004" pitchFamily="2" charset="0"/>
            </a:rPr>
            <a:t>Governance level </a:t>
          </a:r>
        </a:p>
        <a:p>
          <a:r>
            <a:rPr lang="en-GB" sz="2400" dirty="0">
              <a:latin typeface="Helvetica Neue" panose="02000503000000020004" pitchFamily="2" charset="0"/>
              <a:ea typeface="Helvetica Neue" panose="02000503000000020004" pitchFamily="2" charset="0"/>
              <a:cs typeface="Helvetica Neue" panose="02000503000000020004" pitchFamily="2" charset="0"/>
            </a:rPr>
            <a:t>(hard policy)</a:t>
          </a:r>
        </a:p>
      </dgm:t>
    </dgm:pt>
    <dgm:pt modelId="{ABBE078D-E465-4FAE-961E-62774BA9A75A}" type="parTrans" cxnId="{A030E8E1-8288-467B-8064-05365F8A2A30}">
      <dgm:prSet/>
      <dgm:spPr/>
      <dgm:t>
        <a:bodyPr/>
        <a:lstStyle/>
        <a:p>
          <a:endParaRPr lang="en-GB" sz="2400">
            <a:latin typeface="Helvetica Neue" panose="02000503000000020004" pitchFamily="2" charset="0"/>
            <a:ea typeface="Helvetica Neue" panose="02000503000000020004" pitchFamily="2" charset="0"/>
            <a:cs typeface="Helvetica Neue" panose="02000503000000020004" pitchFamily="2" charset="0"/>
          </a:endParaRPr>
        </a:p>
      </dgm:t>
    </dgm:pt>
    <dgm:pt modelId="{A7CDD104-F8EF-43C4-8021-8D44C6481075}" type="sibTrans" cxnId="{A030E8E1-8288-467B-8064-05365F8A2A30}">
      <dgm:prSet/>
      <dgm:spPr/>
      <dgm:t>
        <a:bodyPr/>
        <a:lstStyle/>
        <a:p>
          <a:endParaRPr lang="en-GB" sz="2400">
            <a:latin typeface="Helvetica Neue" panose="02000503000000020004" pitchFamily="2" charset="0"/>
            <a:ea typeface="Helvetica Neue" panose="02000503000000020004" pitchFamily="2" charset="0"/>
            <a:cs typeface="Helvetica Neue" panose="02000503000000020004" pitchFamily="2" charset="0"/>
          </a:endParaRPr>
        </a:p>
      </dgm:t>
    </dgm:pt>
    <dgm:pt modelId="{63F62612-08B7-43FF-83AA-AD1850498D4F}">
      <dgm:prSet phldrT="[Text]" custT="1"/>
      <dgm:spPr>
        <a:solidFill>
          <a:srgbClr val="FF2D64"/>
        </a:solidFill>
      </dgm:spPr>
      <dgm:t>
        <a:bodyPr/>
        <a:lstStyle/>
        <a:p>
          <a:r>
            <a:rPr lang="en-GB" sz="2400" b="1" dirty="0">
              <a:latin typeface="Helvetica Neue" panose="02000503000000020004" pitchFamily="2" charset="0"/>
              <a:ea typeface="Helvetica Neue" panose="02000503000000020004" pitchFamily="2" charset="0"/>
              <a:cs typeface="Helvetica Neue" panose="02000503000000020004" pitchFamily="2" charset="0"/>
            </a:rPr>
            <a:t>Technical level</a:t>
          </a:r>
        </a:p>
      </dgm:t>
    </dgm:pt>
    <dgm:pt modelId="{C5C3872C-725E-4D08-9796-304C0E5E469B}" type="parTrans" cxnId="{D5D567BE-234F-4D56-A0A6-136ADF46FD3E}">
      <dgm:prSet/>
      <dgm:spPr/>
      <dgm:t>
        <a:bodyPr/>
        <a:lstStyle/>
        <a:p>
          <a:endParaRPr lang="en-GB" sz="2400">
            <a:latin typeface="Helvetica Neue" panose="02000503000000020004" pitchFamily="2" charset="0"/>
            <a:ea typeface="Helvetica Neue" panose="02000503000000020004" pitchFamily="2" charset="0"/>
            <a:cs typeface="Helvetica Neue" panose="02000503000000020004" pitchFamily="2" charset="0"/>
          </a:endParaRPr>
        </a:p>
      </dgm:t>
    </dgm:pt>
    <dgm:pt modelId="{477F8511-3468-4F54-9339-35B549078B2B}" type="sibTrans" cxnId="{D5D567BE-234F-4D56-A0A6-136ADF46FD3E}">
      <dgm:prSet/>
      <dgm:spPr/>
      <dgm:t>
        <a:bodyPr/>
        <a:lstStyle/>
        <a:p>
          <a:endParaRPr lang="en-GB" sz="2400">
            <a:latin typeface="Helvetica Neue" panose="02000503000000020004" pitchFamily="2" charset="0"/>
            <a:ea typeface="Helvetica Neue" panose="02000503000000020004" pitchFamily="2" charset="0"/>
            <a:cs typeface="Helvetica Neue" panose="02000503000000020004" pitchFamily="2" charset="0"/>
          </a:endParaRPr>
        </a:p>
      </dgm:t>
    </dgm:pt>
    <dgm:pt modelId="{E50A4236-73F2-460E-9BB7-D829C4DB4070}">
      <dgm:prSet phldrT="[Text]" custT="1"/>
      <dgm:spPr>
        <a:solidFill>
          <a:srgbClr val="0000B0"/>
        </a:solidFill>
      </dgm:spPr>
      <dgm:t>
        <a:bodyPr/>
        <a:lstStyle/>
        <a:p>
          <a:endParaRPr lang="en-GB" sz="2400">
            <a:latin typeface="Helvetica Neue" panose="02000503000000020004" pitchFamily="2" charset="0"/>
            <a:ea typeface="Helvetica Neue" panose="02000503000000020004" pitchFamily="2" charset="0"/>
            <a:cs typeface="Helvetica Neue" panose="02000503000000020004" pitchFamily="2" charset="0"/>
          </a:endParaRPr>
        </a:p>
        <a:p>
          <a:r>
            <a:rPr lang="en-GB" sz="2400">
              <a:latin typeface="Helvetica Neue" panose="02000503000000020004" pitchFamily="2" charset="0"/>
              <a:ea typeface="Helvetica Neue" panose="02000503000000020004" pitchFamily="2" charset="0"/>
              <a:cs typeface="Helvetica Neue" panose="02000503000000020004" pitchFamily="2" charset="0"/>
            </a:rPr>
            <a:t>Socio </a:t>
          </a:r>
          <a:r>
            <a:rPr lang="en-GB" sz="2400" dirty="0">
              <a:latin typeface="Helvetica Neue" panose="02000503000000020004" pitchFamily="2" charset="0"/>
              <a:ea typeface="Helvetica Neue" panose="02000503000000020004" pitchFamily="2" charset="0"/>
              <a:cs typeface="Helvetica Neue" panose="02000503000000020004" pitchFamily="2" charset="0"/>
            </a:rPr>
            <a:t>level (social preference &amp; ethics)</a:t>
          </a:r>
        </a:p>
      </dgm:t>
    </dgm:pt>
    <dgm:pt modelId="{84601824-BECE-4DBA-80EB-CE9CFB6429F0}" type="sibTrans" cxnId="{F15D2EDC-B0EC-4E9C-939B-E9D89426A78E}">
      <dgm:prSet/>
      <dgm:spPr/>
      <dgm:t>
        <a:bodyPr/>
        <a:lstStyle/>
        <a:p>
          <a:endParaRPr lang="en-GB" sz="2400">
            <a:latin typeface="Helvetica Neue" panose="02000503000000020004" pitchFamily="2" charset="0"/>
            <a:ea typeface="Helvetica Neue" panose="02000503000000020004" pitchFamily="2" charset="0"/>
            <a:cs typeface="Helvetica Neue" panose="02000503000000020004" pitchFamily="2" charset="0"/>
          </a:endParaRPr>
        </a:p>
      </dgm:t>
    </dgm:pt>
    <dgm:pt modelId="{4B2695B2-9AB3-4730-B6E7-6965F3A1EBE7}" type="parTrans" cxnId="{F15D2EDC-B0EC-4E9C-939B-E9D89426A78E}">
      <dgm:prSet/>
      <dgm:spPr/>
      <dgm:t>
        <a:bodyPr/>
        <a:lstStyle/>
        <a:p>
          <a:endParaRPr lang="en-GB" sz="2400">
            <a:latin typeface="Helvetica Neue" panose="02000503000000020004" pitchFamily="2" charset="0"/>
            <a:ea typeface="Helvetica Neue" panose="02000503000000020004" pitchFamily="2" charset="0"/>
            <a:cs typeface="Helvetica Neue" panose="02000503000000020004" pitchFamily="2" charset="0"/>
          </a:endParaRPr>
        </a:p>
      </dgm:t>
    </dgm:pt>
    <dgm:pt modelId="{7305F563-BA19-4A13-BDA7-E990D23F7236}" type="pres">
      <dgm:prSet presAssocID="{B52FA2A6-82D7-4A2D-9C61-F7471EBDE71F}" presName="Name0" presStyleCnt="0">
        <dgm:presLayoutVars>
          <dgm:chMax val="7"/>
          <dgm:resizeHandles val="exact"/>
        </dgm:presLayoutVars>
      </dgm:prSet>
      <dgm:spPr/>
    </dgm:pt>
    <dgm:pt modelId="{E7DDB96F-3D4C-40CE-A706-54B08E2352EC}" type="pres">
      <dgm:prSet presAssocID="{B52FA2A6-82D7-4A2D-9C61-F7471EBDE71F}" presName="comp1" presStyleCnt="0"/>
      <dgm:spPr/>
    </dgm:pt>
    <dgm:pt modelId="{385D9854-CBE0-4471-A710-B29368908BF0}" type="pres">
      <dgm:prSet presAssocID="{B52FA2A6-82D7-4A2D-9C61-F7471EBDE71F}" presName="circle1" presStyleLbl="node1" presStyleIdx="0" presStyleCnt="3" custScaleX="104157"/>
      <dgm:spPr/>
    </dgm:pt>
    <dgm:pt modelId="{ED26AF23-60C7-47CF-8023-95CB25B018EA}" type="pres">
      <dgm:prSet presAssocID="{B52FA2A6-82D7-4A2D-9C61-F7471EBDE71F}" presName="c1text" presStyleLbl="node1" presStyleIdx="0" presStyleCnt="3">
        <dgm:presLayoutVars>
          <dgm:bulletEnabled val="1"/>
        </dgm:presLayoutVars>
      </dgm:prSet>
      <dgm:spPr/>
    </dgm:pt>
    <dgm:pt modelId="{9F89A7E3-AC27-4C87-9C19-FB9CFD7B7634}" type="pres">
      <dgm:prSet presAssocID="{B52FA2A6-82D7-4A2D-9C61-F7471EBDE71F}" presName="comp2" presStyleCnt="0"/>
      <dgm:spPr/>
    </dgm:pt>
    <dgm:pt modelId="{6450C3E6-BA05-41A4-926F-FDED41513E1D}" type="pres">
      <dgm:prSet presAssocID="{B52FA2A6-82D7-4A2D-9C61-F7471EBDE71F}" presName="circle2" presStyleLbl="node1" presStyleIdx="1" presStyleCnt="3"/>
      <dgm:spPr/>
    </dgm:pt>
    <dgm:pt modelId="{8CBB8E69-F072-4559-8799-E5FE6EC4728C}" type="pres">
      <dgm:prSet presAssocID="{B52FA2A6-82D7-4A2D-9C61-F7471EBDE71F}" presName="c2text" presStyleLbl="node1" presStyleIdx="1" presStyleCnt="3">
        <dgm:presLayoutVars>
          <dgm:bulletEnabled val="1"/>
        </dgm:presLayoutVars>
      </dgm:prSet>
      <dgm:spPr/>
    </dgm:pt>
    <dgm:pt modelId="{9679E261-FEE7-4532-9365-EA2CBD6B2C04}" type="pres">
      <dgm:prSet presAssocID="{B52FA2A6-82D7-4A2D-9C61-F7471EBDE71F}" presName="comp3" presStyleCnt="0"/>
      <dgm:spPr/>
    </dgm:pt>
    <dgm:pt modelId="{48CB12D8-DE9E-47A0-A240-DEBFCF34C9C3}" type="pres">
      <dgm:prSet presAssocID="{B52FA2A6-82D7-4A2D-9C61-F7471EBDE71F}" presName="circle3" presStyleLbl="node1" presStyleIdx="2" presStyleCnt="3" custScaleX="90007" custScaleY="86236" custLinFactNeighborY="6882"/>
      <dgm:spPr/>
    </dgm:pt>
    <dgm:pt modelId="{A2285E7F-A5C5-4372-A112-836B57D46C8C}" type="pres">
      <dgm:prSet presAssocID="{B52FA2A6-82D7-4A2D-9C61-F7471EBDE71F}" presName="c3text" presStyleLbl="node1" presStyleIdx="2" presStyleCnt="3">
        <dgm:presLayoutVars>
          <dgm:bulletEnabled val="1"/>
        </dgm:presLayoutVars>
      </dgm:prSet>
      <dgm:spPr/>
    </dgm:pt>
  </dgm:ptLst>
  <dgm:cxnLst>
    <dgm:cxn modelId="{E907E214-052F-414B-B280-76F381EF707A}" type="presOf" srcId="{E50A4236-73F2-460E-9BB7-D829C4DB4070}" destId="{8CBB8E69-F072-4559-8799-E5FE6EC4728C}" srcOrd="1" destOrd="0" presId="urn:microsoft.com/office/officeart/2005/8/layout/venn2"/>
    <dgm:cxn modelId="{B8CE415D-0B5D-44FE-802A-4575EC4C9B82}" type="presOf" srcId="{B52FA2A6-82D7-4A2D-9C61-F7471EBDE71F}" destId="{7305F563-BA19-4A13-BDA7-E990D23F7236}" srcOrd="0" destOrd="0" presId="urn:microsoft.com/office/officeart/2005/8/layout/venn2"/>
    <dgm:cxn modelId="{B397A77E-9154-49BB-884B-8359DBEAADF9}" type="presOf" srcId="{63F62612-08B7-43FF-83AA-AD1850498D4F}" destId="{48CB12D8-DE9E-47A0-A240-DEBFCF34C9C3}" srcOrd="0" destOrd="0" presId="urn:microsoft.com/office/officeart/2005/8/layout/venn2"/>
    <dgm:cxn modelId="{69A4D587-B1D5-4CA8-9D5E-F78DEC558939}" type="presOf" srcId="{E50A4236-73F2-460E-9BB7-D829C4DB4070}" destId="{6450C3E6-BA05-41A4-926F-FDED41513E1D}" srcOrd="0" destOrd="0" presId="urn:microsoft.com/office/officeart/2005/8/layout/venn2"/>
    <dgm:cxn modelId="{8E2E6C9A-7455-42AB-B762-2FF2EF187442}" type="presOf" srcId="{63F62612-08B7-43FF-83AA-AD1850498D4F}" destId="{A2285E7F-A5C5-4372-A112-836B57D46C8C}" srcOrd="1" destOrd="0" presId="urn:microsoft.com/office/officeart/2005/8/layout/venn2"/>
    <dgm:cxn modelId="{D5D567BE-234F-4D56-A0A6-136ADF46FD3E}" srcId="{B52FA2A6-82D7-4A2D-9C61-F7471EBDE71F}" destId="{63F62612-08B7-43FF-83AA-AD1850498D4F}" srcOrd="2" destOrd="0" parTransId="{C5C3872C-725E-4D08-9796-304C0E5E469B}" sibTransId="{477F8511-3468-4F54-9339-35B549078B2B}"/>
    <dgm:cxn modelId="{F15D2EDC-B0EC-4E9C-939B-E9D89426A78E}" srcId="{B52FA2A6-82D7-4A2D-9C61-F7471EBDE71F}" destId="{E50A4236-73F2-460E-9BB7-D829C4DB4070}" srcOrd="1" destOrd="0" parTransId="{4B2695B2-9AB3-4730-B6E7-6965F3A1EBE7}" sibTransId="{84601824-BECE-4DBA-80EB-CE9CFB6429F0}"/>
    <dgm:cxn modelId="{A030E8E1-8288-467B-8064-05365F8A2A30}" srcId="{B52FA2A6-82D7-4A2D-9C61-F7471EBDE71F}" destId="{43645193-5A78-4BE2-91BD-40D50D2230B1}" srcOrd="0" destOrd="0" parTransId="{ABBE078D-E465-4FAE-961E-62774BA9A75A}" sibTransId="{A7CDD104-F8EF-43C4-8021-8D44C6481075}"/>
    <dgm:cxn modelId="{3B50F4E8-BF67-465B-BE21-36E29307D419}" type="presOf" srcId="{43645193-5A78-4BE2-91BD-40D50D2230B1}" destId="{ED26AF23-60C7-47CF-8023-95CB25B018EA}" srcOrd="1" destOrd="0" presId="urn:microsoft.com/office/officeart/2005/8/layout/venn2"/>
    <dgm:cxn modelId="{3E78DEF3-98A7-49BB-966B-65A95170130D}" type="presOf" srcId="{43645193-5A78-4BE2-91BD-40D50D2230B1}" destId="{385D9854-CBE0-4471-A710-B29368908BF0}" srcOrd="0" destOrd="0" presId="urn:microsoft.com/office/officeart/2005/8/layout/venn2"/>
    <dgm:cxn modelId="{70121901-880A-431D-AA9B-30B3FF5BCC58}" type="presParOf" srcId="{7305F563-BA19-4A13-BDA7-E990D23F7236}" destId="{E7DDB96F-3D4C-40CE-A706-54B08E2352EC}" srcOrd="0" destOrd="0" presId="urn:microsoft.com/office/officeart/2005/8/layout/venn2"/>
    <dgm:cxn modelId="{1FF59D69-B6DF-4542-B3A4-E5AA1D729664}" type="presParOf" srcId="{E7DDB96F-3D4C-40CE-A706-54B08E2352EC}" destId="{385D9854-CBE0-4471-A710-B29368908BF0}" srcOrd="0" destOrd="0" presId="urn:microsoft.com/office/officeart/2005/8/layout/venn2"/>
    <dgm:cxn modelId="{0E56C653-9480-4810-980F-331E6DF2C944}" type="presParOf" srcId="{E7DDB96F-3D4C-40CE-A706-54B08E2352EC}" destId="{ED26AF23-60C7-47CF-8023-95CB25B018EA}" srcOrd="1" destOrd="0" presId="urn:microsoft.com/office/officeart/2005/8/layout/venn2"/>
    <dgm:cxn modelId="{C5F35182-60CB-40ED-B0DF-E88A75C61F76}" type="presParOf" srcId="{7305F563-BA19-4A13-BDA7-E990D23F7236}" destId="{9F89A7E3-AC27-4C87-9C19-FB9CFD7B7634}" srcOrd="1" destOrd="0" presId="urn:microsoft.com/office/officeart/2005/8/layout/venn2"/>
    <dgm:cxn modelId="{5FEB349E-7F0A-4C74-9226-503BE71F7E22}" type="presParOf" srcId="{9F89A7E3-AC27-4C87-9C19-FB9CFD7B7634}" destId="{6450C3E6-BA05-41A4-926F-FDED41513E1D}" srcOrd="0" destOrd="0" presId="urn:microsoft.com/office/officeart/2005/8/layout/venn2"/>
    <dgm:cxn modelId="{5CFAFC6E-9F00-46DB-87F1-C8CE6978859A}" type="presParOf" srcId="{9F89A7E3-AC27-4C87-9C19-FB9CFD7B7634}" destId="{8CBB8E69-F072-4559-8799-E5FE6EC4728C}" srcOrd="1" destOrd="0" presId="urn:microsoft.com/office/officeart/2005/8/layout/venn2"/>
    <dgm:cxn modelId="{68E0FE44-B851-4508-B0EC-3871F34E18F0}" type="presParOf" srcId="{7305F563-BA19-4A13-BDA7-E990D23F7236}" destId="{9679E261-FEE7-4532-9365-EA2CBD6B2C04}" srcOrd="2" destOrd="0" presId="urn:microsoft.com/office/officeart/2005/8/layout/venn2"/>
    <dgm:cxn modelId="{80896828-5EA3-409F-AF04-DA673C19A417}" type="presParOf" srcId="{9679E261-FEE7-4532-9365-EA2CBD6B2C04}" destId="{48CB12D8-DE9E-47A0-A240-DEBFCF34C9C3}" srcOrd="0" destOrd="0" presId="urn:microsoft.com/office/officeart/2005/8/layout/venn2"/>
    <dgm:cxn modelId="{CB9DE261-62AF-47DA-98F3-67F9E148B993}" type="presParOf" srcId="{9679E261-FEE7-4532-9365-EA2CBD6B2C04}" destId="{A2285E7F-A5C5-4372-A112-836B57D46C8C}"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D9854-CBE0-4471-A710-B29368908BF0}">
      <dsp:nvSpPr>
        <dsp:cNvPr id="0" name=""/>
        <dsp:cNvSpPr/>
      </dsp:nvSpPr>
      <dsp:spPr>
        <a:xfrm>
          <a:off x="106728" y="0"/>
          <a:ext cx="6588663" cy="6325704"/>
        </a:xfrm>
        <a:prstGeom prst="ellipse">
          <a:avLst/>
        </a:prstGeom>
        <a:solidFill>
          <a:srgbClr val="0000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Helvetica Neue" panose="02000503000000020004" pitchFamily="2" charset="0"/>
              <a:ea typeface="Helvetica Neue" panose="02000503000000020004" pitchFamily="2" charset="0"/>
              <a:cs typeface="Helvetica Neue" panose="02000503000000020004" pitchFamily="2" charset="0"/>
            </a:rPr>
            <a:t>Governance level </a:t>
          </a:r>
        </a:p>
        <a:p>
          <a:pPr marL="0" lvl="0" indent="0" algn="ctr" defTabSz="1066800">
            <a:lnSpc>
              <a:spcPct val="90000"/>
            </a:lnSpc>
            <a:spcBef>
              <a:spcPct val="0"/>
            </a:spcBef>
            <a:spcAft>
              <a:spcPct val="35000"/>
            </a:spcAft>
            <a:buNone/>
          </a:pPr>
          <a:r>
            <a:rPr lang="en-GB" sz="2400" kern="1200" dirty="0">
              <a:latin typeface="Helvetica Neue" panose="02000503000000020004" pitchFamily="2" charset="0"/>
              <a:ea typeface="Helvetica Neue" panose="02000503000000020004" pitchFamily="2" charset="0"/>
              <a:cs typeface="Helvetica Neue" panose="02000503000000020004" pitchFamily="2" charset="0"/>
            </a:rPr>
            <a:t>(hard policy)</a:t>
          </a:r>
        </a:p>
      </dsp:txBody>
      <dsp:txXfrm>
        <a:off x="2249691" y="316285"/>
        <a:ext cx="2302737" cy="948855"/>
      </dsp:txXfrm>
    </dsp:sp>
    <dsp:sp modelId="{6450C3E6-BA05-41A4-926F-FDED41513E1D}">
      <dsp:nvSpPr>
        <dsp:cNvPr id="0" name=""/>
        <dsp:cNvSpPr/>
      </dsp:nvSpPr>
      <dsp:spPr>
        <a:xfrm>
          <a:off x="1028921" y="1581425"/>
          <a:ext cx="4744278" cy="4744278"/>
        </a:xfrm>
        <a:prstGeom prst="ellipse">
          <a:avLst/>
        </a:prstGeom>
        <a:solidFill>
          <a:srgbClr val="0000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GB" sz="2400" kern="1200">
            <a:latin typeface="Helvetica Neue" panose="02000503000000020004" pitchFamily="2" charset="0"/>
            <a:ea typeface="Helvetica Neue" panose="02000503000000020004" pitchFamily="2" charset="0"/>
            <a:cs typeface="Helvetica Neue" panose="02000503000000020004" pitchFamily="2" charset="0"/>
          </a:endParaRPr>
        </a:p>
        <a:p>
          <a:pPr marL="0" lvl="0" indent="0" algn="ctr" defTabSz="1066800">
            <a:lnSpc>
              <a:spcPct val="90000"/>
            </a:lnSpc>
            <a:spcBef>
              <a:spcPct val="0"/>
            </a:spcBef>
            <a:spcAft>
              <a:spcPct val="35000"/>
            </a:spcAft>
            <a:buNone/>
          </a:pPr>
          <a:r>
            <a:rPr lang="en-GB" sz="2400" kern="1200">
              <a:latin typeface="Helvetica Neue" panose="02000503000000020004" pitchFamily="2" charset="0"/>
              <a:ea typeface="Helvetica Neue" panose="02000503000000020004" pitchFamily="2" charset="0"/>
              <a:cs typeface="Helvetica Neue" panose="02000503000000020004" pitchFamily="2" charset="0"/>
            </a:rPr>
            <a:t>Socio </a:t>
          </a:r>
          <a:r>
            <a:rPr lang="en-GB" sz="2400" kern="1200" dirty="0">
              <a:latin typeface="Helvetica Neue" panose="02000503000000020004" pitchFamily="2" charset="0"/>
              <a:ea typeface="Helvetica Neue" panose="02000503000000020004" pitchFamily="2" charset="0"/>
              <a:cs typeface="Helvetica Neue" panose="02000503000000020004" pitchFamily="2" charset="0"/>
            </a:rPr>
            <a:t>level (social preference &amp; ethics)</a:t>
          </a:r>
        </a:p>
      </dsp:txBody>
      <dsp:txXfrm>
        <a:off x="2295643" y="1877943"/>
        <a:ext cx="2210833" cy="889552"/>
      </dsp:txXfrm>
    </dsp:sp>
    <dsp:sp modelId="{48CB12D8-DE9E-47A0-A240-DEBFCF34C9C3}">
      <dsp:nvSpPr>
        <dsp:cNvPr id="0" name=""/>
        <dsp:cNvSpPr/>
      </dsp:nvSpPr>
      <dsp:spPr>
        <a:xfrm>
          <a:off x="1977665" y="3598186"/>
          <a:ext cx="2846788" cy="2727517"/>
        </a:xfrm>
        <a:prstGeom prst="ellipse">
          <a:avLst/>
        </a:prstGeom>
        <a:solidFill>
          <a:srgbClr val="FF2D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Helvetica Neue" panose="02000503000000020004" pitchFamily="2" charset="0"/>
              <a:ea typeface="Helvetica Neue" panose="02000503000000020004" pitchFamily="2" charset="0"/>
              <a:cs typeface="Helvetica Neue" panose="02000503000000020004" pitchFamily="2" charset="0"/>
            </a:rPr>
            <a:t>Technical level</a:t>
          </a:r>
        </a:p>
      </dsp:txBody>
      <dsp:txXfrm>
        <a:off x="2394568" y="4280066"/>
        <a:ext cx="2012983" cy="136375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B0F28D-45F5-4A29-B270-D2DAE0255279}" type="datetimeFigureOut">
              <a:rPr lang="en-US" smtClean="0"/>
              <a:t>12/5/2023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0237A2-49EC-40F2-A331-12A168298958}" type="slidenum">
              <a:rPr lang="en-US" smtClean="0"/>
              <a:t>‹#›</a:t>
            </a:fld>
            <a:endParaRPr lang="en-US"/>
          </a:p>
        </p:txBody>
      </p:sp>
    </p:spTree>
    <p:extLst>
      <p:ext uri="{BB962C8B-B14F-4D97-AF65-F5344CB8AC3E}">
        <p14:creationId xmlns:p14="http://schemas.microsoft.com/office/powerpoint/2010/main" val="3435845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CE506-2B29-4F6F-9F8A-36F280EE95DD}" type="datetimeFigureOut">
              <a:rPr lang="bg-BG" smtClean="0"/>
              <a:t>5.12.2023 г.</a:t>
            </a:fld>
            <a:endParaRPr lang="bg-B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5F51D-27DF-4E3A-AE07-DCE3D1AD7219}" type="slidenum">
              <a:rPr lang="bg-BG" smtClean="0"/>
              <a:t>‹#›</a:t>
            </a:fld>
            <a:endParaRPr lang="bg-BG"/>
          </a:p>
        </p:txBody>
      </p:sp>
    </p:spTree>
    <p:extLst>
      <p:ext uri="{BB962C8B-B14F-4D97-AF65-F5344CB8AC3E}">
        <p14:creationId xmlns:p14="http://schemas.microsoft.com/office/powerpoint/2010/main" val="2210666718"/>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a:t>
            </a:fld>
            <a:endParaRPr lang="bg-BG"/>
          </a:p>
        </p:txBody>
      </p:sp>
    </p:spTree>
    <p:extLst>
      <p:ext uri="{BB962C8B-B14F-4D97-AF65-F5344CB8AC3E}">
        <p14:creationId xmlns:p14="http://schemas.microsoft.com/office/powerpoint/2010/main" val="2147850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35</a:t>
            </a:fld>
            <a:endParaRPr lang="bg-BG"/>
          </a:p>
        </p:txBody>
      </p:sp>
    </p:spTree>
    <p:extLst>
      <p:ext uri="{BB962C8B-B14F-4D97-AF65-F5344CB8AC3E}">
        <p14:creationId xmlns:p14="http://schemas.microsoft.com/office/powerpoint/2010/main" val="1475703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2</a:t>
            </a:fld>
            <a:endParaRPr lang="bg-BG"/>
          </a:p>
        </p:txBody>
      </p:sp>
    </p:spTree>
    <p:extLst>
      <p:ext uri="{BB962C8B-B14F-4D97-AF65-F5344CB8AC3E}">
        <p14:creationId xmlns:p14="http://schemas.microsoft.com/office/powerpoint/2010/main" val="421441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Depending on who you ask, you get different definitions. Most commonly, sci-fi and pop-sci writers, journalists, and—alarmingly—non-AI academics talk about ‘an AI’ as if it is an autonomous entity on its own! We do not say ‘a Natural Intelligence’ to describe an interaction with a human, do we? But we do so for AI systems. </a:t>
            </a:r>
          </a:p>
          <a:p>
            <a:endParaRPr lang="en-GB" dirty="0"/>
          </a:p>
          <a:p>
            <a:r>
              <a:rPr lang="en-GB" dirty="0"/>
              <a:t>Nowadays, given the ongoing funding and hype around data-driven approaches, i.e. machine learning, you get people thinking that </a:t>
            </a:r>
            <a:r>
              <a:rPr lang="en-GB" i="1" dirty="0"/>
              <a:t>learning </a:t>
            </a:r>
            <a:r>
              <a:rPr lang="en-GB" i="0" dirty="0"/>
              <a:t>and </a:t>
            </a:r>
            <a:r>
              <a:rPr lang="en-GB" i="1" dirty="0"/>
              <a:t>data </a:t>
            </a:r>
            <a:r>
              <a:rPr lang="en-GB" i="0" dirty="0"/>
              <a:t>are necessities.</a:t>
            </a:r>
          </a:p>
          <a:p>
            <a:endParaRPr lang="en-GB" i="0" dirty="0"/>
          </a:p>
          <a:p>
            <a:r>
              <a:rPr lang="en-GB" i="0" dirty="0"/>
              <a:t>Then, you have all the symbolic and ‘older’ communities that follow the original definition from Dartmouth College: a field to simulate natural intelligence.</a:t>
            </a:r>
            <a:endParaRPr lang="en-GB" dirty="0"/>
          </a:p>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5</a:t>
            </a:fld>
            <a:endParaRPr lang="bg-BG"/>
          </a:p>
        </p:txBody>
      </p:sp>
    </p:spTree>
    <p:extLst>
      <p:ext uri="{BB962C8B-B14F-4D97-AF65-F5344CB8AC3E}">
        <p14:creationId xmlns:p14="http://schemas.microsoft.com/office/powerpoint/2010/main" val="2602033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result, as </a:t>
            </a:r>
            <a:r>
              <a:rPr lang="en-GB" dirty="0" err="1"/>
              <a:t>Hoftstadter’s</a:t>
            </a:r>
            <a:r>
              <a:rPr lang="en-GB" dirty="0"/>
              <a:t> excellent book suggests: “AI is whatever hasn’t been done yet.”</a:t>
            </a:r>
          </a:p>
          <a:p>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McCarthy, one of the founders of the field, went as far as to say “As soon as it works, no one calls AI anymore.” History is full with such examples. Garbage collectors in programming languages (which came from McCarthy’s lab!), autocorrect systems, thermostats (!!!), GPS, etc. When things work and are well understood, they loose their ‘AI magic’ so they become ‘dumb CS’ for most people….</a:t>
            </a:r>
          </a:p>
          <a:p>
            <a:endParaRPr lang="en-GB" dirty="0"/>
          </a:p>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6</a:t>
            </a:fld>
            <a:endParaRPr lang="bg-BG"/>
          </a:p>
        </p:txBody>
      </p:sp>
    </p:spTree>
    <p:extLst>
      <p:ext uri="{BB962C8B-B14F-4D97-AF65-F5344CB8AC3E}">
        <p14:creationId xmlns:p14="http://schemas.microsoft.com/office/powerpoint/2010/main" val="4230993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this is because we lack a </a:t>
            </a:r>
            <a:r>
              <a:rPr lang="en-GB" i="1" dirty="0"/>
              <a:t>Theory of Mind (</a:t>
            </a:r>
            <a:r>
              <a:rPr lang="en-GB" i="1" dirty="0" err="1"/>
              <a:t>ToM</a:t>
            </a:r>
            <a:r>
              <a:rPr lang="en-GB" i="1" dirty="0"/>
              <a:t>) </a:t>
            </a:r>
            <a:r>
              <a:rPr lang="en-GB" i="0" dirty="0"/>
              <a:t>for machines. We have a </a:t>
            </a:r>
            <a:r>
              <a:rPr lang="en-GB" i="0" dirty="0" err="1"/>
              <a:t>ToM</a:t>
            </a:r>
            <a:r>
              <a:rPr lang="en-GB" i="0" dirty="0"/>
              <a:t> for other humans and, to an extent, animals as they follow similar states as us; they get thirsty, hungry, etc. Their actuators are, often, similar to ours —or at least we have been taught how categories of animals sense their environment e.g. </a:t>
            </a:r>
            <a:r>
              <a:rPr lang="en-GB" i="1" dirty="0"/>
              <a:t>all </a:t>
            </a:r>
            <a:r>
              <a:rPr lang="en-GB" i="0" dirty="0"/>
              <a:t>dogs are colourblind. When it comes to AI systems, we can’t do that. Robots can have all sorts of sensors as they come in all different forms; even two similar-looking robots may have different means of processing their sensory inputs!  Things are even worse when we start thinking about non-embodied agents, e.g. chatbots.  What do we do instead? Make our own beliefs, influenced by narratives rooted often in science fiction.</a:t>
            </a:r>
          </a:p>
          <a:p>
            <a:endParaRPr lang="en-GB" i="0" dirty="0"/>
          </a:p>
          <a:p>
            <a:r>
              <a:rPr lang="en-GB" b="1" i="0" dirty="0"/>
              <a:t>Note: </a:t>
            </a:r>
            <a:r>
              <a:rPr lang="en-GB" i="0" dirty="0"/>
              <a:t>Theory of mind refers to how we </a:t>
            </a:r>
            <a:r>
              <a:rPr lang="en-GB" dirty="0"/>
              <a:t>ascribe mental states to other entities and how we use the states to predict their actions. It requires </a:t>
            </a:r>
            <a:r>
              <a:rPr lang="en-GB" i="1" dirty="0"/>
              <a:t>similarity, </a:t>
            </a:r>
            <a:r>
              <a:rPr lang="en-GB" i="0" dirty="0"/>
              <a:t>i.e. our ability to reflect how ourselves would have been at their current observable state and then try to reason </a:t>
            </a:r>
            <a:r>
              <a:rPr lang="en-GB" i="1" dirty="0"/>
              <a:t>why </a:t>
            </a:r>
            <a:r>
              <a:rPr lang="en-GB" i="0" dirty="0"/>
              <a:t>they performed an action and then predict the next.</a:t>
            </a:r>
            <a:endParaRPr lang="en-GB" dirty="0"/>
          </a:p>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7</a:t>
            </a:fld>
            <a:endParaRPr lang="bg-BG"/>
          </a:p>
        </p:txBody>
      </p:sp>
    </p:spTree>
    <p:extLst>
      <p:ext uri="{BB962C8B-B14F-4D97-AF65-F5344CB8AC3E}">
        <p14:creationId xmlns:p14="http://schemas.microsoft.com/office/powerpoint/2010/main" val="57866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sci-fi teaches us for AI? AI systems need to be human like. They can have emotions. They can be ‘good’ —and are blue typically when so— or evil —with ‘red’ eyes! Unfortunately, these are the narratives that push the perception of AI into our societies.</a:t>
            </a:r>
          </a:p>
          <a:p>
            <a:endParaRPr lang="en-GB" dirty="0"/>
          </a:p>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8</a:t>
            </a:fld>
            <a:endParaRPr lang="bg-BG"/>
          </a:p>
        </p:txBody>
      </p:sp>
    </p:spTree>
    <p:extLst>
      <p:ext uri="{BB962C8B-B14F-4D97-AF65-F5344CB8AC3E}">
        <p14:creationId xmlns:p14="http://schemas.microsoft.com/office/powerpoint/2010/main" val="217009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dirty="0"/>
              <a:t>By again and again </a:t>
            </a:r>
            <a:r>
              <a:rPr lang="en-GB" i="1" dirty="0"/>
              <a:t>what is AI, </a:t>
            </a:r>
            <a:r>
              <a:rPr lang="en-GB" i="0" dirty="0"/>
              <a:t>trying to separate ‘dumb software’ from ‘AI’ in regulations we open loopholes. It is no wonder why the largest companies out there deliberately avoid saying ‘AI’ in their core products, e.g. search engines. They are trying to avoid regulatory compliance.</a:t>
            </a:r>
            <a:endParaRPr lang="en-GB" dirty="0"/>
          </a:p>
          <a:p>
            <a:endParaRPr lang="en-GB" dirty="0"/>
          </a:p>
          <a:p>
            <a:r>
              <a:rPr lang="en-GB" dirty="0"/>
              <a:t>We have people claiming that we do not have AI yet! It needs to be very clear: there is no such thing as ‘Artificial General Intelligence’ or ‘superintelligence.’ These misconceptions are sometimes even done deliberately to confuse and distract regulatory processes. Computation is not magic. It is a physical process that requires energy, space, and time. The bigger your model is—and more things it does—the more energy it consumes. </a:t>
            </a:r>
          </a:p>
          <a:p>
            <a:endParaRPr lang="en-GB" dirty="0"/>
          </a:p>
          <a:p>
            <a:endParaRPr lang="en-GB" dirty="0"/>
          </a:p>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10</a:t>
            </a:fld>
            <a:endParaRPr lang="bg-BG"/>
          </a:p>
        </p:txBody>
      </p:sp>
    </p:spTree>
    <p:extLst>
      <p:ext uri="{BB962C8B-B14F-4D97-AF65-F5344CB8AC3E}">
        <p14:creationId xmlns:p14="http://schemas.microsoft.com/office/powerpoint/2010/main" val="2109427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11</a:t>
            </a:fld>
            <a:endParaRPr lang="bg-BG"/>
          </a:p>
        </p:txBody>
      </p:sp>
    </p:spTree>
    <p:extLst>
      <p:ext uri="{BB962C8B-B14F-4D97-AF65-F5344CB8AC3E}">
        <p14:creationId xmlns:p14="http://schemas.microsoft.com/office/powerpoint/2010/main" val="3702689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12</a:t>
            </a:fld>
            <a:endParaRPr lang="bg-BG"/>
          </a:p>
        </p:txBody>
      </p:sp>
    </p:spTree>
    <p:extLst>
      <p:ext uri="{BB962C8B-B14F-4D97-AF65-F5344CB8AC3E}">
        <p14:creationId xmlns:p14="http://schemas.microsoft.com/office/powerpoint/2010/main" val="1818214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1287095" y="3595918"/>
            <a:ext cx="21590490" cy="1146758"/>
          </a:xfrm>
          <a:prstGeom prst="rect">
            <a:avLst/>
          </a:prstGeom>
        </p:spPr>
        <p:txBody>
          <a:bodyPr>
            <a:normAutofit/>
          </a:bodyPr>
          <a:lstStyle>
            <a:lvl1pPr marL="0" indent="0">
              <a:buNone/>
              <a:defRPr sz="600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1287095" y="10603155"/>
            <a:ext cx="5470525" cy="527387"/>
          </a:xfrm>
          <a:prstGeom prst="rect">
            <a:avLst/>
          </a:prstGeom>
        </p:spPr>
        <p:txBody>
          <a:bodyPr/>
          <a:lstStyle>
            <a:lvl1pPr marL="0" indent="0">
              <a:buNone/>
              <a:defRPr sz="30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1287095" y="5033579"/>
            <a:ext cx="21590490" cy="3410063"/>
          </a:xfrm>
          <a:prstGeom prst="rect">
            <a:avLst/>
          </a:prstGeom>
        </p:spPr>
        <p:txBody>
          <a:bodyPr>
            <a:normAutofit/>
          </a:bodyPr>
          <a:lstStyle>
            <a:lvl1pPr marL="0" indent="0">
              <a:lnSpc>
                <a:spcPts val="10000"/>
              </a:lnSpc>
              <a:spcBef>
                <a:spcPts val="0"/>
              </a:spcBef>
              <a:buNone/>
              <a:defRPr sz="10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70948" cy="644668"/>
          </a:xfrm>
          <a:prstGeom prst="rect">
            <a:avLst/>
          </a:prstGeom>
        </p:spPr>
      </p:pic>
      <p:cxnSp>
        <p:nvCxnSpPr>
          <p:cNvPr id="38" name="Straight Connector 37"/>
          <p:cNvCxnSpPr/>
          <p:nvPr userDrawn="1"/>
        </p:nvCxnSpPr>
        <p:spPr>
          <a:xfrm>
            <a:off x="6995131" y="919655"/>
            <a:ext cx="1" cy="9395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chemeClr val="bg1"/>
                </a:solidFill>
                <a:latin typeface="Helvetica Neue"/>
              </a:rPr>
              <a:t>Master programmes in Artificial</a:t>
            </a:r>
            <a:br>
              <a:rPr lang="en-GB" sz="2500" dirty="0">
                <a:solidFill>
                  <a:schemeClr val="bg1"/>
                </a:solidFill>
                <a:latin typeface="Helvetica Neue"/>
              </a:rPr>
            </a:br>
            <a:r>
              <a:rPr lang="en-GB" sz="2500" dirty="0">
                <a:solidFill>
                  <a:schemeClr val="bg1"/>
                </a:solidFill>
                <a:latin typeface="Helvetica Neue"/>
              </a:rPr>
              <a:t>Intelligence 4 Careers in Europe</a:t>
            </a:r>
            <a:endParaRPr lang="en-US" sz="250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68491" y="9671571"/>
            <a:ext cx="2409093" cy="1606837"/>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1287095" y="9962474"/>
            <a:ext cx="21438091" cy="494125"/>
          </a:xfrm>
          <a:prstGeom prst="rect">
            <a:avLst/>
          </a:prstGeom>
        </p:spPr>
        <p:txBody>
          <a:bodyPr>
            <a:noAutofit/>
          </a:bodyPr>
          <a:lstStyle>
            <a:lvl1pPr marL="0" indent="0">
              <a:buNone/>
              <a:defRPr sz="4000" b="1" baseline="0">
                <a:solidFill>
                  <a:schemeClr val="bg1"/>
                </a:solidFill>
                <a:latin typeface="Helvetica Neue"/>
              </a:defRPr>
            </a:lvl1pPr>
            <a:lvl2pPr marL="609600" indent="0">
              <a:buNone/>
              <a:defRPr>
                <a:solidFill>
                  <a:schemeClr val="bg1"/>
                </a:solidFill>
              </a:defRPr>
            </a:lvl2pPr>
            <a:lvl3pPr marL="1219200" indent="0">
              <a:buNone/>
              <a:defRPr>
                <a:solidFill>
                  <a:schemeClr val="bg1"/>
                </a:solidFill>
              </a:defRPr>
            </a:lvl3pPr>
            <a:lvl4pPr marL="1828800" indent="0">
              <a:buNone/>
              <a:defRPr>
                <a:solidFill>
                  <a:schemeClr val="bg1"/>
                </a:solidFill>
              </a:defRPr>
            </a:lvl4pPr>
            <a:lvl5pPr marL="24384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203451396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8067233"/>
            <a:ext cx="10397882" cy="3267116"/>
          </a:xfrm>
          <a:prstGeom prst="rect">
            <a:avLst/>
          </a:prstGeom>
        </p:spPr>
        <p:txBody>
          <a:bodyPr>
            <a:normAutofit/>
          </a:bodyPr>
          <a:lstStyle>
            <a:lvl1pPr marL="514350" marR="0" indent="-514350" algn="l" defTabSz="1828800" rtl="0" eaLnBrk="1" fontAlgn="auto" latinLnBrk="0" hangingPunct="1">
              <a:lnSpc>
                <a:spcPct val="90000"/>
              </a:lnSpc>
              <a:spcBef>
                <a:spcPts val="2000"/>
              </a:spcBef>
              <a:spcAft>
                <a:spcPts val="0"/>
              </a:spcAft>
              <a:buClrTx/>
              <a:buSzTx/>
              <a:buFont typeface="+mj-lt"/>
              <a:buAutoNum type="arabicPeriod"/>
              <a:tabLst/>
              <a:defRPr sz="30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12479703" y="8067233"/>
            <a:ext cx="10397882" cy="3267116"/>
          </a:xfrm>
          <a:prstGeom prst="rect">
            <a:avLst/>
          </a:prstGeom>
        </p:spPr>
        <p:txBody>
          <a:bodyPr>
            <a:normAutofit/>
          </a:bodyPr>
          <a:lstStyle>
            <a:lvl1pPr marL="514350" marR="0" indent="-514350" algn="l" defTabSz="1828800" rtl="0" eaLnBrk="1" fontAlgn="auto" latinLnBrk="0" hangingPunct="1">
              <a:lnSpc>
                <a:spcPct val="90000"/>
              </a:lnSpc>
              <a:spcBef>
                <a:spcPts val="2000"/>
              </a:spcBef>
              <a:spcAft>
                <a:spcPts val="0"/>
              </a:spcAft>
              <a:buClrTx/>
              <a:buSzTx/>
              <a:buFont typeface="+mj-lt"/>
              <a:buAutoNum type="arabicPeriod" startAt="6"/>
              <a:tabLst/>
              <a:defRPr sz="30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12082338" y="8067233"/>
            <a:ext cx="0" cy="3267116"/>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2407535"/>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87093" y="6845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4008648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479703"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64926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12479703" y="5246669"/>
            <a:ext cx="10397882" cy="6457950"/>
          </a:xfrm>
          <a:prstGeom prst="rect">
            <a:avLst/>
          </a:prstGeom>
          <a:solidFill>
            <a:schemeClr val="bg1">
              <a:lumMod val="85000"/>
            </a:schemeClr>
          </a:solidFill>
        </p:spPr>
        <p:txBody>
          <a:bodyPr anchor="ctr"/>
          <a:lstStyle>
            <a:lvl1pPr marL="0" indent="0" algn="ctr">
              <a:buNone/>
              <a:defRPr sz="30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425333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457200" marR="0" indent="-457200" algn="l" defTabSz="1828800" rtl="0" eaLnBrk="1" fontAlgn="auto" latinLnBrk="0" hangingPunct="1">
              <a:lnSpc>
                <a:spcPct val="100000"/>
              </a:lnSpc>
              <a:spcBef>
                <a:spcPts val="2000"/>
              </a:spcBef>
              <a:spcAft>
                <a:spcPts val="0"/>
              </a:spcAft>
              <a:buClrTx/>
              <a:buSzTx/>
              <a:buFont typeface="+mj-lt"/>
              <a:buAutoNum type="arabicPeriod"/>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479703" y="5246669"/>
            <a:ext cx="10397882" cy="6457950"/>
          </a:xfrm>
          <a:prstGeom prst="rect">
            <a:avLst/>
          </a:prstGeom>
        </p:spPr>
        <p:txBody>
          <a:bodyPr>
            <a:noAutofit/>
          </a:bodyPr>
          <a:lstStyle>
            <a:lvl1pPr marL="457200" marR="0" indent="-457200" algn="l" defTabSz="1828800" rtl="0" eaLnBrk="1" fontAlgn="auto" latinLnBrk="0" hangingPunct="1">
              <a:lnSpc>
                <a:spcPct val="100000"/>
              </a:lnSpc>
              <a:spcBef>
                <a:spcPts val="2000"/>
              </a:spcBef>
              <a:spcAft>
                <a:spcPts val="0"/>
              </a:spcAft>
              <a:buClrTx/>
              <a:buSzTx/>
              <a:buFont typeface="+mj-lt"/>
              <a:buAutoNum type="arabicPeriod" startAt="8"/>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05032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70948" cy="644668"/>
          </a:xfrm>
          <a:prstGeom prst="rect">
            <a:avLst/>
          </a:prstGeom>
        </p:spPr>
      </p:pic>
      <p:cxnSp>
        <p:nvCxnSpPr>
          <p:cNvPr id="6" name="Straight Connector 5"/>
          <p:cNvCxnSpPr/>
          <p:nvPr userDrawn="1"/>
        </p:nvCxnSpPr>
        <p:spPr>
          <a:xfrm>
            <a:off x="6995131" y="919655"/>
            <a:ext cx="1" cy="9395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chemeClr val="bg1"/>
                </a:solidFill>
                <a:latin typeface="Helvetica Neue"/>
              </a:rPr>
              <a:t>Master programmes in Artificial</a:t>
            </a:r>
            <a:br>
              <a:rPr lang="en-GB" sz="2500" dirty="0">
                <a:solidFill>
                  <a:schemeClr val="bg1"/>
                </a:solidFill>
                <a:latin typeface="Helvetica Neue"/>
              </a:rPr>
            </a:br>
            <a:r>
              <a:rPr lang="en-GB" sz="2500" dirty="0">
                <a:solidFill>
                  <a:schemeClr val="bg1"/>
                </a:solidFill>
                <a:latin typeface="Helvetica Neue"/>
              </a:rPr>
              <a:t>Intelligence 4 Careers in Europe</a:t>
            </a:r>
            <a:endParaRPr lang="en-US" sz="250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1287095" y="5440309"/>
            <a:ext cx="21590490" cy="2416757"/>
          </a:xfrm>
          <a:prstGeom prst="rect">
            <a:avLst/>
          </a:prstGeom>
        </p:spPr>
        <p:txBody>
          <a:bodyPr>
            <a:noAutofit/>
          </a:bodyPr>
          <a:lstStyle>
            <a:lvl1pPr marL="0" indent="0">
              <a:buNone/>
              <a:defRPr sz="15000" b="1">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4265268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nly headli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1E7811-130C-424E-90AD-BE2492108EF7}" type="datetime1">
              <a:rPr lang="sv-SE" smtClean="0"/>
              <a:t>2023-12-05</a:t>
            </a:fld>
            <a:endParaRPr lang="sv-SE"/>
          </a:p>
        </p:txBody>
      </p:sp>
      <p:sp>
        <p:nvSpPr>
          <p:cNvPr id="4" name="Footer Placeholder 3"/>
          <p:cNvSpPr>
            <a:spLocks noGrp="1"/>
          </p:cNvSpPr>
          <p:nvPr>
            <p:ph type="ftr" sz="quarter" idx="11"/>
          </p:nvPr>
        </p:nvSpPr>
        <p:spPr/>
        <p:txBody>
          <a:bodyPr/>
          <a:lstStyle/>
          <a:p>
            <a:r>
              <a:rPr lang="sv-SE"/>
              <a:t>Andreas Theodorou | e: andreas.theodorou@umu.se | t: @recklesscoding</a:t>
            </a:r>
          </a:p>
        </p:txBody>
      </p:sp>
      <p:sp>
        <p:nvSpPr>
          <p:cNvPr id="5" name="Slide Number Placeholder 4"/>
          <p:cNvSpPr>
            <a:spLocks noGrp="1"/>
          </p:cNvSpPr>
          <p:nvPr>
            <p:ph type="sldNum" sz="quarter" idx="12"/>
          </p:nvPr>
        </p:nvSpPr>
        <p:spPr/>
        <p:txBody>
          <a:bodyPr/>
          <a:lstStyle/>
          <a:p>
            <a:fld id="{D3ED0E79-C485-4358-AA6A-241A5ED8242A}" type="slidenum">
              <a:rPr lang="sv-SE" smtClean="0"/>
              <a:t>‹#›</a:t>
            </a:fld>
            <a:endParaRPr lang="sv-SE"/>
          </a:p>
        </p:txBody>
      </p:sp>
      <p:sp>
        <p:nvSpPr>
          <p:cNvPr id="6" name="Title Placeholder 1"/>
          <p:cNvSpPr>
            <a:spLocks noGrp="1"/>
          </p:cNvSpPr>
          <p:nvPr>
            <p:ph type="title" hasCustomPrompt="1"/>
          </p:nvPr>
        </p:nvSpPr>
        <p:spPr>
          <a:xfrm>
            <a:off x="3320589" y="1585527"/>
            <a:ext cx="17726304" cy="2160936"/>
          </a:xfrm>
          <a:prstGeom prst="rect">
            <a:avLst/>
          </a:prstGeom>
        </p:spPr>
        <p:txBody>
          <a:bodyPr vert="horz" lIns="0" tIns="0" rIns="0" bIns="0" rtlCol="0" anchor="ctr">
            <a:noAutofit/>
          </a:bodyPr>
          <a:lstStyle>
            <a:lvl1pPr>
              <a:defRPr/>
            </a:lvl1pPr>
          </a:lstStyle>
          <a:p>
            <a:r>
              <a:rPr lang="sv-SE" err="1"/>
              <a:t>Click</a:t>
            </a:r>
            <a:r>
              <a:rPr lang="sv-SE"/>
              <a:t> </a:t>
            </a:r>
            <a:r>
              <a:rPr lang="sv-SE" err="1"/>
              <a:t>to</a:t>
            </a:r>
            <a:r>
              <a:rPr lang="sv-SE"/>
              <a:t> </a:t>
            </a:r>
            <a:r>
              <a:rPr lang="sv-SE" err="1"/>
              <a:t>add</a:t>
            </a:r>
            <a:r>
              <a:rPr lang="sv-SE"/>
              <a:t> a </a:t>
            </a:r>
            <a:r>
              <a:rPr lang="sv-SE" err="1"/>
              <a:t>headline</a:t>
            </a:r>
            <a:endParaRPr lang="en-US"/>
          </a:p>
        </p:txBody>
      </p:sp>
    </p:spTree>
    <p:extLst>
      <p:ext uri="{BB962C8B-B14F-4D97-AF65-F5344CB8AC3E}">
        <p14:creationId xmlns:p14="http://schemas.microsoft.com/office/powerpoint/2010/main" val="2271766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box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20599" y="3035211"/>
            <a:ext cx="8396504" cy="8185947"/>
          </a:xfrm>
        </p:spPr>
        <p:txBody>
          <a:bodyPr/>
          <a:lstStyle/>
          <a:p>
            <a:pPr lvl="0"/>
            <a:r>
              <a:rPr lang="sv-SE" dirty="0" err="1"/>
              <a:t>Type</a:t>
            </a:r>
            <a:r>
              <a:rPr lang="sv-SE" dirty="0"/>
              <a:t> </a:t>
            </a:r>
            <a:r>
              <a:rPr lang="sv-SE" dirty="0" err="1"/>
              <a:t>your</a:t>
            </a:r>
            <a:r>
              <a:rPr lang="sv-SE" dirty="0"/>
              <a:t> text </a:t>
            </a:r>
            <a:r>
              <a:rPr lang="sv-SE" dirty="0" err="1"/>
              <a:t>here</a:t>
            </a:r>
            <a:endParaRPr lang="sv-SE" dirty="0"/>
          </a:p>
          <a:p>
            <a:pPr lvl="1"/>
            <a:r>
              <a:rPr lang="sv-SE" dirty="0" err="1"/>
              <a:t>Level</a:t>
            </a:r>
            <a:r>
              <a:rPr lang="sv-SE" dirty="0"/>
              <a:t> </a:t>
            </a:r>
            <a:r>
              <a:rPr lang="sv-SE" dirty="0" err="1"/>
              <a:t>two</a:t>
            </a:r>
            <a:endParaRPr lang="sv-SE" dirty="0"/>
          </a:p>
          <a:p>
            <a:pPr lvl="2"/>
            <a:r>
              <a:rPr lang="sv-SE" dirty="0" err="1"/>
              <a:t>Level</a:t>
            </a:r>
            <a:r>
              <a:rPr lang="sv-SE" dirty="0"/>
              <a:t> </a:t>
            </a:r>
            <a:r>
              <a:rPr lang="sv-SE" dirty="0" err="1"/>
              <a:t>three</a:t>
            </a:r>
            <a:endParaRPr lang="sv-SE" dirty="0"/>
          </a:p>
          <a:p>
            <a:pPr lvl="3"/>
            <a:r>
              <a:rPr lang="sv-SE" dirty="0" err="1"/>
              <a:t>Level</a:t>
            </a:r>
            <a:r>
              <a:rPr lang="sv-SE" dirty="0"/>
              <a:t> </a:t>
            </a:r>
            <a:r>
              <a:rPr lang="sv-SE" dirty="0" err="1"/>
              <a:t>four</a:t>
            </a:r>
            <a:endParaRPr lang="sv-SE" dirty="0"/>
          </a:p>
          <a:p>
            <a:pPr lvl="4"/>
            <a:r>
              <a:rPr lang="sv-SE" dirty="0" err="1"/>
              <a:t>Level</a:t>
            </a:r>
            <a:r>
              <a:rPr lang="sv-SE" dirty="0"/>
              <a:t> </a:t>
            </a:r>
            <a:r>
              <a:rPr lang="sv-SE" dirty="0" err="1"/>
              <a:t>five</a:t>
            </a:r>
            <a:endParaRPr lang="en-US" dirty="0"/>
          </a:p>
        </p:txBody>
      </p:sp>
      <p:sp>
        <p:nvSpPr>
          <p:cNvPr id="4" name="Date Placeholder 3"/>
          <p:cNvSpPr>
            <a:spLocks noGrp="1"/>
          </p:cNvSpPr>
          <p:nvPr>
            <p:ph type="dt" sz="half" idx="10"/>
          </p:nvPr>
        </p:nvSpPr>
        <p:spPr/>
        <p:txBody>
          <a:bodyPr/>
          <a:lstStyle/>
          <a:p>
            <a:fld id="{73BAAA91-D37F-D243-95ED-619E854D1C30}" type="datetime1">
              <a:rPr lang="sv-SE" smtClean="0"/>
              <a:t>2023-12-05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D3ED0E79-C485-4358-AA6A-241A5ED8242A}" type="slidenum">
              <a:rPr lang="sv-SE" smtClean="0"/>
              <a:t>‹#›</a:t>
            </a:fld>
            <a:endParaRPr lang="sv-SE"/>
          </a:p>
        </p:txBody>
      </p:sp>
      <p:sp>
        <p:nvSpPr>
          <p:cNvPr id="8" name="Content Placeholder 2"/>
          <p:cNvSpPr>
            <a:spLocks noGrp="1"/>
          </p:cNvSpPr>
          <p:nvPr>
            <p:ph idx="13" hasCustomPrompt="1"/>
          </p:nvPr>
        </p:nvSpPr>
        <p:spPr>
          <a:xfrm>
            <a:off x="12652973" y="3035211"/>
            <a:ext cx="8393920" cy="8185947"/>
          </a:xfrm>
        </p:spPr>
        <p:txBody>
          <a:bodyPr/>
          <a:lstStyle/>
          <a:p>
            <a:pPr lvl="0"/>
            <a:r>
              <a:rPr lang="sv-SE" dirty="0" err="1"/>
              <a:t>Type</a:t>
            </a:r>
            <a:r>
              <a:rPr lang="sv-SE" dirty="0"/>
              <a:t> </a:t>
            </a:r>
            <a:r>
              <a:rPr lang="sv-SE" dirty="0" err="1"/>
              <a:t>your</a:t>
            </a:r>
            <a:r>
              <a:rPr lang="sv-SE" dirty="0"/>
              <a:t> text </a:t>
            </a:r>
            <a:r>
              <a:rPr lang="sv-SE" dirty="0" err="1"/>
              <a:t>here</a:t>
            </a:r>
            <a:endParaRPr lang="sv-SE" dirty="0"/>
          </a:p>
          <a:p>
            <a:pPr lvl="1"/>
            <a:r>
              <a:rPr lang="sv-SE" dirty="0" err="1"/>
              <a:t>Level</a:t>
            </a:r>
            <a:r>
              <a:rPr lang="sv-SE" dirty="0"/>
              <a:t> </a:t>
            </a:r>
            <a:r>
              <a:rPr lang="sv-SE" dirty="0" err="1"/>
              <a:t>two</a:t>
            </a:r>
            <a:endParaRPr lang="sv-SE" dirty="0"/>
          </a:p>
          <a:p>
            <a:pPr lvl="2"/>
            <a:r>
              <a:rPr lang="sv-SE" dirty="0" err="1"/>
              <a:t>Level</a:t>
            </a:r>
            <a:r>
              <a:rPr lang="sv-SE" dirty="0"/>
              <a:t> </a:t>
            </a:r>
            <a:r>
              <a:rPr lang="sv-SE" dirty="0" err="1"/>
              <a:t>three</a:t>
            </a:r>
            <a:endParaRPr lang="sv-SE" dirty="0"/>
          </a:p>
          <a:p>
            <a:pPr lvl="3"/>
            <a:r>
              <a:rPr lang="sv-SE" dirty="0" err="1"/>
              <a:t>Level</a:t>
            </a:r>
            <a:r>
              <a:rPr lang="sv-SE" dirty="0"/>
              <a:t> </a:t>
            </a:r>
            <a:r>
              <a:rPr lang="sv-SE" dirty="0" err="1"/>
              <a:t>four</a:t>
            </a:r>
            <a:endParaRPr lang="sv-SE" dirty="0"/>
          </a:p>
          <a:p>
            <a:pPr lvl="4"/>
            <a:r>
              <a:rPr lang="sv-SE" dirty="0" err="1"/>
              <a:t>Level</a:t>
            </a:r>
            <a:r>
              <a:rPr lang="sv-SE" dirty="0"/>
              <a:t> </a:t>
            </a:r>
            <a:r>
              <a:rPr lang="sv-SE" dirty="0" err="1"/>
              <a:t>five</a:t>
            </a:r>
            <a:endParaRPr lang="en-US" dirty="0"/>
          </a:p>
        </p:txBody>
      </p:sp>
      <p:sp>
        <p:nvSpPr>
          <p:cNvPr id="9" name="Title Placeholder 1"/>
          <p:cNvSpPr>
            <a:spLocks noGrp="1"/>
          </p:cNvSpPr>
          <p:nvPr>
            <p:ph type="title" hasCustomPrompt="1"/>
          </p:nvPr>
        </p:nvSpPr>
        <p:spPr>
          <a:xfrm>
            <a:off x="3328381" y="509236"/>
            <a:ext cx="17726304" cy="1142755"/>
          </a:xfrm>
          <a:prstGeom prst="rect">
            <a:avLst/>
          </a:prstGeom>
        </p:spPr>
        <p:txBody>
          <a:bodyPr vert="horz" lIns="0" tIns="0" rIns="0" bIns="0" rtlCol="0" anchor="ctr">
            <a:normAutofit/>
          </a:bodyPr>
          <a:lstStyle>
            <a:lvl1pPr>
              <a:defRPr/>
            </a:lvl1pPr>
          </a:lstStyle>
          <a:p>
            <a:r>
              <a:rPr lang="sv-SE" dirty="0" err="1"/>
              <a:t>Click</a:t>
            </a:r>
            <a:r>
              <a:rPr lang="sv-SE" dirty="0"/>
              <a:t> </a:t>
            </a:r>
            <a:r>
              <a:rPr lang="sv-SE" dirty="0" err="1"/>
              <a:t>to</a:t>
            </a:r>
            <a:r>
              <a:rPr lang="sv-SE" dirty="0"/>
              <a:t> </a:t>
            </a:r>
            <a:r>
              <a:rPr lang="sv-SE" dirty="0" err="1"/>
              <a:t>add</a:t>
            </a:r>
            <a:r>
              <a:rPr lang="sv-SE" dirty="0"/>
              <a:t> a </a:t>
            </a:r>
            <a:r>
              <a:rPr lang="sv-SE" dirty="0" err="1"/>
              <a:t>headline</a:t>
            </a:r>
            <a:endParaRPr lang="en-US" dirty="0"/>
          </a:p>
        </p:txBody>
      </p:sp>
    </p:spTree>
    <p:extLst>
      <p:ext uri="{BB962C8B-B14F-4D97-AF65-F5344CB8AC3E}">
        <p14:creationId xmlns:p14="http://schemas.microsoft.com/office/powerpoint/2010/main" val="77340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11904133"/>
            <a:ext cx="24384000" cy="1811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614363" y="12170893"/>
            <a:ext cx="2192882" cy="1083616"/>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13732934" y="12562731"/>
            <a:ext cx="6473093" cy="691778"/>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600" b="0" i="0" kern="1200" baseline="0" dirty="0">
                <a:solidFill>
                  <a:schemeClr val="tx1"/>
                </a:solidFill>
                <a:effectLst/>
                <a:latin typeface="Helvetica Neue"/>
                <a:ea typeface="+mn-ea"/>
                <a:cs typeface="+mn-cs"/>
              </a:rPr>
              <a:t>This Master is run under the context of Action</a:t>
            </a:r>
            <a:br>
              <a:rPr lang="en-US" sz="1600" b="0" i="0" kern="1200" baseline="0" dirty="0">
                <a:solidFill>
                  <a:schemeClr val="tx1"/>
                </a:solidFill>
                <a:effectLst/>
                <a:latin typeface="Helvetica Neue"/>
                <a:ea typeface="+mn-ea"/>
                <a:cs typeface="+mn-cs"/>
              </a:rPr>
            </a:br>
            <a:r>
              <a:rPr lang="en-US" sz="1600" b="0" i="0" kern="1200" baseline="0" dirty="0">
                <a:solidFill>
                  <a:schemeClr val="tx1"/>
                </a:solidFill>
                <a:effectLst/>
                <a:latin typeface="Helvetica Neue"/>
                <a:ea typeface="+mn-ea"/>
                <a:cs typeface="+mn-cs"/>
              </a:rPr>
              <a:t>No 2020-EU-IA-0087, co-financed by the EU CEF Telecom</a:t>
            </a:r>
            <a:br>
              <a:rPr lang="en-US" sz="1600" b="0" i="0" kern="1200" baseline="0" dirty="0">
                <a:solidFill>
                  <a:schemeClr val="tx1"/>
                </a:solidFill>
                <a:effectLst/>
                <a:latin typeface="Helvetica Neue"/>
                <a:ea typeface="+mn-ea"/>
                <a:cs typeface="+mn-cs"/>
              </a:rPr>
            </a:br>
            <a:r>
              <a:rPr lang="en-US" sz="1600" b="0" i="0" kern="1200" baseline="0" dirty="0">
                <a:solidFill>
                  <a:schemeClr val="tx1"/>
                </a:solidFill>
                <a:effectLst/>
                <a:latin typeface="Helvetica Neue"/>
                <a:ea typeface="+mn-ea"/>
                <a:cs typeface="+mn-cs"/>
              </a:rPr>
              <a:t>under GA nr. INEA/CEF/ICT/A2020/2267423</a:t>
            </a:r>
            <a:endParaRPr lang="x-none" sz="1600" dirty="0">
              <a:latin typeface="Helvetica Neue"/>
            </a:endParaRPr>
          </a:p>
        </p:txBody>
      </p:sp>
      <p:pic>
        <p:nvPicPr>
          <p:cNvPr id="22" name="Picture 2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76665" y="12490766"/>
            <a:ext cx="5568959" cy="747511"/>
          </a:xfrm>
          <a:prstGeom prst="rect">
            <a:avLst/>
          </a:prstGeom>
        </p:spPr>
      </p:pic>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065785542"/>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699" r:id="rId3"/>
    <p:sldLayoutId id="2147483698" r:id="rId4"/>
    <p:sldLayoutId id="2147483700" r:id="rId5"/>
    <p:sldLayoutId id="2147483714" r:id="rId6"/>
    <p:sldLayoutId id="2147483717" r:id="rId7"/>
    <p:sldLayoutId id="2147483718" r:id="rId8"/>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gif"/><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emf"/><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3.xml"/><Relationship Id="rId7" Type="http://schemas.openxmlformats.org/officeDocument/2006/relationships/image" Target="../media/image6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notmyrobot.home.blo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normAutofit/>
          </a:bodyPr>
          <a:lstStyle/>
          <a:p>
            <a:r>
              <a:rPr lang="en-US" dirty="0"/>
              <a:t>September – </a:t>
            </a:r>
            <a:r>
              <a:rPr lang="en-US"/>
              <a:t>December 2023</a:t>
            </a:r>
            <a:endParaRPr lang="en-US" dirty="0"/>
          </a:p>
        </p:txBody>
      </p:sp>
      <p:sp>
        <p:nvSpPr>
          <p:cNvPr id="4" name="Text Placeholder 3"/>
          <p:cNvSpPr>
            <a:spLocks noGrp="1"/>
          </p:cNvSpPr>
          <p:nvPr>
            <p:ph type="body" sz="quarter" idx="21"/>
          </p:nvPr>
        </p:nvSpPr>
        <p:spPr/>
        <p:txBody>
          <a:bodyPr/>
          <a:lstStyle/>
          <a:p>
            <a:r>
              <a:rPr lang="en-US" dirty="0"/>
              <a:t>MAI631 </a:t>
            </a:r>
          </a:p>
          <a:p>
            <a:r>
              <a:rPr lang="en-US" dirty="0"/>
              <a:t>Artificial Intelligence Ethics II</a:t>
            </a:r>
          </a:p>
        </p:txBody>
      </p:sp>
      <p:sp>
        <p:nvSpPr>
          <p:cNvPr id="5" name="Text Placeholder 4"/>
          <p:cNvSpPr>
            <a:spLocks noGrp="1"/>
          </p:cNvSpPr>
          <p:nvPr>
            <p:ph type="body" sz="quarter" idx="23"/>
          </p:nvPr>
        </p:nvSpPr>
        <p:spPr/>
        <p:txBody>
          <a:bodyPr/>
          <a:lstStyle/>
          <a:p>
            <a:r>
              <a:rPr lang="en-US" dirty="0"/>
              <a:t>Andreas Theodorou</a:t>
            </a:r>
          </a:p>
        </p:txBody>
      </p:sp>
      <p:pic>
        <p:nvPicPr>
          <p:cNvPr id="6" name="Picture 5">
            <a:extLst>
              <a:ext uri="{FF2B5EF4-FFF2-40B4-BE49-F238E27FC236}">
                <a16:creationId xmlns:a16="http://schemas.microsoft.com/office/drawing/2014/main" id="{20C73840-0283-4394-B213-CC9C338BDC83}"/>
              </a:ext>
            </a:extLst>
          </p:cNvPr>
          <p:cNvPicPr/>
          <p:nvPr/>
        </p:nvPicPr>
        <p:blipFill>
          <a:blip r:embed="rId3"/>
          <a:srcRect t="9007" r="76766" b="20964"/>
          <a:stretch>
            <a:fillRect/>
          </a:stretch>
        </p:blipFill>
        <p:spPr>
          <a:xfrm>
            <a:off x="20798725" y="630085"/>
            <a:ext cx="1900638" cy="1880642"/>
          </a:xfrm>
          <a:prstGeom prst="rect">
            <a:avLst/>
          </a:prstGeom>
          <a:noFill/>
          <a:ln>
            <a:noFill/>
            <a:prstDash/>
          </a:ln>
        </p:spPr>
      </p:pic>
    </p:spTree>
    <p:extLst>
      <p:ext uri="{BB962C8B-B14F-4D97-AF65-F5344CB8AC3E}">
        <p14:creationId xmlns:p14="http://schemas.microsoft.com/office/powerpoint/2010/main" val="2786300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6871F4-32B4-0AC1-5B85-2943F9EED5A6}"/>
              </a:ext>
            </a:extLst>
          </p:cNvPr>
          <p:cNvSpPr>
            <a:spLocks noGrp="1"/>
          </p:cNvSpPr>
          <p:nvPr>
            <p:ph type="body" sz="quarter" idx="24"/>
          </p:nvPr>
        </p:nvSpPr>
        <p:spPr/>
        <p:txBody>
          <a:bodyPr/>
          <a:lstStyle/>
          <a:p>
            <a:r>
              <a:rPr lang="en-SE" dirty="0"/>
              <a:t>Narratives around AI</a:t>
            </a:r>
          </a:p>
        </p:txBody>
      </p:sp>
      <p:sp>
        <p:nvSpPr>
          <p:cNvPr id="3" name="Text Placeholder 2">
            <a:extLst>
              <a:ext uri="{FF2B5EF4-FFF2-40B4-BE49-F238E27FC236}">
                <a16:creationId xmlns:a16="http://schemas.microsoft.com/office/drawing/2014/main" id="{F59F2FE6-D252-84EC-9538-27A7E0CAF9D2}"/>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b="1" dirty="0">
                <a:latin typeface="Helvetica Neue" panose="02000503000000020004" pitchFamily="2" charset="0"/>
                <a:ea typeface="Helvetica Neue" panose="02000503000000020004" pitchFamily="2" charset="0"/>
                <a:cs typeface="Helvetica Neue" panose="02000503000000020004" pitchFamily="2" charset="0"/>
              </a:rPr>
              <a:t>Increases misconceptions </a:t>
            </a:r>
            <a:r>
              <a:rPr lang="en-GB" sz="2400" dirty="0">
                <a:latin typeface="Helvetica Neue" panose="02000503000000020004" pitchFamily="2" charset="0"/>
                <a:ea typeface="Helvetica Neue" panose="02000503000000020004" pitchFamily="2" charset="0"/>
                <a:cs typeface="Helvetica Neue" panose="02000503000000020004" pitchFamily="2" charset="0"/>
              </a:rPr>
              <a:t>(</a:t>
            </a:r>
            <a:r>
              <a:rPr lang="en-GB" sz="2400" i="1" dirty="0">
                <a:latin typeface="Helvetica Neue" panose="02000503000000020004" pitchFamily="2" charset="0"/>
                <a:ea typeface="Helvetica Neue" panose="02000503000000020004" pitchFamily="2" charset="0"/>
                <a:cs typeface="Helvetica Neue" panose="02000503000000020004" pitchFamily="2" charset="0"/>
              </a:rPr>
              <a:t>true AI</a:t>
            </a:r>
            <a:r>
              <a:rPr lang="en-GB" sz="2400" dirty="0">
                <a:latin typeface="Helvetica Neue" panose="02000503000000020004" pitchFamily="2" charset="0"/>
                <a:ea typeface="Helvetica Neue" panose="02000503000000020004" pitchFamily="2" charset="0"/>
                <a:cs typeface="Helvetica Neue" panose="02000503000000020004" pitchFamily="2" charset="0"/>
              </a:rPr>
              <a:t>, </a:t>
            </a:r>
            <a:r>
              <a:rPr lang="en-GB" sz="2400" i="1" dirty="0">
                <a:latin typeface="Helvetica Neue" panose="02000503000000020004" pitchFamily="2" charset="0"/>
                <a:ea typeface="Helvetica Neue" panose="02000503000000020004" pitchFamily="2" charset="0"/>
                <a:cs typeface="Helvetica Neue" panose="02000503000000020004" pitchFamily="2" charset="0"/>
              </a:rPr>
              <a:t>superintelligence</a:t>
            </a:r>
            <a:r>
              <a:rPr lang="en-GB" sz="2400" dirty="0">
                <a:latin typeface="Helvetica Neue" panose="02000503000000020004" pitchFamily="2" charset="0"/>
                <a:ea typeface="Helvetica Neue" panose="02000503000000020004" pitchFamily="2" charset="0"/>
                <a:cs typeface="Helvetica Neue" panose="02000503000000020004" pitchFamily="2" charset="0"/>
              </a:rPr>
              <a:t>, etc):</a:t>
            </a:r>
          </a:p>
          <a:p>
            <a:pPr marL="952500" lvl="1" indent="-342900">
              <a:buFont typeface="Courier New" panose="02070309020205020404" pitchFamily="49" charset="0"/>
              <a:buChar char="o"/>
            </a:pPr>
            <a:r>
              <a:rPr lang="en-GB"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AI is not a magic abstraction. </a:t>
            </a:r>
          </a:p>
          <a:p>
            <a:pPr marL="952500" lvl="1" indent="-342900">
              <a:buFont typeface="Courier New" panose="02070309020205020404" pitchFamily="49" charset="0"/>
              <a:buChar char="o"/>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Computation is a </a:t>
            </a:r>
            <a:r>
              <a:rPr lang="en-GB"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physical</a:t>
            </a: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a:t>
            </a:r>
            <a:r>
              <a:rPr lang="en-GB"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process</a:t>
            </a: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it requires </a:t>
            </a:r>
            <a:r>
              <a:rPr lang="en-GB" sz="2400"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energy, space, </a:t>
            </a: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and </a:t>
            </a:r>
            <a:r>
              <a:rPr lang="en-GB" sz="2400"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time</a:t>
            </a: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a:t>
            </a:r>
          </a:p>
          <a:p>
            <a:pPr marL="952500" lvl="1" indent="-342900">
              <a:buFont typeface="Courier New" panose="02070309020205020404" pitchFamily="49" charset="0"/>
              <a:buChar char="o"/>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We forget the physical and social impact of AI.</a:t>
            </a:r>
          </a:p>
          <a:p>
            <a:pPr lvl="1"/>
            <a:endPar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A constant </a:t>
            </a:r>
            <a:r>
              <a:rPr lang="en-GB" sz="2400" b="1" dirty="0">
                <a:latin typeface="Helvetica Neue" panose="02000503000000020004" pitchFamily="2" charset="0"/>
                <a:ea typeface="Helvetica Neue" panose="02000503000000020004" pitchFamily="2" charset="0"/>
                <a:cs typeface="Helvetica Neue" panose="02000503000000020004" pitchFamily="2" charset="0"/>
              </a:rPr>
              <a:t>re-writing of similar high-level policy statements!</a:t>
            </a:r>
          </a:p>
          <a:p>
            <a:pPr marL="342900" indent="-342900">
              <a:buFont typeface="Arial" panose="020B0604020202020204" pitchFamily="34" charset="0"/>
              <a:buChar char="•"/>
            </a:pPr>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b="1" dirty="0">
                <a:latin typeface="Helvetica Neue" panose="02000503000000020004" pitchFamily="2" charset="0"/>
                <a:ea typeface="Helvetica Neue" panose="02000503000000020004" pitchFamily="2" charset="0"/>
                <a:cs typeface="Helvetica Neue" panose="02000503000000020004" pitchFamily="2" charset="0"/>
              </a:rPr>
              <a:t>Loopholes to be exploited:</a:t>
            </a:r>
          </a:p>
          <a:p>
            <a:pPr marL="982663" lvl="2" indent="-347663">
              <a:buFont typeface="Courier New" panose="02070309020205020404" pitchFamily="49" charset="0"/>
              <a:buChar char="o"/>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What is AI?</a:t>
            </a:r>
          </a:p>
          <a:p>
            <a:pPr marL="982663" lvl="2" indent="-347663">
              <a:buFont typeface="Courier New" panose="02070309020205020404" pitchFamily="49" charset="0"/>
              <a:buChar char="o"/>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What is not AI?</a:t>
            </a:r>
          </a:p>
          <a:p>
            <a:pPr marL="982663" lvl="2" indent="-347663">
              <a:buFont typeface="Courier New" panose="02070309020205020404" pitchFamily="49" charset="0"/>
              <a:buChar char="o"/>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Where should regulations be applied?</a:t>
            </a:r>
          </a:p>
          <a:p>
            <a:pPr marL="342900" indent="-342900">
              <a:buFont typeface="Arial" panose="020B0604020202020204" pitchFamily="34" charset="0"/>
              <a:buChar char="•"/>
            </a:pPr>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35366776-9F21-4A1A-F493-A8D5C6127E19}"/>
              </a:ext>
            </a:extLst>
          </p:cNvPr>
          <p:cNvSpPr>
            <a:spLocks noGrp="1"/>
          </p:cNvSpPr>
          <p:nvPr>
            <p:ph type="body" sz="quarter" idx="25"/>
          </p:nvPr>
        </p:nvSpPr>
        <p:spPr/>
        <p:txBody>
          <a:bodyPr/>
          <a:lstStyle/>
          <a:p>
            <a:r>
              <a:rPr lang="en-SE" dirty="0"/>
              <a:t>The lack of agreement leads to </a:t>
            </a:r>
          </a:p>
        </p:txBody>
      </p:sp>
      <p:sp>
        <p:nvSpPr>
          <p:cNvPr id="6" name="Slide Number Placeholder 5">
            <a:extLst>
              <a:ext uri="{FF2B5EF4-FFF2-40B4-BE49-F238E27FC236}">
                <a16:creationId xmlns:a16="http://schemas.microsoft.com/office/drawing/2014/main" id="{29596C85-F6C0-705E-FA03-5C3FA91292D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10</a:t>
            </a:fld>
            <a:endParaRPr lang="bg-BG" dirty="0">
              <a:solidFill>
                <a:srgbClr val="000000"/>
              </a:solidFill>
            </a:endParaRPr>
          </a:p>
        </p:txBody>
      </p:sp>
      <p:pic>
        <p:nvPicPr>
          <p:cNvPr id="12" name="Picture 11">
            <a:extLst>
              <a:ext uri="{FF2B5EF4-FFF2-40B4-BE49-F238E27FC236}">
                <a16:creationId xmlns:a16="http://schemas.microsoft.com/office/drawing/2014/main" id="{07637804-189B-24D8-D455-3A313B36338C}"/>
              </a:ext>
            </a:extLst>
          </p:cNvPr>
          <p:cNvPicPr>
            <a:picLocks noChangeAspect="1"/>
          </p:cNvPicPr>
          <p:nvPr/>
        </p:nvPicPr>
        <p:blipFill rotWithShape="1">
          <a:blip r:embed="rId3"/>
          <a:srcRect l="27828" t="14113" r="26908" b="44665"/>
          <a:stretch/>
        </p:blipFill>
        <p:spPr>
          <a:xfrm>
            <a:off x="12950057" y="4816002"/>
            <a:ext cx="9126984" cy="3382741"/>
          </a:xfrm>
          <a:prstGeom prst="rect">
            <a:avLst/>
          </a:prstGeom>
        </p:spPr>
      </p:pic>
      <p:sp>
        <p:nvSpPr>
          <p:cNvPr id="13" name="Rectangle 12">
            <a:extLst>
              <a:ext uri="{FF2B5EF4-FFF2-40B4-BE49-F238E27FC236}">
                <a16:creationId xmlns:a16="http://schemas.microsoft.com/office/drawing/2014/main" id="{5C322F2B-69D6-BCD6-0D0C-3562DBA6D3DA}"/>
              </a:ext>
            </a:extLst>
          </p:cNvPr>
          <p:cNvSpPr/>
          <p:nvPr/>
        </p:nvSpPr>
        <p:spPr>
          <a:xfrm>
            <a:off x="12578534" y="8343759"/>
            <a:ext cx="9870030" cy="584775"/>
          </a:xfrm>
          <a:prstGeom prst="rect">
            <a:avLst/>
          </a:prstGeom>
        </p:spPr>
        <p:txBody>
          <a:bodyPr wrap="square">
            <a:spAutoFit/>
          </a:bodyPr>
          <a:lstStyle/>
          <a:p>
            <a:pPr algn="l"/>
            <a:r>
              <a:rPr lang="en-GB" sz="1600" dirty="0" err="1">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Strubell</a:t>
            </a:r>
            <a:r>
              <a:rPr lang="en-GB" sz="1600"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 E., Ganesh, A., &amp; McCallum, A. (2020). </a:t>
            </a:r>
            <a:r>
              <a:rPr lang="en-GB" sz="1600"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Energy and Policy Considerations for Modern Deep Learning</a:t>
            </a:r>
            <a:r>
              <a:rPr lang="en-GB" sz="1600"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 Research. AAAI</a:t>
            </a:r>
            <a:endParaRPr lang="en-GB" sz="1600"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172" name="Picture 4">
            <a:extLst>
              <a:ext uri="{FF2B5EF4-FFF2-40B4-BE49-F238E27FC236}">
                <a16:creationId xmlns:a16="http://schemas.microsoft.com/office/drawing/2014/main" id="{B2A7EE50-8539-1A25-24E1-0BBB474F8A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68" b="30000"/>
          <a:stretch/>
        </p:blipFill>
        <p:spPr bwMode="auto">
          <a:xfrm>
            <a:off x="13108375" y="9104327"/>
            <a:ext cx="8810348" cy="28897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5EDAA22-82EE-7A4D-A21C-C5E5F45CEBCC}"/>
              </a:ext>
            </a:extLst>
          </p:cNvPr>
          <p:cNvSpPr/>
          <p:nvPr/>
        </p:nvSpPr>
        <p:spPr>
          <a:xfrm>
            <a:off x="12578534" y="12169840"/>
            <a:ext cx="9870030" cy="338554"/>
          </a:xfrm>
          <a:prstGeom prst="rect">
            <a:avLst/>
          </a:prstGeom>
        </p:spPr>
        <p:txBody>
          <a:bodyPr wrap="square">
            <a:spAutoFit/>
          </a:bodyPr>
          <a:lstStyle/>
          <a:p>
            <a:pPr algn="l"/>
            <a:r>
              <a:rPr lang="en-GB" sz="1600"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Dutch News</a:t>
            </a:r>
            <a:endParaRPr lang="en-GB" sz="1600"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69717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69DBF-0A70-D492-452A-30A34D5D5F35}"/>
              </a:ext>
            </a:extLst>
          </p:cNvPr>
          <p:cNvSpPr>
            <a:spLocks noGrp="1"/>
          </p:cNvSpPr>
          <p:nvPr>
            <p:ph type="body" sz="quarter" idx="24"/>
          </p:nvPr>
        </p:nvSpPr>
        <p:spPr/>
        <p:txBody>
          <a:bodyPr/>
          <a:lstStyle/>
          <a:p>
            <a:r>
              <a:rPr lang="en-SE" dirty="0"/>
              <a:t>Narratives around AI</a:t>
            </a:r>
          </a:p>
        </p:txBody>
      </p:sp>
      <p:sp>
        <p:nvSpPr>
          <p:cNvPr id="5" name="Text Placeholder 4">
            <a:extLst>
              <a:ext uri="{FF2B5EF4-FFF2-40B4-BE49-F238E27FC236}">
                <a16:creationId xmlns:a16="http://schemas.microsoft.com/office/drawing/2014/main" id="{2C324842-BE6D-AE46-DC73-CAF4DAD20667}"/>
              </a:ext>
            </a:extLst>
          </p:cNvPr>
          <p:cNvSpPr>
            <a:spLocks noGrp="1"/>
          </p:cNvSpPr>
          <p:nvPr>
            <p:ph type="body" sz="quarter" idx="25"/>
          </p:nvPr>
        </p:nvSpPr>
        <p:spPr/>
        <p:txBody>
          <a:bodyPr/>
          <a:lstStyle/>
          <a:p>
            <a:r>
              <a:rPr lang="en-SE" dirty="0"/>
              <a:t>Escaping accountability</a:t>
            </a:r>
          </a:p>
        </p:txBody>
      </p:sp>
      <p:sp>
        <p:nvSpPr>
          <p:cNvPr id="6" name="Slide Number Placeholder 5">
            <a:extLst>
              <a:ext uri="{FF2B5EF4-FFF2-40B4-BE49-F238E27FC236}">
                <a16:creationId xmlns:a16="http://schemas.microsoft.com/office/drawing/2014/main" id="{EA8221AC-9A8A-C449-182A-6C750C2A9E59}"/>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11</a:t>
            </a:fld>
            <a:endParaRPr lang="bg-BG" dirty="0">
              <a:solidFill>
                <a:srgbClr val="000000"/>
              </a:solidFill>
            </a:endParaRPr>
          </a:p>
        </p:txBody>
      </p:sp>
      <p:pic>
        <p:nvPicPr>
          <p:cNvPr id="7" name="Picture 2" descr="post title GIF">
            <a:extLst>
              <a:ext uri="{FF2B5EF4-FFF2-40B4-BE49-F238E27FC236}">
                <a16:creationId xmlns:a16="http://schemas.microsoft.com/office/drawing/2014/main" id="{830D19E7-60CF-8DFD-B0F3-027F8BEDE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620" y="5308136"/>
            <a:ext cx="9520832" cy="63350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8">
            <a:extLst>
              <a:ext uri="{FF2B5EF4-FFF2-40B4-BE49-F238E27FC236}">
                <a16:creationId xmlns:a16="http://schemas.microsoft.com/office/drawing/2014/main" id="{389788D8-AEFF-8B15-B288-B43359624424}"/>
              </a:ext>
            </a:extLst>
          </p:cNvPr>
          <p:cNvGraphicFramePr>
            <a:graphicFrameLocks/>
          </p:cNvGraphicFramePr>
          <p:nvPr>
            <p:extLst>
              <p:ext uri="{D42A27DB-BD31-4B8C-83A1-F6EECF244321}">
                <p14:modId xmlns:p14="http://schemas.microsoft.com/office/powerpoint/2010/main" val="2729098034"/>
              </p:ext>
            </p:extLst>
          </p:nvPr>
        </p:nvGraphicFramePr>
        <p:xfrm>
          <a:off x="14290040" y="5317448"/>
          <a:ext cx="6802120" cy="63257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5E891582-5125-AC46-CF00-B326B5B8A6E2}"/>
              </a:ext>
            </a:extLst>
          </p:cNvPr>
          <p:cNvSpPr/>
          <p:nvPr/>
        </p:nvSpPr>
        <p:spPr>
          <a:xfrm>
            <a:off x="1551021" y="12039662"/>
            <a:ext cx="9870030" cy="338554"/>
          </a:xfrm>
          <a:prstGeom prst="rect">
            <a:avLst/>
          </a:prstGeom>
        </p:spPr>
        <p:txBody>
          <a:bodyPr wrap="square">
            <a:spAutoFit/>
          </a:bodyPr>
          <a:lstStyle/>
          <a:p>
            <a:pPr algn="l"/>
            <a:r>
              <a:rPr lang="en-GB" sz="1600"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Gif: Little Britain</a:t>
            </a:r>
            <a:endParaRPr lang="en-GB" sz="1600"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4971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69DBF-0A70-D492-452A-30A34D5D5F35}"/>
              </a:ext>
            </a:extLst>
          </p:cNvPr>
          <p:cNvSpPr>
            <a:spLocks noGrp="1"/>
          </p:cNvSpPr>
          <p:nvPr>
            <p:ph type="body" sz="quarter" idx="24"/>
          </p:nvPr>
        </p:nvSpPr>
        <p:spPr/>
        <p:txBody>
          <a:bodyPr/>
          <a:lstStyle/>
          <a:p>
            <a:r>
              <a:rPr lang="en-SE" dirty="0"/>
              <a:t>Narratives around AI</a:t>
            </a:r>
          </a:p>
        </p:txBody>
      </p:sp>
      <p:sp>
        <p:nvSpPr>
          <p:cNvPr id="4" name="Text Placeholder 3">
            <a:extLst>
              <a:ext uri="{FF2B5EF4-FFF2-40B4-BE49-F238E27FC236}">
                <a16:creationId xmlns:a16="http://schemas.microsoft.com/office/drawing/2014/main" id="{1D0627DC-9D00-C32B-4AF5-A9AFFF3809DF}"/>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Decades of Human-Robotics Interaction research indicates:</a:t>
            </a:r>
          </a:p>
          <a:p>
            <a:pPr marL="982663" lvl="2" indent="-347663">
              <a:buFont typeface="Courier New" panose="02070309020205020404" pitchFamily="49" charset="0"/>
              <a:buChar char="o"/>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Female-looking systems:</a:t>
            </a:r>
            <a:r>
              <a:rPr lang="en-GB" sz="2400"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assistants, servants, toys.</a:t>
            </a:r>
            <a:endPar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982663" lvl="2" indent="-347663">
              <a:buFont typeface="Courier New" panose="02070309020205020404" pitchFamily="49" charset="0"/>
              <a:buChar char="o"/>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Male-looking systems: cutting-edge, power, performance, SOTA.</a:t>
            </a:r>
          </a:p>
          <a:p>
            <a:pPr lvl="1"/>
            <a:endPar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We create misconceptions regarding the sensor placements, actuators, and overall capabilities systems may have.</a:t>
            </a:r>
          </a:p>
          <a:p>
            <a:pPr marL="342900" indent="-342900">
              <a:buFont typeface="Arial" panose="020B0604020202020204" pitchFamily="34" charset="0"/>
              <a:buChar char="•"/>
            </a:pPr>
            <a:endParaRPr lang="en-GB" sz="2400" b="1"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b="1" dirty="0">
                <a:latin typeface="Helvetica Neue" panose="02000503000000020004" pitchFamily="2" charset="0"/>
                <a:ea typeface="Helvetica Neue" panose="02000503000000020004" pitchFamily="2" charset="0"/>
                <a:cs typeface="Helvetica Neue" panose="02000503000000020004" pitchFamily="2" charset="0"/>
              </a:rPr>
              <a:t>We propagate social biases.</a:t>
            </a:r>
          </a:p>
          <a:p>
            <a:pPr marL="342900" indent="-342900">
              <a:buFont typeface="Arial" panose="020B0604020202020204" pitchFamily="34" charset="0"/>
              <a:buChar char="•"/>
            </a:pPr>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a:p>
            <a:endParaRPr lang="en-SE" dirty="0"/>
          </a:p>
        </p:txBody>
      </p:sp>
      <p:sp>
        <p:nvSpPr>
          <p:cNvPr id="5" name="Text Placeholder 4">
            <a:extLst>
              <a:ext uri="{FF2B5EF4-FFF2-40B4-BE49-F238E27FC236}">
                <a16:creationId xmlns:a16="http://schemas.microsoft.com/office/drawing/2014/main" id="{2C324842-BE6D-AE46-DC73-CAF4DAD20667}"/>
              </a:ext>
            </a:extLst>
          </p:cNvPr>
          <p:cNvSpPr>
            <a:spLocks noGrp="1"/>
          </p:cNvSpPr>
          <p:nvPr>
            <p:ph type="body" sz="quarter" idx="25"/>
          </p:nvPr>
        </p:nvSpPr>
        <p:spPr/>
        <p:txBody>
          <a:bodyPr/>
          <a:lstStyle/>
          <a:p>
            <a:r>
              <a:rPr lang="en-SE" dirty="0"/>
              <a:t>Creating Misconceptions</a:t>
            </a:r>
          </a:p>
        </p:txBody>
      </p:sp>
      <p:sp>
        <p:nvSpPr>
          <p:cNvPr id="6" name="Slide Number Placeholder 5">
            <a:extLst>
              <a:ext uri="{FF2B5EF4-FFF2-40B4-BE49-F238E27FC236}">
                <a16:creationId xmlns:a16="http://schemas.microsoft.com/office/drawing/2014/main" id="{EA8221AC-9A8A-C449-182A-6C750C2A9E59}"/>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12</a:t>
            </a:fld>
            <a:endParaRPr lang="bg-BG" dirty="0">
              <a:solidFill>
                <a:srgbClr val="000000"/>
              </a:solidFill>
            </a:endParaRPr>
          </a:p>
        </p:txBody>
      </p:sp>
      <p:pic>
        <p:nvPicPr>
          <p:cNvPr id="3074" name="Picture 2" descr="Why is AI female? How our ideas about sex and service influence the  personalities we give machines – GeekWire">
            <a:extLst>
              <a:ext uri="{FF2B5EF4-FFF2-40B4-BE49-F238E27FC236}">
                <a16:creationId xmlns:a16="http://schemas.microsoft.com/office/drawing/2014/main" id="{F272D0CF-42B7-69B8-1DD5-1E2CF315B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8534" y="5211418"/>
            <a:ext cx="5748188" cy="32189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AC93CC3-20E7-0E9E-623F-16D617CAEFAB}"/>
              </a:ext>
            </a:extLst>
          </p:cNvPr>
          <p:cNvSpPr/>
          <p:nvPr/>
        </p:nvSpPr>
        <p:spPr>
          <a:xfrm>
            <a:off x="13391707" y="11807173"/>
            <a:ext cx="9870030" cy="338554"/>
          </a:xfrm>
          <a:prstGeom prst="rect">
            <a:avLst/>
          </a:prstGeom>
        </p:spPr>
        <p:txBody>
          <a:bodyPr wrap="square">
            <a:spAutoFit/>
          </a:bodyPr>
          <a:lstStyle/>
          <a:p>
            <a:pPr algn="ctr"/>
            <a:r>
              <a:rPr lang="en-GB" sz="1600"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Left to right: Cortana (Halo, Microsoft); ABB; Pepper (Softbank Robotics); </a:t>
            </a:r>
            <a:r>
              <a:rPr lang="en-GB" sz="1600" dirty="0" err="1">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Asimo</a:t>
            </a:r>
            <a:r>
              <a:rPr lang="en-GB" sz="1600"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 (Wikipedia) </a:t>
            </a:r>
            <a:endParaRPr lang="en-GB" sz="1600"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076" name="Picture 4" descr="Pepper the humanoid and programmable robot |Aldebaran">
            <a:extLst>
              <a:ext uri="{FF2B5EF4-FFF2-40B4-BE49-F238E27FC236}">
                <a16:creationId xmlns:a16="http://schemas.microsoft.com/office/drawing/2014/main" id="{281AB952-2DF2-26D4-84C6-AB37046E2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0578" y="5436310"/>
            <a:ext cx="3520812" cy="66015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ndefined">
            <a:extLst>
              <a:ext uri="{FF2B5EF4-FFF2-40B4-BE49-F238E27FC236}">
                <a16:creationId xmlns:a16="http://schemas.microsoft.com/office/drawing/2014/main" id="{B7AC6700-8617-DC66-3777-74E6BEBA09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56773" y="5714303"/>
            <a:ext cx="3520812" cy="46909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7">
            <a:extLst>
              <a:ext uri="{FF2B5EF4-FFF2-40B4-BE49-F238E27FC236}">
                <a16:creationId xmlns:a16="http://schemas.microsoft.com/office/drawing/2014/main" id="{0880D7F2-8FEE-0D28-A9B3-5F4A6A9CD2AA}"/>
              </a:ext>
            </a:extLst>
          </p:cNvPr>
          <p:cNvGraphicFramePr>
            <a:graphicFrameLocks noGrp="1"/>
          </p:cNvGraphicFramePr>
          <p:nvPr>
            <p:extLst>
              <p:ext uri="{D42A27DB-BD31-4B8C-83A1-F6EECF244321}">
                <p14:modId xmlns:p14="http://schemas.microsoft.com/office/powerpoint/2010/main" val="2985998201"/>
              </p:ext>
            </p:extLst>
          </p:nvPr>
        </p:nvGraphicFramePr>
        <p:xfrm>
          <a:off x="1506415" y="9447032"/>
          <a:ext cx="8971154" cy="2590800"/>
        </p:xfrm>
        <a:graphic>
          <a:graphicData uri="http://schemas.openxmlformats.org/drawingml/2006/table">
            <a:tbl>
              <a:tblPr firstRow="1" bandRow="1">
                <a:tableStyleId>{5C22544A-7EE6-4342-B048-85BDC9FD1C3A}</a:tableStyleId>
              </a:tblPr>
              <a:tblGrid>
                <a:gridCol w="2281295">
                  <a:extLst>
                    <a:ext uri="{9D8B030D-6E8A-4147-A177-3AD203B41FA5}">
                      <a16:colId xmlns:a16="http://schemas.microsoft.com/office/drawing/2014/main" val="1790664211"/>
                    </a:ext>
                  </a:extLst>
                </a:gridCol>
                <a:gridCol w="6689859">
                  <a:extLst>
                    <a:ext uri="{9D8B030D-6E8A-4147-A177-3AD203B41FA5}">
                      <a16:colId xmlns:a16="http://schemas.microsoft.com/office/drawing/2014/main" val="3016533546"/>
                    </a:ext>
                  </a:extLst>
                </a:gridCol>
              </a:tblGrid>
              <a:tr h="370840">
                <a:tc>
                  <a:txBody>
                    <a:bodyPr/>
                    <a:lstStyle/>
                    <a:p>
                      <a:r>
                        <a:rPr lang="en-SE" sz="2800" dirty="0"/>
                        <a:t>Emoticon</a:t>
                      </a:r>
                    </a:p>
                  </a:txBody>
                  <a:tcPr>
                    <a:solidFill>
                      <a:srgbClr val="FF2D64"/>
                    </a:solidFill>
                  </a:tcPr>
                </a:tc>
                <a:tc>
                  <a:txBody>
                    <a:bodyPr/>
                    <a:lstStyle/>
                    <a:p>
                      <a:r>
                        <a:rPr lang="en-SE" sz="2800" dirty="0"/>
                        <a:t>Which of the following first comes to mind?</a:t>
                      </a:r>
                    </a:p>
                  </a:txBody>
                  <a:tcPr>
                    <a:solidFill>
                      <a:srgbClr val="FF2D64"/>
                    </a:solidFill>
                  </a:tcPr>
                </a:tc>
                <a:extLst>
                  <a:ext uri="{0D108BD9-81ED-4DB2-BD59-A6C34878D82A}">
                    <a16:rowId xmlns:a16="http://schemas.microsoft.com/office/drawing/2014/main" val="1394082024"/>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Assistive</a:t>
                      </a:r>
                    </a:p>
                  </a:txBody>
                  <a:tcPr>
                    <a:solidFill>
                      <a:srgbClr val="00008A"/>
                    </a:solidFill>
                  </a:tcPr>
                </a:tc>
                <a:extLst>
                  <a:ext uri="{0D108BD9-81ED-4DB2-BD59-A6C34878D82A}">
                    <a16:rowId xmlns:a16="http://schemas.microsoft.com/office/drawing/2014/main" val="3365320535"/>
                  </a:ext>
                </a:extLst>
              </a:tr>
              <a:tr h="370840">
                <a:tc>
                  <a:txBody>
                    <a:bodyPr/>
                    <a:lstStyle/>
                    <a:p>
                      <a:r>
                        <a:rPr lang="en-SE" sz="2800" dirty="0">
                          <a:solidFill>
                            <a:schemeClr val="bg1"/>
                          </a:solidFill>
                        </a:rPr>
                        <a:t>❤️</a:t>
                      </a:r>
                    </a:p>
                  </a:txBody>
                  <a:tcPr>
                    <a:solidFill>
                      <a:srgbClr val="0100C8"/>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SE" sz="2800" dirty="0">
                          <a:solidFill>
                            <a:schemeClr val="bg1"/>
                          </a:solidFill>
                        </a:rPr>
                        <a:t>Powerful</a:t>
                      </a:r>
                    </a:p>
                  </a:txBody>
                  <a:tcPr>
                    <a:solidFill>
                      <a:srgbClr val="0100C8"/>
                    </a:solidFill>
                  </a:tcPr>
                </a:tc>
                <a:extLst>
                  <a:ext uri="{0D108BD9-81ED-4DB2-BD59-A6C34878D82A}">
                    <a16:rowId xmlns:a16="http://schemas.microsoft.com/office/drawing/2014/main" val="3530557393"/>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Utility</a:t>
                      </a:r>
                    </a:p>
                  </a:txBody>
                  <a:tcPr>
                    <a:solidFill>
                      <a:srgbClr val="00008A"/>
                    </a:solidFill>
                  </a:tcPr>
                </a:tc>
                <a:extLst>
                  <a:ext uri="{0D108BD9-81ED-4DB2-BD59-A6C34878D82A}">
                    <a16:rowId xmlns:a16="http://schemas.microsoft.com/office/drawing/2014/main" val="3581866322"/>
                  </a:ext>
                </a:extLst>
              </a:tr>
              <a:tr h="370840">
                <a:tc>
                  <a:txBody>
                    <a:bodyPr/>
                    <a:lstStyle/>
                    <a:p>
                      <a:r>
                        <a:rPr lang="en-SE" sz="2800" dirty="0">
                          <a:solidFill>
                            <a:schemeClr val="bg1"/>
                          </a:solidFill>
                        </a:rPr>
                        <a:t>😆</a:t>
                      </a:r>
                    </a:p>
                  </a:txBody>
                  <a:tcPr>
                    <a:solidFill>
                      <a:srgbClr val="0100C8"/>
                    </a:solidFill>
                  </a:tcPr>
                </a:tc>
                <a:tc>
                  <a:txBody>
                    <a:bodyPr/>
                    <a:lstStyle/>
                    <a:p>
                      <a:pPr>
                        <a:lnSpc>
                          <a:spcPct val="100000"/>
                        </a:lnSpc>
                        <a:spcBef>
                          <a:spcPts val="0"/>
                        </a:spcBef>
                        <a:spcAft>
                          <a:spcPts val="0"/>
                        </a:spcAft>
                      </a:pPr>
                      <a:r>
                        <a:rPr lang="en-SE" sz="2800" dirty="0">
                          <a:solidFill>
                            <a:schemeClr val="bg1"/>
                          </a:solidFill>
                        </a:rPr>
                        <a:t>Agile</a:t>
                      </a:r>
                      <a:endParaRPr lang="en-SE"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100C8"/>
                    </a:solidFill>
                  </a:tcPr>
                </a:tc>
                <a:extLst>
                  <a:ext uri="{0D108BD9-81ED-4DB2-BD59-A6C34878D82A}">
                    <a16:rowId xmlns:a16="http://schemas.microsoft.com/office/drawing/2014/main" val="15504442"/>
                  </a:ext>
                </a:extLst>
              </a:tr>
            </a:tbl>
          </a:graphicData>
        </a:graphic>
      </p:graphicFrame>
      <p:pic>
        <p:nvPicPr>
          <p:cNvPr id="3080" name="Picture 8" descr="ABB Robots - Robots Done Right">
            <a:extLst>
              <a:ext uri="{FF2B5EF4-FFF2-40B4-BE49-F238E27FC236}">
                <a16:creationId xmlns:a16="http://schemas.microsoft.com/office/drawing/2014/main" id="{7455A987-E74F-D180-194D-EDFDAF80FE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14793" y="8430403"/>
            <a:ext cx="2552700" cy="318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44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A694D4-8470-4244-9551-8486159EA198}"/>
              </a:ext>
            </a:extLst>
          </p:cNvPr>
          <p:cNvSpPr>
            <a:spLocks noGrp="1"/>
          </p:cNvSpPr>
          <p:nvPr>
            <p:ph type="body" sz="quarter" idx="16"/>
          </p:nvPr>
        </p:nvSpPr>
        <p:spPr/>
        <p:txBody>
          <a:bodyPr/>
          <a:lstStyle/>
          <a:p>
            <a:r>
              <a:rPr lang="en-SE" dirty="0"/>
              <a:t>The current landscape of soft policy</a:t>
            </a:r>
          </a:p>
        </p:txBody>
      </p:sp>
    </p:spTree>
    <p:extLst>
      <p:ext uri="{BB962C8B-B14F-4D97-AF65-F5344CB8AC3E}">
        <p14:creationId xmlns:p14="http://schemas.microsoft.com/office/powerpoint/2010/main" val="3928491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4C2EE-D308-9B27-860D-64D5DC0A437A}"/>
              </a:ext>
            </a:extLst>
          </p:cNvPr>
          <p:cNvSpPr>
            <a:spLocks noGrp="1"/>
          </p:cNvSpPr>
          <p:nvPr>
            <p:ph type="body" sz="quarter" idx="24"/>
          </p:nvPr>
        </p:nvSpPr>
        <p:spPr/>
        <p:txBody>
          <a:bodyPr/>
          <a:lstStyle/>
          <a:p>
            <a:r>
              <a:rPr lang="en-SE" dirty="0"/>
              <a:t>The current landscape of soft policy</a:t>
            </a:r>
          </a:p>
        </p:txBody>
      </p:sp>
      <p:sp>
        <p:nvSpPr>
          <p:cNvPr id="3" name="Text Placeholder 2">
            <a:extLst>
              <a:ext uri="{FF2B5EF4-FFF2-40B4-BE49-F238E27FC236}">
                <a16:creationId xmlns:a16="http://schemas.microsoft.com/office/drawing/2014/main" id="{76AACCA0-8ED8-53A5-208C-AC5814FB8809}"/>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b="1" i="1" dirty="0">
                <a:latin typeface="Helvetica Neue" panose="02000503000000020004" pitchFamily="2" charset="0"/>
                <a:ea typeface="Helvetica Neue" panose="02000503000000020004" pitchFamily="2" charset="0"/>
                <a:cs typeface="Helvetica Neue" panose="02000503000000020004" pitchFamily="2" charset="0"/>
              </a:rPr>
              <a:t>Soft governance </a:t>
            </a:r>
            <a:r>
              <a:rPr lang="en-GB" sz="2400" dirty="0">
                <a:latin typeface="Helvetica Neue" panose="02000503000000020004" pitchFamily="2" charset="0"/>
                <a:ea typeface="Helvetica Neue" panose="02000503000000020004" pitchFamily="2" charset="0"/>
                <a:cs typeface="Helvetica Neue" panose="02000503000000020004" pitchFamily="2" charset="0"/>
              </a:rPr>
              <a:t>is any </a:t>
            </a:r>
            <a:r>
              <a:rPr lang="en-GB" sz="2400" i="1" dirty="0">
                <a:latin typeface="Helvetica Neue" panose="02000503000000020004" pitchFamily="2" charset="0"/>
                <a:ea typeface="Helvetica Neue" panose="02000503000000020004" pitchFamily="2" charset="0"/>
                <a:cs typeface="Helvetica Neue" panose="02000503000000020004" pitchFamily="2" charset="0"/>
              </a:rPr>
              <a:t>not legally enforceable </a:t>
            </a:r>
            <a:r>
              <a:rPr lang="en-GB" sz="2400" dirty="0">
                <a:latin typeface="Helvetica Neue" panose="02000503000000020004" pitchFamily="2" charset="0"/>
                <a:ea typeface="Helvetica Neue" panose="02000503000000020004" pitchFamily="2" charset="0"/>
                <a:cs typeface="Helvetica Neue" panose="02000503000000020004" pitchFamily="2" charset="0"/>
              </a:rPr>
              <a:t>policy or initiative.</a:t>
            </a:r>
          </a:p>
          <a:p>
            <a:pPr marL="952500" lvl="1" indent="-342900">
              <a:buFont typeface="Courier New" panose="02070309020205020404" pitchFamily="49" charset="0"/>
              <a:buChar char="o"/>
            </a:pPr>
            <a:r>
              <a:rPr lang="en-GB" sz="2400" b="1"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Guidelines </a:t>
            </a: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define </a:t>
            </a:r>
            <a:r>
              <a:rPr lang="en-GB" sz="2400"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codes of conduct,</a:t>
            </a: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a:t>
            </a:r>
            <a:r>
              <a:rPr lang="en-GB" sz="2400"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design/usage suggestions, or </a:t>
            </a:r>
            <a:r>
              <a:rPr lang="en-GB" sz="2400" b="1"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moral values</a:t>
            </a:r>
            <a:r>
              <a:rPr lang="en-GB" sz="2400"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a:t>
            </a:r>
            <a:endParaRPr lang="en-GB" sz="2400" b="1"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952500" lvl="1" indent="-342900">
              <a:buFont typeface="Courier New" panose="02070309020205020404" pitchFamily="49" charset="0"/>
              <a:buChar char="o"/>
            </a:pPr>
            <a:r>
              <a:rPr lang="en-GB" sz="2400" b="1"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Standards</a:t>
            </a: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are formalised specifications or methodological guidelines collectively agreed by a group of experts.</a:t>
            </a:r>
          </a:p>
          <a:p>
            <a:pPr marL="1562100" lvl="2" indent="-342900">
              <a:buFont typeface="Wingdings" pitchFamily="2" charset="2"/>
              <a:buChar char="§"/>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Specifications for compatibility purposes, e.g. IEEE 802.11 (</a:t>
            </a:r>
            <a:r>
              <a:rPr lang="en-GB" sz="2400" dirty="0" err="1">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WiFi</a:t>
            </a: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or safety specifications, e.g. ISO 13482 for robots.</a:t>
            </a:r>
          </a:p>
          <a:p>
            <a:pPr marL="1562100" lvl="2" indent="-342900">
              <a:buFont typeface="Wingdings" pitchFamily="2" charset="2"/>
              <a:buChar char="§"/>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Definition; e.g. ISO 8373:201 for robots</a:t>
            </a:r>
          </a:p>
          <a:p>
            <a:pPr marL="1562100" lvl="2" indent="-342900">
              <a:buFont typeface="Wingdings" pitchFamily="2" charset="2"/>
              <a:buChar char="§"/>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Process standards; e.g. ISO 9000 family for quality management.</a:t>
            </a:r>
          </a:p>
          <a:p>
            <a:pPr marL="1562100" lvl="2" indent="-342900">
              <a:buFont typeface="Wingdings" pitchFamily="2" charset="2"/>
              <a:buChar char="§"/>
            </a:pPr>
            <a:r>
              <a:rPr lang="en-GB" sz="2400" b="1"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Ethical standards </a:t>
            </a:r>
            <a:r>
              <a:rPr lang="en-GB"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for formalising ethical guidelines, </a:t>
            </a: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e.g. IEEE P70xx series.</a:t>
            </a:r>
            <a:endParaRPr lang="en-GB" sz="14400" b="1"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1562100" lvl="2" indent="-342900">
              <a:buFont typeface="Wingdings" pitchFamily="2" charset="2"/>
              <a:buChar char="§"/>
            </a:pPr>
            <a:endParaRPr lang="en-GB" sz="2400" b="1" i="1" dirty="0"/>
          </a:p>
          <a:p>
            <a:pPr marL="342900" indent="-342900">
              <a:buFont typeface="Arial" panose="020B0604020202020204" pitchFamily="34" charset="0"/>
              <a:buChar char="•"/>
            </a:pPr>
            <a:r>
              <a:rPr lang="en-GB" sz="2400" b="1" i="1" dirty="0"/>
              <a:t>Hard governance </a:t>
            </a:r>
            <a:r>
              <a:rPr lang="en-GB" sz="2400" dirty="0"/>
              <a:t>is any </a:t>
            </a:r>
            <a:r>
              <a:rPr lang="en-GB" sz="2400" i="1" dirty="0"/>
              <a:t>legally enforceable</a:t>
            </a:r>
            <a:r>
              <a:rPr lang="en-GB" sz="2400" dirty="0"/>
              <a:t> policy, i.e. legislation. Standards are </a:t>
            </a:r>
            <a:r>
              <a:rPr lang="en-GB" sz="2400" i="1" dirty="0"/>
              <a:t>sometimes </a:t>
            </a:r>
            <a:r>
              <a:rPr lang="en-GB" sz="2400" dirty="0"/>
              <a:t>enforced by legislation.</a:t>
            </a:r>
          </a:p>
          <a:p>
            <a:endParaRPr lang="en-GB" sz="2400" dirty="0"/>
          </a:p>
          <a:p>
            <a:pPr lvl="1"/>
            <a:endParaRPr lang="en-GB" sz="14400" dirty="0"/>
          </a:p>
          <a:p>
            <a:pPr lvl="1"/>
            <a:endPar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457200" lvl="1" indent="0">
              <a:buNone/>
            </a:pPr>
            <a:endPar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457200" lvl="1" indent="0">
              <a:buNone/>
            </a:pPr>
            <a:endPar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6B970CCB-D58B-1487-2F3B-AD9D2C88CD0D}"/>
              </a:ext>
            </a:extLst>
          </p:cNvPr>
          <p:cNvSpPr>
            <a:spLocks noGrp="1"/>
          </p:cNvSpPr>
          <p:nvPr>
            <p:ph type="body" sz="quarter" idx="25"/>
          </p:nvPr>
        </p:nvSpPr>
        <p:spPr/>
        <p:txBody>
          <a:bodyPr/>
          <a:lstStyle/>
          <a:p>
            <a:r>
              <a:rPr lang="en-SE" dirty="0"/>
              <a:t>Policy Terms</a:t>
            </a:r>
          </a:p>
        </p:txBody>
      </p:sp>
      <p:sp>
        <p:nvSpPr>
          <p:cNvPr id="6" name="Slide Number Placeholder 5">
            <a:extLst>
              <a:ext uri="{FF2B5EF4-FFF2-40B4-BE49-F238E27FC236}">
                <a16:creationId xmlns:a16="http://schemas.microsoft.com/office/drawing/2014/main" id="{E4A2F9A2-E863-26C1-E7ED-F94389DA74B5}"/>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14</a:t>
            </a:fld>
            <a:endParaRPr lang="bg-BG" dirty="0">
              <a:solidFill>
                <a:srgbClr val="000000"/>
              </a:solidFill>
            </a:endParaRPr>
          </a:p>
        </p:txBody>
      </p:sp>
      <p:sp>
        <p:nvSpPr>
          <p:cNvPr id="8" name="Rectangle 7">
            <a:extLst>
              <a:ext uri="{FF2B5EF4-FFF2-40B4-BE49-F238E27FC236}">
                <a16:creationId xmlns:a16="http://schemas.microsoft.com/office/drawing/2014/main" id="{7925B324-F7DF-B795-F00C-6C657CF7425A}"/>
              </a:ext>
            </a:extLst>
          </p:cNvPr>
          <p:cNvSpPr/>
          <p:nvPr/>
        </p:nvSpPr>
        <p:spPr>
          <a:xfrm>
            <a:off x="18204512" y="11005187"/>
            <a:ext cx="6650462" cy="338554"/>
          </a:xfrm>
          <a:prstGeom prst="rect">
            <a:avLst/>
          </a:prstGeom>
        </p:spPr>
        <p:txBody>
          <a:bodyPr wrap="square">
            <a:spAutoFit/>
          </a:bodyPr>
          <a:lstStyle/>
          <a:p>
            <a:r>
              <a:rPr lang="en-GB" sz="16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Based on Winfield &amp; </a:t>
            </a:r>
            <a:r>
              <a:rPr lang="en-GB" sz="1600" dirty="0" err="1">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Jirotka</a:t>
            </a:r>
            <a:r>
              <a:rPr lang="en-GB" sz="16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(2018)</a:t>
            </a:r>
          </a:p>
        </p:txBody>
      </p:sp>
      <p:sp>
        <p:nvSpPr>
          <p:cNvPr id="9" name="Rectangle 8">
            <a:extLst>
              <a:ext uri="{FF2B5EF4-FFF2-40B4-BE49-F238E27FC236}">
                <a16:creationId xmlns:a16="http://schemas.microsoft.com/office/drawing/2014/main" id="{545DFEA1-9E7D-4EC3-020D-1A46C3D3EF3A}"/>
              </a:ext>
            </a:extLst>
          </p:cNvPr>
          <p:cNvSpPr/>
          <p:nvPr/>
        </p:nvSpPr>
        <p:spPr>
          <a:xfrm>
            <a:off x="14072047" y="5835158"/>
            <a:ext cx="3054927" cy="1309254"/>
          </a:xfrm>
          <a:prstGeom prst="rect">
            <a:avLst/>
          </a:prstGeom>
          <a:solidFill>
            <a:srgbClr val="0000B0"/>
          </a:solidFill>
          <a:ln>
            <a:solidFill>
              <a:srgbClr val="FF2D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sz="28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Guidelines</a:t>
            </a:r>
          </a:p>
        </p:txBody>
      </p:sp>
      <p:sp>
        <p:nvSpPr>
          <p:cNvPr id="10" name="Rectangle 9">
            <a:extLst>
              <a:ext uri="{FF2B5EF4-FFF2-40B4-BE49-F238E27FC236}">
                <a16:creationId xmlns:a16="http://schemas.microsoft.com/office/drawing/2014/main" id="{280E3FC3-8A28-88FA-826F-AB1D87C44D84}"/>
              </a:ext>
            </a:extLst>
          </p:cNvPr>
          <p:cNvSpPr/>
          <p:nvPr/>
        </p:nvSpPr>
        <p:spPr>
          <a:xfrm>
            <a:off x="18474816" y="5835158"/>
            <a:ext cx="3054927" cy="1309254"/>
          </a:xfrm>
          <a:prstGeom prst="rect">
            <a:avLst/>
          </a:prstGeom>
          <a:solidFill>
            <a:srgbClr val="0000B0"/>
          </a:solidFill>
          <a:ln>
            <a:solidFill>
              <a:srgbClr val="FF2D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sz="28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Standards</a:t>
            </a:r>
          </a:p>
        </p:txBody>
      </p:sp>
      <p:sp>
        <p:nvSpPr>
          <p:cNvPr id="11" name="Rectangle 10">
            <a:extLst>
              <a:ext uri="{FF2B5EF4-FFF2-40B4-BE49-F238E27FC236}">
                <a16:creationId xmlns:a16="http://schemas.microsoft.com/office/drawing/2014/main" id="{E4E087E2-4959-275F-5E03-D485D875B6A3}"/>
              </a:ext>
            </a:extLst>
          </p:cNvPr>
          <p:cNvSpPr/>
          <p:nvPr/>
        </p:nvSpPr>
        <p:spPr>
          <a:xfrm>
            <a:off x="16273431" y="8027885"/>
            <a:ext cx="3054927" cy="1309254"/>
          </a:xfrm>
          <a:prstGeom prst="rect">
            <a:avLst/>
          </a:prstGeom>
          <a:solidFill>
            <a:srgbClr val="FF2D64"/>
          </a:solidFill>
          <a:ln>
            <a:solidFill>
              <a:srgbClr val="0000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sz="28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Legislation</a:t>
            </a:r>
          </a:p>
        </p:txBody>
      </p:sp>
      <p:cxnSp>
        <p:nvCxnSpPr>
          <p:cNvPr id="13" name="Straight Arrow Connector 12">
            <a:extLst>
              <a:ext uri="{FF2B5EF4-FFF2-40B4-BE49-F238E27FC236}">
                <a16:creationId xmlns:a16="http://schemas.microsoft.com/office/drawing/2014/main" id="{5F698C7D-950B-50E0-EBE6-EF5A57A6009F}"/>
              </a:ext>
            </a:extLst>
          </p:cNvPr>
          <p:cNvCxnSpPr>
            <a:cxnSpLocks/>
            <a:stCxn id="9" idx="3"/>
            <a:endCxn id="10" idx="1"/>
          </p:cNvCxnSpPr>
          <p:nvPr/>
        </p:nvCxnSpPr>
        <p:spPr>
          <a:xfrm>
            <a:off x="17126974" y="6489785"/>
            <a:ext cx="1347842" cy="0"/>
          </a:xfrm>
          <a:prstGeom prst="straightConnector1">
            <a:avLst/>
          </a:prstGeom>
          <a:ln w="28575">
            <a:solidFill>
              <a:srgbClr val="FF2D6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47930E98-BA0E-0E44-B48A-121A14DFB024}"/>
              </a:ext>
            </a:extLst>
          </p:cNvPr>
          <p:cNvCxnSpPr>
            <a:cxnSpLocks/>
            <a:stCxn id="9" idx="3"/>
            <a:endCxn id="11" idx="0"/>
          </p:cNvCxnSpPr>
          <p:nvPr/>
        </p:nvCxnSpPr>
        <p:spPr>
          <a:xfrm>
            <a:off x="17126974" y="6489785"/>
            <a:ext cx="673921" cy="1538100"/>
          </a:xfrm>
          <a:prstGeom prst="bentConnector2">
            <a:avLst/>
          </a:prstGeom>
          <a:ln w="28575">
            <a:solidFill>
              <a:srgbClr val="FF2D6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F124B2E2-34EE-83EE-7003-6A3710E2259B}"/>
              </a:ext>
            </a:extLst>
          </p:cNvPr>
          <p:cNvCxnSpPr>
            <a:cxnSpLocks/>
            <a:stCxn id="11" idx="3"/>
            <a:endCxn id="10" idx="2"/>
          </p:cNvCxnSpPr>
          <p:nvPr/>
        </p:nvCxnSpPr>
        <p:spPr>
          <a:xfrm flipV="1">
            <a:off x="19328358" y="7144412"/>
            <a:ext cx="673922" cy="1538100"/>
          </a:xfrm>
          <a:prstGeom prst="bentConnector2">
            <a:avLst/>
          </a:prstGeom>
          <a:ln w="28575">
            <a:solidFill>
              <a:srgbClr val="FF2D6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521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4C2EE-D308-9B27-860D-64D5DC0A437A}"/>
              </a:ext>
            </a:extLst>
          </p:cNvPr>
          <p:cNvSpPr>
            <a:spLocks noGrp="1"/>
          </p:cNvSpPr>
          <p:nvPr>
            <p:ph type="body" sz="quarter" idx="24"/>
          </p:nvPr>
        </p:nvSpPr>
        <p:spPr/>
        <p:txBody>
          <a:bodyPr/>
          <a:lstStyle/>
          <a:p>
            <a:r>
              <a:rPr lang="en-SE" dirty="0"/>
              <a:t>The current landscape of soft policy</a:t>
            </a:r>
          </a:p>
        </p:txBody>
      </p:sp>
      <p:sp>
        <p:nvSpPr>
          <p:cNvPr id="3" name="Text Placeholder 2">
            <a:extLst>
              <a:ext uri="{FF2B5EF4-FFF2-40B4-BE49-F238E27FC236}">
                <a16:creationId xmlns:a16="http://schemas.microsoft.com/office/drawing/2014/main" id="{76AACCA0-8ED8-53A5-208C-AC5814FB8809}"/>
              </a:ext>
            </a:extLst>
          </p:cNvPr>
          <p:cNvSpPr>
            <a:spLocks noGrp="1"/>
          </p:cNvSpPr>
          <p:nvPr>
            <p:ph type="body" sz="quarter" idx="22"/>
          </p:nvPr>
        </p:nvSpPr>
        <p:spPr/>
        <p:txBody>
          <a:bodyPr/>
          <a:lstStyle/>
          <a:p>
            <a:r>
              <a:rPr lang="en-GB" sz="2400" b="1" dirty="0"/>
              <a:t>Eurobarometer 2017:</a:t>
            </a:r>
          </a:p>
          <a:p>
            <a:pPr marL="342900" indent="-342900">
              <a:buFont typeface="Arial" panose="020B0604020202020204" pitchFamily="34" charset="0"/>
              <a:buChar char="•"/>
            </a:pPr>
            <a:r>
              <a:rPr lang="en-GB" sz="2400" dirty="0"/>
              <a:t>61% of respondents have a </a:t>
            </a:r>
            <a:r>
              <a:rPr lang="en-GB" sz="2400" b="1" dirty="0"/>
              <a:t>positive view</a:t>
            </a:r>
            <a:r>
              <a:rPr lang="en-GB" sz="2400" dirty="0"/>
              <a:t> of robots</a:t>
            </a:r>
          </a:p>
          <a:p>
            <a:pPr marL="342900" indent="-342900">
              <a:buFont typeface="Arial" panose="020B0604020202020204" pitchFamily="34" charset="0"/>
              <a:buChar char="•"/>
            </a:pPr>
            <a:r>
              <a:rPr lang="en-GB" sz="2400" dirty="0"/>
              <a:t>84% of respondents agree that </a:t>
            </a:r>
            <a:r>
              <a:rPr lang="en-GB" sz="2400" b="1" dirty="0"/>
              <a:t>robots</a:t>
            </a:r>
            <a:r>
              <a:rPr lang="en-GB" sz="2400" dirty="0"/>
              <a:t> </a:t>
            </a:r>
            <a:r>
              <a:rPr lang="en-GB" sz="2400" b="1" dirty="0"/>
              <a:t>can</a:t>
            </a:r>
            <a:r>
              <a:rPr lang="en-GB" sz="2400" dirty="0"/>
              <a:t> </a:t>
            </a:r>
            <a:r>
              <a:rPr lang="en-GB" sz="2400" b="1" dirty="0"/>
              <a:t>do</a:t>
            </a:r>
            <a:r>
              <a:rPr lang="en-GB" sz="2400" dirty="0"/>
              <a:t> </a:t>
            </a:r>
            <a:r>
              <a:rPr lang="en-GB" sz="2400" b="1" dirty="0"/>
              <a:t>jobs</a:t>
            </a:r>
            <a:r>
              <a:rPr lang="en-GB" sz="2400" dirty="0"/>
              <a:t> that are too </a:t>
            </a:r>
            <a:r>
              <a:rPr lang="en-GB" sz="2400" b="1" dirty="0"/>
              <a:t>hard</a:t>
            </a:r>
            <a:r>
              <a:rPr lang="en-GB" sz="2400" dirty="0"/>
              <a:t>/</a:t>
            </a:r>
            <a:r>
              <a:rPr lang="en-GB" sz="2400" b="1" dirty="0"/>
              <a:t>dangerous</a:t>
            </a:r>
            <a:r>
              <a:rPr lang="en-GB" sz="2400" dirty="0"/>
              <a:t> for people</a:t>
            </a:r>
          </a:p>
          <a:p>
            <a:pPr marL="342900" indent="-342900">
              <a:buFont typeface="Arial" panose="020B0604020202020204" pitchFamily="34" charset="0"/>
              <a:buChar char="•"/>
            </a:pPr>
            <a:r>
              <a:rPr lang="en-GB" sz="2400" dirty="0"/>
              <a:t>68% agree that robots are a </a:t>
            </a:r>
            <a:r>
              <a:rPr lang="en-GB" sz="2400" b="1" dirty="0"/>
              <a:t>good</a:t>
            </a:r>
            <a:r>
              <a:rPr lang="en-GB" sz="2400" dirty="0"/>
              <a:t> thing </a:t>
            </a:r>
            <a:r>
              <a:rPr lang="en-GB" sz="2400" b="1" dirty="0"/>
              <a:t>for</a:t>
            </a:r>
            <a:r>
              <a:rPr lang="en-GB" sz="2400" dirty="0"/>
              <a:t> </a:t>
            </a:r>
            <a:r>
              <a:rPr lang="en-GB" sz="2400" b="1" dirty="0"/>
              <a:t>society</a:t>
            </a:r>
            <a:r>
              <a:rPr lang="en-GB" sz="2400" dirty="0"/>
              <a:t> because they help people</a:t>
            </a:r>
          </a:p>
          <a:p>
            <a:pPr marL="342900" indent="-342900">
              <a:buFont typeface="Arial" panose="020B0604020202020204" pitchFamily="34" charset="0"/>
              <a:buChar char="•"/>
            </a:pPr>
            <a:r>
              <a:rPr lang="en-GB" sz="2400" dirty="0"/>
              <a:t>88% of respondents consider robotics a technology that </a:t>
            </a:r>
            <a:r>
              <a:rPr lang="en-GB" sz="2400" b="1" dirty="0"/>
              <a:t>requires careful management</a:t>
            </a:r>
          </a:p>
          <a:p>
            <a:pPr marL="342900" indent="-342900">
              <a:buFont typeface="Arial" panose="020B0604020202020204" pitchFamily="34" charset="0"/>
              <a:buChar char="•"/>
            </a:pPr>
            <a:r>
              <a:rPr lang="en-GB" sz="2400" dirty="0"/>
              <a:t>72% of respondents think robots </a:t>
            </a:r>
            <a:r>
              <a:rPr lang="en-GB" sz="2400" b="1" dirty="0"/>
              <a:t>steal people's jobs </a:t>
            </a:r>
          </a:p>
          <a:p>
            <a:pPr marL="342900" indent="-342900">
              <a:buFont typeface="Arial" panose="020B0604020202020204" pitchFamily="34" charset="0"/>
              <a:buChar char="•"/>
            </a:pPr>
            <a:endParaRPr lang="en-GB" sz="2400" dirty="0"/>
          </a:p>
        </p:txBody>
      </p:sp>
      <p:sp>
        <p:nvSpPr>
          <p:cNvPr id="5" name="Text Placeholder 4">
            <a:extLst>
              <a:ext uri="{FF2B5EF4-FFF2-40B4-BE49-F238E27FC236}">
                <a16:creationId xmlns:a16="http://schemas.microsoft.com/office/drawing/2014/main" id="{6B970CCB-D58B-1487-2F3B-AD9D2C88CD0D}"/>
              </a:ext>
            </a:extLst>
          </p:cNvPr>
          <p:cNvSpPr>
            <a:spLocks noGrp="1"/>
          </p:cNvSpPr>
          <p:nvPr>
            <p:ph type="body" sz="quarter" idx="25"/>
          </p:nvPr>
        </p:nvSpPr>
        <p:spPr/>
        <p:txBody>
          <a:bodyPr/>
          <a:lstStyle/>
          <a:p>
            <a:r>
              <a:rPr lang="en-SE" dirty="0"/>
              <a:t>Public Concerns	</a:t>
            </a:r>
          </a:p>
        </p:txBody>
      </p:sp>
      <p:sp>
        <p:nvSpPr>
          <p:cNvPr id="6" name="Slide Number Placeholder 5">
            <a:extLst>
              <a:ext uri="{FF2B5EF4-FFF2-40B4-BE49-F238E27FC236}">
                <a16:creationId xmlns:a16="http://schemas.microsoft.com/office/drawing/2014/main" id="{E4A2F9A2-E863-26C1-E7ED-F94389DA74B5}"/>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15</a:t>
            </a:fld>
            <a:endParaRPr lang="bg-BG" dirty="0">
              <a:solidFill>
                <a:srgbClr val="000000"/>
              </a:solidFill>
            </a:endParaRPr>
          </a:p>
        </p:txBody>
      </p:sp>
      <p:pic>
        <p:nvPicPr>
          <p:cNvPr id="2050" name="Picture 2" descr="Image">
            <a:extLst>
              <a:ext uri="{FF2B5EF4-FFF2-40B4-BE49-F238E27FC236}">
                <a16:creationId xmlns:a16="http://schemas.microsoft.com/office/drawing/2014/main" id="{AAA1F7FE-5B8E-FCB4-C19B-4972D0042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606" y="5029200"/>
            <a:ext cx="9636560" cy="64579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urobarometer – Public opinion in the European Union">
            <a:extLst>
              <a:ext uri="{FF2B5EF4-FFF2-40B4-BE49-F238E27FC236}">
                <a16:creationId xmlns:a16="http://schemas.microsoft.com/office/drawing/2014/main" id="{749ADFB8-C322-B807-1E26-074BFA5B5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37" y="10193282"/>
            <a:ext cx="7366429" cy="18814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enetically Modified Foods and Their Pros And Cons - YouTube">
            <a:extLst>
              <a:ext uri="{FF2B5EF4-FFF2-40B4-BE49-F238E27FC236}">
                <a16:creationId xmlns:a16="http://schemas.microsoft.com/office/drawing/2014/main" id="{EE9AD164-E91D-BF98-0E64-394958037A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7899" y="10193282"/>
            <a:ext cx="3932576" cy="22120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orldwide Engineering - This cartoon was published in 1910 in New York by  Judge Magazine depicting society's fear of the new emerging technology  which is electricity. According to Genevieve Bell, the director">
            <a:extLst>
              <a:ext uri="{FF2B5EF4-FFF2-40B4-BE49-F238E27FC236}">
                <a16:creationId xmlns:a16="http://schemas.microsoft.com/office/drawing/2014/main" id="{4AF2A89D-2A40-DA1E-27CC-E729FCD60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7996" y="7264859"/>
            <a:ext cx="2141076" cy="256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6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29B4F-19BB-7383-D2C6-68D2A7F49B0B}"/>
              </a:ext>
            </a:extLst>
          </p:cNvPr>
          <p:cNvSpPr>
            <a:spLocks noGrp="1"/>
          </p:cNvSpPr>
          <p:nvPr>
            <p:ph type="body" sz="quarter" idx="24"/>
          </p:nvPr>
        </p:nvSpPr>
        <p:spPr/>
        <p:txBody>
          <a:bodyPr/>
          <a:lstStyle/>
          <a:p>
            <a:r>
              <a:rPr lang="en-SE" dirty="0"/>
              <a:t>The current landscape of soft policy</a:t>
            </a:r>
          </a:p>
        </p:txBody>
      </p:sp>
      <p:sp>
        <p:nvSpPr>
          <p:cNvPr id="3" name="Text Placeholder 2">
            <a:extLst>
              <a:ext uri="{FF2B5EF4-FFF2-40B4-BE49-F238E27FC236}">
                <a16:creationId xmlns:a16="http://schemas.microsoft.com/office/drawing/2014/main" id="{E27789EB-88F9-6228-87BA-A2EF95293387}"/>
              </a:ext>
            </a:extLst>
          </p:cNvPr>
          <p:cNvSpPr>
            <a:spLocks noGrp="1"/>
          </p:cNvSpPr>
          <p:nvPr>
            <p:ph type="body" sz="quarter" idx="22"/>
          </p:nvPr>
        </p:nvSpPr>
        <p:spPr/>
        <p:txBody>
          <a:bodyPr/>
          <a:lstStyle/>
          <a:p>
            <a:pPr marL="342900" indent="-342900">
              <a:buFont typeface="Arial" panose="020B0604020202020204" pitchFamily="34" charset="0"/>
              <a:buChar char="•"/>
            </a:pPr>
            <a:r>
              <a:rPr lang="en-SE" sz="2400" dirty="0"/>
              <a:t>Developed in 2010 and released in 2011. </a:t>
            </a:r>
            <a:r>
              <a:rPr lang="en-SE" sz="2400" b="1" dirty="0"/>
              <a:t>The first national-level policy in AI.</a:t>
            </a:r>
          </a:p>
          <a:p>
            <a:pPr marL="342900" indent="-342900">
              <a:buFont typeface="Arial" panose="020B0604020202020204" pitchFamily="34" charset="0"/>
              <a:buChar char="•"/>
            </a:pPr>
            <a:r>
              <a:rPr lang="en-SE" sz="2400" dirty="0"/>
              <a:t>Co-authored by UK’s leading roboticists with input from lawyers, civil servants, and military offcial.</a:t>
            </a:r>
          </a:p>
        </p:txBody>
      </p:sp>
      <p:sp>
        <p:nvSpPr>
          <p:cNvPr id="4" name="Text Placeholder 3">
            <a:extLst>
              <a:ext uri="{FF2B5EF4-FFF2-40B4-BE49-F238E27FC236}">
                <a16:creationId xmlns:a16="http://schemas.microsoft.com/office/drawing/2014/main" id="{9FF21891-F82E-526C-34AF-87B27959FC34}"/>
              </a:ext>
            </a:extLst>
          </p:cNvPr>
          <p:cNvSpPr>
            <a:spLocks noGrp="1"/>
          </p:cNvSpPr>
          <p:nvPr>
            <p:ph type="body" sz="quarter" idx="26"/>
          </p:nvPr>
        </p:nvSpPr>
        <p:spPr/>
        <p:txBody>
          <a:bodyPr/>
          <a:lstStyle/>
          <a:p>
            <a:pPr>
              <a:spcAft>
                <a:spcPts val="600"/>
              </a:spcAft>
              <a:buFont typeface="+mj-lt"/>
              <a:buAutoNum type="arabicPeriod"/>
            </a:pPr>
            <a:r>
              <a:rPr lang="en-GB" b="1" dirty="0">
                <a:solidFill>
                  <a:srgbClr val="002060"/>
                </a:solidFill>
              </a:rPr>
              <a:t>Robots are multi-use tools. </a:t>
            </a:r>
            <a:r>
              <a:rPr lang="en-GB" dirty="0"/>
              <a:t>Robots should not be designed solely or primarily to </a:t>
            </a:r>
            <a:r>
              <a:rPr lang="en-GB" sz="2400" dirty="0"/>
              <a:t>kill</a:t>
            </a:r>
            <a:r>
              <a:rPr lang="en-GB" dirty="0"/>
              <a:t> or harm humans, except in the interests of national security.</a:t>
            </a:r>
          </a:p>
          <a:p>
            <a:pPr>
              <a:spcAft>
                <a:spcPts val="600"/>
              </a:spcAft>
              <a:buFont typeface="+mj-lt"/>
              <a:buAutoNum type="arabicPeriod"/>
            </a:pPr>
            <a:r>
              <a:rPr lang="en-GB" b="1" dirty="0">
                <a:solidFill>
                  <a:srgbClr val="002060"/>
                </a:solidFill>
              </a:rPr>
              <a:t> Humans, not robots, are responsible agents. </a:t>
            </a:r>
            <a:r>
              <a:rPr lang="en-GB" dirty="0"/>
              <a:t>Robots should be designed; operated as far as is practicable to comply with existing laws &amp; fundamental rights &amp; freedoms, including privacy.</a:t>
            </a:r>
          </a:p>
          <a:p>
            <a:pPr>
              <a:spcAft>
                <a:spcPts val="600"/>
              </a:spcAft>
              <a:buFont typeface="+mj-lt"/>
              <a:buAutoNum type="arabicPeriod"/>
            </a:pPr>
            <a:r>
              <a:rPr lang="en-GB" b="1" dirty="0">
                <a:solidFill>
                  <a:srgbClr val="002060"/>
                </a:solidFill>
              </a:rPr>
              <a:t> Robots are products</a:t>
            </a:r>
            <a:r>
              <a:rPr lang="en-GB" dirty="0">
                <a:solidFill>
                  <a:srgbClr val="002060"/>
                </a:solidFill>
              </a:rPr>
              <a:t>. </a:t>
            </a:r>
            <a:r>
              <a:rPr lang="en-GB" dirty="0"/>
              <a:t>They should be designed using processes which assure their safety and security.</a:t>
            </a:r>
            <a:endParaRPr lang="en-GB" sz="1050" dirty="0"/>
          </a:p>
          <a:p>
            <a:pPr>
              <a:spcAft>
                <a:spcPts val="600"/>
              </a:spcAft>
              <a:buFont typeface="+mj-lt"/>
              <a:buAutoNum type="arabicPeriod"/>
            </a:pPr>
            <a:r>
              <a:rPr lang="en-GB" b="1" dirty="0">
                <a:solidFill>
                  <a:srgbClr val="002060"/>
                </a:solidFill>
              </a:rPr>
              <a:t> Robots are manufactured artefacts. </a:t>
            </a:r>
            <a:r>
              <a:rPr lang="en-GB" dirty="0"/>
              <a:t>They should not be designed in a deceptive way to exploit vulnerable users; instead their machine nature should be transparent.</a:t>
            </a:r>
          </a:p>
          <a:p>
            <a:pPr>
              <a:spcAft>
                <a:spcPts val="600"/>
              </a:spcAft>
              <a:buFont typeface="+mj-lt"/>
              <a:buAutoNum type="arabicPeriod"/>
            </a:pPr>
            <a:r>
              <a:rPr lang="en-GB" b="1" dirty="0">
                <a:solidFill>
                  <a:srgbClr val="002060"/>
                </a:solidFill>
              </a:rPr>
              <a:t>The person with legal responsibility for a robot should be attributed.</a:t>
            </a:r>
          </a:p>
        </p:txBody>
      </p:sp>
      <p:sp>
        <p:nvSpPr>
          <p:cNvPr id="5" name="Text Placeholder 4">
            <a:extLst>
              <a:ext uri="{FF2B5EF4-FFF2-40B4-BE49-F238E27FC236}">
                <a16:creationId xmlns:a16="http://schemas.microsoft.com/office/drawing/2014/main" id="{6CA07FA4-59C2-6200-712E-1AFF11F75A29}"/>
              </a:ext>
            </a:extLst>
          </p:cNvPr>
          <p:cNvSpPr>
            <a:spLocks noGrp="1"/>
          </p:cNvSpPr>
          <p:nvPr>
            <p:ph type="body" sz="quarter" idx="25"/>
          </p:nvPr>
        </p:nvSpPr>
        <p:spPr/>
        <p:txBody>
          <a:bodyPr/>
          <a:lstStyle/>
          <a:p>
            <a:r>
              <a:rPr lang="en-SE" dirty="0"/>
              <a:t>UK’s EPSRC Principles of Robotics</a:t>
            </a:r>
          </a:p>
        </p:txBody>
      </p:sp>
      <p:sp>
        <p:nvSpPr>
          <p:cNvPr id="6" name="Slide Number Placeholder 5">
            <a:extLst>
              <a:ext uri="{FF2B5EF4-FFF2-40B4-BE49-F238E27FC236}">
                <a16:creationId xmlns:a16="http://schemas.microsoft.com/office/drawing/2014/main" id="{76F9FBE7-5B49-936F-5A0B-ED86AB973268}"/>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16</a:t>
            </a:fld>
            <a:endParaRPr lang="bg-BG" dirty="0">
              <a:solidFill>
                <a:srgbClr val="000000"/>
              </a:solidFill>
            </a:endParaRPr>
          </a:p>
        </p:txBody>
      </p:sp>
      <p:sp>
        <p:nvSpPr>
          <p:cNvPr id="7" name="Rectangle 6">
            <a:extLst>
              <a:ext uri="{FF2B5EF4-FFF2-40B4-BE49-F238E27FC236}">
                <a16:creationId xmlns:a16="http://schemas.microsoft.com/office/drawing/2014/main" id="{A819251C-3ACC-1C53-AABD-D1A8D733E15C}"/>
              </a:ext>
            </a:extLst>
          </p:cNvPr>
          <p:cNvSpPr/>
          <p:nvPr/>
        </p:nvSpPr>
        <p:spPr>
          <a:xfrm>
            <a:off x="12479703" y="5246669"/>
            <a:ext cx="10397880" cy="3130803"/>
          </a:xfrm>
          <a:prstGeom prst="rect">
            <a:avLst/>
          </a:prstGeom>
          <a:noFill/>
          <a:ln w="57150">
            <a:solidFill>
              <a:srgbClr val="FF2D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 </a:t>
            </a:r>
          </a:p>
        </p:txBody>
      </p:sp>
      <p:sp>
        <p:nvSpPr>
          <p:cNvPr id="8" name="Rectangle 7">
            <a:extLst>
              <a:ext uri="{FF2B5EF4-FFF2-40B4-BE49-F238E27FC236}">
                <a16:creationId xmlns:a16="http://schemas.microsoft.com/office/drawing/2014/main" id="{954A700D-BE68-72B7-F70C-0A6109E4E4A6}"/>
              </a:ext>
            </a:extLst>
          </p:cNvPr>
          <p:cNvSpPr/>
          <p:nvPr/>
        </p:nvSpPr>
        <p:spPr>
          <a:xfrm>
            <a:off x="12479702" y="8594941"/>
            <a:ext cx="10397881" cy="1852079"/>
          </a:xfrm>
          <a:prstGeom prst="rect">
            <a:avLst/>
          </a:prstGeom>
          <a:noFill/>
          <a:ln w="57150">
            <a:solidFill>
              <a:srgbClr val="00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26" name="Picture 2" descr="a street sign on the side of a building">
            <a:extLst>
              <a:ext uri="{FF2B5EF4-FFF2-40B4-BE49-F238E27FC236}">
                <a16:creationId xmlns:a16="http://schemas.microsoft.com/office/drawing/2014/main" id="{CABDDC6B-5B9E-5C37-8DD0-CB0D2B152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034" y="7230343"/>
            <a:ext cx="7104003" cy="47383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73A3F1B-D3C0-9E02-D76C-22604ED02241}"/>
              </a:ext>
            </a:extLst>
          </p:cNvPr>
          <p:cNvSpPr txBox="1"/>
          <p:nvPr/>
        </p:nvSpPr>
        <p:spPr>
          <a:xfrm>
            <a:off x="2934034" y="11630159"/>
            <a:ext cx="12195544" cy="338554"/>
          </a:xfrm>
          <a:prstGeom prst="rect">
            <a:avLst/>
          </a:prstGeom>
          <a:noFill/>
        </p:spPr>
        <p:txBody>
          <a:bodyPr wrap="square">
            <a:spAutoFit/>
          </a:bodyPr>
          <a:lstStyle/>
          <a:p>
            <a:pPr algn="l" fontAlgn="base"/>
            <a:r>
              <a:rPr lang="en-GB" sz="1600" dirty="0">
                <a:solidFill>
                  <a:schemeClr val="bg1">
                    <a:lumMod val="50000"/>
                  </a:schemeClr>
                </a:solidFill>
              </a:rPr>
              <a:t>Photo: Nick Kane (</a:t>
            </a:r>
            <a:r>
              <a:rPr lang="en-GB" sz="1600" dirty="0" err="1">
                <a:solidFill>
                  <a:schemeClr val="bg1">
                    <a:lumMod val="50000"/>
                  </a:schemeClr>
                </a:solidFill>
              </a:rPr>
              <a:t>Unplash</a:t>
            </a:r>
            <a:r>
              <a:rPr lang="en-GB" sz="1600" dirty="0">
                <a:solidFill>
                  <a:schemeClr val="bg1">
                    <a:lumMod val="50000"/>
                  </a:schemeClr>
                </a:solidFill>
              </a:rPr>
              <a:t>)</a:t>
            </a:r>
          </a:p>
        </p:txBody>
      </p:sp>
    </p:spTree>
    <p:extLst>
      <p:ext uri="{BB962C8B-B14F-4D97-AF65-F5344CB8AC3E}">
        <p14:creationId xmlns:p14="http://schemas.microsoft.com/office/powerpoint/2010/main" val="183730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133B1C-0A14-F16A-5A4F-35208714FB4D}"/>
              </a:ext>
            </a:extLst>
          </p:cNvPr>
          <p:cNvSpPr>
            <a:spLocks noGrp="1"/>
          </p:cNvSpPr>
          <p:nvPr>
            <p:ph type="body" sz="quarter" idx="24"/>
          </p:nvPr>
        </p:nvSpPr>
        <p:spPr/>
        <p:txBody>
          <a:bodyPr/>
          <a:lstStyle/>
          <a:p>
            <a:r>
              <a:rPr lang="en-SE" dirty="0"/>
              <a:t>The current landscape of soft policy</a:t>
            </a:r>
          </a:p>
        </p:txBody>
      </p:sp>
      <p:sp>
        <p:nvSpPr>
          <p:cNvPr id="5" name="Text Placeholder 4">
            <a:extLst>
              <a:ext uri="{FF2B5EF4-FFF2-40B4-BE49-F238E27FC236}">
                <a16:creationId xmlns:a16="http://schemas.microsoft.com/office/drawing/2014/main" id="{95B50ED2-8D96-1101-51C5-3A9A71BD58B2}"/>
              </a:ext>
            </a:extLst>
          </p:cNvPr>
          <p:cNvSpPr>
            <a:spLocks noGrp="1"/>
          </p:cNvSpPr>
          <p:nvPr>
            <p:ph type="body" sz="quarter" idx="25"/>
          </p:nvPr>
        </p:nvSpPr>
        <p:spPr/>
        <p:txBody>
          <a:bodyPr/>
          <a:lstStyle/>
          <a:p>
            <a:r>
              <a:rPr lang="en-SE" dirty="0"/>
              <a:t>European Commission</a:t>
            </a:r>
          </a:p>
        </p:txBody>
      </p:sp>
      <p:sp>
        <p:nvSpPr>
          <p:cNvPr id="6" name="Slide Number Placeholder 5">
            <a:extLst>
              <a:ext uri="{FF2B5EF4-FFF2-40B4-BE49-F238E27FC236}">
                <a16:creationId xmlns:a16="http://schemas.microsoft.com/office/drawing/2014/main" id="{53911541-A77F-1B01-094B-8394E90440DB}"/>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17</a:t>
            </a:fld>
            <a:endParaRPr lang="bg-BG" dirty="0">
              <a:solidFill>
                <a:srgbClr val="000000"/>
              </a:solidFill>
            </a:endParaRPr>
          </a:p>
        </p:txBody>
      </p:sp>
      <p:pic>
        <p:nvPicPr>
          <p:cNvPr id="58" name="Picture 57">
            <a:extLst>
              <a:ext uri="{FF2B5EF4-FFF2-40B4-BE49-F238E27FC236}">
                <a16:creationId xmlns:a16="http://schemas.microsoft.com/office/drawing/2014/main" id="{C9EE8183-48A5-4B7F-D5FC-63A5407591B2}"/>
              </a:ext>
            </a:extLst>
          </p:cNvPr>
          <p:cNvPicPr>
            <a:picLocks noChangeAspect="1"/>
          </p:cNvPicPr>
          <p:nvPr/>
        </p:nvPicPr>
        <p:blipFill>
          <a:blip r:embed="rId2"/>
          <a:stretch>
            <a:fillRect/>
          </a:stretch>
        </p:blipFill>
        <p:spPr>
          <a:xfrm>
            <a:off x="1287095" y="5634357"/>
            <a:ext cx="10942230" cy="5370830"/>
          </a:xfrm>
          <a:prstGeom prst="rect">
            <a:avLst/>
          </a:prstGeom>
        </p:spPr>
      </p:pic>
      <p:pic>
        <p:nvPicPr>
          <p:cNvPr id="81" name="Picture 80">
            <a:extLst>
              <a:ext uri="{FF2B5EF4-FFF2-40B4-BE49-F238E27FC236}">
                <a16:creationId xmlns:a16="http://schemas.microsoft.com/office/drawing/2014/main" id="{2CCA0DCB-5D11-ADED-36A4-A3A5AD3CDC05}"/>
              </a:ext>
            </a:extLst>
          </p:cNvPr>
          <p:cNvPicPr>
            <a:picLocks noChangeAspect="1"/>
          </p:cNvPicPr>
          <p:nvPr/>
        </p:nvPicPr>
        <p:blipFill>
          <a:blip r:embed="rId3"/>
          <a:stretch>
            <a:fillRect/>
          </a:stretch>
        </p:blipFill>
        <p:spPr>
          <a:xfrm>
            <a:off x="12948666" y="5415284"/>
            <a:ext cx="9928919" cy="5589903"/>
          </a:xfrm>
          <a:prstGeom prst="rect">
            <a:avLst/>
          </a:prstGeom>
        </p:spPr>
      </p:pic>
      <p:sp>
        <p:nvSpPr>
          <p:cNvPr id="84" name="TextBox 83">
            <a:extLst>
              <a:ext uri="{FF2B5EF4-FFF2-40B4-BE49-F238E27FC236}">
                <a16:creationId xmlns:a16="http://schemas.microsoft.com/office/drawing/2014/main" id="{470AD879-1A01-6820-4FFF-D5F521F70530}"/>
              </a:ext>
            </a:extLst>
          </p:cNvPr>
          <p:cNvSpPr txBox="1"/>
          <p:nvPr/>
        </p:nvSpPr>
        <p:spPr>
          <a:xfrm>
            <a:off x="17967960" y="11554831"/>
            <a:ext cx="4506634" cy="400110"/>
          </a:xfrm>
          <a:prstGeom prst="rect">
            <a:avLst/>
          </a:prstGeom>
          <a:noFill/>
        </p:spPr>
        <p:txBody>
          <a:bodyPr wrap="square" rtlCol="0">
            <a:spAutoFit/>
          </a:bodyPr>
          <a:lstStyle/>
          <a:p>
            <a:pPr algn="r" defTabSz="685800">
              <a:defRPr/>
            </a:pP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Infograms</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provided by DG Connect</a:t>
            </a:r>
          </a:p>
        </p:txBody>
      </p:sp>
    </p:spTree>
    <p:extLst>
      <p:ext uri="{BB962C8B-B14F-4D97-AF65-F5344CB8AC3E}">
        <p14:creationId xmlns:p14="http://schemas.microsoft.com/office/powerpoint/2010/main" val="1901149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56B3C6-6800-B2CA-42C2-6B9A20D98220}"/>
              </a:ext>
            </a:extLst>
          </p:cNvPr>
          <p:cNvSpPr>
            <a:spLocks noGrp="1"/>
          </p:cNvSpPr>
          <p:nvPr>
            <p:ph type="body" sz="quarter" idx="24"/>
          </p:nvPr>
        </p:nvSpPr>
        <p:spPr/>
        <p:txBody>
          <a:bodyPr/>
          <a:lstStyle/>
          <a:p>
            <a:r>
              <a:rPr lang="en-SE" dirty="0"/>
              <a:t>The current landscape of soft policy</a:t>
            </a:r>
          </a:p>
        </p:txBody>
      </p:sp>
      <p:sp>
        <p:nvSpPr>
          <p:cNvPr id="5" name="Text Placeholder 4">
            <a:extLst>
              <a:ext uri="{FF2B5EF4-FFF2-40B4-BE49-F238E27FC236}">
                <a16:creationId xmlns:a16="http://schemas.microsoft.com/office/drawing/2014/main" id="{8C8C0709-EA3A-6D99-B1FD-2D0AE9CC39A7}"/>
              </a:ext>
            </a:extLst>
          </p:cNvPr>
          <p:cNvSpPr>
            <a:spLocks noGrp="1"/>
          </p:cNvSpPr>
          <p:nvPr>
            <p:ph type="body" sz="quarter" idx="25"/>
          </p:nvPr>
        </p:nvSpPr>
        <p:spPr/>
        <p:txBody>
          <a:bodyPr/>
          <a:lstStyle/>
          <a:p>
            <a:r>
              <a:rPr lang="en-SE" dirty="0"/>
              <a:t>There are multiple guidelines out there…</a:t>
            </a:r>
          </a:p>
        </p:txBody>
      </p:sp>
      <p:sp>
        <p:nvSpPr>
          <p:cNvPr id="6" name="Slide Number Placeholder 5">
            <a:extLst>
              <a:ext uri="{FF2B5EF4-FFF2-40B4-BE49-F238E27FC236}">
                <a16:creationId xmlns:a16="http://schemas.microsoft.com/office/drawing/2014/main" id="{964EF54C-2DA9-226E-CEA9-4E3076B05B2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18</a:t>
            </a:fld>
            <a:endParaRPr lang="bg-BG" dirty="0">
              <a:solidFill>
                <a:srgbClr val="000000"/>
              </a:solidFill>
            </a:endParaRPr>
          </a:p>
        </p:txBody>
      </p:sp>
      <p:pic>
        <p:nvPicPr>
          <p:cNvPr id="7" name="Picture 4" descr="Image result for AI ethical guidelines epsrc">
            <a:extLst>
              <a:ext uri="{FF2B5EF4-FFF2-40B4-BE49-F238E27FC236}">
                <a16:creationId xmlns:a16="http://schemas.microsoft.com/office/drawing/2014/main" id="{34BF2EB0-2F97-BD41-55DA-7519A76CC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459" y="5211074"/>
            <a:ext cx="7674025" cy="49637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japanese Society for Artificial Intelligence (AI) Ethical Guidelines">
            <a:extLst>
              <a:ext uri="{FF2B5EF4-FFF2-40B4-BE49-F238E27FC236}">
                <a16:creationId xmlns:a16="http://schemas.microsoft.com/office/drawing/2014/main" id="{392AF078-558B-4F3C-7C5B-C29E2E691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788" y="5260528"/>
            <a:ext cx="6731670" cy="37878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Ethical-aligned design">
            <a:extLst>
              <a:ext uri="{FF2B5EF4-FFF2-40B4-BE49-F238E27FC236}">
                <a16:creationId xmlns:a16="http://schemas.microsoft.com/office/drawing/2014/main" id="{AE4A29CA-1A23-2445-0896-7BE7CD8CE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4214" y="6712465"/>
            <a:ext cx="5393103" cy="40342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UNI Global Union Top 10 Principles for Ethical AI">
            <a:extLst>
              <a:ext uri="{FF2B5EF4-FFF2-40B4-BE49-F238E27FC236}">
                <a16:creationId xmlns:a16="http://schemas.microsoft.com/office/drawing/2014/main" id="{A9326B77-86A9-BA02-E110-4A38B890E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6579" y="4804279"/>
            <a:ext cx="6347264" cy="37878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ACM US Public Policy Council Principles for Algorithmic Transparency and Accountability">
            <a:extLst>
              <a:ext uri="{FF2B5EF4-FFF2-40B4-BE49-F238E27FC236}">
                <a16:creationId xmlns:a16="http://schemas.microsoft.com/office/drawing/2014/main" id="{0C03163A-C4BF-3FE0-38BA-0BE396C775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5585" y="7135190"/>
            <a:ext cx="5838662" cy="32861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ai high level expert group">
            <a:extLst>
              <a:ext uri="{FF2B5EF4-FFF2-40B4-BE49-F238E27FC236}">
                <a16:creationId xmlns:a16="http://schemas.microsoft.com/office/drawing/2014/main" id="{28342D0A-F282-16F9-E738-F0EA5E82D6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1659"/>
          <a:stretch/>
        </p:blipFill>
        <p:spPr bwMode="auto">
          <a:xfrm>
            <a:off x="18600637" y="6381759"/>
            <a:ext cx="4420924" cy="44208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4">
            <a:extLst>
              <a:ext uri="{FF2B5EF4-FFF2-40B4-BE49-F238E27FC236}">
                <a16:creationId xmlns:a16="http://schemas.microsoft.com/office/drawing/2014/main" id="{B5DAECFF-44EE-7E3C-C105-9DAB49D49D5D}"/>
              </a:ext>
            </a:extLst>
          </p:cNvPr>
          <p:cNvSpPr txBox="1">
            <a:spLocks/>
          </p:cNvSpPr>
          <p:nvPr/>
        </p:nvSpPr>
        <p:spPr>
          <a:xfrm>
            <a:off x="1205459" y="10819031"/>
            <a:ext cx="21590490" cy="1138061"/>
          </a:xfrm>
          <a:prstGeom prst="rect">
            <a:avLst/>
          </a:prstGeom>
        </p:spPr>
        <p:txBody>
          <a:bodyPr>
            <a:normAutofit/>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r>
              <a:rPr lang="en-SE" dirty="0"/>
              <a:t>…in fact, there are over 700 AI guidelines!</a:t>
            </a:r>
          </a:p>
        </p:txBody>
      </p:sp>
    </p:spTree>
    <p:extLst>
      <p:ext uri="{BB962C8B-B14F-4D97-AF65-F5344CB8AC3E}">
        <p14:creationId xmlns:p14="http://schemas.microsoft.com/office/powerpoint/2010/main" val="153273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D9DE69-196B-ED9F-8593-A4DD7655DD8A}"/>
              </a:ext>
            </a:extLst>
          </p:cNvPr>
          <p:cNvSpPr>
            <a:spLocks noGrp="1"/>
          </p:cNvSpPr>
          <p:nvPr>
            <p:ph type="body" sz="quarter" idx="24"/>
          </p:nvPr>
        </p:nvSpPr>
        <p:spPr/>
        <p:txBody>
          <a:bodyPr/>
          <a:lstStyle/>
          <a:p>
            <a:r>
              <a:rPr lang="en-SE" dirty="0"/>
              <a:t>The current landscape of soft policy</a:t>
            </a:r>
          </a:p>
        </p:txBody>
      </p:sp>
      <p:sp>
        <p:nvSpPr>
          <p:cNvPr id="5" name="Text Placeholder 4">
            <a:extLst>
              <a:ext uri="{FF2B5EF4-FFF2-40B4-BE49-F238E27FC236}">
                <a16:creationId xmlns:a16="http://schemas.microsoft.com/office/drawing/2014/main" id="{AF476157-38E8-2B19-9DD1-D8D49A0AD392}"/>
              </a:ext>
            </a:extLst>
          </p:cNvPr>
          <p:cNvSpPr>
            <a:spLocks noGrp="1"/>
          </p:cNvSpPr>
          <p:nvPr>
            <p:ph type="body" sz="quarter" idx="25"/>
          </p:nvPr>
        </p:nvSpPr>
        <p:spPr/>
        <p:txBody>
          <a:bodyPr/>
          <a:lstStyle/>
          <a:p>
            <a:r>
              <a:rPr lang="en-SE" dirty="0"/>
              <a:t>Similar high-level words across the different guidelines</a:t>
            </a:r>
          </a:p>
        </p:txBody>
      </p:sp>
      <p:sp>
        <p:nvSpPr>
          <p:cNvPr id="6" name="Slide Number Placeholder 5">
            <a:extLst>
              <a:ext uri="{FF2B5EF4-FFF2-40B4-BE49-F238E27FC236}">
                <a16:creationId xmlns:a16="http://schemas.microsoft.com/office/drawing/2014/main" id="{E572A5F6-6621-4460-A5C5-BB8A22C144C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19</a:t>
            </a:fld>
            <a:endParaRPr lang="bg-BG" dirty="0">
              <a:solidFill>
                <a:srgbClr val="000000"/>
              </a:solidFill>
            </a:endParaRPr>
          </a:p>
        </p:txBody>
      </p:sp>
      <p:graphicFrame>
        <p:nvGraphicFramePr>
          <p:cNvPr id="7" name="Content Placeholder 5">
            <a:extLst>
              <a:ext uri="{FF2B5EF4-FFF2-40B4-BE49-F238E27FC236}">
                <a16:creationId xmlns:a16="http://schemas.microsoft.com/office/drawing/2014/main" id="{F13264F3-534A-31C2-060C-B60C0DF2E9B4}"/>
              </a:ext>
            </a:extLst>
          </p:cNvPr>
          <p:cNvGraphicFramePr>
            <a:graphicFrameLocks/>
          </p:cNvGraphicFramePr>
          <p:nvPr>
            <p:extLst>
              <p:ext uri="{D42A27DB-BD31-4B8C-83A1-F6EECF244321}">
                <p14:modId xmlns:p14="http://schemas.microsoft.com/office/powerpoint/2010/main" val="2614566945"/>
              </p:ext>
            </p:extLst>
          </p:nvPr>
        </p:nvGraphicFramePr>
        <p:xfrm>
          <a:off x="3200058" y="5317447"/>
          <a:ext cx="17983884" cy="4693920"/>
        </p:xfrm>
        <a:graphic>
          <a:graphicData uri="http://schemas.openxmlformats.org/drawingml/2006/table">
            <a:tbl>
              <a:tblPr firstRow="1" bandRow="1">
                <a:tableStyleId>{793D81CF-94F2-401A-BA57-92F5A7B2D0C5}</a:tableStyleId>
              </a:tblPr>
              <a:tblGrid>
                <a:gridCol w="5994628">
                  <a:extLst>
                    <a:ext uri="{9D8B030D-6E8A-4147-A177-3AD203B41FA5}">
                      <a16:colId xmlns:a16="http://schemas.microsoft.com/office/drawing/2014/main" val="34285620"/>
                    </a:ext>
                  </a:extLst>
                </a:gridCol>
                <a:gridCol w="5994628">
                  <a:extLst>
                    <a:ext uri="{9D8B030D-6E8A-4147-A177-3AD203B41FA5}">
                      <a16:colId xmlns:a16="http://schemas.microsoft.com/office/drawing/2014/main" val="958765146"/>
                    </a:ext>
                  </a:extLst>
                </a:gridCol>
                <a:gridCol w="5994628">
                  <a:extLst>
                    <a:ext uri="{9D8B030D-6E8A-4147-A177-3AD203B41FA5}">
                      <a16:colId xmlns:a16="http://schemas.microsoft.com/office/drawing/2014/main" val="1716529928"/>
                    </a:ext>
                  </a:extLst>
                </a:gridCol>
              </a:tblGrid>
              <a:tr h="251085">
                <a:tc>
                  <a:txBody>
                    <a:bodyPr/>
                    <a:lstStyle/>
                    <a:p>
                      <a:pPr algn="ctr">
                        <a:spcAft>
                          <a:spcPts val="0"/>
                        </a:spcAft>
                      </a:pP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EU HLEG GTAI</a:t>
                      </a:r>
                    </a:p>
                  </a:txBody>
                  <a:tcPr marL="68580" marR="68580" marT="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FF2D64"/>
                    </a:solidFill>
                  </a:tcPr>
                </a:tc>
                <a:tc>
                  <a:txBody>
                    <a:bodyPr/>
                    <a:lstStyle/>
                    <a:p>
                      <a:pPr algn="ctr">
                        <a:spcAft>
                          <a:spcPts val="0"/>
                        </a:spcAft>
                      </a:pP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OECD</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solidFill>
                      <a:srgbClr val="FF2D64"/>
                    </a:solidFill>
                  </a:tcPr>
                </a:tc>
                <a:tc>
                  <a:txBody>
                    <a:bodyPr/>
                    <a:lstStyle/>
                    <a:p>
                      <a:pPr algn="ctr">
                        <a:spcAft>
                          <a:spcPts val="0"/>
                        </a:spcAft>
                      </a:pP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IEEE EAD</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FF2D64"/>
                    </a:solidFill>
                  </a:tcPr>
                </a:tc>
                <a:extLst>
                  <a:ext uri="{0D108BD9-81ED-4DB2-BD59-A6C34878D82A}">
                    <a16:rowId xmlns:a16="http://schemas.microsoft.com/office/drawing/2014/main" val="3837213540"/>
                  </a:ext>
                </a:extLst>
              </a:tr>
              <a:tr h="3795135">
                <a:tc>
                  <a:txBody>
                    <a:bodyPr/>
                    <a:lstStyle/>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Human agency </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and oversight</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Technical robustness and safety</a:t>
                      </a:r>
                    </a:p>
                    <a:p>
                      <a:pPr marL="342900" lvl="0" indent="-342900">
                        <a:spcAft>
                          <a:spcPts val="0"/>
                        </a:spcAft>
                        <a:buFont typeface="Arial" panose="020B0604020202020204" pitchFamily="34" charset="0"/>
                        <a:buChar char="•"/>
                        <a:tabLst>
                          <a:tab pos="457200" algn="l"/>
                        </a:tabLst>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Privacy and data governance</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Transparency</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Diversity</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non-discrimination and fairness</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Societal and environmental well-being</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Accountability</a:t>
                      </a:r>
                    </a:p>
                  </a:txBody>
                  <a:tcPr marL="68580" marR="68580"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342900" lvl="0" indent="-342900">
                        <a:spcAft>
                          <a:spcPts val="0"/>
                        </a:spcAft>
                        <a:buFont typeface="Arial" panose="020B0604020202020204" pitchFamily="34" charset="0"/>
                        <a:buChar char="•"/>
                        <a:tabLst>
                          <a:tab pos="457200" algn="l"/>
                        </a:tabLst>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benefit people and the planet </a:t>
                      </a:r>
                      <a:endPar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342900" lvl="0" indent="-342900">
                        <a:spcAft>
                          <a:spcPts val="0"/>
                        </a:spcAft>
                        <a:buFont typeface="Arial" panose="020B0604020202020204" pitchFamily="34" charset="0"/>
                        <a:buChar char="•"/>
                        <a:tabLst>
                          <a:tab pos="457200" algn="l"/>
                        </a:tabLst>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respects the rule of law</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human rights</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democratic values and </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diversity</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endPar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342900" lvl="0" indent="-342900">
                        <a:spcAft>
                          <a:spcPts val="0"/>
                        </a:spcAft>
                        <a:buFont typeface="Arial" panose="020B0604020202020204" pitchFamily="34" charset="0"/>
                        <a:buChar char="•"/>
                        <a:tabLst>
                          <a:tab pos="457200" algn="l"/>
                        </a:tabLst>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include appropriate safeguards </a:t>
                      </a:r>
                      <a:r>
                        <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(e.g. </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human intervention</a:t>
                      </a:r>
                      <a:r>
                        <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SE" sz="2200" baseline="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to ensure a fair and just society.</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transparency</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and responsible disclosure </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robust, secure and safe </a:t>
                      </a:r>
                    </a:p>
                    <a:p>
                      <a:pPr marL="342900" lvl="0" indent="-342900">
                        <a:spcAft>
                          <a:spcPts val="0"/>
                        </a:spcAft>
                        <a:buFont typeface="Arial" panose="020B0604020202020204" pitchFamily="34" charset="0"/>
                        <a:buChar char="•"/>
                        <a:tabLst>
                          <a:tab pos="457200" algn="l"/>
                        </a:tabLst>
                      </a:pPr>
                      <a:r>
                        <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Hold</a:t>
                      </a:r>
                      <a:r>
                        <a:rPr lang="en-SE" sz="2200" baseline="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o</a:t>
                      </a:r>
                      <a:r>
                        <a:rPr lang="en-US" sz="2200" dirty="0" err="1">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rganisations</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and individuals </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accountable</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for proper functioning </a:t>
                      </a:r>
                      <a:r>
                        <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of AI</a:t>
                      </a: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lvl="0" indent="0">
                        <a:spcAft>
                          <a:spcPts val="0"/>
                        </a:spcAft>
                        <a:buFont typeface="Arial" panose="020B0604020202020204" pitchFamily="34" charset="0"/>
                        <a:buNone/>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p>
                    <a:p>
                      <a:pPr marL="342900" lvl="0" indent="-342900">
                        <a:spcAft>
                          <a:spcPts val="0"/>
                        </a:spcAft>
                        <a:buFont typeface="Arial" panose="020B0604020202020204" pitchFamily="34" charset="0"/>
                        <a:buChar char="•"/>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infringe </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human rights</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p>
                    <a:p>
                      <a:pPr marL="342900" lvl="0" indent="-342900">
                        <a:spcAft>
                          <a:spcPts val="0"/>
                        </a:spcAft>
                        <a:buFont typeface="Arial" panose="020B0604020202020204" pitchFamily="34" charset="0"/>
                        <a:buChar char="•"/>
                      </a:pPr>
                      <a:r>
                        <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a:t>
                      </a:r>
                      <a:r>
                        <a:rPr lang="en-US" sz="2200" dirty="0" err="1">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raditional</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metrics of prosperity do not take into account the full effect of A/IS technologies on </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human well-being</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p>
                    <a:p>
                      <a:pPr marL="342900" lvl="0" indent="-342900">
                        <a:spcAft>
                          <a:spcPts val="0"/>
                        </a:spcAft>
                        <a:buFont typeface="Arial" panose="020B0604020202020204" pitchFamily="34" charset="0"/>
                        <a:buChar char="•"/>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How can we assure that designers, manufacturers, owners and operators of A/IS are </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responsible and accountable</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p>
                    <a:p>
                      <a:pPr marL="342900" lvl="0" indent="-342900">
                        <a:spcAft>
                          <a:spcPts val="0"/>
                        </a:spcAft>
                        <a:buFont typeface="Arial" panose="020B0604020202020204" pitchFamily="34" charset="0"/>
                        <a:buChar char="•"/>
                      </a:pPr>
                      <a:r>
                        <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ow can we ensure that A/IS are </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transparent</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p>
                    <a:p>
                      <a:pPr marL="342900" lvl="0" indent="-342900">
                        <a:spcAft>
                          <a:spcPts val="0"/>
                        </a:spcAft>
                        <a:buFont typeface="Arial" panose="020B0604020202020204" pitchFamily="34" charset="0"/>
                        <a:buChar char="•"/>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p>
                    <a:p>
                      <a:pPr marL="342900" lvl="0" indent="-342900">
                        <a:spcAft>
                          <a:spcPts val="0"/>
                        </a:spcAft>
                        <a:buFont typeface="Arial" panose="020B0604020202020204" pitchFamily="34" charset="0"/>
                        <a:buChar char="•"/>
                      </a:pPr>
                      <a:endPar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342900" lvl="0" indent="-342900">
                        <a:spcAft>
                          <a:spcPts val="0"/>
                        </a:spcAft>
                        <a:buFont typeface="Arial" panose="020B0604020202020204" pitchFamily="34" charset="0"/>
                        <a:buChar char="•"/>
                      </a:pPr>
                      <a:endPar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40269076"/>
                  </a:ext>
                </a:extLst>
              </a:tr>
            </a:tbl>
          </a:graphicData>
        </a:graphic>
      </p:graphicFrame>
      <p:sp>
        <p:nvSpPr>
          <p:cNvPr id="8" name="Text Placeholder 11">
            <a:extLst>
              <a:ext uri="{FF2B5EF4-FFF2-40B4-BE49-F238E27FC236}">
                <a16:creationId xmlns:a16="http://schemas.microsoft.com/office/drawing/2014/main" id="{CC106879-F4F8-CFF8-8D5A-2499BFDCFB58}"/>
              </a:ext>
            </a:extLst>
          </p:cNvPr>
          <p:cNvSpPr>
            <a:spLocks noGrp="1"/>
          </p:cNvSpPr>
          <p:nvPr>
            <p:ph type="body" sz="quarter" idx="22"/>
          </p:nvPr>
        </p:nvSpPr>
        <p:spPr>
          <a:xfrm>
            <a:off x="1287094" y="10113109"/>
            <a:ext cx="21590489" cy="1591510"/>
          </a:xfrm>
        </p:spPr>
        <p:txBody>
          <a:bodyPr/>
          <a:lstStyle/>
          <a:p>
            <a:endParaRPr lang="en-SE" dirty="0"/>
          </a:p>
          <a:p>
            <a:endParaRPr lang="en-SE" dirty="0"/>
          </a:p>
          <a:p>
            <a:endParaRPr lang="en-SE" dirty="0"/>
          </a:p>
        </p:txBody>
      </p:sp>
      <p:pic>
        <p:nvPicPr>
          <p:cNvPr id="12" name="Picture 11" descr="ethicsinaction">
            <a:extLst>
              <a:ext uri="{FF2B5EF4-FFF2-40B4-BE49-F238E27FC236}">
                <a16:creationId xmlns:a16="http://schemas.microsoft.com/office/drawing/2014/main" id="{6E04597F-FB0D-5631-FC81-79ACED990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8691" y="9142875"/>
            <a:ext cx="1476479" cy="19404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50E2728-829C-3E16-DE89-E17154ED6AE2}"/>
              </a:ext>
            </a:extLst>
          </p:cNvPr>
          <p:cNvPicPr>
            <a:picLocks noChangeAspect="1"/>
          </p:cNvPicPr>
          <p:nvPr/>
        </p:nvPicPr>
        <p:blipFill>
          <a:blip r:embed="rId3"/>
          <a:stretch>
            <a:fillRect/>
          </a:stretch>
        </p:blipFill>
        <p:spPr>
          <a:xfrm>
            <a:off x="11481035" y="9142875"/>
            <a:ext cx="1895615" cy="1940468"/>
          </a:xfrm>
          <a:prstGeom prst="rect">
            <a:avLst/>
          </a:prstGeom>
        </p:spPr>
        <p:style>
          <a:lnRef idx="0">
            <a:schemeClr val="accent5"/>
          </a:lnRef>
          <a:fillRef idx="3">
            <a:schemeClr val="accent5"/>
          </a:fillRef>
          <a:effectRef idx="3">
            <a:schemeClr val="accent5"/>
          </a:effectRef>
          <a:fontRef idx="minor">
            <a:schemeClr val="lt1"/>
          </a:fontRef>
        </p:style>
      </p:pic>
      <p:pic>
        <p:nvPicPr>
          <p:cNvPr id="15" name="Picture 14">
            <a:extLst>
              <a:ext uri="{FF2B5EF4-FFF2-40B4-BE49-F238E27FC236}">
                <a16:creationId xmlns:a16="http://schemas.microsoft.com/office/drawing/2014/main" id="{8C7B7D42-D645-6A06-B35C-9AD27E3BAF4A}"/>
              </a:ext>
            </a:extLst>
          </p:cNvPr>
          <p:cNvPicPr>
            <a:picLocks noChangeAspect="1"/>
          </p:cNvPicPr>
          <p:nvPr/>
        </p:nvPicPr>
        <p:blipFill>
          <a:blip r:embed="rId4"/>
          <a:stretch>
            <a:fillRect/>
          </a:stretch>
        </p:blipFill>
        <p:spPr>
          <a:xfrm>
            <a:off x="5645825" y="9074413"/>
            <a:ext cx="1476479" cy="2077392"/>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53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lstStyle/>
          <a:p>
            <a:endParaRPr lang="en-US" dirty="0"/>
          </a:p>
        </p:txBody>
      </p:sp>
      <p:sp>
        <p:nvSpPr>
          <p:cNvPr id="4" name="Text Placeholder 3"/>
          <p:cNvSpPr>
            <a:spLocks noGrp="1"/>
          </p:cNvSpPr>
          <p:nvPr>
            <p:ph type="body" sz="quarter" idx="21"/>
          </p:nvPr>
        </p:nvSpPr>
        <p:spPr/>
        <p:txBody>
          <a:bodyPr/>
          <a:lstStyle/>
          <a:p>
            <a:r>
              <a:rPr lang="en-US" dirty="0"/>
              <a:t>Lecture 1: </a:t>
            </a:r>
          </a:p>
          <a:p>
            <a:r>
              <a:rPr lang="en-US" dirty="0"/>
              <a:t>The Value-Alignment Gap</a:t>
            </a:r>
          </a:p>
        </p:txBody>
      </p:sp>
      <p:sp>
        <p:nvSpPr>
          <p:cNvPr id="5" name="Text Placeholder 4"/>
          <p:cNvSpPr>
            <a:spLocks noGrp="1"/>
          </p:cNvSpPr>
          <p:nvPr>
            <p:ph type="body" sz="quarter" idx="23"/>
          </p:nvPr>
        </p:nvSpPr>
        <p:spPr/>
        <p:txBody>
          <a:bodyPr/>
          <a:lstStyle/>
          <a:p>
            <a:r>
              <a:rPr lang="en-US" dirty="0"/>
              <a:t>Andreas Theodorou</a:t>
            </a:r>
          </a:p>
        </p:txBody>
      </p:sp>
    </p:spTree>
    <p:extLst>
      <p:ext uri="{BB962C8B-B14F-4D97-AF65-F5344CB8AC3E}">
        <p14:creationId xmlns:p14="http://schemas.microsoft.com/office/powerpoint/2010/main" val="2027467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268BB-5B83-CF71-755E-DB16DF4773B5}"/>
              </a:ext>
            </a:extLst>
          </p:cNvPr>
          <p:cNvSpPr>
            <a:spLocks noGrp="1"/>
          </p:cNvSpPr>
          <p:nvPr>
            <p:ph type="body" sz="quarter" idx="24"/>
          </p:nvPr>
        </p:nvSpPr>
        <p:spPr/>
        <p:txBody>
          <a:bodyPr/>
          <a:lstStyle/>
          <a:p>
            <a:r>
              <a:rPr lang="en-SE" dirty="0"/>
              <a:t>The current landscape of soft policy</a:t>
            </a:r>
          </a:p>
        </p:txBody>
      </p:sp>
      <p:sp>
        <p:nvSpPr>
          <p:cNvPr id="3" name="Text Placeholder 2">
            <a:extLst>
              <a:ext uri="{FF2B5EF4-FFF2-40B4-BE49-F238E27FC236}">
                <a16:creationId xmlns:a16="http://schemas.microsoft.com/office/drawing/2014/main" id="{7FC181BE-F5E7-0456-792C-66A7F8AE90FF}"/>
              </a:ext>
            </a:extLst>
          </p:cNvPr>
          <p:cNvSpPr>
            <a:spLocks noGrp="1"/>
          </p:cNvSpPr>
          <p:nvPr>
            <p:ph type="body" sz="quarter" idx="22"/>
          </p:nvPr>
        </p:nvSpPr>
        <p:spPr/>
        <p:txBody>
          <a:bodyPr/>
          <a:lstStyle/>
          <a:p>
            <a:pPr marL="342900" indent="-342900">
              <a:buFont typeface="Arial" panose="020B0604020202020204" pitchFamily="34" charset="0"/>
              <a:buChar char="•"/>
            </a:pPr>
            <a:r>
              <a:rPr lang="en-SE" dirty="0"/>
              <a:t>AI </a:t>
            </a:r>
            <a:r>
              <a:rPr lang="en-GB" dirty="0"/>
              <a:t>has been an active area of work by all major standards development organizations in the recent years.</a:t>
            </a:r>
          </a:p>
          <a:p>
            <a:endParaRPr lang="en-SE" dirty="0"/>
          </a:p>
          <a:p>
            <a:pPr marL="342900" indent="-342900">
              <a:buFont typeface="Arial" panose="020B0604020202020204" pitchFamily="34" charset="0"/>
              <a:buChar char="•"/>
            </a:pPr>
            <a:r>
              <a:rPr lang="en-SE" dirty="0"/>
              <a:t>Standards are requested by the industry for </a:t>
            </a:r>
            <a:r>
              <a:rPr lang="en-SE" i="1" dirty="0"/>
              <a:t>due dilligence</a:t>
            </a:r>
            <a:r>
              <a:rPr lang="en-SE" dirty="0"/>
              <a:t> —industry is directly sponsoring IEEE SA efforts and indirectly ISO efforts.</a:t>
            </a:r>
          </a:p>
          <a:p>
            <a:pPr marL="342900" indent="-342900">
              <a:buFont typeface="Arial" panose="020B0604020202020204" pitchFamily="34" charset="0"/>
              <a:buChar char="•"/>
            </a:pPr>
            <a:endParaRPr lang="en-SE" dirty="0"/>
          </a:p>
          <a:p>
            <a:pPr marL="342900" indent="-342900">
              <a:buFont typeface="Arial" panose="020B0604020202020204" pitchFamily="34" charset="0"/>
              <a:buChar char="•"/>
            </a:pPr>
            <a:r>
              <a:rPr lang="en-SE" dirty="0"/>
              <a:t>Standards are requested by governments to help organisations with the AI Act and other local legislative efforts—EU is pushing CEN-CENELEC for this.</a:t>
            </a:r>
          </a:p>
          <a:p>
            <a:pPr marL="342900" indent="-342900">
              <a:buFont typeface="Arial" panose="020B0604020202020204" pitchFamily="34" charset="0"/>
              <a:buChar char="•"/>
            </a:pPr>
            <a:endParaRPr lang="en-SE" dirty="0"/>
          </a:p>
          <a:p>
            <a:pPr marL="342900" indent="-342900">
              <a:buFont typeface="Arial" panose="020B0604020202020204" pitchFamily="34" charset="0"/>
              <a:buChar char="•"/>
            </a:pPr>
            <a:r>
              <a:rPr lang="en-SE" b="1" dirty="0"/>
              <a:t>AI systems are code. Existing software stanadards still apply including:</a:t>
            </a:r>
          </a:p>
          <a:p>
            <a:pPr marL="952500" lvl="1" indent="-342900">
              <a:buFont typeface="Courier New" panose="02070309020205020404" pitchFamily="49" charset="0"/>
              <a:buChar char="o"/>
            </a:pPr>
            <a:r>
              <a:rPr lang="en-US"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ISO 9001 standards on quality management.</a:t>
            </a:r>
          </a:p>
          <a:p>
            <a:pPr marL="952500" lvl="1" indent="-342900">
              <a:buFont typeface="Courier New" panose="02070309020205020404" pitchFamily="49" charset="0"/>
              <a:buChar char="o"/>
            </a:pPr>
            <a:r>
              <a:rPr lang="en-US"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Accessibility standards, </a:t>
            </a:r>
            <a:r>
              <a:rPr lang="en-US" sz="2200" dirty="0" err="1">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e.g</a:t>
            </a:r>
            <a:r>
              <a:rPr lang="en-US"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 WCAG 2.</a:t>
            </a:r>
          </a:p>
          <a:p>
            <a:pPr marL="952500" lvl="1" indent="-342900">
              <a:buFont typeface="Courier New" panose="02070309020205020404" pitchFamily="49" charset="0"/>
              <a:buChar char="o"/>
            </a:pPr>
            <a:endParaRPr lang="en-US"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a:p>
            <a:pPr marL="952500" lvl="1" indent="-342900">
              <a:buFont typeface="Courier New" panose="02070309020205020404" pitchFamily="49" charset="0"/>
              <a:buChar char="o"/>
            </a:pPr>
            <a:endParaRPr lang="en-SE"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a:p>
            <a:pPr marL="952500" lvl="1" indent="-342900">
              <a:buFont typeface="Courier New" panose="02070309020205020404" pitchFamily="49" charset="0"/>
              <a:buChar char="o"/>
            </a:pPr>
            <a:endParaRPr lang="en-SE"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754E4334-275C-F068-E2DF-22DF6FBAEBFD}"/>
              </a:ext>
            </a:extLst>
          </p:cNvPr>
          <p:cNvSpPr>
            <a:spLocks noGrp="1"/>
          </p:cNvSpPr>
          <p:nvPr>
            <p:ph type="body" sz="quarter" idx="25"/>
          </p:nvPr>
        </p:nvSpPr>
        <p:spPr/>
        <p:txBody>
          <a:bodyPr/>
          <a:lstStyle/>
          <a:p>
            <a:r>
              <a:rPr lang="en-SE" dirty="0"/>
              <a:t>Standards</a:t>
            </a:r>
          </a:p>
        </p:txBody>
      </p:sp>
      <p:sp>
        <p:nvSpPr>
          <p:cNvPr id="6" name="Slide Number Placeholder 5">
            <a:extLst>
              <a:ext uri="{FF2B5EF4-FFF2-40B4-BE49-F238E27FC236}">
                <a16:creationId xmlns:a16="http://schemas.microsoft.com/office/drawing/2014/main" id="{04D0CFA4-7C53-A58F-B2ED-3BD6D8F1FFBD}"/>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20</a:t>
            </a:fld>
            <a:endParaRPr lang="bg-BG" dirty="0">
              <a:solidFill>
                <a:srgbClr val="000000"/>
              </a:solidFill>
            </a:endParaRPr>
          </a:p>
        </p:txBody>
      </p:sp>
      <p:pic>
        <p:nvPicPr>
          <p:cNvPr id="2050" name="Picture 2" descr="undefined">
            <a:extLst>
              <a:ext uri="{FF2B5EF4-FFF2-40B4-BE49-F238E27FC236}">
                <a16:creationId xmlns:a16="http://schemas.microsoft.com/office/drawing/2014/main" id="{5D70A81E-E05F-B5D4-F4A8-C2DCB8FC1A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20569" y="5051082"/>
            <a:ext cx="2220653" cy="20481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EEE SA - The IEEE Standards Association - Home">
            <a:extLst>
              <a:ext uri="{FF2B5EF4-FFF2-40B4-BE49-F238E27FC236}">
                <a16:creationId xmlns:a16="http://schemas.microsoft.com/office/drawing/2014/main" id="{29B2EF2F-DC45-5E20-1510-12DC840CF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2210" y="4781701"/>
            <a:ext cx="4215103" cy="25290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EN and CENELEC | EURACTIV PR">
            <a:extLst>
              <a:ext uri="{FF2B5EF4-FFF2-40B4-BE49-F238E27FC236}">
                <a16:creationId xmlns:a16="http://schemas.microsoft.com/office/drawing/2014/main" id="{B80CCFCC-B9B2-860C-40E5-FF4139D82E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6291" y="6561119"/>
            <a:ext cx="8161022" cy="544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575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268BB-5B83-CF71-755E-DB16DF4773B5}"/>
              </a:ext>
            </a:extLst>
          </p:cNvPr>
          <p:cNvSpPr>
            <a:spLocks noGrp="1"/>
          </p:cNvSpPr>
          <p:nvPr>
            <p:ph type="body" sz="quarter" idx="24"/>
          </p:nvPr>
        </p:nvSpPr>
        <p:spPr/>
        <p:txBody>
          <a:bodyPr/>
          <a:lstStyle/>
          <a:p>
            <a:r>
              <a:rPr lang="en-SE" dirty="0"/>
              <a:t>The current landscape of soft policy</a:t>
            </a:r>
          </a:p>
        </p:txBody>
      </p:sp>
      <p:sp>
        <p:nvSpPr>
          <p:cNvPr id="3" name="Text Placeholder 2">
            <a:extLst>
              <a:ext uri="{FF2B5EF4-FFF2-40B4-BE49-F238E27FC236}">
                <a16:creationId xmlns:a16="http://schemas.microsoft.com/office/drawing/2014/main" id="{7FC181BE-F5E7-0456-792C-66A7F8AE90FF}"/>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t>The first </a:t>
            </a:r>
            <a:r>
              <a:rPr lang="en-GB" sz="2400" dirty="0" err="1"/>
              <a:t>standarisation</a:t>
            </a:r>
            <a:r>
              <a:rPr lang="en-GB" sz="2400" dirty="0"/>
              <a:t> organisation focusing on AI-specific standards:</a:t>
            </a:r>
          </a:p>
          <a:p>
            <a:pPr marL="952500" lvl="1" indent="-342900">
              <a:buFont typeface="Courier New" panose="02070309020205020404" pitchFamily="49" charset="0"/>
              <a:buChar char="o"/>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Ethics standards under 70xx series as mandated by the IEEE Ethically-Aligned Design.</a:t>
            </a:r>
          </a:p>
          <a:p>
            <a:pPr marL="952500" lvl="1" indent="-342900">
              <a:buFont typeface="Courier New" panose="02070309020205020404" pitchFamily="49" charset="0"/>
              <a:buChar char="o"/>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Technical standards under 2xxx series (new).</a:t>
            </a:r>
            <a:endParaRPr lang="en-SE"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952500" lvl="1" indent="-342900">
              <a:buFont typeface="Courier New" panose="02070309020205020404" pitchFamily="49" charset="0"/>
              <a:buChar char="o"/>
            </a:pPr>
            <a:endParaRPr lang="en-SE" sz="2400" dirty="0"/>
          </a:p>
          <a:p>
            <a:pPr marL="342900" indent="-342900">
              <a:buFont typeface="Arial" panose="020B0604020202020204" pitchFamily="34" charset="0"/>
              <a:buChar char="•"/>
            </a:pPr>
            <a:r>
              <a:rPr lang="en-SE" sz="2400" dirty="0"/>
              <a:t>The 70xx series: 4 standards and 1 technical guidelines have been released. </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i="1" dirty="0"/>
              <a:t>Top-down approach</a:t>
            </a:r>
            <a:r>
              <a:rPr lang="en-SE" sz="2400" dirty="0"/>
              <a:t>: standards developed such as to mitigate ethical risks on identified areas of concerns.</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American-based but with a global reach; the IEEE is industry and academic driven.</a:t>
            </a:r>
          </a:p>
        </p:txBody>
      </p:sp>
      <p:sp>
        <p:nvSpPr>
          <p:cNvPr id="5" name="Text Placeholder 4">
            <a:extLst>
              <a:ext uri="{FF2B5EF4-FFF2-40B4-BE49-F238E27FC236}">
                <a16:creationId xmlns:a16="http://schemas.microsoft.com/office/drawing/2014/main" id="{754E4334-275C-F068-E2DF-22DF6FBAEBFD}"/>
              </a:ext>
            </a:extLst>
          </p:cNvPr>
          <p:cNvSpPr>
            <a:spLocks noGrp="1"/>
          </p:cNvSpPr>
          <p:nvPr>
            <p:ph type="body" sz="quarter" idx="25"/>
          </p:nvPr>
        </p:nvSpPr>
        <p:spPr/>
        <p:txBody>
          <a:bodyPr/>
          <a:lstStyle/>
          <a:p>
            <a:r>
              <a:rPr lang="en-SE" dirty="0"/>
              <a:t>Standards: IEEE SA</a:t>
            </a:r>
          </a:p>
        </p:txBody>
      </p:sp>
      <p:sp>
        <p:nvSpPr>
          <p:cNvPr id="6" name="Slide Number Placeholder 5">
            <a:extLst>
              <a:ext uri="{FF2B5EF4-FFF2-40B4-BE49-F238E27FC236}">
                <a16:creationId xmlns:a16="http://schemas.microsoft.com/office/drawing/2014/main" id="{04D0CFA4-7C53-A58F-B2ED-3BD6D8F1FFBD}"/>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21</a:t>
            </a:fld>
            <a:endParaRPr lang="bg-BG" dirty="0">
              <a:solidFill>
                <a:srgbClr val="000000"/>
              </a:solidFill>
            </a:endParaRPr>
          </a:p>
        </p:txBody>
      </p:sp>
      <p:pic>
        <p:nvPicPr>
          <p:cNvPr id="2056" name="Picture 8" descr="IEEE SA - The IEEE Standards Association - Home">
            <a:extLst>
              <a:ext uri="{FF2B5EF4-FFF2-40B4-BE49-F238E27FC236}">
                <a16:creationId xmlns:a16="http://schemas.microsoft.com/office/drawing/2014/main" id="{29B2EF2F-DC45-5E20-1510-12DC840CF6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25460" y="3797925"/>
            <a:ext cx="2052125" cy="1231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8">
            <a:extLst>
              <a:ext uri="{FF2B5EF4-FFF2-40B4-BE49-F238E27FC236}">
                <a16:creationId xmlns:a16="http://schemas.microsoft.com/office/drawing/2014/main" id="{34D924A2-3BCF-973D-F08F-B532AAF276EE}"/>
              </a:ext>
            </a:extLst>
          </p:cNvPr>
          <p:cNvGraphicFramePr>
            <a:graphicFrameLocks noGrp="1"/>
          </p:cNvGraphicFramePr>
          <p:nvPr>
            <p:extLst>
              <p:ext uri="{D42A27DB-BD31-4B8C-83A1-F6EECF244321}">
                <p14:modId xmlns:p14="http://schemas.microsoft.com/office/powerpoint/2010/main" val="1075185233"/>
              </p:ext>
            </p:extLst>
          </p:nvPr>
        </p:nvGraphicFramePr>
        <p:xfrm>
          <a:off x="12192000" y="4998721"/>
          <a:ext cx="11015003" cy="6461760"/>
        </p:xfrm>
        <a:graphic>
          <a:graphicData uri="http://schemas.openxmlformats.org/drawingml/2006/table">
            <a:tbl>
              <a:tblPr firstRow="1" bandRow="1">
                <a:tableStyleId>{5C22544A-7EE6-4342-B048-85BDC9FD1C3A}</a:tableStyleId>
              </a:tblPr>
              <a:tblGrid>
                <a:gridCol w="1569720">
                  <a:extLst>
                    <a:ext uri="{9D8B030D-6E8A-4147-A177-3AD203B41FA5}">
                      <a16:colId xmlns:a16="http://schemas.microsoft.com/office/drawing/2014/main" val="2142492391"/>
                    </a:ext>
                  </a:extLst>
                </a:gridCol>
                <a:gridCol w="9445283">
                  <a:extLst>
                    <a:ext uri="{9D8B030D-6E8A-4147-A177-3AD203B41FA5}">
                      <a16:colId xmlns:a16="http://schemas.microsoft.com/office/drawing/2014/main" val="1398354322"/>
                    </a:ext>
                  </a:extLst>
                </a:gridCol>
              </a:tblGrid>
              <a:tr h="0">
                <a:tc>
                  <a:txBody>
                    <a:bodyPr/>
                    <a:lstStyle/>
                    <a:p>
                      <a:r>
                        <a:rPr lang="en-GB" sz="2000" b="1"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IEEE 7000</a:t>
                      </a:r>
                      <a:endParaRPr lang="en-GB" sz="20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2D64"/>
                          </a:solidFill>
                          <a:effectLst/>
                          <a:uLnTx/>
                          <a:uFillTx/>
                          <a:latin typeface="Helvetica Neue" panose="02000503000000020004" pitchFamily="2" charset="0"/>
                          <a:ea typeface="Helvetica Neue" panose="02000503000000020004" pitchFamily="2" charset="0"/>
                          <a:cs typeface="Helvetica Neue" panose="02000503000000020004" pitchFamily="2" charset="0"/>
                        </a:rPr>
                        <a:t>Model Process for Addressing Ethical Concerns During System Design</a:t>
                      </a:r>
                    </a:p>
                  </a:txBody>
                  <a:tcPr>
                    <a:noFill/>
                  </a:tcPr>
                </a:tc>
                <a:extLst>
                  <a:ext uri="{0D108BD9-81ED-4DB2-BD59-A6C34878D82A}">
                    <a16:rowId xmlns:a16="http://schemas.microsoft.com/office/drawing/2014/main" val="2958910493"/>
                  </a:ext>
                </a:extLst>
              </a:tr>
              <a:tr h="0">
                <a:tc>
                  <a:txBody>
                    <a:bodyPr/>
                    <a:lstStyle/>
                    <a:p>
                      <a:r>
                        <a:rPr lang="en-GB" sz="2000" b="1"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IEEE 7001</a:t>
                      </a:r>
                      <a:endParaRPr lang="en-GB" sz="20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2D64"/>
                          </a:solidFill>
                          <a:effectLst/>
                          <a:uLnTx/>
                          <a:uFillTx/>
                          <a:latin typeface="Helvetica Neue" panose="02000503000000020004" pitchFamily="2" charset="0"/>
                          <a:ea typeface="Helvetica Neue" panose="02000503000000020004" pitchFamily="2" charset="0"/>
                          <a:cs typeface="Helvetica Neue" panose="02000503000000020004" pitchFamily="2" charset="0"/>
                        </a:rPr>
                        <a:t>Transparency of Autonomous Systems</a:t>
                      </a:r>
                    </a:p>
                  </a:txBody>
                  <a:tcPr>
                    <a:noFill/>
                  </a:tcPr>
                </a:tc>
                <a:extLst>
                  <a:ext uri="{0D108BD9-81ED-4DB2-BD59-A6C34878D82A}">
                    <a16:rowId xmlns:a16="http://schemas.microsoft.com/office/drawing/2014/main" val="718248770"/>
                  </a:ext>
                </a:extLst>
              </a:tr>
              <a:tr h="0">
                <a:tc>
                  <a:txBody>
                    <a:bodyPr/>
                    <a:lstStyle/>
                    <a:p>
                      <a:r>
                        <a:rPr lang="en-GB" sz="2000" b="1"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IEEE 7002</a:t>
                      </a:r>
                      <a:endParaRPr lang="en-GB" sz="20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2D64"/>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Data Privacy Process</a:t>
                      </a:r>
                    </a:p>
                  </a:txBody>
                  <a:tcPr>
                    <a:noFill/>
                  </a:tcPr>
                </a:tc>
                <a:extLst>
                  <a:ext uri="{0D108BD9-81ED-4DB2-BD59-A6C34878D82A}">
                    <a16:rowId xmlns:a16="http://schemas.microsoft.com/office/drawing/2014/main" val="3380748906"/>
                  </a:ext>
                </a:extLst>
              </a:tr>
              <a:tr h="370840">
                <a:tc>
                  <a:txBody>
                    <a:bodyPr/>
                    <a:lstStyle/>
                    <a:p>
                      <a:r>
                        <a:rPr lang="en-GB" sz="20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IEEE P7003</a:t>
                      </a:r>
                      <a:endParaRPr lang="en-GB" sz="20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r>
                        <a:rPr kumimoji="0" lang="en-GB" sz="2000" b="0" i="0" u="none" strike="noStrike" kern="1200" cap="none" spc="0" normalizeH="0" baseline="0" noProof="0" dirty="0">
                          <a:ln>
                            <a:noFill/>
                          </a:ln>
                          <a:solidFill>
                            <a:srgbClr val="0000B0"/>
                          </a:solidFill>
                          <a:effectLst/>
                          <a:uLnTx/>
                          <a:uFillTx/>
                          <a:latin typeface="Helvetica Neue" panose="02000503000000020004" pitchFamily="2" charset="0"/>
                          <a:ea typeface="Helvetica Neue" panose="02000503000000020004" pitchFamily="2" charset="0"/>
                          <a:cs typeface="Helvetica Neue" panose="02000503000000020004" pitchFamily="2" charset="0"/>
                        </a:rPr>
                        <a:t>Algorithmic Bias Considerations</a:t>
                      </a:r>
                      <a:endParaRPr lang="en-GB" sz="20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extLst>
                  <a:ext uri="{0D108BD9-81ED-4DB2-BD59-A6C34878D82A}">
                    <a16:rowId xmlns:a16="http://schemas.microsoft.com/office/drawing/2014/main" val="742169778"/>
                  </a:ext>
                </a:extLst>
              </a:tr>
              <a:tr h="370840">
                <a:tc>
                  <a:txBody>
                    <a:bodyPr/>
                    <a:lstStyle/>
                    <a:p>
                      <a:r>
                        <a:rPr lang="en-GB" sz="20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IEEE P7004</a:t>
                      </a:r>
                      <a:endParaRPr lang="en-GB" sz="20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Standard</a:t>
                      </a:r>
                      <a:r>
                        <a:rPr kumimoji="0" lang="en-GB" sz="2000" b="0" i="0" u="none" strike="noStrike" kern="1200" cap="none" spc="0" normalizeH="0" baseline="0" noProof="0" dirty="0">
                          <a:ln>
                            <a:noFill/>
                          </a:ln>
                          <a:solidFill>
                            <a:srgbClr val="0000B0"/>
                          </a:solidFill>
                          <a:effectLst/>
                          <a:uLnTx/>
                          <a:uFillTx/>
                          <a:latin typeface="Helvetica Neue" panose="02000503000000020004" pitchFamily="2" charset="0"/>
                          <a:ea typeface="Helvetica Neue" panose="02000503000000020004" pitchFamily="2" charset="0"/>
                          <a:cs typeface="Helvetica Neue" panose="02000503000000020004" pitchFamily="2" charset="0"/>
                        </a:rPr>
                        <a:t> on Child and Student Data Governance</a:t>
                      </a:r>
                    </a:p>
                  </a:txBody>
                  <a:tcPr>
                    <a:noFill/>
                  </a:tcPr>
                </a:tc>
                <a:extLst>
                  <a:ext uri="{0D108BD9-81ED-4DB2-BD59-A6C34878D82A}">
                    <a16:rowId xmlns:a16="http://schemas.microsoft.com/office/drawing/2014/main" val="3614015822"/>
                  </a:ext>
                </a:extLst>
              </a:tr>
              <a:tr h="370840">
                <a:tc>
                  <a:txBody>
                    <a:bodyPr/>
                    <a:lstStyle/>
                    <a:p>
                      <a:r>
                        <a:rPr lang="en-GB" sz="2000" b="1"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IEEE 7005</a:t>
                      </a:r>
                      <a:endParaRPr lang="en-GB" sz="20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r>
                        <a:rPr kumimoji="0" lang="en-GB" sz="2000" b="1" i="0" u="none" strike="noStrike" kern="1200" cap="none" spc="0" normalizeH="0" baseline="0" noProof="0" dirty="0">
                          <a:ln>
                            <a:noFill/>
                          </a:ln>
                          <a:solidFill>
                            <a:srgbClr val="FF2D64"/>
                          </a:solidFill>
                          <a:effectLst/>
                          <a:uLnTx/>
                          <a:uFillTx/>
                          <a:latin typeface="Helvetica Neue" panose="02000503000000020004" pitchFamily="2" charset="0"/>
                          <a:ea typeface="Helvetica Neue" panose="02000503000000020004" pitchFamily="2" charset="0"/>
                          <a:cs typeface="Helvetica Neue" panose="02000503000000020004" pitchFamily="2" charset="0"/>
                        </a:rPr>
                        <a:t>Standard on Employer Data Governance</a:t>
                      </a:r>
                      <a:endParaRPr lang="en-GB" sz="20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extLst>
                  <a:ext uri="{0D108BD9-81ED-4DB2-BD59-A6C34878D82A}">
                    <a16:rowId xmlns:a16="http://schemas.microsoft.com/office/drawing/2014/main" val="884118699"/>
                  </a:ext>
                </a:extLst>
              </a:tr>
              <a:tr h="370840">
                <a:tc>
                  <a:txBody>
                    <a:bodyPr/>
                    <a:lstStyle/>
                    <a:p>
                      <a:r>
                        <a:rPr lang="en-GB" sz="20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IEEE P7006</a:t>
                      </a:r>
                      <a:endParaRPr lang="en-GB" sz="20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B0"/>
                          </a:solidFill>
                          <a:effectLst/>
                          <a:uLnTx/>
                          <a:uFillTx/>
                          <a:latin typeface="Helvetica Neue" panose="02000503000000020004" pitchFamily="2" charset="0"/>
                          <a:ea typeface="Helvetica Neue" panose="02000503000000020004" pitchFamily="2" charset="0"/>
                          <a:cs typeface="Helvetica Neue" panose="02000503000000020004" pitchFamily="2" charset="0"/>
                        </a:rPr>
                        <a:t>Standard on Personal Data AI Agent Working Group</a:t>
                      </a:r>
                    </a:p>
                  </a:txBody>
                  <a:tcPr>
                    <a:noFill/>
                  </a:tcPr>
                </a:tc>
                <a:extLst>
                  <a:ext uri="{0D108BD9-81ED-4DB2-BD59-A6C34878D82A}">
                    <a16:rowId xmlns:a16="http://schemas.microsoft.com/office/drawing/2014/main" val="2302748620"/>
                  </a:ext>
                </a:extLst>
              </a:tr>
              <a:tr h="37084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b="1"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IEEE 7007</a:t>
                      </a:r>
                      <a:endParaRPr lang="en-GB" sz="20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2D64"/>
                          </a:solidFill>
                          <a:effectLst/>
                          <a:uLnTx/>
                          <a:uFillTx/>
                          <a:latin typeface="Helvetica Neue" panose="02000503000000020004" pitchFamily="2" charset="0"/>
                          <a:ea typeface="Helvetica Neue" panose="02000503000000020004" pitchFamily="2" charset="0"/>
                          <a:cs typeface="Helvetica Neue" panose="02000503000000020004" pitchFamily="2" charset="0"/>
                        </a:rPr>
                        <a:t>Ontological Standard for Ethically driven Robotics and Automation Systems</a:t>
                      </a:r>
                    </a:p>
                  </a:txBody>
                  <a:tcPr>
                    <a:noFill/>
                  </a:tcPr>
                </a:tc>
                <a:extLst>
                  <a:ext uri="{0D108BD9-81ED-4DB2-BD59-A6C34878D82A}">
                    <a16:rowId xmlns:a16="http://schemas.microsoft.com/office/drawing/2014/main" val="218283068"/>
                  </a:ext>
                </a:extLst>
              </a:tr>
              <a:tr h="37084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IEEE P7008</a:t>
                      </a:r>
                      <a:endParaRPr lang="en-GB" sz="20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B0"/>
                          </a:solidFill>
                          <a:effectLst/>
                          <a:uLnTx/>
                          <a:uFillTx/>
                          <a:latin typeface="Helvetica Neue" panose="02000503000000020004" pitchFamily="2" charset="0"/>
                          <a:ea typeface="Helvetica Neue" panose="02000503000000020004" pitchFamily="2" charset="0"/>
                          <a:cs typeface="Helvetica Neue" panose="02000503000000020004" pitchFamily="2" charset="0"/>
                        </a:rPr>
                        <a:t>Standard for Ethically Driven Nudging for Robotic, Intelligent and Autonomous Systems</a:t>
                      </a:r>
                      <a:endParaRPr lang="en-GB" sz="20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extLst>
                  <a:ext uri="{0D108BD9-81ED-4DB2-BD59-A6C34878D82A}">
                    <a16:rowId xmlns:a16="http://schemas.microsoft.com/office/drawing/2014/main" val="3759849533"/>
                  </a:ext>
                </a:extLst>
              </a:tr>
              <a:tr h="37084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IEEE P7009</a:t>
                      </a:r>
                      <a:endParaRPr lang="en-GB" sz="20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B0"/>
                          </a:solidFill>
                          <a:effectLst/>
                          <a:uLnTx/>
                          <a:uFillTx/>
                          <a:latin typeface="Helvetica Neue" panose="02000503000000020004" pitchFamily="2" charset="0"/>
                          <a:ea typeface="Helvetica Neue" panose="02000503000000020004" pitchFamily="2" charset="0"/>
                          <a:cs typeface="Helvetica Neue" panose="02000503000000020004" pitchFamily="2" charset="0"/>
                        </a:rPr>
                        <a:t>Standard for Fail-Safe Design of Autonomous and Semi-Autonomous Systems</a:t>
                      </a:r>
                      <a:endParaRPr lang="en-GB" sz="20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extLst>
                  <a:ext uri="{0D108BD9-81ED-4DB2-BD59-A6C34878D82A}">
                    <a16:rowId xmlns:a16="http://schemas.microsoft.com/office/drawing/2014/main" val="3024671917"/>
                  </a:ext>
                </a:extLst>
              </a:tr>
              <a:tr h="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b="1"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IEEE 7010</a:t>
                      </a:r>
                      <a:endParaRPr lang="en-GB" sz="20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2D64"/>
                          </a:solidFill>
                          <a:effectLst/>
                          <a:uLnTx/>
                          <a:uFillTx/>
                          <a:latin typeface="Helvetica Neue" panose="02000503000000020004" pitchFamily="2" charset="0"/>
                          <a:ea typeface="Helvetica Neue" panose="02000503000000020004" pitchFamily="2" charset="0"/>
                          <a:cs typeface="Helvetica Neue" panose="02000503000000020004" pitchFamily="2" charset="0"/>
                        </a:rPr>
                        <a:t>Wellbeing Metrics Standard for Ethical Artificial Intelligence and Autonomous Systems</a:t>
                      </a:r>
                    </a:p>
                  </a:txBody>
                  <a:tcPr>
                    <a:noFill/>
                  </a:tcPr>
                </a:tc>
                <a:extLst>
                  <a:ext uri="{0D108BD9-81ED-4DB2-BD59-A6C34878D82A}">
                    <a16:rowId xmlns:a16="http://schemas.microsoft.com/office/drawing/2014/main" val="3916321234"/>
                  </a:ext>
                </a:extLst>
              </a:tr>
              <a:tr h="37084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IEEE P7011</a:t>
                      </a:r>
                      <a:endParaRPr lang="en-GB" sz="20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B0"/>
                          </a:solidFill>
                          <a:effectLst/>
                          <a:uLnTx/>
                          <a:uFillTx/>
                          <a:latin typeface="Helvetica Neue" panose="02000503000000020004" pitchFamily="2" charset="0"/>
                          <a:ea typeface="Helvetica Neue" panose="02000503000000020004" pitchFamily="2" charset="0"/>
                          <a:cs typeface="Helvetica Neue" panose="02000503000000020004" pitchFamily="2" charset="0"/>
                        </a:rPr>
                        <a:t>Standard for the Process of Identifying and Rating the Trustworthiness of News Sources </a:t>
                      </a:r>
                      <a:endParaRPr lang="en-GB" sz="20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extLst>
                  <a:ext uri="{0D108BD9-81ED-4DB2-BD59-A6C34878D82A}">
                    <a16:rowId xmlns:a16="http://schemas.microsoft.com/office/drawing/2014/main" val="1782718374"/>
                  </a:ext>
                </a:extLst>
              </a:tr>
              <a:tr h="37084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IEEE P7012</a:t>
                      </a:r>
                      <a:endParaRPr lang="en-GB" sz="20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B0"/>
                          </a:solidFill>
                          <a:effectLst/>
                          <a:uLnTx/>
                          <a:uFillTx/>
                          <a:latin typeface="Helvetica Neue" panose="02000503000000020004" pitchFamily="2" charset="0"/>
                          <a:ea typeface="Helvetica Neue" panose="02000503000000020004" pitchFamily="2" charset="0"/>
                          <a:cs typeface="Helvetica Neue" panose="02000503000000020004" pitchFamily="2" charset="0"/>
                        </a:rPr>
                        <a:t>Standard for Machine Readable Personal Privacy Terms </a:t>
                      </a:r>
                      <a:endParaRPr lang="en-GB" sz="20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extLst>
                  <a:ext uri="{0D108BD9-81ED-4DB2-BD59-A6C34878D82A}">
                    <a16:rowId xmlns:a16="http://schemas.microsoft.com/office/drawing/2014/main" val="3784170602"/>
                  </a:ext>
                </a:extLst>
              </a:tr>
              <a:tr h="37084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IEEE P7013</a:t>
                      </a:r>
                      <a:endParaRPr lang="en-GB" sz="20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txBody>
                  <a:tcP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B0"/>
                          </a:solidFill>
                          <a:effectLst/>
                          <a:uLnTx/>
                          <a:uFillTx/>
                          <a:latin typeface="Helvetica Neue" panose="02000503000000020004" pitchFamily="2" charset="0"/>
                          <a:ea typeface="Helvetica Neue" panose="02000503000000020004" pitchFamily="2" charset="0"/>
                          <a:cs typeface="Helvetica Neue" panose="02000503000000020004" pitchFamily="2" charset="0"/>
                        </a:rPr>
                        <a:t>Inclusion and Application Standards for Automated Facial Analysis Technology</a:t>
                      </a:r>
                    </a:p>
                  </a:txBody>
                  <a:tcPr>
                    <a:noFill/>
                  </a:tcPr>
                </a:tc>
                <a:extLst>
                  <a:ext uri="{0D108BD9-81ED-4DB2-BD59-A6C34878D82A}">
                    <a16:rowId xmlns:a16="http://schemas.microsoft.com/office/drawing/2014/main" val="969626436"/>
                  </a:ext>
                </a:extLst>
              </a:tr>
            </a:tbl>
          </a:graphicData>
        </a:graphic>
      </p:graphicFrame>
    </p:spTree>
    <p:extLst>
      <p:ext uri="{BB962C8B-B14F-4D97-AF65-F5344CB8AC3E}">
        <p14:creationId xmlns:p14="http://schemas.microsoft.com/office/powerpoint/2010/main" val="1409809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268BB-5B83-CF71-755E-DB16DF4773B5}"/>
              </a:ext>
            </a:extLst>
          </p:cNvPr>
          <p:cNvSpPr>
            <a:spLocks noGrp="1"/>
          </p:cNvSpPr>
          <p:nvPr>
            <p:ph type="body" sz="quarter" idx="24"/>
          </p:nvPr>
        </p:nvSpPr>
        <p:spPr/>
        <p:txBody>
          <a:bodyPr/>
          <a:lstStyle/>
          <a:p>
            <a:r>
              <a:rPr lang="en-SE" dirty="0"/>
              <a:t>The current landscape of soft policy</a:t>
            </a:r>
          </a:p>
        </p:txBody>
      </p:sp>
      <p:sp>
        <p:nvSpPr>
          <p:cNvPr id="3" name="Text Placeholder 2">
            <a:extLst>
              <a:ext uri="{FF2B5EF4-FFF2-40B4-BE49-F238E27FC236}">
                <a16:creationId xmlns:a16="http://schemas.microsoft.com/office/drawing/2014/main" id="{7FC181BE-F5E7-0456-792C-66A7F8AE90FF}"/>
              </a:ext>
            </a:extLst>
          </p:cNvPr>
          <p:cNvSpPr>
            <a:spLocks noGrp="1"/>
          </p:cNvSpPr>
          <p:nvPr>
            <p:ph type="body" sz="quarter" idx="22"/>
          </p:nvPr>
        </p:nvSpPr>
        <p:spPr/>
        <p:txBody>
          <a:bodyPr/>
          <a:lstStyle/>
          <a:p>
            <a:pPr marL="342900" indent="-342900">
              <a:buFont typeface="Arial" panose="020B0604020202020204" pitchFamily="34" charset="0"/>
              <a:buChar char="•"/>
            </a:pPr>
            <a:r>
              <a:rPr lang="en-GB" dirty="0">
                <a:solidFill>
                  <a:srgbClr val="0100C8"/>
                </a:solidFill>
              </a:rPr>
              <a:t>WG1: Looks into defining </a:t>
            </a:r>
            <a:r>
              <a:rPr lang="en-GB" i="1" dirty="0">
                <a:solidFill>
                  <a:srgbClr val="0100C8"/>
                </a:solidFill>
              </a:rPr>
              <a:t>common terms</a:t>
            </a:r>
            <a:r>
              <a:rPr lang="en-GB" dirty="0">
                <a:solidFill>
                  <a:srgbClr val="0100C8"/>
                </a:solidFill>
              </a:rPr>
              <a:t> and taxonomies. </a:t>
            </a:r>
          </a:p>
          <a:p>
            <a:pPr marL="342900" indent="-342900">
              <a:buFont typeface="Arial" panose="020B0604020202020204" pitchFamily="34" charset="0"/>
              <a:buChar char="•"/>
            </a:pPr>
            <a:r>
              <a:rPr lang="en-GB" dirty="0">
                <a:solidFill>
                  <a:srgbClr val="0100C8"/>
                </a:solidFill>
              </a:rPr>
              <a:t>WG2: Big data! How to store, process, and serve data.</a:t>
            </a:r>
          </a:p>
          <a:p>
            <a:pPr marL="342900" indent="-342900">
              <a:buFont typeface="Arial" panose="020B0604020202020204" pitchFamily="34" charset="0"/>
              <a:buChar char="•"/>
            </a:pPr>
            <a:r>
              <a:rPr lang="en-GB" dirty="0">
                <a:solidFill>
                  <a:srgbClr val="0100C8"/>
                </a:solidFill>
              </a:rPr>
              <a:t>WG3: </a:t>
            </a:r>
            <a:r>
              <a:rPr lang="en-GB" i="1" dirty="0">
                <a:solidFill>
                  <a:srgbClr val="0100C8"/>
                </a:solidFill>
              </a:rPr>
              <a:t>Trustworthiness </a:t>
            </a:r>
            <a:r>
              <a:rPr lang="en-GB" dirty="0">
                <a:solidFill>
                  <a:srgbClr val="0100C8"/>
                </a:solidFill>
              </a:rPr>
              <a:t>is “degree to which a user or other stake-holder has confidence that a product or system will behave as intended.” The standard aims to investigate:</a:t>
            </a:r>
          </a:p>
          <a:p>
            <a:pPr marL="1066800" lvl="1" indent="-457200">
              <a:buFont typeface="Courier New" panose="02070309020205020404" pitchFamily="49" charset="0"/>
              <a:buChar char="o"/>
            </a:pP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accuracy, privacy, resiliency, reliability, robustness, robustness safety, and security;</a:t>
            </a:r>
          </a:p>
          <a:p>
            <a:pPr marL="1066800" lvl="1" indent="-457200">
              <a:buFont typeface="Courier New" panose="02070309020205020404" pitchFamily="49" charset="0"/>
              <a:buChar char="o"/>
            </a:pP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transparency, verifiability, </a:t>
            </a:r>
            <a:r>
              <a:rPr lang="en-GB" sz="2200" dirty="0" err="1">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explainability</a:t>
            </a: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 controllability; and</a:t>
            </a:r>
          </a:p>
          <a:p>
            <a:pPr marL="1066800" lvl="1" indent="-457200">
              <a:buFont typeface="Courier New" panose="02070309020205020404" pitchFamily="49" charset="0"/>
              <a:buChar char="o"/>
            </a:pP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common engineering pitfalls and their mitigation</a:t>
            </a:r>
            <a:r>
              <a:rPr lang="en-US"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 techniques.</a:t>
            </a:r>
          </a:p>
          <a:p>
            <a:pPr marL="342900" indent="-342900">
              <a:buFont typeface="Arial" panose="020B0604020202020204" pitchFamily="34" charset="0"/>
              <a:buChar char="•"/>
            </a:pPr>
            <a:r>
              <a:rPr lang="en-GB" dirty="0">
                <a:solidFill>
                  <a:srgbClr val="0100C8"/>
                </a:solidFill>
              </a:rPr>
              <a:t>WG4: Identify different possible application domains and </a:t>
            </a:r>
            <a:r>
              <a:rPr lang="en-US" dirty="0">
                <a:solidFill>
                  <a:srgbClr val="0100C8"/>
                </a:solidFill>
              </a:rPr>
              <a:t>what systems are typically used is such domains.</a:t>
            </a:r>
          </a:p>
          <a:p>
            <a:pPr marL="342900" indent="-342900">
              <a:buFont typeface="Arial" panose="020B0604020202020204" pitchFamily="34" charset="0"/>
              <a:buChar char="•"/>
            </a:pPr>
            <a:r>
              <a:rPr lang="en-US" dirty="0">
                <a:solidFill>
                  <a:srgbClr val="0100C8"/>
                </a:solidFill>
              </a:rPr>
              <a:t>WG5: Describes the commonly used algorithms and their computational characteristics.</a:t>
            </a:r>
          </a:p>
          <a:p>
            <a:pPr marL="342900" indent="-342900">
              <a:buFont typeface="Arial" panose="020B0604020202020204" pitchFamily="34" charset="0"/>
              <a:buChar char="•"/>
            </a:pPr>
            <a:r>
              <a:rPr lang="en-GB" i="1" dirty="0"/>
              <a:t>Bottoms-up approach: </a:t>
            </a:r>
            <a:r>
              <a:rPr lang="en-GB" dirty="0"/>
              <a:t>first a focus on standards to tackle </a:t>
            </a:r>
            <a:r>
              <a:rPr lang="en-GB" i="1" dirty="0"/>
              <a:t>technical challenges </a:t>
            </a:r>
            <a:r>
              <a:rPr lang="en-GB" dirty="0"/>
              <a:t>to avoid ethical social issues.</a:t>
            </a:r>
          </a:p>
          <a:p>
            <a:endParaRPr lang="en-SE" dirty="0"/>
          </a:p>
        </p:txBody>
      </p:sp>
      <p:sp>
        <p:nvSpPr>
          <p:cNvPr id="5" name="Text Placeholder 4">
            <a:extLst>
              <a:ext uri="{FF2B5EF4-FFF2-40B4-BE49-F238E27FC236}">
                <a16:creationId xmlns:a16="http://schemas.microsoft.com/office/drawing/2014/main" id="{754E4334-275C-F068-E2DF-22DF6FBAEBFD}"/>
              </a:ext>
            </a:extLst>
          </p:cNvPr>
          <p:cNvSpPr>
            <a:spLocks noGrp="1"/>
          </p:cNvSpPr>
          <p:nvPr>
            <p:ph type="body" sz="quarter" idx="25"/>
          </p:nvPr>
        </p:nvSpPr>
        <p:spPr/>
        <p:txBody>
          <a:bodyPr/>
          <a:lstStyle/>
          <a:p>
            <a:r>
              <a:rPr lang="en-SE" dirty="0"/>
              <a:t>Standards: </a:t>
            </a:r>
            <a:r>
              <a:rPr lang="en-GB" dirty="0"/>
              <a:t>ISO/IEC JTC1/SC 42</a:t>
            </a:r>
            <a:endParaRPr lang="en-SE" dirty="0"/>
          </a:p>
        </p:txBody>
      </p:sp>
      <p:sp>
        <p:nvSpPr>
          <p:cNvPr id="6" name="Slide Number Placeholder 5">
            <a:extLst>
              <a:ext uri="{FF2B5EF4-FFF2-40B4-BE49-F238E27FC236}">
                <a16:creationId xmlns:a16="http://schemas.microsoft.com/office/drawing/2014/main" id="{04D0CFA4-7C53-A58F-B2ED-3BD6D8F1FFBD}"/>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22</a:t>
            </a:fld>
            <a:endParaRPr lang="bg-BG" dirty="0">
              <a:solidFill>
                <a:srgbClr val="000000"/>
              </a:solidFill>
            </a:endParaRPr>
          </a:p>
        </p:txBody>
      </p:sp>
      <p:pic>
        <p:nvPicPr>
          <p:cNvPr id="2050" name="Picture 2" descr="undefined">
            <a:extLst>
              <a:ext uri="{FF2B5EF4-FFF2-40B4-BE49-F238E27FC236}">
                <a16:creationId xmlns:a16="http://schemas.microsoft.com/office/drawing/2014/main" id="{5D70A81E-E05F-B5D4-F4A8-C2DCB8FC1A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43648" y="3891139"/>
            <a:ext cx="1233937" cy="1138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undefined">
            <a:extLst>
              <a:ext uri="{FF2B5EF4-FFF2-40B4-BE49-F238E27FC236}">
                <a16:creationId xmlns:a16="http://schemas.microsoft.com/office/drawing/2014/main" id="{86E116D0-F302-942F-8864-6102D382D6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83044" y="9811280"/>
            <a:ext cx="2121208" cy="19938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F66A01E-B656-ADB4-507F-07CE5CD8613B}"/>
              </a:ext>
            </a:extLst>
          </p:cNvPr>
          <p:cNvPicPr>
            <a:picLocks noChangeAspect="1"/>
          </p:cNvPicPr>
          <p:nvPr/>
        </p:nvPicPr>
        <p:blipFill rotWithShape="1">
          <a:blip r:embed="rId4"/>
          <a:srcRect l="32709" t="27945" r="32778" b="34813"/>
          <a:stretch/>
        </p:blipFill>
        <p:spPr>
          <a:xfrm>
            <a:off x="12948407" y="4642234"/>
            <a:ext cx="8522858" cy="3742738"/>
          </a:xfrm>
          <a:prstGeom prst="rect">
            <a:avLst/>
          </a:prstGeom>
        </p:spPr>
      </p:pic>
      <p:pic>
        <p:nvPicPr>
          <p:cNvPr id="24" name="Picture 23">
            <a:extLst>
              <a:ext uri="{FF2B5EF4-FFF2-40B4-BE49-F238E27FC236}">
                <a16:creationId xmlns:a16="http://schemas.microsoft.com/office/drawing/2014/main" id="{0D34D022-615D-879A-882E-F74956B73E96}"/>
              </a:ext>
            </a:extLst>
          </p:cNvPr>
          <p:cNvPicPr>
            <a:picLocks noChangeAspect="1"/>
          </p:cNvPicPr>
          <p:nvPr/>
        </p:nvPicPr>
        <p:blipFill>
          <a:blip r:embed="rId5"/>
          <a:stretch>
            <a:fillRect/>
          </a:stretch>
        </p:blipFill>
        <p:spPr>
          <a:xfrm>
            <a:off x="14020952" y="8079617"/>
            <a:ext cx="6257640" cy="4078795"/>
          </a:xfrm>
          <a:prstGeom prst="rect">
            <a:avLst/>
          </a:prstGeom>
        </p:spPr>
      </p:pic>
      <p:sp>
        <p:nvSpPr>
          <p:cNvPr id="27" name="TextBox 26">
            <a:extLst>
              <a:ext uri="{FF2B5EF4-FFF2-40B4-BE49-F238E27FC236}">
                <a16:creationId xmlns:a16="http://schemas.microsoft.com/office/drawing/2014/main" id="{46960787-D12C-DE25-B7FB-B9E58D113CB5}"/>
              </a:ext>
            </a:extLst>
          </p:cNvPr>
          <p:cNvSpPr txBox="1"/>
          <p:nvPr/>
        </p:nvSpPr>
        <p:spPr>
          <a:xfrm>
            <a:off x="14020952" y="12280651"/>
            <a:ext cx="12195544" cy="584775"/>
          </a:xfrm>
          <a:prstGeom prst="rect">
            <a:avLst/>
          </a:prstGeom>
          <a:noFill/>
        </p:spPr>
        <p:txBody>
          <a:bodyPr wrap="square">
            <a:spAutoFit/>
          </a:bodyPr>
          <a:lstStyle/>
          <a:p>
            <a:pPr algn="l" fontAlgn="base"/>
            <a:r>
              <a:rPr lang="en-GB" sz="1600" dirty="0">
                <a:solidFill>
                  <a:schemeClr val="bg1">
                    <a:lumMod val="50000"/>
                  </a:schemeClr>
                </a:solidFill>
              </a:rPr>
              <a:t>Logos: Wikipedia – CC license</a:t>
            </a:r>
          </a:p>
          <a:p>
            <a:pPr algn="l" fontAlgn="base"/>
            <a:r>
              <a:rPr lang="en-GB" sz="1600" dirty="0">
                <a:solidFill>
                  <a:schemeClr val="bg1">
                    <a:lumMod val="50000"/>
                  </a:schemeClr>
                </a:solidFill>
              </a:rPr>
              <a:t>Map: ISO </a:t>
            </a:r>
          </a:p>
        </p:txBody>
      </p:sp>
    </p:spTree>
    <p:extLst>
      <p:ext uri="{BB962C8B-B14F-4D97-AF65-F5344CB8AC3E}">
        <p14:creationId xmlns:p14="http://schemas.microsoft.com/office/powerpoint/2010/main" val="4002907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268BB-5B83-CF71-755E-DB16DF4773B5}"/>
              </a:ext>
            </a:extLst>
          </p:cNvPr>
          <p:cNvSpPr>
            <a:spLocks noGrp="1"/>
          </p:cNvSpPr>
          <p:nvPr>
            <p:ph type="body" sz="quarter" idx="24"/>
          </p:nvPr>
        </p:nvSpPr>
        <p:spPr/>
        <p:txBody>
          <a:bodyPr/>
          <a:lstStyle/>
          <a:p>
            <a:r>
              <a:rPr lang="en-SE" dirty="0"/>
              <a:t>The current landscape of soft policy</a:t>
            </a:r>
          </a:p>
        </p:txBody>
      </p:sp>
      <p:sp>
        <p:nvSpPr>
          <p:cNvPr id="3" name="Text Placeholder 2">
            <a:extLst>
              <a:ext uri="{FF2B5EF4-FFF2-40B4-BE49-F238E27FC236}">
                <a16:creationId xmlns:a16="http://schemas.microsoft.com/office/drawing/2014/main" id="{7FC181BE-F5E7-0456-792C-66A7F8AE90FF}"/>
              </a:ext>
            </a:extLst>
          </p:cNvPr>
          <p:cNvSpPr>
            <a:spLocks noGrp="1"/>
          </p:cNvSpPr>
          <p:nvPr>
            <p:ph type="body" sz="quarter" idx="22"/>
          </p:nvPr>
        </p:nvSpPr>
        <p:spPr/>
        <p:txBody>
          <a:bodyPr/>
          <a:lstStyle/>
          <a:p>
            <a:pPr marL="374650" indent="-374650">
              <a:buFont typeface="Arial" panose="020B0604020202020204" pitchFamily="34" charset="0"/>
              <a:buChar char="•"/>
            </a:pPr>
            <a:r>
              <a:rPr lang="en-GB" sz="2400" dirty="0">
                <a:effectLst/>
                <a:latin typeface="Helvetica Neue" panose="02000503000000020004" pitchFamily="2" charset="0"/>
                <a:ea typeface="Helvetica Neue" panose="02000503000000020004" pitchFamily="2" charset="0"/>
                <a:cs typeface="Helvetica Neue" panose="02000503000000020004" pitchFamily="2" charset="0"/>
              </a:rPr>
              <a:t>The Commission CEN-CENELEC to harmonise standards related to: </a:t>
            </a:r>
          </a:p>
          <a:p>
            <a:pPr marL="984250" lvl="1" indent="-374650">
              <a:buFont typeface="Courier New" panose="02070309020205020404" pitchFamily="49" charset="0"/>
              <a:buChar char="o"/>
            </a:pP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risk management system for AI systems; </a:t>
            </a:r>
          </a:p>
          <a:p>
            <a:pPr marL="984250" lvl="1" indent="-374650">
              <a:buFont typeface="Courier New" panose="02070309020205020404" pitchFamily="49" charset="0"/>
              <a:buChar char="o"/>
            </a:pP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governance and quality of datasets used to build AI systems;</a:t>
            </a:r>
          </a:p>
          <a:p>
            <a:pPr marL="984250" lvl="1" indent="-374650">
              <a:buFont typeface="Courier New" panose="02070309020205020404" pitchFamily="49" charset="0"/>
              <a:buChar char="o"/>
            </a:pP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record keeping through logging capabilities by AI systems; </a:t>
            </a:r>
          </a:p>
          <a:p>
            <a:pPr marL="984250" lvl="1" indent="-374650">
              <a:buFont typeface="Courier New" panose="02070309020205020404" pitchFamily="49" charset="0"/>
              <a:buChar char="o"/>
            </a:pP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transparency and information provisions to the users of AI systems; </a:t>
            </a:r>
          </a:p>
          <a:p>
            <a:pPr marL="984250" lvl="1" indent="-374650">
              <a:buFont typeface="Courier New" panose="02070309020205020404" pitchFamily="49" charset="0"/>
              <a:buChar char="o"/>
            </a:pP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human oversight of AI systems; </a:t>
            </a:r>
          </a:p>
          <a:p>
            <a:pPr marL="984250" lvl="1" indent="-374650">
              <a:buFont typeface="Courier New" panose="02070309020205020404" pitchFamily="49" charset="0"/>
              <a:buChar char="o"/>
            </a:pP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accuracy specifications for AI systems; </a:t>
            </a:r>
          </a:p>
          <a:p>
            <a:pPr marL="984250" lvl="1" indent="-374650">
              <a:buFont typeface="Courier New" panose="02070309020205020404" pitchFamily="49" charset="0"/>
              <a:buChar char="o"/>
            </a:pP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robustness specifications for AI systems; </a:t>
            </a:r>
          </a:p>
          <a:p>
            <a:pPr marL="984250" lvl="1" indent="-374650">
              <a:buFont typeface="Courier New" panose="02070309020205020404" pitchFamily="49" charset="0"/>
              <a:buChar char="o"/>
            </a:pP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cybersecurity specifications for AI systems; </a:t>
            </a:r>
          </a:p>
          <a:p>
            <a:pPr marL="984250" lvl="1" indent="-374650">
              <a:buFont typeface="Courier New" panose="02070309020205020404" pitchFamily="49" charset="0"/>
              <a:buChar char="o"/>
            </a:pP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quality management system for providers of AI systems, including post-market monitoring process</a:t>
            </a: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a:t>
            </a: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and</a:t>
            </a:r>
          </a:p>
          <a:p>
            <a:pPr marL="984250" lvl="1" indent="-374650">
              <a:buFont typeface="Courier New" panose="02070309020205020404" pitchFamily="49" charset="0"/>
              <a:buChar char="o"/>
            </a:pP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conformity assessment for AI systems. </a:t>
            </a:r>
          </a:p>
          <a:p>
            <a:pPr marL="374650" indent="-374650">
              <a:buFont typeface="Arial" panose="020B0604020202020204" pitchFamily="34" charset="0"/>
              <a:buChar char="•"/>
            </a:pPr>
            <a:r>
              <a:rPr lang="en-GB" sz="24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The main objective of CEN-CENELEC efforts </a:t>
            </a:r>
            <a:r>
              <a:rPr lang="en-GB" sz="2400" b="1" dirty="0">
                <a:latin typeface="Helvetica Neue" panose="02000503000000020004" pitchFamily="2" charset="0"/>
                <a:ea typeface="Helvetica Neue" panose="02000503000000020004" pitchFamily="2" charset="0"/>
                <a:cs typeface="Helvetica Neue" panose="02000503000000020004" pitchFamily="2" charset="0"/>
              </a:rPr>
              <a:t>is to support the AI Act. </a:t>
            </a:r>
            <a:endParaRPr lang="en-GB" sz="24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754E4334-275C-F068-E2DF-22DF6FBAEBFD}"/>
              </a:ext>
            </a:extLst>
          </p:cNvPr>
          <p:cNvSpPr>
            <a:spLocks noGrp="1"/>
          </p:cNvSpPr>
          <p:nvPr>
            <p:ph type="body" sz="quarter" idx="25"/>
          </p:nvPr>
        </p:nvSpPr>
        <p:spPr/>
        <p:txBody>
          <a:bodyPr/>
          <a:lstStyle/>
          <a:p>
            <a:r>
              <a:rPr lang="en-SE" dirty="0"/>
              <a:t>Standards: CEN-CENELEC</a:t>
            </a:r>
          </a:p>
        </p:txBody>
      </p:sp>
      <p:sp>
        <p:nvSpPr>
          <p:cNvPr id="6" name="Slide Number Placeholder 5">
            <a:extLst>
              <a:ext uri="{FF2B5EF4-FFF2-40B4-BE49-F238E27FC236}">
                <a16:creationId xmlns:a16="http://schemas.microsoft.com/office/drawing/2014/main" id="{04D0CFA4-7C53-A58F-B2ED-3BD6D8F1FFBD}"/>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23</a:t>
            </a:fld>
            <a:endParaRPr lang="bg-BG" dirty="0">
              <a:solidFill>
                <a:srgbClr val="000000"/>
              </a:solidFill>
            </a:endParaRPr>
          </a:p>
        </p:txBody>
      </p:sp>
      <p:graphicFrame>
        <p:nvGraphicFramePr>
          <p:cNvPr id="8" name="Table 8">
            <a:extLst>
              <a:ext uri="{FF2B5EF4-FFF2-40B4-BE49-F238E27FC236}">
                <a16:creationId xmlns:a16="http://schemas.microsoft.com/office/drawing/2014/main" id="{84609671-4D07-476C-E797-2C1D8F98DF16}"/>
              </a:ext>
            </a:extLst>
          </p:cNvPr>
          <p:cNvGraphicFramePr>
            <a:graphicFrameLocks noGrp="1"/>
          </p:cNvGraphicFramePr>
          <p:nvPr>
            <p:extLst>
              <p:ext uri="{D42A27DB-BD31-4B8C-83A1-F6EECF244321}">
                <p14:modId xmlns:p14="http://schemas.microsoft.com/office/powerpoint/2010/main" val="1044382895"/>
              </p:ext>
            </p:extLst>
          </p:nvPr>
        </p:nvGraphicFramePr>
        <p:xfrm>
          <a:off x="12192000" y="5246669"/>
          <a:ext cx="11015003" cy="6583680"/>
        </p:xfrm>
        <a:graphic>
          <a:graphicData uri="http://schemas.openxmlformats.org/drawingml/2006/table">
            <a:tbl>
              <a:tblPr firstRow="1" bandRow="1">
                <a:tableStyleId>{5C22544A-7EE6-4342-B048-85BDC9FD1C3A}</a:tableStyleId>
              </a:tblPr>
              <a:tblGrid>
                <a:gridCol w="3718560">
                  <a:extLst>
                    <a:ext uri="{9D8B030D-6E8A-4147-A177-3AD203B41FA5}">
                      <a16:colId xmlns:a16="http://schemas.microsoft.com/office/drawing/2014/main" val="2142492391"/>
                    </a:ext>
                  </a:extLst>
                </a:gridCol>
                <a:gridCol w="7296443">
                  <a:extLst>
                    <a:ext uri="{9D8B030D-6E8A-4147-A177-3AD203B41FA5}">
                      <a16:colId xmlns:a16="http://schemas.microsoft.com/office/drawing/2014/main" val="1398354322"/>
                    </a:ext>
                  </a:extLst>
                </a:gridCol>
              </a:tblGrid>
              <a:tr h="0">
                <a:tc>
                  <a:txBody>
                    <a:bodyPr/>
                    <a:lstStyle/>
                    <a:p>
                      <a:r>
                        <a:rPr lang="en-GB" sz="2000" b="1" dirty="0">
                          <a:solidFill>
                            <a:srgbClr val="0000B0"/>
                          </a:solidFill>
                          <a:effectLst/>
                          <a:latin typeface="___WRD_EMBED_SUB_42,Bold"/>
                        </a:rPr>
                        <a:t>ISO/IEC 22989</a:t>
                      </a:r>
                      <a:endParaRPr lang="en-GB" sz="2000" b="1" dirty="0">
                        <a:solidFill>
                          <a:srgbClr val="0000B0"/>
                        </a:solidFill>
                      </a:endParaRPr>
                    </a:p>
                  </a:txBody>
                  <a:tcPr>
                    <a:noFill/>
                  </a:tcPr>
                </a:tc>
                <a:tc>
                  <a:txBody>
                    <a:bodyPr/>
                    <a:lstStyle/>
                    <a:p>
                      <a:r>
                        <a:rPr lang="en-GB" sz="2000" b="0" dirty="0">
                          <a:solidFill>
                            <a:srgbClr val="0000B0"/>
                          </a:solidFill>
                          <a:effectLst/>
                          <a:latin typeface="___WRD_EMBED_SUB_42"/>
                        </a:rPr>
                        <a:t>Artificial Intelligence concepts and terminology</a:t>
                      </a:r>
                      <a:endParaRPr lang="en-GB" sz="2000" b="0" dirty="0">
                        <a:solidFill>
                          <a:srgbClr val="0000B0"/>
                        </a:solidFill>
                      </a:endParaRPr>
                    </a:p>
                  </a:txBody>
                  <a:tcPr>
                    <a:noFill/>
                  </a:tcPr>
                </a:tc>
                <a:extLst>
                  <a:ext uri="{0D108BD9-81ED-4DB2-BD59-A6C34878D82A}">
                    <a16:rowId xmlns:a16="http://schemas.microsoft.com/office/drawing/2014/main" val="2958910493"/>
                  </a:ext>
                </a:extLst>
              </a:tr>
              <a:tr h="0">
                <a:tc>
                  <a:txBody>
                    <a:bodyPr/>
                    <a:lstStyle/>
                    <a:p>
                      <a:r>
                        <a:rPr lang="en-GB" sz="2000" b="1" dirty="0">
                          <a:solidFill>
                            <a:srgbClr val="0000B0"/>
                          </a:solidFill>
                          <a:effectLst/>
                          <a:latin typeface="___WRD_EMBED_SUB_42,Bold"/>
                        </a:rPr>
                        <a:t>ISO/IEC 23053</a:t>
                      </a:r>
                      <a:endParaRPr lang="en-GB" sz="2000" b="1" dirty="0">
                        <a:solidFill>
                          <a:srgbClr val="0000B0"/>
                        </a:solidFill>
                      </a:endParaRPr>
                    </a:p>
                  </a:txBody>
                  <a:tcPr>
                    <a:noFill/>
                  </a:tcPr>
                </a:tc>
                <a:tc>
                  <a:txBody>
                    <a:bodyPr/>
                    <a:lstStyle/>
                    <a:p>
                      <a:r>
                        <a:rPr lang="en-GB" sz="2000" dirty="0">
                          <a:solidFill>
                            <a:srgbClr val="0000B0"/>
                          </a:solidFill>
                          <a:effectLst/>
                          <a:latin typeface="___WRD_EMBED_SUB_42"/>
                        </a:rPr>
                        <a:t>Framework for Artificial Intelligence (AI) system using Machine Learning</a:t>
                      </a:r>
                      <a:endParaRPr lang="en-GB" sz="2000" dirty="0">
                        <a:solidFill>
                          <a:srgbClr val="0000B0"/>
                        </a:solidFill>
                      </a:endParaRPr>
                    </a:p>
                  </a:txBody>
                  <a:tcPr>
                    <a:noFill/>
                  </a:tcPr>
                </a:tc>
                <a:extLst>
                  <a:ext uri="{0D108BD9-81ED-4DB2-BD59-A6C34878D82A}">
                    <a16:rowId xmlns:a16="http://schemas.microsoft.com/office/drawing/2014/main" val="718248770"/>
                  </a:ext>
                </a:extLst>
              </a:tr>
              <a:tr h="0">
                <a:tc>
                  <a:txBody>
                    <a:bodyPr/>
                    <a:lstStyle/>
                    <a:p>
                      <a:r>
                        <a:rPr lang="en-GB" sz="2000" b="1" dirty="0">
                          <a:solidFill>
                            <a:srgbClr val="0000B0"/>
                          </a:solidFill>
                          <a:effectLst/>
                          <a:latin typeface="___WRD_EMBED_SUB_42,Bold"/>
                        </a:rPr>
                        <a:t>ISO/IEC 42001</a:t>
                      </a:r>
                      <a:endParaRPr lang="en-GB" sz="2000" b="1" dirty="0">
                        <a:solidFill>
                          <a:srgbClr val="0000B0"/>
                        </a:solidFill>
                      </a:endParaRPr>
                    </a:p>
                  </a:txBody>
                  <a:tcPr>
                    <a:noFill/>
                  </a:tcPr>
                </a:tc>
                <a:tc>
                  <a:txBody>
                    <a:bodyPr/>
                    <a:lstStyle/>
                    <a:p>
                      <a:r>
                        <a:rPr lang="en-GB" sz="2000" dirty="0">
                          <a:solidFill>
                            <a:srgbClr val="0000B0"/>
                          </a:solidFill>
                          <a:effectLst/>
                          <a:latin typeface="___WRD_EMBED_SUB_42"/>
                        </a:rPr>
                        <a:t>AI management system</a:t>
                      </a:r>
                      <a:endParaRPr lang="en-GB" sz="2000" dirty="0">
                        <a:solidFill>
                          <a:srgbClr val="0000B0"/>
                        </a:solidFill>
                      </a:endParaRPr>
                    </a:p>
                  </a:txBody>
                  <a:tcPr>
                    <a:noFill/>
                  </a:tcPr>
                </a:tc>
                <a:extLst>
                  <a:ext uri="{0D108BD9-81ED-4DB2-BD59-A6C34878D82A}">
                    <a16:rowId xmlns:a16="http://schemas.microsoft.com/office/drawing/2014/main" val="3380748906"/>
                  </a:ext>
                </a:extLst>
              </a:tr>
              <a:tr h="370840">
                <a:tc>
                  <a:txBody>
                    <a:bodyPr/>
                    <a:lstStyle/>
                    <a:p>
                      <a:r>
                        <a:rPr lang="en-GB" sz="2000" b="1" dirty="0">
                          <a:solidFill>
                            <a:srgbClr val="0000B0"/>
                          </a:solidFill>
                          <a:effectLst/>
                          <a:latin typeface="___WRD_EMBED_SUB_42,Bold"/>
                        </a:rPr>
                        <a:t>ISO/IEC 23894</a:t>
                      </a:r>
                      <a:endParaRPr lang="en-GB" sz="2000" b="1" dirty="0">
                        <a:solidFill>
                          <a:srgbClr val="0000B0"/>
                        </a:solidFill>
                      </a:endParaRPr>
                    </a:p>
                  </a:txBody>
                  <a:tcPr>
                    <a:noFill/>
                  </a:tcPr>
                </a:tc>
                <a:tc>
                  <a:txBody>
                    <a:bodyPr/>
                    <a:lstStyle/>
                    <a:p>
                      <a:r>
                        <a:rPr lang="en-GB" sz="2000" b="1" dirty="0">
                          <a:solidFill>
                            <a:srgbClr val="0000B0"/>
                          </a:solidFill>
                          <a:effectLst/>
                          <a:latin typeface="___WRD_EMBED_SUB_42"/>
                        </a:rPr>
                        <a:t>AI Risk Management</a:t>
                      </a:r>
                      <a:endParaRPr lang="en-GB" sz="2000" b="1" dirty="0">
                        <a:solidFill>
                          <a:srgbClr val="0000B0"/>
                        </a:solidFill>
                      </a:endParaRPr>
                    </a:p>
                  </a:txBody>
                  <a:tcPr>
                    <a:noFill/>
                  </a:tcPr>
                </a:tc>
                <a:extLst>
                  <a:ext uri="{0D108BD9-81ED-4DB2-BD59-A6C34878D82A}">
                    <a16:rowId xmlns:a16="http://schemas.microsoft.com/office/drawing/2014/main" val="742169778"/>
                  </a:ext>
                </a:extLst>
              </a:tr>
              <a:tr h="370840">
                <a:tc>
                  <a:txBody>
                    <a:bodyPr/>
                    <a:lstStyle/>
                    <a:p>
                      <a:r>
                        <a:rPr lang="en-GB" sz="2000" b="1" dirty="0">
                          <a:solidFill>
                            <a:srgbClr val="0000B0"/>
                          </a:solidFill>
                          <a:effectLst/>
                          <a:latin typeface="___WRD_EMBED_SUB_42,Bold"/>
                        </a:rPr>
                        <a:t>ISO/IEC 5259-part 1</a:t>
                      </a:r>
                      <a:endParaRPr lang="en-GB" sz="2000" b="1" dirty="0">
                        <a:solidFill>
                          <a:srgbClr val="0000B0"/>
                        </a:solidFill>
                      </a:endParaRPr>
                    </a:p>
                  </a:txBody>
                  <a:tcPr>
                    <a:noFill/>
                  </a:tcPr>
                </a:tc>
                <a:tc>
                  <a:txBody>
                    <a:bodyPr/>
                    <a:lstStyle/>
                    <a:p>
                      <a:r>
                        <a:rPr lang="en-GB" sz="2000" dirty="0">
                          <a:solidFill>
                            <a:srgbClr val="0000B0"/>
                          </a:solidFill>
                          <a:effectLst/>
                          <a:latin typeface="___WRD_EMBED_SUB_42"/>
                        </a:rPr>
                        <a:t>Data quality for analytics and machine learning (ML) - Overview, terminology, and examples</a:t>
                      </a:r>
                      <a:endParaRPr lang="en-GB" sz="2000" dirty="0">
                        <a:solidFill>
                          <a:srgbClr val="0000B0"/>
                        </a:solidFill>
                      </a:endParaRPr>
                    </a:p>
                  </a:txBody>
                  <a:tcPr>
                    <a:noFill/>
                  </a:tcPr>
                </a:tc>
                <a:extLst>
                  <a:ext uri="{0D108BD9-81ED-4DB2-BD59-A6C34878D82A}">
                    <a16:rowId xmlns:a16="http://schemas.microsoft.com/office/drawing/2014/main" val="3614015822"/>
                  </a:ext>
                </a:extLst>
              </a:tr>
              <a:tr h="370840">
                <a:tc>
                  <a:txBody>
                    <a:bodyPr/>
                    <a:lstStyle/>
                    <a:p>
                      <a:r>
                        <a:rPr lang="en-GB" sz="2000" b="1" dirty="0">
                          <a:solidFill>
                            <a:srgbClr val="0000B0"/>
                          </a:solidFill>
                          <a:effectLst/>
                          <a:latin typeface="___WRD_EMBED_SUB_42,Bold"/>
                        </a:rPr>
                        <a:t>ISO/IEC 5259-part 2</a:t>
                      </a:r>
                      <a:endParaRPr lang="en-GB" sz="2000" b="1" dirty="0">
                        <a:solidFill>
                          <a:srgbClr val="0000B0"/>
                        </a:solidFill>
                      </a:endParaRPr>
                    </a:p>
                  </a:txBody>
                  <a:tcPr>
                    <a:noFill/>
                  </a:tcPr>
                </a:tc>
                <a:tc>
                  <a:txBody>
                    <a:bodyPr/>
                    <a:lstStyle/>
                    <a:p>
                      <a:r>
                        <a:rPr lang="en-GB" sz="2000" dirty="0">
                          <a:solidFill>
                            <a:srgbClr val="0000B0"/>
                          </a:solidFill>
                          <a:effectLst/>
                          <a:latin typeface="___WRD_EMBED_SUB_42"/>
                        </a:rPr>
                        <a:t>Data quality for analytics and machine learning (ML) Data quality measures</a:t>
                      </a:r>
                      <a:endParaRPr lang="en-GB" sz="2000" dirty="0">
                        <a:solidFill>
                          <a:srgbClr val="0000B0"/>
                        </a:solidFill>
                      </a:endParaRPr>
                    </a:p>
                  </a:txBody>
                  <a:tcPr>
                    <a:noFill/>
                  </a:tcPr>
                </a:tc>
                <a:extLst>
                  <a:ext uri="{0D108BD9-81ED-4DB2-BD59-A6C34878D82A}">
                    <a16:rowId xmlns:a16="http://schemas.microsoft.com/office/drawing/2014/main" val="884118699"/>
                  </a:ext>
                </a:extLst>
              </a:tr>
              <a:tr h="370840">
                <a:tc>
                  <a:txBody>
                    <a:bodyPr/>
                    <a:lstStyle/>
                    <a:p>
                      <a:r>
                        <a:rPr lang="en-GB" sz="2000" b="1" dirty="0">
                          <a:solidFill>
                            <a:srgbClr val="0000B0"/>
                          </a:solidFill>
                          <a:effectLst/>
                          <a:latin typeface="___WRD_EMBED_SUB_42,Bold"/>
                        </a:rPr>
                        <a:t>ISO/IEC 5259-part 3</a:t>
                      </a:r>
                      <a:endParaRPr lang="en-GB" sz="2000" b="1" dirty="0">
                        <a:solidFill>
                          <a:srgbClr val="0000B0"/>
                        </a:solidFill>
                      </a:endParaRPr>
                    </a:p>
                  </a:txBody>
                  <a:tcPr>
                    <a:noFill/>
                  </a:tcPr>
                </a:tc>
                <a:tc>
                  <a:txBody>
                    <a:bodyPr/>
                    <a:lstStyle/>
                    <a:p>
                      <a:r>
                        <a:rPr lang="en-GB" sz="2000" kern="1200" dirty="0">
                          <a:solidFill>
                            <a:srgbClr val="0000B0"/>
                          </a:solidFill>
                          <a:effectLst/>
                          <a:latin typeface="+mn-lt"/>
                          <a:ea typeface="+mn-ea"/>
                          <a:cs typeface="+mn-cs"/>
                        </a:rPr>
                        <a:t>Data quality for analytics and machine learning (ML) Data quality management requirements and guidelines </a:t>
                      </a:r>
                      <a:endParaRPr lang="en-GB" sz="2000" dirty="0">
                        <a:solidFill>
                          <a:srgbClr val="0000B0"/>
                        </a:solidFill>
                      </a:endParaRPr>
                    </a:p>
                  </a:txBody>
                  <a:tcPr>
                    <a:noFill/>
                  </a:tcPr>
                </a:tc>
                <a:extLst>
                  <a:ext uri="{0D108BD9-81ED-4DB2-BD59-A6C34878D82A}">
                    <a16:rowId xmlns:a16="http://schemas.microsoft.com/office/drawing/2014/main" val="2302748620"/>
                  </a:ext>
                </a:extLst>
              </a:tr>
              <a:tr h="37084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b="1" kern="1200" dirty="0">
                          <a:solidFill>
                            <a:srgbClr val="0000B0"/>
                          </a:solidFill>
                          <a:effectLst/>
                          <a:latin typeface="+mn-lt"/>
                          <a:ea typeface="+mn-ea"/>
                          <a:cs typeface="+mn-cs"/>
                        </a:rPr>
                        <a:t>ISO/IEC 5259-part 4 </a:t>
                      </a:r>
                      <a:endParaRPr lang="en-GB" sz="2000" b="1" dirty="0">
                        <a:solidFill>
                          <a:srgbClr val="0000B0"/>
                        </a:solidFill>
                      </a:endParaRPr>
                    </a:p>
                  </a:txBody>
                  <a:tcPr>
                    <a:noFill/>
                  </a:tcPr>
                </a:tc>
                <a:tc>
                  <a:txBody>
                    <a:bodyPr/>
                    <a:lstStyle/>
                    <a:p>
                      <a:r>
                        <a:rPr lang="en-GB" sz="2000" dirty="0">
                          <a:solidFill>
                            <a:srgbClr val="0000B0"/>
                          </a:solidFill>
                        </a:rPr>
                        <a:t>Data quality for analytics and machine learning (ML) Data quality process framework </a:t>
                      </a:r>
                    </a:p>
                  </a:txBody>
                  <a:tcPr>
                    <a:noFill/>
                  </a:tcPr>
                </a:tc>
                <a:extLst>
                  <a:ext uri="{0D108BD9-81ED-4DB2-BD59-A6C34878D82A}">
                    <a16:rowId xmlns:a16="http://schemas.microsoft.com/office/drawing/2014/main" val="218283068"/>
                  </a:ext>
                </a:extLst>
              </a:tr>
              <a:tr h="37084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b="1" kern="1200" dirty="0">
                          <a:solidFill>
                            <a:srgbClr val="0000B0"/>
                          </a:solidFill>
                          <a:effectLst/>
                          <a:latin typeface="+mn-lt"/>
                          <a:ea typeface="+mn-ea"/>
                          <a:cs typeface="+mn-cs"/>
                        </a:rPr>
                        <a:t>ISO/IEC 27001:2013</a:t>
                      </a:r>
                      <a:endParaRPr lang="en-GB" sz="2000" b="1" dirty="0">
                        <a:solidFill>
                          <a:srgbClr val="0000B0"/>
                        </a:solidFill>
                      </a:endParaRPr>
                    </a:p>
                  </a:txBody>
                  <a:tcP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kern="1200" dirty="0">
                          <a:solidFill>
                            <a:srgbClr val="0000B0"/>
                          </a:solidFill>
                          <a:effectLst/>
                          <a:latin typeface="+mn-lt"/>
                          <a:ea typeface="+mn-ea"/>
                          <a:cs typeface="+mn-cs"/>
                        </a:rPr>
                        <a:t>Information security management systems</a:t>
                      </a:r>
                      <a:endParaRPr lang="en-GB" sz="2000" dirty="0">
                        <a:solidFill>
                          <a:srgbClr val="0000B0"/>
                        </a:solidFill>
                      </a:endParaRPr>
                    </a:p>
                  </a:txBody>
                  <a:tcPr>
                    <a:noFill/>
                  </a:tcPr>
                </a:tc>
                <a:extLst>
                  <a:ext uri="{0D108BD9-81ED-4DB2-BD59-A6C34878D82A}">
                    <a16:rowId xmlns:a16="http://schemas.microsoft.com/office/drawing/2014/main" val="3759849533"/>
                  </a:ext>
                </a:extLst>
              </a:tr>
              <a:tr h="37084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b="1" kern="1200" dirty="0">
                          <a:solidFill>
                            <a:srgbClr val="0000B0"/>
                          </a:solidFill>
                          <a:effectLst/>
                          <a:latin typeface="+mn-lt"/>
                          <a:ea typeface="+mn-ea"/>
                          <a:cs typeface="+mn-cs"/>
                        </a:rPr>
                        <a:t>ISO/IEC 42006</a:t>
                      </a:r>
                      <a:endParaRPr lang="en-GB" sz="2000" b="1" dirty="0">
                        <a:solidFill>
                          <a:srgbClr val="0000B0"/>
                        </a:solidFill>
                      </a:endParaRPr>
                    </a:p>
                  </a:txBody>
                  <a:tcP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kern="1200" dirty="0">
                          <a:solidFill>
                            <a:srgbClr val="0000B0"/>
                          </a:solidFill>
                          <a:effectLst/>
                          <a:latin typeface="+mn-lt"/>
                          <a:ea typeface="+mn-ea"/>
                          <a:cs typeface="+mn-cs"/>
                        </a:rPr>
                        <a:t>Requirements on bodies performing audit and certification of AI management systems </a:t>
                      </a:r>
                      <a:endParaRPr lang="en-GB" sz="2000" dirty="0">
                        <a:solidFill>
                          <a:srgbClr val="0000B0"/>
                        </a:solidFill>
                      </a:endParaRPr>
                    </a:p>
                  </a:txBody>
                  <a:tcPr>
                    <a:noFill/>
                  </a:tcPr>
                </a:tc>
                <a:extLst>
                  <a:ext uri="{0D108BD9-81ED-4DB2-BD59-A6C34878D82A}">
                    <a16:rowId xmlns:a16="http://schemas.microsoft.com/office/drawing/2014/main" val="3024671917"/>
                  </a:ext>
                </a:extLst>
              </a:tr>
              <a:tr h="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b="1" kern="1200" dirty="0">
                          <a:solidFill>
                            <a:srgbClr val="0000B0"/>
                          </a:solidFill>
                          <a:effectLst/>
                          <a:latin typeface="+mn-lt"/>
                          <a:ea typeface="+mn-ea"/>
                          <a:cs typeface="+mn-cs"/>
                        </a:rPr>
                        <a:t>CEN-CENELEC Risk </a:t>
                      </a:r>
                      <a:endParaRPr lang="en-GB" sz="2000" b="1" dirty="0">
                        <a:solidFill>
                          <a:srgbClr val="0000B0"/>
                        </a:solidFill>
                      </a:endParaRPr>
                    </a:p>
                  </a:txBody>
                  <a:tcP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kern="1200" dirty="0">
                          <a:solidFill>
                            <a:srgbClr val="0000B0"/>
                          </a:solidFill>
                          <a:effectLst/>
                          <a:latin typeface="+mn-lt"/>
                          <a:ea typeface="+mn-ea"/>
                          <a:cs typeface="+mn-cs"/>
                        </a:rPr>
                        <a:t>AI Risk catalogue and management </a:t>
                      </a:r>
                      <a:endParaRPr lang="en-GB" sz="2000" dirty="0">
                        <a:solidFill>
                          <a:srgbClr val="0000B0"/>
                        </a:solidFill>
                      </a:endParaRPr>
                    </a:p>
                  </a:txBody>
                  <a:tcPr>
                    <a:noFill/>
                  </a:tcPr>
                </a:tc>
                <a:extLst>
                  <a:ext uri="{0D108BD9-81ED-4DB2-BD59-A6C34878D82A}">
                    <a16:rowId xmlns:a16="http://schemas.microsoft.com/office/drawing/2014/main" val="3916321234"/>
                  </a:ext>
                </a:extLst>
              </a:tr>
              <a:tr h="37084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b="1" kern="1200" dirty="0">
                          <a:solidFill>
                            <a:srgbClr val="0000B0"/>
                          </a:solidFill>
                          <a:effectLst/>
                          <a:latin typeface="+mn-lt"/>
                          <a:ea typeface="+mn-ea"/>
                          <a:cs typeface="+mn-cs"/>
                        </a:rPr>
                        <a:t>CEN-CENELEC Trustworthiness </a:t>
                      </a:r>
                      <a:endParaRPr lang="en-GB" sz="2000" b="1" dirty="0">
                        <a:solidFill>
                          <a:srgbClr val="0000B0"/>
                        </a:solidFill>
                      </a:endParaRPr>
                    </a:p>
                  </a:txBody>
                  <a:tcP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000" kern="1200" dirty="0">
                          <a:solidFill>
                            <a:srgbClr val="0000B0"/>
                          </a:solidFill>
                          <a:effectLst/>
                          <a:latin typeface="+mn-lt"/>
                          <a:ea typeface="+mn-ea"/>
                          <a:cs typeface="+mn-cs"/>
                        </a:rPr>
                        <a:t>AI trustworthiness characterisation </a:t>
                      </a:r>
                      <a:endParaRPr lang="en-GB" sz="2000" dirty="0">
                        <a:solidFill>
                          <a:srgbClr val="0000B0"/>
                        </a:solidFill>
                      </a:endParaRPr>
                    </a:p>
                  </a:txBody>
                  <a:tcPr>
                    <a:noFill/>
                  </a:tcPr>
                </a:tc>
                <a:extLst>
                  <a:ext uri="{0D108BD9-81ED-4DB2-BD59-A6C34878D82A}">
                    <a16:rowId xmlns:a16="http://schemas.microsoft.com/office/drawing/2014/main" val="1782718374"/>
                  </a:ext>
                </a:extLst>
              </a:tr>
            </a:tbl>
          </a:graphicData>
        </a:graphic>
      </p:graphicFrame>
      <p:pic>
        <p:nvPicPr>
          <p:cNvPr id="9" name="Picture 10" descr="CEN and CENELEC | EURACTIV PR">
            <a:extLst>
              <a:ext uri="{FF2B5EF4-FFF2-40B4-BE49-F238E27FC236}">
                <a16:creationId xmlns:a16="http://schemas.microsoft.com/office/drawing/2014/main" id="{5B6E0D52-BD3E-8090-F323-DF031768C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178" y="3290033"/>
            <a:ext cx="3510407" cy="23402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undefined">
            <a:extLst>
              <a:ext uri="{FF2B5EF4-FFF2-40B4-BE49-F238E27FC236}">
                <a16:creationId xmlns:a16="http://schemas.microsoft.com/office/drawing/2014/main" id="{1D938436-E477-057F-2747-EC46D024D7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01498" y="10660361"/>
            <a:ext cx="1476087" cy="138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72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770DF1-ED4C-704B-D8EC-ADCCC1B72C8C}"/>
              </a:ext>
            </a:extLst>
          </p:cNvPr>
          <p:cNvSpPr>
            <a:spLocks noGrp="1"/>
          </p:cNvSpPr>
          <p:nvPr>
            <p:ph type="body" sz="quarter" idx="24"/>
          </p:nvPr>
        </p:nvSpPr>
        <p:spPr/>
        <p:txBody>
          <a:bodyPr/>
          <a:lstStyle/>
          <a:p>
            <a:endParaRPr lang="en-SE"/>
          </a:p>
        </p:txBody>
      </p:sp>
      <p:sp>
        <p:nvSpPr>
          <p:cNvPr id="3" name="Text Placeholder 2">
            <a:extLst>
              <a:ext uri="{FF2B5EF4-FFF2-40B4-BE49-F238E27FC236}">
                <a16:creationId xmlns:a16="http://schemas.microsoft.com/office/drawing/2014/main" id="{667C5369-9F39-1F72-CB35-956435A4B7AA}"/>
              </a:ext>
            </a:extLst>
          </p:cNvPr>
          <p:cNvSpPr>
            <a:spLocks noGrp="1"/>
          </p:cNvSpPr>
          <p:nvPr>
            <p:ph type="body" sz="quarter" idx="22"/>
          </p:nvPr>
        </p:nvSpPr>
        <p:spPr/>
        <p:txBody>
          <a:bodyPr/>
          <a:lstStyle/>
          <a:p>
            <a:endParaRPr lang="en-SE" dirty="0"/>
          </a:p>
        </p:txBody>
      </p:sp>
      <p:sp>
        <p:nvSpPr>
          <p:cNvPr id="4" name="Text Placeholder 3">
            <a:extLst>
              <a:ext uri="{FF2B5EF4-FFF2-40B4-BE49-F238E27FC236}">
                <a16:creationId xmlns:a16="http://schemas.microsoft.com/office/drawing/2014/main" id="{7268119D-5AF7-6CCB-19D9-50CC817E8551}"/>
              </a:ext>
            </a:extLst>
          </p:cNvPr>
          <p:cNvSpPr>
            <a:spLocks noGrp="1"/>
          </p:cNvSpPr>
          <p:nvPr>
            <p:ph type="body" sz="quarter" idx="26"/>
          </p:nvPr>
        </p:nvSpPr>
        <p:spPr/>
        <p:txBody>
          <a:bodyPr/>
          <a:lstStyle/>
          <a:p>
            <a:endParaRPr lang="en-SE" dirty="0"/>
          </a:p>
        </p:txBody>
      </p:sp>
      <p:sp>
        <p:nvSpPr>
          <p:cNvPr id="5" name="Text Placeholder 4">
            <a:extLst>
              <a:ext uri="{FF2B5EF4-FFF2-40B4-BE49-F238E27FC236}">
                <a16:creationId xmlns:a16="http://schemas.microsoft.com/office/drawing/2014/main" id="{F342C44D-3154-00D9-4FB1-99085DAD7420}"/>
              </a:ext>
            </a:extLst>
          </p:cNvPr>
          <p:cNvSpPr>
            <a:spLocks noGrp="1"/>
          </p:cNvSpPr>
          <p:nvPr>
            <p:ph type="body" sz="quarter" idx="25"/>
          </p:nvPr>
        </p:nvSpPr>
        <p:spPr/>
        <p:txBody>
          <a:bodyPr/>
          <a:lstStyle/>
          <a:p>
            <a:r>
              <a:rPr lang="en-SE" dirty="0"/>
              <a:t>Short Recap</a:t>
            </a:r>
          </a:p>
        </p:txBody>
      </p:sp>
      <p:sp>
        <p:nvSpPr>
          <p:cNvPr id="6" name="Slide Number Placeholder 5">
            <a:extLst>
              <a:ext uri="{FF2B5EF4-FFF2-40B4-BE49-F238E27FC236}">
                <a16:creationId xmlns:a16="http://schemas.microsoft.com/office/drawing/2014/main" id="{15C70E68-C113-0E93-6A85-CF577A91BD09}"/>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24</a:t>
            </a:fld>
            <a:endParaRPr lang="bg-BG" dirty="0">
              <a:solidFill>
                <a:srgbClr val="000000"/>
              </a:solidFill>
            </a:endParaRPr>
          </a:p>
        </p:txBody>
      </p:sp>
      <p:graphicFrame>
        <p:nvGraphicFramePr>
          <p:cNvPr id="7" name="Table 7">
            <a:extLst>
              <a:ext uri="{FF2B5EF4-FFF2-40B4-BE49-F238E27FC236}">
                <a16:creationId xmlns:a16="http://schemas.microsoft.com/office/drawing/2014/main" id="{DF5C44A2-1416-2FD7-483D-376A1E280BA8}"/>
              </a:ext>
            </a:extLst>
          </p:cNvPr>
          <p:cNvGraphicFramePr>
            <a:graphicFrameLocks noGrp="1"/>
          </p:cNvGraphicFramePr>
          <p:nvPr>
            <p:extLst>
              <p:ext uri="{D42A27DB-BD31-4B8C-83A1-F6EECF244321}">
                <p14:modId xmlns:p14="http://schemas.microsoft.com/office/powerpoint/2010/main" val="3048093972"/>
              </p:ext>
            </p:extLst>
          </p:nvPr>
        </p:nvGraphicFramePr>
        <p:xfrm>
          <a:off x="1287095" y="5246669"/>
          <a:ext cx="8971154" cy="3108960"/>
        </p:xfrm>
        <a:graphic>
          <a:graphicData uri="http://schemas.openxmlformats.org/drawingml/2006/table">
            <a:tbl>
              <a:tblPr firstRow="1" bandRow="1">
                <a:tableStyleId>{5C22544A-7EE6-4342-B048-85BDC9FD1C3A}</a:tableStyleId>
              </a:tblPr>
              <a:tblGrid>
                <a:gridCol w="2281295">
                  <a:extLst>
                    <a:ext uri="{9D8B030D-6E8A-4147-A177-3AD203B41FA5}">
                      <a16:colId xmlns:a16="http://schemas.microsoft.com/office/drawing/2014/main" val="1790664211"/>
                    </a:ext>
                  </a:extLst>
                </a:gridCol>
                <a:gridCol w="6689859">
                  <a:extLst>
                    <a:ext uri="{9D8B030D-6E8A-4147-A177-3AD203B41FA5}">
                      <a16:colId xmlns:a16="http://schemas.microsoft.com/office/drawing/2014/main" val="3016533546"/>
                    </a:ext>
                  </a:extLst>
                </a:gridCol>
              </a:tblGrid>
              <a:tr h="370840">
                <a:tc>
                  <a:txBody>
                    <a:bodyPr/>
                    <a:lstStyle/>
                    <a:p>
                      <a:r>
                        <a:rPr lang="en-SE" sz="2800" dirty="0"/>
                        <a:t>Emoticon</a:t>
                      </a:r>
                    </a:p>
                  </a:txBody>
                  <a:tcPr>
                    <a:solidFill>
                      <a:srgbClr val="FF2D64"/>
                    </a:solidFill>
                  </a:tcPr>
                </a:tc>
                <a:tc>
                  <a:txBody>
                    <a:bodyPr/>
                    <a:lstStyle/>
                    <a:p>
                      <a:r>
                        <a:rPr lang="en-SE" sz="2800" dirty="0"/>
                        <a:t>What is soft governance?</a:t>
                      </a:r>
                    </a:p>
                  </a:txBody>
                  <a:tcPr>
                    <a:solidFill>
                      <a:srgbClr val="FF2D64"/>
                    </a:solidFill>
                  </a:tcPr>
                </a:tc>
                <a:extLst>
                  <a:ext uri="{0D108BD9-81ED-4DB2-BD59-A6C34878D82A}">
                    <a16:rowId xmlns:a16="http://schemas.microsoft.com/office/drawing/2014/main" val="1394082024"/>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Legilsation</a:t>
                      </a:r>
                    </a:p>
                  </a:txBody>
                  <a:tcPr>
                    <a:solidFill>
                      <a:srgbClr val="00008A"/>
                    </a:solidFill>
                  </a:tcPr>
                </a:tc>
                <a:extLst>
                  <a:ext uri="{0D108BD9-81ED-4DB2-BD59-A6C34878D82A}">
                    <a16:rowId xmlns:a16="http://schemas.microsoft.com/office/drawing/2014/main" val="3365320535"/>
                  </a:ext>
                </a:extLst>
              </a:tr>
              <a:tr h="370840">
                <a:tc>
                  <a:txBody>
                    <a:bodyPr/>
                    <a:lstStyle/>
                    <a:p>
                      <a:r>
                        <a:rPr lang="en-SE" sz="2800" dirty="0">
                          <a:solidFill>
                            <a:schemeClr val="bg1"/>
                          </a:solidFill>
                        </a:rPr>
                        <a:t>❤️</a:t>
                      </a:r>
                    </a:p>
                  </a:txBody>
                  <a:tcPr>
                    <a:solidFill>
                      <a:srgbClr val="0100C8"/>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SE" sz="2800" dirty="0">
                          <a:solidFill>
                            <a:schemeClr val="bg1"/>
                          </a:solidFill>
                        </a:rPr>
                        <a:t>Guidelines</a:t>
                      </a:r>
                    </a:p>
                  </a:txBody>
                  <a:tcPr>
                    <a:solidFill>
                      <a:srgbClr val="0100C8"/>
                    </a:solidFill>
                  </a:tcPr>
                </a:tc>
                <a:extLst>
                  <a:ext uri="{0D108BD9-81ED-4DB2-BD59-A6C34878D82A}">
                    <a16:rowId xmlns:a16="http://schemas.microsoft.com/office/drawing/2014/main" val="3530557393"/>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Guidelines and Legislation</a:t>
                      </a:r>
                    </a:p>
                  </a:txBody>
                  <a:tcPr>
                    <a:solidFill>
                      <a:srgbClr val="00008A"/>
                    </a:solidFill>
                  </a:tcPr>
                </a:tc>
                <a:extLst>
                  <a:ext uri="{0D108BD9-81ED-4DB2-BD59-A6C34878D82A}">
                    <a16:rowId xmlns:a16="http://schemas.microsoft.com/office/drawing/2014/main" val="3581866322"/>
                  </a:ext>
                </a:extLst>
              </a:tr>
              <a:tr h="370840">
                <a:tc>
                  <a:txBody>
                    <a:bodyPr/>
                    <a:lstStyle/>
                    <a:p>
                      <a:r>
                        <a:rPr lang="en-SE" sz="2800" dirty="0">
                          <a:solidFill>
                            <a:schemeClr val="bg1"/>
                          </a:solidFill>
                        </a:rPr>
                        <a:t>😆</a:t>
                      </a:r>
                    </a:p>
                  </a:txBody>
                  <a:tcPr>
                    <a:solidFill>
                      <a:srgbClr val="0100C8"/>
                    </a:solidFill>
                  </a:tcPr>
                </a:tc>
                <a:tc>
                  <a:txBody>
                    <a:bodyPr/>
                    <a:lstStyle/>
                    <a:p>
                      <a:pPr>
                        <a:lnSpc>
                          <a:spcPct val="100000"/>
                        </a:lnSpc>
                        <a:spcBef>
                          <a:spcPts val="0"/>
                        </a:spcBef>
                        <a:spcAft>
                          <a:spcPts val="0"/>
                        </a:spcAft>
                      </a:pPr>
                      <a:r>
                        <a:rPr lang="en-SE" sz="2800" dirty="0">
                          <a:solidFill>
                            <a:schemeClr val="bg1"/>
                          </a:solidFill>
                        </a:rPr>
                        <a:t>Guidelines and Standards</a:t>
                      </a:r>
                      <a:endParaRPr lang="en-SE"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100C8"/>
                    </a:solidFill>
                  </a:tcPr>
                </a:tc>
                <a:extLst>
                  <a:ext uri="{0D108BD9-81ED-4DB2-BD59-A6C34878D82A}">
                    <a16:rowId xmlns:a16="http://schemas.microsoft.com/office/drawing/2014/main" val="15504442"/>
                  </a:ext>
                </a:extLst>
              </a:tr>
              <a:tr h="370840">
                <a:tc>
                  <a:txBody>
                    <a:bodyPr/>
                    <a:lstStyle/>
                    <a:p>
                      <a:r>
                        <a:rPr lang="en-SE" sz="2800" dirty="0">
                          <a:solidFill>
                            <a:schemeClr val="bg1"/>
                          </a:solidFill>
                        </a:rPr>
                        <a:t>😮</a:t>
                      </a:r>
                    </a:p>
                  </a:txBody>
                  <a:tcPr>
                    <a:solidFill>
                      <a:srgbClr val="00008A"/>
                    </a:solidFill>
                  </a:tcPr>
                </a:tc>
                <a:tc>
                  <a:txBody>
                    <a:bodyPr/>
                    <a:lstStyle/>
                    <a:p>
                      <a:r>
                        <a:rPr lang="en-US" sz="2800" kern="1200" dirty="0">
                          <a:solidFill>
                            <a:schemeClr val="bg1"/>
                          </a:solidFill>
                          <a:effectLst/>
                          <a:latin typeface="+mn-lt"/>
                          <a:ea typeface="+mn-ea"/>
                          <a:cs typeface="+mn-cs"/>
                        </a:rPr>
                        <a:t>Standards and Legislation </a:t>
                      </a:r>
                      <a:endParaRPr lang="en-SE" sz="2800" dirty="0">
                        <a:solidFill>
                          <a:schemeClr val="bg1"/>
                        </a:solidFill>
                      </a:endParaRPr>
                    </a:p>
                  </a:txBody>
                  <a:tcPr>
                    <a:solidFill>
                      <a:srgbClr val="00008A"/>
                    </a:solidFill>
                  </a:tcPr>
                </a:tc>
                <a:extLst>
                  <a:ext uri="{0D108BD9-81ED-4DB2-BD59-A6C34878D82A}">
                    <a16:rowId xmlns:a16="http://schemas.microsoft.com/office/drawing/2014/main" val="2145165744"/>
                  </a:ext>
                </a:extLst>
              </a:tr>
            </a:tbl>
          </a:graphicData>
        </a:graphic>
      </p:graphicFrame>
      <p:graphicFrame>
        <p:nvGraphicFramePr>
          <p:cNvPr id="8" name="Table 7">
            <a:extLst>
              <a:ext uri="{FF2B5EF4-FFF2-40B4-BE49-F238E27FC236}">
                <a16:creationId xmlns:a16="http://schemas.microsoft.com/office/drawing/2014/main" id="{9C6A87CD-45E9-F340-D5AC-15BCE7182946}"/>
              </a:ext>
            </a:extLst>
          </p:cNvPr>
          <p:cNvGraphicFramePr>
            <a:graphicFrameLocks noGrp="1"/>
          </p:cNvGraphicFramePr>
          <p:nvPr>
            <p:extLst>
              <p:ext uri="{D42A27DB-BD31-4B8C-83A1-F6EECF244321}">
                <p14:modId xmlns:p14="http://schemas.microsoft.com/office/powerpoint/2010/main" val="387744994"/>
              </p:ext>
            </p:extLst>
          </p:nvPr>
        </p:nvGraphicFramePr>
        <p:xfrm>
          <a:off x="1287095" y="8813128"/>
          <a:ext cx="8971154" cy="3108960"/>
        </p:xfrm>
        <a:graphic>
          <a:graphicData uri="http://schemas.openxmlformats.org/drawingml/2006/table">
            <a:tbl>
              <a:tblPr firstRow="1" bandRow="1">
                <a:tableStyleId>{5C22544A-7EE6-4342-B048-85BDC9FD1C3A}</a:tableStyleId>
              </a:tblPr>
              <a:tblGrid>
                <a:gridCol w="2281295">
                  <a:extLst>
                    <a:ext uri="{9D8B030D-6E8A-4147-A177-3AD203B41FA5}">
                      <a16:colId xmlns:a16="http://schemas.microsoft.com/office/drawing/2014/main" val="1790664211"/>
                    </a:ext>
                  </a:extLst>
                </a:gridCol>
                <a:gridCol w="6689859">
                  <a:extLst>
                    <a:ext uri="{9D8B030D-6E8A-4147-A177-3AD203B41FA5}">
                      <a16:colId xmlns:a16="http://schemas.microsoft.com/office/drawing/2014/main" val="3016533546"/>
                    </a:ext>
                  </a:extLst>
                </a:gridCol>
              </a:tblGrid>
              <a:tr h="370840">
                <a:tc>
                  <a:txBody>
                    <a:bodyPr/>
                    <a:lstStyle/>
                    <a:p>
                      <a:r>
                        <a:rPr lang="en-SE" sz="2800" dirty="0"/>
                        <a:t>Emoticon</a:t>
                      </a:r>
                    </a:p>
                  </a:txBody>
                  <a:tcPr>
                    <a:solidFill>
                      <a:srgbClr val="FF2D64"/>
                    </a:solidFill>
                  </a:tcPr>
                </a:tc>
                <a:tc>
                  <a:txBody>
                    <a:bodyPr/>
                    <a:lstStyle/>
                    <a:p>
                      <a:r>
                        <a:rPr lang="en-SE" sz="2800" dirty="0"/>
                        <a:t>What is hard governance?</a:t>
                      </a:r>
                    </a:p>
                  </a:txBody>
                  <a:tcPr>
                    <a:solidFill>
                      <a:srgbClr val="FF2D64"/>
                    </a:solidFill>
                  </a:tcPr>
                </a:tc>
                <a:extLst>
                  <a:ext uri="{0D108BD9-81ED-4DB2-BD59-A6C34878D82A}">
                    <a16:rowId xmlns:a16="http://schemas.microsoft.com/office/drawing/2014/main" val="1394082024"/>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Legilsation</a:t>
                      </a:r>
                    </a:p>
                  </a:txBody>
                  <a:tcPr>
                    <a:solidFill>
                      <a:srgbClr val="00008A"/>
                    </a:solidFill>
                  </a:tcPr>
                </a:tc>
                <a:extLst>
                  <a:ext uri="{0D108BD9-81ED-4DB2-BD59-A6C34878D82A}">
                    <a16:rowId xmlns:a16="http://schemas.microsoft.com/office/drawing/2014/main" val="3365320535"/>
                  </a:ext>
                </a:extLst>
              </a:tr>
              <a:tr h="370840">
                <a:tc>
                  <a:txBody>
                    <a:bodyPr/>
                    <a:lstStyle/>
                    <a:p>
                      <a:r>
                        <a:rPr lang="en-SE" sz="2800" dirty="0">
                          <a:solidFill>
                            <a:schemeClr val="bg1"/>
                          </a:solidFill>
                        </a:rPr>
                        <a:t>❤️</a:t>
                      </a:r>
                    </a:p>
                  </a:txBody>
                  <a:tcPr>
                    <a:solidFill>
                      <a:srgbClr val="0100C8"/>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SE" sz="2800" dirty="0">
                          <a:solidFill>
                            <a:schemeClr val="bg1"/>
                          </a:solidFill>
                        </a:rPr>
                        <a:t>Standards</a:t>
                      </a:r>
                    </a:p>
                  </a:txBody>
                  <a:tcPr>
                    <a:solidFill>
                      <a:srgbClr val="0100C8"/>
                    </a:solidFill>
                  </a:tcPr>
                </a:tc>
                <a:extLst>
                  <a:ext uri="{0D108BD9-81ED-4DB2-BD59-A6C34878D82A}">
                    <a16:rowId xmlns:a16="http://schemas.microsoft.com/office/drawing/2014/main" val="3530557393"/>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Legilsation and Certification</a:t>
                      </a:r>
                    </a:p>
                  </a:txBody>
                  <a:tcPr>
                    <a:solidFill>
                      <a:srgbClr val="00008A"/>
                    </a:solidFill>
                  </a:tcPr>
                </a:tc>
                <a:extLst>
                  <a:ext uri="{0D108BD9-81ED-4DB2-BD59-A6C34878D82A}">
                    <a16:rowId xmlns:a16="http://schemas.microsoft.com/office/drawing/2014/main" val="3581866322"/>
                  </a:ext>
                </a:extLst>
              </a:tr>
              <a:tr h="370840">
                <a:tc>
                  <a:txBody>
                    <a:bodyPr/>
                    <a:lstStyle/>
                    <a:p>
                      <a:r>
                        <a:rPr lang="en-SE" sz="2800" dirty="0">
                          <a:solidFill>
                            <a:schemeClr val="bg1"/>
                          </a:solidFill>
                        </a:rPr>
                        <a:t>😆</a:t>
                      </a:r>
                    </a:p>
                  </a:txBody>
                  <a:tcPr>
                    <a:solidFill>
                      <a:srgbClr val="0100C8"/>
                    </a:solidFill>
                  </a:tcPr>
                </a:tc>
                <a:tc>
                  <a:txBody>
                    <a:bodyPr/>
                    <a:lstStyle/>
                    <a:p>
                      <a:pPr>
                        <a:lnSpc>
                          <a:spcPct val="100000"/>
                        </a:lnSpc>
                        <a:spcBef>
                          <a:spcPts val="0"/>
                        </a:spcBef>
                        <a:spcAft>
                          <a:spcPts val="0"/>
                        </a:spcAft>
                      </a:pPr>
                      <a:r>
                        <a:rPr lang="en-SE" sz="2800" dirty="0">
                          <a:solidFill>
                            <a:schemeClr val="bg1"/>
                          </a:solidFill>
                        </a:rPr>
                        <a:t>Standards and Good Practices</a:t>
                      </a:r>
                      <a:endParaRPr lang="en-SE"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100C8"/>
                    </a:solidFill>
                  </a:tcPr>
                </a:tc>
                <a:extLst>
                  <a:ext uri="{0D108BD9-81ED-4DB2-BD59-A6C34878D82A}">
                    <a16:rowId xmlns:a16="http://schemas.microsoft.com/office/drawing/2014/main" val="15504442"/>
                  </a:ext>
                </a:extLst>
              </a:tr>
              <a:tr h="370840">
                <a:tc>
                  <a:txBody>
                    <a:bodyPr/>
                    <a:lstStyle/>
                    <a:p>
                      <a:r>
                        <a:rPr lang="en-SE" sz="2800" dirty="0">
                          <a:solidFill>
                            <a:schemeClr val="bg1"/>
                          </a:solidFill>
                        </a:rPr>
                        <a:t>😮</a:t>
                      </a:r>
                    </a:p>
                  </a:txBody>
                  <a:tcPr>
                    <a:solidFill>
                      <a:srgbClr val="00008A"/>
                    </a:solidFill>
                  </a:tcPr>
                </a:tc>
                <a:tc>
                  <a:txBody>
                    <a:bodyPr/>
                    <a:lstStyle/>
                    <a:p>
                      <a:r>
                        <a:rPr lang="en-US" sz="2800" kern="1200" dirty="0">
                          <a:solidFill>
                            <a:schemeClr val="bg1"/>
                          </a:solidFill>
                          <a:effectLst/>
                          <a:latin typeface="+mn-lt"/>
                          <a:ea typeface="+mn-ea"/>
                          <a:cs typeface="+mn-cs"/>
                        </a:rPr>
                        <a:t>Standards and Legislation </a:t>
                      </a:r>
                      <a:endParaRPr lang="en-SE" sz="2800" dirty="0">
                        <a:solidFill>
                          <a:schemeClr val="bg1"/>
                        </a:solidFill>
                      </a:endParaRPr>
                    </a:p>
                  </a:txBody>
                  <a:tcPr>
                    <a:solidFill>
                      <a:srgbClr val="00008A"/>
                    </a:solidFill>
                  </a:tcPr>
                </a:tc>
                <a:extLst>
                  <a:ext uri="{0D108BD9-81ED-4DB2-BD59-A6C34878D82A}">
                    <a16:rowId xmlns:a16="http://schemas.microsoft.com/office/drawing/2014/main" val="2145165744"/>
                  </a:ext>
                </a:extLst>
              </a:tr>
            </a:tbl>
          </a:graphicData>
        </a:graphic>
      </p:graphicFrame>
      <p:graphicFrame>
        <p:nvGraphicFramePr>
          <p:cNvPr id="9" name="Table 8">
            <a:extLst>
              <a:ext uri="{FF2B5EF4-FFF2-40B4-BE49-F238E27FC236}">
                <a16:creationId xmlns:a16="http://schemas.microsoft.com/office/drawing/2014/main" id="{496B7AA3-14E8-400C-F6F1-6CF4C850505E}"/>
              </a:ext>
            </a:extLst>
          </p:cNvPr>
          <p:cNvGraphicFramePr>
            <a:graphicFrameLocks noGrp="1"/>
          </p:cNvGraphicFramePr>
          <p:nvPr>
            <p:extLst>
              <p:ext uri="{D42A27DB-BD31-4B8C-83A1-F6EECF244321}">
                <p14:modId xmlns:p14="http://schemas.microsoft.com/office/powerpoint/2010/main" val="1300934364"/>
              </p:ext>
            </p:extLst>
          </p:nvPr>
        </p:nvGraphicFramePr>
        <p:xfrm>
          <a:off x="13906431" y="4210349"/>
          <a:ext cx="8971154" cy="2072640"/>
        </p:xfrm>
        <a:graphic>
          <a:graphicData uri="http://schemas.openxmlformats.org/drawingml/2006/table">
            <a:tbl>
              <a:tblPr firstRow="1" bandRow="1">
                <a:tableStyleId>{5C22544A-7EE6-4342-B048-85BDC9FD1C3A}</a:tableStyleId>
              </a:tblPr>
              <a:tblGrid>
                <a:gridCol w="2281295">
                  <a:extLst>
                    <a:ext uri="{9D8B030D-6E8A-4147-A177-3AD203B41FA5}">
                      <a16:colId xmlns:a16="http://schemas.microsoft.com/office/drawing/2014/main" val="1790664211"/>
                    </a:ext>
                  </a:extLst>
                </a:gridCol>
                <a:gridCol w="6689859">
                  <a:extLst>
                    <a:ext uri="{9D8B030D-6E8A-4147-A177-3AD203B41FA5}">
                      <a16:colId xmlns:a16="http://schemas.microsoft.com/office/drawing/2014/main" val="3016533546"/>
                    </a:ext>
                  </a:extLst>
                </a:gridCol>
              </a:tblGrid>
              <a:tr h="370840">
                <a:tc>
                  <a:txBody>
                    <a:bodyPr/>
                    <a:lstStyle/>
                    <a:p>
                      <a:r>
                        <a:rPr lang="en-SE" sz="2800" dirty="0"/>
                        <a:t>Emoticon</a:t>
                      </a:r>
                    </a:p>
                  </a:txBody>
                  <a:tcPr>
                    <a:solidFill>
                      <a:srgbClr val="FF2D64"/>
                    </a:solidFill>
                  </a:tcPr>
                </a:tc>
                <a:tc>
                  <a:txBody>
                    <a:bodyPr/>
                    <a:lstStyle/>
                    <a:p>
                      <a:r>
                        <a:rPr lang="en-SE" sz="2800" dirty="0"/>
                        <a:t>Which is a standarisation Institutes for AI</a:t>
                      </a:r>
                    </a:p>
                  </a:txBody>
                  <a:tcPr>
                    <a:solidFill>
                      <a:srgbClr val="FF2D64"/>
                    </a:solidFill>
                  </a:tcPr>
                </a:tc>
                <a:extLst>
                  <a:ext uri="{0D108BD9-81ED-4DB2-BD59-A6C34878D82A}">
                    <a16:rowId xmlns:a16="http://schemas.microsoft.com/office/drawing/2014/main" val="1394082024"/>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IEEE SA</a:t>
                      </a:r>
                    </a:p>
                  </a:txBody>
                  <a:tcPr>
                    <a:solidFill>
                      <a:srgbClr val="00008A"/>
                    </a:solidFill>
                  </a:tcPr>
                </a:tc>
                <a:extLst>
                  <a:ext uri="{0D108BD9-81ED-4DB2-BD59-A6C34878D82A}">
                    <a16:rowId xmlns:a16="http://schemas.microsoft.com/office/drawing/2014/main" val="3365320535"/>
                  </a:ext>
                </a:extLst>
              </a:tr>
              <a:tr h="370840">
                <a:tc>
                  <a:txBody>
                    <a:bodyPr/>
                    <a:lstStyle/>
                    <a:p>
                      <a:r>
                        <a:rPr lang="en-SE" sz="2800" dirty="0">
                          <a:solidFill>
                            <a:schemeClr val="bg1"/>
                          </a:solidFill>
                        </a:rPr>
                        <a:t>❤️</a:t>
                      </a:r>
                    </a:p>
                  </a:txBody>
                  <a:tcPr>
                    <a:solidFill>
                      <a:srgbClr val="0100C8"/>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SE" sz="2800" dirty="0">
                          <a:solidFill>
                            <a:schemeClr val="bg1"/>
                          </a:solidFill>
                        </a:rPr>
                        <a:t>W3C</a:t>
                      </a:r>
                    </a:p>
                  </a:txBody>
                  <a:tcPr>
                    <a:solidFill>
                      <a:srgbClr val="0100C8"/>
                    </a:solidFill>
                  </a:tcPr>
                </a:tc>
                <a:extLst>
                  <a:ext uri="{0D108BD9-81ED-4DB2-BD59-A6C34878D82A}">
                    <a16:rowId xmlns:a16="http://schemas.microsoft.com/office/drawing/2014/main" val="3530557393"/>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USB Consortium</a:t>
                      </a:r>
                    </a:p>
                  </a:txBody>
                  <a:tcPr>
                    <a:solidFill>
                      <a:srgbClr val="00008A"/>
                    </a:solidFill>
                  </a:tcPr>
                </a:tc>
                <a:extLst>
                  <a:ext uri="{0D108BD9-81ED-4DB2-BD59-A6C34878D82A}">
                    <a16:rowId xmlns:a16="http://schemas.microsoft.com/office/drawing/2014/main" val="3581866322"/>
                  </a:ext>
                </a:extLst>
              </a:tr>
            </a:tbl>
          </a:graphicData>
        </a:graphic>
      </p:graphicFrame>
      <p:graphicFrame>
        <p:nvGraphicFramePr>
          <p:cNvPr id="10" name="Table 9">
            <a:extLst>
              <a:ext uri="{FF2B5EF4-FFF2-40B4-BE49-F238E27FC236}">
                <a16:creationId xmlns:a16="http://schemas.microsoft.com/office/drawing/2014/main" id="{BCF202CA-4D44-D70E-A19D-2903A8C61F2B}"/>
              </a:ext>
            </a:extLst>
          </p:cNvPr>
          <p:cNvGraphicFramePr>
            <a:graphicFrameLocks noGrp="1"/>
          </p:cNvGraphicFramePr>
          <p:nvPr>
            <p:extLst>
              <p:ext uri="{D42A27DB-BD31-4B8C-83A1-F6EECF244321}">
                <p14:modId xmlns:p14="http://schemas.microsoft.com/office/powerpoint/2010/main" val="1483378614"/>
              </p:ext>
            </p:extLst>
          </p:nvPr>
        </p:nvGraphicFramePr>
        <p:xfrm>
          <a:off x="13906431" y="6414913"/>
          <a:ext cx="8971154" cy="2499360"/>
        </p:xfrm>
        <a:graphic>
          <a:graphicData uri="http://schemas.openxmlformats.org/drawingml/2006/table">
            <a:tbl>
              <a:tblPr firstRow="1" bandRow="1">
                <a:tableStyleId>{5C22544A-7EE6-4342-B048-85BDC9FD1C3A}</a:tableStyleId>
              </a:tblPr>
              <a:tblGrid>
                <a:gridCol w="2281295">
                  <a:extLst>
                    <a:ext uri="{9D8B030D-6E8A-4147-A177-3AD203B41FA5}">
                      <a16:colId xmlns:a16="http://schemas.microsoft.com/office/drawing/2014/main" val="1790664211"/>
                    </a:ext>
                  </a:extLst>
                </a:gridCol>
                <a:gridCol w="6689859">
                  <a:extLst>
                    <a:ext uri="{9D8B030D-6E8A-4147-A177-3AD203B41FA5}">
                      <a16:colId xmlns:a16="http://schemas.microsoft.com/office/drawing/2014/main" val="3016533546"/>
                    </a:ext>
                  </a:extLst>
                </a:gridCol>
              </a:tblGrid>
              <a:tr h="370840">
                <a:tc>
                  <a:txBody>
                    <a:bodyPr/>
                    <a:lstStyle/>
                    <a:p>
                      <a:r>
                        <a:rPr lang="en-SE" sz="2800" dirty="0"/>
                        <a:t>Emoticon</a:t>
                      </a:r>
                    </a:p>
                  </a:txBody>
                  <a:tcPr>
                    <a:solidFill>
                      <a:srgbClr val="FF2D64"/>
                    </a:solidFill>
                  </a:tcPr>
                </a:tc>
                <a:tc>
                  <a:txBody>
                    <a:bodyPr/>
                    <a:lstStyle/>
                    <a:p>
                      <a:r>
                        <a:rPr lang="en-SE" sz="2800" dirty="0"/>
                        <a:t>For the AI Act, which standards will matter the most?</a:t>
                      </a:r>
                    </a:p>
                  </a:txBody>
                  <a:tcPr>
                    <a:solidFill>
                      <a:srgbClr val="FF2D64"/>
                    </a:solidFill>
                  </a:tcPr>
                </a:tc>
                <a:extLst>
                  <a:ext uri="{0D108BD9-81ED-4DB2-BD59-A6C34878D82A}">
                    <a16:rowId xmlns:a16="http://schemas.microsoft.com/office/drawing/2014/main" val="1394082024"/>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IEEE SA</a:t>
                      </a:r>
                    </a:p>
                  </a:txBody>
                  <a:tcPr>
                    <a:solidFill>
                      <a:srgbClr val="00008A"/>
                    </a:solidFill>
                  </a:tcPr>
                </a:tc>
                <a:extLst>
                  <a:ext uri="{0D108BD9-81ED-4DB2-BD59-A6C34878D82A}">
                    <a16:rowId xmlns:a16="http://schemas.microsoft.com/office/drawing/2014/main" val="3365320535"/>
                  </a:ext>
                </a:extLst>
              </a:tr>
              <a:tr h="370840">
                <a:tc>
                  <a:txBody>
                    <a:bodyPr/>
                    <a:lstStyle/>
                    <a:p>
                      <a:r>
                        <a:rPr lang="en-SE" sz="2800" dirty="0">
                          <a:solidFill>
                            <a:schemeClr val="bg1"/>
                          </a:solidFill>
                        </a:rPr>
                        <a:t>❤️</a:t>
                      </a:r>
                    </a:p>
                  </a:txBody>
                  <a:tcPr>
                    <a:solidFill>
                      <a:srgbClr val="0100C8"/>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SE" sz="2800" dirty="0">
                          <a:solidFill>
                            <a:schemeClr val="bg1"/>
                          </a:solidFill>
                        </a:rPr>
                        <a:t>ISO</a:t>
                      </a:r>
                    </a:p>
                  </a:txBody>
                  <a:tcPr>
                    <a:solidFill>
                      <a:srgbClr val="0100C8"/>
                    </a:solidFill>
                  </a:tcPr>
                </a:tc>
                <a:extLst>
                  <a:ext uri="{0D108BD9-81ED-4DB2-BD59-A6C34878D82A}">
                    <a16:rowId xmlns:a16="http://schemas.microsoft.com/office/drawing/2014/main" val="3530557393"/>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CEN-CENELEC</a:t>
                      </a:r>
                    </a:p>
                  </a:txBody>
                  <a:tcPr>
                    <a:solidFill>
                      <a:srgbClr val="00008A"/>
                    </a:solidFill>
                  </a:tcPr>
                </a:tc>
                <a:extLst>
                  <a:ext uri="{0D108BD9-81ED-4DB2-BD59-A6C34878D82A}">
                    <a16:rowId xmlns:a16="http://schemas.microsoft.com/office/drawing/2014/main" val="3581866322"/>
                  </a:ext>
                </a:extLst>
              </a:tr>
            </a:tbl>
          </a:graphicData>
        </a:graphic>
      </p:graphicFrame>
      <p:graphicFrame>
        <p:nvGraphicFramePr>
          <p:cNvPr id="12" name="Table 11">
            <a:extLst>
              <a:ext uri="{FF2B5EF4-FFF2-40B4-BE49-F238E27FC236}">
                <a16:creationId xmlns:a16="http://schemas.microsoft.com/office/drawing/2014/main" id="{323B8AA4-D0D0-99F0-64FE-EA1B99438424}"/>
              </a:ext>
            </a:extLst>
          </p:cNvPr>
          <p:cNvGraphicFramePr>
            <a:graphicFrameLocks noGrp="1"/>
          </p:cNvGraphicFramePr>
          <p:nvPr>
            <p:extLst>
              <p:ext uri="{D42A27DB-BD31-4B8C-83A1-F6EECF244321}">
                <p14:modId xmlns:p14="http://schemas.microsoft.com/office/powerpoint/2010/main" val="1339996679"/>
              </p:ext>
            </p:extLst>
          </p:nvPr>
        </p:nvGraphicFramePr>
        <p:xfrm>
          <a:off x="13906431" y="9206897"/>
          <a:ext cx="8971154" cy="3017520"/>
        </p:xfrm>
        <a:graphic>
          <a:graphicData uri="http://schemas.openxmlformats.org/drawingml/2006/table">
            <a:tbl>
              <a:tblPr firstRow="1" bandRow="1">
                <a:tableStyleId>{5C22544A-7EE6-4342-B048-85BDC9FD1C3A}</a:tableStyleId>
              </a:tblPr>
              <a:tblGrid>
                <a:gridCol w="2281295">
                  <a:extLst>
                    <a:ext uri="{9D8B030D-6E8A-4147-A177-3AD203B41FA5}">
                      <a16:colId xmlns:a16="http://schemas.microsoft.com/office/drawing/2014/main" val="1790664211"/>
                    </a:ext>
                  </a:extLst>
                </a:gridCol>
                <a:gridCol w="6689859">
                  <a:extLst>
                    <a:ext uri="{9D8B030D-6E8A-4147-A177-3AD203B41FA5}">
                      <a16:colId xmlns:a16="http://schemas.microsoft.com/office/drawing/2014/main" val="3016533546"/>
                    </a:ext>
                  </a:extLst>
                </a:gridCol>
              </a:tblGrid>
              <a:tr h="0">
                <a:tc>
                  <a:txBody>
                    <a:bodyPr/>
                    <a:lstStyle/>
                    <a:p>
                      <a:r>
                        <a:rPr lang="en-SE" sz="2800" dirty="0"/>
                        <a:t>Emoticon</a:t>
                      </a:r>
                    </a:p>
                  </a:txBody>
                  <a:tcPr>
                    <a:solidFill>
                      <a:srgbClr val="FF2D64"/>
                    </a:solidFill>
                  </a:tcPr>
                </a:tc>
                <a:tc>
                  <a:txBody>
                    <a:bodyPr/>
                    <a:lstStyle/>
                    <a:p>
                      <a:r>
                        <a:rPr lang="en-SE" sz="2800" dirty="0"/>
                        <a:t>Do you think your university should have its own AI policy for teaching and research?</a:t>
                      </a:r>
                    </a:p>
                  </a:txBody>
                  <a:tcPr>
                    <a:solidFill>
                      <a:srgbClr val="FF2D64"/>
                    </a:solidFill>
                  </a:tcPr>
                </a:tc>
                <a:extLst>
                  <a:ext uri="{0D108BD9-81ED-4DB2-BD59-A6C34878D82A}">
                    <a16:rowId xmlns:a16="http://schemas.microsoft.com/office/drawing/2014/main" val="1394082024"/>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Yes, for teaching.</a:t>
                      </a:r>
                    </a:p>
                  </a:txBody>
                  <a:tcPr>
                    <a:solidFill>
                      <a:srgbClr val="00008A"/>
                    </a:solidFill>
                  </a:tcPr>
                </a:tc>
                <a:extLst>
                  <a:ext uri="{0D108BD9-81ED-4DB2-BD59-A6C34878D82A}">
                    <a16:rowId xmlns:a16="http://schemas.microsoft.com/office/drawing/2014/main" val="3365320535"/>
                  </a:ext>
                </a:extLst>
              </a:tr>
              <a:tr h="370840">
                <a:tc>
                  <a:txBody>
                    <a:bodyPr/>
                    <a:lstStyle/>
                    <a:p>
                      <a:r>
                        <a:rPr lang="en-SE" sz="2800" dirty="0">
                          <a:solidFill>
                            <a:schemeClr val="bg1"/>
                          </a:solidFill>
                        </a:rPr>
                        <a:t>❤️</a:t>
                      </a:r>
                    </a:p>
                  </a:txBody>
                  <a:tcPr>
                    <a:solidFill>
                      <a:srgbClr val="0100C8"/>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SE" sz="2800" dirty="0">
                          <a:solidFill>
                            <a:schemeClr val="bg1"/>
                          </a:solidFill>
                        </a:rPr>
                        <a:t>Yes, for research.</a:t>
                      </a:r>
                    </a:p>
                  </a:txBody>
                  <a:tcPr>
                    <a:solidFill>
                      <a:srgbClr val="0100C8"/>
                    </a:solidFill>
                  </a:tcPr>
                </a:tc>
                <a:extLst>
                  <a:ext uri="{0D108BD9-81ED-4DB2-BD59-A6C34878D82A}">
                    <a16:rowId xmlns:a16="http://schemas.microsoft.com/office/drawing/2014/main" val="3530557393"/>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Yes, for both.</a:t>
                      </a:r>
                    </a:p>
                  </a:txBody>
                  <a:tcPr>
                    <a:solidFill>
                      <a:srgbClr val="00008A"/>
                    </a:solidFill>
                  </a:tcPr>
                </a:tc>
                <a:extLst>
                  <a:ext uri="{0D108BD9-81ED-4DB2-BD59-A6C34878D82A}">
                    <a16:rowId xmlns:a16="http://schemas.microsoft.com/office/drawing/2014/main" val="3581866322"/>
                  </a:ext>
                </a:extLst>
              </a:tr>
              <a:tr h="370840">
                <a:tc>
                  <a:txBody>
                    <a:bodyPr/>
                    <a:lstStyle/>
                    <a:p>
                      <a:r>
                        <a:rPr lang="en-SE" sz="2800" dirty="0">
                          <a:solidFill>
                            <a:schemeClr val="bg1"/>
                          </a:solidFill>
                        </a:rPr>
                        <a:t>😆</a:t>
                      </a:r>
                    </a:p>
                  </a:txBody>
                  <a:tcPr>
                    <a:solidFill>
                      <a:srgbClr val="00008A"/>
                    </a:solidFill>
                  </a:tcPr>
                </a:tc>
                <a:tc>
                  <a:txBody>
                    <a:bodyPr/>
                    <a:lstStyle/>
                    <a:p>
                      <a:pPr>
                        <a:lnSpc>
                          <a:spcPct val="100000"/>
                        </a:lnSpc>
                        <a:spcBef>
                          <a:spcPts val="0"/>
                        </a:spcBef>
                        <a:spcAft>
                          <a:spcPts val="0"/>
                        </a:spcAft>
                      </a:pPr>
                      <a:r>
                        <a:rPr lang="en-SE" sz="2800" dirty="0">
                          <a:solidFill>
                            <a:schemeClr val="bg1"/>
                          </a:solidFill>
                        </a:rPr>
                        <a:t>No</a:t>
                      </a:r>
                      <a:endParaRPr lang="en-SE"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008A"/>
                    </a:solidFill>
                  </a:tcPr>
                </a:tc>
                <a:extLst>
                  <a:ext uri="{0D108BD9-81ED-4DB2-BD59-A6C34878D82A}">
                    <a16:rowId xmlns:a16="http://schemas.microsoft.com/office/drawing/2014/main" val="740939832"/>
                  </a:ext>
                </a:extLst>
              </a:tr>
            </a:tbl>
          </a:graphicData>
        </a:graphic>
      </p:graphicFrame>
    </p:spTree>
    <p:extLst>
      <p:ext uri="{BB962C8B-B14F-4D97-AF65-F5344CB8AC3E}">
        <p14:creationId xmlns:p14="http://schemas.microsoft.com/office/powerpoint/2010/main" val="341466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A694D4-8470-4244-9551-8486159EA198}"/>
              </a:ext>
            </a:extLst>
          </p:cNvPr>
          <p:cNvSpPr>
            <a:spLocks noGrp="1"/>
          </p:cNvSpPr>
          <p:nvPr>
            <p:ph type="body" sz="quarter" idx="16"/>
          </p:nvPr>
        </p:nvSpPr>
        <p:spPr/>
        <p:txBody>
          <a:bodyPr/>
          <a:lstStyle/>
          <a:p>
            <a:r>
              <a:rPr lang="en-US" dirty="0"/>
              <a:t>Values Interpretation</a:t>
            </a:r>
          </a:p>
        </p:txBody>
      </p:sp>
    </p:spTree>
    <p:extLst>
      <p:ext uri="{BB962C8B-B14F-4D97-AF65-F5344CB8AC3E}">
        <p14:creationId xmlns:p14="http://schemas.microsoft.com/office/powerpoint/2010/main" val="1180862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3ECEF50-2B91-580A-0666-D027F522B35C}"/>
              </a:ext>
            </a:extLst>
          </p:cNvPr>
          <p:cNvSpPr>
            <a:spLocks noGrp="1"/>
          </p:cNvSpPr>
          <p:nvPr>
            <p:ph type="body" sz="quarter" idx="24"/>
          </p:nvPr>
        </p:nvSpPr>
        <p:spPr/>
        <p:txBody>
          <a:bodyPr/>
          <a:lstStyle/>
          <a:p>
            <a:r>
              <a:rPr lang="en-US" dirty="0"/>
              <a:t>Values Interpretation</a:t>
            </a:r>
          </a:p>
        </p:txBody>
      </p:sp>
      <p:sp>
        <p:nvSpPr>
          <p:cNvPr id="8" name="Text Placeholder 7">
            <a:extLst>
              <a:ext uri="{FF2B5EF4-FFF2-40B4-BE49-F238E27FC236}">
                <a16:creationId xmlns:a16="http://schemas.microsoft.com/office/drawing/2014/main" id="{CD3683CE-D01E-7776-02BD-30EE80E04744}"/>
              </a:ext>
            </a:extLst>
          </p:cNvPr>
          <p:cNvSpPr>
            <a:spLocks noGrp="1"/>
          </p:cNvSpPr>
          <p:nvPr>
            <p:ph type="body" sz="quarter" idx="22"/>
          </p:nvPr>
        </p:nvSpPr>
        <p:spPr/>
        <p:txBody>
          <a:bodyPr/>
          <a:lstStyle/>
          <a:p>
            <a:pPr marL="342900" indent="-342900" fontAlgn="base">
              <a:buFont typeface="Arial" panose="020B0604020202020204" pitchFamily="34" charset="0"/>
              <a:buChar char="•"/>
            </a:pPr>
            <a:r>
              <a:rPr lang="en-GB" sz="2400" dirty="0"/>
              <a:t>Figuring out the answers to those dilemmas —answers provided either </a:t>
            </a:r>
            <a:r>
              <a:rPr lang="en-GB" sz="2400" i="1" dirty="0"/>
              <a:t>implicitly </a:t>
            </a:r>
            <a:r>
              <a:rPr lang="en-GB" sz="2400" dirty="0"/>
              <a:t>or </a:t>
            </a:r>
            <a:r>
              <a:rPr lang="en-GB" sz="2400" i="1" dirty="0"/>
              <a:t>explicitly.</a:t>
            </a:r>
            <a:endParaRPr lang="en-GB" sz="2400" dirty="0"/>
          </a:p>
          <a:p>
            <a:pPr marL="342900" indent="-342900" fontAlgn="base">
              <a:buFont typeface="Arial" panose="020B0604020202020204" pitchFamily="34" charset="0"/>
              <a:buChar char="•"/>
            </a:pPr>
            <a:endParaRPr lang="en-GB" sz="2400" dirty="0"/>
          </a:p>
          <a:p>
            <a:pPr marL="342900" indent="-342900" fontAlgn="base">
              <a:buFont typeface="Arial" panose="020B0604020202020204" pitchFamily="34" charset="0"/>
              <a:buChar char="•"/>
            </a:pPr>
            <a:r>
              <a:rPr lang="en-GB" sz="2400" dirty="0"/>
              <a:t>Helping to align project(s) with stakeholder’s values.</a:t>
            </a:r>
          </a:p>
          <a:p>
            <a:pPr marL="342900" indent="-342900" fontAlgn="base">
              <a:buFont typeface="Arial" panose="020B0604020202020204" pitchFamily="34" charset="0"/>
              <a:buChar char="•"/>
            </a:pPr>
            <a:endParaRPr lang="en-GB" sz="2400" dirty="0"/>
          </a:p>
          <a:p>
            <a:pPr marL="342900" indent="-342900" fontAlgn="base">
              <a:buFont typeface="Arial" panose="020B0604020202020204" pitchFamily="34" charset="0"/>
              <a:buChar char="•"/>
            </a:pPr>
            <a:r>
              <a:rPr lang="en-GB" sz="2400" dirty="0"/>
              <a:t>Receive actionable recommendations and a roadmap.</a:t>
            </a:r>
          </a:p>
          <a:p>
            <a:pPr marL="342900" indent="-342900" fontAlgn="base">
              <a:buFont typeface="Arial" panose="020B0604020202020204" pitchFamily="34" charset="0"/>
              <a:buChar char="•"/>
            </a:pPr>
            <a:endParaRPr lang="en-GB" sz="2400" dirty="0"/>
          </a:p>
          <a:p>
            <a:pPr marL="342900" indent="-342900" fontAlgn="base">
              <a:buFont typeface="Arial" panose="020B0604020202020204" pitchFamily="34" charset="0"/>
              <a:buChar char="•"/>
            </a:pPr>
            <a:r>
              <a:rPr lang="en-GB" sz="2400" dirty="0"/>
              <a:t>Offers opportunities for public relations, due diligence, and competitive advantage.</a:t>
            </a:r>
          </a:p>
          <a:p>
            <a:pPr marL="952500" lvl="1" indent="-342900" fontAlgn="base">
              <a:buFont typeface="Arial" panose="020B0604020202020204" pitchFamily="34" charset="0"/>
              <a:buChar char="•"/>
            </a:pP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Better hiring opportunities.</a:t>
            </a:r>
          </a:p>
          <a:p>
            <a:pPr marL="952500" lvl="1" indent="-342900" fontAlgn="base">
              <a:buFont typeface="Arial" panose="020B0604020202020204" pitchFamily="34" charset="0"/>
              <a:buChar char="•"/>
            </a:pP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Increased user adoption. </a:t>
            </a:r>
            <a:endParaRPr lang="en-GB" sz="2400" dirty="0"/>
          </a:p>
        </p:txBody>
      </p:sp>
      <p:sp>
        <p:nvSpPr>
          <p:cNvPr id="5" name="Text Placeholder 4"/>
          <p:cNvSpPr>
            <a:spLocks noGrp="1"/>
          </p:cNvSpPr>
          <p:nvPr>
            <p:ph type="body" sz="quarter" idx="25"/>
          </p:nvPr>
        </p:nvSpPr>
        <p:spPr/>
        <p:txBody>
          <a:bodyPr/>
          <a:lstStyle/>
          <a:p>
            <a:r>
              <a:rPr lang="en-US" dirty="0"/>
              <a:t>Assessment</a:t>
            </a:r>
          </a:p>
        </p:txBody>
      </p:sp>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26</a:t>
            </a:fld>
            <a:endParaRPr lang="bg-BG" dirty="0">
              <a:solidFill>
                <a:srgbClr val="000000"/>
              </a:solidFill>
            </a:endParaRPr>
          </a:p>
        </p:txBody>
      </p:sp>
      <p:pic>
        <p:nvPicPr>
          <p:cNvPr id="9218" name="Picture 2" descr="ALTAI - The Assessment List on Trustworthy Artificial Intelligence - Tool  Detail - RRI Tools">
            <a:extLst>
              <a:ext uri="{FF2B5EF4-FFF2-40B4-BE49-F238E27FC236}">
                <a16:creationId xmlns:a16="http://schemas.microsoft.com/office/drawing/2014/main" id="{A7F70078-772B-FF94-07AE-45756D86A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6782" y="5487650"/>
            <a:ext cx="4203723" cy="5975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528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3ECEF50-2B91-580A-0666-D027F522B35C}"/>
              </a:ext>
            </a:extLst>
          </p:cNvPr>
          <p:cNvSpPr>
            <a:spLocks noGrp="1"/>
          </p:cNvSpPr>
          <p:nvPr>
            <p:ph type="body" sz="quarter" idx="24"/>
          </p:nvPr>
        </p:nvSpPr>
        <p:spPr/>
        <p:txBody>
          <a:bodyPr/>
          <a:lstStyle/>
          <a:p>
            <a:r>
              <a:rPr lang="en-US" dirty="0"/>
              <a:t>Values Interpretation</a:t>
            </a:r>
          </a:p>
        </p:txBody>
      </p:sp>
      <p:sp>
        <p:nvSpPr>
          <p:cNvPr id="8" name="Text Placeholder 7">
            <a:extLst>
              <a:ext uri="{FF2B5EF4-FFF2-40B4-BE49-F238E27FC236}">
                <a16:creationId xmlns:a16="http://schemas.microsoft.com/office/drawing/2014/main" id="{CD3683CE-D01E-7776-02BD-30EE80E04744}"/>
              </a:ext>
            </a:extLst>
          </p:cNvPr>
          <p:cNvSpPr>
            <a:spLocks noGrp="1"/>
          </p:cNvSpPr>
          <p:nvPr>
            <p:ph type="body" sz="quarter" idx="22"/>
          </p:nvPr>
        </p:nvSpPr>
        <p:spPr/>
        <p:txBody>
          <a:bodyPr/>
          <a:lstStyle/>
          <a:p>
            <a:pPr marL="0" lvl="1">
              <a:spcAft>
                <a:spcPts val="600"/>
              </a:spcAft>
            </a:pPr>
            <a:r>
              <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Did you assess: </a:t>
            </a:r>
          </a:p>
          <a:p>
            <a:pPr lvl="1">
              <a:spcAft>
                <a:spcPts val="600"/>
              </a:spcAft>
            </a:pPr>
            <a:r>
              <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 to what extent the decisions and hence the outcome made by the AI system can be understood? </a:t>
            </a:r>
          </a:p>
          <a:p>
            <a:pPr lvl="1">
              <a:spcAft>
                <a:spcPts val="600"/>
              </a:spcAft>
            </a:pPr>
            <a:r>
              <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to what degree the system’s decision influences the organisation’s decision-making processes? </a:t>
            </a:r>
          </a:p>
          <a:p>
            <a:pPr lvl="1">
              <a:spcAft>
                <a:spcPts val="600"/>
              </a:spcAft>
            </a:pPr>
            <a:r>
              <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why this particular system was deployed in this specific area? </a:t>
            </a:r>
          </a:p>
          <a:p>
            <a:pPr lvl="1">
              <a:spcAft>
                <a:spcPts val="600"/>
              </a:spcAft>
            </a:pPr>
            <a:r>
              <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what the system’s business model is (for example, how does it create value for the organisation)? </a:t>
            </a:r>
          </a:p>
          <a:p>
            <a:pPr>
              <a:spcAft>
                <a:spcPts val="600"/>
              </a:spcAft>
            </a:pPr>
            <a:r>
              <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In case the AI system interacts directly with humans: </a:t>
            </a:r>
          </a:p>
          <a:p>
            <a:pPr lvl="1">
              <a:spcAft>
                <a:spcPts val="600"/>
              </a:spcAft>
            </a:pPr>
            <a:r>
              <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Did you assess whether the AI system encourages humans to develop attachment and empathy towards the system? </a:t>
            </a:r>
          </a:p>
          <a:p>
            <a:pPr lvl="1">
              <a:spcAft>
                <a:spcPts val="600"/>
              </a:spcAft>
            </a:pPr>
            <a:r>
              <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Did you ensure that the AI system clearly signals that its social interaction is simulated and that it</a:t>
            </a:r>
          </a:p>
          <a:p>
            <a:endParaRPr lang="en-SE"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 Placeholder 10">
            <a:extLst>
              <a:ext uri="{FF2B5EF4-FFF2-40B4-BE49-F238E27FC236}">
                <a16:creationId xmlns:a16="http://schemas.microsoft.com/office/drawing/2014/main" id="{AE1E1D66-A03F-1772-7395-D2923EB0680E}"/>
              </a:ext>
            </a:extLst>
          </p:cNvPr>
          <p:cNvSpPr>
            <a:spLocks noGrp="1"/>
          </p:cNvSpPr>
          <p:nvPr>
            <p:ph type="body" sz="quarter" idx="26"/>
          </p:nvPr>
        </p:nvSpPr>
        <p:spPr/>
        <p:txBody>
          <a:bodyPr/>
          <a:lstStyle/>
          <a:p>
            <a:pPr>
              <a:spcAft>
                <a:spcPts val="600"/>
              </a:spcAft>
            </a:pPr>
            <a:r>
              <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Did you build in mechanisms for notice and control over personal data depending on the use case (such as valid consent and possibility to revoke, when applicable)? </a:t>
            </a:r>
          </a:p>
          <a:p>
            <a:pPr>
              <a:spcAft>
                <a:spcPts val="600"/>
              </a:spcAft>
            </a:pPr>
            <a:endPar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a:p>
            <a:pPr>
              <a:spcAft>
                <a:spcPts val="600"/>
              </a:spcAft>
            </a:pPr>
            <a:r>
              <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Did you assess what level and definition of accuracy would be required in the context of the AI system and use case? </a:t>
            </a:r>
          </a:p>
          <a:p>
            <a:pPr lvl="1">
              <a:spcAft>
                <a:spcPts val="600"/>
              </a:spcAft>
            </a:pPr>
            <a:r>
              <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Did you assess how accuracy is measured and assured? </a:t>
            </a:r>
          </a:p>
          <a:p>
            <a:pPr lvl="1">
              <a:spcAft>
                <a:spcPts val="600"/>
              </a:spcAft>
            </a:pPr>
            <a:r>
              <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Did you put in place measures to ensure that the data used is comprehensive and up to date? </a:t>
            </a:r>
          </a:p>
          <a:p>
            <a:pPr lvl="1">
              <a:spcAft>
                <a:spcPts val="600"/>
              </a:spcAft>
            </a:pPr>
            <a:r>
              <a:rPr lang="en-GB" sz="2400" kern="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Did you put in place measures in place to assess whether there is a need for additional data, for example to improve accuracy or to eliminate bias? </a:t>
            </a:r>
          </a:p>
          <a:p>
            <a:endParaRPr lang="en-SE"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p:cNvSpPr>
            <a:spLocks noGrp="1"/>
          </p:cNvSpPr>
          <p:nvPr>
            <p:ph type="body" sz="quarter" idx="25"/>
          </p:nvPr>
        </p:nvSpPr>
        <p:spPr/>
        <p:txBody>
          <a:bodyPr/>
          <a:lstStyle/>
          <a:p>
            <a:r>
              <a:rPr lang="en-US" dirty="0"/>
              <a:t>Assessment</a:t>
            </a:r>
          </a:p>
        </p:txBody>
      </p:sp>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27</a:t>
            </a:fld>
            <a:endParaRPr lang="bg-BG" dirty="0">
              <a:solidFill>
                <a:srgbClr val="000000"/>
              </a:solidFill>
            </a:endParaRPr>
          </a:p>
        </p:txBody>
      </p:sp>
      <p:sp>
        <p:nvSpPr>
          <p:cNvPr id="12" name="TextBox 11">
            <a:extLst>
              <a:ext uri="{FF2B5EF4-FFF2-40B4-BE49-F238E27FC236}">
                <a16:creationId xmlns:a16="http://schemas.microsoft.com/office/drawing/2014/main" id="{EFD8CF54-094E-3626-FC14-7B14641752EE}"/>
              </a:ext>
            </a:extLst>
          </p:cNvPr>
          <p:cNvSpPr txBox="1"/>
          <p:nvPr/>
        </p:nvSpPr>
        <p:spPr>
          <a:xfrm>
            <a:off x="5132421" y="5959516"/>
            <a:ext cx="13543754" cy="3006593"/>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pPr algn="ctr"/>
            <a:r>
              <a:rPr lang="en-GB" sz="48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Laborious</a:t>
            </a:r>
          </a:p>
          <a:p>
            <a:pPr algn="ctr"/>
            <a:r>
              <a:rPr lang="en-GB" sz="48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Abstract</a:t>
            </a:r>
          </a:p>
          <a:p>
            <a:pPr algn="ctr"/>
            <a:r>
              <a:rPr lang="en-GB" sz="48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Not-actionable</a:t>
            </a:r>
          </a:p>
          <a:p>
            <a:pPr algn="ctr"/>
            <a:r>
              <a:rPr lang="en-GB" sz="48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Generic</a:t>
            </a:r>
          </a:p>
        </p:txBody>
      </p:sp>
      <p:sp>
        <p:nvSpPr>
          <p:cNvPr id="2" name="TextBox 1">
            <a:extLst>
              <a:ext uri="{FF2B5EF4-FFF2-40B4-BE49-F238E27FC236}">
                <a16:creationId xmlns:a16="http://schemas.microsoft.com/office/drawing/2014/main" id="{395050FC-DF92-D0AD-864E-E6C9E99257E5}"/>
              </a:ext>
            </a:extLst>
          </p:cNvPr>
          <p:cNvSpPr txBox="1"/>
          <p:nvPr/>
        </p:nvSpPr>
        <p:spPr>
          <a:xfrm>
            <a:off x="5310463" y="10609886"/>
            <a:ext cx="13543754" cy="790602"/>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pPr algn="ctr"/>
            <a:r>
              <a:rPr lang="en-GB" sz="48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We need to do better. Why do we not?</a:t>
            </a:r>
          </a:p>
        </p:txBody>
      </p:sp>
    </p:spTree>
    <p:extLst>
      <p:ext uri="{BB962C8B-B14F-4D97-AF65-F5344CB8AC3E}">
        <p14:creationId xmlns:p14="http://schemas.microsoft.com/office/powerpoint/2010/main" val="81716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D9DE69-196B-ED9F-8593-A4DD7655DD8A}"/>
              </a:ext>
            </a:extLst>
          </p:cNvPr>
          <p:cNvSpPr>
            <a:spLocks noGrp="1"/>
          </p:cNvSpPr>
          <p:nvPr>
            <p:ph type="body" sz="quarter" idx="24"/>
          </p:nvPr>
        </p:nvSpPr>
        <p:spPr/>
        <p:txBody>
          <a:bodyPr/>
          <a:lstStyle/>
          <a:p>
            <a:r>
              <a:rPr lang="en-US" dirty="0"/>
              <a:t>Values Interpretation</a:t>
            </a:r>
          </a:p>
        </p:txBody>
      </p:sp>
      <p:sp>
        <p:nvSpPr>
          <p:cNvPr id="5" name="Text Placeholder 4">
            <a:extLst>
              <a:ext uri="{FF2B5EF4-FFF2-40B4-BE49-F238E27FC236}">
                <a16:creationId xmlns:a16="http://schemas.microsoft.com/office/drawing/2014/main" id="{AF476157-38E8-2B19-9DD1-D8D49A0AD392}"/>
              </a:ext>
            </a:extLst>
          </p:cNvPr>
          <p:cNvSpPr>
            <a:spLocks noGrp="1"/>
          </p:cNvSpPr>
          <p:nvPr>
            <p:ph type="body" sz="quarter" idx="25"/>
          </p:nvPr>
        </p:nvSpPr>
        <p:spPr/>
        <p:txBody>
          <a:bodyPr/>
          <a:lstStyle/>
          <a:p>
            <a:r>
              <a:rPr lang="en-SE" dirty="0"/>
              <a:t>Similar high-level words across the different guidelines</a:t>
            </a:r>
          </a:p>
        </p:txBody>
      </p:sp>
      <p:sp>
        <p:nvSpPr>
          <p:cNvPr id="6" name="Slide Number Placeholder 5">
            <a:extLst>
              <a:ext uri="{FF2B5EF4-FFF2-40B4-BE49-F238E27FC236}">
                <a16:creationId xmlns:a16="http://schemas.microsoft.com/office/drawing/2014/main" id="{E572A5F6-6621-4460-A5C5-BB8A22C144C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28</a:t>
            </a:fld>
            <a:endParaRPr lang="bg-BG" dirty="0">
              <a:solidFill>
                <a:srgbClr val="000000"/>
              </a:solidFill>
            </a:endParaRPr>
          </a:p>
        </p:txBody>
      </p:sp>
      <p:graphicFrame>
        <p:nvGraphicFramePr>
          <p:cNvPr id="7" name="Content Placeholder 5">
            <a:extLst>
              <a:ext uri="{FF2B5EF4-FFF2-40B4-BE49-F238E27FC236}">
                <a16:creationId xmlns:a16="http://schemas.microsoft.com/office/drawing/2014/main" id="{F13264F3-534A-31C2-060C-B60C0DF2E9B4}"/>
              </a:ext>
            </a:extLst>
          </p:cNvPr>
          <p:cNvGraphicFramePr>
            <a:graphicFrameLocks/>
          </p:cNvGraphicFramePr>
          <p:nvPr/>
        </p:nvGraphicFramePr>
        <p:xfrm>
          <a:off x="3200058" y="5317447"/>
          <a:ext cx="17983884" cy="4693920"/>
        </p:xfrm>
        <a:graphic>
          <a:graphicData uri="http://schemas.openxmlformats.org/drawingml/2006/table">
            <a:tbl>
              <a:tblPr firstRow="1" bandRow="1">
                <a:tableStyleId>{793D81CF-94F2-401A-BA57-92F5A7B2D0C5}</a:tableStyleId>
              </a:tblPr>
              <a:tblGrid>
                <a:gridCol w="5994628">
                  <a:extLst>
                    <a:ext uri="{9D8B030D-6E8A-4147-A177-3AD203B41FA5}">
                      <a16:colId xmlns:a16="http://schemas.microsoft.com/office/drawing/2014/main" val="34285620"/>
                    </a:ext>
                  </a:extLst>
                </a:gridCol>
                <a:gridCol w="5994628">
                  <a:extLst>
                    <a:ext uri="{9D8B030D-6E8A-4147-A177-3AD203B41FA5}">
                      <a16:colId xmlns:a16="http://schemas.microsoft.com/office/drawing/2014/main" val="958765146"/>
                    </a:ext>
                  </a:extLst>
                </a:gridCol>
                <a:gridCol w="5994628">
                  <a:extLst>
                    <a:ext uri="{9D8B030D-6E8A-4147-A177-3AD203B41FA5}">
                      <a16:colId xmlns:a16="http://schemas.microsoft.com/office/drawing/2014/main" val="1716529928"/>
                    </a:ext>
                  </a:extLst>
                </a:gridCol>
              </a:tblGrid>
              <a:tr h="251085">
                <a:tc>
                  <a:txBody>
                    <a:bodyPr/>
                    <a:lstStyle/>
                    <a:p>
                      <a:pPr algn="ctr">
                        <a:spcAft>
                          <a:spcPts val="0"/>
                        </a:spcAft>
                      </a:pP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EU HLEG GTAI</a:t>
                      </a:r>
                    </a:p>
                  </a:txBody>
                  <a:tcPr marL="68580" marR="68580" marT="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FF2D64"/>
                    </a:solidFill>
                  </a:tcPr>
                </a:tc>
                <a:tc>
                  <a:txBody>
                    <a:bodyPr/>
                    <a:lstStyle/>
                    <a:p>
                      <a:pPr algn="ctr">
                        <a:spcAft>
                          <a:spcPts val="0"/>
                        </a:spcAft>
                      </a:pP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OECD</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solidFill>
                      <a:srgbClr val="FF2D64"/>
                    </a:solidFill>
                  </a:tcPr>
                </a:tc>
                <a:tc>
                  <a:txBody>
                    <a:bodyPr/>
                    <a:lstStyle/>
                    <a:p>
                      <a:pPr algn="ctr">
                        <a:spcAft>
                          <a:spcPts val="0"/>
                        </a:spcAft>
                      </a:pP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IEEE EAD</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FF2D64"/>
                    </a:solidFill>
                  </a:tcPr>
                </a:tc>
                <a:extLst>
                  <a:ext uri="{0D108BD9-81ED-4DB2-BD59-A6C34878D82A}">
                    <a16:rowId xmlns:a16="http://schemas.microsoft.com/office/drawing/2014/main" val="3837213540"/>
                  </a:ext>
                </a:extLst>
              </a:tr>
              <a:tr h="3795135">
                <a:tc>
                  <a:txBody>
                    <a:bodyPr/>
                    <a:lstStyle/>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Human agency </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and oversight</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Technical robustness and safety</a:t>
                      </a:r>
                    </a:p>
                    <a:p>
                      <a:pPr marL="342900" lvl="0" indent="-342900">
                        <a:spcAft>
                          <a:spcPts val="0"/>
                        </a:spcAft>
                        <a:buFont typeface="Arial" panose="020B0604020202020204" pitchFamily="34" charset="0"/>
                        <a:buChar char="•"/>
                        <a:tabLst>
                          <a:tab pos="457200" algn="l"/>
                        </a:tabLst>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Privacy and data governance</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Transparency</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Diversity</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non-discrimination and fairness</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Societal and environmental well-being</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Accountability</a:t>
                      </a:r>
                    </a:p>
                  </a:txBody>
                  <a:tcPr marL="68580" marR="68580"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342900" lvl="0" indent="-342900">
                        <a:spcAft>
                          <a:spcPts val="0"/>
                        </a:spcAft>
                        <a:buFont typeface="Arial" panose="020B0604020202020204" pitchFamily="34" charset="0"/>
                        <a:buChar char="•"/>
                        <a:tabLst>
                          <a:tab pos="457200" algn="l"/>
                        </a:tabLst>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benefit people and the planet </a:t>
                      </a:r>
                      <a:endPar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342900" lvl="0" indent="-342900">
                        <a:spcAft>
                          <a:spcPts val="0"/>
                        </a:spcAft>
                        <a:buFont typeface="Arial" panose="020B0604020202020204" pitchFamily="34" charset="0"/>
                        <a:buChar char="•"/>
                        <a:tabLst>
                          <a:tab pos="457200" algn="l"/>
                        </a:tabLst>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respects the rule of law</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human rights</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democratic values and </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diversity</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endPar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342900" lvl="0" indent="-342900">
                        <a:spcAft>
                          <a:spcPts val="0"/>
                        </a:spcAft>
                        <a:buFont typeface="Arial" panose="020B0604020202020204" pitchFamily="34" charset="0"/>
                        <a:buChar char="•"/>
                        <a:tabLst>
                          <a:tab pos="457200" algn="l"/>
                        </a:tabLst>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include appropriate safeguards </a:t>
                      </a:r>
                      <a:r>
                        <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(e.g. </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human intervention</a:t>
                      </a:r>
                      <a:r>
                        <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SE" sz="2200" baseline="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to ensure a fair and just society.</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transparency</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and responsible disclosure </a:t>
                      </a:r>
                    </a:p>
                    <a:p>
                      <a:pPr marL="342900" lvl="0" indent="-342900">
                        <a:spcAft>
                          <a:spcPts val="0"/>
                        </a:spcAft>
                        <a:buFont typeface="Arial" panose="020B0604020202020204" pitchFamily="34" charset="0"/>
                        <a:buChar char="•"/>
                        <a:tabLst>
                          <a:tab pos="457200" algn="l"/>
                        </a:tabLst>
                      </a:pP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robust, secure and safe </a:t>
                      </a:r>
                    </a:p>
                    <a:p>
                      <a:pPr marL="342900" lvl="0" indent="-342900">
                        <a:spcAft>
                          <a:spcPts val="0"/>
                        </a:spcAft>
                        <a:buFont typeface="Arial" panose="020B0604020202020204" pitchFamily="34" charset="0"/>
                        <a:buChar char="•"/>
                        <a:tabLst>
                          <a:tab pos="457200" algn="l"/>
                        </a:tabLst>
                      </a:pPr>
                      <a:r>
                        <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Hold</a:t>
                      </a:r>
                      <a:r>
                        <a:rPr lang="en-SE" sz="2200" baseline="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o</a:t>
                      </a:r>
                      <a:r>
                        <a:rPr lang="en-US" sz="2200" dirty="0" err="1">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rganisations</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and individuals </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accountable</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for proper functioning </a:t>
                      </a:r>
                      <a:r>
                        <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of AI</a:t>
                      </a: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lvl="0" indent="0">
                        <a:spcAft>
                          <a:spcPts val="0"/>
                        </a:spcAft>
                        <a:buFont typeface="Arial" panose="020B0604020202020204" pitchFamily="34" charset="0"/>
                        <a:buNone/>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p>
                    <a:p>
                      <a:pPr marL="342900" lvl="0" indent="-342900">
                        <a:spcAft>
                          <a:spcPts val="0"/>
                        </a:spcAft>
                        <a:buFont typeface="Arial" panose="020B0604020202020204" pitchFamily="34" charset="0"/>
                        <a:buChar char="•"/>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infringe </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human rights</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p>
                    <a:p>
                      <a:pPr marL="342900" lvl="0" indent="-342900">
                        <a:spcAft>
                          <a:spcPts val="0"/>
                        </a:spcAft>
                        <a:buFont typeface="Arial" panose="020B0604020202020204" pitchFamily="34" charset="0"/>
                        <a:buChar char="•"/>
                      </a:pPr>
                      <a:r>
                        <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a:t>
                      </a:r>
                      <a:r>
                        <a:rPr lang="en-US" sz="2200" dirty="0" err="1">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raditional</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metrics of prosperity do not take into account the full effect of A/IS technologies on </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human well-being</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p>
                    <a:p>
                      <a:pPr marL="342900" lvl="0" indent="-342900">
                        <a:spcAft>
                          <a:spcPts val="0"/>
                        </a:spcAft>
                        <a:buFont typeface="Arial" panose="020B0604020202020204" pitchFamily="34" charset="0"/>
                        <a:buChar char="•"/>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How can we assure that designers, manufacturers, owners and operators of A/IS are </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responsible and accountable</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p>
                    <a:p>
                      <a:pPr marL="342900" lvl="0" indent="-342900">
                        <a:spcAft>
                          <a:spcPts val="0"/>
                        </a:spcAft>
                        <a:buFont typeface="Arial" panose="020B0604020202020204" pitchFamily="34" charset="0"/>
                        <a:buChar char="•"/>
                      </a:pPr>
                      <a:r>
                        <a:rPr lang="en-SE"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H</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ow can we ensure that A/IS are </a:t>
                      </a:r>
                      <a:r>
                        <a:rPr lang="en-US"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transparent</a:t>
                      </a: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p>
                    <a:p>
                      <a:pPr marL="342900" lvl="0" indent="-342900">
                        <a:spcAft>
                          <a:spcPts val="0"/>
                        </a:spcAft>
                        <a:buFont typeface="Arial" panose="020B0604020202020204" pitchFamily="34" charset="0"/>
                        <a:buChar char="•"/>
                      </a:pPr>
                      <a:r>
                        <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p>
                    <a:p>
                      <a:pPr marL="342900" lvl="0" indent="-342900">
                        <a:spcAft>
                          <a:spcPts val="0"/>
                        </a:spcAft>
                        <a:buFont typeface="Arial" panose="020B0604020202020204" pitchFamily="34" charset="0"/>
                        <a:buChar char="•"/>
                      </a:pPr>
                      <a:endPar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342900" lvl="0" indent="-342900">
                        <a:spcAft>
                          <a:spcPts val="0"/>
                        </a:spcAft>
                        <a:buFont typeface="Arial" panose="020B0604020202020204" pitchFamily="34" charset="0"/>
                        <a:buChar char="•"/>
                      </a:pPr>
                      <a:endParaRPr lang="en-US"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8580" marR="6858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40269076"/>
                  </a:ext>
                </a:extLst>
              </a:tr>
            </a:tbl>
          </a:graphicData>
        </a:graphic>
      </p:graphicFrame>
      <p:sp>
        <p:nvSpPr>
          <p:cNvPr id="8" name="Text Placeholder 11">
            <a:extLst>
              <a:ext uri="{FF2B5EF4-FFF2-40B4-BE49-F238E27FC236}">
                <a16:creationId xmlns:a16="http://schemas.microsoft.com/office/drawing/2014/main" id="{CC106879-F4F8-CFF8-8D5A-2499BFDCFB58}"/>
              </a:ext>
            </a:extLst>
          </p:cNvPr>
          <p:cNvSpPr>
            <a:spLocks noGrp="1"/>
          </p:cNvSpPr>
          <p:nvPr>
            <p:ph type="body" sz="quarter" idx="22"/>
          </p:nvPr>
        </p:nvSpPr>
        <p:spPr>
          <a:xfrm>
            <a:off x="1287094" y="10113109"/>
            <a:ext cx="21590489" cy="1591510"/>
          </a:xfrm>
        </p:spPr>
        <p:txBody>
          <a:bodyPr/>
          <a:lstStyle/>
          <a:p>
            <a:endParaRPr lang="en-SE" dirty="0"/>
          </a:p>
          <a:p>
            <a:endParaRPr lang="en-SE" dirty="0"/>
          </a:p>
          <a:p>
            <a:endParaRPr lang="en-SE" dirty="0"/>
          </a:p>
        </p:txBody>
      </p:sp>
      <p:pic>
        <p:nvPicPr>
          <p:cNvPr id="12" name="Picture 11" descr="ethicsinaction">
            <a:extLst>
              <a:ext uri="{FF2B5EF4-FFF2-40B4-BE49-F238E27FC236}">
                <a16:creationId xmlns:a16="http://schemas.microsoft.com/office/drawing/2014/main" id="{6E04597F-FB0D-5631-FC81-79ACED990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8691" y="9142875"/>
            <a:ext cx="1476479" cy="19404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50E2728-829C-3E16-DE89-E17154ED6AE2}"/>
              </a:ext>
            </a:extLst>
          </p:cNvPr>
          <p:cNvPicPr>
            <a:picLocks noChangeAspect="1"/>
          </p:cNvPicPr>
          <p:nvPr/>
        </p:nvPicPr>
        <p:blipFill>
          <a:blip r:embed="rId3"/>
          <a:stretch>
            <a:fillRect/>
          </a:stretch>
        </p:blipFill>
        <p:spPr>
          <a:xfrm>
            <a:off x="11481035" y="9142875"/>
            <a:ext cx="1895615" cy="1940468"/>
          </a:xfrm>
          <a:prstGeom prst="rect">
            <a:avLst/>
          </a:prstGeom>
        </p:spPr>
        <p:style>
          <a:lnRef idx="0">
            <a:schemeClr val="accent5"/>
          </a:lnRef>
          <a:fillRef idx="3">
            <a:schemeClr val="accent5"/>
          </a:fillRef>
          <a:effectRef idx="3">
            <a:schemeClr val="accent5"/>
          </a:effectRef>
          <a:fontRef idx="minor">
            <a:schemeClr val="lt1"/>
          </a:fontRef>
        </p:style>
      </p:pic>
      <p:pic>
        <p:nvPicPr>
          <p:cNvPr id="15" name="Picture 14">
            <a:extLst>
              <a:ext uri="{FF2B5EF4-FFF2-40B4-BE49-F238E27FC236}">
                <a16:creationId xmlns:a16="http://schemas.microsoft.com/office/drawing/2014/main" id="{8C7B7D42-D645-6A06-B35C-9AD27E3BAF4A}"/>
              </a:ext>
            </a:extLst>
          </p:cNvPr>
          <p:cNvPicPr>
            <a:picLocks noChangeAspect="1"/>
          </p:cNvPicPr>
          <p:nvPr/>
        </p:nvPicPr>
        <p:blipFill>
          <a:blip r:embed="rId4"/>
          <a:stretch>
            <a:fillRect/>
          </a:stretch>
        </p:blipFill>
        <p:spPr>
          <a:xfrm>
            <a:off x="5645825" y="9074413"/>
            <a:ext cx="1476479" cy="2077392"/>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154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24"/>
          </p:nvPr>
        </p:nvSpPr>
        <p:spPr/>
        <p:txBody>
          <a:bodyPr>
            <a:normAutofit/>
          </a:bodyPr>
          <a:lstStyle/>
          <a:p>
            <a:r>
              <a:rPr lang="en-US" sz="4000" dirty="0"/>
              <a:t>Values Interpretation</a:t>
            </a:r>
          </a:p>
        </p:txBody>
      </p:sp>
      <p:sp>
        <p:nvSpPr>
          <p:cNvPr id="3" name="Content Placeholder 2"/>
          <p:cNvSpPr>
            <a:spLocks noGrp="1"/>
          </p:cNvSpPr>
          <p:nvPr>
            <p:ph type="body" sz="quarter" idx="22"/>
          </p:nvPr>
        </p:nvSpPr>
        <p:spPr/>
        <p:txBody>
          <a:bodyPr>
            <a:normAutofit/>
          </a:bodyPr>
          <a:lstStyle/>
          <a:p>
            <a:r>
              <a:rPr lang="en-GB" sz="2400" i="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When should the lights be on in the room?</a:t>
            </a:r>
          </a:p>
          <a:p>
            <a:pPr lvl="1"/>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If is after 8pm then turn on the light</a:t>
            </a:r>
          </a:p>
          <a:p>
            <a:pPr lvl="1"/>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If it is dark outside then turn on the light</a:t>
            </a:r>
          </a:p>
          <a:p>
            <a:pPr lvl="1"/>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If it is dark outside and there is a person in the room then turn on the light</a:t>
            </a:r>
          </a:p>
          <a:p>
            <a:pPr lvl="1"/>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If it is dark outside and there is a person in the room and the person is not sleeping then turn on the light</a:t>
            </a:r>
          </a:p>
          <a:p>
            <a:pPr lvl="1"/>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t>
            </a:r>
          </a:p>
          <a:p>
            <a:pPr lvl="1"/>
            <a:endPar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a:p>
            <a:endPar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 Placeholder 5">
            <a:extLst>
              <a:ext uri="{FF2B5EF4-FFF2-40B4-BE49-F238E27FC236}">
                <a16:creationId xmlns:a16="http://schemas.microsoft.com/office/drawing/2014/main" id="{3FE98490-C0DC-958E-C750-7905F574DA4D}"/>
              </a:ext>
            </a:extLst>
          </p:cNvPr>
          <p:cNvSpPr>
            <a:spLocks noGrp="1"/>
          </p:cNvSpPr>
          <p:nvPr>
            <p:ph type="body" sz="quarter" idx="26"/>
          </p:nvPr>
        </p:nvSpPr>
        <p:spPr/>
        <p:txBody>
          <a:bodyPr/>
          <a:lstStyle/>
          <a:p>
            <a:r>
              <a:rPr lang="en-GB"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Where do the rules come from?</a:t>
            </a:r>
          </a:p>
          <a:p>
            <a:pPr lvl="1"/>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The programmer decides</a:t>
            </a:r>
          </a:p>
          <a:p>
            <a:pPr lvl="1"/>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Ask experts</a:t>
            </a:r>
          </a:p>
          <a:p>
            <a:pPr lvl="1"/>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Ask many people</a:t>
            </a:r>
          </a:p>
          <a:p>
            <a:pPr lvl="1"/>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Extract patterns from similar data</a:t>
            </a:r>
          </a:p>
          <a:p>
            <a:pPr lvl="1"/>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t>
            </a:r>
          </a:p>
          <a:p>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0D49C2BB-90E5-5C72-5AF5-1521C39FFEFC}"/>
              </a:ext>
            </a:extLst>
          </p:cNvPr>
          <p:cNvSpPr>
            <a:spLocks noGrp="1"/>
          </p:cNvSpPr>
          <p:nvPr>
            <p:ph type="body" sz="quarter" idx="25"/>
          </p:nvPr>
        </p:nvSpPr>
        <p:spPr/>
        <p:txBody>
          <a:bodyPr/>
          <a:lstStyle/>
          <a:p>
            <a:r>
              <a:rPr lang="en-SE" dirty="0"/>
              <a:t>Are systems ‘region free’?</a:t>
            </a:r>
          </a:p>
        </p:txBody>
      </p:sp>
      <p:cxnSp>
        <p:nvCxnSpPr>
          <p:cNvPr id="8" name="Straight Connector 7"/>
          <p:cNvCxnSpPr/>
          <p:nvPr/>
        </p:nvCxnSpPr>
        <p:spPr>
          <a:xfrm flipV="1">
            <a:off x="14441376" y="4738779"/>
            <a:ext cx="6077989" cy="435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4676" y="4738779"/>
            <a:ext cx="712306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764675" y="5179237"/>
            <a:ext cx="2170656" cy="9451"/>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671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4"/>
          </p:nvPr>
        </p:nvSpPr>
        <p:spPr/>
        <p:txBody>
          <a:bodyPr/>
          <a:lstStyle/>
          <a:p>
            <a:r>
              <a:rPr lang="en-US" dirty="0"/>
              <a:t>Introduction</a:t>
            </a:r>
          </a:p>
        </p:txBody>
      </p:sp>
      <p:sp>
        <p:nvSpPr>
          <p:cNvPr id="3" name="Text Placeholder 2"/>
          <p:cNvSpPr>
            <a:spLocks noGrp="1"/>
          </p:cNvSpPr>
          <p:nvPr>
            <p:ph type="body" sz="quarter" idx="22"/>
          </p:nvPr>
        </p:nvSpPr>
        <p:spPr/>
        <p:txBody>
          <a:bodyPr/>
          <a:lstStyle/>
          <a:p>
            <a:r>
              <a:rPr lang="en-US" sz="2400" b="1" dirty="0"/>
              <a:t>Today’s Structure:</a:t>
            </a:r>
          </a:p>
          <a:p>
            <a:pPr marL="342900" indent="-342900">
              <a:buFont typeface="Arial" panose="020B0604020202020204" pitchFamily="34" charset="0"/>
              <a:buChar char="•"/>
            </a:pPr>
            <a:r>
              <a:rPr lang="en-US" sz="2400" dirty="0"/>
              <a:t>Narratives around AI.</a:t>
            </a:r>
          </a:p>
          <a:p>
            <a:pPr marL="342900" indent="-342900">
              <a:buFont typeface="Arial" panose="020B0604020202020204" pitchFamily="34" charset="0"/>
              <a:buChar char="•"/>
            </a:pPr>
            <a:r>
              <a:rPr lang="en-US" sz="2400" dirty="0"/>
              <a:t>The current landscape of soft policy.</a:t>
            </a:r>
          </a:p>
          <a:p>
            <a:pPr marL="342900" indent="-342900">
              <a:buFont typeface="Arial" panose="020B0604020202020204" pitchFamily="34" charset="0"/>
              <a:buChar char="•"/>
            </a:pPr>
            <a:r>
              <a:rPr lang="en-US" sz="2400" dirty="0"/>
              <a:t>Values Interpretations.</a:t>
            </a:r>
          </a:p>
          <a:p>
            <a:pPr marL="342900" indent="-342900">
              <a:buFont typeface="Arial" panose="020B0604020202020204" pitchFamily="34" charset="0"/>
              <a:buChar char="•"/>
            </a:pPr>
            <a:r>
              <a:rPr lang="en-US" sz="2400" dirty="0"/>
              <a:t>2030 Agenda &amp; AI</a:t>
            </a:r>
          </a:p>
          <a:p>
            <a:pPr marL="342900" indent="-342900">
              <a:buFont typeface="Arial" panose="020B0604020202020204" pitchFamily="34" charset="0"/>
              <a:buChar char="•"/>
            </a:pPr>
            <a:r>
              <a:rPr lang="en-US" sz="2400" dirty="0"/>
              <a:t>(More) Definitions</a:t>
            </a:r>
          </a:p>
          <a:p>
            <a:pPr marL="342900" indent="-342900">
              <a:buFont typeface="Arial" panose="020B0604020202020204" pitchFamily="34" charset="0"/>
              <a:buChar char="•"/>
            </a:pPr>
            <a:r>
              <a:rPr lang="en-US" sz="2400" dirty="0"/>
              <a:t>IEEE 7001 Standard</a:t>
            </a:r>
          </a:p>
          <a:p>
            <a:pPr marL="342900" indent="-342900">
              <a:buFont typeface="Arial" panose="020B0604020202020204" pitchFamily="34" charset="0"/>
              <a:buChar char="•"/>
            </a:pPr>
            <a:r>
              <a:rPr lang="en-US" sz="2400" dirty="0"/>
              <a:t>Summary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4" name="Text Placeholder 3"/>
          <p:cNvSpPr>
            <a:spLocks noGrp="1"/>
          </p:cNvSpPr>
          <p:nvPr>
            <p:ph type="body" sz="quarter" idx="26"/>
          </p:nvPr>
        </p:nvSpPr>
        <p:spPr/>
        <p:txBody>
          <a:bodyPr/>
          <a:lstStyle/>
          <a:p>
            <a:r>
              <a:rPr lang="en-US" b="1" dirty="0"/>
              <a:t>Today’s Goals:</a:t>
            </a:r>
          </a:p>
          <a:p>
            <a:pPr marL="342900" indent="-342900">
              <a:buFont typeface="Arial" panose="020B0604020202020204" pitchFamily="34" charset="0"/>
              <a:buChar char="•"/>
            </a:pPr>
            <a:r>
              <a:rPr lang="en-US" b="1" dirty="0"/>
              <a:t>Thematic units: </a:t>
            </a:r>
            <a:r>
              <a:rPr lang="en-US" dirty="0"/>
              <a:t>Responsible AI and AI Governance.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Learning Objectives: </a:t>
            </a:r>
          </a:p>
          <a:p>
            <a:pPr marL="342900" lvl="0" indent="-342900" algn="just">
              <a:lnSpc>
                <a:spcPct val="107000"/>
              </a:lnSpc>
              <a:spcBef>
                <a:spcPts val="600"/>
              </a:spcBef>
              <a:spcAft>
                <a:spcPts val="600"/>
              </a:spcAft>
              <a:buFont typeface="+mj-lt"/>
              <a:buAutoNum type="arabicPeriod"/>
            </a:pPr>
            <a:r>
              <a:rPr lang="en-GB" sz="1800" dirty="0">
                <a:effectLst/>
                <a:latin typeface="Arial" panose="020B0604020202020204" pitchFamily="34" charset="0"/>
                <a:ea typeface="Calibri" panose="020F0502020204030204" pitchFamily="34" charset="0"/>
                <a:cs typeface="Times New Roman" panose="02020603050405020304" pitchFamily="18" charset="0"/>
              </a:rPr>
              <a:t>Grasp the importance role of analysing and mitigating socio-ethical issues by forming AI policies at various levels in the society.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mj-lt"/>
              <a:buAutoNum type="arabicPeriod"/>
            </a:pPr>
            <a:r>
              <a:rPr lang="en-GB" sz="1800" dirty="0">
                <a:effectLst/>
                <a:latin typeface="Arial" panose="020B0604020202020204" pitchFamily="34" charset="0"/>
                <a:ea typeface="Calibri" panose="020F0502020204030204" pitchFamily="34" charset="0"/>
                <a:cs typeface="Times New Roman" panose="02020603050405020304" pitchFamily="18" charset="0"/>
              </a:rPr>
              <a:t>Acquire an in-depth knowledge about governmental and intergovernmental AI policy initiatives—particularly by and within the European Union.</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mj-lt"/>
              <a:buAutoNum type="arabicPeriod"/>
            </a:pPr>
            <a:r>
              <a:rPr lang="en-GB" sz="1800" dirty="0">
                <a:effectLst/>
                <a:latin typeface="Arial" panose="020B0604020202020204" pitchFamily="34" charset="0"/>
                <a:ea typeface="Calibri" panose="020F0502020204030204" pitchFamily="34" charset="0"/>
                <a:cs typeface="Times New Roman" panose="02020603050405020304" pitchFamily="18" charset="0"/>
              </a:rPr>
              <a:t>Understand the relationship between ethical governance and regulatory frameworks.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mj-lt"/>
              <a:buAutoNum type="arabicPeriod"/>
            </a:pPr>
            <a:r>
              <a:rPr lang="en-GB" sz="1800" dirty="0">
                <a:effectLst/>
                <a:latin typeface="Arial" panose="020B0604020202020204" pitchFamily="34" charset="0"/>
                <a:ea typeface="Calibri" panose="020F0502020204030204" pitchFamily="34" charset="0"/>
                <a:cs typeface="Times New Roman" panose="02020603050405020304" pitchFamily="18" charset="0"/>
              </a:rPr>
              <a:t>Explore how AI Ethics affects the strategy of large and small companies for the development of their AI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dirty="0"/>
          </a:p>
        </p:txBody>
      </p:sp>
      <p:sp>
        <p:nvSpPr>
          <p:cNvPr id="5" name="Text Placeholder 4"/>
          <p:cNvSpPr>
            <a:spLocks noGrp="1"/>
          </p:cNvSpPr>
          <p:nvPr>
            <p:ph type="body" sz="quarter" idx="25"/>
          </p:nvPr>
        </p:nvSpPr>
        <p:spPr/>
        <p:txBody>
          <a:bodyPr/>
          <a:lstStyle/>
          <a:p>
            <a:r>
              <a:rPr lang="en-US" dirty="0"/>
              <a:t>Lecture Overview</a:t>
            </a:r>
          </a:p>
        </p:txBody>
      </p:sp>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a:t>
            </a:fld>
            <a:endParaRPr lang="bg-BG" dirty="0">
              <a:solidFill>
                <a:srgbClr val="000000"/>
              </a:solidFill>
            </a:endParaRPr>
          </a:p>
        </p:txBody>
      </p:sp>
    </p:spTree>
    <p:extLst>
      <p:ext uri="{BB962C8B-B14F-4D97-AF65-F5344CB8AC3E}">
        <p14:creationId xmlns:p14="http://schemas.microsoft.com/office/powerpoint/2010/main" val="1376566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C24D653A-523A-0F8C-A12B-24435B261189}"/>
              </a:ext>
            </a:extLst>
          </p:cNvPr>
          <p:cNvSpPr>
            <a:spLocks noGrp="1"/>
          </p:cNvSpPr>
          <p:nvPr>
            <p:ph type="body" sz="quarter" idx="24"/>
          </p:nvPr>
        </p:nvSpPr>
        <p:spPr/>
        <p:txBody>
          <a:bodyPr/>
          <a:lstStyle/>
          <a:p>
            <a:r>
              <a:rPr lang="en-US" dirty="0"/>
              <a:t>Values Interpretation</a:t>
            </a:r>
          </a:p>
        </p:txBody>
      </p:sp>
      <p:sp>
        <p:nvSpPr>
          <p:cNvPr id="3" name="Text Placeholder 2">
            <a:extLst>
              <a:ext uri="{FF2B5EF4-FFF2-40B4-BE49-F238E27FC236}">
                <a16:creationId xmlns:a16="http://schemas.microsoft.com/office/drawing/2014/main" id="{8BE6357F-5032-B73F-3C36-303D0234286E}"/>
              </a:ext>
            </a:extLst>
          </p:cNvPr>
          <p:cNvSpPr>
            <a:spLocks noGrp="1"/>
          </p:cNvSpPr>
          <p:nvPr>
            <p:ph type="body" sz="quarter" idx="22"/>
          </p:nvPr>
        </p:nvSpPr>
        <p:spPr/>
        <p:txBody>
          <a:bodyPr/>
          <a:lstStyle/>
          <a:p>
            <a:pPr marL="342900" indent="-342900">
              <a:buFont typeface="Arial" panose="020B0604020202020204" pitchFamily="34" charset="0"/>
              <a:buChar char="•"/>
            </a:pPr>
            <a:r>
              <a:rPr lang="en-SE" sz="2400" dirty="0"/>
              <a:t>Values can be </a:t>
            </a:r>
            <a:r>
              <a:rPr lang="en-SE" sz="2400" b="1" i="1" dirty="0"/>
              <a:t>culture sensitive</a:t>
            </a:r>
            <a:r>
              <a:rPr lang="en-SE" sz="2400" b="1" dirty="0"/>
              <a:t>. </a:t>
            </a:r>
            <a:r>
              <a:rPr lang="en-SE" sz="2400" dirty="0"/>
              <a:t>Their </a:t>
            </a:r>
            <a:r>
              <a:rPr lang="en-SE" sz="2400" i="1" dirty="0"/>
              <a:t>interperation </a:t>
            </a:r>
            <a:r>
              <a:rPr lang="en-SE" sz="2400" dirty="0"/>
              <a:t>varies between countries —and even communities within a country.</a:t>
            </a:r>
            <a:endParaRPr lang="en-SE" sz="2400" b="1" dirty="0"/>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Different societies upheld different values differently.</a:t>
            </a:r>
          </a:p>
          <a:p>
            <a:pPr lvl="1"/>
            <a:r>
              <a:rPr lang="en-SE" sz="2400" i="1" dirty="0">
                <a:solidFill>
                  <a:srgbClr val="0000B0"/>
                </a:solidFill>
                <a:latin typeface="Helvetica Neue"/>
              </a:rPr>
              <a:t>E.g. Positive discrimination may be a legal requirement.</a:t>
            </a:r>
          </a:p>
          <a:p>
            <a:pPr lvl="1"/>
            <a:r>
              <a:rPr lang="en-SE" sz="2400" i="1" dirty="0">
                <a:solidFill>
                  <a:srgbClr val="0000B0"/>
                </a:solidFill>
                <a:latin typeface="Helvetica Neue"/>
              </a:rPr>
              <a:t>    </a:t>
            </a:r>
            <a:r>
              <a:rPr lang="en-SE" sz="2400" dirty="0">
                <a:solidFill>
                  <a:srgbClr val="0000B0"/>
                </a:solidFill>
                <a:latin typeface="Helvetica Neue"/>
              </a:rPr>
              <a:t>   </a:t>
            </a:r>
            <a:r>
              <a:rPr lang="en-SE" sz="2400" i="1" dirty="0">
                <a:solidFill>
                  <a:srgbClr val="0000B0"/>
                </a:solidFill>
                <a:latin typeface="Helvetica Neue"/>
              </a:rPr>
              <a:t>Protective characterstics different between countries.</a:t>
            </a:r>
            <a:r>
              <a:rPr lang="en-SE" sz="2400" dirty="0">
                <a:solidFill>
                  <a:srgbClr val="0000B0"/>
                </a:solidFill>
                <a:latin typeface="Helvetica Neue"/>
              </a:rPr>
              <a:t> </a:t>
            </a:r>
          </a:p>
          <a:p>
            <a:pPr lvl="1"/>
            <a:r>
              <a:rPr lang="en-SE" sz="2400" i="1" dirty="0">
                <a:solidFill>
                  <a:srgbClr val="0000B0"/>
                </a:solidFill>
                <a:latin typeface="Helvetica Neue"/>
              </a:rPr>
              <a:t>      Privacy requires no centralised identity database.</a:t>
            </a:r>
          </a:p>
          <a:p>
            <a:pPr lvl="1"/>
            <a:endParaRPr lang="en-SE" sz="2400" i="1" dirty="0">
              <a:solidFill>
                <a:srgbClr val="0000B0"/>
              </a:solidFill>
              <a:latin typeface="Helvetica Neue"/>
            </a:endParaRPr>
          </a:p>
          <a:p>
            <a:pPr marL="315913" lvl="1" indent="-298450">
              <a:buFont typeface="Arial" panose="020B0604020202020204" pitchFamily="34" charset="0"/>
              <a:buChar char="•"/>
            </a:pPr>
            <a:r>
              <a:rPr lang="en-SE" sz="2400" b="1" dirty="0">
                <a:solidFill>
                  <a:srgbClr val="0000B0"/>
                </a:solidFill>
                <a:latin typeface="Helvetica Neue"/>
              </a:rPr>
              <a:t>There is no such thing as universal morality!</a:t>
            </a:r>
          </a:p>
          <a:p>
            <a:pPr marL="315913" lvl="1" indent="-298450">
              <a:buFont typeface="Arial" panose="020B0604020202020204" pitchFamily="34" charset="0"/>
              <a:buChar char="•"/>
            </a:pPr>
            <a:endParaRPr lang="en-SE" sz="2400" b="1" dirty="0">
              <a:solidFill>
                <a:srgbClr val="0000B0"/>
              </a:solidFill>
              <a:latin typeface="Helvetica Neue"/>
            </a:endParaRPr>
          </a:p>
          <a:p>
            <a:pPr marL="315913" lvl="1" indent="-298450">
              <a:buFont typeface="Arial" panose="020B0604020202020204" pitchFamily="34" charset="0"/>
              <a:buChar char="•"/>
            </a:pPr>
            <a:r>
              <a:rPr lang="en-SE" sz="2400" dirty="0">
                <a:solidFill>
                  <a:srgbClr val="0000B0"/>
                </a:solidFill>
                <a:latin typeface="Helvetica Neue"/>
              </a:rPr>
              <a:t>What works in one country, may not in others.</a:t>
            </a:r>
          </a:p>
        </p:txBody>
      </p:sp>
      <p:sp>
        <p:nvSpPr>
          <p:cNvPr id="5" name="Text Placeholder 4">
            <a:extLst>
              <a:ext uri="{FF2B5EF4-FFF2-40B4-BE49-F238E27FC236}">
                <a16:creationId xmlns:a16="http://schemas.microsoft.com/office/drawing/2014/main" id="{CB7FF5DB-B288-C98F-9210-DABB23B753BD}"/>
              </a:ext>
            </a:extLst>
          </p:cNvPr>
          <p:cNvSpPr>
            <a:spLocks noGrp="1"/>
          </p:cNvSpPr>
          <p:nvPr>
            <p:ph type="body" sz="quarter" idx="25"/>
          </p:nvPr>
        </p:nvSpPr>
        <p:spPr/>
        <p:txBody>
          <a:bodyPr/>
          <a:lstStyle/>
          <a:p>
            <a:r>
              <a:rPr lang="en-US" dirty="0"/>
              <a:t>Whose values?</a:t>
            </a:r>
          </a:p>
          <a:p>
            <a:endParaRPr lang="en-SE" dirty="0"/>
          </a:p>
        </p:txBody>
      </p:sp>
      <p:sp>
        <p:nvSpPr>
          <p:cNvPr id="6" name="Slide Number Placeholder 5">
            <a:extLst>
              <a:ext uri="{FF2B5EF4-FFF2-40B4-BE49-F238E27FC236}">
                <a16:creationId xmlns:a16="http://schemas.microsoft.com/office/drawing/2014/main" id="{CFBD1C47-83DC-EC40-DEF5-9E774260A86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30</a:t>
            </a:fld>
            <a:endParaRPr lang="bg-BG" dirty="0">
              <a:solidFill>
                <a:srgbClr val="000000"/>
              </a:solidFill>
            </a:endParaRPr>
          </a:p>
        </p:txBody>
      </p:sp>
      <p:sp>
        <p:nvSpPr>
          <p:cNvPr id="22" name="TextBox 21">
            <a:extLst>
              <a:ext uri="{FF2B5EF4-FFF2-40B4-BE49-F238E27FC236}">
                <a16:creationId xmlns:a16="http://schemas.microsoft.com/office/drawing/2014/main" id="{EA9B947E-B2C7-D4AF-5420-05D9569C641D}"/>
              </a:ext>
            </a:extLst>
          </p:cNvPr>
          <p:cNvSpPr txBox="1"/>
          <p:nvPr/>
        </p:nvSpPr>
        <p:spPr>
          <a:xfrm>
            <a:off x="16754822" y="5850296"/>
            <a:ext cx="1438920" cy="461665"/>
          </a:xfrm>
          <a:prstGeom prst="rect">
            <a:avLst/>
          </a:prstGeom>
          <a:noFill/>
          <a:ln>
            <a:noFill/>
          </a:ln>
        </p:spPr>
        <p:txBody>
          <a:bodyPr wrap="none" rtlCol="0">
            <a:spAutoFit/>
          </a:bodyPr>
          <a:lstStyle/>
          <a:p>
            <a:pPr algn="ctr"/>
            <a:r>
              <a:rPr lang="en-GB"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Fairness</a:t>
            </a:r>
            <a:endParaRPr lang="nl-NL"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23" name="Straight Connector 22">
            <a:extLst>
              <a:ext uri="{FF2B5EF4-FFF2-40B4-BE49-F238E27FC236}">
                <a16:creationId xmlns:a16="http://schemas.microsoft.com/office/drawing/2014/main" id="{20DD609E-E035-9C19-FA5A-785CC242F0B0}"/>
              </a:ext>
            </a:extLst>
          </p:cNvPr>
          <p:cNvCxnSpPr>
            <a:cxnSpLocks/>
            <a:stCxn id="22" idx="2"/>
            <a:endCxn id="29" idx="0"/>
          </p:cNvCxnSpPr>
          <p:nvPr/>
        </p:nvCxnSpPr>
        <p:spPr bwMode="auto">
          <a:xfrm flipH="1">
            <a:off x="15805800" y="6311961"/>
            <a:ext cx="1668482" cy="660439"/>
          </a:xfrm>
          <a:prstGeom prst="line">
            <a:avLst/>
          </a:prstGeom>
          <a:solidFill>
            <a:schemeClr val="accent1"/>
          </a:solidFill>
          <a:ln w="38100" cap="flat" cmpd="sng" algn="ctr">
            <a:solidFill>
              <a:srgbClr val="FF2D64"/>
            </a:solidFill>
            <a:prstDash val="solid"/>
            <a:round/>
            <a:headEnd type="arrow" w="med" len="med"/>
            <a:tailEnd type="none" w="med" len="med"/>
          </a:ln>
          <a:effectLst/>
        </p:spPr>
      </p:cxnSp>
      <p:cxnSp>
        <p:nvCxnSpPr>
          <p:cNvPr id="24" name="Straight Connector 23">
            <a:extLst>
              <a:ext uri="{FF2B5EF4-FFF2-40B4-BE49-F238E27FC236}">
                <a16:creationId xmlns:a16="http://schemas.microsoft.com/office/drawing/2014/main" id="{DE6943AE-549F-F02D-1732-377032F54F39}"/>
              </a:ext>
            </a:extLst>
          </p:cNvPr>
          <p:cNvCxnSpPr>
            <a:cxnSpLocks/>
            <a:stCxn id="22" idx="2"/>
            <a:endCxn id="34" idx="0"/>
          </p:cNvCxnSpPr>
          <p:nvPr/>
        </p:nvCxnSpPr>
        <p:spPr bwMode="auto">
          <a:xfrm>
            <a:off x="17474282" y="6311961"/>
            <a:ext cx="1992014" cy="671851"/>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
        <p:nvSpPr>
          <p:cNvPr id="25" name="TextBox 24">
            <a:extLst>
              <a:ext uri="{FF2B5EF4-FFF2-40B4-BE49-F238E27FC236}">
                <a16:creationId xmlns:a16="http://schemas.microsoft.com/office/drawing/2014/main" id="{DF1E1337-BEBE-EA63-53F9-40305128498C}"/>
              </a:ext>
            </a:extLst>
          </p:cNvPr>
          <p:cNvSpPr txBox="1"/>
          <p:nvPr/>
        </p:nvSpPr>
        <p:spPr>
          <a:xfrm>
            <a:off x="14486604" y="8214780"/>
            <a:ext cx="2638390"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Group Fairness</a:t>
            </a:r>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26" name="Straight Connector 25">
            <a:extLst>
              <a:ext uri="{FF2B5EF4-FFF2-40B4-BE49-F238E27FC236}">
                <a16:creationId xmlns:a16="http://schemas.microsoft.com/office/drawing/2014/main" id="{6B615533-8F0C-72D9-01D2-E9FBBB84C280}"/>
              </a:ext>
            </a:extLst>
          </p:cNvPr>
          <p:cNvCxnSpPr>
            <a:cxnSpLocks/>
            <a:stCxn id="25" idx="2"/>
            <a:endCxn id="27" idx="0"/>
          </p:cNvCxnSpPr>
          <p:nvPr/>
        </p:nvCxnSpPr>
        <p:spPr bwMode="auto">
          <a:xfrm>
            <a:off x="15805799" y="8676445"/>
            <a:ext cx="0" cy="780715"/>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
        <p:nvSpPr>
          <p:cNvPr id="27" name="TextBox 26">
            <a:extLst>
              <a:ext uri="{FF2B5EF4-FFF2-40B4-BE49-F238E27FC236}">
                <a16:creationId xmlns:a16="http://schemas.microsoft.com/office/drawing/2014/main" id="{4D649FAD-DB74-2003-AA19-E7EE7279EA9B}"/>
              </a:ext>
            </a:extLst>
          </p:cNvPr>
          <p:cNvSpPr txBox="1"/>
          <p:nvPr/>
        </p:nvSpPr>
        <p:spPr>
          <a:xfrm>
            <a:off x="13814788" y="9457160"/>
            <a:ext cx="3982022"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Statistical Parity</a:t>
            </a:r>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E7884B0-BA8C-13FD-2D07-293A88211F4F}"/>
                  </a:ext>
                </a:extLst>
              </p:cNvPr>
              <p:cNvSpPr txBox="1"/>
              <p:nvPr/>
            </p:nvSpPr>
            <p:spPr>
              <a:xfrm>
                <a:off x="18167189" y="10756484"/>
                <a:ext cx="2622380" cy="461665"/>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nl-NL" sz="2400" i="1" smtClean="0">
                              <a:solidFill>
                                <a:srgbClr val="0000B0"/>
                              </a:solidFill>
                              <a:latin typeface="Cambria Math" panose="02040503050406030204" pitchFamily="18" charset="0"/>
                              <a:cs typeface="Arial" panose="020B0604020202020204" pitchFamily="34" charset="0"/>
                            </a:rPr>
                          </m:ctrlPr>
                        </m:sSubPr>
                        <m:e>
                          <m:r>
                            <a:rPr lang="en-GB" sz="2400" b="0" i="1" smtClean="0">
                              <a:solidFill>
                                <a:srgbClr val="0000B0"/>
                              </a:solidFill>
                              <a:latin typeface="Cambria Math" panose="02040503050406030204" pitchFamily="18" charset="0"/>
                              <a:cs typeface="Arial" panose="020B0604020202020204" pitchFamily="34" charset="0"/>
                            </a:rPr>
                            <m:t>𝑘</m:t>
                          </m:r>
                        </m:e>
                        <m:sub>
                          <m:r>
                            <a:rPr lang="en-GB" sz="2400" b="0" i="1" smtClean="0">
                              <a:solidFill>
                                <a:srgbClr val="0000B0"/>
                              </a:solidFill>
                              <a:latin typeface="Cambria Math" panose="02040503050406030204" pitchFamily="18" charset="0"/>
                              <a:cs typeface="Arial" panose="020B0604020202020204" pitchFamily="34" charset="0"/>
                            </a:rPr>
                            <m:t>𝑆𝑃</m:t>
                          </m:r>
                        </m:sub>
                      </m:sSub>
                      <m:r>
                        <a:rPr lang="en-GB" sz="2400" b="0" i="1" smtClean="0">
                          <a:solidFill>
                            <a:srgbClr val="0000B0"/>
                          </a:solidFill>
                          <a:latin typeface="Cambria Math" panose="02040503050406030204" pitchFamily="18" charset="0"/>
                          <a:cs typeface="Arial" panose="020B0604020202020204" pitchFamily="34" charset="0"/>
                        </a:rPr>
                        <m:t>&lt;</m:t>
                      </m:r>
                      <m:sSub>
                        <m:sSubPr>
                          <m:ctrlPr>
                            <a:rPr lang="nl-NL" sz="2400" i="1">
                              <a:solidFill>
                                <a:srgbClr val="0000B0"/>
                              </a:solidFill>
                              <a:latin typeface="Cambria Math" panose="02040503050406030204" pitchFamily="18" charset="0"/>
                              <a:cs typeface="Arial" panose="020B0604020202020204" pitchFamily="34" charset="0"/>
                            </a:rPr>
                          </m:ctrlPr>
                        </m:sSubPr>
                        <m:e>
                          <m:r>
                            <a:rPr lang="en-GB" sz="2400" i="1">
                              <a:solidFill>
                                <a:srgbClr val="0000B0"/>
                              </a:solidFill>
                              <a:latin typeface="Cambria Math" panose="02040503050406030204" pitchFamily="18" charset="0"/>
                              <a:cs typeface="Arial" panose="020B0604020202020204" pitchFamily="34" charset="0"/>
                            </a:rPr>
                            <m:t>𝑘</m:t>
                          </m:r>
                        </m:e>
                        <m:sub>
                          <m:r>
                            <a:rPr lang="en-GB" sz="2400" b="0" i="1" smtClean="0">
                              <a:solidFill>
                                <a:srgbClr val="0000B0"/>
                              </a:solidFill>
                              <a:latin typeface="Cambria Math" panose="02040503050406030204" pitchFamily="18" charset="0"/>
                              <a:cs typeface="Arial" panose="020B0604020202020204" pitchFamily="34" charset="0"/>
                            </a:rPr>
                            <m:t>1</m:t>
                          </m:r>
                        </m:sub>
                      </m:sSub>
                    </m:oMath>
                  </m:oMathPara>
                </a14:m>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28" name="TextBox 27">
                <a:extLst>
                  <a:ext uri="{FF2B5EF4-FFF2-40B4-BE49-F238E27FC236}">
                    <a16:creationId xmlns:a16="http://schemas.microsoft.com/office/drawing/2014/main" id="{EE7884B0-BA8C-13FD-2D07-293A88211F4F}"/>
                  </a:ext>
                </a:extLst>
              </p:cNvPr>
              <p:cNvSpPr txBox="1">
                <a:spLocks noRot="1" noChangeAspect="1" noMove="1" noResize="1" noEditPoints="1" noAdjustHandles="1" noChangeArrowheads="1" noChangeShapeType="1" noTextEdit="1"/>
              </p:cNvSpPr>
              <p:nvPr/>
            </p:nvSpPr>
            <p:spPr>
              <a:xfrm>
                <a:off x="18167189" y="10756484"/>
                <a:ext cx="2622380" cy="461665"/>
              </a:xfrm>
              <a:prstGeom prst="rect">
                <a:avLst/>
              </a:prstGeom>
              <a:blipFill>
                <a:blip r:embed="rId2"/>
                <a:stretch>
                  <a:fillRect b="-2703"/>
                </a:stretch>
              </a:blipFill>
              <a:ln>
                <a:noFill/>
              </a:ln>
            </p:spPr>
            <p:txBody>
              <a:bodyPr/>
              <a:lstStyle/>
              <a:p>
                <a:r>
                  <a:rPr lang="en-SE">
                    <a:noFill/>
                  </a:rPr>
                  <a:t> </a:t>
                </a:r>
              </a:p>
            </p:txBody>
          </p:sp>
        </mc:Fallback>
      </mc:AlternateContent>
      <p:sp>
        <p:nvSpPr>
          <p:cNvPr id="29" name="TextBox 28">
            <a:extLst>
              <a:ext uri="{FF2B5EF4-FFF2-40B4-BE49-F238E27FC236}">
                <a16:creationId xmlns:a16="http://schemas.microsoft.com/office/drawing/2014/main" id="{2AE17F6D-5A08-AEF0-9A3D-1EAAE4FF5FAE}"/>
              </a:ext>
            </a:extLst>
          </p:cNvPr>
          <p:cNvSpPr txBox="1"/>
          <p:nvPr/>
        </p:nvSpPr>
        <p:spPr>
          <a:xfrm>
            <a:off x="14354378" y="6972400"/>
            <a:ext cx="2902843"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Equal resources</a:t>
            </a:r>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30" name="Straight Connector 29">
            <a:extLst>
              <a:ext uri="{FF2B5EF4-FFF2-40B4-BE49-F238E27FC236}">
                <a16:creationId xmlns:a16="http://schemas.microsoft.com/office/drawing/2014/main" id="{AA05B561-2AB2-DBC4-C681-114F23991416}"/>
              </a:ext>
            </a:extLst>
          </p:cNvPr>
          <p:cNvCxnSpPr>
            <a:cxnSpLocks/>
            <a:stCxn id="25" idx="0"/>
            <a:endCxn id="29" idx="2"/>
          </p:cNvCxnSpPr>
          <p:nvPr/>
        </p:nvCxnSpPr>
        <p:spPr bwMode="auto">
          <a:xfrm flipV="1">
            <a:off x="15805799" y="7434065"/>
            <a:ext cx="1" cy="780715"/>
          </a:xfrm>
          <a:prstGeom prst="line">
            <a:avLst/>
          </a:prstGeom>
          <a:solidFill>
            <a:schemeClr val="accent1"/>
          </a:solidFill>
          <a:ln w="38100" cap="flat" cmpd="sng" algn="ctr">
            <a:solidFill>
              <a:srgbClr val="FF2D64"/>
            </a:solidFill>
            <a:prstDash val="solid"/>
            <a:round/>
            <a:headEnd type="none" w="med" len="med"/>
            <a:tailEnd type="arrow" w="med" len="med"/>
          </a:ln>
          <a:effectLst/>
        </p:spPr>
      </p:cxnSp>
      <p:sp>
        <p:nvSpPr>
          <p:cNvPr id="31" name="TextBox 30">
            <a:extLst>
              <a:ext uri="{FF2B5EF4-FFF2-40B4-BE49-F238E27FC236}">
                <a16:creationId xmlns:a16="http://schemas.microsoft.com/office/drawing/2014/main" id="{C49661FA-2700-CB77-0F8F-0700F4A6317C}"/>
              </a:ext>
            </a:extLst>
          </p:cNvPr>
          <p:cNvSpPr txBox="1"/>
          <p:nvPr/>
        </p:nvSpPr>
        <p:spPr>
          <a:xfrm>
            <a:off x="17655186" y="8208612"/>
            <a:ext cx="3622219"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Individual Fairness</a:t>
            </a:r>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TextBox 31">
            <a:extLst>
              <a:ext uri="{FF2B5EF4-FFF2-40B4-BE49-F238E27FC236}">
                <a16:creationId xmlns:a16="http://schemas.microsoft.com/office/drawing/2014/main" id="{2A9CBCE7-E20E-D026-203F-28931A69DA8A}"/>
              </a:ext>
            </a:extLst>
          </p:cNvPr>
          <p:cNvSpPr txBox="1"/>
          <p:nvPr/>
        </p:nvSpPr>
        <p:spPr>
          <a:xfrm>
            <a:off x="17880360" y="9457160"/>
            <a:ext cx="3171869" cy="830997"/>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Counterfactual Fairness</a:t>
            </a:r>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8914C8A-0508-6F7C-7D78-F629E06B5A08}"/>
                  </a:ext>
                </a:extLst>
              </p:cNvPr>
              <p:cNvSpPr txBox="1"/>
              <p:nvPr/>
            </p:nvSpPr>
            <p:spPr>
              <a:xfrm>
                <a:off x="14816470" y="10737640"/>
                <a:ext cx="1992015" cy="461665"/>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nl-NL" sz="2400" i="1" smtClean="0">
                              <a:solidFill>
                                <a:srgbClr val="0000B0"/>
                              </a:solidFill>
                              <a:latin typeface="Cambria Math" panose="02040503050406030204" pitchFamily="18" charset="0"/>
                              <a:cs typeface="Arial" panose="020B0604020202020204" pitchFamily="34" charset="0"/>
                            </a:rPr>
                          </m:ctrlPr>
                        </m:sSubPr>
                        <m:e>
                          <m:r>
                            <a:rPr lang="en-GB" sz="2400" b="0" i="1" smtClean="0">
                              <a:solidFill>
                                <a:srgbClr val="0000B0"/>
                              </a:solidFill>
                              <a:latin typeface="Cambria Math" panose="02040503050406030204" pitchFamily="18" charset="0"/>
                              <a:cs typeface="Arial" panose="020B0604020202020204" pitchFamily="34" charset="0"/>
                            </a:rPr>
                            <m:t>𝑘</m:t>
                          </m:r>
                        </m:e>
                        <m:sub>
                          <m:r>
                            <a:rPr lang="en-GB" sz="2400" b="0" i="1" smtClean="0">
                              <a:solidFill>
                                <a:srgbClr val="0000B0"/>
                              </a:solidFill>
                              <a:latin typeface="Cambria Math" panose="02040503050406030204" pitchFamily="18" charset="0"/>
                              <a:cs typeface="Arial" panose="020B0604020202020204" pitchFamily="34" charset="0"/>
                            </a:rPr>
                            <m:t>𝐶𝐹</m:t>
                          </m:r>
                        </m:sub>
                      </m:sSub>
                      <m:r>
                        <a:rPr lang="en-GB" sz="2400" b="0" i="1" smtClean="0">
                          <a:solidFill>
                            <a:srgbClr val="0000B0"/>
                          </a:solidFill>
                          <a:latin typeface="Cambria Math" panose="02040503050406030204" pitchFamily="18" charset="0"/>
                          <a:cs typeface="Arial" panose="020B0604020202020204" pitchFamily="34" charset="0"/>
                        </a:rPr>
                        <m:t>&lt;</m:t>
                      </m:r>
                      <m:sSub>
                        <m:sSubPr>
                          <m:ctrlPr>
                            <a:rPr lang="nl-NL" sz="2400" i="1">
                              <a:solidFill>
                                <a:srgbClr val="0000B0"/>
                              </a:solidFill>
                              <a:latin typeface="Cambria Math" panose="02040503050406030204" pitchFamily="18" charset="0"/>
                              <a:cs typeface="Arial" panose="020B0604020202020204" pitchFamily="34" charset="0"/>
                            </a:rPr>
                          </m:ctrlPr>
                        </m:sSubPr>
                        <m:e>
                          <m:r>
                            <a:rPr lang="en-GB" sz="2400" i="1">
                              <a:solidFill>
                                <a:srgbClr val="0000B0"/>
                              </a:solidFill>
                              <a:latin typeface="Cambria Math" panose="02040503050406030204" pitchFamily="18" charset="0"/>
                              <a:cs typeface="Arial" panose="020B0604020202020204" pitchFamily="34" charset="0"/>
                            </a:rPr>
                            <m:t>𝑘</m:t>
                          </m:r>
                        </m:e>
                        <m:sub>
                          <m:r>
                            <a:rPr lang="en-GB" sz="2400" b="0" i="1" smtClean="0">
                              <a:solidFill>
                                <a:srgbClr val="0000B0"/>
                              </a:solidFill>
                              <a:latin typeface="Cambria Math" panose="02040503050406030204" pitchFamily="18" charset="0"/>
                              <a:cs typeface="Arial" panose="020B0604020202020204" pitchFamily="34" charset="0"/>
                            </a:rPr>
                            <m:t>1</m:t>
                          </m:r>
                        </m:sub>
                      </m:sSub>
                    </m:oMath>
                  </m:oMathPara>
                </a14:m>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3" name="TextBox 32">
                <a:extLst>
                  <a:ext uri="{FF2B5EF4-FFF2-40B4-BE49-F238E27FC236}">
                    <a16:creationId xmlns:a16="http://schemas.microsoft.com/office/drawing/2014/main" id="{88914C8A-0508-6F7C-7D78-F629E06B5A08}"/>
                  </a:ext>
                </a:extLst>
              </p:cNvPr>
              <p:cNvSpPr txBox="1">
                <a:spLocks noRot="1" noChangeAspect="1" noMove="1" noResize="1" noEditPoints="1" noAdjustHandles="1" noChangeArrowheads="1" noChangeShapeType="1" noTextEdit="1"/>
              </p:cNvSpPr>
              <p:nvPr/>
            </p:nvSpPr>
            <p:spPr>
              <a:xfrm>
                <a:off x="14816470" y="10737640"/>
                <a:ext cx="1992015" cy="461665"/>
              </a:xfrm>
              <a:prstGeom prst="rect">
                <a:avLst/>
              </a:prstGeom>
              <a:blipFill>
                <a:blip r:embed="rId3"/>
                <a:stretch>
                  <a:fillRect b="-2703"/>
                </a:stretch>
              </a:blipFill>
              <a:ln>
                <a:noFill/>
              </a:ln>
            </p:spPr>
            <p:txBody>
              <a:bodyPr/>
              <a:lstStyle/>
              <a:p>
                <a:r>
                  <a:rPr lang="en-SE">
                    <a:noFill/>
                  </a:rPr>
                  <a:t> </a:t>
                </a:r>
              </a:p>
            </p:txBody>
          </p:sp>
        </mc:Fallback>
      </mc:AlternateContent>
      <p:sp>
        <p:nvSpPr>
          <p:cNvPr id="34" name="TextBox 33">
            <a:extLst>
              <a:ext uri="{FF2B5EF4-FFF2-40B4-BE49-F238E27FC236}">
                <a16:creationId xmlns:a16="http://schemas.microsoft.com/office/drawing/2014/main" id="{EAFA6E6B-F33B-6D09-B449-6520B579CE64}"/>
              </a:ext>
            </a:extLst>
          </p:cNvPr>
          <p:cNvSpPr txBox="1"/>
          <p:nvPr/>
        </p:nvSpPr>
        <p:spPr>
          <a:xfrm>
            <a:off x="18014874" y="6983812"/>
            <a:ext cx="2902843"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Equal opportunities</a:t>
            </a:r>
          </a:p>
        </p:txBody>
      </p:sp>
      <p:cxnSp>
        <p:nvCxnSpPr>
          <p:cNvPr id="35" name="Straight Connector 34">
            <a:extLst>
              <a:ext uri="{FF2B5EF4-FFF2-40B4-BE49-F238E27FC236}">
                <a16:creationId xmlns:a16="http://schemas.microsoft.com/office/drawing/2014/main" id="{948A4915-13E9-337B-851C-F4D4B26507E0}"/>
              </a:ext>
            </a:extLst>
          </p:cNvPr>
          <p:cNvCxnSpPr>
            <a:cxnSpLocks/>
            <a:stCxn id="31" idx="0"/>
            <a:endCxn id="34" idx="2"/>
          </p:cNvCxnSpPr>
          <p:nvPr/>
        </p:nvCxnSpPr>
        <p:spPr bwMode="auto">
          <a:xfrm flipV="1">
            <a:off x="19466296" y="7445477"/>
            <a:ext cx="0" cy="763135"/>
          </a:xfrm>
          <a:prstGeom prst="line">
            <a:avLst/>
          </a:prstGeom>
          <a:solidFill>
            <a:schemeClr val="accent1"/>
          </a:solidFill>
          <a:ln w="38100" cap="flat" cmpd="sng" algn="ctr">
            <a:solidFill>
              <a:srgbClr val="FF2D64"/>
            </a:solidFill>
            <a:prstDash val="solid"/>
            <a:round/>
            <a:headEnd type="none" w="med" len="med"/>
            <a:tailEnd type="arrow" w="med" len="med"/>
          </a:ln>
          <a:effectLst/>
        </p:spPr>
      </p:cxnSp>
      <p:cxnSp>
        <p:nvCxnSpPr>
          <p:cNvPr id="36" name="Straight Connector 35">
            <a:extLst>
              <a:ext uri="{FF2B5EF4-FFF2-40B4-BE49-F238E27FC236}">
                <a16:creationId xmlns:a16="http://schemas.microsoft.com/office/drawing/2014/main" id="{3D4E6E81-AFF7-266D-E095-42095A3D83D2}"/>
              </a:ext>
            </a:extLst>
          </p:cNvPr>
          <p:cNvCxnSpPr>
            <a:cxnSpLocks/>
            <a:stCxn id="31" idx="2"/>
            <a:endCxn id="32" idx="0"/>
          </p:cNvCxnSpPr>
          <p:nvPr/>
        </p:nvCxnSpPr>
        <p:spPr bwMode="auto">
          <a:xfrm flipH="1">
            <a:off x="19466295" y="8670277"/>
            <a:ext cx="1" cy="786883"/>
          </a:xfrm>
          <a:prstGeom prst="line">
            <a:avLst/>
          </a:prstGeom>
          <a:solidFill>
            <a:schemeClr val="accent1"/>
          </a:solidFill>
          <a:ln w="38100" cap="flat" cmpd="sng" algn="ctr">
            <a:solidFill>
              <a:srgbClr val="FF2D64"/>
            </a:solidFill>
            <a:prstDash val="solid"/>
            <a:round/>
            <a:headEnd type="arrow" w="med" len="med"/>
            <a:tailEnd type="none" w="med" len="med"/>
          </a:ln>
          <a:effectLst/>
        </p:spPr>
      </p:cxnSp>
      <p:cxnSp>
        <p:nvCxnSpPr>
          <p:cNvPr id="37" name="Straight Connector 36">
            <a:extLst>
              <a:ext uri="{FF2B5EF4-FFF2-40B4-BE49-F238E27FC236}">
                <a16:creationId xmlns:a16="http://schemas.microsoft.com/office/drawing/2014/main" id="{6F52A3DC-5650-4027-0F9F-D3EE93172771}"/>
              </a:ext>
            </a:extLst>
          </p:cNvPr>
          <p:cNvCxnSpPr>
            <a:cxnSpLocks/>
            <a:stCxn id="27" idx="2"/>
            <a:endCxn id="33" idx="0"/>
          </p:cNvCxnSpPr>
          <p:nvPr/>
        </p:nvCxnSpPr>
        <p:spPr bwMode="auto">
          <a:xfrm>
            <a:off x="15805799" y="9918825"/>
            <a:ext cx="6679" cy="818815"/>
          </a:xfrm>
          <a:prstGeom prst="line">
            <a:avLst/>
          </a:prstGeom>
          <a:solidFill>
            <a:schemeClr val="accent1"/>
          </a:solidFill>
          <a:ln w="38100" cap="flat" cmpd="sng" algn="ctr">
            <a:solidFill>
              <a:srgbClr val="FF2D64"/>
            </a:solidFill>
            <a:prstDash val="solid"/>
            <a:round/>
            <a:headEnd type="arrow" w="med" len="med"/>
            <a:tailEnd type="none" w="med" len="med"/>
          </a:ln>
          <a:effectLst/>
        </p:spPr>
      </p:cxnSp>
      <p:cxnSp>
        <p:nvCxnSpPr>
          <p:cNvPr id="38" name="Straight Connector 37">
            <a:extLst>
              <a:ext uri="{FF2B5EF4-FFF2-40B4-BE49-F238E27FC236}">
                <a16:creationId xmlns:a16="http://schemas.microsoft.com/office/drawing/2014/main" id="{6024885C-7915-83A2-95B2-B63243445CEB}"/>
              </a:ext>
            </a:extLst>
          </p:cNvPr>
          <p:cNvCxnSpPr>
            <a:cxnSpLocks/>
            <a:endCxn id="28" idx="0"/>
          </p:cNvCxnSpPr>
          <p:nvPr/>
        </p:nvCxnSpPr>
        <p:spPr bwMode="auto">
          <a:xfrm>
            <a:off x="19460285" y="9881879"/>
            <a:ext cx="18094" cy="874605"/>
          </a:xfrm>
          <a:prstGeom prst="line">
            <a:avLst/>
          </a:prstGeom>
          <a:solidFill>
            <a:schemeClr val="accent1"/>
          </a:solidFill>
          <a:ln w="38100" cap="flat" cmpd="sng" algn="ctr">
            <a:solidFill>
              <a:srgbClr val="FF2D64"/>
            </a:solidFill>
            <a:prstDash val="solid"/>
            <a:round/>
            <a:headEnd type="arrow" w="med" len="med"/>
            <a:tailEnd type="none" w="med" len="med"/>
          </a:ln>
          <a:effectLst/>
        </p:spPr>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6B1C37A-01CF-37E9-F302-E1C7AED4B1C9}"/>
                  </a:ext>
                </a:extLst>
              </p:cNvPr>
              <p:cNvSpPr txBox="1"/>
              <p:nvPr/>
            </p:nvSpPr>
            <p:spPr>
              <a:xfrm>
                <a:off x="16807945" y="11590026"/>
                <a:ext cx="1992015" cy="461665"/>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solidFill>
                            <a:srgbClr val="0000B0"/>
                          </a:solidFill>
                          <a:latin typeface="Cambria Math" panose="02040503050406030204" pitchFamily="18" charset="0"/>
                          <a:ea typeface="Helvetica Neue" panose="02000503000000020004" pitchFamily="2" charset="0"/>
                          <a:cs typeface="Helvetica Neue" panose="02000503000000020004" pitchFamily="2" charset="0"/>
                        </a:rPr>
                        <m:t>𝐶𝑜𝑢𝑛𝑡</m:t>
                      </m:r>
                      <m:r>
                        <a:rPr lang="en-US" sz="2400" b="0" i="1" smtClean="0">
                          <a:solidFill>
                            <a:srgbClr val="0000B0"/>
                          </a:solidFill>
                          <a:latin typeface="Cambria Math" panose="02040503050406030204" pitchFamily="18" charset="0"/>
                          <a:ea typeface="Helvetica Neue" panose="02000503000000020004" pitchFamily="2" charset="0"/>
                          <a:cs typeface="Helvetica Neue" panose="02000503000000020004" pitchFamily="2" charset="0"/>
                        </a:rPr>
                        <m:t> </m:t>
                      </m:r>
                      <m:r>
                        <a:rPr lang="en-US" sz="2400" b="0" i="1" smtClean="0">
                          <a:solidFill>
                            <a:srgbClr val="0000B0"/>
                          </a:solidFill>
                          <a:latin typeface="Cambria Math" panose="02040503050406030204" pitchFamily="18" charset="0"/>
                          <a:ea typeface="Helvetica Neue" panose="02000503000000020004" pitchFamily="2" charset="0"/>
                          <a:cs typeface="Helvetica Neue" panose="02000503000000020004" pitchFamily="2" charset="0"/>
                        </a:rPr>
                        <m:t>𝑎𝑠</m:t>
                      </m:r>
                    </m:oMath>
                  </m:oMathPara>
                </a14:m>
                <a:endParaRPr lang="nl-NL"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9" name="TextBox 38">
                <a:extLst>
                  <a:ext uri="{FF2B5EF4-FFF2-40B4-BE49-F238E27FC236}">
                    <a16:creationId xmlns:a16="http://schemas.microsoft.com/office/drawing/2014/main" id="{96B1C37A-01CF-37E9-F302-E1C7AED4B1C9}"/>
                  </a:ext>
                </a:extLst>
              </p:cNvPr>
              <p:cNvSpPr txBox="1">
                <a:spLocks noRot="1" noChangeAspect="1" noMove="1" noResize="1" noEditPoints="1" noAdjustHandles="1" noChangeArrowheads="1" noChangeShapeType="1" noTextEdit="1"/>
              </p:cNvSpPr>
              <p:nvPr/>
            </p:nvSpPr>
            <p:spPr>
              <a:xfrm>
                <a:off x="16807945" y="11590026"/>
                <a:ext cx="1992015" cy="461665"/>
              </a:xfrm>
              <a:prstGeom prst="rect">
                <a:avLst/>
              </a:prstGeom>
              <a:blipFill>
                <a:blip r:embed="rId4"/>
                <a:stretch>
                  <a:fillRect b="-21622"/>
                </a:stretch>
              </a:blipFill>
              <a:ln>
                <a:noFill/>
              </a:ln>
            </p:spPr>
            <p:txBody>
              <a:bodyPr/>
              <a:lstStyle/>
              <a:p>
                <a:r>
                  <a:rPr lang="en-SE">
                    <a:noFill/>
                  </a:rPr>
                  <a:t> </a:t>
                </a:r>
              </a:p>
            </p:txBody>
          </p:sp>
        </mc:Fallback>
      </mc:AlternateContent>
      <p:cxnSp>
        <p:nvCxnSpPr>
          <p:cNvPr id="40" name="Straight Connector 39">
            <a:extLst>
              <a:ext uri="{FF2B5EF4-FFF2-40B4-BE49-F238E27FC236}">
                <a16:creationId xmlns:a16="http://schemas.microsoft.com/office/drawing/2014/main" id="{B173BDF0-BA18-DF77-C073-BB0A27DEDF04}"/>
              </a:ext>
            </a:extLst>
          </p:cNvPr>
          <p:cNvCxnSpPr>
            <a:cxnSpLocks/>
            <a:endCxn id="39" idx="0"/>
          </p:cNvCxnSpPr>
          <p:nvPr/>
        </p:nvCxnSpPr>
        <p:spPr bwMode="auto">
          <a:xfrm>
            <a:off x="17797274" y="10740433"/>
            <a:ext cx="6679" cy="849593"/>
          </a:xfrm>
          <a:prstGeom prst="line">
            <a:avLst/>
          </a:prstGeom>
          <a:solidFill>
            <a:schemeClr val="accent1"/>
          </a:solidFill>
          <a:ln w="38100" cap="flat" cmpd="sng" algn="ctr">
            <a:solidFill>
              <a:srgbClr val="FF2D64"/>
            </a:solidFill>
            <a:prstDash val="solid"/>
            <a:round/>
            <a:headEnd type="arrow" w="med" len="med"/>
            <a:tailEnd type="none" w="med" len="med"/>
          </a:ln>
          <a:effectLst/>
        </p:spPr>
      </p:cxnSp>
      <p:graphicFrame>
        <p:nvGraphicFramePr>
          <p:cNvPr id="4" name="Table 7">
            <a:extLst>
              <a:ext uri="{FF2B5EF4-FFF2-40B4-BE49-F238E27FC236}">
                <a16:creationId xmlns:a16="http://schemas.microsoft.com/office/drawing/2014/main" id="{3A3AC934-EA23-597B-1A70-4148C9317E20}"/>
              </a:ext>
            </a:extLst>
          </p:cNvPr>
          <p:cNvGraphicFramePr>
            <a:graphicFrameLocks noGrp="1"/>
          </p:cNvGraphicFramePr>
          <p:nvPr>
            <p:extLst>
              <p:ext uri="{D42A27DB-BD31-4B8C-83A1-F6EECF244321}">
                <p14:modId xmlns:p14="http://schemas.microsoft.com/office/powerpoint/2010/main" val="428931800"/>
              </p:ext>
            </p:extLst>
          </p:nvPr>
        </p:nvGraphicFramePr>
        <p:xfrm>
          <a:off x="14354378" y="2383380"/>
          <a:ext cx="8971154" cy="2590800"/>
        </p:xfrm>
        <a:graphic>
          <a:graphicData uri="http://schemas.openxmlformats.org/drawingml/2006/table">
            <a:tbl>
              <a:tblPr firstRow="1" bandRow="1">
                <a:tableStyleId>{5C22544A-7EE6-4342-B048-85BDC9FD1C3A}</a:tableStyleId>
              </a:tblPr>
              <a:tblGrid>
                <a:gridCol w="2281295">
                  <a:extLst>
                    <a:ext uri="{9D8B030D-6E8A-4147-A177-3AD203B41FA5}">
                      <a16:colId xmlns:a16="http://schemas.microsoft.com/office/drawing/2014/main" val="1790664211"/>
                    </a:ext>
                  </a:extLst>
                </a:gridCol>
                <a:gridCol w="6689859">
                  <a:extLst>
                    <a:ext uri="{9D8B030D-6E8A-4147-A177-3AD203B41FA5}">
                      <a16:colId xmlns:a16="http://schemas.microsoft.com/office/drawing/2014/main" val="3016533546"/>
                    </a:ext>
                  </a:extLst>
                </a:gridCol>
              </a:tblGrid>
              <a:tr h="370840">
                <a:tc>
                  <a:txBody>
                    <a:bodyPr/>
                    <a:lstStyle/>
                    <a:p>
                      <a:r>
                        <a:rPr lang="en-SE" sz="2800" dirty="0"/>
                        <a:t>Emoticon</a:t>
                      </a:r>
                    </a:p>
                  </a:txBody>
                  <a:tcPr>
                    <a:solidFill>
                      <a:srgbClr val="FF2D64"/>
                    </a:solidFill>
                  </a:tcPr>
                </a:tc>
                <a:tc>
                  <a:txBody>
                    <a:bodyPr/>
                    <a:lstStyle/>
                    <a:p>
                      <a:r>
                        <a:rPr lang="en-SE" sz="2800" dirty="0"/>
                        <a:t>Fairness is:</a:t>
                      </a:r>
                    </a:p>
                  </a:txBody>
                  <a:tcPr>
                    <a:solidFill>
                      <a:srgbClr val="FF2D64"/>
                    </a:solidFill>
                  </a:tcPr>
                </a:tc>
                <a:extLst>
                  <a:ext uri="{0D108BD9-81ED-4DB2-BD59-A6C34878D82A}">
                    <a16:rowId xmlns:a16="http://schemas.microsoft.com/office/drawing/2014/main" val="1394082024"/>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Equal opportunities</a:t>
                      </a:r>
                    </a:p>
                  </a:txBody>
                  <a:tcPr>
                    <a:solidFill>
                      <a:srgbClr val="00008A"/>
                    </a:solidFill>
                  </a:tcPr>
                </a:tc>
                <a:extLst>
                  <a:ext uri="{0D108BD9-81ED-4DB2-BD59-A6C34878D82A}">
                    <a16:rowId xmlns:a16="http://schemas.microsoft.com/office/drawing/2014/main" val="3365320535"/>
                  </a:ext>
                </a:extLst>
              </a:tr>
              <a:tr h="370840">
                <a:tc>
                  <a:txBody>
                    <a:bodyPr/>
                    <a:lstStyle/>
                    <a:p>
                      <a:r>
                        <a:rPr lang="en-SE" sz="2800" dirty="0">
                          <a:solidFill>
                            <a:schemeClr val="bg1"/>
                          </a:solidFill>
                        </a:rPr>
                        <a:t>❤️</a:t>
                      </a:r>
                    </a:p>
                  </a:txBody>
                  <a:tcPr>
                    <a:solidFill>
                      <a:srgbClr val="0100C8"/>
                    </a:solidFill>
                  </a:tcPr>
                </a:tc>
                <a:tc>
                  <a:txBody>
                    <a:bodyPr/>
                    <a:lstStyle/>
                    <a:p>
                      <a:r>
                        <a:rPr lang="en-SE" sz="2800" dirty="0">
                          <a:solidFill>
                            <a:schemeClr val="bg1"/>
                          </a:solidFill>
                        </a:rPr>
                        <a:t>Possitive Discrimination (equity)</a:t>
                      </a:r>
                    </a:p>
                  </a:txBody>
                  <a:tcPr>
                    <a:solidFill>
                      <a:srgbClr val="0100C8"/>
                    </a:solidFill>
                  </a:tcPr>
                </a:tc>
                <a:extLst>
                  <a:ext uri="{0D108BD9-81ED-4DB2-BD59-A6C34878D82A}">
                    <a16:rowId xmlns:a16="http://schemas.microsoft.com/office/drawing/2014/main" val="3530557393"/>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Social justice</a:t>
                      </a:r>
                    </a:p>
                  </a:txBody>
                  <a:tcPr>
                    <a:solidFill>
                      <a:srgbClr val="00008A"/>
                    </a:solidFill>
                  </a:tcPr>
                </a:tc>
                <a:extLst>
                  <a:ext uri="{0D108BD9-81ED-4DB2-BD59-A6C34878D82A}">
                    <a16:rowId xmlns:a16="http://schemas.microsoft.com/office/drawing/2014/main" val="3581866322"/>
                  </a:ext>
                </a:extLst>
              </a:tr>
              <a:tr h="370840">
                <a:tc>
                  <a:txBody>
                    <a:bodyPr/>
                    <a:lstStyle/>
                    <a:p>
                      <a:r>
                        <a:rPr lang="en-SE" sz="2800" dirty="0">
                          <a:solidFill>
                            <a:schemeClr val="bg1"/>
                          </a:solidFill>
                        </a:rPr>
                        <a:t>😆</a:t>
                      </a:r>
                    </a:p>
                  </a:txBody>
                  <a:tcPr>
                    <a:solidFill>
                      <a:srgbClr val="0100C8"/>
                    </a:solidFill>
                  </a:tcPr>
                </a:tc>
                <a:tc>
                  <a:txBody>
                    <a:bodyPr/>
                    <a:lstStyle/>
                    <a:p>
                      <a:pPr>
                        <a:lnSpc>
                          <a:spcPct val="100000"/>
                        </a:lnSpc>
                        <a:spcBef>
                          <a:spcPts val="0"/>
                        </a:spcBef>
                        <a:spcAft>
                          <a:spcPts val="0"/>
                        </a:spcAft>
                      </a:pPr>
                      <a:r>
                        <a:rPr lang="en-US" sz="2800" kern="1200" dirty="0">
                          <a:solidFill>
                            <a:schemeClr val="bg1"/>
                          </a:solidFill>
                          <a:effectLst/>
                          <a:latin typeface="+mn-lt"/>
                          <a:ea typeface="+mn-ea"/>
                          <a:cs typeface="+mn-cs"/>
                        </a:rPr>
                        <a:t>Other </a:t>
                      </a:r>
                      <a:endParaRPr lang="en-SE"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100C8"/>
                    </a:solidFill>
                  </a:tcPr>
                </a:tc>
                <a:extLst>
                  <a:ext uri="{0D108BD9-81ED-4DB2-BD59-A6C34878D82A}">
                    <a16:rowId xmlns:a16="http://schemas.microsoft.com/office/drawing/2014/main" val="15504442"/>
                  </a:ext>
                </a:extLst>
              </a:tr>
            </a:tbl>
          </a:graphicData>
        </a:graphic>
      </p:graphicFrame>
    </p:spTree>
    <p:extLst>
      <p:ext uri="{BB962C8B-B14F-4D97-AF65-F5344CB8AC3E}">
        <p14:creationId xmlns:p14="http://schemas.microsoft.com/office/powerpoint/2010/main" val="329810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7" grpId="0"/>
      <p:bldP spid="28" grpId="0"/>
      <p:bldP spid="29" grpId="0"/>
      <p:bldP spid="31" grpId="0"/>
      <p:bldP spid="32" grpId="0"/>
      <p:bldP spid="33" grpId="0"/>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C24D653A-523A-0F8C-A12B-24435B261189}"/>
              </a:ext>
            </a:extLst>
          </p:cNvPr>
          <p:cNvSpPr>
            <a:spLocks noGrp="1"/>
          </p:cNvSpPr>
          <p:nvPr>
            <p:ph type="body" sz="quarter" idx="24"/>
          </p:nvPr>
        </p:nvSpPr>
        <p:spPr/>
        <p:txBody>
          <a:bodyPr/>
          <a:lstStyle/>
          <a:p>
            <a:r>
              <a:rPr lang="en-US" dirty="0"/>
              <a:t>Values Interpretation</a:t>
            </a:r>
          </a:p>
        </p:txBody>
      </p:sp>
      <p:sp>
        <p:nvSpPr>
          <p:cNvPr id="3" name="Text Placeholder 2">
            <a:extLst>
              <a:ext uri="{FF2B5EF4-FFF2-40B4-BE49-F238E27FC236}">
                <a16:creationId xmlns:a16="http://schemas.microsoft.com/office/drawing/2014/main" id="{8BE6357F-5032-B73F-3C36-303D0234286E}"/>
              </a:ext>
            </a:extLst>
          </p:cNvPr>
          <p:cNvSpPr>
            <a:spLocks noGrp="1"/>
          </p:cNvSpPr>
          <p:nvPr>
            <p:ph type="body" sz="quarter" idx="22"/>
          </p:nvPr>
        </p:nvSpPr>
        <p:spPr/>
        <p:txBody>
          <a:bodyPr/>
          <a:lstStyle/>
          <a:p>
            <a:pPr marL="342900" indent="-342900">
              <a:buFont typeface="Arial" panose="020B0604020202020204" pitchFamily="34" charset="0"/>
              <a:buChar char="•"/>
            </a:pPr>
            <a:r>
              <a:rPr lang="en-SE" sz="2400" i="1" dirty="0"/>
              <a:t>Technical-focused</a:t>
            </a:r>
            <a:r>
              <a:rPr lang="en-SE" sz="2400" dirty="0"/>
              <a:t> values also have multiple interpetations. </a:t>
            </a:r>
          </a:p>
          <a:p>
            <a:pPr marL="342900" indent="-342900">
              <a:buFont typeface="Arial" panose="020B0604020202020204" pitchFamily="34" charset="0"/>
              <a:buChar char="•"/>
            </a:pPr>
            <a:endParaRPr lang="en-SE" sz="2400" dirty="0">
              <a:solidFill>
                <a:srgbClr val="0000B0"/>
              </a:solidFill>
              <a:latin typeface="Helvetica Neue"/>
            </a:endParaRPr>
          </a:p>
          <a:p>
            <a:pPr marL="342900" indent="-342900">
              <a:buFont typeface="Arial" panose="020B0604020202020204" pitchFamily="34" charset="0"/>
              <a:buChar char="•"/>
            </a:pPr>
            <a:r>
              <a:rPr lang="en-SE" sz="2400" dirty="0"/>
              <a:t>Requirements</a:t>
            </a:r>
            <a:r>
              <a:rPr lang="en-SE" sz="2400" dirty="0">
                <a:solidFill>
                  <a:srgbClr val="0000B0"/>
                </a:solidFill>
                <a:latin typeface="Helvetica Neue"/>
              </a:rPr>
              <a:t>, e.g. </a:t>
            </a:r>
            <a:r>
              <a:rPr lang="en-SE" sz="2400" i="1" dirty="0">
                <a:solidFill>
                  <a:srgbClr val="0000B0"/>
                </a:solidFill>
                <a:latin typeface="Helvetica Neue"/>
              </a:rPr>
              <a:t>accuracy,</a:t>
            </a:r>
            <a:r>
              <a:rPr lang="en-SE" sz="2400" dirty="0"/>
              <a:t> are often influenced by the cultural background, geographic conditions (e.g. weather), and other local factors of the place in which they are deployed and used.</a:t>
            </a:r>
          </a:p>
          <a:p>
            <a:pPr marL="342900" indent="-342900">
              <a:buFont typeface="Arial" panose="020B0604020202020204" pitchFamily="34" charset="0"/>
              <a:buChar char="•"/>
            </a:pPr>
            <a:endParaRPr lang="en-SE" sz="2400" dirty="0">
              <a:solidFill>
                <a:srgbClr val="0000B0"/>
              </a:solidFill>
              <a:latin typeface="Helvetica Neue"/>
            </a:endParaRPr>
          </a:p>
          <a:p>
            <a:pPr marL="342900" indent="-342900">
              <a:buFont typeface="Arial" panose="020B0604020202020204" pitchFamily="34" charset="0"/>
              <a:buChar char="•"/>
            </a:pPr>
            <a:r>
              <a:rPr lang="en-SE" sz="2400" dirty="0"/>
              <a:t>Test simulators can only check the things their designers have thought of.</a:t>
            </a:r>
          </a:p>
          <a:p>
            <a:pPr lvl="1"/>
            <a:r>
              <a:rPr lang="en-SE" sz="2400"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E.g. </a:t>
            </a:r>
            <a:r>
              <a:rPr lang="en-SE"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Your test simulation will not check for detecting pedestrians </a:t>
            </a:r>
            <a:r>
              <a:rPr lang="en-SE" sz="240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while it is snowing</a:t>
            </a:r>
            <a:r>
              <a:rPr lang="en-SE"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if you have never thought about introducing snow into the simulator.</a:t>
            </a:r>
          </a:p>
          <a:p>
            <a:pPr marL="342900" indent="-342900">
              <a:buFont typeface="Arial" panose="020B0604020202020204" pitchFamily="34" charset="0"/>
              <a:buChar char="•"/>
            </a:pPr>
            <a:endParaRPr lang="en-SE" sz="2400" dirty="0">
              <a:solidFill>
                <a:srgbClr val="0000B0"/>
              </a:solidFill>
              <a:latin typeface="Helvetica Neue"/>
            </a:endParaRPr>
          </a:p>
          <a:p>
            <a:pPr marL="342900" indent="-342900">
              <a:buFont typeface="Arial" panose="020B0604020202020204" pitchFamily="34" charset="0"/>
              <a:buChar char="•"/>
            </a:pPr>
            <a:endParaRPr lang="en-SE" sz="2400" dirty="0">
              <a:solidFill>
                <a:srgbClr val="0000B0"/>
              </a:solidFill>
              <a:latin typeface="Helvetica Neue"/>
            </a:endParaRPr>
          </a:p>
          <a:p>
            <a:pPr marL="342900" indent="-342900">
              <a:buFont typeface="Arial" panose="020B0604020202020204" pitchFamily="34" charset="0"/>
              <a:buChar char="•"/>
            </a:pPr>
            <a:endParaRPr lang="en-SE" sz="2400" dirty="0">
              <a:solidFill>
                <a:srgbClr val="0000B0"/>
              </a:solidFill>
              <a:latin typeface="Helvetica Neue"/>
            </a:endParaRPr>
          </a:p>
        </p:txBody>
      </p:sp>
      <p:sp>
        <p:nvSpPr>
          <p:cNvPr id="42" name="Text Placeholder 41">
            <a:extLst>
              <a:ext uri="{FF2B5EF4-FFF2-40B4-BE49-F238E27FC236}">
                <a16:creationId xmlns:a16="http://schemas.microsoft.com/office/drawing/2014/main" id="{E355ED19-BA47-9031-1333-8528157BE565}"/>
              </a:ext>
            </a:extLst>
          </p:cNvPr>
          <p:cNvSpPr>
            <a:spLocks noGrp="1"/>
          </p:cNvSpPr>
          <p:nvPr>
            <p:ph type="body" sz="quarter" idx="26"/>
          </p:nvPr>
        </p:nvSpPr>
        <p:spPr/>
        <p:txBody>
          <a:bodyPr/>
          <a:lstStyle/>
          <a:p>
            <a:r>
              <a:rPr lang="en-SE" sz="2400" i="1" dirty="0"/>
              <a:t>E.g. </a:t>
            </a:r>
            <a:r>
              <a:rPr lang="en-SE" sz="2400" dirty="0"/>
              <a:t>the value of </a:t>
            </a:r>
            <a:r>
              <a:rPr lang="en-SE" sz="2400" i="1" dirty="0"/>
              <a:t>technical robustness </a:t>
            </a:r>
            <a:r>
              <a:rPr lang="en-SE" sz="2400" dirty="0"/>
              <a:t>as discussed in the GTAI</a:t>
            </a:r>
          </a:p>
        </p:txBody>
      </p:sp>
      <p:sp>
        <p:nvSpPr>
          <p:cNvPr id="5" name="Text Placeholder 4">
            <a:extLst>
              <a:ext uri="{FF2B5EF4-FFF2-40B4-BE49-F238E27FC236}">
                <a16:creationId xmlns:a16="http://schemas.microsoft.com/office/drawing/2014/main" id="{CB7FF5DB-B288-C98F-9210-DABB23B753BD}"/>
              </a:ext>
            </a:extLst>
          </p:cNvPr>
          <p:cNvSpPr>
            <a:spLocks noGrp="1"/>
          </p:cNvSpPr>
          <p:nvPr>
            <p:ph type="body" sz="quarter" idx="25"/>
          </p:nvPr>
        </p:nvSpPr>
        <p:spPr/>
        <p:txBody>
          <a:bodyPr/>
          <a:lstStyle/>
          <a:p>
            <a:r>
              <a:rPr lang="en-US" dirty="0"/>
              <a:t>Whose values?</a:t>
            </a:r>
          </a:p>
          <a:p>
            <a:endParaRPr lang="en-SE" dirty="0"/>
          </a:p>
        </p:txBody>
      </p:sp>
      <p:sp>
        <p:nvSpPr>
          <p:cNvPr id="6" name="Slide Number Placeholder 5">
            <a:extLst>
              <a:ext uri="{FF2B5EF4-FFF2-40B4-BE49-F238E27FC236}">
                <a16:creationId xmlns:a16="http://schemas.microsoft.com/office/drawing/2014/main" id="{CFBD1C47-83DC-EC40-DEF5-9E774260A86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31</a:t>
            </a:fld>
            <a:endParaRPr lang="bg-BG" dirty="0">
              <a:solidFill>
                <a:srgbClr val="000000"/>
              </a:solidFill>
            </a:endParaRPr>
          </a:p>
        </p:txBody>
      </p:sp>
      <p:sp>
        <p:nvSpPr>
          <p:cNvPr id="22" name="TextBox 21">
            <a:extLst>
              <a:ext uri="{FF2B5EF4-FFF2-40B4-BE49-F238E27FC236}">
                <a16:creationId xmlns:a16="http://schemas.microsoft.com/office/drawing/2014/main" id="{EA9B947E-B2C7-D4AF-5420-05D9569C641D}"/>
              </a:ext>
            </a:extLst>
          </p:cNvPr>
          <p:cNvSpPr txBox="1"/>
          <p:nvPr/>
        </p:nvSpPr>
        <p:spPr>
          <a:xfrm>
            <a:off x="15775201" y="5850296"/>
            <a:ext cx="3398174" cy="461665"/>
          </a:xfrm>
          <a:prstGeom prst="rect">
            <a:avLst/>
          </a:prstGeom>
          <a:noFill/>
          <a:ln>
            <a:noFill/>
          </a:ln>
        </p:spPr>
        <p:txBody>
          <a:bodyPr wrap="none" rtlCol="0">
            <a:spAutoFit/>
          </a:bodyPr>
          <a:lstStyle/>
          <a:p>
            <a:pPr algn="ctr"/>
            <a:r>
              <a:rPr lang="en-GB"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Technical Robustness</a:t>
            </a:r>
            <a:endParaRPr lang="nl-NL"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23" name="Straight Connector 22">
            <a:extLst>
              <a:ext uri="{FF2B5EF4-FFF2-40B4-BE49-F238E27FC236}">
                <a16:creationId xmlns:a16="http://schemas.microsoft.com/office/drawing/2014/main" id="{20DD609E-E035-9C19-FA5A-785CC242F0B0}"/>
              </a:ext>
            </a:extLst>
          </p:cNvPr>
          <p:cNvCxnSpPr>
            <a:cxnSpLocks/>
            <a:stCxn id="22" idx="2"/>
            <a:endCxn id="29" idx="0"/>
          </p:cNvCxnSpPr>
          <p:nvPr/>
        </p:nvCxnSpPr>
        <p:spPr bwMode="auto">
          <a:xfrm flipH="1">
            <a:off x="15805800" y="6311961"/>
            <a:ext cx="1668488" cy="660439"/>
          </a:xfrm>
          <a:prstGeom prst="line">
            <a:avLst/>
          </a:prstGeom>
          <a:solidFill>
            <a:schemeClr val="accent1"/>
          </a:solidFill>
          <a:ln w="38100" cap="flat" cmpd="sng" algn="ctr">
            <a:solidFill>
              <a:srgbClr val="FF2D64"/>
            </a:solidFill>
            <a:prstDash val="solid"/>
            <a:round/>
            <a:headEnd type="arrow" w="med" len="med"/>
            <a:tailEnd type="none" w="med" len="med"/>
          </a:ln>
          <a:effectLst/>
        </p:spPr>
      </p:cxnSp>
      <p:cxnSp>
        <p:nvCxnSpPr>
          <p:cNvPr id="24" name="Straight Connector 23">
            <a:extLst>
              <a:ext uri="{FF2B5EF4-FFF2-40B4-BE49-F238E27FC236}">
                <a16:creationId xmlns:a16="http://schemas.microsoft.com/office/drawing/2014/main" id="{DE6943AE-549F-F02D-1732-377032F54F39}"/>
              </a:ext>
            </a:extLst>
          </p:cNvPr>
          <p:cNvCxnSpPr>
            <a:cxnSpLocks/>
            <a:stCxn id="22" idx="2"/>
            <a:endCxn id="34" idx="0"/>
          </p:cNvCxnSpPr>
          <p:nvPr/>
        </p:nvCxnSpPr>
        <p:spPr bwMode="auto">
          <a:xfrm>
            <a:off x="17474288" y="6311961"/>
            <a:ext cx="1987858" cy="654271"/>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
        <p:nvSpPr>
          <p:cNvPr id="25" name="TextBox 24">
            <a:extLst>
              <a:ext uri="{FF2B5EF4-FFF2-40B4-BE49-F238E27FC236}">
                <a16:creationId xmlns:a16="http://schemas.microsoft.com/office/drawing/2014/main" id="{DF1E1337-BEBE-EA63-53F9-40305128498C}"/>
              </a:ext>
            </a:extLst>
          </p:cNvPr>
          <p:cNvSpPr txBox="1"/>
          <p:nvPr/>
        </p:nvSpPr>
        <p:spPr>
          <a:xfrm>
            <a:off x="14486604" y="8214780"/>
            <a:ext cx="2638390" cy="461665"/>
          </a:xfrm>
          <a:prstGeom prst="rect">
            <a:avLst/>
          </a:prstGeom>
          <a:noFill/>
          <a:ln>
            <a:noFill/>
          </a:ln>
        </p:spPr>
        <p:txBody>
          <a:bodyPr wrap="square" rtlCol="0">
            <a:spAutoFit/>
          </a:bodyPr>
          <a:lstStyle/>
          <a:p>
            <a:pPr algn="ctr"/>
            <a:r>
              <a:rPr lang="nl-NL" sz="2400" dirty="0" err="1">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Fallback</a:t>
            </a:r>
            <a:r>
              <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plan</a:t>
            </a:r>
          </a:p>
        </p:txBody>
      </p:sp>
      <p:sp>
        <p:nvSpPr>
          <p:cNvPr id="29" name="TextBox 28">
            <a:extLst>
              <a:ext uri="{FF2B5EF4-FFF2-40B4-BE49-F238E27FC236}">
                <a16:creationId xmlns:a16="http://schemas.microsoft.com/office/drawing/2014/main" id="{2AE17F6D-5A08-AEF0-9A3D-1EAAE4FF5FAE}"/>
              </a:ext>
            </a:extLst>
          </p:cNvPr>
          <p:cNvSpPr txBox="1"/>
          <p:nvPr/>
        </p:nvSpPr>
        <p:spPr>
          <a:xfrm>
            <a:off x="14354378" y="6972400"/>
            <a:ext cx="2902843"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Safety</a:t>
            </a:r>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30" name="Straight Connector 29">
            <a:extLst>
              <a:ext uri="{FF2B5EF4-FFF2-40B4-BE49-F238E27FC236}">
                <a16:creationId xmlns:a16="http://schemas.microsoft.com/office/drawing/2014/main" id="{AA05B561-2AB2-DBC4-C681-114F23991416}"/>
              </a:ext>
            </a:extLst>
          </p:cNvPr>
          <p:cNvCxnSpPr>
            <a:cxnSpLocks/>
            <a:stCxn id="25" idx="0"/>
            <a:endCxn id="29" idx="2"/>
          </p:cNvCxnSpPr>
          <p:nvPr/>
        </p:nvCxnSpPr>
        <p:spPr bwMode="auto">
          <a:xfrm flipV="1">
            <a:off x="15805799" y="7434065"/>
            <a:ext cx="1" cy="780715"/>
          </a:xfrm>
          <a:prstGeom prst="line">
            <a:avLst/>
          </a:prstGeom>
          <a:solidFill>
            <a:schemeClr val="accent1"/>
          </a:solidFill>
          <a:ln w="38100" cap="flat" cmpd="sng" algn="ctr">
            <a:solidFill>
              <a:srgbClr val="FF2D64"/>
            </a:solidFill>
            <a:prstDash val="solid"/>
            <a:round/>
            <a:headEnd type="none" w="med" len="med"/>
            <a:tailEnd type="arrow" w="med" len="med"/>
          </a:ln>
          <a:effectLst/>
        </p:spPr>
      </p:cxnSp>
      <p:sp>
        <p:nvSpPr>
          <p:cNvPr id="31" name="TextBox 30">
            <a:extLst>
              <a:ext uri="{FF2B5EF4-FFF2-40B4-BE49-F238E27FC236}">
                <a16:creationId xmlns:a16="http://schemas.microsoft.com/office/drawing/2014/main" id="{C49661FA-2700-CB77-0F8F-0700F4A6317C}"/>
              </a:ext>
            </a:extLst>
          </p:cNvPr>
          <p:cNvSpPr txBox="1"/>
          <p:nvPr/>
        </p:nvSpPr>
        <p:spPr>
          <a:xfrm>
            <a:off x="17655186" y="8208612"/>
            <a:ext cx="3622219"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High accuracy</a:t>
            </a:r>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TextBox 31">
            <a:extLst>
              <a:ext uri="{FF2B5EF4-FFF2-40B4-BE49-F238E27FC236}">
                <a16:creationId xmlns:a16="http://schemas.microsoft.com/office/drawing/2014/main" id="{2A9CBCE7-E20E-D026-203F-28931A69DA8A}"/>
              </a:ext>
            </a:extLst>
          </p:cNvPr>
          <p:cNvSpPr txBox="1"/>
          <p:nvPr/>
        </p:nvSpPr>
        <p:spPr>
          <a:xfrm>
            <a:off x="16808485" y="9534136"/>
            <a:ext cx="3171869"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High TP</a:t>
            </a:r>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TextBox 33">
            <a:extLst>
              <a:ext uri="{FF2B5EF4-FFF2-40B4-BE49-F238E27FC236}">
                <a16:creationId xmlns:a16="http://schemas.microsoft.com/office/drawing/2014/main" id="{EAFA6E6B-F33B-6D09-B449-6520B579CE64}"/>
              </a:ext>
            </a:extLst>
          </p:cNvPr>
          <p:cNvSpPr txBox="1"/>
          <p:nvPr/>
        </p:nvSpPr>
        <p:spPr>
          <a:xfrm>
            <a:off x="17740429" y="6966232"/>
            <a:ext cx="3443434"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Resilience</a:t>
            </a:r>
          </a:p>
        </p:txBody>
      </p:sp>
      <p:cxnSp>
        <p:nvCxnSpPr>
          <p:cNvPr id="35" name="Straight Connector 34">
            <a:extLst>
              <a:ext uri="{FF2B5EF4-FFF2-40B4-BE49-F238E27FC236}">
                <a16:creationId xmlns:a16="http://schemas.microsoft.com/office/drawing/2014/main" id="{948A4915-13E9-337B-851C-F4D4B26507E0}"/>
              </a:ext>
            </a:extLst>
          </p:cNvPr>
          <p:cNvCxnSpPr>
            <a:cxnSpLocks/>
            <a:stCxn id="31" idx="0"/>
            <a:endCxn id="34" idx="2"/>
          </p:cNvCxnSpPr>
          <p:nvPr/>
        </p:nvCxnSpPr>
        <p:spPr bwMode="auto">
          <a:xfrm flipH="1" flipV="1">
            <a:off x="19462146" y="7427897"/>
            <a:ext cx="4150" cy="780715"/>
          </a:xfrm>
          <a:prstGeom prst="line">
            <a:avLst/>
          </a:prstGeom>
          <a:solidFill>
            <a:schemeClr val="accent1"/>
          </a:solidFill>
          <a:ln w="38100" cap="flat" cmpd="sng" algn="ctr">
            <a:solidFill>
              <a:srgbClr val="FF2D64"/>
            </a:solidFill>
            <a:prstDash val="solid"/>
            <a:round/>
            <a:headEnd type="none" w="med" len="med"/>
            <a:tailEnd type="arrow" w="med" len="med"/>
          </a:ln>
          <a:effectLst/>
        </p:spPr>
      </p:cxnSp>
      <p:cxnSp>
        <p:nvCxnSpPr>
          <p:cNvPr id="36" name="Straight Connector 35">
            <a:extLst>
              <a:ext uri="{FF2B5EF4-FFF2-40B4-BE49-F238E27FC236}">
                <a16:creationId xmlns:a16="http://schemas.microsoft.com/office/drawing/2014/main" id="{3D4E6E81-AFF7-266D-E095-42095A3D83D2}"/>
              </a:ext>
            </a:extLst>
          </p:cNvPr>
          <p:cNvCxnSpPr>
            <a:cxnSpLocks/>
            <a:stCxn id="31" idx="2"/>
            <a:endCxn id="32" idx="0"/>
          </p:cNvCxnSpPr>
          <p:nvPr/>
        </p:nvCxnSpPr>
        <p:spPr bwMode="auto">
          <a:xfrm flipH="1">
            <a:off x="18394420" y="8670277"/>
            <a:ext cx="1071876" cy="863859"/>
          </a:xfrm>
          <a:prstGeom prst="line">
            <a:avLst/>
          </a:prstGeom>
          <a:solidFill>
            <a:schemeClr val="accent1"/>
          </a:solidFill>
          <a:ln w="38100" cap="flat" cmpd="sng" algn="ctr">
            <a:solidFill>
              <a:srgbClr val="FF2D64"/>
            </a:solidFill>
            <a:prstDash val="solid"/>
            <a:round/>
            <a:headEnd type="arrow" w="med" len="med"/>
            <a:tailEnd type="none" w="med" len="med"/>
          </a:ln>
          <a:effectLst/>
        </p:spPr>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6B1C37A-01CF-37E9-F302-E1C7AED4B1C9}"/>
                  </a:ext>
                </a:extLst>
              </p:cNvPr>
              <p:cNvSpPr txBox="1"/>
              <p:nvPr/>
            </p:nvSpPr>
            <p:spPr>
              <a:xfrm>
                <a:off x="16807945" y="11590026"/>
                <a:ext cx="1992015" cy="461665"/>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solidFill>
                            <a:srgbClr val="0000B0"/>
                          </a:solidFill>
                          <a:latin typeface="Cambria Math" panose="02040503050406030204" pitchFamily="18" charset="0"/>
                          <a:ea typeface="Helvetica Neue" panose="02000503000000020004" pitchFamily="2" charset="0"/>
                          <a:cs typeface="Helvetica Neue" panose="02000503000000020004" pitchFamily="2" charset="0"/>
                        </a:rPr>
                        <m:t>𝐶𝑜𝑢𝑛𝑡</m:t>
                      </m:r>
                      <m:r>
                        <a:rPr lang="en-US" sz="2400" b="0" i="1" smtClean="0">
                          <a:solidFill>
                            <a:srgbClr val="0000B0"/>
                          </a:solidFill>
                          <a:latin typeface="Cambria Math" panose="02040503050406030204" pitchFamily="18" charset="0"/>
                          <a:ea typeface="Helvetica Neue" panose="02000503000000020004" pitchFamily="2" charset="0"/>
                          <a:cs typeface="Helvetica Neue" panose="02000503000000020004" pitchFamily="2" charset="0"/>
                        </a:rPr>
                        <m:t> </m:t>
                      </m:r>
                      <m:r>
                        <a:rPr lang="en-US" sz="2400" b="0" i="1" smtClean="0">
                          <a:solidFill>
                            <a:srgbClr val="0000B0"/>
                          </a:solidFill>
                          <a:latin typeface="Cambria Math" panose="02040503050406030204" pitchFamily="18" charset="0"/>
                          <a:ea typeface="Helvetica Neue" panose="02000503000000020004" pitchFamily="2" charset="0"/>
                          <a:cs typeface="Helvetica Neue" panose="02000503000000020004" pitchFamily="2" charset="0"/>
                        </a:rPr>
                        <m:t>𝑎𝑠</m:t>
                      </m:r>
                    </m:oMath>
                  </m:oMathPara>
                </a14:m>
                <a:endParaRPr lang="nl-NL"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9" name="TextBox 38">
                <a:extLst>
                  <a:ext uri="{FF2B5EF4-FFF2-40B4-BE49-F238E27FC236}">
                    <a16:creationId xmlns:a16="http://schemas.microsoft.com/office/drawing/2014/main" id="{96B1C37A-01CF-37E9-F302-E1C7AED4B1C9}"/>
                  </a:ext>
                </a:extLst>
              </p:cNvPr>
              <p:cNvSpPr txBox="1">
                <a:spLocks noRot="1" noChangeAspect="1" noMove="1" noResize="1" noEditPoints="1" noAdjustHandles="1" noChangeArrowheads="1" noChangeShapeType="1" noTextEdit="1"/>
              </p:cNvSpPr>
              <p:nvPr/>
            </p:nvSpPr>
            <p:spPr>
              <a:xfrm>
                <a:off x="16807945" y="11590026"/>
                <a:ext cx="1992015" cy="461665"/>
              </a:xfrm>
              <a:prstGeom prst="rect">
                <a:avLst/>
              </a:prstGeom>
              <a:blipFill>
                <a:blip r:embed="rId2"/>
                <a:stretch>
                  <a:fillRect b="-21622"/>
                </a:stretch>
              </a:blipFill>
              <a:ln>
                <a:noFill/>
              </a:ln>
            </p:spPr>
            <p:txBody>
              <a:bodyPr/>
              <a:lstStyle/>
              <a:p>
                <a:r>
                  <a:rPr lang="en-SE">
                    <a:noFill/>
                  </a:rPr>
                  <a:t> </a:t>
                </a:r>
              </a:p>
            </p:txBody>
          </p:sp>
        </mc:Fallback>
      </mc:AlternateContent>
      <p:cxnSp>
        <p:nvCxnSpPr>
          <p:cNvPr id="40" name="Straight Connector 39">
            <a:extLst>
              <a:ext uri="{FF2B5EF4-FFF2-40B4-BE49-F238E27FC236}">
                <a16:creationId xmlns:a16="http://schemas.microsoft.com/office/drawing/2014/main" id="{B173BDF0-BA18-DF77-C073-BB0A27DEDF04}"/>
              </a:ext>
            </a:extLst>
          </p:cNvPr>
          <p:cNvCxnSpPr>
            <a:cxnSpLocks/>
            <a:endCxn id="39" idx="0"/>
          </p:cNvCxnSpPr>
          <p:nvPr/>
        </p:nvCxnSpPr>
        <p:spPr bwMode="auto">
          <a:xfrm>
            <a:off x="17797274" y="10740433"/>
            <a:ext cx="6679" cy="849593"/>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
        <p:nvSpPr>
          <p:cNvPr id="11" name="TextBox 10">
            <a:extLst>
              <a:ext uri="{FF2B5EF4-FFF2-40B4-BE49-F238E27FC236}">
                <a16:creationId xmlns:a16="http://schemas.microsoft.com/office/drawing/2014/main" id="{819E7273-08DF-A0C3-9AC8-AC149A12CDFB}"/>
              </a:ext>
            </a:extLst>
          </p:cNvPr>
          <p:cNvSpPr txBox="1"/>
          <p:nvPr/>
        </p:nvSpPr>
        <p:spPr>
          <a:xfrm>
            <a:off x="19189145" y="9534136"/>
            <a:ext cx="3171869"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Low FP</a:t>
            </a:r>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3" name="Straight Connector 12">
            <a:extLst>
              <a:ext uri="{FF2B5EF4-FFF2-40B4-BE49-F238E27FC236}">
                <a16:creationId xmlns:a16="http://schemas.microsoft.com/office/drawing/2014/main" id="{DC544823-0A3B-D968-B0DC-27493E83A9E2}"/>
              </a:ext>
            </a:extLst>
          </p:cNvPr>
          <p:cNvCxnSpPr>
            <a:cxnSpLocks/>
            <a:stCxn id="31" idx="2"/>
            <a:endCxn id="11" idx="0"/>
          </p:cNvCxnSpPr>
          <p:nvPr/>
        </p:nvCxnSpPr>
        <p:spPr bwMode="auto">
          <a:xfrm>
            <a:off x="19466296" y="8670277"/>
            <a:ext cx="1308784" cy="863859"/>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Tree>
    <p:extLst>
      <p:ext uri="{BB962C8B-B14F-4D97-AF65-F5344CB8AC3E}">
        <p14:creationId xmlns:p14="http://schemas.microsoft.com/office/powerpoint/2010/main" val="75626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9" grpId="0"/>
      <p:bldP spid="31" grpId="0"/>
      <p:bldP spid="32" grpId="0"/>
      <p:bldP spid="34"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C24D653A-523A-0F8C-A12B-24435B261189}"/>
              </a:ext>
            </a:extLst>
          </p:cNvPr>
          <p:cNvSpPr>
            <a:spLocks noGrp="1"/>
          </p:cNvSpPr>
          <p:nvPr>
            <p:ph type="body" sz="quarter" idx="24"/>
          </p:nvPr>
        </p:nvSpPr>
        <p:spPr/>
        <p:txBody>
          <a:bodyPr/>
          <a:lstStyle/>
          <a:p>
            <a:r>
              <a:rPr lang="en-US" dirty="0"/>
              <a:t>Values Interpretation</a:t>
            </a:r>
          </a:p>
        </p:txBody>
      </p:sp>
      <p:sp>
        <p:nvSpPr>
          <p:cNvPr id="5" name="Text Placeholder 4">
            <a:extLst>
              <a:ext uri="{FF2B5EF4-FFF2-40B4-BE49-F238E27FC236}">
                <a16:creationId xmlns:a16="http://schemas.microsoft.com/office/drawing/2014/main" id="{CB7FF5DB-B288-C98F-9210-DABB23B753BD}"/>
              </a:ext>
            </a:extLst>
          </p:cNvPr>
          <p:cNvSpPr>
            <a:spLocks noGrp="1"/>
          </p:cNvSpPr>
          <p:nvPr>
            <p:ph type="body" sz="quarter" idx="25"/>
          </p:nvPr>
        </p:nvSpPr>
        <p:spPr/>
        <p:txBody>
          <a:bodyPr/>
          <a:lstStyle/>
          <a:p>
            <a:r>
              <a:rPr lang="en-US" dirty="0"/>
              <a:t>Whose values?</a:t>
            </a:r>
          </a:p>
          <a:p>
            <a:endParaRPr lang="en-SE" dirty="0"/>
          </a:p>
        </p:txBody>
      </p:sp>
      <p:sp>
        <p:nvSpPr>
          <p:cNvPr id="6" name="Slide Number Placeholder 5">
            <a:extLst>
              <a:ext uri="{FF2B5EF4-FFF2-40B4-BE49-F238E27FC236}">
                <a16:creationId xmlns:a16="http://schemas.microsoft.com/office/drawing/2014/main" id="{CFBD1C47-83DC-EC40-DEF5-9E774260A86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32</a:t>
            </a:fld>
            <a:endParaRPr lang="bg-BG" dirty="0">
              <a:solidFill>
                <a:srgbClr val="000000"/>
              </a:solidFill>
            </a:endParaRPr>
          </a:p>
        </p:txBody>
      </p:sp>
      <p:sp>
        <p:nvSpPr>
          <p:cNvPr id="8" name="Text Placeholder 7">
            <a:extLst>
              <a:ext uri="{FF2B5EF4-FFF2-40B4-BE49-F238E27FC236}">
                <a16:creationId xmlns:a16="http://schemas.microsoft.com/office/drawing/2014/main" id="{E2A08105-4D8F-63F1-EF7B-7D1840ED883F}"/>
              </a:ext>
            </a:extLst>
          </p:cNvPr>
          <p:cNvSpPr>
            <a:spLocks noGrp="1"/>
          </p:cNvSpPr>
          <p:nvPr>
            <p:ph type="body" sz="quarter" idx="22"/>
          </p:nvPr>
        </p:nvSpPr>
        <p:spPr/>
        <p:txBody>
          <a:bodyPr/>
          <a:lstStyle/>
          <a:p>
            <a:pPr marL="342900" indent="-342900">
              <a:buFont typeface="Arial" panose="020B0604020202020204" pitchFamily="34" charset="0"/>
              <a:buChar char="•"/>
            </a:pPr>
            <a:r>
              <a:rPr lang="en-SE" sz="2400" dirty="0"/>
              <a:t>There is a clear gap between investment in AI technologies by the US compared to the rest of the world.</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Similar issues exists on the </a:t>
            </a:r>
            <a:r>
              <a:rPr lang="en-SE" sz="2400" i="1" dirty="0"/>
              <a:t>dataset </a:t>
            </a:r>
            <a:r>
              <a:rPr lang="en-SE" sz="2400" dirty="0"/>
              <a:t>used.</a:t>
            </a:r>
            <a:endParaRPr lang="en-SE" sz="2400" i="1" dirty="0"/>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i="1" dirty="0"/>
              <a:t>Regulations</a:t>
            </a:r>
            <a:r>
              <a:rPr lang="en-SE" sz="2400" dirty="0"/>
              <a:t> from the EU (e.g. DMA, GDPR, etc) often try to level the playing field. Still, they do not answer issues that lie in core product features.</a:t>
            </a:r>
          </a:p>
          <a:p>
            <a:pPr marL="342900" indent="-342900">
              <a:buFont typeface="Arial" panose="020B0604020202020204" pitchFamily="34" charset="0"/>
              <a:buChar char="•"/>
            </a:pPr>
            <a:endParaRPr lang="en-SE" sz="2400" dirty="0"/>
          </a:p>
        </p:txBody>
      </p:sp>
      <p:pic>
        <p:nvPicPr>
          <p:cNvPr id="9" name="Picture 4" descr="Report: AI investments see largest year-over-year growth in 20 years |  VentureBeat">
            <a:extLst>
              <a:ext uri="{FF2B5EF4-FFF2-40B4-BE49-F238E27FC236}">
                <a16:creationId xmlns:a16="http://schemas.microsoft.com/office/drawing/2014/main" id="{C2070765-AA11-116D-24B6-9AFEAB4F6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4191" y="4521201"/>
            <a:ext cx="8620041" cy="706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93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C24D653A-523A-0F8C-A12B-24435B261189}"/>
              </a:ext>
            </a:extLst>
          </p:cNvPr>
          <p:cNvSpPr>
            <a:spLocks noGrp="1"/>
          </p:cNvSpPr>
          <p:nvPr>
            <p:ph type="body" sz="quarter" idx="24"/>
          </p:nvPr>
        </p:nvSpPr>
        <p:spPr/>
        <p:txBody>
          <a:bodyPr/>
          <a:lstStyle/>
          <a:p>
            <a:r>
              <a:rPr lang="en-US" dirty="0"/>
              <a:t>Values Interpretation</a:t>
            </a:r>
          </a:p>
        </p:txBody>
      </p:sp>
      <p:sp>
        <p:nvSpPr>
          <p:cNvPr id="5" name="Text Placeholder 4">
            <a:extLst>
              <a:ext uri="{FF2B5EF4-FFF2-40B4-BE49-F238E27FC236}">
                <a16:creationId xmlns:a16="http://schemas.microsoft.com/office/drawing/2014/main" id="{CB7FF5DB-B288-C98F-9210-DABB23B753BD}"/>
              </a:ext>
            </a:extLst>
          </p:cNvPr>
          <p:cNvSpPr>
            <a:spLocks noGrp="1"/>
          </p:cNvSpPr>
          <p:nvPr>
            <p:ph type="body" sz="quarter" idx="25"/>
          </p:nvPr>
        </p:nvSpPr>
        <p:spPr/>
        <p:txBody>
          <a:bodyPr/>
          <a:lstStyle/>
          <a:p>
            <a:r>
              <a:rPr lang="en-US" dirty="0"/>
              <a:t>Whose values?</a:t>
            </a:r>
          </a:p>
          <a:p>
            <a:endParaRPr lang="en-SE" dirty="0"/>
          </a:p>
        </p:txBody>
      </p:sp>
      <p:sp>
        <p:nvSpPr>
          <p:cNvPr id="6" name="Slide Number Placeholder 5">
            <a:extLst>
              <a:ext uri="{FF2B5EF4-FFF2-40B4-BE49-F238E27FC236}">
                <a16:creationId xmlns:a16="http://schemas.microsoft.com/office/drawing/2014/main" id="{CFBD1C47-83DC-EC40-DEF5-9E774260A86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33</a:t>
            </a:fld>
            <a:endParaRPr lang="bg-BG" dirty="0">
              <a:solidFill>
                <a:srgbClr val="000000"/>
              </a:solidFill>
            </a:endParaRPr>
          </a:p>
        </p:txBody>
      </p:sp>
      <p:pic>
        <p:nvPicPr>
          <p:cNvPr id="12" name="Picture 11">
            <a:extLst>
              <a:ext uri="{FF2B5EF4-FFF2-40B4-BE49-F238E27FC236}">
                <a16:creationId xmlns:a16="http://schemas.microsoft.com/office/drawing/2014/main" id="{CA5A7F00-0E05-A575-7DB3-7CA1DA37C8CD}"/>
              </a:ext>
            </a:extLst>
          </p:cNvPr>
          <p:cNvPicPr>
            <a:picLocks noChangeAspect="1"/>
          </p:cNvPicPr>
          <p:nvPr/>
        </p:nvPicPr>
        <p:blipFill>
          <a:blip r:embed="rId4"/>
          <a:stretch>
            <a:fillRect/>
          </a:stretch>
        </p:blipFill>
        <p:spPr>
          <a:xfrm>
            <a:off x="1287095" y="5814571"/>
            <a:ext cx="3734867" cy="4053953"/>
          </a:xfrm>
          <a:prstGeom prst="rect">
            <a:avLst/>
          </a:prstGeom>
        </p:spPr>
      </p:pic>
      <p:pic>
        <p:nvPicPr>
          <p:cNvPr id="14" name="Picture 13">
            <a:extLst>
              <a:ext uri="{FF2B5EF4-FFF2-40B4-BE49-F238E27FC236}">
                <a16:creationId xmlns:a16="http://schemas.microsoft.com/office/drawing/2014/main" id="{195B09B4-860C-A9B9-0933-A6989A15AE67}"/>
              </a:ext>
            </a:extLst>
          </p:cNvPr>
          <p:cNvPicPr>
            <a:picLocks noChangeAspect="1"/>
          </p:cNvPicPr>
          <p:nvPr/>
        </p:nvPicPr>
        <p:blipFill>
          <a:blip r:embed="rId5"/>
          <a:stretch>
            <a:fillRect/>
          </a:stretch>
        </p:blipFill>
        <p:spPr>
          <a:xfrm>
            <a:off x="5930242" y="5814571"/>
            <a:ext cx="3745386" cy="4053953"/>
          </a:xfrm>
          <a:prstGeom prst="rect">
            <a:avLst/>
          </a:prstGeom>
        </p:spPr>
      </p:pic>
      <p:sp>
        <p:nvSpPr>
          <p:cNvPr id="15" name="TextBox 14">
            <a:extLst>
              <a:ext uri="{FF2B5EF4-FFF2-40B4-BE49-F238E27FC236}">
                <a16:creationId xmlns:a16="http://schemas.microsoft.com/office/drawing/2014/main" id="{2246C381-46C6-2483-578C-FB089E4D8F07}"/>
              </a:ext>
            </a:extLst>
          </p:cNvPr>
          <p:cNvSpPr txBox="1"/>
          <p:nvPr/>
        </p:nvSpPr>
        <p:spPr>
          <a:xfrm>
            <a:off x="1287095" y="5114509"/>
            <a:ext cx="4047198" cy="461665"/>
          </a:xfrm>
          <a:prstGeom prst="rect">
            <a:avLst/>
          </a:prstGeom>
          <a:noFill/>
        </p:spPr>
        <p:txBody>
          <a:bodyPr wrap="none" rtlCol="0">
            <a:spAutoFit/>
          </a:bodyPr>
          <a:lstStyle/>
          <a:p>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A nurse in front of a hospital</a:t>
            </a:r>
          </a:p>
        </p:txBody>
      </p:sp>
      <p:sp>
        <p:nvSpPr>
          <p:cNvPr id="16" name="TextBox 15">
            <a:extLst>
              <a:ext uri="{FF2B5EF4-FFF2-40B4-BE49-F238E27FC236}">
                <a16:creationId xmlns:a16="http://schemas.microsoft.com/office/drawing/2014/main" id="{B88CF095-2930-1C12-6ED9-5EA10436D1FB}"/>
              </a:ext>
            </a:extLst>
          </p:cNvPr>
          <p:cNvSpPr txBox="1"/>
          <p:nvPr/>
        </p:nvSpPr>
        <p:spPr>
          <a:xfrm>
            <a:off x="5930242" y="5114510"/>
            <a:ext cx="4838882" cy="461665"/>
          </a:xfrm>
          <a:prstGeom prst="rect">
            <a:avLst/>
          </a:prstGeom>
          <a:noFill/>
        </p:spPr>
        <p:txBody>
          <a:bodyPr wrap="square" rtlCol="0">
            <a:spAutoFit/>
          </a:bodyPr>
          <a:lstStyle/>
          <a:p>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A doctor in front of a hospital</a:t>
            </a:r>
          </a:p>
        </p:txBody>
      </p:sp>
      <p:pic>
        <p:nvPicPr>
          <p:cNvPr id="17" name="U2U57M884qeAsoHB">
            <a:hlinkClick r:id="" action="ppaction://media"/>
            <a:extLst>
              <a:ext uri="{FF2B5EF4-FFF2-40B4-BE49-F238E27FC236}">
                <a16:creationId xmlns:a16="http://schemas.microsoft.com/office/drawing/2014/main" id="{B57EF69F-C6BA-6972-465A-BC51C98B90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9861"/>
          <a:stretch>
            <a:fillRect/>
          </a:stretch>
        </p:blipFill>
        <p:spPr>
          <a:xfrm>
            <a:off x="10713408" y="5029200"/>
            <a:ext cx="3730252" cy="5975987"/>
          </a:xfrm>
          <a:prstGeom prst="rect">
            <a:avLst/>
          </a:prstGeom>
        </p:spPr>
      </p:pic>
      <p:pic>
        <p:nvPicPr>
          <p:cNvPr id="8194" name="Picture 2" descr="Why Microsoft's 'Tay' AI bot went wrong | TechRepublic">
            <a:extLst>
              <a:ext uri="{FF2B5EF4-FFF2-40B4-BE49-F238E27FC236}">
                <a16:creationId xmlns:a16="http://schemas.microsoft.com/office/drawing/2014/main" id="{E027664B-0C8D-6784-AEE9-50647BC6CD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23347" y="5114508"/>
            <a:ext cx="7854238" cy="589067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02F25B7-35CD-F0FF-F414-6FBAF3B70105}"/>
              </a:ext>
            </a:extLst>
          </p:cNvPr>
          <p:cNvSpPr txBox="1"/>
          <p:nvPr/>
        </p:nvSpPr>
        <p:spPr>
          <a:xfrm>
            <a:off x="1287095" y="11960456"/>
            <a:ext cx="12195544" cy="338554"/>
          </a:xfrm>
          <a:prstGeom prst="rect">
            <a:avLst/>
          </a:prstGeom>
          <a:noFill/>
        </p:spPr>
        <p:txBody>
          <a:bodyPr wrap="square">
            <a:spAutoFit/>
          </a:bodyPr>
          <a:lstStyle/>
          <a:p>
            <a:pPr algn="l" fontAlgn="base"/>
            <a:r>
              <a:rPr lang="en-GB" sz="1600" dirty="0">
                <a:solidFill>
                  <a:schemeClr val="bg1">
                    <a:lumMod val="50000"/>
                  </a:schemeClr>
                </a:solidFill>
              </a:rPr>
              <a:t>Left to right: 1-2 generated using stable diffusion; Twitter; Twitter (screenshot)</a:t>
            </a:r>
          </a:p>
        </p:txBody>
      </p:sp>
      <p:pic>
        <p:nvPicPr>
          <p:cNvPr id="3" name="Picture 2" descr="A screenshot of a computer&#10;&#10;Description automatically generated">
            <a:extLst>
              <a:ext uri="{FF2B5EF4-FFF2-40B4-BE49-F238E27FC236}">
                <a16:creationId xmlns:a16="http://schemas.microsoft.com/office/drawing/2014/main" id="{FA57C667-7117-F497-0E85-B84F9A231E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0163" y="6531444"/>
            <a:ext cx="12625491" cy="3758140"/>
          </a:xfrm>
          <a:prstGeom prst="rect">
            <a:avLst/>
          </a:prstGeom>
        </p:spPr>
      </p:pic>
    </p:spTree>
    <p:extLst>
      <p:ext uri="{BB962C8B-B14F-4D97-AF65-F5344CB8AC3E}">
        <p14:creationId xmlns:p14="http://schemas.microsoft.com/office/powerpoint/2010/main" val="209378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057" fill="hold"/>
                                        <p:tgtEl>
                                          <p:spTgt spid="17"/>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5" fill="hold" display="0">
                  <p:stCondLst>
                    <p:cond delay="indefinite"/>
                  </p:stCondLst>
                </p:cTn>
                <p:tgtEl>
                  <p:spTgt spid="17"/>
                </p:tgtEl>
              </p:cMediaNode>
            </p:video>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D08550-A63D-25B1-A4EB-13FB06BB823D}"/>
              </a:ext>
            </a:extLst>
          </p:cNvPr>
          <p:cNvSpPr>
            <a:spLocks noGrp="1"/>
          </p:cNvSpPr>
          <p:nvPr>
            <p:ph type="body" sz="quarter" idx="24"/>
          </p:nvPr>
        </p:nvSpPr>
        <p:spPr/>
        <p:txBody>
          <a:bodyPr/>
          <a:lstStyle/>
          <a:p>
            <a:r>
              <a:rPr lang="en-US" dirty="0"/>
              <a:t>Values Interpretation</a:t>
            </a:r>
          </a:p>
        </p:txBody>
      </p:sp>
      <p:sp>
        <p:nvSpPr>
          <p:cNvPr id="3" name="Text Placeholder 2">
            <a:extLst>
              <a:ext uri="{FF2B5EF4-FFF2-40B4-BE49-F238E27FC236}">
                <a16:creationId xmlns:a16="http://schemas.microsoft.com/office/drawing/2014/main" id="{4740827B-BB4A-35F9-D3BF-543EF1325A56}"/>
              </a:ext>
            </a:extLst>
          </p:cNvPr>
          <p:cNvSpPr>
            <a:spLocks noGrp="1"/>
          </p:cNvSpPr>
          <p:nvPr>
            <p:ph type="body" sz="quarter" idx="22"/>
          </p:nvPr>
        </p:nvSpPr>
        <p:spPr/>
        <p:txBody>
          <a:bodyPr/>
          <a:lstStyle/>
          <a:p>
            <a:endParaRPr lang="en-SE" dirty="0"/>
          </a:p>
        </p:txBody>
      </p:sp>
      <p:sp>
        <p:nvSpPr>
          <p:cNvPr id="4" name="Text Placeholder 3">
            <a:extLst>
              <a:ext uri="{FF2B5EF4-FFF2-40B4-BE49-F238E27FC236}">
                <a16:creationId xmlns:a16="http://schemas.microsoft.com/office/drawing/2014/main" id="{0AC02051-B304-2B14-4279-599D24C0180D}"/>
              </a:ext>
            </a:extLst>
          </p:cNvPr>
          <p:cNvSpPr>
            <a:spLocks noGrp="1"/>
          </p:cNvSpPr>
          <p:nvPr>
            <p:ph type="body" sz="quarter" idx="26"/>
          </p:nvPr>
        </p:nvSpPr>
        <p:spPr/>
        <p:txBody>
          <a:bodyPr/>
          <a:lstStyle/>
          <a:p>
            <a:endParaRPr lang="en-SE" dirty="0"/>
          </a:p>
        </p:txBody>
      </p:sp>
      <p:sp>
        <p:nvSpPr>
          <p:cNvPr id="5" name="Text Placeholder 4">
            <a:extLst>
              <a:ext uri="{FF2B5EF4-FFF2-40B4-BE49-F238E27FC236}">
                <a16:creationId xmlns:a16="http://schemas.microsoft.com/office/drawing/2014/main" id="{EC9B34B7-8346-81E6-BD60-2926A3980843}"/>
              </a:ext>
            </a:extLst>
          </p:cNvPr>
          <p:cNvSpPr>
            <a:spLocks noGrp="1"/>
          </p:cNvSpPr>
          <p:nvPr>
            <p:ph type="body" sz="quarter" idx="25"/>
          </p:nvPr>
        </p:nvSpPr>
        <p:spPr/>
        <p:txBody>
          <a:bodyPr/>
          <a:lstStyle/>
          <a:p>
            <a:r>
              <a:rPr lang="en-US" dirty="0"/>
              <a:t>Whose values?</a:t>
            </a:r>
          </a:p>
          <a:p>
            <a:endParaRPr lang="en-SE" dirty="0"/>
          </a:p>
        </p:txBody>
      </p:sp>
      <p:sp>
        <p:nvSpPr>
          <p:cNvPr id="6" name="Slide Number Placeholder 5">
            <a:extLst>
              <a:ext uri="{FF2B5EF4-FFF2-40B4-BE49-F238E27FC236}">
                <a16:creationId xmlns:a16="http://schemas.microsoft.com/office/drawing/2014/main" id="{FDFD32A4-36E8-27D6-73A2-984BDDFD8863}"/>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34</a:t>
            </a:fld>
            <a:endParaRPr lang="bg-BG" dirty="0">
              <a:solidFill>
                <a:srgbClr val="000000"/>
              </a:solidFill>
            </a:endParaRPr>
          </a:p>
        </p:txBody>
      </p:sp>
      <p:pic>
        <p:nvPicPr>
          <p:cNvPr id="7" name="Picture 2" descr="Racial Bias and Gender Bias Examples in AI systems | by big lex | The  Comuzi Journal | Medium">
            <a:extLst>
              <a:ext uri="{FF2B5EF4-FFF2-40B4-BE49-F238E27FC236}">
                <a16:creationId xmlns:a16="http://schemas.microsoft.com/office/drawing/2014/main" id="{E67C3E98-ED75-81B4-A7AA-DD99746AA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90"/>
          <a:stretch/>
        </p:blipFill>
        <p:spPr bwMode="auto">
          <a:xfrm>
            <a:off x="17071341" y="5050983"/>
            <a:ext cx="4453406" cy="66536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3D558B4-92D1-E06F-6DC8-FA69FB993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095" y="5246669"/>
            <a:ext cx="13937963" cy="56216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383A19A-7389-E489-CA7F-D40A4B5761B2}"/>
              </a:ext>
            </a:extLst>
          </p:cNvPr>
          <p:cNvSpPr txBox="1"/>
          <p:nvPr/>
        </p:nvSpPr>
        <p:spPr>
          <a:xfrm>
            <a:off x="1130977" y="11704619"/>
            <a:ext cx="14859871" cy="1631216"/>
          </a:xfrm>
          <a:prstGeom prst="rect">
            <a:avLst/>
          </a:prstGeom>
          <a:noFill/>
        </p:spPr>
        <p:txBody>
          <a:bodyPr wrap="square">
            <a:spAutoFit/>
          </a:bodyPr>
          <a:lstStyle/>
          <a:p>
            <a:pPr fontAlgn="base"/>
            <a:r>
              <a:rPr lang="en-GB" sz="2000" b="0" i="0" u="none" strike="noStrike" dirty="0">
                <a:solidFill>
                  <a:srgbClr val="6B6B6B"/>
                </a:solidFill>
                <a:effectLst/>
                <a:latin typeface="Helvetica Neue" panose="02000503000000020004" pitchFamily="2" charset="0"/>
                <a:ea typeface="Helvetica Neue" panose="02000503000000020004" pitchFamily="2" charset="0"/>
                <a:cs typeface="Helvetica Neue" panose="02000503000000020004" pitchFamily="2" charset="0"/>
              </a:rPr>
              <a:t> Julia Angwin et al. (2016). “Machine Bias.” https://</a:t>
            </a:r>
            <a:r>
              <a:rPr lang="en-GB" sz="2000" b="0" i="0" u="none" strike="noStrike" dirty="0" err="1">
                <a:solidFill>
                  <a:srgbClr val="6B6B6B"/>
                </a:solidFill>
                <a:effectLst/>
                <a:latin typeface="Helvetica Neue" panose="02000503000000020004" pitchFamily="2" charset="0"/>
                <a:ea typeface="Helvetica Neue" panose="02000503000000020004" pitchFamily="2" charset="0"/>
                <a:cs typeface="Helvetica Neue" panose="02000503000000020004" pitchFamily="2" charset="0"/>
              </a:rPr>
              <a:t>www.propublica.org</a:t>
            </a:r>
            <a:r>
              <a:rPr lang="en-GB" sz="2000" b="0" i="0" u="none" strike="noStrike" dirty="0">
                <a:solidFill>
                  <a:srgbClr val="6B6B6B"/>
                </a:solidFill>
                <a:effectLst/>
                <a:latin typeface="Helvetica Neue" panose="02000503000000020004" pitchFamily="2" charset="0"/>
                <a:ea typeface="Helvetica Neue" panose="02000503000000020004" pitchFamily="2" charset="0"/>
                <a:cs typeface="Helvetica Neue" panose="02000503000000020004" pitchFamily="2" charset="0"/>
              </a:rPr>
              <a:t>/article/machine-bias-risk-assessments-in-criminal-sentencing</a:t>
            </a:r>
          </a:p>
          <a:p>
            <a:pPr fontAlgn="base"/>
            <a:br>
              <a:rPr lang="en-GB" sz="2000" b="0" i="0" u="none" strike="noStrike" dirty="0">
                <a:solidFill>
                  <a:srgbClr val="6B6B6B"/>
                </a:solidFill>
                <a:effectLst/>
                <a:latin typeface="Helvetica Neue" panose="02000503000000020004" pitchFamily="2" charset="0"/>
                <a:ea typeface="Helvetica Neue" panose="02000503000000020004" pitchFamily="2" charset="0"/>
                <a:cs typeface="Helvetica Neue" panose="02000503000000020004" pitchFamily="2" charset="0"/>
              </a:rPr>
            </a:br>
            <a:endParaRPr lang="en-GB" sz="4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0654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4"/>
          </p:nvPr>
        </p:nvSpPr>
        <p:spPr/>
        <p:txBody>
          <a:bodyPr/>
          <a:lstStyle/>
          <a:p>
            <a:r>
              <a:rPr lang="en-US" dirty="0"/>
              <a:t>Values Interpretation</a:t>
            </a:r>
          </a:p>
        </p:txBody>
      </p:sp>
      <p:sp>
        <p:nvSpPr>
          <p:cNvPr id="3" name="Text Placeholder 2"/>
          <p:cNvSpPr>
            <a:spLocks noGrp="1"/>
          </p:cNvSpPr>
          <p:nvPr>
            <p:ph type="body" sz="quarter" idx="22"/>
          </p:nvPr>
        </p:nvSpPr>
        <p:spPr/>
        <p:txBody>
          <a:bodyPr/>
          <a:lstStyle/>
          <a:p>
            <a:pPr>
              <a:buFont typeface="Arial" panose="020B0604020202020204" pitchFamily="34" charset="0"/>
              <a:buChar char="•"/>
            </a:pPr>
            <a:r>
              <a:rPr lang="en-US" sz="2400" dirty="0"/>
              <a:t>Values’ interpretations may compliment, but also contradict each other. </a:t>
            </a:r>
          </a:p>
          <a:p>
            <a:pPr>
              <a:buFont typeface="Arial" panose="020B0604020202020204" pitchFamily="34" charset="0"/>
              <a:buChar char="•"/>
            </a:pPr>
            <a:endParaRPr lang="en-US" sz="2400" dirty="0"/>
          </a:p>
          <a:p>
            <a:pPr>
              <a:buFont typeface="Arial" panose="020B0604020202020204" pitchFamily="34" charset="0"/>
              <a:buChar char="•"/>
            </a:pPr>
            <a:r>
              <a:rPr lang="en-US" sz="2400" dirty="0"/>
              <a:t>Values may also come at conflict with each other.</a:t>
            </a:r>
          </a:p>
          <a:p>
            <a:pPr marL="0" indent="0">
              <a:buNone/>
            </a:pPr>
            <a:endParaRPr lang="en-US" sz="2400" dirty="0"/>
          </a:p>
          <a:p>
            <a:pPr>
              <a:buFont typeface="Arial" panose="020B0604020202020204" pitchFamily="34" charset="0"/>
              <a:buChar char="•"/>
            </a:pPr>
            <a:r>
              <a:rPr lang="en-US" sz="2400" dirty="0"/>
              <a:t>Deciding how to </a:t>
            </a:r>
            <a:r>
              <a:rPr lang="en-US" sz="2400" i="1" dirty="0" err="1"/>
              <a:t>prioritse</a:t>
            </a:r>
            <a:r>
              <a:rPr lang="en-US" sz="2400" i="1" dirty="0"/>
              <a:t> </a:t>
            </a:r>
            <a:r>
              <a:rPr lang="en-US" sz="2400" dirty="0"/>
              <a:t>values and their interpretations is the only way to solve the conflict.</a:t>
            </a:r>
          </a:p>
          <a:p>
            <a:pPr>
              <a:buFont typeface="Arial" panose="020B0604020202020204" pitchFamily="34" charset="0"/>
              <a:buChar char="•"/>
            </a:pPr>
            <a:endParaRPr lang="en-US" sz="2400" dirty="0"/>
          </a:p>
          <a:p>
            <a:pPr>
              <a:buFont typeface="Arial" panose="020B0604020202020204" pitchFamily="34" charset="0"/>
              <a:buChar char="•"/>
            </a:pPr>
            <a:r>
              <a:rPr lang="en-US" sz="2400" dirty="0"/>
              <a:t>Such prioritizations are </a:t>
            </a:r>
            <a:r>
              <a:rPr lang="en-US" sz="2400" b="1" dirty="0"/>
              <a:t>biases </a:t>
            </a:r>
            <a:r>
              <a:rPr lang="en-US" sz="2400" dirty="0"/>
              <a:t>introduced to the system; sometimes implicitly and sometimes explicitly. </a:t>
            </a:r>
          </a:p>
          <a:p>
            <a:pPr>
              <a:buFont typeface="Arial" panose="020B0604020202020204" pitchFamily="34" charset="0"/>
              <a:buChar char="•"/>
            </a:pPr>
            <a:endParaRPr lang="en-US" sz="2400" dirty="0"/>
          </a:p>
          <a:p>
            <a:pPr>
              <a:buFont typeface="Arial" panose="020B0604020202020204" pitchFamily="34" charset="0"/>
              <a:buChar char="•"/>
            </a:pPr>
            <a:r>
              <a:rPr lang="en-US" sz="2400" dirty="0"/>
              <a:t>Context (e.g. application domain) matters! More about this next week.</a:t>
            </a:r>
          </a:p>
          <a:p>
            <a:pPr>
              <a:buFont typeface="Arial" panose="020B0604020202020204" pitchFamily="34" charset="0"/>
              <a:buChar char="•"/>
            </a:pPr>
            <a:endParaRPr lang="en-US" sz="2400" dirty="0"/>
          </a:p>
          <a:p>
            <a:pPr>
              <a:buFont typeface="Arial" panose="020B0604020202020204" pitchFamily="34" charset="0"/>
              <a:buChar char="•"/>
            </a:pPr>
            <a:endParaRPr lang="en-US" sz="2400" dirty="0"/>
          </a:p>
        </p:txBody>
      </p:sp>
      <p:sp>
        <p:nvSpPr>
          <p:cNvPr id="4" name="Text Placeholder 3"/>
          <p:cNvSpPr>
            <a:spLocks noGrp="1"/>
          </p:cNvSpPr>
          <p:nvPr>
            <p:ph type="body" sz="quarter" idx="25"/>
          </p:nvPr>
        </p:nvSpPr>
        <p:spPr/>
        <p:txBody>
          <a:bodyPr/>
          <a:lstStyle/>
          <a:p>
            <a:r>
              <a:rPr lang="en-US" dirty="0"/>
              <a:t>Value Conflict</a:t>
            </a:r>
          </a:p>
        </p:txBody>
      </p:sp>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35</a:t>
            </a:fld>
            <a:endParaRPr lang="bg-BG" dirty="0">
              <a:solidFill>
                <a:srgbClr val="000000"/>
              </a:solidFill>
            </a:endParaRPr>
          </a:p>
        </p:txBody>
      </p:sp>
      <p:sp>
        <p:nvSpPr>
          <p:cNvPr id="26" name="Text Placeholder 41">
            <a:extLst>
              <a:ext uri="{FF2B5EF4-FFF2-40B4-BE49-F238E27FC236}">
                <a16:creationId xmlns:a16="http://schemas.microsoft.com/office/drawing/2014/main" id="{CD21B1EA-773F-3164-7225-CAC3AA21BBE0}"/>
              </a:ext>
            </a:extLst>
          </p:cNvPr>
          <p:cNvSpPr>
            <a:spLocks noGrp="1"/>
          </p:cNvSpPr>
          <p:nvPr>
            <p:ph type="body" sz="quarter" idx="26"/>
          </p:nvPr>
        </p:nvSpPr>
        <p:spPr>
          <a:xfrm>
            <a:off x="12479703" y="5246669"/>
            <a:ext cx="10397882" cy="6457950"/>
          </a:xfrm>
        </p:spPr>
        <p:txBody>
          <a:bodyPr/>
          <a:lstStyle/>
          <a:p>
            <a:r>
              <a:rPr lang="en-GB" sz="2400" i="1" dirty="0">
                <a:latin typeface="Helvetica Neue" panose="02000503000000020004" pitchFamily="2" charset="0"/>
                <a:ea typeface="Helvetica Neue" panose="02000503000000020004" pitchFamily="2" charset="0"/>
                <a:cs typeface="Helvetica Neue" panose="02000503000000020004" pitchFamily="2" charset="0"/>
              </a:rPr>
              <a:t>E.g. </a:t>
            </a:r>
            <a:r>
              <a:rPr lang="en-GB" sz="2400" dirty="0">
                <a:latin typeface="Helvetica Neue" panose="02000503000000020004" pitchFamily="2" charset="0"/>
                <a:ea typeface="Helvetica Neue" panose="02000503000000020004" pitchFamily="2" charset="0"/>
                <a:cs typeface="Helvetica Neue" panose="02000503000000020004" pitchFamily="2" charset="0"/>
              </a:rPr>
              <a:t>the values of </a:t>
            </a:r>
            <a:r>
              <a:rPr lang="en-GB" sz="2400" i="1" dirty="0">
                <a:latin typeface="Helvetica Neue" panose="02000503000000020004" pitchFamily="2" charset="0"/>
                <a:ea typeface="Helvetica Neue" panose="02000503000000020004" pitchFamily="2" charset="0"/>
                <a:cs typeface="Helvetica Neue" panose="02000503000000020004" pitchFamily="2" charset="0"/>
              </a:rPr>
              <a:t>privacy </a:t>
            </a:r>
            <a:r>
              <a:rPr lang="en-GB" sz="2400" dirty="0">
                <a:latin typeface="Helvetica Neue" panose="02000503000000020004" pitchFamily="2" charset="0"/>
                <a:ea typeface="Helvetica Neue" panose="02000503000000020004" pitchFamily="2" charset="0"/>
                <a:cs typeface="Helvetica Neue" panose="02000503000000020004" pitchFamily="2" charset="0"/>
              </a:rPr>
              <a:t>and </a:t>
            </a:r>
            <a:r>
              <a:rPr lang="en-GB" sz="2400" i="1" dirty="0">
                <a:latin typeface="Helvetica Neue" panose="02000503000000020004" pitchFamily="2" charset="0"/>
                <a:ea typeface="Helvetica Neue" panose="02000503000000020004" pitchFamily="2" charset="0"/>
                <a:cs typeface="Helvetica Neue" panose="02000503000000020004" pitchFamily="2" charset="0"/>
              </a:rPr>
              <a:t>fairness </a:t>
            </a:r>
            <a:r>
              <a:rPr lang="en-GB" sz="2400" dirty="0">
                <a:latin typeface="Helvetica Neue" panose="02000503000000020004" pitchFamily="2" charset="0"/>
                <a:ea typeface="Helvetica Neue" panose="02000503000000020004" pitchFamily="2" charset="0"/>
                <a:cs typeface="Helvetica Neue" panose="02000503000000020004" pitchFamily="2" charset="0"/>
              </a:rPr>
              <a:t>in a mortgage system</a:t>
            </a:r>
            <a:r>
              <a:rPr lang="en-GB" sz="2400" i="1"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27" name="TextBox 26">
            <a:extLst>
              <a:ext uri="{FF2B5EF4-FFF2-40B4-BE49-F238E27FC236}">
                <a16:creationId xmlns:a16="http://schemas.microsoft.com/office/drawing/2014/main" id="{3ED7FCAC-D669-F012-0DB1-1364CA266613}"/>
              </a:ext>
            </a:extLst>
          </p:cNvPr>
          <p:cNvSpPr txBox="1"/>
          <p:nvPr/>
        </p:nvSpPr>
        <p:spPr>
          <a:xfrm>
            <a:off x="18727278" y="5778903"/>
            <a:ext cx="1438920" cy="461665"/>
          </a:xfrm>
          <a:prstGeom prst="rect">
            <a:avLst/>
          </a:prstGeom>
          <a:noFill/>
          <a:ln>
            <a:noFill/>
          </a:ln>
        </p:spPr>
        <p:txBody>
          <a:bodyPr wrap="none" rtlCol="0">
            <a:spAutoFit/>
          </a:bodyPr>
          <a:lstStyle/>
          <a:p>
            <a:pPr algn="ctr"/>
            <a:r>
              <a:rPr lang="en-GB"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Fairness</a:t>
            </a:r>
          </a:p>
        </p:txBody>
      </p:sp>
      <p:cxnSp>
        <p:nvCxnSpPr>
          <p:cNvPr id="28" name="Straight Connector 27">
            <a:extLst>
              <a:ext uri="{FF2B5EF4-FFF2-40B4-BE49-F238E27FC236}">
                <a16:creationId xmlns:a16="http://schemas.microsoft.com/office/drawing/2014/main" id="{3A899E45-D226-8E27-5C91-47FF312D5242}"/>
              </a:ext>
            </a:extLst>
          </p:cNvPr>
          <p:cNvCxnSpPr>
            <a:cxnSpLocks/>
            <a:stCxn id="27" idx="2"/>
            <a:endCxn id="34" idx="0"/>
          </p:cNvCxnSpPr>
          <p:nvPr/>
        </p:nvCxnSpPr>
        <p:spPr bwMode="auto">
          <a:xfrm flipH="1">
            <a:off x="17625300" y="6240568"/>
            <a:ext cx="1821438" cy="633007"/>
          </a:xfrm>
          <a:prstGeom prst="line">
            <a:avLst/>
          </a:prstGeom>
          <a:solidFill>
            <a:schemeClr val="accent1"/>
          </a:solidFill>
          <a:ln w="38100" cap="flat" cmpd="sng" algn="ctr">
            <a:solidFill>
              <a:srgbClr val="FF2D64"/>
            </a:solidFill>
            <a:prstDash val="solid"/>
            <a:round/>
            <a:headEnd type="arrow" w="med" len="med"/>
            <a:tailEnd type="none" w="med" len="med"/>
          </a:ln>
          <a:effectLst/>
        </p:spPr>
      </p:cxnSp>
      <p:cxnSp>
        <p:nvCxnSpPr>
          <p:cNvPr id="29" name="Straight Connector 28">
            <a:extLst>
              <a:ext uri="{FF2B5EF4-FFF2-40B4-BE49-F238E27FC236}">
                <a16:creationId xmlns:a16="http://schemas.microsoft.com/office/drawing/2014/main" id="{C91E27DF-7A27-CC75-BF2A-9252EB598F2C}"/>
              </a:ext>
            </a:extLst>
          </p:cNvPr>
          <p:cNvCxnSpPr>
            <a:cxnSpLocks/>
            <a:stCxn id="27" idx="2"/>
            <a:endCxn id="39" idx="0"/>
          </p:cNvCxnSpPr>
          <p:nvPr/>
        </p:nvCxnSpPr>
        <p:spPr bwMode="auto">
          <a:xfrm>
            <a:off x="19446738" y="6240568"/>
            <a:ext cx="2111815" cy="664643"/>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
        <p:nvSpPr>
          <p:cNvPr id="30" name="TextBox 29">
            <a:extLst>
              <a:ext uri="{FF2B5EF4-FFF2-40B4-BE49-F238E27FC236}">
                <a16:creationId xmlns:a16="http://schemas.microsoft.com/office/drawing/2014/main" id="{D4087C4E-EC51-8E1B-E308-B542A66E5A10}"/>
              </a:ext>
            </a:extLst>
          </p:cNvPr>
          <p:cNvSpPr txBox="1"/>
          <p:nvPr/>
        </p:nvSpPr>
        <p:spPr>
          <a:xfrm>
            <a:off x="16306104" y="8115955"/>
            <a:ext cx="2638390" cy="830997"/>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Provide mortgage if finances good</a:t>
            </a:r>
          </a:p>
        </p:txBody>
      </p:sp>
      <p:cxnSp>
        <p:nvCxnSpPr>
          <p:cNvPr id="31" name="Straight Connector 30">
            <a:extLst>
              <a:ext uri="{FF2B5EF4-FFF2-40B4-BE49-F238E27FC236}">
                <a16:creationId xmlns:a16="http://schemas.microsoft.com/office/drawing/2014/main" id="{162379DA-AFC8-D491-0F4C-2C8E5ED53270}"/>
              </a:ext>
            </a:extLst>
          </p:cNvPr>
          <p:cNvCxnSpPr>
            <a:cxnSpLocks/>
            <a:stCxn id="30" idx="2"/>
            <a:endCxn id="32" idx="0"/>
          </p:cNvCxnSpPr>
          <p:nvPr/>
        </p:nvCxnSpPr>
        <p:spPr bwMode="auto">
          <a:xfrm flipH="1">
            <a:off x="15099737" y="8946952"/>
            <a:ext cx="2525562" cy="426398"/>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
        <p:nvSpPr>
          <p:cNvPr id="32" name="TextBox 31">
            <a:extLst>
              <a:ext uri="{FF2B5EF4-FFF2-40B4-BE49-F238E27FC236}">
                <a16:creationId xmlns:a16="http://schemas.microsoft.com/office/drawing/2014/main" id="{4B0889EF-FEF3-4666-F375-19DE36247B85}"/>
              </a:ext>
            </a:extLst>
          </p:cNvPr>
          <p:cNvSpPr txBox="1"/>
          <p:nvPr/>
        </p:nvSpPr>
        <p:spPr>
          <a:xfrm>
            <a:off x="13108726" y="9373350"/>
            <a:ext cx="3982022"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Loan &lt; 10x annual salary</a:t>
            </a:r>
          </a:p>
        </p:txBody>
      </p:sp>
      <p:sp>
        <p:nvSpPr>
          <p:cNvPr id="34" name="TextBox 33">
            <a:extLst>
              <a:ext uri="{FF2B5EF4-FFF2-40B4-BE49-F238E27FC236}">
                <a16:creationId xmlns:a16="http://schemas.microsoft.com/office/drawing/2014/main" id="{F035F7DD-D327-8C2B-6509-A211592E9384}"/>
              </a:ext>
            </a:extLst>
          </p:cNvPr>
          <p:cNvSpPr txBox="1"/>
          <p:nvPr/>
        </p:nvSpPr>
        <p:spPr>
          <a:xfrm>
            <a:off x="16173878" y="6873575"/>
            <a:ext cx="2902843"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Fairness for Client</a:t>
            </a:r>
          </a:p>
        </p:txBody>
      </p:sp>
      <p:cxnSp>
        <p:nvCxnSpPr>
          <p:cNvPr id="35" name="Straight Connector 34">
            <a:extLst>
              <a:ext uri="{FF2B5EF4-FFF2-40B4-BE49-F238E27FC236}">
                <a16:creationId xmlns:a16="http://schemas.microsoft.com/office/drawing/2014/main" id="{F2035BF5-7344-BC00-DA20-5FC58C368C9D}"/>
              </a:ext>
            </a:extLst>
          </p:cNvPr>
          <p:cNvCxnSpPr>
            <a:cxnSpLocks/>
            <a:stCxn id="30" idx="0"/>
            <a:endCxn id="34" idx="2"/>
          </p:cNvCxnSpPr>
          <p:nvPr/>
        </p:nvCxnSpPr>
        <p:spPr bwMode="auto">
          <a:xfrm flipV="1">
            <a:off x="17625299" y="7335240"/>
            <a:ext cx="1" cy="780715"/>
          </a:xfrm>
          <a:prstGeom prst="line">
            <a:avLst/>
          </a:prstGeom>
          <a:solidFill>
            <a:schemeClr val="accent1"/>
          </a:solidFill>
          <a:ln w="38100" cap="flat" cmpd="sng" algn="ctr">
            <a:solidFill>
              <a:srgbClr val="FF2D64"/>
            </a:solidFill>
            <a:prstDash val="solid"/>
            <a:round/>
            <a:headEnd type="none" w="med" len="med"/>
            <a:tailEnd type="arrow" w="med" len="med"/>
          </a:ln>
          <a:effectLst/>
        </p:spPr>
      </p:cxnSp>
      <p:sp>
        <p:nvSpPr>
          <p:cNvPr id="36" name="TextBox 35">
            <a:extLst>
              <a:ext uri="{FF2B5EF4-FFF2-40B4-BE49-F238E27FC236}">
                <a16:creationId xmlns:a16="http://schemas.microsoft.com/office/drawing/2014/main" id="{58B78855-83FF-693E-BD67-110E2CF95F75}"/>
              </a:ext>
            </a:extLst>
          </p:cNvPr>
          <p:cNvSpPr txBox="1"/>
          <p:nvPr/>
        </p:nvSpPr>
        <p:spPr>
          <a:xfrm>
            <a:off x="19747443" y="8130011"/>
            <a:ext cx="3622219" cy="830997"/>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Provide low-risk mortgages</a:t>
            </a:r>
          </a:p>
        </p:txBody>
      </p:sp>
      <p:sp>
        <p:nvSpPr>
          <p:cNvPr id="37" name="TextBox 36">
            <a:extLst>
              <a:ext uri="{FF2B5EF4-FFF2-40B4-BE49-F238E27FC236}">
                <a16:creationId xmlns:a16="http://schemas.microsoft.com/office/drawing/2014/main" id="{EDB101E3-BB34-FA32-E003-90EC801686EB}"/>
              </a:ext>
            </a:extLst>
          </p:cNvPr>
          <p:cNvSpPr txBox="1"/>
          <p:nvPr/>
        </p:nvSpPr>
        <p:spPr>
          <a:xfrm>
            <a:off x="19667262" y="9378559"/>
            <a:ext cx="3806748" cy="830997"/>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Request marriage status, pregnancy info, etc</a:t>
            </a:r>
          </a:p>
        </p:txBody>
      </p:sp>
      <p:sp>
        <p:nvSpPr>
          <p:cNvPr id="39" name="TextBox 38">
            <a:extLst>
              <a:ext uri="{FF2B5EF4-FFF2-40B4-BE49-F238E27FC236}">
                <a16:creationId xmlns:a16="http://schemas.microsoft.com/office/drawing/2014/main" id="{FDBCB363-6020-FB7B-1EE3-BD87C7FC88A6}"/>
              </a:ext>
            </a:extLst>
          </p:cNvPr>
          <p:cNvSpPr txBox="1"/>
          <p:nvPr/>
        </p:nvSpPr>
        <p:spPr>
          <a:xfrm>
            <a:off x="20107131" y="6905211"/>
            <a:ext cx="2902843"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Fairness for Bank</a:t>
            </a:r>
          </a:p>
        </p:txBody>
      </p:sp>
      <p:cxnSp>
        <p:nvCxnSpPr>
          <p:cNvPr id="40" name="Straight Connector 39">
            <a:extLst>
              <a:ext uri="{FF2B5EF4-FFF2-40B4-BE49-F238E27FC236}">
                <a16:creationId xmlns:a16="http://schemas.microsoft.com/office/drawing/2014/main" id="{8EEC4C5E-10B1-FD0C-FDF6-BE00D959D945}"/>
              </a:ext>
            </a:extLst>
          </p:cNvPr>
          <p:cNvCxnSpPr>
            <a:cxnSpLocks/>
            <a:stCxn id="36" idx="0"/>
            <a:endCxn id="39" idx="2"/>
          </p:cNvCxnSpPr>
          <p:nvPr/>
        </p:nvCxnSpPr>
        <p:spPr bwMode="auto">
          <a:xfrm flipV="1">
            <a:off x="21558553" y="7366876"/>
            <a:ext cx="0" cy="763135"/>
          </a:xfrm>
          <a:prstGeom prst="line">
            <a:avLst/>
          </a:prstGeom>
          <a:solidFill>
            <a:schemeClr val="accent1"/>
          </a:solidFill>
          <a:ln w="38100" cap="flat" cmpd="sng" algn="ctr">
            <a:solidFill>
              <a:srgbClr val="FF2D64"/>
            </a:solidFill>
            <a:prstDash val="solid"/>
            <a:round/>
            <a:headEnd type="none" w="med" len="med"/>
            <a:tailEnd type="arrow" w="med" len="med"/>
          </a:ln>
          <a:effectLst/>
        </p:spPr>
      </p:cxnSp>
      <p:cxnSp>
        <p:nvCxnSpPr>
          <p:cNvPr id="41" name="Straight Connector 40">
            <a:extLst>
              <a:ext uri="{FF2B5EF4-FFF2-40B4-BE49-F238E27FC236}">
                <a16:creationId xmlns:a16="http://schemas.microsoft.com/office/drawing/2014/main" id="{098A327A-A0D2-868B-6CEC-BFA924465EC8}"/>
              </a:ext>
            </a:extLst>
          </p:cNvPr>
          <p:cNvCxnSpPr>
            <a:cxnSpLocks/>
            <a:stCxn id="36" idx="2"/>
            <a:endCxn id="37" idx="0"/>
          </p:cNvCxnSpPr>
          <p:nvPr/>
        </p:nvCxnSpPr>
        <p:spPr bwMode="auto">
          <a:xfrm>
            <a:off x="21558553" y="8961008"/>
            <a:ext cx="12083" cy="417551"/>
          </a:xfrm>
          <a:prstGeom prst="line">
            <a:avLst/>
          </a:prstGeom>
          <a:solidFill>
            <a:schemeClr val="accent1"/>
          </a:solidFill>
          <a:ln w="38100" cap="flat" cmpd="sng" algn="ctr">
            <a:solidFill>
              <a:srgbClr val="FF2D64"/>
            </a:solidFill>
            <a:prstDash val="solid"/>
            <a:round/>
            <a:headEnd type="arrow" w="med" len="med"/>
            <a:tailEnd type="none" w="med" len="med"/>
          </a:ln>
          <a:effectLst/>
        </p:spPr>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D1EF89F-2268-7399-236B-86017E216991}"/>
                  </a:ext>
                </a:extLst>
              </p:cNvPr>
              <p:cNvSpPr txBox="1"/>
              <p:nvPr/>
            </p:nvSpPr>
            <p:spPr>
              <a:xfrm>
                <a:off x="16698662" y="11434541"/>
                <a:ext cx="1992015" cy="461665"/>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sz="2400" b="0" i="1" smtClean="0">
                          <a:solidFill>
                            <a:srgbClr val="0000B0"/>
                          </a:solidFill>
                          <a:latin typeface="Cambria Math" panose="02040503050406030204" pitchFamily="18" charset="0"/>
                          <a:ea typeface="Helvetica Neue" panose="02000503000000020004" pitchFamily="2" charset="0"/>
                          <a:cs typeface="Helvetica Neue" panose="02000503000000020004" pitchFamily="2" charset="0"/>
                        </a:rPr>
                        <m:t>𝐶𝑜𝑢𝑛𝑡</m:t>
                      </m:r>
                      <m:r>
                        <a:rPr lang="en-GB" sz="2400" b="0" i="1" smtClean="0">
                          <a:solidFill>
                            <a:srgbClr val="0000B0"/>
                          </a:solidFill>
                          <a:latin typeface="Cambria Math" panose="02040503050406030204" pitchFamily="18" charset="0"/>
                          <a:ea typeface="Helvetica Neue" panose="02000503000000020004" pitchFamily="2" charset="0"/>
                          <a:cs typeface="Helvetica Neue" panose="02000503000000020004" pitchFamily="2" charset="0"/>
                        </a:rPr>
                        <m:t> </m:t>
                      </m:r>
                      <m:r>
                        <a:rPr lang="en-GB" sz="2400" b="0" i="1" smtClean="0">
                          <a:solidFill>
                            <a:srgbClr val="0000B0"/>
                          </a:solidFill>
                          <a:latin typeface="Cambria Math" panose="02040503050406030204" pitchFamily="18" charset="0"/>
                          <a:ea typeface="Helvetica Neue" panose="02000503000000020004" pitchFamily="2" charset="0"/>
                          <a:cs typeface="Helvetica Neue" panose="02000503000000020004" pitchFamily="2" charset="0"/>
                        </a:rPr>
                        <m:t>𝑎𝑠</m:t>
                      </m:r>
                    </m:oMath>
                  </m:oMathPara>
                </a14:m>
                <a:endPar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44" name="TextBox 43">
                <a:extLst>
                  <a:ext uri="{FF2B5EF4-FFF2-40B4-BE49-F238E27FC236}">
                    <a16:creationId xmlns:a16="http://schemas.microsoft.com/office/drawing/2014/main" id="{6D1EF89F-2268-7399-236B-86017E216991}"/>
                  </a:ext>
                </a:extLst>
              </p:cNvPr>
              <p:cNvSpPr txBox="1">
                <a:spLocks noRot="1" noChangeAspect="1" noMove="1" noResize="1" noEditPoints="1" noAdjustHandles="1" noChangeArrowheads="1" noChangeShapeType="1" noTextEdit="1"/>
              </p:cNvSpPr>
              <p:nvPr/>
            </p:nvSpPr>
            <p:spPr>
              <a:xfrm>
                <a:off x="16698662" y="11434541"/>
                <a:ext cx="1992015" cy="461665"/>
              </a:xfrm>
              <a:prstGeom prst="rect">
                <a:avLst/>
              </a:prstGeom>
              <a:blipFill>
                <a:blip r:embed="rId3"/>
                <a:stretch>
                  <a:fillRect b="-21622"/>
                </a:stretch>
              </a:blipFill>
              <a:ln>
                <a:noFill/>
              </a:ln>
            </p:spPr>
            <p:txBody>
              <a:bodyPr/>
              <a:lstStyle/>
              <a:p>
                <a:r>
                  <a:rPr lang="en-SE">
                    <a:noFill/>
                  </a:rPr>
                  <a:t> </a:t>
                </a:r>
              </a:p>
            </p:txBody>
          </p:sp>
        </mc:Fallback>
      </mc:AlternateContent>
      <p:cxnSp>
        <p:nvCxnSpPr>
          <p:cNvPr id="45" name="Straight Connector 44">
            <a:extLst>
              <a:ext uri="{FF2B5EF4-FFF2-40B4-BE49-F238E27FC236}">
                <a16:creationId xmlns:a16="http://schemas.microsoft.com/office/drawing/2014/main" id="{95B7F328-D98E-E02C-7E08-6B8993EC1BE7}"/>
              </a:ext>
            </a:extLst>
          </p:cNvPr>
          <p:cNvCxnSpPr>
            <a:cxnSpLocks/>
            <a:stCxn id="30" idx="2"/>
            <a:endCxn id="56" idx="0"/>
          </p:cNvCxnSpPr>
          <p:nvPr/>
        </p:nvCxnSpPr>
        <p:spPr bwMode="auto">
          <a:xfrm>
            <a:off x="17625299" y="8946952"/>
            <a:ext cx="758545" cy="422446"/>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
        <p:nvSpPr>
          <p:cNvPr id="46" name="TextBox 45">
            <a:extLst>
              <a:ext uri="{FF2B5EF4-FFF2-40B4-BE49-F238E27FC236}">
                <a16:creationId xmlns:a16="http://schemas.microsoft.com/office/drawing/2014/main" id="{0FBAB8AB-3332-B183-FFD7-9C8FF9EFEE7F}"/>
              </a:ext>
            </a:extLst>
          </p:cNvPr>
          <p:cNvSpPr txBox="1"/>
          <p:nvPr/>
        </p:nvSpPr>
        <p:spPr>
          <a:xfrm>
            <a:off x="13465847" y="5863695"/>
            <a:ext cx="1263487" cy="461665"/>
          </a:xfrm>
          <a:prstGeom prst="rect">
            <a:avLst/>
          </a:prstGeom>
          <a:noFill/>
          <a:ln>
            <a:noFill/>
          </a:ln>
        </p:spPr>
        <p:txBody>
          <a:bodyPr wrap="none" rtlCol="0">
            <a:spAutoFit/>
          </a:bodyPr>
          <a:lstStyle/>
          <a:p>
            <a:pPr algn="ctr"/>
            <a:r>
              <a:rPr lang="en-GB"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Privacy</a:t>
            </a:r>
          </a:p>
        </p:txBody>
      </p:sp>
      <p:cxnSp>
        <p:nvCxnSpPr>
          <p:cNvPr id="47" name="Straight Connector 46">
            <a:extLst>
              <a:ext uri="{FF2B5EF4-FFF2-40B4-BE49-F238E27FC236}">
                <a16:creationId xmlns:a16="http://schemas.microsoft.com/office/drawing/2014/main" id="{35F8C980-EACA-855F-3AA7-1645ADC9EE45}"/>
              </a:ext>
            </a:extLst>
          </p:cNvPr>
          <p:cNvCxnSpPr>
            <a:cxnSpLocks/>
            <a:stCxn id="46" idx="2"/>
            <a:endCxn id="51" idx="0"/>
          </p:cNvCxnSpPr>
          <p:nvPr/>
        </p:nvCxnSpPr>
        <p:spPr bwMode="auto">
          <a:xfrm flipH="1">
            <a:off x="14097590" y="6325360"/>
            <a:ext cx="1" cy="566267"/>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
        <p:nvSpPr>
          <p:cNvPr id="48" name="TextBox 47">
            <a:extLst>
              <a:ext uri="{FF2B5EF4-FFF2-40B4-BE49-F238E27FC236}">
                <a16:creationId xmlns:a16="http://schemas.microsoft.com/office/drawing/2014/main" id="{1CA9E089-E8EA-AC93-8181-B17901DBD20C}"/>
              </a:ext>
            </a:extLst>
          </p:cNvPr>
          <p:cNvSpPr txBox="1"/>
          <p:nvPr/>
        </p:nvSpPr>
        <p:spPr>
          <a:xfrm>
            <a:off x="12778394" y="8134007"/>
            <a:ext cx="2638390" cy="1200329"/>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Request only financial information</a:t>
            </a:r>
          </a:p>
        </p:txBody>
      </p:sp>
      <p:sp>
        <p:nvSpPr>
          <p:cNvPr id="51" name="TextBox 50">
            <a:extLst>
              <a:ext uri="{FF2B5EF4-FFF2-40B4-BE49-F238E27FC236}">
                <a16:creationId xmlns:a16="http://schemas.microsoft.com/office/drawing/2014/main" id="{87E858EF-35FC-3E4E-2A6E-15C702C378BB}"/>
              </a:ext>
            </a:extLst>
          </p:cNvPr>
          <p:cNvSpPr txBox="1"/>
          <p:nvPr/>
        </p:nvSpPr>
        <p:spPr>
          <a:xfrm>
            <a:off x="12646168" y="6891627"/>
            <a:ext cx="2902843"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Privacy for Client</a:t>
            </a:r>
          </a:p>
        </p:txBody>
      </p:sp>
      <p:cxnSp>
        <p:nvCxnSpPr>
          <p:cNvPr id="52" name="Straight Connector 51">
            <a:extLst>
              <a:ext uri="{FF2B5EF4-FFF2-40B4-BE49-F238E27FC236}">
                <a16:creationId xmlns:a16="http://schemas.microsoft.com/office/drawing/2014/main" id="{EBC58068-1671-473A-BE2D-ECE9F4A28CBE}"/>
              </a:ext>
            </a:extLst>
          </p:cNvPr>
          <p:cNvCxnSpPr>
            <a:cxnSpLocks/>
            <a:stCxn id="48" idx="0"/>
            <a:endCxn id="51" idx="2"/>
          </p:cNvCxnSpPr>
          <p:nvPr/>
        </p:nvCxnSpPr>
        <p:spPr bwMode="auto">
          <a:xfrm flipV="1">
            <a:off x="14097589" y="7353292"/>
            <a:ext cx="1" cy="780715"/>
          </a:xfrm>
          <a:prstGeom prst="line">
            <a:avLst/>
          </a:prstGeom>
          <a:solidFill>
            <a:schemeClr val="accent1"/>
          </a:solidFill>
          <a:ln w="38100" cap="flat" cmpd="sng" algn="ctr">
            <a:solidFill>
              <a:srgbClr val="FF2D64"/>
            </a:solidFill>
            <a:prstDash val="solid"/>
            <a:round/>
            <a:headEnd type="none" w="med" len="med"/>
            <a:tailEnd type="arrow" w="med" len="med"/>
          </a:ln>
          <a:effectLst/>
        </p:spPr>
      </p:cxnSp>
      <p:sp>
        <p:nvSpPr>
          <p:cNvPr id="56" name="TextBox 55">
            <a:extLst>
              <a:ext uri="{FF2B5EF4-FFF2-40B4-BE49-F238E27FC236}">
                <a16:creationId xmlns:a16="http://schemas.microsoft.com/office/drawing/2014/main" id="{F1DA3D57-4CF9-B8CD-88B5-1BD550172DA4}"/>
              </a:ext>
            </a:extLst>
          </p:cNvPr>
          <p:cNvSpPr txBox="1"/>
          <p:nvPr/>
        </p:nvSpPr>
        <p:spPr>
          <a:xfrm>
            <a:off x="16797909" y="9369398"/>
            <a:ext cx="3171869"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Good credit score</a:t>
            </a:r>
          </a:p>
        </p:txBody>
      </p:sp>
      <p:cxnSp>
        <p:nvCxnSpPr>
          <p:cNvPr id="57" name="Straight Connector 56">
            <a:extLst>
              <a:ext uri="{FF2B5EF4-FFF2-40B4-BE49-F238E27FC236}">
                <a16:creationId xmlns:a16="http://schemas.microsoft.com/office/drawing/2014/main" id="{B7134ADA-01C8-2FB8-490E-67F478FEB59E}"/>
              </a:ext>
            </a:extLst>
          </p:cNvPr>
          <p:cNvCxnSpPr>
            <a:cxnSpLocks/>
          </p:cNvCxnSpPr>
          <p:nvPr/>
        </p:nvCxnSpPr>
        <p:spPr bwMode="auto">
          <a:xfrm>
            <a:off x="17663380" y="10724139"/>
            <a:ext cx="6679" cy="849593"/>
          </a:xfrm>
          <a:prstGeom prst="line">
            <a:avLst/>
          </a:prstGeom>
          <a:solidFill>
            <a:schemeClr val="accent1"/>
          </a:solidFill>
          <a:ln w="38100" cap="flat" cmpd="sng" algn="ctr">
            <a:solidFill>
              <a:srgbClr val="FF2D64"/>
            </a:solidFill>
            <a:prstDash val="solid"/>
            <a:round/>
            <a:headEnd type="arrow" w="med" len="med"/>
            <a:tailEnd type="none" w="med" len="med"/>
          </a:ln>
          <a:effectLst/>
        </p:spPr>
      </p:cxnSp>
      <p:graphicFrame>
        <p:nvGraphicFramePr>
          <p:cNvPr id="5" name="Table 7">
            <a:extLst>
              <a:ext uri="{FF2B5EF4-FFF2-40B4-BE49-F238E27FC236}">
                <a16:creationId xmlns:a16="http://schemas.microsoft.com/office/drawing/2014/main" id="{8A40C0DA-20E4-16FC-194B-A8CB4E6DBC83}"/>
              </a:ext>
            </a:extLst>
          </p:cNvPr>
          <p:cNvGraphicFramePr>
            <a:graphicFrameLocks noGrp="1"/>
          </p:cNvGraphicFramePr>
          <p:nvPr>
            <p:extLst>
              <p:ext uri="{D42A27DB-BD31-4B8C-83A1-F6EECF244321}">
                <p14:modId xmlns:p14="http://schemas.microsoft.com/office/powerpoint/2010/main" val="1865878324"/>
              </p:ext>
            </p:extLst>
          </p:nvPr>
        </p:nvGraphicFramePr>
        <p:xfrm>
          <a:off x="13906431" y="2658356"/>
          <a:ext cx="8971154" cy="2072640"/>
        </p:xfrm>
        <a:graphic>
          <a:graphicData uri="http://schemas.openxmlformats.org/drawingml/2006/table">
            <a:tbl>
              <a:tblPr firstRow="1" bandRow="1">
                <a:tableStyleId>{5C22544A-7EE6-4342-B048-85BDC9FD1C3A}</a:tableStyleId>
              </a:tblPr>
              <a:tblGrid>
                <a:gridCol w="2281295">
                  <a:extLst>
                    <a:ext uri="{9D8B030D-6E8A-4147-A177-3AD203B41FA5}">
                      <a16:colId xmlns:a16="http://schemas.microsoft.com/office/drawing/2014/main" val="1790664211"/>
                    </a:ext>
                  </a:extLst>
                </a:gridCol>
                <a:gridCol w="6689859">
                  <a:extLst>
                    <a:ext uri="{9D8B030D-6E8A-4147-A177-3AD203B41FA5}">
                      <a16:colId xmlns:a16="http://schemas.microsoft.com/office/drawing/2014/main" val="3016533546"/>
                    </a:ext>
                  </a:extLst>
                </a:gridCol>
              </a:tblGrid>
              <a:tr h="370840">
                <a:tc>
                  <a:txBody>
                    <a:bodyPr/>
                    <a:lstStyle/>
                    <a:p>
                      <a:r>
                        <a:rPr lang="en-SE" sz="2800" dirty="0"/>
                        <a:t>Emoticon</a:t>
                      </a:r>
                    </a:p>
                  </a:txBody>
                  <a:tcPr>
                    <a:solidFill>
                      <a:srgbClr val="FF2D64"/>
                    </a:solidFill>
                  </a:tcPr>
                </a:tc>
                <a:tc>
                  <a:txBody>
                    <a:bodyPr/>
                    <a:lstStyle/>
                    <a:p>
                      <a:r>
                        <a:rPr lang="en-SE" sz="2800" dirty="0"/>
                        <a:t>What do you want to prioritse?</a:t>
                      </a:r>
                    </a:p>
                  </a:txBody>
                  <a:tcPr>
                    <a:solidFill>
                      <a:srgbClr val="FF2D64"/>
                    </a:solidFill>
                  </a:tcPr>
                </a:tc>
                <a:extLst>
                  <a:ext uri="{0D108BD9-81ED-4DB2-BD59-A6C34878D82A}">
                    <a16:rowId xmlns:a16="http://schemas.microsoft.com/office/drawing/2014/main" val="1394082024"/>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Privacy</a:t>
                      </a:r>
                    </a:p>
                  </a:txBody>
                  <a:tcPr>
                    <a:solidFill>
                      <a:srgbClr val="00008A"/>
                    </a:solidFill>
                  </a:tcPr>
                </a:tc>
                <a:extLst>
                  <a:ext uri="{0D108BD9-81ED-4DB2-BD59-A6C34878D82A}">
                    <a16:rowId xmlns:a16="http://schemas.microsoft.com/office/drawing/2014/main" val="3365320535"/>
                  </a:ext>
                </a:extLst>
              </a:tr>
              <a:tr h="370840">
                <a:tc>
                  <a:txBody>
                    <a:bodyPr/>
                    <a:lstStyle/>
                    <a:p>
                      <a:r>
                        <a:rPr lang="en-SE" sz="2800" dirty="0">
                          <a:solidFill>
                            <a:schemeClr val="bg1"/>
                          </a:solidFill>
                        </a:rPr>
                        <a:t>❤️</a:t>
                      </a:r>
                    </a:p>
                  </a:txBody>
                  <a:tcPr>
                    <a:solidFill>
                      <a:srgbClr val="0100C8"/>
                    </a:solidFill>
                  </a:tcPr>
                </a:tc>
                <a:tc>
                  <a:txBody>
                    <a:bodyPr/>
                    <a:lstStyle/>
                    <a:p>
                      <a:r>
                        <a:rPr lang="en-SE" sz="2800" dirty="0">
                          <a:solidFill>
                            <a:schemeClr val="bg1"/>
                          </a:solidFill>
                        </a:rPr>
                        <a:t>Fairness for Client</a:t>
                      </a:r>
                    </a:p>
                  </a:txBody>
                  <a:tcPr>
                    <a:solidFill>
                      <a:srgbClr val="0100C8"/>
                    </a:solidFill>
                  </a:tcPr>
                </a:tc>
                <a:extLst>
                  <a:ext uri="{0D108BD9-81ED-4DB2-BD59-A6C34878D82A}">
                    <a16:rowId xmlns:a16="http://schemas.microsoft.com/office/drawing/2014/main" val="3530557393"/>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Fairness for Bank</a:t>
                      </a:r>
                    </a:p>
                  </a:txBody>
                  <a:tcPr>
                    <a:solidFill>
                      <a:srgbClr val="00008A"/>
                    </a:solidFill>
                  </a:tcPr>
                </a:tc>
                <a:extLst>
                  <a:ext uri="{0D108BD9-81ED-4DB2-BD59-A6C34878D82A}">
                    <a16:rowId xmlns:a16="http://schemas.microsoft.com/office/drawing/2014/main" val="3581866322"/>
                  </a:ext>
                </a:extLst>
              </a:tr>
            </a:tbl>
          </a:graphicData>
        </a:graphic>
      </p:graphicFrame>
      <p:sp>
        <p:nvSpPr>
          <p:cNvPr id="7" name="TextBox 6">
            <a:extLst>
              <a:ext uri="{FF2B5EF4-FFF2-40B4-BE49-F238E27FC236}">
                <a16:creationId xmlns:a16="http://schemas.microsoft.com/office/drawing/2014/main" id="{12CDCF34-1D51-E39D-00BB-E33732452252}"/>
              </a:ext>
            </a:extLst>
          </p:cNvPr>
          <p:cNvSpPr txBox="1"/>
          <p:nvPr/>
        </p:nvSpPr>
        <p:spPr>
          <a:xfrm>
            <a:off x="18879678" y="5931303"/>
            <a:ext cx="1438920" cy="461665"/>
          </a:xfrm>
          <a:prstGeom prst="rect">
            <a:avLst/>
          </a:prstGeom>
          <a:noFill/>
          <a:ln>
            <a:noFill/>
          </a:ln>
        </p:spPr>
        <p:txBody>
          <a:bodyPr wrap="none" rtlCol="0">
            <a:spAutoFit/>
          </a:bodyPr>
          <a:lstStyle/>
          <a:p>
            <a:pPr algn="ctr"/>
            <a:r>
              <a:rPr lang="en-GB"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Fairness</a:t>
            </a:r>
          </a:p>
        </p:txBody>
      </p:sp>
      <p:cxnSp>
        <p:nvCxnSpPr>
          <p:cNvPr id="8" name="Straight Connector 7">
            <a:extLst>
              <a:ext uri="{FF2B5EF4-FFF2-40B4-BE49-F238E27FC236}">
                <a16:creationId xmlns:a16="http://schemas.microsoft.com/office/drawing/2014/main" id="{0A99F431-81FD-14F6-8D86-630530A2D395}"/>
              </a:ext>
            </a:extLst>
          </p:cNvPr>
          <p:cNvCxnSpPr>
            <a:cxnSpLocks/>
            <a:stCxn id="7" idx="2"/>
            <a:endCxn id="13" idx="0"/>
          </p:cNvCxnSpPr>
          <p:nvPr/>
        </p:nvCxnSpPr>
        <p:spPr bwMode="auto">
          <a:xfrm flipH="1">
            <a:off x="17777700" y="6392968"/>
            <a:ext cx="1821438" cy="633007"/>
          </a:xfrm>
          <a:prstGeom prst="line">
            <a:avLst/>
          </a:prstGeom>
          <a:solidFill>
            <a:schemeClr val="accent1"/>
          </a:solidFill>
          <a:ln w="38100" cap="flat" cmpd="sng" algn="ctr">
            <a:solidFill>
              <a:srgbClr val="FF2D64"/>
            </a:solidFill>
            <a:prstDash val="solid"/>
            <a:round/>
            <a:headEnd type="arrow" w="med" len="med"/>
            <a:tailEnd type="none" w="med" len="med"/>
          </a:ln>
          <a:effectLst/>
        </p:spPr>
      </p:cxnSp>
      <p:cxnSp>
        <p:nvCxnSpPr>
          <p:cNvPr id="9" name="Straight Connector 8">
            <a:extLst>
              <a:ext uri="{FF2B5EF4-FFF2-40B4-BE49-F238E27FC236}">
                <a16:creationId xmlns:a16="http://schemas.microsoft.com/office/drawing/2014/main" id="{C3E71C39-1951-2AB2-2FC5-C90224867F32}"/>
              </a:ext>
            </a:extLst>
          </p:cNvPr>
          <p:cNvCxnSpPr>
            <a:cxnSpLocks/>
            <a:stCxn id="7" idx="2"/>
            <a:endCxn id="17" idx="0"/>
          </p:cNvCxnSpPr>
          <p:nvPr/>
        </p:nvCxnSpPr>
        <p:spPr bwMode="auto">
          <a:xfrm>
            <a:off x="19599138" y="6392968"/>
            <a:ext cx="2111815" cy="664643"/>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
        <p:nvSpPr>
          <p:cNvPr id="10" name="TextBox 9">
            <a:extLst>
              <a:ext uri="{FF2B5EF4-FFF2-40B4-BE49-F238E27FC236}">
                <a16:creationId xmlns:a16="http://schemas.microsoft.com/office/drawing/2014/main" id="{C2622363-AD7E-0F77-7DFA-EB10C2047E1B}"/>
              </a:ext>
            </a:extLst>
          </p:cNvPr>
          <p:cNvSpPr txBox="1"/>
          <p:nvPr/>
        </p:nvSpPr>
        <p:spPr>
          <a:xfrm>
            <a:off x="16458504" y="8268355"/>
            <a:ext cx="2638390" cy="830997"/>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Provide mortgage if finances good</a:t>
            </a:r>
          </a:p>
        </p:txBody>
      </p:sp>
      <p:cxnSp>
        <p:nvCxnSpPr>
          <p:cNvPr id="11" name="Straight Connector 10">
            <a:extLst>
              <a:ext uri="{FF2B5EF4-FFF2-40B4-BE49-F238E27FC236}">
                <a16:creationId xmlns:a16="http://schemas.microsoft.com/office/drawing/2014/main" id="{2BBCD9C9-3045-E1A7-CEC0-719C707D9B45}"/>
              </a:ext>
            </a:extLst>
          </p:cNvPr>
          <p:cNvCxnSpPr>
            <a:cxnSpLocks/>
            <a:stCxn id="10" idx="2"/>
            <a:endCxn id="12" idx="0"/>
          </p:cNvCxnSpPr>
          <p:nvPr/>
        </p:nvCxnSpPr>
        <p:spPr bwMode="auto">
          <a:xfrm flipH="1">
            <a:off x="15252137" y="9099352"/>
            <a:ext cx="2525562" cy="426398"/>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
        <p:nvSpPr>
          <p:cNvPr id="12" name="TextBox 11">
            <a:extLst>
              <a:ext uri="{FF2B5EF4-FFF2-40B4-BE49-F238E27FC236}">
                <a16:creationId xmlns:a16="http://schemas.microsoft.com/office/drawing/2014/main" id="{4A4C98CB-1EFA-5C5B-3FD9-5A8FADAAB25F}"/>
              </a:ext>
            </a:extLst>
          </p:cNvPr>
          <p:cNvSpPr txBox="1"/>
          <p:nvPr/>
        </p:nvSpPr>
        <p:spPr>
          <a:xfrm>
            <a:off x="13261126" y="9525750"/>
            <a:ext cx="3982022"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Loan &lt; 10x annual salary</a:t>
            </a:r>
          </a:p>
        </p:txBody>
      </p:sp>
      <p:sp>
        <p:nvSpPr>
          <p:cNvPr id="13" name="TextBox 12">
            <a:extLst>
              <a:ext uri="{FF2B5EF4-FFF2-40B4-BE49-F238E27FC236}">
                <a16:creationId xmlns:a16="http://schemas.microsoft.com/office/drawing/2014/main" id="{C22C6960-99D8-0A7E-4DBD-CB0ABB61451A}"/>
              </a:ext>
            </a:extLst>
          </p:cNvPr>
          <p:cNvSpPr txBox="1"/>
          <p:nvPr/>
        </p:nvSpPr>
        <p:spPr>
          <a:xfrm>
            <a:off x="16326278" y="7025975"/>
            <a:ext cx="2902843"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Fairness for Client</a:t>
            </a:r>
          </a:p>
        </p:txBody>
      </p:sp>
      <p:cxnSp>
        <p:nvCxnSpPr>
          <p:cNvPr id="14" name="Straight Connector 13">
            <a:extLst>
              <a:ext uri="{FF2B5EF4-FFF2-40B4-BE49-F238E27FC236}">
                <a16:creationId xmlns:a16="http://schemas.microsoft.com/office/drawing/2014/main" id="{7C345DDB-A308-E8B8-1627-F0EAC44D0A16}"/>
              </a:ext>
            </a:extLst>
          </p:cNvPr>
          <p:cNvCxnSpPr>
            <a:cxnSpLocks/>
            <a:stCxn id="10" idx="0"/>
            <a:endCxn id="13" idx="2"/>
          </p:cNvCxnSpPr>
          <p:nvPr/>
        </p:nvCxnSpPr>
        <p:spPr bwMode="auto">
          <a:xfrm flipV="1">
            <a:off x="17777699" y="7487640"/>
            <a:ext cx="1" cy="780715"/>
          </a:xfrm>
          <a:prstGeom prst="line">
            <a:avLst/>
          </a:prstGeom>
          <a:solidFill>
            <a:schemeClr val="accent1"/>
          </a:solidFill>
          <a:ln w="38100" cap="flat" cmpd="sng" algn="ctr">
            <a:solidFill>
              <a:srgbClr val="FF2D64"/>
            </a:solidFill>
            <a:prstDash val="solid"/>
            <a:round/>
            <a:headEnd type="none" w="med" len="med"/>
            <a:tailEnd type="arrow" w="med" len="med"/>
          </a:ln>
          <a:effectLst/>
        </p:spPr>
      </p:cxnSp>
      <p:sp>
        <p:nvSpPr>
          <p:cNvPr id="15" name="TextBox 14">
            <a:extLst>
              <a:ext uri="{FF2B5EF4-FFF2-40B4-BE49-F238E27FC236}">
                <a16:creationId xmlns:a16="http://schemas.microsoft.com/office/drawing/2014/main" id="{99A5788F-9DE7-96CD-3A12-EC8F8C9F30D5}"/>
              </a:ext>
            </a:extLst>
          </p:cNvPr>
          <p:cNvSpPr txBox="1"/>
          <p:nvPr/>
        </p:nvSpPr>
        <p:spPr>
          <a:xfrm>
            <a:off x="19899843" y="8282411"/>
            <a:ext cx="3622219" cy="830997"/>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Provide low-risk mortgages</a:t>
            </a:r>
          </a:p>
        </p:txBody>
      </p:sp>
      <p:sp>
        <p:nvSpPr>
          <p:cNvPr id="16" name="TextBox 15">
            <a:extLst>
              <a:ext uri="{FF2B5EF4-FFF2-40B4-BE49-F238E27FC236}">
                <a16:creationId xmlns:a16="http://schemas.microsoft.com/office/drawing/2014/main" id="{43E6FF58-1685-BCDD-B092-712CB9BDFB9B}"/>
              </a:ext>
            </a:extLst>
          </p:cNvPr>
          <p:cNvSpPr txBox="1"/>
          <p:nvPr/>
        </p:nvSpPr>
        <p:spPr>
          <a:xfrm>
            <a:off x="19819662" y="9530959"/>
            <a:ext cx="3806748" cy="830997"/>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Request marriage status, pregnancy info, etc</a:t>
            </a:r>
          </a:p>
        </p:txBody>
      </p:sp>
      <p:sp>
        <p:nvSpPr>
          <p:cNvPr id="17" name="TextBox 16">
            <a:extLst>
              <a:ext uri="{FF2B5EF4-FFF2-40B4-BE49-F238E27FC236}">
                <a16:creationId xmlns:a16="http://schemas.microsoft.com/office/drawing/2014/main" id="{CAFBE1C2-DE1D-DFB5-0912-93E062AB8387}"/>
              </a:ext>
            </a:extLst>
          </p:cNvPr>
          <p:cNvSpPr txBox="1"/>
          <p:nvPr/>
        </p:nvSpPr>
        <p:spPr>
          <a:xfrm>
            <a:off x="20259531" y="7057611"/>
            <a:ext cx="2902843"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Fairness for Bank</a:t>
            </a:r>
          </a:p>
        </p:txBody>
      </p:sp>
      <p:cxnSp>
        <p:nvCxnSpPr>
          <p:cNvPr id="18" name="Straight Connector 17">
            <a:extLst>
              <a:ext uri="{FF2B5EF4-FFF2-40B4-BE49-F238E27FC236}">
                <a16:creationId xmlns:a16="http://schemas.microsoft.com/office/drawing/2014/main" id="{0D04259B-8DCB-BDA6-D2F9-0A782F5BDE1B}"/>
              </a:ext>
            </a:extLst>
          </p:cNvPr>
          <p:cNvCxnSpPr>
            <a:cxnSpLocks/>
            <a:stCxn id="15" idx="0"/>
            <a:endCxn id="17" idx="2"/>
          </p:cNvCxnSpPr>
          <p:nvPr/>
        </p:nvCxnSpPr>
        <p:spPr bwMode="auto">
          <a:xfrm flipV="1">
            <a:off x="21710953" y="7519276"/>
            <a:ext cx="0" cy="763135"/>
          </a:xfrm>
          <a:prstGeom prst="line">
            <a:avLst/>
          </a:prstGeom>
          <a:solidFill>
            <a:schemeClr val="accent1"/>
          </a:solidFill>
          <a:ln w="38100" cap="flat" cmpd="sng" algn="ctr">
            <a:solidFill>
              <a:srgbClr val="FF2D64"/>
            </a:solidFill>
            <a:prstDash val="solid"/>
            <a:round/>
            <a:headEnd type="none" w="med" len="med"/>
            <a:tailEnd type="arrow" w="med" len="med"/>
          </a:ln>
          <a:effectLst/>
        </p:spPr>
      </p:cxnSp>
      <p:cxnSp>
        <p:nvCxnSpPr>
          <p:cNvPr id="19" name="Straight Connector 18">
            <a:extLst>
              <a:ext uri="{FF2B5EF4-FFF2-40B4-BE49-F238E27FC236}">
                <a16:creationId xmlns:a16="http://schemas.microsoft.com/office/drawing/2014/main" id="{96080ACA-D641-254C-FC0D-DCEB3B738AA9}"/>
              </a:ext>
            </a:extLst>
          </p:cNvPr>
          <p:cNvCxnSpPr>
            <a:cxnSpLocks/>
            <a:stCxn id="15" idx="2"/>
            <a:endCxn id="16" idx="0"/>
          </p:cNvCxnSpPr>
          <p:nvPr/>
        </p:nvCxnSpPr>
        <p:spPr bwMode="auto">
          <a:xfrm>
            <a:off x="21710953" y="9113408"/>
            <a:ext cx="12083" cy="417551"/>
          </a:xfrm>
          <a:prstGeom prst="line">
            <a:avLst/>
          </a:prstGeom>
          <a:solidFill>
            <a:schemeClr val="accent1"/>
          </a:solidFill>
          <a:ln w="38100" cap="flat" cmpd="sng" algn="ctr">
            <a:solidFill>
              <a:srgbClr val="FF2D64"/>
            </a:solidFill>
            <a:prstDash val="solid"/>
            <a:round/>
            <a:headEnd type="arrow" w="med" len="med"/>
            <a:tailEnd type="none" w="med" len="med"/>
          </a:ln>
          <a:effectLst/>
        </p:spPr>
      </p:cxnSp>
      <p:cxnSp>
        <p:nvCxnSpPr>
          <p:cNvPr id="20" name="Straight Connector 19">
            <a:extLst>
              <a:ext uri="{FF2B5EF4-FFF2-40B4-BE49-F238E27FC236}">
                <a16:creationId xmlns:a16="http://schemas.microsoft.com/office/drawing/2014/main" id="{2EFCDA08-727A-6674-F906-12498BC7CD7B}"/>
              </a:ext>
            </a:extLst>
          </p:cNvPr>
          <p:cNvCxnSpPr>
            <a:cxnSpLocks/>
            <a:stCxn id="10" idx="2"/>
            <a:endCxn id="33" idx="0"/>
          </p:cNvCxnSpPr>
          <p:nvPr/>
        </p:nvCxnSpPr>
        <p:spPr bwMode="auto">
          <a:xfrm>
            <a:off x="17777699" y="9099352"/>
            <a:ext cx="758545" cy="422446"/>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
        <p:nvSpPr>
          <p:cNvPr id="21" name="TextBox 20">
            <a:extLst>
              <a:ext uri="{FF2B5EF4-FFF2-40B4-BE49-F238E27FC236}">
                <a16:creationId xmlns:a16="http://schemas.microsoft.com/office/drawing/2014/main" id="{B585183F-65D0-AE04-BA0B-204BEF4AA826}"/>
              </a:ext>
            </a:extLst>
          </p:cNvPr>
          <p:cNvSpPr txBox="1"/>
          <p:nvPr/>
        </p:nvSpPr>
        <p:spPr>
          <a:xfrm>
            <a:off x="13618247" y="6016095"/>
            <a:ext cx="1263487" cy="461665"/>
          </a:xfrm>
          <a:prstGeom prst="rect">
            <a:avLst/>
          </a:prstGeom>
          <a:noFill/>
          <a:ln>
            <a:noFill/>
          </a:ln>
        </p:spPr>
        <p:txBody>
          <a:bodyPr wrap="none" rtlCol="0">
            <a:spAutoFit/>
          </a:bodyPr>
          <a:lstStyle/>
          <a:p>
            <a:pPr algn="ctr"/>
            <a:r>
              <a:rPr lang="en-GB"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Privacy</a:t>
            </a:r>
          </a:p>
        </p:txBody>
      </p:sp>
      <p:cxnSp>
        <p:nvCxnSpPr>
          <p:cNvPr id="22" name="Straight Connector 21">
            <a:extLst>
              <a:ext uri="{FF2B5EF4-FFF2-40B4-BE49-F238E27FC236}">
                <a16:creationId xmlns:a16="http://schemas.microsoft.com/office/drawing/2014/main" id="{5AC66804-9ACC-2952-282D-B943C048C53F}"/>
              </a:ext>
            </a:extLst>
          </p:cNvPr>
          <p:cNvCxnSpPr>
            <a:cxnSpLocks/>
            <a:stCxn id="21" idx="2"/>
            <a:endCxn id="24" idx="0"/>
          </p:cNvCxnSpPr>
          <p:nvPr/>
        </p:nvCxnSpPr>
        <p:spPr bwMode="auto">
          <a:xfrm flipH="1">
            <a:off x="14249990" y="6477760"/>
            <a:ext cx="1" cy="566267"/>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
        <p:nvSpPr>
          <p:cNvPr id="23" name="TextBox 22">
            <a:extLst>
              <a:ext uri="{FF2B5EF4-FFF2-40B4-BE49-F238E27FC236}">
                <a16:creationId xmlns:a16="http://schemas.microsoft.com/office/drawing/2014/main" id="{54F5A50D-0BE7-B644-C2EF-414C7B852E72}"/>
              </a:ext>
            </a:extLst>
          </p:cNvPr>
          <p:cNvSpPr txBox="1"/>
          <p:nvPr/>
        </p:nvSpPr>
        <p:spPr>
          <a:xfrm>
            <a:off x="12930794" y="8286407"/>
            <a:ext cx="2638390" cy="1200329"/>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Request only financial information</a:t>
            </a:r>
          </a:p>
        </p:txBody>
      </p:sp>
      <p:sp>
        <p:nvSpPr>
          <p:cNvPr id="24" name="TextBox 23">
            <a:extLst>
              <a:ext uri="{FF2B5EF4-FFF2-40B4-BE49-F238E27FC236}">
                <a16:creationId xmlns:a16="http://schemas.microsoft.com/office/drawing/2014/main" id="{FEBCEA5C-4BAC-BAA4-42A7-6426AB6D1FDA}"/>
              </a:ext>
            </a:extLst>
          </p:cNvPr>
          <p:cNvSpPr txBox="1"/>
          <p:nvPr/>
        </p:nvSpPr>
        <p:spPr>
          <a:xfrm>
            <a:off x="12798568" y="7044027"/>
            <a:ext cx="2902843"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Privacy for Client</a:t>
            </a:r>
          </a:p>
        </p:txBody>
      </p:sp>
      <p:cxnSp>
        <p:nvCxnSpPr>
          <p:cNvPr id="25" name="Straight Connector 24">
            <a:extLst>
              <a:ext uri="{FF2B5EF4-FFF2-40B4-BE49-F238E27FC236}">
                <a16:creationId xmlns:a16="http://schemas.microsoft.com/office/drawing/2014/main" id="{DE1016C7-1088-09BB-584C-6AC7E9F12F65}"/>
              </a:ext>
            </a:extLst>
          </p:cNvPr>
          <p:cNvCxnSpPr>
            <a:cxnSpLocks/>
            <a:stCxn id="23" idx="0"/>
            <a:endCxn id="24" idx="2"/>
          </p:cNvCxnSpPr>
          <p:nvPr/>
        </p:nvCxnSpPr>
        <p:spPr bwMode="auto">
          <a:xfrm flipV="1">
            <a:off x="14249989" y="7505692"/>
            <a:ext cx="1" cy="780715"/>
          </a:xfrm>
          <a:prstGeom prst="line">
            <a:avLst/>
          </a:prstGeom>
          <a:solidFill>
            <a:schemeClr val="accent1"/>
          </a:solidFill>
          <a:ln w="38100" cap="flat" cmpd="sng" algn="ctr">
            <a:solidFill>
              <a:srgbClr val="FF2D64"/>
            </a:solidFill>
            <a:prstDash val="solid"/>
            <a:round/>
            <a:headEnd type="none" w="med" len="med"/>
            <a:tailEnd type="arrow" w="med" len="med"/>
          </a:ln>
          <a:effectLst/>
        </p:spPr>
      </p:cxnSp>
      <p:sp>
        <p:nvSpPr>
          <p:cNvPr id="33" name="TextBox 32">
            <a:extLst>
              <a:ext uri="{FF2B5EF4-FFF2-40B4-BE49-F238E27FC236}">
                <a16:creationId xmlns:a16="http://schemas.microsoft.com/office/drawing/2014/main" id="{587E5478-2FF1-0686-7626-ABE0FD5F9DCD}"/>
              </a:ext>
            </a:extLst>
          </p:cNvPr>
          <p:cNvSpPr txBox="1"/>
          <p:nvPr/>
        </p:nvSpPr>
        <p:spPr>
          <a:xfrm>
            <a:off x="16950309" y="9521798"/>
            <a:ext cx="3171869"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Good credit score</a:t>
            </a:r>
          </a:p>
        </p:txBody>
      </p:sp>
      <p:cxnSp>
        <p:nvCxnSpPr>
          <p:cNvPr id="38" name="Straight Connector 37">
            <a:extLst>
              <a:ext uri="{FF2B5EF4-FFF2-40B4-BE49-F238E27FC236}">
                <a16:creationId xmlns:a16="http://schemas.microsoft.com/office/drawing/2014/main" id="{A34CAC9F-3A1A-CB45-3897-FEA3335C5E9C}"/>
              </a:ext>
            </a:extLst>
          </p:cNvPr>
          <p:cNvCxnSpPr>
            <a:cxnSpLocks/>
          </p:cNvCxnSpPr>
          <p:nvPr/>
        </p:nvCxnSpPr>
        <p:spPr bwMode="auto">
          <a:xfrm>
            <a:off x="17815780" y="10876539"/>
            <a:ext cx="6679" cy="849593"/>
          </a:xfrm>
          <a:prstGeom prst="line">
            <a:avLst/>
          </a:prstGeom>
          <a:solidFill>
            <a:schemeClr val="accent1"/>
          </a:solidFill>
          <a:ln w="38100" cap="flat" cmpd="sng" algn="ctr">
            <a:solidFill>
              <a:srgbClr val="FF2D64"/>
            </a:solidFill>
            <a:prstDash val="solid"/>
            <a:round/>
            <a:headEnd type="arrow" w="med" len="med"/>
            <a:tailEnd type="none" w="med" len="med"/>
          </a:ln>
          <a:effectLst/>
        </p:spPr>
      </p:cxnSp>
    </p:spTree>
    <p:extLst>
      <p:ext uri="{BB962C8B-B14F-4D97-AF65-F5344CB8AC3E}">
        <p14:creationId xmlns:p14="http://schemas.microsoft.com/office/powerpoint/2010/main" val="400301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2" grpId="0"/>
      <p:bldP spid="34" grpId="0"/>
      <p:bldP spid="36" grpId="0"/>
      <p:bldP spid="37" grpId="0"/>
      <p:bldP spid="39" grpId="0"/>
      <p:bldP spid="46" grpId="0"/>
      <p:bldP spid="48" grpId="0"/>
      <p:bldP spid="51" grpId="0"/>
      <p:bldP spid="56" grpId="0"/>
      <p:bldP spid="7" grpId="0"/>
      <p:bldP spid="10" grpId="0"/>
      <p:bldP spid="12" grpId="0"/>
      <p:bldP spid="13" grpId="0"/>
      <p:bldP spid="15" grpId="0"/>
      <p:bldP spid="16" grpId="0"/>
      <p:bldP spid="17" grpId="0"/>
      <p:bldP spid="21" grpId="0"/>
      <p:bldP spid="23" grpId="0"/>
      <p:bldP spid="24"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CAC459-58BC-AF67-7493-BD2131911472}"/>
              </a:ext>
            </a:extLst>
          </p:cNvPr>
          <p:cNvSpPr>
            <a:spLocks noGrp="1"/>
          </p:cNvSpPr>
          <p:nvPr>
            <p:ph type="body" sz="quarter" idx="24"/>
          </p:nvPr>
        </p:nvSpPr>
        <p:spPr/>
        <p:txBody>
          <a:bodyPr/>
          <a:lstStyle/>
          <a:p>
            <a:r>
              <a:rPr lang="en-US" dirty="0"/>
              <a:t>Values Interpretation</a:t>
            </a:r>
          </a:p>
        </p:txBody>
      </p:sp>
      <p:sp>
        <p:nvSpPr>
          <p:cNvPr id="3" name="Text Placeholder 2">
            <a:extLst>
              <a:ext uri="{FF2B5EF4-FFF2-40B4-BE49-F238E27FC236}">
                <a16:creationId xmlns:a16="http://schemas.microsoft.com/office/drawing/2014/main" id="{0EE2C0BB-095E-498B-6D29-545166EC0FFE}"/>
              </a:ext>
            </a:extLst>
          </p:cNvPr>
          <p:cNvSpPr>
            <a:spLocks noGrp="1"/>
          </p:cNvSpPr>
          <p:nvPr>
            <p:ph type="body" sz="quarter" idx="22"/>
          </p:nvPr>
        </p:nvSpPr>
        <p:spPr/>
        <p:txBody>
          <a:bodyPr/>
          <a:lstStyle/>
          <a:p>
            <a:r>
              <a:rPr lang="en-GB" sz="2400" i="1" dirty="0">
                <a:latin typeface="Helvetica Neue" panose="02000503000000020004" pitchFamily="2" charset="0"/>
                <a:ea typeface="Helvetica Neue" panose="02000503000000020004" pitchFamily="2" charset="0"/>
                <a:cs typeface="Helvetica Neue" panose="02000503000000020004" pitchFamily="2" charset="0"/>
              </a:rPr>
              <a:t>E.g. </a:t>
            </a:r>
            <a:r>
              <a:rPr lang="en-GB" sz="2400" dirty="0">
                <a:latin typeface="Helvetica Neue" panose="02000503000000020004" pitchFamily="2" charset="0"/>
                <a:ea typeface="Helvetica Neue" panose="02000503000000020004" pitchFamily="2" charset="0"/>
                <a:cs typeface="Helvetica Neue" panose="02000503000000020004" pitchFamily="2" charset="0"/>
              </a:rPr>
              <a:t>Model A has 80% accuracy and cost 5000 kWh  (Note: a household uses 10000 kWh/year)</a:t>
            </a:r>
          </a:p>
          <a:p>
            <a:pPr marL="971550" lvl="2" indent="-361950">
              <a:buFont typeface="Courier New" panose="02070309020205020404" pitchFamily="49" charset="0"/>
              <a:buChar char="o"/>
              <a:tabLst>
                <a:tab pos="361950" algn="l"/>
              </a:tabLst>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To get 81% accuracy, trainings costs increase with 20%</a:t>
            </a:r>
          </a:p>
          <a:p>
            <a:pPr marL="1066800" lvl="4">
              <a:tabLst>
                <a:tab pos="361950" algn="l"/>
              </a:tabLst>
            </a:pPr>
            <a:r>
              <a:rPr lang="en-GB" sz="2400"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Should we do it?</a:t>
            </a:r>
          </a:p>
          <a:p>
            <a:pPr marL="361950" lvl="2" indent="-361950">
              <a:buFont typeface="Courier New" panose="02070309020205020404" pitchFamily="49" charset="0"/>
              <a:buChar char="o"/>
              <a:tabLst>
                <a:tab pos="361950" algn="l"/>
              </a:tabLst>
            </a:pPr>
            <a:endPar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971550" lvl="2" indent="-361950">
              <a:buFont typeface="Courier New" panose="02070309020205020404" pitchFamily="49" charset="0"/>
              <a:buChar char="o"/>
              <a:tabLst>
                <a:tab pos="361950" algn="l"/>
              </a:tabLst>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To get an explainable model, costs increase with X%</a:t>
            </a:r>
          </a:p>
          <a:p>
            <a:pPr marL="1066800" lvl="4">
              <a:tabLst>
                <a:tab pos="361950" algn="l"/>
              </a:tabLst>
            </a:pPr>
            <a:r>
              <a:rPr lang="en-GB" sz="2400"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Should we do it?</a:t>
            </a:r>
          </a:p>
          <a:p>
            <a:pPr marL="361950" lvl="2" indent="-361950">
              <a:buFont typeface="Courier New" panose="02070309020205020404" pitchFamily="49" charset="0"/>
              <a:buChar char="o"/>
              <a:tabLst>
                <a:tab pos="361950" algn="l"/>
              </a:tabLst>
            </a:pPr>
            <a:endPar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971550" lvl="2" indent="-361950">
              <a:buFont typeface="Courier New" panose="02070309020205020404" pitchFamily="49" charset="0"/>
              <a:buChar char="o"/>
              <a:tabLst>
                <a:tab pos="361950" algn="l"/>
              </a:tabLst>
            </a:pP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To get a fully trustable (explainable, bias-free, privacy-protecting) costs increase with Y%</a:t>
            </a:r>
          </a:p>
          <a:p>
            <a:pPr marL="1066800" lvl="4">
              <a:tabLst>
                <a:tab pos="361950" algn="l"/>
              </a:tabLst>
            </a:pPr>
            <a:r>
              <a:rPr lang="en-GB" sz="2400" i="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Should we do it?</a:t>
            </a:r>
          </a:p>
          <a:p>
            <a:pPr marL="1562100" lvl="2" indent="-342900">
              <a:buFont typeface="Arial" panose="020B0604020202020204" pitchFamily="34" charset="0"/>
              <a:buChar char="•"/>
            </a:pPr>
            <a:endPar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Slide Number Placeholder 5">
            <a:extLst>
              <a:ext uri="{FF2B5EF4-FFF2-40B4-BE49-F238E27FC236}">
                <a16:creationId xmlns:a16="http://schemas.microsoft.com/office/drawing/2014/main" id="{CBC04432-6A28-10D4-9F28-3F01BBA9A439}"/>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36</a:t>
            </a:fld>
            <a:endParaRPr lang="bg-BG" dirty="0">
              <a:solidFill>
                <a:srgbClr val="000000"/>
              </a:solidFill>
            </a:endParaRPr>
          </a:p>
        </p:txBody>
      </p:sp>
      <p:sp>
        <p:nvSpPr>
          <p:cNvPr id="5" name="Text Placeholder 4">
            <a:extLst>
              <a:ext uri="{FF2B5EF4-FFF2-40B4-BE49-F238E27FC236}">
                <a16:creationId xmlns:a16="http://schemas.microsoft.com/office/drawing/2014/main" id="{51B4E0B7-64D6-5AFB-03CB-A186F734752F}"/>
              </a:ext>
            </a:extLst>
          </p:cNvPr>
          <p:cNvSpPr>
            <a:spLocks noGrp="1"/>
          </p:cNvSpPr>
          <p:nvPr>
            <p:ph type="body" sz="quarter" idx="25"/>
          </p:nvPr>
        </p:nvSpPr>
        <p:spPr/>
        <p:txBody>
          <a:bodyPr/>
          <a:lstStyle/>
          <a:p>
            <a:r>
              <a:rPr lang="en-SE" dirty="0"/>
              <a:t>Real Ethical Dillemas</a:t>
            </a:r>
          </a:p>
        </p:txBody>
      </p:sp>
      <p:pic>
        <p:nvPicPr>
          <p:cNvPr id="9" name="Picture 8">
            <a:extLst>
              <a:ext uri="{FF2B5EF4-FFF2-40B4-BE49-F238E27FC236}">
                <a16:creationId xmlns:a16="http://schemas.microsoft.com/office/drawing/2014/main" id="{8DAC941C-912B-35DF-D622-9734B186F354}"/>
              </a:ext>
            </a:extLst>
          </p:cNvPr>
          <p:cNvPicPr>
            <a:picLocks noChangeAspect="1"/>
          </p:cNvPicPr>
          <p:nvPr/>
        </p:nvPicPr>
        <p:blipFill>
          <a:blip r:embed="rId2"/>
          <a:stretch>
            <a:fillRect/>
          </a:stretch>
        </p:blipFill>
        <p:spPr>
          <a:xfrm>
            <a:off x="13986933" y="4460169"/>
            <a:ext cx="7823200" cy="6914236"/>
          </a:xfrm>
          <a:prstGeom prst="rect">
            <a:avLst/>
          </a:prstGeom>
        </p:spPr>
      </p:pic>
      <p:graphicFrame>
        <p:nvGraphicFramePr>
          <p:cNvPr id="4" name="Table 7">
            <a:extLst>
              <a:ext uri="{FF2B5EF4-FFF2-40B4-BE49-F238E27FC236}">
                <a16:creationId xmlns:a16="http://schemas.microsoft.com/office/drawing/2014/main" id="{DE22B20B-E443-FF0B-3909-28FF6DABCE45}"/>
              </a:ext>
            </a:extLst>
          </p:cNvPr>
          <p:cNvGraphicFramePr>
            <a:graphicFrameLocks noGrp="1"/>
          </p:cNvGraphicFramePr>
          <p:nvPr>
            <p:extLst>
              <p:ext uri="{D42A27DB-BD31-4B8C-83A1-F6EECF244321}">
                <p14:modId xmlns:p14="http://schemas.microsoft.com/office/powerpoint/2010/main" val="480281521"/>
              </p:ext>
            </p:extLst>
          </p:nvPr>
        </p:nvGraphicFramePr>
        <p:xfrm>
          <a:off x="13906431" y="2658356"/>
          <a:ext cx="8971154" cy="1554480"/>
        </p:xfrm>
        <a:graphic>
          <a:graphicData uri="http://schemas.openxmlformats.org/drawingml/2006/table">
            <a:tbl>
              <a:tblPr firstRow="1" bandRow="1">
                <a:tableStyleId>{5C22544A-7EE6-4342-B048-85BDC9FD1C3A}</a:tableStyleId>
              </a:tblPr>
              <a:tblGrid>
                <a:gridCol w="2281295">
                  <a:extLst>
                    <a:ext uri="{9D8B030D-6E8A-4147-A177-3AD203B41FA5}">
                      <a16:colId xmlns:a16="http://schemas.microsoft.com/office/drawing/2014/main" val="1790664211"/>
                    </a:ext>
                  </a:extLst>
                </a:gridCol>
                <a:gridCol w="6689859">
                  <a:extLst>
                    <a:ext uri="{9D8B030D-6E8A-4147-A177-3AD203B41FA5}">
                      <a16:colId xmlns:a16="http://schemas.microsoft.com/office/drawing/2014/main" val="3016533546"/>
                    </a:ext>
                  </a:extLst>
                </a:gridCol>
              </a:tblGrid>
              <a:tr h="370840">
                <a:tc>
                  <a:txBody>
                    <a:bodyPr/>
                    <a:lstStyle/>
                    <a:p>
                      <a:r>
                        <a:rPr lang="en-SE" sz="2800" dirty="0"/>
                        <a:t>Emoticon</a:t>
                      </a:r>
                    </a:p>
                  </a:txBody>
                  <a:tcPr>
                    <a:solidFill>
                      <a:srgbClr val="FF2D64"/>
                    </a:solidFill>
                  </a:tcPr>
                </a:tc>
                <a:tc>
                  <a:txBody>
                    <a:bodyPr/>
                    <a:lstStyle/>
                    <a:p>
                      <a:r>
                        <a:rPr lang="en-SE" sz="2800" dirty="0"/>
                        <a:t>Should we do it?</a:t>
                      </a:r>
                    </a:p>
                  </a:txBody>
                  <a:tcPr>
                    <a:solidFill>
                      <a:srgbClr val="FF2D64"/>
                    </a:solidFill>
                  </a:tcPr>
                </a:tc>
                <a:extLst>
                  <a:ext uri="{0D108BD9-81ED-4DB2-BD59-A6C34878D82A}">
                    <a16:rowId xmlns:a16="http://schemas.microsoft.com/office/drawing/2014/main" val="1394082024"/>
                  </a:ext>
                </a:extLst>
              </a:tr>
              <a:tr h="370840">
                <a:tc>
                  <a:txBody>
                    <a:bodyPr/>
                    <a:lstStyle/>
                    <a:p>
                      <a:r>
                        <a:rPr lang="en-SE" sz="2800" dirty="0">
                          <a:solidFill>
                            <a:schemeClr val="bg1"/>
                          </a:solidFill>
                        </a:rPr>
                        <a:t>👍</a:t>
                      </a:r>
                    </a:p>
                  </a:txBody>
                  <a:tcPr>
                    <a:solidFill>
                      <a:srgbClr val="00008A"/>
                    </a:solidFill>
                  </a:tcPr>
                </a:tc>
                <a:tc>
                  <a:txBody>
                    <a:bodyPr/>
                    <a:lstStyle/>
                    <a:p>
                      <a:r>
                        <a:rPr lang="en-SE" sz="2800" dirty="0">
                          <a:solidFill>
                            <a:schemeClr val="bg1"/>
                          </a:solidFill>
                        </a:rPr>
                        <a:t>Yes</a:t>
                      </a:r>
                    </a:p>
                  </a:txBody>
                  <a:tcPr>
                    <a:solidFill>
                      <a:srgbClr val="00008A"/>
                    </a:solidFill>
                  </a:tcPr>
                </a:tc>
                <a:extLst>
                  <a:ext uri="{0D108BD9-81ED-4DB2-BD59-A6C34878D82A}">
                    <a16:rowId xmlns:a16="http://schemas.microsoft.com/office/drawing/2014/main" val="3365320535"/>
                  </a:ext>
                </a:extLst>
              </a:tr>
              <a:tr h="370840">
                <a:tc>
                  <a:txBody>
                    <a:bodyPr/>
                    <a:lstStyle/>
                    <a:p>
                      <a:r>
                        <a:rPr lang="en-SE" sz="2800" dirty="0">
                          <a:solidFill>
                            <a:schemeClr val="bg1"/>
                          </a:solidFill>
                        </a:rPr>
                        <a:t>❤️</a:t>
                      </a:r>
                    </a:p>
                  </a:txBody>
                  <a:tcPr>
                    <a:solidFill>
                      <a:srgbClr val="0100C8"/>
                    </a:solidFill>
                  </a:tcPr>
                </a:tc>
                <a:tc>
                  <a:txBody>
                    <a:bodyPr/>
                    <a:lstStyle/>
                    <a:p>
                      <a:r>
                        <a:rPr lang="en-SE" sz="2800" dirty="0">
                          <a:solidFill>
                            <a:schemeClr val="bg1"/>
                          </a:solidFill>
                        </a:rPr>
                        <a:t>No</a:t>
                      </a:r>
                    </a:p>
                  </a:txBody>
                  <a:tcPr>
                    <a:solidFill>
                      <a:srgbClr val="0100C8"/>
                    </a:solidFill>
                  </a:tcPr>
                </a:tc>
                <a:extLst>
                  <a:ext uri="{0D108BD9-81ED-4DB2-BD59-A6C34878D82A}">
                    <a16:rowId xmlns:a16="http://schemas.microsoft.com/office/drawing/2014/main" val="3530557393"/>
                  </a:ext>
                </a:extLst>
              </a:tr>
            </a:tbl>
          </a:graphicData>
        </a:graphic>
      </p:graphicFrame>
    </p:spTree>
    <p:extLst>
      <p:ext uri="{BB962C8B-B14F-4D97-AF65-F5344CB8AC3E}">
        <p14:creationId xmlns:p14="http://schemas.microsoft.com/office/powerpoint/2010/main" val="25704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Summary</a:t>
            </a:r>
          </a:p>
        </p:txBody>
      </p:sp>
    </p:spTree>
    <p:extLst>
      <p:ext uri="{BB962C8B-B14F-4D97-AF65-F5344CB8AC3E}">
        <p14:creationId xmlns:p14="http://schemas.microsoft.com/office/powerpoint/2010/main" val="4151548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5E37762-D396-9EDF-49EC-2EED7641D2A2}"/>
              </a:ext>
            </a:extLst>
          </p:cNvPr>
          <p:cNvSpPr>
            <a:spLocks noGrp="1"/>
          </p:cNvSpPr>
          <p:nvPr>
            <p:ph type="body" sz="quarter" idx="24"/>
          </p:nvPr>
        </p:nvSpPr>
        <p:spPr/>
        <p:txBody>
          <a:bodyPr/>
          <a:lstStyle/>
          <a:p>
            <a:r>
              <a:rPr lang="en-SE" dirty="0"/>
              <a:t>Summary	</a:t>
            </a:r>
          </a:p>
        </p:txBody>
      </p:sp>
      <p:sp>
        <p:nvSpPr>
          <p:cNvPr id="5" name="Text Placeholder 4">
            <a:extLst>
              <a:ext uri="{FF2B5EF4-FFF2-40B4-BE49-F238E27FC236}">
                <a16:creationId xmlns:a16="http://schemas.microsoft.com/office/drawing/2014/main" id="{3413A092-5BD0-FD4B-C42F-2BB1A55D06D9}"/>
              </a:ext>
            </a:extLst>
          </p:cNvPr>
          <p:cNvSpPr>
            <a:spLocks noGrp="1"/>
          </p:cNvSpPr>
          <p:nvPr>
            <p:ph type="body" sz="quarter" idx="22"/>
          </p:nvPr>
        </p:nvSpPr>
        <p:spPr/>
        <p:txBody>
          <a:bodyPr/>
          <a:lstStyle/>
          <a:p>
            <a:endParaRPr lang="en-SE"/>
          </a:p>
        </p:txBody>
      </p:sp>
      <p:sp>
        <p:nvSpPr>
          <p:cNvPr id="8" name="Text Placeholder 7">
            <a:extLst>
              <a:ext uri="{FF2B5EF4-FFF2-40B4-BE49-F238E27FC236}">
                <a16:creationId xmlns:a16="http://schemas.microsoft.com/office/drawing/2014/main" id="{62AA03AE-B3D4-0D6A-28AB-AB9DCE81AAE9}"/>
              </a:ext>
            </a:extLst>
          </p:cNvPr>
          <p:cNvSpPr>
            <a:spLocks noGrp="1"/>
          </p:cNvSpPr>
          <p:nvPr>
            <p:ph type="body" sz="quarter" idx="26"/>
          </p:nvPr>
        </p:nvSpPr>
        <p:spPr/>
        <p:txBody>
          <a:bodyPr/>
          <a:lstStyle/>
          <a:p>
            <a:endParaRPr lang="en-SE"/>
          </a:p>
        </p:txBody>
      </p:sp>
      <p:sp>
        <p:nvSpPr>
          <p:cNvPr id="7" name="Text Placeholder 6">
            <a:extLst>
              <a:ext uri="{FF2B5EF4-FFF2-40B4-BE49-F238E27FC236}">
                <a16:creationId xmlns:a16="http://schemas.microsoft.com/office/drawing/2014/main" id="{B1BF0569-6766-9554-90DF-EF44FB02FA8A}"/>
              </a:ext>
            </a:extLst>
          </p:cNvPr>
          <p:cNvSpPr>
            <a:spLocks noGrp="1"/>
          </p:cNvSpPr>
          <p:nvPr>
            <p:ph type="body" sz="quarter" idx="25"/>
          </p:nvPr>
        </p:nvSpPr>
        <p:spPr/>
        <p:txBody>
          <a:bodyPr/>
          <a:lstStyle/>
          <a:p>
            <a:r>
              <a:rPr lang="en-SE" dirty="0"/>
              <a:t>We are responsible!</a:t>
            </a:r>
          </a:p>
        </p:txBody>
      </p:sp>
      <p:sp>
        <p:nvSpPr>
          <p:cNvPr id="3" name="Footer Placeholder 2">
            <a:extLst>
              <a:ext uri="{FF2B5EF4-FFF2-40B4-BE49-F238E27FC236}">
                <a16:creationId xmlns:a16="http://schemas.microsoft.com/office/drawing/2014/main" id="{959561E3-289A-E990-8953-06243CDDA01D}"/>
              </a:ext>
            </a:extLst>
          </p:cNvPr>
          <p:cNvSpPr>
            <a:spLocks noGrp="1"/>
          </p:cNvSpPr>
          <p:nvPr>
            <p:ph type="ftr" sz="quarter" idx="4294967295"/>
          </p:nvPr>
        </p:nvSpPr>
        <p:spPr>
          <a:xfrm>
            <a:off x="0" y="0"/>
            <a:ext cx="0" cy="0"/>
          </a:xfrm>
        </p:spPr>
        <p:txBody>
          <a:bodyPr/>
          <a:lstStyle/>
          <a:p>
            <a:endParaRPr lang="sv-SE" dirty="0"/>
          </a:p>
        </p:txBody>
      </p:sp>
      <p:pic>
        <p:nvPicPr>
          <p:cNvPr id="11266" name="Picture 2" descr="Do not use AI as a scapegoat — Evil AI Cartoons">
            <a:extLst>
              <a:ext uri="{FF2B5EF4-FFF2-40B4-BE49-F238E27FC236}">
                <a16:creationId xmlns:a16="http://schemas.microsoft.com/office/drawing/2014/main" id="{1D579FA6-D6B2-A778-CF82-6EC1C7E4A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615" y="5304110"/>
            <a:ext cx="8665632" cy="630510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utonomous Car Cartoons and Comics - funny pictures from CartoonStock">
            <a:extLst>
              <a:ext uri="{FF2B5EF4-FFF2-40B4-BE49-F238E27FC236}">
                <a16:creationId xmlns:a16="http://schemas.microsoft.com/office/drawing/2014/main" id="{37F631F4-C0BD-612B-D517-21990C758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8656" y="4460169"/>
            <a:ext cx="6063773" cy="727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365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56842B-E014-BD8A-6A7B-B19DA19144C6}"/>
              </a:ext>
            </a:extLst>
          </p:cNvPr>
          <p:cNvSpPr>
            <a:spLocks noGrp="1"/>
          </p:cNvSpPr>
          <p:nvPr>
            <p:ph type="body" sz="quarter" idx="24"/>
          </p:nvPr>
        </p:nvSpPr>
        <p:spPr/>
        <p:txBody>
          <a:bodyPr/>
          <a:lstStyle/>
          <a:p>
            <a:r>
              <a:rPr lang="en-SE" dirty="0"/>
              <a:t>Summary	</a:t>
            </a:r>
          </a:p>
        </p:txBody>
      </p:sp>
      <p:sp>
        <p:nvSpPr>
          <p:cNvPr id="3" name="Text Placeholder 2">
            <a:extLst>
              <a:ext uri="{FF2B5EF4-FFF2-40B4-BE49-F238E27FC236}">
                <a16:creationId xmlns:a16="http://schemas.microsoft.com/office/drawing/2014/main" id="{987B9B7B-91D4-02D8-572E-EEB178E8EE6A}"/>
              </a:ext>
            </a:extLst>
          </p:cNvPr>
          <p:cNvSpPr>
            <a:spLocks noGrp="1"/>
          </p:cNvSpPr>
          <p:nvPr>
            <p:ph type="body" sz="quarter" idx="22"/>
          </p:nvPr>
        </p:nvSpPr>
        <p:spPr/>
        <p:txBody>
          <a:bodyPr/>
          <a:lstStyle/>
          <a:p>
            <a:pPr marL="342900" indent="-342900">
              <a:buFont typeface="Arial" panose="020B0604020202020204" pitchFamily="34" charset="0"/>
              <a:buChar char="•"/>
            </a:pPr>
            <a:r>
              <a:rPr lang="en-US" sz="2000" b="1" dirty="0"/>
              <a:t>Thematic units: </a:t>
            </a:r>
            <a:r>
              <a:rPr lang="en-US" sz="2000" dirty="0"/>
              <a:t>Responsible AI and AI Governance.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Progress towards Learning Objectives: </a:t>
            </a:r>
          </a:p>
          <a:p>
            <a:pPr marL="342900" lvl="0" indent="-342900" algn="just">
              <a:lnSpc>
                <a:spcPct val="107000"/>
              </a:lnSpc>
              <a:spcBef>
                <a:spcPts val="600"/>
              </a:spcBef>
              <a:spcAft>
                <a:spcPts val="600"/>
              </a:spcAft>
              <a:buFont typeface="+mj-lt"/>
              <a:buAutoNum type="arabicPeriod"/>
            </a:pPr>
            <a:r>
              <a:rPr lang="en-GB" sz="2000" dirty="0">
                <a:effectLst/>
                <a:latin typeface="Arial" panose="020B0604020202020204" pitchFamily="34" charset="0"/>
                <a:ea typeface="Calibri" panose="020F0502020204030204" pitchFamily="34" charset="0"/>
                <a:cs typeface="Times New Roman" panose="02020603050405020304" pitchFamily="18" charset="0"/>
              </a:rPr>
              <a:t>Grasp the importance role of analysing and mitigating socio-ethical issues by forming AI policies at various levels in the society. </a:t>
            </a:r>
            <a:endParaRPr lang="en-S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mj-lt"/>
              <a:buAutoNum type="arabicPeriod"/>
            </a:pPr>
            <a:r>
              <a:rPr lang="en-GB" sz="2000" dirty="0">
                <a:effectLst/>
                <a:latin typeface="Arial" panose="020B0604020202020204" pitchFamily="34" charset="0"/>
                <a:ea typeface="Calibri" panose="020F0502020204030204" pitchFamily="34" charset="0"/>
                <a:cs typeface="Times New Roman" panose="02020603050405020304" pitchFamily="18" charset="0"/>
              </a:rPr>
              <a:t>Acquire an in-depth knowledge about governmental and intergovernmental AI policy initiatives—particularly by and within the European Union.</a:t>
            </a:r>
            <a:endParaRPr lang="en-S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mj-lt"/>
              <a:buAutoNum type="arabicPeriod"/>
            </a:pPr>
            <a:r>
              <a:rPr lang="en-GB" sz="2000" dirty="0">
                <a:effectLst/>
                <a:latin typeface="Arial" panose="020B0604020202020204" pitchFamily="34" charset="0"/>
                <a:ea typeface="Calibri" panose="020F0502020204030204" pitchFamily="34" charset="0"/>
                <a:cs typeface="Times New Roman" panose="02020603050405020304" pitchFamily="18" charset="0"/>
              </a:rPr>
              <a:t>Understand the relationship between ethical governance and regulatory frameworks.</a:t>
            </a:r>
            <a:endParaRPr lang="en-S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mj-lt"/>
              <a:buAutoNum type="arabicPeriod"/>
            </a:pPr>
            <a:r>
              <a:rPr lang="en-GB" sz="2000" dirty="0">
                <a:effectLst/>
                <a:latin typeface="Arial" panose="020B0604020202020204" pitchFamily="34" charset="0"/>
                <a:ea typeface="Calibri" panose="020F0502020204030204" pitchFamily="34" charset="0"/>
                <a:cs typeface="Times New Roman" panose="02020603050405020304" pitchFamily="18" charset="0"/>
              </a:rPr>
              <a:t>Explore how AI Ethics affects the strategy of large and small companies for the development of their AI systems.</a:t>
            </a:r>
            <a:endParaRPr lang="en-S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000" dirty="0"/>
          </a:p>
        </p:txBody>
      </p:sp>
      <p:sp>
        <p:nvSpPr>
          <p:cNvPr id="5" name="Text Placeholder 4">
            <a:extLst>
              <a:ext uri="{FF2B5EF4-FFF2-40B4-BE49-F238E27FC236}">
                <a16:creationId xmlns:a16="http://schemas.microsoft.com/office/drawing/2014/main" id="{6A2E959B-1E68-3EF7-A50A-FBFAF96D89F8}"/>
              </a:ext>
            </a:extLst>
          </p:cNvPr>
          <p:cNvSpPr>
            <a:spLocks noGrp="1"/>
          </p:cNvSpPr>
          <p:nvPr>
            <p:ph type="body" sz="quarter" idx="25"/>
          </p:nvPr>
        </p:nvSpPr>
        <p:spPr/>
        <p:txBody>
          <a:bodyPr/>
          <a:lstStyle/>
          <a:p>
            <a:r>
              <a:rPr lang="en-SE" dirty="0"/>
              <a:t>Today’s progress</a:t>
            </a:r>
          </a:p>
        </p:txBody>
      </p:sp>
      <p:sp>
        <p:nvSpPr>
          <p:cNvPr id="6" name="Slide Number Placeholder 5">
            <a:extLst>
              <a:ext uri="{FF2B5EF4-FFF2-40B4-BE49-F238E27FC236}">
                <a16:creationId xmlns:a16="http://schemas.microsoft.com/office/drawing/2014/main" id="{97E5FF58-A727-9F23-F053-483A5B2D7B0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39</a:t>
            </a:fld>
            <a:endParaRPr lang="bg-BG" dirty="0">
              <a:solidFill>
                <a:srgbClr val="000000"/>
              </a:solidFill>
            </a:endParaRPr>
          </a:p>
        </p:txBody>
      </p:sp>
    </p:spTree>
    <p:extLst>
      <p:ext uri="{BB962C8B-B14F-4D97-AF65-F5344CB8AC3E}">
        <p14:creationId xmlns:p14="http://schemas.microsoft.com/office/powerpoint/2010/main" val="2299601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A694D4-8470-4244-9551-8486159EA198}"/>
              </a:ext>
            </a:extLst>
          </p:cNvPr>
          <p:cNvSpPr>
            <a:spLocks noGrp="1"/>
          </p:cNvSpPr>
          <p:nvPr>
            <p:ph type="body" sz="quarter" idx="16"/>
          </p:nvPr>
        </p:nvSpPr>
        <p:spPr/>
        <p:txBody>
          <a:bodyPr/>
          <a:lstStyle/>
          <a:p>
            <a:r>
              <a:rPr lang="en-SE" dirty="0"/>
              <a:t>Narratives around AI</a:t>
            </a:r>
          </a:p>
        </p:txBody>
      </p:sp>
    </p:spTree>
    <p:extLst>
      <p:ext uri="{BB962C8B-B14F-4D97-AF65-F5344CB8AC3E}">
        <p14:creationId xmlns:p14="http://schemas.microsoft.com/office/powerpoint/2010/main" val="1942842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Questions?</a:t>
            </a:r>
          </a:p>
        </p:txBody>
      </p:sp>
      <p:sp>
        <p:nvSpPr>
          <p:cNvPr id="3" name="TextBox 2">
            <a:extLst>
              <a:ext uri="{FF2B5EF4-FFF2-40B4-BE49-F238E27FC236}">
                <a16:creationId xmlns:a16="http://schemas.microsoft.com/office/drawing/2014/main" id="{AFC152C5-ACD8-F5C8-19C2-A970FA40BE60}"/>
              </a:ext>
            </a:extLst>
          </p:cNvPr>
          <p:cNvSpPr txBox="1"/>
          <p:nvPr/>
        </p:nvSpPr>
        <p:spPr>
          <a:xfrm>
            <a:off x="17332036" y="19160836"/>
            <a:ext cx="184731" cy="646331"/>
          </a:xfrm>
          <a:prstGeom prst="rect">
            <a:avLst/>
          </a:prstGeom>
          <a:noFill/>
        </p:spPr>
        <p:txBody>
          <a:bodyPr wrap="none" rtlCol="0">
            <a:spAutoFit/>
          </a:bodyPr>
          <a:lstStyle/>
          <a:p>
            <a:endParaRPr lang="en-SE" dirty="0"/>
          </a:p>
        </p:txBody>
      </p:sp>
    </p:spTree>
    <p:extLst>
      <p:ext uri="{BB962C8B-B14F-4D97-AF65-F5344CB8AC3E}">
        <p14:creationId xmlns:p14="http://schemas.microsoft.com/office/powerpoint/2010/main" val="4275048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4C2EE-D308-9B27-860D-64D5DC0A437A}"/>
              </a:ext>
            </a:extLst>
          </p:cNvPr>
          <p:cNvSpPr>
            <a:spLocks noGrp="1"/>
          </p:cNvSpPr>
          <p:nvPr>
            <p:ph type="body" sz="quarter" idx="24"/>
          </p:nvPr>
        </p:nvSpPr>
        <p:spPr/>
        <p:txBody>
          <a:bodyPr/>
          <a:lstStyle/>
          <a:p>
            <a:r>
              <a:rPr lang="en-SE" dirty="0"/>
              <a:t>Narratives around AI</a:t>
            </a:r>
          </a:p>
        </p:txBody>
      </p:sp>
      <p:sp>
        <p:nvSpPr>
          <p:cNvPr id="4" name="Text Placeholder 3">
            <a:extLst>
              <a:ext uri="{FF2B5EF4-FFF2-40B4-BE49-F238E27FC236}">
                <a16:creationId xmlns:a16="http://schemas.microsoft.com/office/drawing/2014/main" id="{E627B99F-F1C4-A15D-B05D-197AF3EC50C6}"/>
              </a:ext>
            </a:extLst>
          </p:cNvPr>
          <p:cNvSpPr>
            <a:spLocks noGrp="1"/>
          </p:cNvSpPr>
          <p:nvPr>
            <p:ph type="body" sz="quarter" idx="26"/>
          </p:nvPr>
        </p:nvSpPr>
        <p:spPr/>
        <p:txBody>
          <a:bodyPr/>
          <a:lstStyle/>
          <a:p>
            <a:pPr lvl="0"/>
            <a:r>
              <a:rPr lang="en-GB" dirty="0"/>
              <a:t>Depending who you ask, AI can mean any of the following:</a:t>
            </a:r>
          </a:p>
          <a:p>
            <a:pPr marL="342900" lvl="0" indent="-342900">
              <a:buFont typeface="Arial" panose="020B0604020202020204" pitchFamily="34" charset="0"/>
              <a:buChar char="•"/>
            </a:pPr>
            <a:r>
              <a:rPr lang="en-GB" b="1" dirty="0"/>
              <a:t>An (autonomous) entity </a:t>
            </a:r>
            <a:r>
              <a:rPr lang="en-GB" dirty="0"/>
              <a:t>(e.g. when one refers to ‘</a:t>
            </a:r>
            <a:r>
              <a:rPr lang="en-GB" b="1" dirty="0"/>
              <a:t>an’ AI</a:t>
            </a:r>
            <a:r>
              <a:rPr lang="en-GB" dirty="0"/>
              <a:t>); this is the most usual reference in media and science fiction.</a:t>
            </a:r>
          </a:p>
          <a:p>
            <a:pPr marL="342900" indent="-342900">
              <a:buFont typeface="Arial" panose="020B0604020202020204" pitchFamily="34" charset="0"/>
              <a:buChar char="•"/>
            </a:pPr>
            <a:r>
              <a:rPr lang="en-GB" dirty="0"/>
              <a:t>A (computational) </a:t>
            </a:r>
            <a:r>
              <a:rPr lang="en-GB" b="1" dirty="0"/>
              <a:t>technology</a:t>
            </a:r>
            <a:r>
              <a:rPr lang="en-GB" dirty="0"/>
              <a:t> that is able to </a:t>
            </a:r>
            <a:r>
              <a:rPr lang="en-GB" b="1" dirty="0"/>
              <a:t>infer patterns </a:t>
            </a:r>
            <a:r>
              <a:rPr lang="en-GB" dirty="0"/>
              <a:t>and possibly draw conclusions </a:t>
            </a:r>
            <a:r>
              <a:rPr lang="en-GB" b="1" dirty="0"/>
              <a:t>from</a:t>
            </a:r>
            <a:r>
              <a:rPr lang="en-GB" dirty="0"/>
              <a:t> </a:t>
            </a:r>
            <a:r>
              <a:rPr lang="en-GB" b="1" dirty="0"/>
              <a:t>data. </a:t>
            </a:r>
          </a:p>
          <a:p>
            <a:pPr marL="342900" indent="-342900">
              <a:buFont typeface="Arial" panose="020B0604020202020204" pitchFamily="34" charset="0"/>
              <a:buChar char="•"/>
            </a:pPr>
            <a:r>
              <a:rPr lang="en-GB" b="1" dirty="0"/>
              <a:t>Simulation of natural intelligence; </a:t>
            </a:r>
            <a:r>
              <a:rPr lang="en-GB" dirty="0"/>
              <a:t>the field of AI includes the study of theories and methods for adaptability, interaction and autonomy of machines (virtual or embedded).</a:t>
            </a:r>
            <a:endParaRPr lang="en-GB" b="1" dirty="0"/>
          </a:p>
          <a:p>
            <a:pPr lvl="0"/>
            <a:endParaRPr lang="en-GB" dirty="0"/>
          </a:p>
          <a:p>
            <a:endParaRPr lang="en-SE" dirty="0"/>
          </a:p>
          <a:p>
            <a:endParaRPr lang="en-SE" dirty="0"/>
          </a:p>
          <a:p>
            <a:endParaRPr lang="en-SE" dirty="0"/>
          </a:p>
          <a:p>
            <a:endParaRPr lang="en-SE" dirty="0"/>
          </a:p>
          <a:p>
            <a:r>
              <a:rPr lang="en-GB" sz="1400" b="1" i="1" u="sng" dirty="0">
                <a:solidFill>
                  <a:schemeClr val="tx1">
                    <a:lumMod val="50000"/>
                    <a:lumOff val="50000"/>
                  </a:schemeClr>
                </a:solidFill>
              </a:rPr>
              <a:t>Theodorou, A</a:t>
            </a:r>
            <a:r>
              <a:rPr lang="en-GB" sz="1400" i="1" dirty="0">
                <a:solidFill>
                  <a:schemeClr val="tx1">
                    <a:lumMod val="50000"/>
                    <a:lumOff val="50000"/>
                  </a:schemeClr>
                </a:solidFill>
              </a:rPr>
              <a:t>. &amp;  Dignum V. (2020), Towards Ethical and Socio-legal Governance in AI. Nature Machine Intelligence, 2(1).</a:t>
            </a:r>
          </a:p>
          <a:p>
            <a:endParaRPr lang="en-SE" dirty="0"/>
          </a:p>
        </p:txBody>
      </p:sp>
      <p:sp>
        <p:nvSpPr>
          <p:cNvPr id="6" name="Slide Number Placeholder 5">
            <a:extLst>
              <a:ext uri="{FF2B5EF4-FFF2-40B4-BE49-F238E27FC236}">
                <a16:creationId xmlns:a16="http://schemas.microsoft.com/office/drawing/2014/main" id="{E4A2F9A2-E863-26C1-E7ED-F94389DA74B5}"/>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5</a:t>
            </a:fld>
            <a:endParaRPr lang="bg-BG" dirty="0">
              <a:solidFill>
                <a:srgbClr val="000000"/>
              </a:solidFill>
            </a:endParaRPr>
          </a:p>
        </p:txBody>
      </p:sp>
      <p:pic>
        <p:nvPicPr>
          <p:cNvPr id="10" name="Picture 9">
            <a:extLst>
              <a:ext uri="{FF2B5EF4-FFF2-40B4-BE49-F238E27FC236}">
                <a16:creationId xmlns:a16="http://schemas.microsoft.com/office/drawing/2014/main" id="{277E27B3-BFA3-490F-FD1E-A4C371E9A0DC}"/>
              </a:ext>
            </a:extLst>
          </p:cNvPr>
          <p:cNvPicPr>
            <a:picLocks noChangeAspect="1"/>
          </p:cNvPicPr>
          <p:nvPr/>
        </p:nvPicPr>
        <p:blipFill>
          <a:blip r:embed="rId3"/>
          <a:stretch>
            <a:fillRect/>
          </a:stretch>
        </p:blipFill>
        <p:spPr>
          <a:xfrm>
            <a:off x="1435873" y="5693439"/>
            <a:ext cx="10100325" cy="5564410"/>
          </a:xfrm>
          <a:prstGeom prst="rect">
            <a:avLst/>
          </a:prstGeom>
        </p:spPr>
      </p:pic>
      <p:sp>
        <p:nvSpPr>
          <p:cNvPr id="12" name="Text Placeholder 11">
            <a:extLst>
              <a:ext uri="{FF2B5EF4-FFF2-40B4-BE49-F238E27FC236}">
                <a16:creationId xmlns:a16="http://schemas.microsoft.com/office/drawing/2014/main" id="{462038F9-638E-C238-8029-6A3D205032F6}"/>
              </a:ext>
            </a:extLst>
          </p:cNvPr>
          <p:cNvSpPr>
            <a:spLocks noGrp="1"/>
          </p:cNvSpPr>
          <p:nvPr>
            <p:ph type="body" sz="quarter" idx="25"/>
          </p:nvPr>
        </p:nvSpPr>
        <p:spPr/>
        <p:txBody>
          <a:bodyPr/>
          <a:lstStyle/>
          <a:p>
            <a:r>
              <a:rPr lang="en-SE" dirty="0"/>
              <a:t>What is AI?</a:t>
            </a:r>
          </a:p>
        </p:txBody>
      </p:sp>
    </p:spTree>
    <p:extLst>
      <p:ext uri="{BB962C8B-B14F-4D97-AF65-F5344CB8AC3E}">
        <p14:creationId xmlns:p14="http://schemas.microsoft.com/office/powerpoint/2010/main" val="32819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2681A8-2F4F-FB0A-0CB8-44E3B544FD3E}"/>
              </a:ext>
            </a:extLst>
          </p:cNvPr>
          <p:cNvSpPr>
            <a:spLocks noGrp="1"/>
          </p:cNvSpPr>
          <p:nvPr>
            <p:ph type="body" sz="quarter" idx="24"/>
          </p:nvPr>
        </p:nvSpPr>
        <p:spPr/>
        <p:txBody>
          <a:bodyPr/>
          <a:lstStyle/>
          <a:p>
            <a:r>
              <a:rPr lang="en-SE" dirty="0"/>
              <a:t>Narratives around AI</a:t>
            </a:r>
          </a:p>
        </p:txBody>
      </p:sp>
      <p:sp>
        <p:nvSpPr>
          <p:cNvPr id="5" name="Text Placeholder 4">
            <a:extLst>
              <a:ext uri="{FF2B5EF4-FFF2-40B4-BE49-F238E27FC236}">
                <a16:creationId xmlns:a16="http://schemas.microsoft.com/office/drawing/2014/main" id="{DCDDCF90-2BF0-A649-76A0-D04AB5D4C5BF}"/>
              </a:ext>
            </a:extLst>
          </p:cNvPr>
          <p:cNvSpPr>
            <a:spLocks noGrp="1"/>
          </p:cNvSpPr>
          <p:nvPr>
            <p:ph type="body" sz="quarter" idx="25"/>
          </p:nvPr>
        </p:nvSpPr>
        <p:spPr/>
        <p:txBody>
          <a:bodyPr/>
          <a:lstStyle/>
          <a:p>
            <a:r>
              <a:rPr lang="en-SE" dirty="0"/>
              <a:t>What is AI?</a:t>
            </a:r>
          </a:p>
        </p:txBody>
      </p:sp>
      <p:sp>
        <p:nvSpPr>
          <p:cNvPr id="6" name="Slide Number Placeholder 5">
            <a:extLst>
              <a:ext uri="{FF2B5EF4-FFF2-40B4-BE49-F238E27FC236}">
                <a16:creationId xmlns:a16="http://schemas.microsoft.com/office/drawing/2014/main" id="{7ABE9724-0872-425B-5F8B-D550BC201BD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6</a:t>
            </a:fld>
            <a:endParaRPr lang="bg-BG" dirty="0">
              <a:solidFill>
                <a:srgbClr val="000000"/>
              </a:solidFill>
            </a:endParaRPr>
          </a:p>
        </p:txBody>
      </p:sp>
      <p:sp>
        <p:nvSpPr>
          <p:cNvPr id="7" name="Text Placeholder 9">
            <a:extLst>
              <a:ext uri="{FF2B5EF4-FFF2-40B4-BE49-F238E27FC236}">
                <a16:creationId xmlns:a16="http://schemas.microsoft.com/office/drawing/2014/main" id="{B64F3C60-57E0-1940-78A2-7BBA8760E396}"/>
              </a:ext>
            </a:extLst>
          </p:cNvPr>
          <p:cNvSpPr txBox="1">
            <a:spLocks/>
          </p:cNvSpPr>
          <p:nvPr/>
        </p:nvSpPr>
        <p:spPr>
          <a:xfrm>
            <a:off x="1297945" y="5317447"/>
            <a:ext cx="21590490" cy="2407535"/>
          </a:xfrm>
          <a:prstGeom prst="rect">
            <a:avLst/>
          </a:prstGeom>
        </p:spPr>
        <p:txBody>
          <a:bodyPr>
            <a:normAutofit/>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2400" dirty="0"/>
              <a:t>“AI is whatever hasn't been done yet.”</a:t>
            </a:r>
          </a:p>
          <a:p>
            <a:r>
              <a:rPr lang="en-GB" sz="2400" b="0" dirty="0"/>
              <a:t>	Douglas Hofstadter</a:t>
            </a:r>
            <a:r>
              <a:rPr lang="en-GB" sz="2400" b="0" i="1" dirty="0"/>
              <a:t>, </a:t>
            </a:r>
            <a:r>
              <a:rPr lang="de-DE" sz="2400" b="0" i="1" dirty="0"/>
              <a:t>Gödel, Escher, Bach: An </a:t>
            </a:r>
            <a:r>
              <a:rPr lang="de-DE" sz="2400" b="0" i="1" dirty="0" err="1"/>
              <a:t>Eternal</a:t>
            </a:r>
            <a:r>
              <a:rPr lang="de-DE" sz="2400" b="0" i="1" dirty="0"/>
              <a:t> Golden </a:t>
            </a:r>
            <a:r>
              <a:rPr lang="de-DE" sz="2400" b="0" i="1" dirty="0" err="1"/>
              <a:t>Braid</a:t>
            </a:r>
            <a:endParaRPr lang="de-DE" sz="2400" b="0" i="1" dirty="0"/>
          </a:p>
          <a:p>
            <a:endParaRPr lang="en-SE" sz="2400" dirty="0"/>
          </a:p>
        </p:txBody>
      </p:sp>
      <p:sp>
        <p:nvSpPr>
          <p:cNvPr id="8" name="Text Placeholder 9">
            <a:extLst>
              <a:ext uri="{FF2B5EF4-FFF2-40B4-BE49-F238E27FC236}">
                <a16:creationId xmlns:a16="http://schemas.microsoft.com/office/drawing/2014/main" id="{06308605-7CCF-8B11-7E68-489D7677C4A0}"/>
              </a:ext>
            </a:extLst>
          </p:cNvPr>
          <p:cNvSpPr txBox="1">
            <a:spLocks/>
          </p:cNvSpPr>
          <p:nvPr/>
        </p:nvSpPr>
        <p:spPr>
          <a:xfrm>
            <a:off x="1297945" y="8013229"/>
            <a:ext cx="21590490" cy="2407535"/>
          </a:xfrm>
          <a:prstGeom prst="rect">
            <a:avLst/>
          </a:prstGeom>
        </p:spPr>
        <p:txBody>
          <a:bodyPr>
            <a:normAutofit/>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2400" dirty="0"/>
              <a:t>“As soon as it works, no one calls it AI any more.”</a:t>
            </a:r>
          </a:p>
          <a:p>
            <a:r>
              <a:rPr lang="en-GB" sz="2400" b="0" dirty="0"/>
              <a:t>	</a:t>
            </a:r>
            <a:r>
              <a:rPr lang="en-US" sz="2400" b="0" dirty="0"/>
              <a:t>John McCarthy</a:t>
            </a:r>
            <a:endParaRPr lang="de-DE" sz="2400" b="0" i="1" dirty="0"/>
          </a:p>
          <a:p>
            <a:endParaRPr lang="en-SE" sz="2400" dirty="0"/>
          </a:p>
        </p:txBody>
      </p:sp>
      <p:pic>
        <p:nvPicPr>
          <p:cNvPr id="10" name="Picture 2" descr="4.3. .NET Garbage Collection - Programming .NET Components, 2nd Edition  [Book]">
            <a:extLst>
              <a:ext uri="{FF2B5EF4-FFF2-40B4-BE49-F238E27FC236}">
                <a16:creationId xmlns:a16="http://schemas.microsoft.com/office/drawing/2014/main" id="{CC19AFBE-71E4-D74A-F478-C8643EB87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5688" y="4050685"/>
            <a:ext cx="5017627" cy="3079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D1CE91E-231F-51FE-7AC7-9BC90B7F88FC}"/>
              </a:ext>
            </a:extLst>
          </p:cNvPr>
          <p:cNvSpPr txBox="1"/>
          <p:nvPr/>
        </p:nvSpPr>
        <p:spPr>
          <a:xfrm>
            <a:off x="13549799" y="11374044"/>
            <a:ext cx="12195544" cy="2554545"/>
          </a:xfrm>
          <a:prstGeom prst="rect">
            <a:avLst/>
          </a:prstGeom>
          <a:noFill/>
        </p:spPr>
        <p:txBody>
          <a:bodyPr wrap="square">
            <a:spAutoFit/>
          </a:bodyPr>
          <a:lstStyle/>
          <a:p>
            <a:pPr algn="l" fontAlgn="base"/>
            <a:r>
              <a:rPr lang="en-GB" sz="1600" b="0" i="0" u="none" strike="noStrike"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Pictures Top left to bottom right:</a:t>
            </a:r>
          </a:p>
          <a:p>
            <a:pPr algn="l" fontAlgn="base"/>
            <a:r>
              <a:rPr lang="en-GB" sz="1600" b="0" i="0" u="none" strike="noStrike"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Lowy (2005). “Programming .NET Components, 2nd Edition”</a:t>
            </a:r>
          </a:p>
          <a:p>
            <a:pPr algn="l" fontAlgn="base"/>
            <a:r>
              <a:rPr lang="en-GB"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Wikipedia – CC-BY </a:t>
            </a:r>
          </a:p>
          <a:p>
            <a:pPr algn="l" fontAlgn="base"/>
            <a:r>
              <a:rPr lang="en-GB"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Theodorou (2023) – CC-BY</a:t>
            </a:r>
          </a:p>
          <a:p>
            <a:pPr algn="l" fontAlgn="base"/>
            <a:r>
              <a:rPr lang="en-GB"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Apple (2022)</a:t>
            </a:r>
          </a:p>
          <a:p>
            <a:pPr algn="l" fontAlgn="base"/>
            <a:endParaRPr lang="en-GB"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l" fontAlgn="base"/>
            <a:endParaRPr lang="en-GB" sz="1600" b="0" i="0" u="none" strike="noStrike"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algn="l" fontAlgn="base"/>
            <a:endParaRPr lang="en-GB" sz="1600" b="0" i="0" u="none" strike="noStrike"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br>
              <a:rPr lang="en-GB" sz="1600" dirty="0"/>
            </a:br>
            <a:endParaRPr lang="en-SE" sz="1600" dirty="0"/>
          </a:p>
        </p:txBody>
      </p:sp>
      <p:pic>
        <p:nvPicPr>
          <p:cNvPr id="5122" name="Picture 2" descr="undefined">
            <a:extLst>
              <a:ext uri="{FF2B5EF4-FFF2-40B4-BE49-F238E27FC236}">
                <a16:creationId xmlns:a16="http://schemas.microsoft.com/office/drawing/2014/main" id="{307D0F7B-4997-F1E4-588D-EC80F659286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71" r="18905"/>
          <a:stretch/>
        </p:blipFill>
        <p:spPr bwMode="auto">
          <a:xfrm>
            <a:off x="19396278" y="4170753"/>
            <a:ext cx="2982246" cy="31218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w To Turn off Autocorrect on the iPhone 6S">
            <a:extLst>
              <a:ext uri="{FF2B5EF4-FFF2-40B4-BE49-F238E27FC236}">
                <a16:creationId xmlns:a16="http://schemas.microsoft.com/office/drawing/2014/main" id="{3E94136E-A8F7-B1A1-C775-B2E2B162EC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649" r="47381" b="21574"/>
          <a:stretch/>
        </p:blipFill>
        <p:spPr bwMode="auto">
          <a:xfrm>
            <a:off x="14100120" y="8049620"/>
            <a:ext cx="3825962" cy="185310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pple rolls out all-new map across Belgium, Liechtenstein, Luxembourg, the  Netherlands, and Switzerland - Apple (CM)">
            <a:extLst>
              <a:ext uri="{FF2B5EF4-FFF2-40B4-BE49-F238E27FC236}">
                <a16:creationId xmlns:a16="http://schemas.microsoft.com/office/drawing/2014/main" id="{DB8A611F-EE57-BAC7-5E0F-7D0BC5A8B5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270" t="14272" r="24105" b="12940"/>
          <a:stretch/>
        </p:blipFill>
        <p:spPr bwMode="auto">
          <a:xfrm>
            <a:off x="19898865" y="7335980"/>
            <a:ext cx="2479659" cy="48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94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C6C5B02-92FC-6D07-746A-6BDA3DB140B3}"/>
              </a:ext>
            </a:extLst>
          </p:cNvPr>
          <p:cNvSpPr>
            <a:spLocks noGrp="1"/>
          </p:cNvSpPr>
          <p:nvPr>
            <p:ph type="body" sz="quarter" idx="24"/>
          </p:nvPr>
        </p:nvSpPr>
        <p:spPr/>
        <p:txBody>
          <a:bodyPr/>
          <a:lstStyle/>
          <a:p>
            <a:r>
              <a:rPr lang="en-SE" dirty="0"/>
              <a:t>Narratives around AI</a:t>
            </a:r>
          </a:p>
        </p:txBody>
      </p:sp>
      <p:sp>
        <p:nvSpPr>
          <p:cNvPr id="3" name="Text Placeholder 2">
            <a:extLst>
              <a:ext uri="{FF2B5EF4-FFF2-40B4-BE49-F238E27FC236}">
                <a16:creationId xmlns:a16="http://schemas.microsoft.com/office/drawing/2014/main" id="{BAB3056F-D92A-BC6C-87F6-4986DDC73A15}"/>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Humans </a:t>
            </a:r>
            <a:r>
              <a:rPr lang="en-GB" sz="2400" b="1" dirty="0">
                <a:latin typeface="Helvetica Neue" panose="02000503000000020004" pitchFamily="2" charset="0"/>
                <a:ea typeface="Helvetica Neue" panose="02000503000000020004" pitchFamily="2" charset="0"/>
                <a:cs typeface="Helvetica Neue" panose="02000503000000020004" pitchFamily="2" charset="0"/>
              </a:rPr>
              <a:t>are not equipped by genetic or cultural evolution </a:t>
            </a:r>
            <a:r>
              <a:rPr lang="en-GB" sz="2400" dirty="0">
                <a:latin typeface="Helvetica Neue" panose="02000503000000020004" pitchFamily="2" charset="0"/>
                <a:ea typeface="Helvetica Neue" panose="02000503000000020004" pitchFamily="2" charset="0"/>
                <a:cs typeface="Helvetica Neue" panose="02000503000000020004" pitchFamily="2" charset="0"/>
              </a:rPr>
              <a:t>to deal with machine agency.</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We make our own mental models based on </a:t>
            </a:r>
            <a:r>
              <a:rPr lang="en-GB" sz="2400" b="1" dirty="0">
                <a:latin typeface="Helvetica Neue" panose="02000503000000020004" pitchFamily="2" charset="0"/>
                <a:ea typeface="Helvetica Neue" panose="02000503000000020004" pitchFamily="2" charset="0"/>
                <a:cs typeface="Helvetica Neue" panose="02000503000000020004" pitchFamily="2" charset="0"/>
              </a:rPr>
              <a:t>our own beliefs </a:t>
            </a:r>
            <a:r>
              <a:rPr lang="en-GB" sz="2400" dirty="0">
                <a:latin typeface="Helvetica Neue" panose="02000503000000020004" pitchFamily="2" charset="0"/>
                <a:ea typeface="Helvetica Neue" panose="02000503000000020004" pitchFamily="2" charset="0"/>
                <a:cs typeface="Helvetica Neue" panose="02000503000000020004" pitchFamily="2" charset="0"/>
              </a:rPr>
              <a:t>often leading to biases and safety-compromising assumptions.</a:t>
            </a:r>
          </a:p>
          <a:p>
            <a:pPr marL="342900" indent="-342900">
              <a:buFont typeface="Arial" panose="020B0604020202020204" pitchFamily="34" charset="0"/>
              <a:buChar char="•"/>
            </a:pPr>
            <a:endParaRPr lang="en-GB" sz="2400" b="0" i="0"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Our beliefs are often influenced by </a:t>
            </a:r>
            <a:r>
              <a:rPr lang="en-GB" sz="2400" b="1" dirty="0">
                <a:latin typeface="Helvetica Neue" panose="02000503000000020004" pitchFamily="2" charset="0"/>
                <a:ea typeface="Helvetica Neue" panose="02000503000000020004" pitchFamily="2" charset="0"/>
                <a:cs typeface="Helvetica Neue" panose="02000503000000020004" pitchFamily="2" charset="0"/>
              </a:rPr>
              <a:t>narratives from sci-fi and pop-sci.</a:t>
            </a: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8EC7ED41-C1A4-7DBC-FA0D-5AA2B9204E0A}"/>
              </a:ext>
            </a:extLst>
          </p:cNvPr>
          <p:cNvSpPr>
            <a:spLocks noGrp="1"/>
          </p:cNvSpPr>
          <p:nvPr>
            <p:ph type="body" sz="quarter" idx="25"/>
          </p:nvPr>
        </p:nvSpPr>
        <p:spPr/>
        <p:txBody>
          <a:bodyPr/>
          <a:lstStyle/>
          <a:p>
            <a:r>
              <a:rPr lang="en-SE" dirty="0"/>
              <a:t>We lack Theory of Mind</a:t>
            </a:r>
          </a:p>
        </p:txBody>
      </p:sp>
      <p:sp>
        <p:nvSpPr>
          <p:cNvPr id="6" name="Slide Number Placeholder 5">
            <a:extLst>
              <a:ext uri="{FF2B5EF4-FFF2-40B4-BE49-F238E27FC236}">
                <a16:creationId xmlns:a16="http://schemas.microsoft.com/office/drawing/2014/main" id="{502950F1-6D81-D8BA-3A1C-B159BE9B56B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7</a:t>
            </a:fld>
            <a:endParaRPr lang="bg-BG" dirty="0">
              <a:solidFill>
                <a:srgbClr val="000000"/>
              </a:solidFill>
            </a:endParaRPr>
          </a:p>
        </p:txBody>
      </p:sp>
      <p:pic>
        <p:nvPicPr>
          <p:cNvPr id="6146" name="Picture 2" descr="We've learned that weird spacing and diacritics in the methodology description are apparently the key to good research; luckily, we've developed an AI tool to help us figure out where to add them.">
            <a:extLst>
              <a:ext uri="{FF2B5EF4-FFF2-40B4-BE49-F238E27FC236}">
                <a16:creationId xmlns:a16="http://schemas.microsoft.com/office/drawing/2014/main" id="{F4DFCAFF-53F8-8997-F49D-0B8C4F5B4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7596" y="5317447"/>
            <a:ext cx="3650621" cy="54144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en and why explainable AI for end-users">
            <a:extLst>
              <a:ext uri="{FF2B5EF4-FFF2-40B4-BE49-F238E27FC236}">
                <a16:creationId xmlns:a16="http://schemas.microsoft.com/office/drawing/2014/main" id="{516F3488-364D-37DB-76C9-CDF8402E1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2983" y="9189086"/>
            <a:ext cx="11411928" cy="30855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559EFDB-8C46-F20C-F386-007156069AB6}"/>
              </a:ext>
            </a:extLst>
          </p:cNvPr>
          <p:cNvSpPr txBox="1"/>
          <p:nvPr/>
        </p:nvSpPr>
        <p:spPr>
          <a:xfrm>
            <a:off x="17145054" y="11413890"/>
            <a:ext cx="12195544" cy="2062103"/>
          </a:xfrm>
          <a:prstGeom prst="rect">
            <a:avLst/>
          </a:prstGeom>
          <a:noFill/>
        </p:spPr>
        <p:txBody>
          <a:bodyPr wrap="square">
            <a:spAutoFit/>
          </a:bodyPr>
          <a:lstStyle/>
          <a:p>
            <a:pPr algn="l" fontAlgn="base"/>
            <a:r>
              <a:rPr lang="en-GB" sz="1600" b="0" i="0" u="none" strike="noStrike"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Pictures left to right:</a:t>
            </a:r>
          </a:p>
          <a:p>
            <a:pPr fontAlgn="base"/>
            <a:r>
              <a:rPr lang="en-GB" sz="16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Jin</a:t>
            </a:r>
            <a:r>
              <a:rPr lang="en-GB"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et al. (2021). https://</a:t>
            </a:r>
            <a:r>
              <a:rPr lang="en-GB" sz="16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github.com</a:t>
            </a:r>
            <a:r>
              <a:rPr lang="en-GB"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t>
            </a:r>
            <a:r>
              <a:rPr lang="en-GB" sz="16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weinajin</a:t>
            </a:r>
            <a:r>
              <a:rPr lang="en-GB"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/end-user-</a:t>
            </a:r>
            <a:r>
              <a:rPr lang="en-GB" sz="16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xai</a:t>
            </a:r>
            <a:br>
              <a:rPr lang="en-GB"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GB"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XKCD (201). https://</a:t>
            </a:r>
            <a:r>
              <a:rPr lang="en-GB" sz="16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xkcd.com</a:t>
            </a:r>
            <a:r>
              <a:rPr lang="en-GB"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/2451/</a:t>
            </a:r>
          </a:p>
          <a:p>
            <a:pPr algn="l" fontAlgn="base"/>
            <a:endParaRPr lang="en-GB"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l" fontAlgn="base"/>
            <a:endParaRPr lang="en-GB" sz="1600" b="0" i="0" u="none" strike="noStrike"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algn="l" fontAlgn="base"/>
            <a:endParaRPr lang="en-GB" sz="1600" b="0" i="0" u="none" strike="noStrike"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br>
              <a:rPr lang="en-GB" sz="1600" dirty="0"/>
            </a:br>
            <a:endParaRPr lang="en-SE" sz="1600" dirty="0"/>
          </a:p>
        </p:txBody>
      </p:sp>
    </p:spTree>
    <p:extLst>
      <p:ext uri="{BB962C8B-B14F-4D97-AF65-F5344CB8AC3E}">
        <p14:creationId xmlns:p14="http://schemas.microsoft.com/office/powerpoint/2010/main" val="2402990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87AF2B-BDC9-5333-C861-6F6BE7709495}"/>
              </a:ext>
            </a:extLst>
          </p:cNvPr>
          <p:cNvSpPr>
            <a:spLocks noGrp="1"/>
          </p:cNvSpPr>
          <p:nvPr>
            <p:ph type="body" sz="quarter" idx="24"/>
          </p:nvPr>
        </p:nvSpPr>
        <p:spPr/>
        <p:txBody>
          <a:bodyPr/>
          <a:lstStyle/>
          <a:p>
            <a:r>
              <a:rPr lang="en-SE" dirty="0"/>
              <a:t>Narratives around AI</a:t>
            </a:r>
          </a:p>
        </p:txBody>
      </p:sp>
      <p:sp>
        <p:nvSpPr>
          <p:cNvPr id="5" name="Text Placeholder 4">
            <a:extLst>
              <a:ext uri="{FF2B5EF4-FFF2-40B4-BE49-F238E27FC236}">
                <a16:creationId xmlns:a16="http://schemas.microsoft.com/office/drawing/2014/main" id="{F2DA3934-D4AB-7683-8714-8CF952EA8686}"/>
              </a:ext>
            </a:extLst>
          </p:cNvPr>
          <p:cNvSpPr>
            <a:spLocks noGrp="1"/>
          </p:cNvSpPr>
          <p:nvPr>
            <p:ph type="body" sz="quarter" idx="25"/>
          </p:nvPr>
        </p:nvSpPr>
        <p:spPr/>
        <p:txBody>
          <a:bodyPr/>
          <a:lstStyle/>
          <a:p>
            <a:r>
              <a:rPr lang="en-SE" dirty="0"/>
              <a:t>Narratives in fiction</a:t>
            </a:r>
          </a:p>
        </p:txBody>
      </p:sp>
      <p:sp>
        <p:nvSpPr>
          <p:cNvPr id="6" name="Slide Number Placeholder 5">
            <a:extLst>
              <a:ext uri="{FF2B5EF4-FFF2-40B4-BE49-F238E27FC236}">
                <a16:creationId xmlns:a16="http://schemas.microsoft.com/office/drawing/2014/main" id="{571B2E82-040A-4AFA-985F-8E9147B89385}"/>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8</a:t>
            </a:fld>
            <a:endParaRPr lang="bg-BG" dirty="0">
              <a:solidFill>
                <a:srgbClr val="000000"/>
              </a:solidFill>
            </a:endParaRPr>
          </a:p>
        </p:txBody>
      </p:sp>
      <p:pic>
        <p:nvPicPr>
          <p:cNvPr id="7" name="Picture 2">
            <a:extLst>
              <a:ext uri="{FF2B5EF4-FFF2-40B4-BE49-F238E27FC236}">
                <a16:creationId xmlns:a16="http://schemas.microsoft.com/office/drawing/2014/main" id="{EE4A9A7C-6563-A3C8-4CB3-1203C750F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1621" y="5460429"/>
            <a:ext cx="17000757" cy="56521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18F0A2E-8A17-DC2C-601F-02FD082964A4}"/>
              </a:ext>
            </a:extLst>
          </p:cNvPr>
          <p:cNvSpPr/>
          <p:nvPr/>
        </p:nvSpPr>
        <p:spPr>
          <a:xfrm>
            <a:off x="3691620" y="11490493"/>
            <a:ext cx="19657680" cy="523220"/>
          </a:xfrm>
          <a:prstGeom prst="rect">
            <a:avLst/>
          </a:prstGeom>
        </p:spPr>
        <p:txBody>
          <a:bodyPr wrap="square">
            <a:spAutoFit/>
          </a:bodyPr>
          <a:lstStyle/>
          <a:p>
            <a:r>
              <a:rPr lang="en-GB" sz="2800">
                <a:solidFill>
                  <a:schemeClr val="tx1">
                    <a:lumMod val="50000"/>
                    <a:lumOff val="50000"/>
                  </a:schemeClr>
                </a:solidFill>
              </a:rPr>
              <a:t>Collage of photos from the Not My Robot campaign (</a:t>
            </a:r>
            <a:r>
              <a:rPr lang="en-GB" sz="2800">
                <a:solidFill>
                  <a:schemeClr val="tx1">
                    <a:lumMod val="50000"/>
                    <a:lumOff val="50000"/>
                  </a:schemeClr>
                </a:solidFill>
                <a:hlinkClick r:id="rId4"/>
              </a:rPr>
              <a:t>https://notmyrobot.home.blog/</a:t>
            </a:r>
            <a:r>
              <a:rPr lang="en-GB" sz="2800">
                <a:solidFill>
                  <a:schemeClr val="tx1">
                    <a:lumMod val="50000"/>
                    <a:lumOff val="50000"/>
                  </a:schemeClr>
                </a:solidFill>
              </a:rPr>
              <a:t>) </a:t>
            </a:r>
            <a:endParaRPr lang="en-GB" sz="2800" b="1" i="1">
              <a:solidFill>
                <a:schemeClr val="tx1">
                  <a:lumMod val="50000"/>
                  <a:lumOff val="50000"/>
                </a:schemeClr>
              </a:solidFill>
            </a:endParaRPr>
          </a:p>
        </p:txBody>
      </p:sp>
    </p:spTree>
    <p:extLst>
      <p:ext uri="{BB962C8B-B14F-4D97-AF65-F5344CB8AC3E}">
        <p14:creationId xmlns:p14="http://schemas.microsoft.com/office/powerpoint/2010/main" val="1763064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87AF2B-BDC9-5333-C861-6F6BE7709495}"/>
              </a:ext>
            </a:extLst>
          </p:cNvPr>
          <p:cNvSpPr>
            <a:spLocks noGrp="1"/>
          </p:cNvSpPr>
          <p:nvPr>
            <p:ph type="body" sz="quarter" idx="24"/>
          </p:nvPr>
        </p:nvSpPr>
        <p:spPr/>
        <p:txBody>
          <a:bodyPr/>
          <a:lstStyle/>
          <a:p>
            <a:r>
              <a:rPr lang="en-SE" dirty="0"/>
              <a:t>Narratives around AI</a:t>
            </a:r>
          </a:p>
        </p:txBody>
      </p:sp>
      <p:sp>
        <p:nvSpPr>
          <p:cNvPr id="3" name="Text Placeholder 2">
            <a:extLst>
              <a:ext uri="{FF2B5EF4-FFF2-40B4-BE49-F238E27FC236}">
                <a16:creationId xmlns:a16="http://schemas.microsoft.com/office/drawing/2014/main" id="{DEC1377E-2463-72EA-522E-4E3A004A4A3C}"/>
              </a:ext>
            </a:extLst>
          </p:cNvPr>
          <p:cNvSpPr>
            <a:spLocks noGrp="1"/>
          </p:cNvSpPr>
          <p:nvPr>
            <p:ph type="body" sz="quarter" idx="22"/>
          </p:nvPr>
        </p:nvSpPr>
        <p:spPr/>
        <p:txBody>
          <a:bodyPr/>
          <a:lstStyle/>
          <a:p>
            <a:endParaRPr lang="en-SE"/>
          </a:p>
        </p:txBody>
      </p:sp>
      <p:sp>
        <p:nvSpPr>
          <p:cNvPr id="4" name="Text Placeholder 3">
            <a:extLst>
              <a:ext uri="{FF2B5EF4-FFF2-40B4-BE49-F238E27FC236}">
                <a16:creationId xmlns:a16="http://schemas.microsoft.com/office/drawing/2014/main" id="{14D3F7CD-DA67-52C5-C51D-FD68DBD3417C}"/>
              </a:ext>
            </a:extLst>
          </p:cNvPr>
          <p:cNvSpPr>
            <a:spLocks noGrp="1"/>
          </p:cNvSpPr>
          <p:nvPr>
            <p:ph type="body" sz="quarter" idx="26"/>
          </p:nvPr>
        </p:nvSpPr>
        <p:spPr/>
        <p:txBody>
          <a:bodyPr/>
          <a:lstStyle/>
          <a:p>
            <a:endParaRPr lang="en-SE"/>
          </a:p>
        </p:txBody>
      </p:sp>
      <p:sp>
        <p:nvSpPr>
          <p:cNvPr id="5" name="Text Placeholder 4">
            <a:extLst>
              <a:ext uri="{FF2B5EF4-FFF2-40B4-BE49-F238E27FC236}">
                <a16:creationId xmlns:a16="http://schemas.microsoft.com/office/drawing/2014/main" id="{F2DA3934-D4AB-7683-8714-8CF952EA8686}"/>
              </a:ext>
            </a:extLst>
          </p:cNvPr>
          <p:cNvSpPr>
            <a:spLocks noGrp="1"/>
          </p:cNvSpPr>
          <p:nvPr>
            <p:ph type="body" sz="quarter" idx="25"/>
          </p:nvPr>
        </p:nvSpPr>
        <p:spPr/>
        <p:txBody>
          <a:bodyPr/>
          <a:lstStyle/>
          <a:p>
            <a:r>
              <a:rPr lang="en-SE" dirty="0"/>
              <a:t>Narratives in the news</a:t>
            </a:r>
          </a:p>
        </p:txBody>
      </p:sp>
      <p:sp>
        <p:nvSpPr>
          <p:cNvPr id="6" name="Slide Number Placeholder 5">
            <a:extLst>
              <a:ext uri="{FF2B5EF4-FFF2-40B4-BE49-F238E27FC236}">
                <a16:creationId xmlns:a16="http://schemas.microsoft.com/office/drawing/2014/main" id="{571B2E82-040A-4AFA-985F-8E9147B89385}"/>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9</a:t>
            </a:fld>
            <a:endParaRPr lang="bg-BG" dirty="0">
              <a:solidFill>
                <a:srgbClr val="000000"/>
              </a:solidFill>
            </a:endParaRPr>
          </a:p>
        </p:txBody>
      </p:sp>
      <p:pic>
        <p:nvPicPr>
          <p:cNvPr id="20" name="Picture 19">
            <a:extLst>
              <a:ext uri="{FF2B5EF4-FFF2-40B4-BE49-F238E27FC236}">
                <a16:creationId xmlns:a16="http://schemas.microsoft.com/office/drawing/2014/main" id="{63F98E14-5539-2534-52D9-998338CC28B3}"/>
              </a:ext>
            </a:extLst>
          </p:cNvPr>
          <p:cNvPicPr>
            <a:picLocks noChangeAspect="1"/>
          </p:cNvPicPr>
          <p:nvPr/>
        </p:nvPicPr>
        <p:blipFill rotWithShape="1">
          <a:blip r:embed="rId2"/>
          <a:srcRect l="19897" t="24623" r="34949" b="25061"/>
          <a:stretch/>
        </p:blipFill>
        <p:spPr>
          <a:xfrm>
            <a:off x="16973535" y="4847336"/>
            <a:ext cx="6358240" cy="5767035"/>
          </a:xfrm>
          <a:prstGeom prst="rect">
            <a:avLst/>
          </a:prstGeom>
        </p:spPr>
      </p:pic>
      <p:pic>
        <p:nvPicPr>
          <p:cNvPr id="21" name="Picture 20">
            <a:extLst>
              <a:ext uri="{FF2B5EF4-FFF2-40B4-BE49-F238E27FC236}">
                <a16:creationId xmlns:a16="http://schemas.microsoft.com/office/drawing/2014/main" id="{BDD3BC3D-DDB3-4BE6-8575-93384E8ED5EB}"/>
              </a:ext>
            </a:extLst>
          </p:cNvPr>
          <p:cNvPicPr>
            <a:picLocks noChangeAspect="1"/>
          </p:cNvPicPr>
          <p:nvPr/>
        </p:nvPicPr>
        <p:blipFill rotWithShape="1">
          <a:blip r:embed="rId3"/>
          <a:srcRect l="15602" t="18491" r="18313" b="38492"/>
          <a:stretch/>
        </p:blipFill>
        <p:spPr>
          <a:xfrm>
            <a:off x="13184817" y="7165402"/>
            <a:ext cx="8874477" cy="4701952"/>
          </a:xfrm>
          <a:prstGeom prst="rect">
            <a:avLst/>
          </a:prstGeom>
        </p:spPr>
      </p:pic>
      <p:pic>
        <p:nvPicPr>
          <p:cNvPr id="22" name="Picture 21">
            <a:extLst>
              <a:ext uri="{FF2B5EF4-FFF2-40B4-BE49-F238E27FC236}">
                <a16:creationId xmlns:a16="http://schemas.microsoft.com/office/drawing/2014/main" id="{617D06E0-2BE6-91C7-474D-917672350F60}"/>
              </a:ext>
            </a:extLst>
          </p:cNvPr>
          <p:cNvPicPr>
            <a:picLocks noChangeAspect="1"/>
          </p:cNvPicPr>
          <p:nvPr/>
        </p:nvPicPr>
        <p:blipFill rotWithShape="1">
          <a:blip r:embed="rId4"/>
          <a:srcRect l="33048" t="19582" r="33775" b="59104"/>
          <a:stretch/>
        </p:blipFill>
        <p:spPr>
          <a:xfrm>
            <a:off x="8154479" y="5521625"/>
            <a:ext cx="8089859" cy="2115067"/>
          </a:xfrm>
          <a:prstGeom prst="rect">
            <a:avLst/>
          </a:prstGeom>
        </p:spPr>
      </p:pic>
      <p:pic>
        <p:nvPicPr>
          <p:cNvPr id="23" name="Picture 22">
            <a:extLst>
              <a:ext uri="{FF2B5EF4-FFF2-40B4-BE49-F238E27FC236}">
                <a16:creationId xmlns:a16="http://schemas.microsoft.com/office/drawing/2014/main" id="{9631F85C-9D0E-2A97-E83B-62D611B3A0CF}"/>
              </a:ext>
            </a:extLst>
          </p:cNvPr>
          <p:cNvPicPr>
            <a:picLocks noChangeAspect="1"/>
          </p:cNvPicPr>
          <p:nvPr/>
        </p:nvPicPr>
        <p:blipFill rotWithShape="1">
          <a:blip r:embed="rId5"/>
          <a:srcRect l="28851" t="5598" r="44267" b="55213"/>
          <a:stretch/>
        </p:blipFill>
        <p:spPr>
          <a:xfrm>
            <a:off x="1695490" y="5457006"/>
            <a:ext cx="6115563" cy="5385347"/>
          </a:xfrm>
          <a:prstGeom prst="rect">
            <a:avLst/>
          </a:prstGeom>
        </p:spPr>
      </p:pic>
      <p:pic>
        <p:nvPicPr>
          <p:cNvPr id="24" name="Picture 23">
            <a:extLst>
              <a:ext uri="{FF2B5EF4-FFF2-40B4-BE49-F238E27FC236}">
                <a16:creationId xmlns:a16="http://schemas.microsoft.com/office/drawing/2014/main" id="{7BDD73CE-3BA6-270C-D2BD-F294452C4A3C}"/>
              </a:ext>
            </a:extLst>
          </p:cNvPr>
          <p:cNvPicPr>
            <a:picLocks noChangeAspect="1"/>
          </p:cNvPicPr>
          <p:nvPr/>
        </p:nvPicPr>
        <p:blipFill rotWithShape="1">
          <a:blip r:embed="rId6"/>
          <a:srcRect l="36347" t="20146" r="22223" b="55815"/>
          <a:stretch/>
        </p:blipFill>
        <p:spPr>
          <a:xfrm>
            <a:off x="3530733" y="8001428"/>
            <a:ext cx="8152811" cy="3850371"/>
          </a:xfrm>
          <a:prstGeom prst="rect">
            <a:avLst/>
          </a:prstGeom>
        </p:spPr>
      </p:pic>
      <p:pic>
        <p:nvPicPr>
          <p:cNvPr id="25" name="Picture 24">
            <a:extLst>
              <a:ext uri="{FF2B5EF4-FFF2-40B4-BE49-F238E27FC236}">
                <a16:creationId xmlns:a16="http://schemas.microsoft.com/office/drawing/2014/main" id="{0E48BB60-ACD6-8C61-084C-7CF58B5686D9}"/>
              </a:ext>
            </a:extLst>
          </p:cNvPr>
          <p:cNvPicPr>
            <a:picLocks noChangeAspect="1"/>
          </p:cNvPicPr>
          <p:nvPr/>
        </p:nvPicPr>
        <p:blipFill rotWithShape="1">
          <a:blip r:embed="rId7"/>
          <a:srcRect l="1673" t="5790" r="1831" b="73616"/>
          <a:stretch/>
        </p:blipFill>
        <p:spPr>
          <a:xfrm>
            <a:off x="4425353" y="9713101"/>
            <a:ext cx="11089789" cy="2824619"/>
          </a:xfrm>
          <a:prstGeom prst="rect">
            <a:avLst/>
          </a:prstGeom>
        </p:spPr>
      </p:pic>
    </p:spTree>
    <p:extLst>
      <p:ext uri="{BB962C8B-B14F-4D97-AF65-F5344CB8AC3E}">
        <p14:creationId xmlns:p14="http://schemas.microsoft.com/office/powerpoint/2010/main" val="39122474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a4ba6f9-f531-4f32-9467-398f19e69de4}" enabled="0" method="" siteId="{5a4ba6f9-f531-4f32-9467-398f19e69de4}" removed="1"/>
</clbl:labelList>
</file>

<file path=docProps/app.xml><?xml version="1.0" encoding="utf-8"?>
<Properties xmlns="http://schemas.openxmlformats.org/officeDocument/2006/extended-properties" xmlns:vt="http://schemas.openxmlformats.org/officeDocument/2006/docPropsVTypes">
  <Template>Office Theme</Template>
  <TotalTime>17835</TotalTime>
  <Words>4186</Words>
  <Application>Microsoft Office PowerPoint</Application>
  <PresentationFormat>Custom</PresentationFormat>
  <Paragraphs>608</Paragraphs>
  <Slides>40</Slides>
  <Notes>10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___WRD_EMBED_SUB_42</vt:lpstr>
      <vt:lpstr>___WRD_EMBED_SUB_42,Bold</vt:lpstr>
      <vt:lpstr>Arial</vt:lpstr>
      <vt:lpstr>Calibri</vt:lpstr>
      <vt:lpstr>Calibri Light</vt:lpstr>
      <vt:lpstr>Cambria Math</vt:lpstr>
      <vt:lpstr>Courier New</vt:lpstr>
      <vt:lpstr>Helvetica Neue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ASmr</dc:creator>
  <cp:lastModifiedBy>Elpida Keravnou</cp:lastModifiedBy>
  <cp:revision>60</cp:revision>
  <dcterms:created xsi:type="dcterms:W3CDTF">2021-06-27T10:17:46Z</dcterms:created>
  <dcterms:modified xsi:type="dcterms:W3CDTF">2023-12-05T08:19:59Z</dcterms:modified>
</cp:coreProperties>
</file>