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0"/>
  </p:notesMasterIdLst>
  <p:handoutMasterIdLst>
    <p:handoutMasterId r:id="rId41"/>
  </p:handoutMasterIdLst>
  <p:sldIdLst>
    <p:sldId id="1447" r:id="rId2"/>
    <p:sldId id="1391" r:id="rId3"/>
    <p:sldId id="1421" r:id="rId4"/>
    <p:sldId id="258" r:id="rId5"/>
    <p:sldId id="1444" r:id="rId6"/>
    <p:sldId id="1420" r:id="rId7"/>
    <p:sldId id="1424" r:id="rId8"/>
    <p:sldId id="1425" r:id="rId9"/>
    <p:sldId id="1412" r:id="rId10"/>
    <p:sldId id="1414" r:id="rId11"/>
    <p:sldId id="1446" r:id="rId12"/>
    <p:sldId id="587" r:id="rId13"/>
    <p:sldId id="1445" r:id="rId14"/>
    <p:sldId id="1434" r:id="rId15"/>
    <p:sldId id="1365" r:id="rId16"/>
    <p:sldId id="1422" r:id="rId17"/>
    <p:sldId id="1419" r:id="rId18"/>
    <p:sldId id="1432" r:id="rId19"/>
    <p:sldId id="1436" r:id="rId20"/>
    <p:sldId id="1426" r:id="rId21"/>
    <p:sldId id="1428" r:id="rId22"/>
    <p:sldId id="1431" r:id="rId23"/>
    <p:sldId id="1429" r:id="rId24"/>
    <p:sldId id="1440" r:id="rId25"/>
    <p:sldId id="1437" r:id="rId26"/>
    <p:sldId id="1433" r:id="rId27"/>
    <p:sldId id="1438" r:id="rId28"/>
    <p:sldId id="1439" r:id="rId29"/>
    <p:sldId id="1441" r:id="rId30"/>
    <p:sldId id="1442" r:id="rId31"/>
    <p:sldId id="1384" r:id="rId32"/>
    <p:sldId id="1385" r:id="rId33"/>
    <p:sldId id="1386" r:id="rId34"/>
    <p:sldId id="1387" r:id="rId35"/>
    <p:sldId id="1388" r:id="rId36"/>
    <p:sldId id="1398" r:id="rId37"/>
    <p:sldId id="1418" r:id="rId38"/>
    <p:sldId id="1389" r:id="rId39"/>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64"/>
    <a:srgbClr val="0000B0"/>
    <a:srgbClr val="0100C8"/>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37EB4-3561-A444-A185-9DC309DDDB2C}" v="1" dt="2023-12-04T10:42:05.345"/>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5510"/>
  </p:normalViewPr>
  <p:slideViewPr>
    <p:cSldViewPr snapToGrid="0" showGuides="1">
      <p:cViewPr varScale="1">
        <p:scale>
          <a:sx n="25" d="100"/>
          <a:sy n="25" d="100"/>
        </p:scale>
        <p:origin x="1244" y="20"/>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F014F-37F1-46AB-B845-24842F4F6B6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872C243-FD07-40DD-8632-D23F82CD2994}">
      <dgm:prSet phldrT="[Text]" custT="1"/>
      <dgm:spPr>
        <a:solidFill>
          <a:srgbClr val="FF2D64"/>
        </a:solidFill>
        <a:ln>
          <a:noFill/>
        </a:ln>
      </dgm:spPr>
      <dgm:t>
        <a:bodyPr/>
        <a:lstStyle/>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Responsible AI</a:t>
          </a:r>
        </a:p>
      </dgm:t>
    </dgm:pt>
    <dgm:pt modelId="{5A04789B-3BCA-436F-8C53-3623F054C1CE}" type="parTrans" cxnId="{54A3E634-27D6-45F5-98D6-79C009F6E302}">
      <dgm:prSet/>
      <dgm:spPr/>
      <dgm:t>
        <a:bodyPr/>
        <a:lstStyle/>
        <a:p>
          <a:endParaRPr lang="en-US"/>
        </a:p>
      </dgm:t>
    </dgm:pt>
    <dgm:pt modelId="{7E6B0789-6BBD-4024-8618-868C7CAB504D}" type="sibTrans" cxnId="{54A3E634-27D6-45F5-98D6-79C009F6E302}">
      <dgm:prSet/>
      <dgm:spPr/>
      <dgm:t>
        <a:bodyPr/>
        <a:lstStyle/>
        <a:p>
          <a:endParaRPr lang="en-US"/>
        </a:p>
      </dgm:t>
    </dgm:pt>
    <dgm:pt modelId="{41F4D39D-1989-4A31-B73B-BAE33BF932E0}">
      <dgm:prSet phldrT="[Text]" custT="1"/>
      <dgm:spPr>
        <a:solidFill>
          <a:srgbClr val="0100C8"/>
        </a:solidFill>
      </dgm:spPr>
      <dgm:t>
        <a:bodyPr/>
        <a:lstStyle/>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a:t>
          </a:r>
        </a:p>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(processes)</a:t>
          </a:r>
        </a:p>
      </dgm:t>
    </dgm:pt>
    <dgm:pt modelId="{7093BBE2-C18D-4BE1-B6E9-D36F3DB4D78D}" type="parTrans" cxnId="{D038A536-15A8-44C8-8B0B-7E4989E65DDA}">
      <dgm:prSet/>
      <dgm:spPr/>
      <dgm:t>
        <a:bodyPr/>
        <a:lstStyle/>
        <a:p>
          <a:endParaRPr lang="en-US" sz="2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7101D4A-692F-43AC-ADE1-7766F40CB682}" type="sibTrans" cxnId="{D038A536-15A8-44C8-8B0B-7E4989E65DDA}">
      <dgm:prSet/>
      <dgm:spPr/>
      <dgm:t>
        <a:bodyPr/>
        <a:lstStyle/>
        <a:p>
          <a:endParaRPr lang="en-US"/>
        </a:p>
      </dgm:t>
    </dgm:pt>
    <dgm:pt modelId="{FEC0DDC6-1AB7-434E-A3B5-A53859C67EB7}">
      <dgm:prSet phldrT="[Text]" custT="1"/>
      <dgm:spPr>
        <a:solidFill>
          <a:srgbClr val="0000B0"/>
        </a:solidFill>
      </dgm:spPr>
      <dgm:t>
        <a:bodyPr/>
        <a:lstStyle/>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a:t>
          </a:r>
        </a:p>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(stakeholders)</a:t>
          </a:r>
        </a:p>
      </dgm:t>
    </dgm:pt>
    <dgm:pt modelId="{720323C4-BD0E-4A8F-A845-21A629B8D964}" type="parTrans" cxnId="{C5F30BDD-953A-4306-BAE3-4B09AAE18D36}">
      <dgm:prSet/>
      <dgm:spPr/>
      <dgm:t>
        <a:bodyPr/>
        <a:lstStyle/>
        <a:p>
          <a:endParaRPr lang="en-US" sz="2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5EF0BC2-64C1-4C79-A3DA-F2CEFF3A2778}" type="sibTrans" cxnId="{C5F30BDD-953A-4306-BAE3-4B09AAE18D36}">
      <dgm:prSet/>
      <dgm:spPr/>
      <dgm:t>
        <a:bodyPr/>
        <a:lstStyle/>
        <a:p>
          <a:endParaRPr lang="en-US"/>
        </a:p>
      </dgm:t>
    </dgm:pt>
    <dgm:pt modelId="{3310F390-2023-4AF9-8B9D-272E4E1E22FE}">
      <dgm:prSet phldrT="[Text]" custT="1"/>
      <dgm:spPr>
        <a:solidFill>
          <a:srgbClr val="0100C8"/>
        </a:solidFill>
      </dgm:spPr>
      <dgm:t>
        <a:bodyPr/>
        <a:lstStyle/>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BY</a:t>
          </a:r>
        </a:p>
        <a:p>
          <a:r>
            <a:rPr lang="en-US" sz="2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(behavior/ results)</a:t>
          </a:r>
        </a:p>
      </dgm:t>
    </dgm:pt>
    <dgm:pt modelId="{DE72688C-3421-4B63-AC49-0A376E6199D0}" type="parTrans" cxnId="{AD8A85F3-0B71-4AFC-A25C-939639EADA76}">
      <dgm:prSet/>
      <dgm:spPr/>
      <dgm:t>
        <a:bodyPr/>
        <a:lstStyle/>
        <a:p>
          <a:endParaRPr lang="en-US" sz="220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dgm:t>
    </dgm:pt>
    <dgm:pt modelId="{79C51955-DB1F-4447-8121-C42BA6D9F26A}" type="sibTrans" cxnId="{AD8A85F3-0B71-4AFC-A25C-939639EADA76}">
      <dgm:prSet/>
      <dgm:spPr/>
      <dgm:t>
        <a:bodyPr/>
        <a:lstStyle/>
        <a:p>
          <a:endParaRPr lang="en-US"/>
        </a:p>
      </dgm:t>
    </dgm:pt>
    <dgm:pt modelId="{8DAC27A5-0C96-494E-860E-412C943B4248}" type="pres">
      <dgm:prSet presAssocID="{D54F014F-37F1-46AB-B845-24842F4F6B61}" presName="Name0" presStyleCnt="0">
        <dgm:presLayoutVars>
          <dgm:chMax val="1"/>
          <dgm:chPref val="1"/>
          <dgm:dir/>
          <dgm:animOne val="branch"/>
          <dgm:animLvl val="lvl"/>
        </dgm:presLayoutVars>
      </dgm:prSet>
      <dgm:spPr/>
    </dgm:pt>
    <dgm:pt modelId="{EACFB9F3-08A1-4825-91CB-15962B3E05FE}" type="pres">
      <dgm:prSet presAssocID="{C872C243-FD07-40DD-8632-D23F82CD2994}" presName="singleCycle" presStyleCnt="0"/>
      <dgm:spPr/>
    </dgm:pt>
    <dgm:pt modelId="{71A77419-00A3-42DF-9C32-637DE4284CCC}" type="pres">
      <dgm:prSet presAssocID="{C872C243-FD07-40DD-8632-D23F82CD2994}" presName="singleCenter" presStyleLbl="node1" presStyleIdx="0" presStyleCnt="4" custScaleX="140259" custLinFactNeighborX="3299" custLinFactNeighborY="-17731">
        <dgm:presLayoutVars>
          <dgm:chMax val="7"/>
          <dgm:chPref val="7"/>
        </dgm:presLayoutVars>
      </dgm:prSet>
      <dgm:spPr>
        <a:prstGeom prst="rect">
          <a:avLst/>
        </a:prstGeom>
      </dgm:spPr>
    </dgm:pt>
    <dgm:pt modelId="{D5424210-D96E-4F59-A050-3A20BAB674B8}" type="pres">
      <dgm:prSet presAssocID="{7093BBE2-C18D-4BE1-B6E9-D36F3DB4D78D}" presName="Name56" presStyleLbl="parChTrans1D2" presStyleIdx="0" presStyleCnt="3"/>
      <dgm:spPr/>
    </dgm:pt>
    <dgm:pt modelId="{7BAED2F4-38D5-4B66-92B4-AA333D58F0F0}" type="pres">
      <dgm:prSet presAssocID="{41F4D39D-1989-4A31-B73B-BAE33BF932E0}" presName="text0" presStyleLbl="node1" presStyleIdx="1" presStyleCnt="4" custScaleX="187522" custRadScaleRad="109457" custRadScaleInc="4509">
        <dgm:presLayoutVars>
          <dgm:bulletEnabled val="1"/>
        </dgm:presLayoutVars>
      </dgm:prSet>
      <dgm:spPr>
        <a:prstGeom prst="rect">
          <a:avLst/>
        </a:prstGeom>
      </dgm:spPr>
    </dgm:pt>
    <dgm:pt modelId="{A35F1826-E731-49AF-A67C-B5C701FDC657}" type="pres">
      <dgm:prSet presAssocID="{720323C4-BD0E-4A8F-A845-21A629B8D964}" presName="Name56" presStyleLbl="parChTrans1D2" presStyleIdx="1" presStyleCnt="3"/>
      <dgm:spPr/>
    </dgm:pt>
    <dgm:pt modelId="{AF07412B-9842-4574-894C-55427DFB6747}" type="pres">
      <dgm:prSet presAssocID="{FEC0DDC6-1AB7-434E-A3B5-A53859C67EB7}" presName="text0" presStyleLbl="node1" presStyleIdx="2" presStyleCnt="4" custScaleX="213316" custRadScaleRad="110011" custRadScaleInc="-21721">
        <dgm:presLayoutVars>
          <dgm:bulletEnabled val="1"/>
        </dgm:presLayoutVars>
      </dgm:prSet>
      <dgm:spPr>
        <a:prstGeom prst="rect">
          <a:avLst/>
        </a:prstGeom>
      </dgm:spPr>
    </dgm:pt>
    <dgm:pt modelId="{F0A13FFB-CA97-48E4-ABE3-BD7E38199B07}" type="pres">
      <dgm:prSet presAssocID="{DE72688C-3421-4B63-AC49-0A376E6199D0}" presName="Name56" presStyleLbl="parChTrans1D2" presStyleIdx="2" presStyleCnt="3"/>
      <dgm:spPr/>
    </dgm:pt>
    <dgm:pt modelId="{E29F3464-064E-4C17-9C55-407A3F3CDE08}" type="pres">
      <dgm:prSet presAssocID="{3310F390-2023-4AF9-8B9D-272E4E1E22FE}" presName="text0" presStyleLbl="node1" presStyleIdx="3" presStyleCnt="4" custScaleX="213542" custRadScaleRad="95036" custRadScaleInc="22646">
        <dgm:presLayoutVars>
          <dgm:bulletEnabled val="1"/>
        </dgm:presLayoutVars>
      </dgm:prSet>
      <dgm:spPr>
        <a:prstGeom prst="rect">
          <a:avLst/>
        </a:prstGeom>
      </dgm:spPr>
    </dgm:pt>
  </dgm:ptLst>
  <dgm:cxnLst>
    <dgm:cxn modelId="{2DF46E2C-54AA-4E86-84D5-C4EF5F796005}" type="presOf" srcId="{FEC0DDC6-1AB7-434E-A3B5-A53859C67EB7}" destId="{AF07412B-9842-4574-894C-55427DFB6747}" srcOrd="0" destOrd="0" presId="urn:microsoft.com/office/officeart/2008/layout/RadialCluster"/>
    <dgm:cxn modelId="{54A3E634-27D6-45F5-98D6-79C009F6E302}" srcId="{D54F014F-37F1-46AB-B845-24842F4F6B61}" destId="{C872C243-FD07-40DD-8632-D23F82CD2994}" srcOrd="0" destOrd="0" parTransId="{5A04789B-3BCA-436F-8C53-3623F054C1CE}" sibTransId="{7E6B0789-6BBD-4024-8618-868C7CAB504D}"/>
    <dgm:cxn modelId="{D038A536-15A8-44C8-8B0B-7E4989E65DDA}" srcId="{C872C243-FD07-40DD-8632-D23F82CD2994}" destId="{41F4D39D-1989-4A31-B73B-BAE33BF932E0}" srcOrd="0" destOrd="0" parTransId="{7093BBE2-C18D-4BE1-B6E9-D36F3DB4D78D}" sibTransId="{77101D4A-692F-43AC-ADE1-7766F40CB682}"/>
    <dgm:cxn modelId="{5972AE5C-D049-49EC-9BF4-181DF6534C18}" type="presOf" srcId="{3310F390-2023-4AF9-8B9D-272E4E1E22FE}" destId="{E29F3464-064E-4C17-9C55-407A3F3CDE08}" srcOrd="0" destOrd="0" presId="urn:microsoft.com/office/officeart/2008/layout/RadialCluster"/>
    <dgm:cxn modelId="{79BC5543-52AE-409A-A4CB-F28DDB10706E}" type="presOf" srcId="{DE72688C-3421-4B63-AC49-0A376E6199D0}" destId="{F0A13FFB-CA97-48E4-ABE3-BD7E38199B07}" srcOrd="0" destOrd="0" presId="urn:microsoft.com/office/officeart/2008/layout/RadialCluster"/>
    <dgm:cxn modelId="{175CF643-943A-4A2D-A39B-0B5B13235BC0}" type="presOf" srcId="{41F4D39D-1989-4A31-B73B-BAE33BF932E0}" destId="{7BAED2F4-38D5-4B66-92B4-AA333D58F0F0}" srcOrd="0" destOrd="0" presId="urn:microsoft.com/office/officeart/2008/layout/RadialCluster"/>
    <dgm:cxn modelId="{0D3B6265-E004-4BF0-A971-85BCCCD3EA7A}" type="presOf" srcId="{7093BBE2-C18D-4BE1-B6E9-D36F3DB4D78D}" destId="{D5424210-D96E-4F59-A050-3A20BAB674B8}" srcOrd="0" destOrd="0" presId="urn:microsoft.com/office/officeart/2008/layout/RadialCluster"/>
    <dgm:cxn modelId="{EB80AB7E-ABCE-4D1F-A922-4560099BA6A1}" type="presOf" srcId="{720323C4-BD0E-4A8F-A845-21A629B8D964}" destId="{A35F1826-E731-49AF-A67C-B5C701FDC657}" srcOrd="0" destOrd="0" presId="urn:microsoft.com/office/officeart/2008/layout/RadialCluster"/>
    <dgm:cxn modelId="{BF18C7CC-0365-4D5A-AC74-8DE3C04FC8BD}" type="presOf" srcId="{C872C243-FD07-40DD-8632-D23F82CD2994}" destId="{71A77419-00A3-42DF-9C32-637DE4284CCC}" srcOrd="0" destOrd="0" presId="urn:microsoft.com/office/officeart/2008/layout/RadialCluster"/>
    <dgm:cxn modelId="{C5F30BDD-953A-4306-BAE3-4B09AAE18D36}" srcId="{C872C243-FD07-40DD-8632-D23F82CD2994}" destId="{FEC0DDC6-1AB7-434E-A3B5-A53859C67EB7}" srcOrd="1" destOrd="0" parTransId="{720323C4-BD0E-4A8F-A845-21A629B8D964}" sibTransId="{75EF0BC2-64C1-4C79-A3DA-F2CEFF3A2778}"/>
    <dgm:cxn modelId="{D987DADF-4894-47D2-88EC-C6048AF47368}" type="presOf" srcId="{D54F014F-37F1-46AB-B845-24842F4F6B61}" destId="{8DAC27A5-0C96-494E-860E-412C943B4248}" srcOrd="0" destOrd="0" presId="urn:microsoft.com/office/officeart/2008/layout/RadialCluster"/>
    <dgm:cxn modelId="{AD8A85F3-0B71-4AFC-A25C-939639EADA76}" srcId="{C872C243-FD07-40DD-8632-D23F82CD2994}" destId="{3310F390-2023-4AF9-8B9D-272E4E1E22FE}" srcOrd="2" destOrd="0" parTransId="{DE72688C-3421-4B63-AC49-0A376E6199D0}" sibTransId="{79C51955-DB1F-4447-8121-C42BA6D9F26A}"/>
    <dgm:cxn modelId="{9516EBB5-24BB-4CFF-A163-B9F52E7D2CD0}" type="presParOf" srcId="{8DAC27A5-0C96-494E-860E-412C943B4248}" destId="{EACFB9F3-08A1-4825-91CB-15962B3E05FE}" srcOrd="0" destOrd="0" presId="urn:microsoft.com/office/officeart/2008/layout/RadialCluster"/>
    <dgm:cxn modelId="{6F3BB446-1C66-4D0D-8EBE-53B4F1E09404}" type="presParOf" srcId="{EACFB9F3-08A1-4825-91CB-15962B3E05FE}" destId="{71A77419-00A3-42DF-9C32-637DE4284CCC}" srcOrd="0" destOrd="0" presId="urn:microsoft.com/office/officeart/2008/layout/RadialCluster"/>
    <dgm:cxn modelId="{FD7BF8F8-AF9D-4775-85FE-512C5B74D503}" type="presParOf" srcId="{EACFB9F3-08A1-4825-91CB-15962B3E05FE}" destId="{D5424210-D96E-4F59-A050-3A20BAB674B8}" srcOrd="1" destOrd="0" presId="urn:microsoft.com/office/officeart/2008/layout/RadialCluster"/>
    <dgm:cxn modelId="{53CE9A83-4A3F-4501-A5F6-E9886454B254}" type="presParOf" srcId="{EACFB9F3-08A1-4825-91CB-15962B3E05FE}" destId="{7BAED2F4-38D5-4B66-92B4-AA333D58F0F0}" srcOrd="2" destOrd="0" presId="urn:microsoft.com/office/officeart/2008/layout/RadialCluster"/>
    <dgm:cxn modelId="{B8014432-BE9C-4C0E-9BF3-463EE0DF99E9}" type="presParOf" srcId="{EACFB9F3-08A1-4825-91CB-15962B3E05FE}" destId="{A35F1826-E731-49AF-A67C-B5C701FDC657}" srcOrd="3" destOrd="0" presId="urn:microsoft.com/office/officeart/2008/layout/RadialCluster"/>
    <dgm:cxn modelId="{680EF6D9-5266-4229-8EDF-8B8D852D68B7}" type="presParOf" srcId="{EACFB9F3-08A1-4825-91CB-15962B3E05FE}" destId="{AF07412B-9842-4574-894C-55427DFB6747}" srcOrd="4" destOrd="0" presId="urn:microsoft.com/office/officeart/2008/layout/RadialCluster"/>
    <dgm:cxn modelId="{9E27A2C4-16C4-4BC3-AD18-FF5DDEAC1F1F}" type="presParOf" srcId="{EACFB9F3-08A1-4825-91CB-15962B3E05FE}" destId="{F0A13FFB-CA97-48E4-ABE3-BD7E38199B07}" srcOrd="5" destOrd="0" presId="urn:microsoft.com/office/officeart/2008/layout/RadialCluster"/>
    <dgm:cxn modelId="{3E97A187-6A6E-4D6E-ACA9-482A2ACBB6E1}" type="presParOf" srcId="{EACFB9F3-08A1-4825-91CB-15962B3E05FE}" destId="{E29F3464-064E-4C17-9C55-407A3F3CDE08}"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77419-00A3-42DF-9C32-637DE4284CCC}">
      <dsp:nvSpPr>
        <dsp:cNvPr id="0" name=""/>
        <dsp:cNvSpPr/>
      </dsp:nvSpPr>
      <dsp:spPr>
        <a:xfrm>
          <a:off x="5262562" y="2371524"/>
          <a:ext cx="3306692" cy="2357561"/>
        </a:xfrm>
        <a:prstGeom prst="rect">
          <a:avLst/>
        </a:prstGeom>
        <a:solidFill>
          <a:srgbClr val="FF2D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Responsible AI</a:t>
          </a:r>
        </a:p>
      </dsp:txBody>
      <dsp:txXfrm>
        <a:off x="5262562" y="2371524"/>
        <a:ext cx="3306692" cy="2357561"/>
      </dsp:txXfrm>
    </dsp:sp>
    <dsp:sp modelId="{D5424210-D96E-4F59-A050-3A20BAB674B8}">
      <dsp:nvSpPr>
        <dsp:cNvPr id="0" name=""/>
        <dsp:cNvSpPr/>
      </dsp:nvSpPr>
      <dsp:spPr>
        <a:xfrm rot="16133389">
          <a:off x="6532478" y="2017856"/>
          <a:ext cx="707467" cy="0"/>
        </a:xfrm>
        <a:custGeom>
          <a:avLst/>
          <a:gdLst/>
          <a:ahLst/>
          <a:cxnLst/>
          <a:rect l="0" t="0" r="0" b="0"/>
          <a:pathLst>
            <a:path>
              <a:moveTo>
                <a:pt x="0" y="0"/>
              </a:moveTo>
              <a:lnTo>
                <a:pt x="70746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ED2F4-38D5-4B66-92B4-AA333D58F0F0}">
      <dsp:nvSpPr>
        <dsp:cNvPr id="0" name=""/>
        <dsp:cNvSpPr/>
      </dsp:nvSpPr>
      <dsp:spPr>
        <a:xfrm>
          <a:off x="5383036" y="84623"/>
          <a:ext cx="2962034" cy="1579566"/>
        </a:xfrm>
        <a:prstGeom prst="rect">
          <a:avLst/>
        </a:prstGeom>
        <a:solidFill>
          <a:srgbClr val="0100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a:t>
          </a:r>
        </a:p>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(processes)</a:t>
          </a:r>
        </a:p>
      </dsp:txBody>
      <dsp:txXfrm>
        <a:off x="5383036" y="84623"/>
        <a:ext cx="2962034" cy="1579566"/>
      </dsp:txXfrm>
    </dsp:sp>
    <dsp:sp modelId="{A35F1826-E731-49AF-A67C-B5C701FDC657}">
      <dsp:nvSpPr>
        <dsp:cNvPr id="0" name=""/>
        <dsp:cNvSpPr/>
      </dsp:nvSpPr>
      <dsp:spPr>
        <a:xfrm rot="2064872">
          <a:off x="8487964" y="4945480"/>
          <a:ext cx="928877" cy="0"/>
        </a:xfrm>
        <a:custGeom>
          <a:avLst/>
          <a:gdLst/>
          <a:ahLst/>
          <a:cxnLst/>
          <a:rect l="0" t="0" r="0" b="0"/>
          <a:pathLst>
            <a:path>
              <a:moveTo>
                <a:pt x="0" y="0"/>
              </a:moveTo>
              <a:lnTo>
                <a:pt x="9288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7412B-9842-4574-894C-55427DFB6747}">
      <dsp:nvSpPr>
        <dsp:cNvPr id="0" name=""/>
        <dsp:cNvSpPr/>
      </dsp:nvSpPr>
      <dsp:spPr>
        <a:xfrm>
          <a:off x="8803639" y="5207970"/>
          <a:ext cx="3369467" cy="1579566"/>
        </a:xfrm>
        <a:prstGeom prst="rect">
          <a:avLst/>
        </a:prstGeom>
        <a:solidFill>
          <a:srgbClr val="0000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a:t>
          </a:r>
        </a:p>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(stakeholders)</a:t>
          </a:r>
        </a:p>
      </dsp:txBody>
      <dsp:txXfrm>
        <a:off x="8803639" y="5207970"/>
        <a:ext cx="3369467" cy="1579566"/>
      </dsp:txXfrm>
    </dsp:sp>
    <dsp:sp modelId="{F0A13FFB-CA97-48E4-ABE3-BD7E38199B07}">
      <dsp:nvSpPr>
        <dsp:cNvPr id="0" name=""/>
        <dsp:cNvSpPr/>
      </dsp:nvSpPr>
      <dsp:spPr>
        <a:xfrm rot="8849166">
          <a:off x="4553445" y="4810948"/>
          <a:ext cx="769415" cy="0"/>
        </a:xfrm>
        <a:custGeom>
          <a:avLst/>
          <a:gdLst/>
          <a:ahLst/>
          <a:cxnLst/>
          <a:rect l="0" t="0" r="0" b="0"/>
          <a:pathLst>
            <a:path>
              <a:moveTo>
                <a:pt x="0" y="0"/>
              </a:moveTo>
              <a:lnTo>
                <a:pt x="7694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F3464-064E-4C17-9C55-407A3F3CDE08}">
      <dsp:nvSpPr>
        <dsp:cNvPr id="0" name=""/>
        <dsp:cNvSpPr/>
      </dsp:nvSpPr>
      <dsp:spPr>
        <a:xfrm>
          <a:off x="1688178" y="5017730"/>
          <a:ext cx="3373037" cy="1579566"/>
        </a:xfrm>
        <a:prstGeom prst="rect">
          <a:avLst/>
        </a:prstGeom>
        <a:solidFill>
          <a:srgbClr val="0100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BY</a:t>
          </a:r>
        </a:p>
        <a:p>
          <a:pPr marL="0" lvl="0" indent="0" algn="ctr" defTabSz="977900">
            <a:lnSpc>
              <a:spcPct val="90000"/>
            </a:lnSpc>
            <a:spcBef>
              <a:spcPct val="0"/>
            </a:spcBef>
            <a:spcAft>
              <a:spcPct val="35000"/>
            </a:spcAft>
            <a:buNone/>
          </a:pPr>
          <a:r>
            <a:rPr lang="en-US" sz="2200"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(behavior/ results)</a:t>
          </a:r>
        </a:p>
      </dsp:txBody>
      <dsp:txXfrm>
        <a:off x="1688178" y="5017730"/>
        <a:ext cx="3373037" cy="15795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12/5/2023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5.12.2023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A55F51D-27DF-4E3A-AE07-DCE3D1AD7219}" type="slidenum">
              <a:rPr lang="bg-BG" smtClean="0"/>
              <a:t>1</a:t>
            </a:fld>
            <a:endParaRPr lang="bg-BG"/>
          </a:p>
        </p:txBody>
      </p:sp>
    </p:spTree>
    <p:extLst>
      <p:ext uri="{BB962C8B-B14F-4D97-AF65-F5344CB8AC3E}">
        <p14:creationId xmlns:p14="http://schemas.microsoft.com/office/powerpoint/2010/main" val="21478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5A55F51D-27DF-4E3A-AE07-DCE3D1AD7219}" type="slidenum">
              <a:rPr lang="bg-BG" smtClean="0"/>
              <a:t>3</a:t>
            </a:fld>
            <a:endParaRPr lang="bg-BG"/>
          </a:p>
        </p:txBody>
      </p:sp>
    </p:spTree>
    <p:extLst>
      <p:ext uri="{BB962C8B-B14F-4D97-AF65-F5344CB8AC3E}">
        <p14:creationId xmlns:p14="http://schemas.microsoft.com/office/powerpoint/2010/main" val="255586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V. Dignum (</a:t>
            </a:r>
            <a:r>
              <a:rPr lang="en-US" dirty="0" err="1"/>
              <a:t>UmU</a:t>
            </a:r>
            <a:r>
              <a:rPr lang="en-US" dirty="0"/>
              <a:t>) talks about Responsibility:</a:t>
            </a:r>
          </a:p>
          <a:p>
            <a:pPr marL="171450" indent="-171450">
              <a:buFont typeface="Arial" panose="020B0604020202020204" pitchFamily="34" charset="0"/>
              <a:buChar char="•"/>
            </a:pPr>
            <a:r>
              <a:rPr lang="en-US" i="1" dirty="0"/>
              <a:t>in processes </a:t>
            </a:r>
            <a:r>
              <a:rPr lang="en-US" i="0" dirty="0"/>
              <a:t>which refers to both all the decisions made during the system’s lifecycle and </a:t>
            </a:r>
            <a:r>
              <a:rPr lang="en-US" i="1" dirty="0"/>
              <a:t>who </a:t>
            </a:r>
            <a:r>
              <a:rPr lang="en-US" i="0" dirty="0"/>
              <a:t>made those decisions;</a:t>
            </a:r>
          </a:p>
          <a:p>
            <a:pPr marL="171450" indent="-171450">
              <a:buFont typeface="Arial" panose="020B0604020202020204" pitchFamily="34" charset="0"/>
              <a:buChar char="•"/>
            </a:pPr>
            <a:r>
              <a:rPr lang="en-US" i="1" dirty="0"/>
              <a:t>for stakeholders</a:t>
            </a:r>
            <a:r>
              <a:rPr lang="en-US" i="0" dirty="0"/>
              <a:t> which refers to stakeholders being part of professional bodies, following codes of ethics, and overall establishing policies; and</a:t>
            </a:r>
          </a:p>
          <a:p>
            <a:pPr marL="171450" indent="-171450">
              <a:buFont typeface="Arial" panose="020B0604020202020204" pitchFamily="34" charset="0"/>
              <a:buChar char="•"/>
            </a:pPr>
            <a:r>
              <a:rPr lang="en-US" i="1" dirty="0"/>
              <a:t>by </a:t>
            </a:r>
            <a:r>
              <a:rPr lang="en-US" i="1" dirty="0" err="1"/>
              <a:t>behaviour</a:t>
            </a:r>
            <a:r>
              <a:rPr lang="en-US" i="1" dirty="0"/>
              <a:t> </a:t>
            </a:r>
            <a:r>
              <a:rPr lang="en-US" i="0" dirty="0"/>
              <a:t>which refers to ensuring that the system exhibits the correct </a:t>
            </a:r>
            <a:r>
              <a:rPr lang="en-US" i="0" dirty="0" err="1"/>
              <a:t>behaviour</a:t>
            </a:r>
            <a:r>
              <a:rPr lang="en-US" i="0" dirty="0"/>
              <a:t>.</a:t>
            </a:r>
          </a:p>
        </p:txBody>
      </p:sp>
      <p:sp>
        <p:nvSpPr>
          <p:cNvPr id="4" name="Slide Number Placeholder 3"/>
          <p:cNvSpPr>
            <a:spLocks noGrp="1"/>
          </p:cNvSpPr>
          <p:nvPr>
            <p:ph type="sldNum" sz="quarter" idx="10"/>
          </p:nvPr>
        </p:nvSpPr>
        <p:spPr/>
        <p:txBody>
          <a:bodyPr/>
          <a:lstStyle/>
          <a:p>
            <a:fld id="{CA84143D-DCE1-C64A-825E-2B3EC9B59268}" type="slidenum">
              <a:rPr lang="sv-SE" smtClean="0"/>
              <a:t>12</a:t>
            </a:fld>
            <a:endParaRPr lang="sv-SE"/>
          </a:p>
        </p:txBody>
      </p:sp>
    </p:spTree>
    <p:extLst>
      <p:ext uri="{BB962C8B-B14F-4D97-AF65-F5344CB8AC3E}">
        <p14:creationId xmlns:p14="http://schemas.microsoft.com/office/powerpoint/2010/main" val="4078017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ly head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1E7811-130C-424E-90AD-BE2492108EF7}" type="datetime1">
              <a:rPr lang="sv-SE" smtClean="0"/>
              <a:t>2023-12-05</a:t>
            </a:fld>
            <a:endParaRPr lang="sv-SE"/>
          </a:p>
        </p:txBody>
      </p:sp>
      <p:sp>
        <p:nvSpPr>
          <p:cNvPr id="4" name="Footer Placeholder 3"/>
          <p:cNvSpPr>
            <a:spLocks noGrp="1"/>
          </p:cNvSpPr>
          <p:nvPr>
            <p:ph type="ftr" sz="quarter" idx="11"/>
          </p:nvPr>
        </p:nvSpPr>
        <p:spPr/>
        <p:txBody>
          <a:bodyPr/>
          <a:lstStyle/>
          <a:p>
            <a:r>
              <a:rPr lang="sv-SE"/>
              <a:t>Andreas Theodorou | e: andreas.theodorou@umu.se | t: @recklesscoding</a:t>
            </a:r>
          </a:p>
        </p:txBody>
      </p:sp>
      <p:sp>
        <p:nvSpPr>
          <p:cNvPr id="5" name="Slide Number Placeholder 4"/>
          <p:cNvSpPr>
            <a:spLocks noGrp="1"/>
          </p:cNvSpPr>
          <p:nvPr>
            <p:ph type="sldNum" sz="quarter" idx="12"/>
          </p:nvPr>
        </p:nvSpPr>
        <p:spPr/>
        <p:txBody>
          <a:bodyPr/>
          <a:lstStyle/>
          <a:p>
            <a:fld id="{D3ED0E79-C485-4358-AA6A-241A5ED8242A}" type="slidenum">
              <a:rPr lang="sv-SE" smtClean="0"/>
              <a:t>‹#›</a:t>
            </a:fld>
            <a:endParaRPr lang="sv-SE"/>
          </a:p>
        </p:txBody>
      </p:sp>
      <p:sp>
        <p:nvSpPr>
          <p:cNvPr id="6" name="Title Placeholder 1"/>
          <p:cNvSpPr>
            <a:spLocks noGrp="1"/>
          </p:cNvSpPr>
          <p:nvPr>
            <p:ph type="title" hasCustomPrompt="1"/>
          </p:nvPr>
        </p:nvSpPr>
        <p:spPr>
          <a:xfrm>
            <a:off x="3320589" y="1585527"/>
            <a:ext cx="17726304" cy="2160936"/>
          </a:xfrm>
          <a:prstGeom prst="rect">
            <a:avLst/>
          </a:prstGeom>
        </p:spPr>
        <p:txBody>
          <a:bodyPr vert="horz" lIns="0" tIns="0" rIns="0" bIns="0" rtlCol="0" anchor="ctr">
            <a:noAutofit/>
          </a:bodyPr>
          <a:lstStyle>
            <a:lvl1pPr>
              <a:defRPr/>
            </a:lvl1pPr>
          </a:lstStyle>
          <a:p>
            <a:r>
              <a:rPr lang="sv-SE" err="1"/>
              <a:t>Click</a:t>
            </a:r>
            <a:r>
              <a:rPr lang="sv-SE"/>
              <a:t> </a:t>
            </a:r>
            <a:r>
              <a:rPr lang="sv-SE" err="1"/>
              <a:t>to</a:t>
            </a:r>
            <a:r>
              <a:rPr lang="sv-SE"/>
              <a:t> </a:t>
            </a:r>
            <a:r>
              <a:rPr lang="sv-SE" err="1"/>
              <a:t>add</a:t>
            </a:r>
            <a:r>
              <a:rPr lang="sv-SE"/>
              <a:t> a </a:t>
            </a:r>
            <a:r>
              <a:rPr lang="sv-SE" err="1"/>
              <a:t>headline</a:t>
            </a:r>
            <a:endParaRPr lang="en-US"/>
          </a:p>
        </p:txBody>
      </p:sp>
    </p:spTree>
    <p:extLst>
      <p:ext uri="{BB962C8B-B14F-4D97-AF65-F5344CB8AC3E}">
        <p14:creationId xmlns:p14="http://schemas.microsoft.com/office/powerpoint/2010/main" val="227176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box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20599" y="3035211"/>
            <a:ext cx="8396504" cy="8185947"/>
          </a:xfrm>
        </p:spPr>
        <p:txBody>
          <a:body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73BAAA91-D37F-D243-95ED-619E854D1C30}" type="datetime1">
              <a:rPr lang="sv-SE" smtClean="0"/>
              <a:t>2023-12-05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8" name="Content Placeholder 2"/>
          <p:cNvSpPr>
            <a:spLocks noGrp="1"/>
          </p:cNvSpPr>
          <p:nvPr>
            <p:ph idx="13" hasCustomPrompt="1"/>
          </p:nvPr>
        </p:nvSpPr>
        <p:spPr>
          <a:xfrm>
            <a:off x="12652973" y="3035211"/>
            <a:ext cx="8393920" cy="8185947"/>
          </a:xfrm>
        </p:spPr>
        <p:txBody>
          <a:body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9" name="Title Placeholder 1"/>
          <p:cNvSpPr>
            <a:spLocks noGrp="1"/>
          </p:cNvSpPr>
          <p:nvPr>
            <p:ph type="title" hasCustomPrompt="1"/>
          </p:nvPr>
        </p:nvSpPr>
        <p:spPr>
          <a:xfrm>
            <a:off x="3328381" y="509236"/>
            <a:ext cx="17726304" cy="1142755"/>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77340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7" r:id="rId7"/>
    <p:sldLayoutId id="2147483718" r:id="rId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Cyprus</a:t>
            </a:r>
          </a:p>
        </p:txBody>
      </p:sp>
      <p:sp>
        <p:nvSpPr>
          <p:cNvPr id="3" name="Text Placeholder 2"/>
          <p:cNvSpPr>
            <a:spLocks noGrp="1"/>
          </p:cNvSpPr>
          <p:nvPr>
            <p:ph type="body" sz="quarter" idx="19"/>
          </p:nvPr>
        </p:nvSpPr>
        <p:spPr/>
        <p:txBody>
          <a:bodyPr>
            <a:normAutofit/>
          </a:bodyPr>
          <a:lstStyle/>
          <a:p>
            <a:r>
              <a:rPr lang="en-US" dirty="0"/>
              <a:t>September – </a:t>
            </a:r>
            <a:r>
              <a:rPr lang="en-US"/>
              <a:t>December 2023</a:t>
            </a:r>
            <a:endParaRPr lang="en-US" dirty="0"/>
          </a:p>
        </p:txBody>
      </p:sp>
      <p:sp>
        <p:nvSpPr>
          <p:cNvPr id="4" name="Text Placeholder 3"/>
          <p:cNvSpPr>
            <a:spLocks noGrp="1"/>
          </p:cNvSpPr>
          <p:nvPr>
            <p:ph type="body" sz="quarter" idx="21"/>
          </p:nvPr>
        </p:nvSpPr>
        <p:spPr/>
        <p:txBody>
          <a:bodyPr/>
          <a:lstStyle/>
          <a:p>
            <a:r>
              <a:rPr lang="en-US" dirty="0"/>
              <a:t>MAI631 </a:t>
            </a:r>
          </a:p>
          <a:p>
            <a:r>
              <a:rPr lang="en-US" dirty="0"/>
              <a:t>Artificial Intelligence Ethics II</a:t>
            </a:r>
          </a:p>
        </p:txBody>
      </p:sp>
      <p:sp>
        <p:nvSpPr>
          <p:cNvPr id="5" name="Text Placeholder 4"/>
          <p:cNvSpPr>
            <a:spLocks noGrp="1"/>
          </p:cNvSpPr>
          <p:nvPr>
            <p:ph type="body" sz="quarter" idx="23"/>
          </p:nvPr>
        </p:nvSpPr>
        <p:spPr/>
        <p:txBody>
          <a:bodyPr/>
          <a:lstStyle/>
          <a:p>
            <a:r>
              <a:rPr lang="en-US" dirty="0"/>
              <a:t>Andreas Theodorou</a:t>
            </a:r>
          </a:p>
        </p:txBody>
      </p:sp>
      <p:pic>
        <p:nvPicPr>
          <p:cNvPr id="6" name="Picture 5">
            <a:extLst>
              <a:ext uri="{FF2B5EF4-FFF2-40B4-BE49-F238E27FC236}">
                <a16:creationId xmlns:a16="http://schemas.microsoft.com/office/drawing/2014/main" id="{20C73840-0283-4394-B213-CC9C338BDC83}"/>
              </a:ext>
            </a:extLst>
          </p:cNvPr>
          <p:cNvPicPr/>
          <p:nvPr/>
        </p:nvPicPr>
        <p:blipFill>
          <a:blip r:embed="rId3"/>
          <a:srcRect t="9007" r="76766" b="20964"/>
          <a:stretch>
            <a:fillRect/>
          </a:stretch>
        </p:blipFill>
        <p:spPr>
          <a:xfrm>
            <a:off x="20798725" y="630085"/>
            <a:ext cx="1900638" cy="1880642"/>
          </a:xfrm>
          <a:prstGeom prst="rect">
            <a:avLst/>
          </a:prstGeom>
          <a:noFill/>
          <a:ln>
            <a:noFill/>
            <a:prstDash/>
          </a:ln>
        </p:spPr>
      </p:pic>
    </p:spTree>
    <p:extLst>
      <p:ext uri="{BB962C8B-B14F-4D97-AF65-F5344CB8AC3E}">
        <p14:creationId xmlns:p14="http://schemas.microsoft.com/office/powerpoint/2010/main" val="278630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100A41-736E-92F9-833F-EABAAB4D0300}"/>
              </a:ext>
            </a:extLst>
          </p:cNvPr>
          <p:cNvSpPr>
            <a:spLocks noGrp="1"/>
          </p:cNvSpPr>
          <p:nvPr>
            <p:ph type="body" sz="quarter" idx="24"/>
          </p:nvPr>
        </p:nvSpPr>
        <p:spPr/>
        <p:txBody>
          <a:bodyPr/>
          <a:lstStyle/>
          <a:p>
            <a:r>
              <a:rPr lang="en-US" dirty="0"/>
              <a:t>Values and AI</a:t>
            </a:r>
          </a:p>
        </p:txBody>
      </p:sp>
      <p:sp>
        <p:nvSpPr>
          <p:cNvPr id="5" name="Text Placeholder 4">
            <a:extLst>
              <a:ext uri="{FF2B5EF4-FFF2-40B4-BE49-F238E27FC236}">
                <a16:creationId xmlns:a16="http://schemas.microsoft.com/office/drawing/2014/main" id="{D7E58418-7331-8F5F-BE14-0F1CB1467CE2}"/>
              </a:ext>
            </a:extLst>
          </p:cNvPr>
          <p:cNvSpPr>
            <a:spLocks noGrp="1"/>
          </p:cNvSpPr>
          <p:nvPr>
            <p:ph type="body" sz="quarter" idx="25"/>
          </p:nvPr>
        </p:nvSpPr>
        <p:spPr/>
        <p:txBody>
          <a:bodyPr/>
          <a:lstStyle/>
          <a:p>
            <a:r>
              <a:rPr lang="en-SE" dirty="0"/>
              <a:t>Responsible AI</a:t>
            </a:r>
          </a:p>
        </p:txBody>
      </p:sp>
      <p:sp>
        <p:nvSpPr>
          <p:cNvPr id="6" name="Slide Number Placeholder 5">
            <a:extLst>
              <a:ext uri="{FF2B5EF4-FFF2-40B4-BE49-F238E27FC236}">
                <a16:creationId xmlns:a16="http://schemas.microsoft.com/office/drawing/2014/main" id="{A888B9A5-ADE0-4285-B333-BF9A4BF1BA82}"/>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10</a:t>
            </a:fld>
            <a:endParaRPr lang="bg-BG" dirty="0">
              <a:solidFill>
                <a:srgbClr val="000000"/>
              </a:solidFill>
            </a:endParaRPr>
          </a:p>
        </p:txBody>
      </p:sp>
      <p:sp>
        <p:nvSpPr>
          <p:cNvPr id="11" name="Text Placeholder 10">
            <a:extLst>
              <a:ext uri="{FF2B5EF4-FFF2-40B4-BE49-F238E27FC236}">
                <a16:creationId xmlns:a16="http://schemas.microsoft.com/office/drawing/2014/main" id="{80BF882E-2C33-6BE2-E809-C2717C00C21E}"/>
              </a:ext>
            </a:extLst>
          </p:cNvPr>
          <p:cNvSpPr>
            <a:spLocks noGrp="1"/>
          </p:cNvSpPr>
          <p:nvPr>
            <p:ph type="body" sz="quarter" idx="26"/>
          </p:nvPr>
        </p:nvSpPr>
        <p:spPr/>
        <p:txBody>
          <a:bodyPr/>
          <a:lstStyle/>
          <a:p>
            <a:pPr algn="ctr"/>
            <a:r>
              <a:rPr lang="en-SE" sz="2400" dirty="0">
                <a:solidFill>
                  <a:srgbClr val="FF2D64"/>
                </a:solidFill>
              </a:rPr>
              <a:t>Responsible AI </a:t>
            </a:r>
          </a:p>
          <a:p>
            <a:pPr algn="ctr"/>
            <a:r>
              <a:rPr lang="en-SE" sz="2400" dirty="0">
                <a:solidFill>
                  <a:srgbClr val="FF2D64"/>
                </a:solidFill>
              </a:rPr>
              <a:t>=</a:t>
            </a:r>
          </a:p>
          <a:p>
            <a:pPr algn="ctr"/>
            <a:r>
              <a:rPr lang="en-SE" sz="2400" dirty="0"/>
              <a:t>Ethical</a:t>
            </a:r>
          </a:p>
          <a:p>
            <a:pPr algn="ctr"/>
            <a:r>
              <a:rPr lang="en-SE" sz="2400" dirty="0"/>
              <a:t>+ </a:t>
            </a:r>
          </a:p>
          <a:p>
            <a:pPr algn="ctr"/>
            <a:r>
              <a:rPr lang="en-SE" sz="2400" dirty="0"/>
              <a:t>Robust</a:t>
            </a:r>
          </a:p>
          <a:p>
            <a:pPr algn="ctr"/>
            <a:r>
              <a:rPr lang="en-SE" sz="2400" dirty="0"/>
              <a:t>+</a:t>
            </a:r>
          </a:p>
          <a:p>
            <a:pPr algn="ctr"/>
            <a:r>
              <a:rPr lang="en-SE" sz="2400" dirty="0"/>
              <a:t>Legal</a:t>
            </a:r>
          </a:p>
          <a:p>
            <a:pPr algn="ctr"/>
            <a:r>
              <a:rPr lang="en-SE" sz="2400" dirty="0"/>
              <a:t>+</a:t>
            </a:r>
          </a:p>
          <a:p>
            <a:pPr algn="ctr"/>
            <a:r>
              <a:rPr lang="en-SE" sz="2400" dirty="0"/>
              <a:t>Veriable</a:t>
            </a:r>
          </a:p>
          <a:p>
            <a:pPr algn="ctr"/>
            <a:r>
              <a:rPr lang="en-SE" sz="2400" dirty="0"/>
              <a:t>AI</a:t>
            </a:r>
          </a:p>
        </p:txBody>
      </p:sp>
      <p:sp>
        <p:nvSpPr>
          <p:cNvPr id="12" name="Text Placeholder 2">
            <a:extLst>
              <a:ext uri="{FF2B5EF4-FFF2-40B4-BE49-F238E27FC236}">
                <a16:creationId xmlns:a16="http://schemas.microsoft.com/office/drawing/2014/main" id="{EA9789F2-82F4-40A4-8F5B-2BA9A04571B3}"/>
              </a:ext>
            </a:extLst>
          </p:cNvPr>
          <p:cNvSpPr txBox="1">
            <a:spLocks/>
          </p:cNvSpPr>
          <p:nvPr/>
        </p:nvSpPr>
        <p:spPr>
          <a:xfrm>
            <a:off x="1439495" y="53990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AI systems can potentially do a lot. </a:t>
            </a:r>
            <a:r>
              <a:rPr lang="en-GB" sz="2400"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Should it?</a:t>
            </a:r>
          </a:p>
          <a:p>
            <a:pPr lvl="1"/>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Who should decide?</a:t>
            </a:r>
          </a:p>
          <a:p>
            <a:pPr lvl="1"/>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Which values should be considered? Whose values?</a:t>
            </a:r>
          </a:p>
          <a:p>
            <a:pPr lvl="1"/>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How do we deal with dilemmas?</a:t>
            </a:r>
          </a:p>
          <a:p>
            <a:pPr lvl="1"/>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How should values be prioritized? </a:t>
            </a:r>
          </a:p>
          <a:p>
            <a:pPr lvl="1"/>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a:t>
            </a:r>
          </a:p>
          <a:p>
            <a:pPr lvl="1"/>
            <a:endPar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endPar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Picture 12" descr="031.png">
            <a:extLst>
              <a:ext uri="{FF2B5EF4-FFF2-40B4-BE49-F238E27FC236}">
                <a16:creationId xmlns:a16="http://schemas.microsoft.com/office/drawing/2014/main" id="{C9AAD238-8218-E07C-3462-F58493383BCC}"/>
              </a:ext>
            </a:extLst>
          </p:cNvPr>
          <p:cNvPicPr>
            <a:picLocks noChangeAspect="1"/>
          </p:cNvPicPr>
          <p:nvPr/>
        </p:nvPicPr>
        <p:blipFill rotWithShape="1">
          <a:blip r:embed="rId2">
            <a:extLst>
              <a:ext uri="{28A0092B-C50C-407E-A947-70E740481C1C}">
                <a14:useLocalDpi xmlns:a14="http://schemas.microsoft.com/office/drawing/2010/main" val="0"/>
              </a:ext>
            </a:extLst>
          </a:blip>
          <a:srcRect l="12115" t="25890" r="10214" b="25230"/>
          <a:stretch/>
        </p:blipFill>
        <p:spPr>
          <a:xfrm>
            <a:off x="3250003" y="8316932"/>
            <a:ext cx="7177302" cy="3387687"/>
          </a:xfrm>
          <a:prstGeom prst="rect">
            <a:avLst/>
          </a:prstGeom>
        </p:spPr>
      </p:pic>
      <p:pic>
        <p:nvPicPr>
          <p:cNvPr id="14" name="Picture 13">
            <a:extLst>
              <a:ext uri="{FF2B5EF4-FFF2-40B4-BE49-F238E27FC236}">
                <a16:creationId xmlns:a16="http://schemas.microsoft.com/office/drawing/2014/main" id="{A1629C42-7E0B-1B49-0A4A-4738C97F292C}"/>
              </a:ext>
            </a:extLst>
          </p:cNvPr>
          <p:cNvPicPr>
            <a:picLocks noChangeAspect="1"/>
          </p:cNvPicPr>
          <p:nvPr/>
        </p:nvPicPr>
        <p:blipFill>
          <a:blip r:embed="rId3"/>
          <a:stretch>
            <a:fillRect/>
          </a:stretch>
        </p:blipFill>
        <p:spPr>
          <a:xfrm>
            <a:off x="3250003" y="10722276"/>
            <a:ext cx="1476198" cy="982343"/>
          </a:xfrm>
          <a:prstGeom prst="rect">
            <a:avLst/>
          </a:prstGeom>
        </p:spPr>
      </p:pic>
    </p:spTree>
    <p:extLst>
      <p:ext uri="{BB962C8B-B14F-4D97-AF65-F5344CB8AC3E}">
        <p14:creationId xmlns:p14="http://schemas.microsoft.com/office/powerpoint/2010/main" val="396121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1B520-8837-CBA3-2809-34C042AE739A}"/>
              </a:ext>
            </a:extLst>
          </p:cNvPr>
          <p:cNvSpPr>
            <a:spLocks noGrp="1"/>
          </p:cNvSpPr>
          <p:nvPr>
            <p:ph type="body" sz="quarter" idx="24"/>
          </p:nvPr>
        </p:nvSpPr>
        <p:spPr/>
        <p:txBody>
          <a:bodyPr/>
          <a:lstStyle/>
          <a:p>
            <a:r>
              <a:rPr lang="en-US" dirty="0"/>
              <a:t>Values and AI</a:t>
            </a:r>
          </a:p>
        </p:txBody>
      </p:sp>
      <p:sp>
        <p:nvSpPr>
          <p:cNvPr id="3" name="Text Placeholder 2">
            <a:extLst>
              <a:ext uri="{FF2B5EF4-FFF2-40B4-BE49-F238E27FC236}">
                <a16:creationId xmlns:a16="http://schemas.microsoft.com/office/drawing/2014/main" id="{784B502D-AA66-42B1-1E02-ECA9593C9923}"/>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b="0" i="0" dirty="0">
                <a:effectLst/>
                <a:latin typeface="Helvetica Neue" panose="02000503000000020004" pitchFamily="2" charset="0"/>
                <a:ea typeface="Helvetica Neue" panose="02000503000000020004" pitchFamily="2" charset="0"/>
                <a:cs typeface="Helvetica Neue" panose="02000503000000020004" pitchFamily="2" charset="0"/>
              </a:rPr>
              <a:t>Human presence is not sufficient.</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We need to be able to:</a:t>
            </a:r>
          </a:p>
          <a:p>
            <a:pPr marL="952500" lvl="1" indent="-342900">
              <a:buFont typeface="Courier New" panose="02070309020205020404" pitchFamily="49" charset="0"/>
              <a:buChar char="o"/>
            </a:pP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a:t>
            </a:r>
            <a:r>
              <a:rPr lang="en-GB" sz="2400" b="0" i="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rack relevant reasons behind a decision; </a:t>
            </a:r>
          </a:p>
          <a:p>
            <a:pPr marL="952500" lvl="1" indent="-342900">
              <a:buFont typeface="Courier New" panose="02070309020205020404" pitchFamily="49" charset="0"/>
              <a:buChar char="o"/>
            </a:pP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v</a:t>
            </a:r>
            <a:r>
              <a:rPr lang="en-GB" sz="2400" b="0" i="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erify</a:t>
            </a: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 their compliance to any policy; and</a:t>
            </a:r>
            <a:endParaRPr lang="en-GB" sz="2400" b="0" i="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952500" lvl="1" indent="-342900">
              <a:buFont typeface="Courier New" panose="02070309020205020404" pitchFamily="49" charset="0"/>
              <a:buChar char="o"/>
            </a:pP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a:t>
            </a:r>
            <a:r>
              <a:rPr lang="en-GB" sz="2400" b="0" i="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race back to an individual along the chain who is aware and accepting of their responsibility.</a:t>
            </a:r>
            <a:endPar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i="0" dirty="0">
                <a:effectLst/>
                <a:latin typeface="Helvetica Neue" panose="02000503000000020004" pitchFamily="2" charset="0"/>
                <a:ea typeface="Helvetica Neue" panose="02000503000000020004" pitchFamily="2" charset="0"/>
                <a:cs typeface="Helvetica Neue" panose="02000503000000020004" pitchFamily="2" charset="0"/>
              </a:rPr>
              <a:t>The world is not static</a:t>
            </a:r>
            <a:r>
              <a:rPr lang="en-GB" sz="2400" b="0" i="0" dirty="0">
                <a:effectLst/>
                <a:latin typeface="Helvetica Neue" panose="02000503000000020004" pitchFamily="2" charset="0"/>
                <a:ea typeface="Helvetica Neue" panose="02000503000000020004" pitchFamily="2" charset="0"/>
                <a:cs typeface="Helvetica Neue" panose="02000503000000020004" pitchFamily="2" charset="0"/>
              </a:rPr>
              <a:t>: contexts that change will demand changing levels of responsiveness.</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Requires us to consider wider issues around Responsible AI, including </a:t>
            </a:r>
            <a:r>
              <a:rPr lang="en-GB" sz="2400" b="1" i="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whose values</a:t>
            </a: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 and </a:t>
            </a:r>
            <a:r>
              <a:rPr lang="en-GB" sz="2400" b="1" i="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how.</a:t>
            </a:r>
            <a:endParaRPr lang="en-GB" sz="2400" b="1" i="0"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66D6BEA3-E532-1154-E211-0CCE5DF82AB5}"/>
              </a:ext>
            </a:extLst>
          </p:cNvPr>
          <p:cNvSpPr>
            <a:spLocks noGrp="1"/>
          </p:cNvSpPr>
          <p:nvPr>
            <p:ph type="body" sz="quarter" idx="25"/>
          </p:nvPr>
        </p:nvSpPr>
        <p:spPr/>
        <p:txBody>
          <a:bodyPr/>
          <a:lstStyle/>
          <a:p>
            <a:r>
              <a:rPr lang="en-SE" dirty="0"/>
              <a:t>Meaningful Human Control</a:t>
            </a:r>
          </a:p>
        </p:txBody>
      </p:sp>
      <p:sp>
        <p:nvSpPr>
          <p:cNvPr id="6" name="Slide Number Placeholder 5">
            <a:extLst>
              <a:ext uri="{FF2B5EF4-FFF2-40B4-BE49-F238E27FC236}">
                <a16:creationId xmlns:a16="http://schemas.microsoft.com/office/drawing/2014/main" id="{335C6C40-4C2B-6232-5417-FCA78D616947}"/>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11</a:t>
            </a:fld>
            <a:endParaRPr lang="bg-BG" dirty="0">
              <a:solidFill>
                <a:srgbClr val="000000"/>
              </a:solidFill>
            </a:endParaRPr>
          </a:p>
        </p:txBody>
      </p:sp>
      <p:pic>
        <p:nvPicPr>
          <p:cNvPr id="7" name="Picture 2" descr="Illustratie AI-tech Delta TU Delft">
            <a:extLst>
              <a:ext uri="{FF2B5EF4-FFF2-40B4-BE49-F238E27FC236}">
                <a16:creationId xmlns:a16="http://schemas.microsoft.com/office/drawing/2014/main" id="{12A3D824-A45F-6C5C-A3A8-F5B4239EF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8695" y="6211585"/>
            <a:ext cx="6417317" cy="464587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CB1090CF-5CB5-2110-9E87-8E2278FDF2AC}"/>
              </a:ext>
            </a:extLst>
          </p:cNvPr>
          <p:cNvSpPr/>
          <p:nvPr/>
        </p:nvSpPr>
        <p:spPr>
          <a:xfrm>
            <a:off x="20376032" y="7531552"/>
            <a:ext cx="829980" cy="1002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F88A9FE-683F-2118-688A-D27ED1B8BDE6}"/>
              </a:ext>
            </a:extLst>
          </p:cNvPr>
          <p:cNvSpPr/>
          <p:nvPr/>
        </p:nvSpPr>
        <p:spPr>
          <a:xfrm>
            <a:off x="18149199" y="8226494"/>
            <a:ext cx="829980" cy="1002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249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948015" y="3937839"/>
          <a:ext cx="13352035" cy="7858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216B851C-9762-E482-3699-96E40CA55D2F}"/>
              </a:ext>
            </a:extLst>
          </p:cNvPr>
          <p:cNvSpPr>
            <a:spLocks noGrp="1"/>
          </p:cNvSpPr>
          <p:nvPr>
            <p:ph type="body" sz="quarter" idx="24"/>
          </p:nvPr>
        </p:nvSpPr>
        <p:spPr/>
        <p:txBody>
          <a:bodyPr/>
          <a:lstStyle/>
          <a:p>
            <a:r>
              <a:rPr lang="en-US" dirty="0"/>
              <a:t>Values and AI</a:t>
            </a:r>
          </a:p>
        </p:txBody>
      </p:sp>
      <p:pic>
        <p:nvPicPr>
          <p:cNvPr id="6" name="Picture 5" descr="Diagram&#10;&#10;Description automatically generated">
            <a:extLst>
              <a:ext uri="{FF2B5EF4-FFF2-40B4-BE49-F238E27FC236}">
                <a16:creationId xmlns:a16="http://schemas.microsoft.com/office/drawing/2014/main" id="{D9B7D57A-2C2B-8F01-E8EE-F92A57472CA8}"/>
              </a:ext>
            </a:extLst>
          </p:cNvPr>
          <p:cNvPicPr>
            <a:picLocks noChangeAspect="1"/>
          </p:cNvPicPr>
          <p:nvPr/>
        </p:nvPicPr>
        <p:blipFill>
          <a:blip r:embed="rId8"/>
          <a:stretch>
            <a:fillRect/>
          </a:stretch>
        </p:blipFill>
        <p:spPr>
          <a:xfrm>
            <a:off x="1784908" y="7337443"/>
            <a:ext cx="4292421" cy="3667744"/>
          </a:xfrm>
          <a:prstGeom prst="rect">
            <a:avLst/>
          </a:prstGeom>
        </p:spPr>
      </p:pic>
      <p:sp>
        <p:nvSpPr>
          <p:cNvPr id="7" name="TextBox 6">
            <a:extLst>
              <a:ext uri="{FF2B5EF4-FFF2-40B4-BE49-F238E27FC236}">
                <a16:creationId xmlns:a16="http://schemas.microsoft.com/office/drawing/2014/main" id="{A25BE4F2-E1E1-1189-4246-CE09608BF026}"/>
              </a:ext>
            </a:extLst>
          </p:cNvPr>
          <p:cNvSpPr txBox="1"/>
          <p:nvPr/>
        </p:nvSpPr>
        <p:spPr>
          <a:xfrm>
            <a:off x="1474400" y="11102182"/>
            <a:ext cx="5339667" cy="830997"/>
          </a:xfrm>
          <a:prstGeom prst="rect">
            <a:avLst/>
          </a:prstGeom>
          <a:noFill/>
        </p:spPr>
        <p:txBody>
          <a:bodyPr wrap="square">
            <a:spAutoFit/>
          </a:bodyPr>
          <a:lstStyle/>
          <a:p>
            <a:r>
              <a:rPr lang="en-GB" sz="1600" dirty="0">
                <a:solidFill>
                  <a:schemeClr val="bg1">
                    <a:lumMod val="50000"/>
                  </a:schemeClr>
                </a:solidFill>
              </a:rPr>
              <a:t>Aler Tubella A., </a:t>
            </a:r>
            <a:r>
              <a:rPr lang="en-GB" sz="1600" b="1" u="sng" dirty="0">
                <a:solidFill>
                  <a:schemeClr val="bg1">
                    <a:lumMod val="50000"/>
                  </a:schemeClr>
                </a:solidFill>
              </a:rPr>
              <a:t>Theodorou A.</a:t>
            </a:r>
            <a:r>
              <a:rPr lang="en-GB" sz="1600" dirty="0">
                <a:solidFill>
                  <a:schemeClr val="bg1">
                    <a:lumMod val="50000"/>
                  </a:schemeClr>
                </a:solidFill>
              </a:rPr>
              <a:t>, Nieves J.C. (2021).</a:t>
            </a:r>
            <a:r>
              <a:rPr lang="en-GB" sz="1600" i="1" dirty="0">
                <a:solidFill>
                  <a:schemeClr val="bg1">
                    <a:lumMod val="50000"/>
                  </a:schemeClr>
                </a:solidFill>
              </a:rPr>
              <a:t> Interrogating the Black Box: Transparency through Information-Seeking Dialogues</a:t>
            </a:r>
            <a:r>
              <a:rPr lang="en-GB" sz="1600" dirty="0">
                <a:solidFill>
                  <a:schemeClr val="bg1">
                    <a:lumMod val="50000"/>
                  </a:schemeClr>
                </a:solidFill>
              </a:rPr>
              <a:t>.  AAMAS 2021</a:t>
            </a:r>
          </a:p>
        </p:txBody>
      </p:sp>
      <p:pic>
        <p:nvPicPr>
          <p:cNvPr id="9" name="Picture 8" descr="ethicsinaction">
            <a:extLst>
              <a:ext uri="{FF2B5EF4-FFF2-40B4-BE49-F238E27FC236}">
                <a16:creationId xmlns:a16="http://schemas.microsoft.com/office/drawing/2014/main" id="{BBE331D8-10A8-2DCE-7B87-8D0784668E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66417" y="8816875"/>
            <a:ext cx="1569568" cy="20628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208FE0-8EFC-697E-E998-22F5AF22B865}"/>
              </a:ext>
            </a:extLst>
          </p:cNvPr>
          <p:cNvPicPr>
            <a:picLocks noChangeAspect="1"/>
          </p:cNvPicPr>
          <p:nvPr/>
        </p:nvPicPr>
        <p:blipFill>
          <a:blip r:embed="rId10"/>
          <a:stretch>
            <a:fillRect/>
          </a:stretch>
        </p:blipFill>
        <p:spPr>
          <a:xfrm>
            <a:off x="19699920" y="8816875"/>
            <a:ext cx="1466115" cy="206281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Text Placeholder 4">
            <a:extLst>
              <a:ext uri="{FF2B5EF4-FFF2-40B4-BE49-F238E27FC236}">
                <a16:creationId xmlns:a16="http://schemas.microsoft.com/office/drawing/2014/main" id="{13CE273E-BE96-2C33-ECCF-A31378C255FF}"/>
              </a:ext>
            </a:extLst>
          </p:cNvPr>
          <p:cNvSpPr txBox="1">
            <a:spLocks/>
          </p:cNvSpPr>
          <p:nvPr/>
        </p:nvSpPr>
        <p:spPr>
          <a:xfrm>
            <a:off x="1287095" y="3891139"/>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SE" dirty="0"/>
              <a:t>Taking Responsibility</a:t>
            </a:r>
          </a:p>
        </p:txBody>
      </p:sp>
      <p:sp>
        <p:nvSpPr>
          <p:cNvPr id="14" name="Rectangle 13">
            <a:extLst>
              <a:ext uri="{FF2B5EF4-FFF2-40B4-BE49-F238E27FC236}">
                <a16:creationId xmlns:a16="http://schemas.microsoft.com/office/drawing/2014/main" id="{BA8DA7BB-20C5-DE18-3853-E6112FADB9B1}"/>
              </a:ext>
            </a:extLst>
          </p:cNvPr>
          <p:cNvSpPr/>
          <p:nvPr/>
        </p:nvSpPr>
        <p:spPr>
          <a:xfrm>
            <a:off x="6746025" y="11796378"/>
            <a:ext cx="10672629" cy="420564"/>
          </a:xfrm>
          <a:prstGeom prst="rect">
            <a:avLst/>
          </a:prstGeom>
        </p:spPr>
        <p:txBody>
          <a:bodyPr wrap="square">
            <a:spAutoFit/>
          </a:bodyPr>
          <a:lstStyle/>
          <a:p>
            <a:pPr algn="ctr"/>
            <a:r>
              <a:rPr lang="en-GB" sz="2133" dirty="0">
                <a:solidFill>
                  <a:schemeClr val="bg1">
                    <a:lumMod val="50000"/>
                  </a:schemeClr>
                </a:solidFill>
                <a:latin typeface="Arial" panose="020B0604020202020204" pitchFamily="34" charset="0"/>
              </a:rPr>
              <a:t>Based on a taxonomy developed by Dignum V. (2017)</a:t>
            </a:r>
            <a:endParaRPr lang="en-GB" sz="2133" dirty="0">
              <a:solidFill>
                <a:schemeClr val="bg1">
                  <a:lumMod val="50000"/>
                </a:schemeClr>
              </a:solidFill>
            </a:endParaRPr>
          </a:p>
        </p:txBody>
      </p:sp>
      <p:pic>
        <p:nvPicPr>
          <p:cNvPr id="11268" name="Picture 4" descr="SDLC - Waterfall Model">
            <a:extLst>
              <a:ext uri="{FF2B5EF4-FFF2-40B4-BE49-F238E27FC236}">
                <a16:creationId xmlns:a16="http://schemas.microsoft.com/office/drawing/2014/main" id="{01E4C475-5A27-6DED-337A-CCDD7EB573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13644" y="4032604"/>
            <a:ext cx="3752773" cy="252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3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4766D-D7FC-141F-97D9-6A6E28C76DA6}"/>
              </a:ext>
            </a:extLst>
          </p:cNvPr>
          <p:cNvSpPr>
            <a:spLocks noGrp="1"/>
          </p:cNvSpPr>
          <p:nvPr>
            <p:ph type="body" sz="quarter" idx="24"/>
          </p:nvPr>
        </p:nvSpPr>
        <p:spPr/>
        <p:txBody>
          <a:bodyPr/>
          <a:lstStyle/>
          <a:p>
            <a:r>
              <a:rPr lang="en-US" dirty="0"/>
              <a:t>Values and AI</a:t>
            </a:r>
          </a:p>
        </p:txBody>
      </p:sp>
      <p:sp>
        <p:nvSpPr>
          <p:cNvPr id="3" name="Text Placeholder 2">
            <a:extLst>
              <a:ext uri="{FF2B5EF4-FFF2-40B4-BE49-F238E27FC236}">
                <a16:creationId xmlns:a16="http://schemas.microsoft.com/office/drawing/2014/main" id="{E489CE94-AF5E-C80F-3533-20F7CA2C9CAA}"/>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t>Assumptions: </a:t>
            </a:r>
          </a:p>
          <a:p>
            <a:pPr marL="952500" lvl="1" indent="-342900">
              <a:buFont typeface="Courier New" panose="02070309020205020404" pitchFamily="49" charset="0"/>
              <a:buChar char="o"/>
            </a:pPr>
            <a:r>
              <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Values can and are embedded in technology </a:t>
            </a:r>
          </a:p>
          <a:p>
            <a:pPr marL="952500" lvl="1" indent="-342900">
              <a:buFont typeface="Courier New" panose="02070309020205020404" pitchFamily="49" charset="0"/>
              <a:buChar char="o"/>
            </a:pPr>
            <a:r>
              <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There is moral significance to explicitly considering which values are embedded in our designs —forced due to </a:t>
            </a:r>
            <a:r>
              <a:rPr lang="en-GB" sz="2200" i="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social accountability.</a:t>
            </a:r>
            <a:endPar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endParaRPr>
          </a:p>
          <a:p>
            <a:pPr marL="1562100" lvl="2" indent="-342900">
              <a:buFont typeface="Courier New" panose="02070309020205020404" pitchFamily="49" charset="0"/>
              <a:buChar char="o"/>
            </a:pPr>
            <a:endPar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Values should be considered from the early stage of design</a:t>
            </a: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 to guide the process. </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dirty="0"/>
              <a:t>Otherwise, we cannot ensure </a:t>
            </a:r>
            <a:r>
              <a:rPr lang="en-SE" sz="2400" i="1" dirty="0"/>
              <a:t>meaningful human control </a:t>
            </a:r>
            <a:r>
              <a:rPr lang="en-SE" sz="2400" dirty="0"/>
              <a:t>(we are looking at this concept in another lecture)</a:t>
            </a:r>
            <a:r>
              <a:rPr lang="en-SE" sz="2400" i="1" dirty="0"/>
              <a:t>.</a:t>
            </a:r>
            <a:endParaRPr lang="en-SE" sz="2400" dirty="0"/>
          </a:p>
        </p:txBody>
      </p:sp>
      <p:sp>
        <p:nvSpPr>
          <p:cNvPr id="4" name="Text Placeholder 3">
            <a:extLst>
              <a:ext uri="{FF2B5EF4-FFF2-40B4-BE49-F238E27FC236}">
                <a16:creationId xmlns:a16="http://schemas.microsoft.com/office/drawing/2014/main" id="{CE05617D-ABAF-4B5F-9EBF-63A845B8246F}"/>
              </a:ext>
            </a:extLst>
          </p:cNvPr>
          <p:cNvSpPr>
            <a:spLocks noGrp="1"/>
          </p:cNvSpPr>
          <p:nvPr>
            <p:ph type="body" sz="quarter" idx="26"/>
          </p:nvPr>
        </p:nvSpPr>
        <p:spPr/>
        <p:txBody>
          <a:bodyPr/>
          <a:lstStyle/>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Working with values in AI: </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Value operationalisation</a:t>
            </a:r>
            <a:r>
              <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a:t>
            </a: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Linking values to specific requirements on functionalities of the system. </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Value conflicts: Prioritising values for the specific context and application. </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Measurement-Assessing whether the design fulfils the values </a:t>
            </a:r>
          </a:p>
          <a:p>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SE" sz="2400" dirty="0">
                <a:latin typeface="Helvetica Neue" panose="02000503000000020004" pitchFamily="2" charset="0"/>
                <a:ea typeface="Helvetica Neue" panose="02000503000000020004" pitchFamily="2" charset="0"/>
                <a:cs typeface="Helvetica Neue" panose="02000503000000020004" pitchFamily="2" charset="0"/>
              </a:rPr>
              <a:t>This </a:t>
            </a:r>
            <a:r>
              <a:rPr lang="en-SE" sz="2400" i="1" dirty="0">
                <a:latin typeface="Helvetica Neue" panose="02000503000000020004" pitchFamily="2" charset="0"/>
                <a:ea typeface="Helvetica Neue" panose="02000503000000020004" pitchFamily="2" charset="0"/>
                <a:cs typeface="Helvetica Neue" panose="02000503000000020004" pitchFamily="2" charset="0"/>
              </a:rPr>
              <a:t>can </a:t>
            </a:r>
            <a:r>
              <a:rPr lang="en-SE" sz="2400" dirty="0">
                <a:latin typeface="Helvetica Neue" panose="02000503000000020004" pitchFamily="2" charset="0"/>
                <a:ea typeface="Helvetica Neue" panose="02000503000000020004" pitchFamily="2" charset="0"/>
                <a:cs typeface="Helvetica Neue" panose="02000503000000020004" pitchFamily="2" charset="0"/>
              </a:rPr>
              <a:t>but should not be done in isolation from the wider socio-technical system and those affected. </a:t>
            </a: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SE" sz="2400" i="1" dirty="0">
                <a:latin typeface="Helvetica Neue" panose="02000503000000020004" pitchFamily="2" charset="0"/>
                <a:ea typeface="Helvetica Neue" panose="02000503000000020004" pitchFamily="2" charset="0"/>
                <a:cs typeface="Helvetica Neue" panose="02000503000000020004" pitchFamily="2" charset="0"/>
              </a:rPr>
              <a:t>Participatory Design </a:t>
            </a:r>
            <a:r>
              <a:rPr lang="en-SE" sz="2400" dirty="0">
                <a:latin typeface="Helvetica Neue" panose="02000503000000020004" pitchFamily="2" charset="0"/>
                <a:ea typeface="Helvetica Neue" panose="02000503000000020004" pitchFamily="2" charset="0"/>
                <a:cs typeface="Helvetica Neue" panose="02000503000000020004" pitchFamily="2" charset="0"/>
              </a:rPr>
              <a:t>approaches are key to ensure multiple sources are used. </a:t>
            </a:r>
          </a:p>
        </p:txBody>
      </p:sp>
      <p:sp>
        <p:nvSpPr>
          <p:cNvPr id="5" name="Text Placeholder 4">
            <a:extLst>
              <a:ext uri="{FF2B5EF4-FFF2-40B4-BE49-F238E27FC236}">
                <a16:creationId xmlns:a16="http://schemas.microsoft.com/office/drawing/2014/main" id="{4621A6E3-939C-2218-7B95-C26406B216BF}"/>
              </a:ext>
            </a:extLst>
          </p:cNvPr>
          <p:cNvSpPr>
            <a:spLocks noGrp="1"/>
          </p:cNvSpPr>
          <p:nvPr>
            <p:ph type="body" sz="quarter" idx="25"/>
          </p:nvPr>
        </p:nvSpPr>
        <p:spPr/>
        <p:txBody>
          <a:bodyPr/>
          <a:lstStyle/>
          <a:p>
            <a:r>
              <a:rPr lang="en-SE" dirty="0"/>
              <a:t>Design for Values</a:t>
            </a:r>
          </a:p>
        </p:txBody>
      </p:sp>
      <p:sp>
        <p:nvSpPr>
          <p:cNvPr id="6" name="Slide Number Placeholder 5">
            <a:extLst>
              <a:ext uri="{FF2B5EF4-FFF2-40B4-BE49-F238E27FC236}">
                <a16:creationId xmlns:a16="http://schemas.microsoft.com/office/drawing/2014/main" id="{8B5C9172-703A-E7D6-BB2F-63F3625F974C}"/>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13</a:t>
            </a:fld>
            <a:endParaRPr lang="bg-BG" dirty="0">
              <a:solidFill>
                <a:srgbClr val="000000"/>
              </a:solidFill>
            </a:endParaRPr>
          </a:p>
        </p:txBody>
      </p:sp>
      <p:sp>
        <p:nvSpPr>
          <p:cNvPr id="7" name="Rectangle 6">
            <a:extLst>
              <a:ext uri="{FF2B5EF4-FFF2-40B4-BE49-F238E27FC236}">
                <a16:creationId xmlns:a16="http://schemas.microsoft.com/office/drawing/2014/main" id="{8759A271-D997-D75B-4811-1D46176BDDC7}"/>
              </a:ext>
            </a:extLst>
          </p:cNvPr>
          <p:cNvSpPr/>
          <p:nvPr/>
        </p:nvSpPr>
        <p:spPr>
          <a:xfrm>
            <a:off x="12479703" y="11196787"/>
            <a:ext cx="10672629" cy="1015663"/>
          </a:xfrm>
          <a:prstGeom prst="rect">
            <a:avLst/>
          </a:prstGeom>
        </p:spPr>
        <p:txBody>
          <a:bodyPr wrap="square">
            <a:spAutoFit/>
          </a:bodyPr>
          <a:lstStyle/>
          <a:p>
            <a:r>
              <a:rPr lang="en-GB" sz="2000" dirty="0">
                <a:solidFill>
                  <a:schemeClr val="tx1">
                    <a:lumMod val="50000"/>
                    <a:lumOff val="50000"/>
                  </a:schemeClr>
                </a:solidFill>
                <a:effectLst/>
                <a:latin typeface="SegoeUI"/>
              </a:rPr>
              <a:t>van den Hoven, J, </a:t>
            </a:r>
            <a:r>
              <a:rPr lang="en-GB" sz="2000" dirty="0" err="1">
                <a:solidFill>
                  <a:schemeClr val="tx1">
                    <a:lumMod val="50000"/>
                    <a:lumOff val="50000"/>
                  </a:schemeClr>
                </a:solidFill>
                <a:effectLst/>
                <a:latin typeface="SegoeUI"/>
              </a:rPr>
              <a:t>Vermaas</a:t>
            </a:r>
            <a:r>
              <a:rPr lang="en-GB" sz="2000" dirty="0">
                <a:solidFill>
                  <a:schemeClr val="tx1">
                    <a:lumMod val="50000"/>
                    <a:lumOff val="50000"/>
                  </a:schemeClr>
                </a:solidFill>
                <a:effectLst/>
                <a:latin typeface="SegoeUI"/>
              </a:rPr>
              <a:t>, P. E; </a:t>
            </a:r>
            <a:r>
              <a:rPr lang="en-GB" sz="2000" dirty="0" err="1">
                <a:solidFill>
                  <a:schemeClr val="tx1">
                    <a:lumMod val="50000"/>
                    <a:lumOff val="50000"/>
                  </a:schemeClr>
                </a:solidFill>
                <a:effectLst/>
                <a:latin typeface="SegoeUI"/>
              </a:rPr>
              <a:t>vande</a:t>
            </a:r>
            <a:r>
              <a:rPr lang="en-GB" sz="2000" dirty="0">
                <a:solidFill>
                  <a:schemeClr val="tx1">
                    <a:lumMod val="50000"/>
                    <a:lumOff val="50000"/>
                  </a:schemeClr>
                </a:solidFill>
                <a:effectLst/>
                <a:latin typeface="SegoeUI"/>
              </a:rPr>
              <a:t> Poel, Ibo (Ed.): Handbook of Ethics, Values, and Technological Design: Sources, Theory, Values and Application Domains, pp. 151–178, Springer Netherlands]</a:t>
            </a:r>
            <a:endParaRPr lang="en-GB" sz="1200" dirty="0">
              <a:solidFill>
                <a:schemeClr val="tx1">
                  <a:lumMod val="50000"/>
                  <a:lumOff val="50000"/>
                </a:schemeClr>
              </a:solidFill>
              <a:effectLst/>
            </a:endParaRPr>
          </a:p>
        </p:txBody>
      </p:sp>
      <p:sp>
        <p:nvSpPr>
          <p:cNvPr id="8" name="Rectangle 7">
            <a:extLst>
              <a:ext uri="{FF2B5EF4-FFF2-40B4-BE49-F238E27FC236}">
                <a16:creationId xmlns:a16="http://schemas.microsoft.com/office/drawing/2014/main" id="{F3B35EFC-D1AE-FA6D-3973-8A54D0ACAA9B}"/>
              </a:ext>
            </a:extLst>
          </p:cNvPr>
          <p:cNvSpPr/>
          <p:nvPr/>
        </p:nvSpPr>
        <p:spPr>
          <a:xfrm>
            <a:off x="1532327" y="11147056"/>
            <a:ext cx="10672629" cy="1015663"/>
          </a:xfrm>
          <a:prstGeom prst="rect">
            <a:avLst/>
          </a:prstGeom>
        </p:spPr>
        <p:txBody>
          <a:bodyPr wrap="square">
            <a:spAutoFit/>
          </a:bodyPr>
          <a:lstStyle/>
          <a:p>
            <a:r>
              <a:rPr lang="en-GB" sz="2000" dirty="0">
                <a:solidFill>
                  <a:schemeClr val="tx1">
                    <a:lumMod val="50000"/>
                    <a:lumOff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van de Poel (2015). Design for Values: An Introduction. In: Handbook of Ethics, Values, and Technological Design] </a:t>
            </a:r>
            <a:endParaRPr lang="en-GB" sz="1400" dirty="0">
              <a:solidFill>
                <a:schemeClr val="tx1">
                  <a:lumMod val="50000"/>
                  <a:lumOff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p>
            <a:endParaRPr lang="en-GB" sz="2000" dirty="0">
              <a:solidFill>
                <a:schemeClr val="bg1">
                  <a:lumMod val="50000"/>
                </a:schemeClr>
              </a:solidFill>
            </a:endParaRPr>
          </a:p>
        </p:txBody>
      </p:sp>
    </p:spTree>
    <p:extLst>
      <p:ext uri="{BB962C8B-B14F-4D97-AF65-F5344CB8AC3E}">
        <p14:creationId xmlns:p14="http://schemas.microsoft.com/office/powerpoint/2010/main" val="51002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0E2A3-EB66-93E9-226E-D4171C63DD1D}"/>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33494A5B-5E55-3CF5-5B31-9AFB6DD97AB0}"/>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solidFill>
                  <a:srgbClr val="0100C8"/>
                </a:solidFill>
              </a:rPr>
              <a:t>Project requirements, briefs, etc.</a:t>
            </a:r>
          </a:p>
          <a:p>
            <a:endParaRPr lang="en-GB" sz="2400" dirty="0">
              <a:solidFill>
                <a:srgbClr val="0100C8"/>
              </a:solidFill>
            </a:endParaRPr>
          </a:p>
          <a:p>
            <a:pPr marL="342900" indent="-342900">
              <a:buFont typeface="Arial" panose="020B0604020202020204" pitchFamily="34" charset="0"/>
              <a:buChar char="•"/>
            </a:pPr>
            <a:r>
              <a:rPr lang="en-GB" sz="2400" dirty="0">
                <a:solidFill>
                  <a:srgbClr val="0100C8"/>
                </a:solidFill>
              </a:rPr>
              <a:t>Designers, developers,  and deployers</a:t>
            </a:r>
          </a:p>
          <a:p>
            <a:r>
              <a:rPr lang="en-GB" sz="2400" dirty="0">
                <a:solidFill>
                  <a:srgbClr val="0100C8"/>
                </a:solidFill>
              </a:rPr>
              <a:t>﻿﻿</a:t>
            </a:r>
          </a:p>
          <a:p>
            <a:pPr marL="342900" indent="-342900">
              <a:buFont typeface="Arial" panose="020B0604020202020204" pitchFamily="34" charset="0"/>
              <a:buChar char="•"/>
            </a:pPr>
            <a:r>
              <a:rPr lang="en-GB" sz="2400" dirty="0">
                <a:solidFill>
                  <a:srgbClr val="0100C8"/>
                </a:solidFill>
              </a:rPr>
              <a:t>Users and stakeholders.</a:t>
            </a:r>
          </a:p>
          <a:p>
            <a:r>
              <a:rPr lang="en-GB" sz="2400" dirty="0">
                <a:solidFill>
                  <a:srgbClr val="0100C8"/>
                </a:solidFill>
              </a:rPr>
              <a:t>﻿﻿</a:t>
            </a:r>
          </a:p>
          <a:p>
            <a:pPr marL="342900" indent="-342900">
              <a:buFont typeface="Arial" panose="020B0604020202020204" pitchFamily="34" charset="0"/>
              <a:buChar char="•"/>
            </a:pPr>
            <a:r>
              <a:rPr lang="en-GB" sz="2400" dirty="0">
                <a:solidFill>
                  <a:srgbClr val="0100C8"/>
                </a:solidFill>
              </a:rPr>
              <a:t>Codes of ethics, codes &amp; standards, law, society.</a:t>
            </a:r>
          </a:p>
          <a:p>
            <a:pPr>
              <a:buFont typeface="Arial" panose="020B0604020202020204" pitchFamily="34" charset="0"/>
              <a:buChar char="•"/>
            </a:pPr>
            <a:endParaRPr lang="en-GB" sz="2400" dirty="0">
              <a:solidFill>
                <a:srgbClr val="0100C8"/>
              </a:solidFill>
            </a:endParaRPr>
          </a:p>
          <a:p>
            <a:pPr marL="342900" indent="-342900">
              <a:buFont typeface="Arial" panose="020B0604020202020204" pitchFamily="34" charset="0"/>
              <a:buChar char="•"/>
            </a:pPr>
            <a:r>
              <a:rPr lang="en-GB" sz="2400" dirty="0">
                <a:solidFill>
                  <a:srgbClr val="0100C8"/>
                </a:solidFill>
              </a:rPr>
              <a:t>Own choices.</a:t>
            </a:r>
          </a:p>
          <a:p>
            <a:endParaRPr lang="en-SE" sz="6000" dirty="0"/>
          </a:p>
        </p:txBody>
      </p:sp>
      <p:sp>
        <p:nvSpPr>
          <p:cNvPr id="5" name="Text Placeholder 4">
            <a:extLst>
              <a:ext uri="{FF2B5EF4-FFF2-40B4-BE49-F238E27FC236}">
                <a16:creationId xmlns:a16="http://schemas.microsoft.com/office/drawing/2014/main" id="{12D65405-3499-B35E-3E8D-F4868217E6D7}"/>
              </a:ext>
            </a:extLst>
          </p:cNvPr>
          <p:cNvSpPr>
            <a:spLocks noGrp="1"/>
          </p:cNvSpPr>
          <p:nvPr>
            <p:ph type="body" sz="quarter" idx="25"/>
          </p:nvPr>
        </p:nvSpPr>
        <p:spPr/>
        <p:txBody>
          <a:bodyPr/>
          <a:lstStyle/>
          <a:p>
            <a:r>
              <a:rPr lang="en-SE" dirty="0"/>
              <a:t>Sources of values</a:t>
            </a:r>
          </a:p>
          <a:p>
            <a:endParaRPr lang="en-SE" dirty="0"/>
          </a:p>
        </p:txBody>
      </p:sp>
      <p:sp>
        <p:nvSpPr>
          <p:cNvPr id="6" name="Slide Number Placeholder 5">
            <a:extLst>
              <a:ext uri="{FF2B5EF4-FFF2-40B4-BE49-F238E27FC236}">
                <a16:creationId xmlns:a16="http://schemas.microsoft.com/office/drawing/2014/main" id="{861E4BC6-5A6E-0DE5-730E-B72E896526A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14</a:t>
            </a:fld>
            <a:endParaRPr lang="bg-BG" dirty="0">
              <a:solidFill>
                <a:srgbClr val="000000"/>
              </a:solidFill>
            </a:endParaRPr>
          </a:p>
        </p:txBody>
      </p:sp>
      <p:sp>
        <p:nvSpPr>
          <p:cNvPr id="9" name="Rectangle 8">
            <a:extLst>
              <a:ext uri="{FF2B5EF4-FFF2-40B4-BE49-F238E27FC236}">
                <a16:creationId xmlns:a16="http://schemas.microsoft.com/office/drawing/2014/main" id="{B6620C43-87D9-48B7-20B4-E9D51FE13E66}"/>
              </a:ext>
            </a:extLst>
          </p:cNvPr>
          <p:cNvSpPr/>
          <p:nvPr/>
        </p:nvSpPr>
        <p:spPr>
          <a:xfrm>
            <a:off x="17233700" y="5235897"/>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Values</a:t>
            </a:r>
          </a:p>
        </p:txBody>
      </p:sp>
      <p:sp>
        <p:nvSpPr>
          <p:cNvPr id="10" name="Rectangle 9">
            <a:extLst>
              <a:ext uri="{FF2B5EF4-FFF2-40B4-BE49-F238E27FC236}">
                <a16:creationId xmlns:a16="http://schemas.microsoft.com/office/drawing/2014/main" id="{667CB1D0-F395-059B-3AB8-596BE44E9E3B}"/>
              </a:ext>
            </a:extLst>
          </p:cNvPr>
          <p:cNvSpPr/>
          <p:nvPr/>
        </p:nvSpPr>
        <p:spPr>
          <a:xfrm>
            <a:off x="17233700" y="9096426"/>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Requirements</a:t>
            </a:r>
          </a:p>
        </p:txBody>
      </p:sp>
      <p:cxnSp>
        <p:nvCxnSpPr>
          <p:cNvPr id="11" name="Straight Arrow Connector 10">
            <a:extLst>
              <a:ext uri="{FF2B5EF4-FFF2-40B4-BE49-F238E27FC236}">
                <a16:creationId xmlns:a16="http://schemas.microsoft.com/office/drawing/2014/main" id="{26811A6D-DABD-4E11-8CE5-1E51F9D43675}"/>
              </a:ext>
            </a:extLst>
          </p:cNvPr>
          <p:cNvCxnSpPr>
            <a:cxnSpLocks/>
            <a:stCxn id="9" idx="2"/>
            <a:endCxn id="10" idx="0"/>
          </p:cNvCxnSpPr>
          <p:nvPr/>
        </p:nvCxnSpPr>
        <p:spPr>
          <a:xfrm>
            <a:off x="18724570" y="6130419"/>
            <a:ext cx="0" cy="2966007"/>
          </a:xfrm>
          <a:prstGeom prst="straightConnector1">
            <a:avLst/>
          </a:prstGeom>
          <a:ln w="76200">
            <a:solidFill>
              <a:srgbClr val="FF2D6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120AB39-3450-3E9D-92AA-57333773DE48}"/>
              </a:ext>
            </a:extLst>
          </p:cNvPr>
          <p:cNvSpPr/>
          <p:nvPr/>
        </p:nvSpPr>
        <p:spPr>
          <a:xfrm rot="16200000">
            <a:off x="17721989" y="7124501"/>
            <a:ext cx="2005161" cy="430391"/>
          </a:xfrm>
          <a:prstGeom prst="rect">
            <a:avLst/>
          </a:prstGeom>
          <a:solidFill>
            <a:srgbClr val="FF2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Policy</a:t>
            </a:r>
          </a:p>
        </p:txBody>
      </p:sp>
      <p:sp>
        <p:nvSpPr>
          <p:cNvPr id="4" name="TextBox 3">
            <a:extLst>
              <a:ext uri="{FF2B5EF4-FFF2-40B4-BE49-F238E27FC236}">
                <a16:creationId xmlns:a16="http://schemas.microsoft.com/office/drawing/2014/main" id="{C5515790-EC3C-1CC3-5C1A-1C4BE33AF4D8}"/>
              </a:ext>
            </a:extLst>
          </p:cNvPr>
          <p:cNvSpPr txBox="1"/>
          <p:nvPr/>
        </p:nvSpPr>
        <p:spPr>
          <a:xfrm>
            <a:off x="2697205" y="10028222"/>
            <a:ext cx="17734565" cy="2123658"/>
          </a:xfrm>
          <a:prstGeom prst="rect">
            <a:avLst/>
          </a:prstGeom>
          <a:noFill/>
        </p:spPr>
        <p:txBody>
          <a:bodyPr wrap="square" rtlCol="0">
            <a:spAutoFit/>
          </a:bodyPr>
          <a:lstStyle/>
          <a:p>
            <a:pPr algn="ctr"/>
            <a:r>
              <a:rPr lang="en-SE" sz="66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THESE ARE (PART OF) THE BIASES </a:t>
            </a:r>
          </a:p>
          <a:p>
            <a:pPr algn="ctr"/>
            <a:r>
              <a:rPr lang="en-GB" sz="66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T</a:t>
            </a:r>
            <a:r>
              <a:rPr lang="en-SE" sz="66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HAT WE EMBED INTO OUR SYSTEMS.</a:t>
            </a:r>
          </a:p>
        </p:txBody>
      </p:sp>
    </p:spTree>
    <p:extLst>
      <p:ext uri="{BB962C8B-B14F-4D97-AF65-F5344CB8AC3E}">
        <p14:creationId xmlns:p14="http://schemas.microsoft.com/office/powerpoint/2010/main" val="12741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A1A6C37-DEE5-E952-E04A-9999C2A70E08}"/>
              </a:ext>
            </a:extLst>
          </p:cNvPr>
          <p:cNvSpPr>
            <a:spLocks noGrp="1"/>
          </p:cNvSpPr>
          <p:nvPr>
            <p:ph type="body" sz="quarter" idx="16"/>
          </p:nvPr>
        </p:nvSpPr>
        <p:spPr/>
        <p:txBody>
          <a:bodyPr/>
          <a:lstStyle/>
          <a:p>
            <a:r>
              <a:rPr lang="en-SE" dirty="0"/>
              <a:t>Value Sensitive Design</a:t>
            </a:r>
          </a:p>
        </p:txBody>
      </p:sp>
      <p:sp>
        <p:nvSpPr>
          <p:cNvPr id="6" name="Slide Number Placeholder 5">
            <a:extLst>
              <a:ext uri="{FF2B5EF4-FFF2-40B4-BE49-F238E27FC236}">
                <a16:creationId xmlns:a16="http://schemas.microsoft.com/office/drawing/2014/main" id="{CADD2CBA-D0C3-961D-8FCA-C4492FF2A820}"/>
              </a:ext>
            </a:extLst>
          </p:cNvPr>
          <p:cNvSpPr>
            <a:spLocks noGrp="1"/>
          </p:cNvSpPr>
          <p:nvPr>
            <p:ph type="sldNum" sz="quarter" idx="4294967295"/>
          </p:nvPr>
        </p:nvSpPr>
        <p:spPr>
          <a:xfrm>
            <a:off x="0" y="12444413"/>
            <a:ext cx="1012825" cy="730250"/>
          </a:xfrm>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15</a:t>
            </a:fld>
            <a:endParaRPr lang="bg-BG" dirty="0">
              <a:solidFill>
                <a:srgbClr val="000000"/>
              </a:solidFill>
            </a:endParaRPr>
          </a:p>
        </p:txBody>
      </p:sp>
    </p:spTree>
    <p:extLst>
      <p:ext uri="{BB962C8B-B14F-4D97-AF65-F5344CB8AC3E}">
        <p14:creationId xmlns:p14="http://schemas.microsoft.com/office/powerpoint/2010/main" val="209045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0E2A3-EB66-93E9-226E-D4171C63DD1D}"/>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33494A5B-5E55-3CF5-5B31-9AFB6DD97AB0}"/>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﻿﻿System developers have been embedding their values all the time but </a:t>
            </a:r>
            <a:r>
              <a:rPr lang="en-GB" sz="2400" b="1"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make more explicit, transparent, and systematic.</a:t>
            </a:r>
          </a:p>
          <a:p>
            <a:pPr marL="342900" indent="-342900">
              <a:buFont typeface="Arial" panose="020B0604020202020204" pitchFamily="34" charset="0"/>
              <a:buChar char="•"/>
            </a:pPr>
            <a:endParaRPr lang="en-GB" sz="2400" b="1"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solidFill>
                  <a:srgbClr val="0100C8"/>
                </a:solidFill>
              </a:rPr>
              <a:t>We need a structured and explicit process of translating </a:t>
            </a:r>
            <a:r>
              <a:rPr lang="en-GB" sz="2400" b="1" dirty="0">
                <a:solidFill>
                  <a:srgbClr val="0100C8"/>
                </a:solidFill>
              </a:rPr>
              <a:t>abstract</a:t>
            </a:r>
            <a:r>
              <a:rPr lang="en-GB" sz="2400" dirty="0">
                <a:solidFill>
                  <a:srgbClr val="0100C8"/>
                </a:solidFill>
              </a:rPr>
              <a:t> </a:t>
            </a:r>
            <a:r>
              <a:rPr lang="en-GB" sz="2400" b="1" dirty="0">
                <a:solidFill>
                  <a:srgbClr val="0100C8"/>
                </a:solidFill>
              </a:rPr>
              <a:t>values</a:t>
            </a:r>
            <a:r>
              <a:rPr lang="en-GB" sz="2400" dirty="0">
                <a:solidFill>
                  <a:srgbClr val="0100C8"/>
                </a:solidFill>
              </a:rPr>
              <a:t> into </a:t>
            </a:r>
            <a:r>
              <a:rPr lang="en-GB" sz="2400" b="1" dirty="0">
                <a:solidFill>
                  <a:srgbClr val="0100C8"/>
                </a:solidFill>
              </a:rPr>
              <a:t>concrete</a:t>
            </a:r>
            <a:r>
              <a:rPr lang="en-GB" sz="2400" dirty="0">
                <a:solidFill>
                  <a:srgbClr val="0100C8"/>
                </a:solidFill>
              </a:rPr>
              <a:t> </a:t>
            </a:r>
            <a:r>
              <a:rPr lang="en-GB" sz="2400" b="1" dirty="0">
                <a:solidFill>
                  <a:srgbClr val="0100C8"/>
                </a:solidFill>
              </a:rPr>
              <a:t>requirements </a:t>
            </a:r>
            <a:r>
              <a:rPr lang="en-GB" sz="2400" dirty="0">
                <a:solidFill>
                  <a:srgbClr val="0100C8"/>
                </a:solidFill>
              </a:rPr>
              <a:t>inline with policy.</a:t>
            </a:r>
          </a:p>
          <a:p>
            <a:pPr marL="342900" indent="-342900">
              <a:buFont typeface="Arial" panose="020B0604020202020204" pitchFamily="34" charset="0"/>
              <a:buChar char="•"/>
            </a:pP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VSD is such a way!</a:t>
            </a:r>
            <a:endPar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12D65405-3499-B35E-3E8D-F4868217E6D7}"/>
              </a:ext>
            </a:extLst>
          </p:cNvPr>
          <p:cNvSpPr>
            <a:spLocks noGrp="1"/>
          </p:cNvSpPr>
          <p:nvPr>
            <p:ph type="body" sz="quarter" idx="25"/>
          </p:nvPr>
        </p:nvSpPr>
        <p:spPr/>
        <p:txBody>
          <a:bodyPr/>
          <a:lstStyle/>
          <a:p>
            <a:r>
              <a:rPr lang="en-SE" dirty="0"/>
              <a:t>Concretising Values</a:t>
            </a:r>
          </a:p>
          <a:p>
            <a:endParaRPr lang="en-SE" dirty="0"/>
          </a:p>
        </p:txBody>
      </p:sp>
      <p:sp>
        <p:nvSpPr>
          <p:cNvPr id="6" name="Slide Number Placeholder 5">
            <a:extLst>
              <a:ext uri="{FF2B5EF4-FFF2-40B4-BE49-F238E27FC236}">
                <a16:creationId xmlns:a16="http://schemas.microsoft.com/office/drawing/2014/main" id="{861E4BC6-5A6E-0DE5-730E-B72E896526A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16</a:t>
            </a:fld>
            <a:endParaRPr lang="bg-BG" dirty="0">
              <a:solidFill>
                <a:srgbClr val="000000"/>
              </a:solidFill>
            </a:endParaRPr>
          </a:p>
        </p:txBody>
      </p:sp>
      <p:sp>
        <p:nvSpPr>
          <p:cNvPr id="9" name="Rectangle 8">
            <a:extLst>
              <a:ext uri="{FF2B5EF4-FFF2-40B4-BE49-F238E27FC236}">
                <a16:creationId xmlns:a16="http://schemas.microsoft.com/office/drawing/2014/main" id="{B6620C43-87D9-48B7-20B4-E9D51FE13E66}"/>
              </a:ext>
            </a:extLst>
          </p:cNvPr>
          <p:cNvSpPr/>
          <p:nvPr/>
        </p:nvSpPr>
        <p:spPr>
          <a:xfrm>
            <a:off x="17233700" y="5235897"/>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Values</a:t>
            </a:r>
          </a:p>
        </p:txBody>
      </p:sp>
      <p:sp>
        <p:nvSpPr>
          <p:cNvPr id="10" name="Rectangle 9">
            <a:extLst>
              <a:ext uri="{FF2B5EF4-FFF2-40B4-BE49-F238E27FC236}">
                <a16:creationId xmlns:a16="http://schemas.microsoft.com/office/drawing/2014/main" id="{667CB1D0-F395-059B-3AB8-596BE44E9E3B}"/>
              </a:ext>
            </a:extLst>
          </p:cNvPr>
          <p:cNvSpPr/>
          <p:nvPr/>
        </p:nvSpPr>
        <p:spPr>
          <a:xfrm>
            <a:off x="17233700" y="9096426"/>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Requirements</a:t>
            </a:r>
          </a:p>
        </p:txBody>
      </p:sp>
      <p:cxnSp>
        <p:nvCxnSpPr>
          <p:cNvPr id="11" name="Straight Arrow Connector 10">
            <a:extLst>
              <a:ext uri="{FF2B5EF4-FFF2-40B4-BE49-F238E27FC236}">
                <a16:creationId xmlns:a16="http://schemas.microsoft.com/office/drawing/2014/main" id="{26811A6D-DABD-4E11-8CE5-1E51F9D43675}"/>
              </a:ext>
            </a:extLst>
          </p:cNvPr>
          <p:cNvCxnSpPr>
            <a:cxnSpLocks/>
            <a:stCxn id="9" idx="2"/>
            <a:endCxn id="10" idx="0"/>
          </p:cNvCxnSpPr>
          <p:nvPr/>
        </p:nvCxnSpPr>
        <p:spPr>
          <a:xfrm>
            <a:off x="18724570" y="6130419"/>
            <a:ext cx="0" cy="2966007"/>
          </a:xfrm>
          <a:prstGeom prst="straightConnector1">
            <a:avLst/>
          </a:prstGeom>
          <a:ln w="76200">
            <a:solidFill>
              <a:srgbClr val="FF2D6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120AB39-3450-3E9D-92AA-57333773DE48}"/>
              </a:ext>
            </a:extLst>
          </p:cNvPr>
          <p:cNvSpPr/>
          <p:nvPr/>
        </p:nvSpPr>
        <p:spPr>
          <a:xfrm rot="16200000">
            <a:off x="17721989" y="7124501"/>
            <a:ext cx="2005161" cy="430391"/>
          </a:xfrm>
          <a:prstGeom prst="rect">
            <a:avLst/>
          </a:prstGeom>
          <a:solidFill>
            <a:srgbClr val="FF2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Policy</a:t>
            </a:r>
          </a:p>
        </p:txBody>
      </p:sp>
    </p:spTree>
    <p:extLst>
      <p:ext uri="{BB962C8B-B14F-4D97-AF65-F5344CB8AC3E}">
        <p14:creationId xmlns:p14="http://schemas.microsoft.com/office/powerpoint/2010/main" val="109191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75239-13D6-825B-71A1-782FC7B17232}"/>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40A2F5FE-A00C-364F-7305-64A9DD610D99}"/>
              </a:ext>
            </a:extLst>
          </p:cNvPr>
          <p:cNvSpPr>
            <a:spLocks noGrp="1"/>
          </p:cNvSpPr>
          <p:nvPr>
            <p:ph type="body" sz="quarter" idx="22"/>
          </p:nvPr>
        </p:nvSpPr>
        <p:spPr/>
        <p:txBody>
          <a:bodyPr/>
          <a:lstStyle/>
          <a:p>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Conceptual investigation </a:t>
            </a:r>
          </a:p>
          <a:p>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Who are the stakeholders? What values are implicated? What trade- offs arise? </a:t>
            </a:r>
          </a:p>
          <a:p>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Empirical investigation </a:t>
            </a:r>
          </a:p>
          <a:p>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User/community needs, existing systems, patterns of behaviour, preferences, technical competences, effectiveness of features... </a:t>
            </a:r>
          </a:p>
          <a:p>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T</a:t>
            </a:r>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echnical investigation </a:t>
            </a:r>
          </a:p>
          <a:p>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What kind of features support the stated values? What are the capabilities of the technology and how do they fit the desired results? How best to incorporate the needs and capabilities of the users? </a:t>
            </a:r>
          </a:p>
          <a:p>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50D20E44-60C4-E5CB-DFF8-419C27BA9F25}"/>
              </a:ext>
            </a:extLst>
          </p:cNvPr>
          <p:cNvSpPr>
            <a:spLocks noGrp="1"/>
          </p:cNvSpPr>
          <p:nvPr>
            <p:ph type="body" sz="quarter" idx="25"/>
          </p:nvPr>
        </p:nvSpPr>
        <p:spPr/>
        <p:txBody>
          <a:bodyPr/>
          <a:lstStyle/>
          <a:p>
            <a:r>
              <a:rPr lang="en-SE" dirty="0"/>
              <a:t>The 3 types of investigation</a:t>
            </a:r>
          </a:p>
        </p:txBody>
      </p:sp>
      <p:sp>
        <p:nvSpPr>
          <p:cNvPr id="6" name="Slide Number Placeholder 5">
            <a:extLst>
              <a:ext uri="{FF2B5EF4-FFF2-40B4-BE49-F238E27FC236}">
                <a16:creationId xmlns:a16="http://schemas.microsoft.com/office/drawing/2014/main" id="{4AA7E814-1E2D-5AF0-2F69-CF22B7FFFEA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17</a:t>
            </a:fld>
            <a:endParaRPr lang="bg-BG" dirty="0">
              <a:solidFill>
                <a:srgbClr val="000000"/>
              </a:solidFill>
            </a:endParaRPr>
          </a:p>
        </p:txBody>
      </p:sp>
      <p:sp>
        <p:nvSpPr>
          <p:cNvPr id="7" name="Rectangle 6">
            <a:extLst>
              <a:ext uri="{FF2B5EF4-FFF2-40B4-BE49-F238E27FC236}">
                <a16:creationId xmlns:a16="http://schemas.microsoft.com/office/drawing/2014/main" id="{D9506473-3871-F88D-63E6-945F5247B927}"/>
              </a:ext>
            </a:extLst>
          </p:cNvPr>
          <p:cNvSpPr/>
          <p:nvPr/>
        </p:nvSpPr>
        <p:spPr>
          <a:xfrm>
            <a:off x="1149721" y="11413061"/>
            <a:ext cx="10672629" cy="1323439"/>
          </a:xfrm>
          <a:prstGeom prst="rect">
            <a:avLst/>
          </a:prstGeom>
        </p:spPr>
        <p:txBody>
          <a:bodyPr wrap="square">
            <a:spAutoFit/>
          </a:bodyPr>
          <a:lstStyle/>
          <a:p>
            <a:r>
              <a:rPr lang="en-GB" sz="2000" dirty="0" err="1">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Batya</a:t>
            </a:r>
            <a:r>
              <a:rPr lang="en-GB" sz="20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F. and Kahn Jr., P. H. (2002). “Value Sensitive Design: Theory and Methods.” University of Washington Technical, no. December: 1–8</a:t>
            </a:r>
          </a:p>
          <a:p>
            <a:endParaRPr lang="en-GB" sz="2000" i="1"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endParaRPr lang="en-GB" sz="2000" dirty="0">
              <a:solidFill>
                <a:schemeClr val="bg1">
                  <a:lumMod val="50000"/>
                </a:schemeClr>
              </a:solidFill>
            </a:endParaRPr>
          </a:p>
        </p:txBody>
      </p:sp>
      <p:sp>
        <p:nvSpPr>
          <p:cNvPr id="10" name="Rectangle 9">
            <a:extLst>
              <a:ext uri="{FF2B5EF4-FFF2-40B4-BE49-F238E27FC236}">
                <a16:creationId xmlns:a16="http://schemas.microsoft.com/office/drawing/2014/main" id="{D28B98EE-3A6A-4514-1A0B-87E91BEFFD91}"/>
              </a:ext>
            </a:extLst>
          </p:cNvPr>
          <p:cNvSpPr/>
          <p:nvPr/>
        </p:nvSpPr>
        <p:spPr>
          <a:xfrm>
            <a:off x="16432763" y="5958000"/>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Helvetica Neue" panose="02000503000000020004" pitchFamily="2" charset="0"/>
                <a:ea typeface="Helvetica Neue" panose="02000503000000020004" pitchFamily="2" charset="0"/>
                <a:cs typeface="Helvetica Neue" panose="02000503000000020004" pitchFamily="2" charset="0"/>
              </a:rPr>
              <a:t>Conceptual Investigation </a:t>
            </a:r>
          </a:p>
        </p:txBody>
      </p:sp>
      <p:sp>
        <p:nvSpPr>
          <p:cNvPr id="11" name="Rectangle 10">
            <a:extLst>
              <a:ext uri="{FF2B5EF4-FFF2-40B4-BE49-F238E27FC236}">
                <a16:creationId xmlns:a16="http://schemas.microsoft.com/office/drawing/2014/main" id="{1ED42807-67C0-364D-E960-202229CB6ED5}"/>
              </a:ext>
            </a:extLst>
          </p:cNvPr>
          <p:cNvSpPr/>
          <p:nvPr/>
        </p:nvSpPr>
        <p:spPr>
          <a:xfrm>
            <a:off x="13433857" y="8970467"/>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Helvetica Neue" panose="02000503000000020004" pitchFamily="2" charset="0"/>
                <a:ea typeface="Helvetica Neue" panose="02000503000000020004" pitchFamily="2" charset="0"/>
                <a:cs typeface="Helvetica Neue" panose="02000503000000020004" pitchFamily="2" charset="0"/>
              </a:rPr>
              <a:t>Empirical Investigation</a:t>
            </a:r>
          </a:p>
        </p:txBody>
      </p:sp>
      <p:sp>
        <p:nvSpPr>
          <p:cNvPr id="12" name="Rectangle 11">
            <a:extLst>
              <a:ext uri="{FF2B5EF4-FFF2-40B4-BE49-F238E27FC236}">
                <a16:creationId xmlns:a16="http://schemas.microsoft.com/office/drawing/2014/main" id="{0606C474-52E3-3D90-8D89-8A8958120DE6}"/>
              </a:ext>
            </a:extLst>
          </p:cNvPr>
          <p:cNvSpPr/>
          <p:nvPr/>
        </p:nvSpPr>
        <p:spPr>
          <a:xfrm>
            <a:off x="19431669" y="8984098"/>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Technical Investigation</a:t>
            </a:r>
          </a:p>
        </p:txBody>
      </p:sp>
      <p:cxnSp>
        <p:nvCxnSpPr>
          <p:cNvPr id="14" name="Straight Arrow Connector 13">
            <a:extLst>
              <a:ext uri="{FF2B5EF4-FFF2-40B4-BE49-F238E27FC236}">
                <a16:creationId xmlns:a16="http://schemas.microsoft.com/office/drawing/2014/main" id="{E47FDE69-E823-08A7-15CB-BB8B0AF1E9D0}"/>
              </a:ext>
            </a:extLst>
          </p:cNvPr>
          <p:cNvCxnSpPr>
            <a:cxnSpLocks/>
            <a:stCxn id="10" idx="3"/>
            <a:endCxn id="12" idx="0"/>
          </p:cNvCxnSpPr>
          <p:nvPr/>
        </p:nvCxnSpPr>
        <p:spPr>
          <a:xfrm>
            <a:off x="19564763" y="6408000"/>
            <a:ext cx="1432906" cy="2576098"/>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617E82-B016-D8CF-6316-74F979296A41}"/>
              </a:ext>
            </a:extLst>
          </p:cNvPr>
          <p:cNvCxnSpPr>
            <a:cxnSpLocks/>
            <a:stCxn id="10" idx="1"/>
            <a:endCxn id="11" idx="0"/>
          </p:cNvCxnSpPr>
          <p:nvPr/>
        </p:nvCxnSpPr>
        <p:spPr>
          <a:xfrm flipH="1">
            <a:off x="14999857" y="6408000"/>
            <a:ext cx="1432906" cy="2562467"/>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C5E28D-543E-5240-EB65-B8933CDEBDD8}"/>
              </a:ext>
            </a:extLst>
          </p:cNvPr>
          <p:cNvCxnSpPr>
            <a:cxnSpLocks/>
            <a:stCxn id="12" idx="1"/>
            <a:endCxn id="11" idx="3"/>
          </p:cNvCxnSpPr>
          <p:nvPr/>
        </p:nvCxnSpPr>
        <p:spPr>
          <a:xfrm flipH="1" flipV="1">
            <a:off x="16565857" y="9420467"/>
            <a:ext cx="2865812" cy="13631"/>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1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3A0D4-E381-F9FF-99D7-25420DFC7EBF}"/>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5B9E2439-B4E0-4916-D48C-31AC13CF3DA5}"/>
              </a:ext>
            </a:extLst>
          </p:cNvPr>
          <p:cNvSpPr>
            <a:spLocks noGrp="1"/>
          </p:cNvSpPr>
          <p:nvPr>
            <p:ph type="body" sz="quarter" idx="22"/>
          </p:nvPr>
        </p:nvSpPr>
        <p:spPr/>
        <p:txBody>
          <a:bodyPr/>
          <a:lstStyle/>
          <a:p>
            <a:pPr marL="342900" indent="-342900">
              <a:buFont typeface="Arial" panose="020B0604020202020204" pitchFamily="34" charset="0"/>
              <a:buChar char="•"/>
            </a:pPr>
            <a:r>
              <a:rPr lang="en-SE" sz="2400" dirty="0"/>
              <a:t>There are multiple tools and frameworks to conduct those 3 investigations: from ethnography to qualitative interviews to the use of ‘serious-game activities.’ </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b="1" dirty="0"/>
              <a:t>We will see them in practice during the serious game.</a:t>
            </a:r>
          </a:p>
          <a:p>
            <a:endParaRPr lang="en-SE" sz="2400" dirty="0"/>
          </a:p>
          <a:p>
            <a:pPr marL="342900" indent="-342900">
              <a:buFont typeface="Arial" panose="020B0604020202020204" pitchFamily="34" charset="0"/>
              <a:buChar char="•"/>
            </a:pPr>
            <a:r>
              <a:rPr lang="en-GB" sz="2400" b="1"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Stakeholder Analysis</a:t>
            </a:r>
            <a:r>
              <a:rPr lang="en-GB" sz="2400" b="0"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Identification of key individuals, groups, and that might reasonably be affected by the socio-technical system.  There are 2 overarching categories for stakeholders: those who interact directly with the system, i.e. direct stakeholders; and those who indirectly—knowingly or not—are affected by the system, i.e. indirect stakeholders.</a:t>
            </a:r>
          </a:p>
          <a:p>
            <a:endParaRPr lang="en-SE" sz="2400" dirty="0"/>
          </a:p>
        </p:txBody>
      </p:sp>
      <p:sp>
        <p:nvSpPr>
          <p:cNvPr id="4" name="Text Placeholder 3">
            <a:extLst>
              <a:ext uri="{FF2B5EF4-FFF2-40B4-BE49-F238E27FC236}">
                <a16:creationId xmlns:a16="http://schemas.microsoft.com/office/drawing/2014/main" id="{7785C16C-3B6C-934D-0600-C044891C9F50}"/>
              </a:ext>
            </a:extLst>
          </p:cNvPr>
          <p:cNvSpPr>
            <a:spLocks noGrp="1"/>
          </p:cNvSpPr>
          <p:nvPr>
            <p:ph type="body" sz="quarter" idx="26"/>
          </p:nvPr>
        </p:nvSpPr>
        <p:spPr/>
        <p:txBody>
          <a:bodyPr/>
          <a:lstStyle/>
          <a:p>
            <a:pPr marL="342900" indent="-342900">
              <a:buFont typeface="Arial" panose="020B0604020202020204" pitchFamily="34" charset="0"/>
              <a:buChar char="•"/>
            </a:pPr>
            <a:r>
              <a:rPr lang="en-GB" sz="2400" b="1"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Value Scenario</a:t>
            </a:r>
            <a:r>
              <a:rPr lang="en-GB" sz="2400" b="0"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The use narratives, i.e. short stories, intended to capture the key requirements with the socio-technical context emerging from the story. Value scenarios emphasize implications for direct and indirect stakeholders, key values, use of the system, indirect impacts, and even the </a:t>
            </a:r>
            <a:r>
              <a:rPr lang="en-GB" sz="2400" dirty="0">
                <a:latin typeface="Helvetica Neue" panose="02000503000000020004" pitchFamily="2" charset="0"/>
                <a:ea typeface="Helvetica Neue" panose="02000503000000020004" pitchFamily="2" charset="0"/>
                <a:cs typeface="Helvetica Neue" panose="02000503000000020004" pitchFamily="2" charset="0"/>
              </a:rPr>
              <a:t>effects of </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longer-term use</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lgn="l">
              <a:buFont typeface="Arial" panose="020B0604020202020204" pitchFamily="34" charset="0"/>
              <a:buChar char="•"/>
            </a:pPr>
            <a:r>
              <a:rPr lang="en-GB" sz="2400" b="1"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Value Source Analysis</a:t>
            </a:r>
            <a:r>
              <a:rPr lang="en-GB" sz="2400" b="0"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Distinguish among the explicitly supported project values, designers’ personal values, and values held by other direct and indirect stakeholders.</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Value-oriented Semi-structured Interview</a:t>
            </a:r>
            <a:r>
              <a:rPr lang="en-GB" sz="2400" b="0" i="0" u="none" strike="noStrike"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Semi-structured interview questions emphasising stakeholders’ evaluative judgements about a technology as well as reasoning behind decisions.</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412E88B9-EF3A-2F72-AC36-1C08C00F8593}"/>
              </a:ext>
            </a:extLst>
          </p:cNvPr>
          <p:cNvSpPr>
            <a:spLocks noGrp="1"/>
          </p:cNvSpPr>
          <p:nvPr>
            <p:ph type="body" sz="quarter" idx="25"/>
          </p:nvPr>
        </p:nvSpPr>
        <p:spPr/>
        <p:txBody>
          <a:bodyPr/>
          <a:lstStyle/>
          <a:p>
            <a:r>
              <a:rPr lang="en-SE" dirty="0"/>
              <a:t>Tools for VSD</a:t>
            </a:r>
          </a:p>
        </p:txBody>
      </p:sp>
      <p:sp>
        <p:nvSpPr>
          <p:cNvPr id="6" name="Slide Number Placeholder 5">
            <a:extLst>
              <a:ext uri="{FF2B5EF4-FFF2-40B4-BE49-F238E27FC236}">
                <a16:creationId xmlns:a16="http://schemas.microsoft.com/office/drawing/2014/main" id="{946211E3-F1F1-CAD4-4F7E-21DB83249CB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18</a:t>
            </a:fld>
            <a:endParaRPr lang="bg-BG" dirty="0">
              <a:solidFill>
                <a:srgbClr val="000000"/>
              </a:solidFill>
            </a:endParaRPr>
          </a:p>
        </p:txBody>
      </p:sp>
    </p:spTree>
    <p:extLst>
      <p:ext uri="{BB962C8B-B14F-4D97-AF65-F5344CB8AC3E}">
        <p14:creationId xmlns:p14="http://schemas.microsoft.com/office/powerpoint/2010/main" val="254534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3A0D4-E381-F9FF-99D7-25420DFC7EBF}"/>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5B9E2439-B4E0-4916-D48C-31AC13CF3DA5}"/>
              </a:ext>
            </a:extLst>
          </p:cNvPr>
          <p:cNvSpPr>
            <a:spLocks noGrp="1"/>
          </p:cNvSpPr>
          <p:nvPr>
            <p:ph type="body" sz="quarter" idx="22"/>
          </p:nvPr>
        </p:nvSpPr>
        <p:spPr/>
        <p:txBody>
          <a:bodyPr/>
          <a:lstStyle/>
          <a:p>
            <a:pPr algn="just"/>
            <a:r>
              <a:rPr lang="en-SE" sz="2400" dirty="0"/>
              <a:t>Automobile company EvilCorp is developing a new Autonomous Vehicle (AV). The new AV is meant to replace current models. </a:t>
            </a:r>
          </a:p>
          <a:p>
            <a:pPr algn="just"/>
            <a:r>
              <a:rPr lang="en-SE" sz="2400" dirty="0"/>
              <a:t>Existing models have to follow technical robustness and safety standards. EvilCorp takes pride in providing safe cars.</a:t>
            </a:r>
          </a:p>
          <a:p>
            <a:pPr algn="just"/>
            <a:r>
              <a:rPr lang="en-SE" sz="2400" dirty="0"/>
              <a:t>For its navigation, the AV will use a combination of onboard sensors and GPS coordinates. Amongst others, the AV contains a lidar and a radar sensor for navigation purposes. Front-facing cameras provide object recognition using advance machine learning algorithms.</a:t>
            </a:r>
          </a:p>
          <a:p>
            <a:pPr algn="just"/>
            <a:r>
              <a:rPr lang="en-SE" sz="2400" dirty="0"/>
              <a:t>The AV is meant to move inside European cities and have to follow GDPR rules for data capturing.</a:t>
            </a:r>
          </a:p>
        </p:txBody>
      </p:sp>
      <p:sp>
        <p:nvSpPr>
          <p:cNvPr id="9" name="Text Placeholder 8">
            <a:extLst>
              <a:ext uri="{FF2B5EF4-FFF2-40B4-BE49-F238E27FC236}">
                <a16:creationId xmlns:a16="http://schemas.microsoft.com/office/drawing/2014/main" id="{5038B342-0667-7A4F-2B15-E32C60EB52E6}"/>
              </a:ext>
            </a:extLst>
          </p:cNvPr>
          <p:cNvSpPr>
            <a:spLocks noGrp="1"/>
          </p:cNvSpPr>
          <p:nvPr>
            <p:ph type="body" sz="quarter" idx="26"/>
          </p:nvPr>
        </p:nvSpPr>
        <p:spPr/>
        <p:txBody>
          <a:bodyPr/>
          <a:lstStyle/>
          <a:p>
            <a:r>
              <a:rPr lang="en-SE" sz="2400" dirty="0"/>
              <a:t>EvilCorp being a luxerious brand wants to provide a personalised experience to its users. So far, they have been achieving this through automatic driver recognition and changing of parameters (e.g. cabin lighting). </a:t>
            </a:r>
          </a:p>
          <a:p>
            <a:r>
              <a:rPr lang="en-SE" sz="2400" dirty="0"/>
              <a:t>After conducting user interviews, it is believed that users will only trust an AV if they have explicit information about what the AV is doing: where is it heading and if/ why it is breaking. Drivers already get various metrics (e.g. speed) on their cockpit display, hence, additional information should be there for consistency purposes.</a:t>
            </a:r>
          </a:p>
          <a:p>
            <a:r>
              <a:rPr lang="en-SE" sz="2400" dirty="0"/>
              <a:t>The user should be able, at any time, take control of the vehicle by steering the wheel or pressing the brakes to stop the car.</a:t>
            </a:r>
          </a:p>
          <a:p>
            <a:endParaRPr lang="en-SE" sz="2400" dirty="0"/>
          </a:p>
        </p:txBody>
      </p:sp>
      <p:sp>
        <p:nvSpPr>
          <p:cNvPr id="5" name="Text Placeholder 4">
            <a:extLst>
              <a:ext uri="{FF2B5EF4-FFF2-40B4-BE49-F238E27FC236}">
                <a16:creationId xmlns:a16="http://schemas.microsoft.com/office/drawing/2014/main" id="{412E88B9-EF3A-2F72-AC36-1C08C00F8593}"/>
              </a:ext>
            </a:extLst>
          </p:cNvPr>
          <p:cNvSpPr>
            <a:spLocks noGrp="1"/>
          </p:cNvSpPr>
          <p:nvPr>
            <p:ph type="body" sz="quarter" idx="25"/>
          </p:nvPr>
        </p:nvSpPr>
        <p:spPr/>
        <p:txBody>
          <a:bodyPr/>
          <a:lstStyle/>
          <a:p>
            <a:r>
              <a:rPr lang="en-SE" dirty="0"/>
              <a:t>Value Scenario</a:t>
            </a:r>
          </a:p>
        </p:txBody>
      </p:sp>
      <p:sp>
        <p:nvSpPr>
          <p:cNvPr id="6" name="Slide Number Placeholder 5">
            <a:extLst>
              <a:ext uri="{FF2B5EF4-FFF2-40B4-BE49-F238E27FC236}">
                <a16:creationId xmlns:a16="http://schemas.microsoft.com/office/drawing/2014/main" id="{946211E3-F1F1-CAD4-4F7E-21DB83249CB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19</a:t>
            </a:fld>
            <a:endParaRPr lang="bg-BG" dirty="0">
              <a:solidFill>
                <a:srgbClr val="000000"/>
              </a:solidFill>
            </a:endParaRPr>
          </a:p>
        </p:txBody>
      </p:sp>
      <p:sp>
        <p:nvSpPr>
          <p:cNvPr id="8" name="TextBox 7">
            <a:extLst>
              <a:ext uri="{FF2B5EF4-FFF2-40B4-BE49-F238E27FC236}">
                <a16:creationId xmlns:a16="http://schemas.microsoft.com/office/drawing/2014/main" id="{10DB131C-5B2C-BAD5-D5AB-68D10222E2B9}"/>
              </a:ext>
            </a:extLst>
          </p:cNvPr>
          <p:cNvSpPr txBox="1"/>
          <p:nvPr/>
        </p:nvSpPr>
        <p:spPr>
          <a:xfrm>
            <a:off x="1242161" y="10874451"/>
            <a:ext cx="21854744" cy="1200329"/>
          </a:xfrm>
          <a:prstGeom prst="rect">
            <a:avLst/>
          </a:prstGeom>
          <a:noFill/>
        </p:spPr>
        <p:txBody>
          <a:bodyPr wrap="square">
            <a:spAutoFit/>
          </a:bodyPr>
          <a:lstStyle/>
          <a:p>
            <a:r>
              <a:rPr lang="en-GB" sz="24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Value scenario examples are available here: </a:t>
            </a:r>
          </a:p>
          <a:p>
            <a:r>
              <a:rPr lang="en-GB" sz="24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Wedin</a:t>
            </a:r>
            <a:r>
              <a:rPr lang="en-GB" sz="24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A, </a:t>
            </a:r>
            <a:r>
              <a:rPr lang="en-GB" sz="24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Wikman-Svahn</a:t>
            </a:r>
            <a:r>
              <a:rPr lang="en-GB" sz="24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P. A (2021). “Value Sensitive Scenario Planning Method for Adaptation to Uncertain Future Sea Level Rise.” Sci </a:t>
            </a:r>
            <a:r>
              <a:rPr lang="en-GB" sz="24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Eng</a:t>
            </a:r>
            <a:r>
              <a:rPr lang="en-GB" sz="24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Ethics</a:t>
            </a:r>
            <a:r>
              <a:rPr lang="en-GB" sz="240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a:t>
            </a:r>
            <a:r>
              <a:rPr lang="en-GB" sz="24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Nov 17;27(6):69. DOI: 10.1007/s11948-021-00347-0.</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2518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Cyprus</a:t>
            </a:r>
          </a:p>
        </p:txBody>
      </p:sp>
      <p:sp>
        <p:nvSpPr>
          <p:cNvPr id="3" name="Text Placeholder 2"/>
          <p:cNvSpPr>
            <a:spLocks noGrp="1"/>
          </p:cNvSpPr>
          <p:nvPr>
            <p:ph type="body" sz="quarter" idx="19"/>
          </p:nvPr>
        </p:nvSpPr>
        <p:spPr/>
        <p:txBody>
          <a:bodyPr/>
          <a:lstStyle/>
          <a:p>
            <a:endParaRPr lang="en-US" dirty="0"/>
          </a:p>
        </p:txBody>
      </p:sp>
      <p:sp>
        <p:nvSpPr>
          <p:cNvPr id="4" name="Text Placeholder 3"/>
          <p:cNvSpPr>
            <a:spLocks noGrp="1"/>
          </p:cNvSpPr>
          <p:nvPr>
            <p:ph type="body" sz="quarter" idx="21"/>
          </p:nvPr>
        </p:nvSpPr>
        <p:spPr/>
        <p:txBody>
          <a:bodyPr>
            <a:normAutofit fontScale="62500" lnSpcReduction="20000"/>
          </a:bodyPr>
          <a:lstStyle/>
          <a:p>
            <a:r>
              <a:rPr lang="en-US" dirty="0"/>
              <a:t>Lecture 2: </a:t>
            </a:r>
          </a:p>
          <a:p>
            <a:r>
              <a:rPr lang="en-US" dirty="0"/>
              <a:t>Value Sensitive Design for Socio-technical systems</a:t>
            </a:r>
          </a:p>
        </p:txBody>
      </p:sp>
      <p:sp>
        <p:nvSpPr>
          <p:cNvPr id="5" name="Text Placeholder 4"/>
          <p:cNvSpPr>
            <a:spLocks noGrp="1"/>
          </p:cNvSpPr>
          <p:nvPr>
            <p:ph type="body" sz="quarter" idx="23"/>
          </p:nvPr>
        </p:nvSpPr>
        <p:spPr/>
        <p:txBody>
          <a:bodyPr/>
          <a:lstStyle/>
          <a:p>
            <a:r>
              <a:rPr lang="en-US" dirty="0"/>
              <a:t>Andreas Theodorou</a:t>
            </a:r>
          </a:p>
        </p:txBody>
      </p:sp>
    </p:spTree>
    <p:extLst>
      <p:ext uri="{BB962C8B-B14F-4D97-AF65-F5344CB8AC3E}">
        <p14:creationId xmlns:p14="http://schemas.microsoft.com/office/powerpoint/2010/main" val="202746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75239-13D6-825B-71A1-782FC7B17232}"/>
              </a:ext>
            </a:extLst>
          </p:cNvPr>
          <p:cNvSpPr>
            <a:spLocks noGrp="1"/>
          </p:cNvSpPr>
          <p:nvPr>
            <p:ph type="body" sz="quarter" idx="24"/>
          </p:nvPr>
        </p:nvSpPr>
        <p:spPr/>
        <p:txBody>
          <a:bodyPr/>
          <a:lstStyle/>
          <a:p>
            <a:r>
              <a:rPr lang="en-SE" dirty="0"/>
              <a:t>Value Sensitive Design</a:t>
            </a:r>
          </a:p>
        </p:txBody>
      </p:sp>
      <p:sp>
        <p:nvSpPr>
          <p:cNvPr id="5" name="Text Placeholder 4">
            <a:extLst>
              <a:ext uri="{FF2B5EF4-FFF2-40B4-BE49-F238E27FC236}">
                <a16:creationId xmlns:a16="http://schemas.microsoft.com/office/drawing/2014/main" id="{50D20E44-60C4-E5CB-DFF8-419C27BA9F25}"/>
              </a:ext>
            </a:extLst>
          </p:cNvPr>
          <p:cNvSpPr>
            <a:spLocks noGrp="1"/>
          </p:cNvSpPr>
          <p:nvPr>
            <p:ph type="body" sz="quarter" idx="25"/>
          </p:nvPr>
        </p:nvSpPr>
        <p:spPr/>
        <p:txBody>
          <a:bodyPr/>
          <a:lstStyle/>
          <a:p>
            <a:r>
              <a:rPr lang="en-SE" dirty="0"/>
              <a:t>Stakeholder Identification</a:t>
            </a:r>
          </a:p>
        </p:txBody>
      </p:sp>
      <p:sp>
        <p:nvSpPr>
          <p:cNvPr id="6" name="Slide Number Placeholder 5">
            <a:extLst>
              <a:ext uri="{FF2B5EF4-FFF2-40B4-BE49-F238E27FC236}">
                <a16:creationId xmlns:a16="http://schemas.microsoft.com/office/drawing/2014/main" id="{4AA7E814-1E2D-5AF0-2F69-CF22B7FFFEA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20</a:t>
            </a:fld>
            <a:endParaRPr lang="bg-BG" dirty="0">
              <a:solidFill>
                <a:srgbClr val="000000"/>
              </a:solidFill>
            </a:endParaRPr>
          </a:p>
        </p:txBody>
      </p:sp>
      <p:graphicFrame>
        <p:nvGraphicFramePr>
          <p:cNvPr id="9" name="Table 7">
            <a:extLst>
              <a:ext uri="{FF2B5EF4-FFF2-40B4-BE49-F238E27FC236}">
                <a16:creationId xmlns:a16="http://schemas.microsoft.com/office/drawing/2014/main" id="{E5D26377-7E61-66FF-FE22-23DD49BFBB6E}"/>
              </a:ext>
            </a:extLst>
          </p:cNvPr>
          <p:cNvGraphicFramePr>
            <a:graphicFrameLocks noGrp="1"/>
          </p:cNvGraphicFramePr>
          <p:nvPr>
            <p:extLst>
              <p:ext uri="{D42A27DB-BD31-4B8C-83A1-F6EECF244321}">
                <p14:modId xmlns:p14="http://schemas.microsoft.com/office/powerpoint/2010/main" val="1184685788"/>
              </p:ext>
            </p:extLst>
          </p:nvPr>
        </p:nvGraphicFramePr>
        <p:xfrm>
          <a:off x="2523358" y="5029200"/>
          <a:ext cx="18082260" cy="6369610"/>
        </p:xfrm>
        <a:graphic>
          <a:graphicData uri="http://schemas.openxmlformats.org/drawingml/2006/table">
            <a:tbl>
              <a:tblPr firstRow="1" bandRow="1">
                <a:tableStyleId>{5C22544A-7EE6-4342-B048-85BDC9FD1C3A}</a:tableStyleId>
              </a:tblPr>
              <a:tblGrid>
                <a:gridCol w="2326464">
                  <a:extLst>
                    <a:ext uri="{9D8B030D-6E8A-4147-A177-3AD203B41FA5}">
                      <a16:colId xmlns:a16="http://schemas.microsoft.com/office/drawing/2014/main" val="1790664211"/>
                    </a:ext>
                  </a:extLst>
                </a:gridCol>
                <a:gridCol w="8554896">
                  <a:extLst>
                    <a:ext uri="{9D8B030D-6E8A-4147-A177-3AD203B41FA5}">
                      <a16:colId xmlns:a16="http://schemas.microsoft.com/office/drawing/2014/main" val="3016533546"/>
                    </a:ext>
                  </a:extLst>
                </a:gridCol>
                <a:gridCol w="7200900">
                  <a:extLst>
                    <a:ext uri="{9D8B030D-6E8A-4147-A177-3AD203B41FA5}">
                      <a16:colId xmlns:a16="http://schemas.microsoft.com/office/drawing/2014/main" val="3786809618"/>
                    </a:ext>
                  </a:extLst>
                </a:gridCol>
              </a:tblGrid>
              <a:tr h="370840">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Stakeholder</a:t>
                      </a:r>
                    </a:p>
                  </a:txBody>
                  <a:tcPr>
                    <a:solidFill>
                      <a:srgbClr val="FF2D64"/>
                    </a:solidFill>
                  </a:tcPr>
                </a:tc>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Interaction with the system</a:t>
                      </a:r>
                    </a:p>
                  </a:txBody>
                  <a:tcPr>
                    <a:solidFill>
                      <a:srgbClr val="FF2D64"/>
                    </a:solidFill>
                  </a:tcPr>
                </a:tc>
                <a:tc>
                  <a:txBody>
                    <a:bodyPr/>
                    <a:lstStyle/>
                    <a:p>
                      <a:r>
                        <a:rPr lang="en-GB" sz="2400" i="0" dirty="0">
                          <a:latin typeface="Helvetica Neue" panose="02000503000000020004" pitchFamily="2" charset="0"/>
                          <a:ea typeface="Helvetica Neue" panose="02000503000000020004" pitchFamily="2" charset="0"/>
                          <a:cs typeface="Helvetica Neue" panose="02000503000000020004" pitchFamily="2" charset="0"/>
                        </a:rPr>
                        <a:t>Interaction with other stakeholders</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FF2D64"/>
                    </a:solidFill>
                  </a:tcPr>
                </a:tc>
                <a:extLst>
                  <a:ext uri="{0D108BD9-81ED-4DB2-BD59-A6C34878D82A}">
                    <a16:rowId xmlns:a16="http://schemas.microsoft.com/office/drawing/2014/main" val="1394082024"/>
                  </a:ext>
                </a:extLst>
              </a:tr>
              <a:tr h="370840">
                <a:tc gridSpan="3">
                  <a:txBody>
                    <a:bodyPr/>
                    <a:lstStyle/>
                    <a:p>
                      <a:pPr algn="ctr"/>
                      <a:r>
                        <a:rPr lang="en-SE"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Direct stakeholders</a:t>
                      </a:r>
                    </a:p>
                  </a:txBody>
                  <a:tcPr>
                    <a:solidFill>
                      <a:srgbClr val="0100C8"/>
                    </a:solidFill>
                  </a:tcPr>
                </a:tc>
                <a:tc hMerge="1">
                  <a:txBody>
                    <a:bodyPr/>
                    <a:lstStyle/>
                    <a:p>
                      <a:endParaRPr lang="en-SE" sz="2400" dirty="0">
                        <a:solidFill>
                          <a:schemeClr val="bg1"/>
                        </a:solidFill>
                      </a:endParaRPr>
                    </a:p>
                  </a:txBody>
                  <a:tcPr>
                    <a:solidFill>
                      <a:srgbClr val="00008A"/>
                    </a:solidFill>
                  </a:tcPr>
                </a:tc>
                <a:tc hMerge="1">
                  <a:txBody>
                    <a:bodyPr/>
                    <a:lstStyle/>
                    <a:p>
                      <a:pPr algn="ctr"/>
                      <a:endParaRPr lang="en-SE"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100C8"/>
                    </a:solidFill>
                  </a:tcPr>
                </a:tc>
                <a:extLst>
                  <a:ext uri="{0D108BD9-81ED-4DB2-BD59-A6C34878D82A}">
                    <a16:rowId xmlns:a16="http://schemas.microsoft.com/office/drawing/2014/main" val="2072757669"/>
                  </a:ext>
                </a:extLst>
              </a:tr>
              <a:tr h="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Main user</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Sits in the cabin of the system. Touches the start/ off button. Sets the final destination. Able to press breaks if needed. Being monitored for awereness detection.</a:t>
                      </a:r>
                    </a:p>
                  </a:txBody>
                  <a:tcPr>
                    <a:solidFill>
                      <a:srgbClr val="00008A"/>
                    </a:solidFill>
                  </a:tcPr>
                </a:tc>
                <a:tc>
                  <a:txBody>
                    <a:bodyPr/>
                    <a:lstStyle/>
                    <a:p>
                      <a:r>
                        <a:rPr lang="en-SE" sz="2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Verabally exhanges information. Negotiates the purchase price. Decided on th ecar model.</a:t>
                      </a:r>
                      <a:endPar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0008A"/>
                    </a:solidFill>
                  </a:tcPr>
                </a:tc>
                <a:extLst>
                  <a:ext uri="{0D108BD9-81ED-4DB2-BD59-A6C34878D82A}">
                    <a16:rowId xmlns:a16="http://schemas.microsoft.com/office/drawing/2014/main" val="3365320535"/>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Maintenance crew member</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Tests the different hardware components. Performs software update. Analyses problem and information to fix unexpected behaviour (e.g. in a break down).</a:t>
                      </a:r>
                    </a:p>
                  </a:txBody>
                  <a:tcPr>
                    <a:solidFill>
                      <a:srgbClr val="0100C8"/>
                    </a:solidFill>
                  </a:tcPr>
                </a:tc>
                <a:tc>
                  <a:txBody>
                    <a:bodyPr/>
                    <a:lstStyle/>
                    <a:p>
                      <a:r>
                        <a:rPr lang="en-SE" sz="2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Verabally exhanges information. Supports others during the deployment and maintenance phases.</a:t>
                      </a:r>
                      <a:endPar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100C8"/>
                    </a:solidFill>
                  </a:tcPr>
                </a:tc>
                <a:extLst>
                  <a:ext uri="{0D108BD9-81ED-4DB2-BD59-A6C34878D82A}">
                    <a16:rowId xmlns:a16="http://schemas.microsoft.com/office/drawing/2014/main" val="3530557393"/>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extLst>
                  <a:ext uri="{0D108BD9-81ED-4DB2-BD59-A6C34878D82A}">
                    <a16:rowId xmlns:a16="http://schemas.microsoft.com/office/drawing/2014/main" val="3581866322"/>
                  </a:ext>
                </a:extLst>
              </a:tr>
              <a:tr h="517450">
                <a:tc gridSpan="3">
                  <a:txBody>
                    <a:bodyPr/>
                    <a:lstStyle/>
                    <a:p>
                      <a:pPr algn="ctr"/>
                      <a:r>
                        <a:rPr lang="en-SE" sz="2400" b="1" kern="1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Indirect stakeholders</a:t>
                      </a:r>
                    </a:p>
                  </a:txBody>
                  <a:tcPr>
                    <a:solidFill>
                      <a:srgbClr val="0100C8"/>
                    </a:solidFill>
                  </a:tcPr>
                </a:tc>
                <a:tc hMerge="1">
                  <a:txBody>
                    <a:bodyPr/>
                    <a:lstStyle/>
                    <a:p>
                      <a:pPr>
                        <a:lnSpc>
                          <a:spcPct val="100000"/>
                        </a:lnSpc>
                        <a:spcBef>
                          <a:spcPts val="0"/>
                        </a:spcBef>
                        <a:spcAft>
                          <a:spcPts val="0"/>
                        </a:spcAft>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Privacy</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Data Governance</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100C8"/>
                    </a:solidFill>
                  </a:tcPr>
                </a:tc>
                <a:tc hMerge="1">
                  <a:txBody>
                    <a:bodyPr/>
                    <a:lstStyle/>
                    <a:p>
                      <a:pPr algn="ctr"/>
                      <a:endParaRPr lang="en-SE" sz="2400" b="1" kern="1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100C8"/>
                    </a:solidFill>
                  </a:tcPr>
                </a:tc>
                <a:extLst>
                  <a:ext uri="{0D108BD9-81ED-4DB2-BD59-A6C34878D82A}">
                    <a16:rowId xmlns:a16="http://schemas.microsoft.com/office/drawing/2014/main" val="15504442"/>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Executive</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Machine Ethics</a:t>
                      </a:r>
                    </a:p>
                  </a:txBody>
                  <a:tcPr>
                    <a:solidFill>
                      <a:srgbClr val="00008A"/>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Verabally exhanges information. </a:t>
                      </a:r>
                      <a:r>
                        <a:rPr lang="en-GB" sz="2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Deciding business requirements and providing final oversight. </a:t>
                      </a:r>
                      <a:endParaRPr lang="en-GB"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0008A"/>
                    </a:solidFill>
                  </a:tcPr>
                </a:tc>
                <a:extLst>
                  <a:ext uri="{0D108BD9-81ED-4DB2-BD59-A6C34878D82A}">
                    <a16:rowId xmlns:a16="http://schemas.microsoft.com/office/drawing/2014/main" val="2145165744"/>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Bystander</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Not interacting with the system, but stands near the AV as it passes. Themselves and/ or car may be processed by the AV.</a:t>
                      </a:r>
                    </a:p>
                  </a:txBody>
                  <a:tcPr>
                    <a:solidFill>
                      <a:srgbClr val="0100C8"/>
                    </a:solidFill>
                  </a:tcPr>
                </a:tc>
                <a:tc>
                  <a:txBody>
                    <a:bodyPr/>
                    <a:lstStyle/>
                    <a:p>
                      <a:r>
                        <a:rPr lang="en-SE" sz="24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Does not exhange information. </a:t>
                      </a:r>
                      <a:endPar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100C8"/>
                    </a:solidFill>
                  </a:tcPr>
                </a:tc>
                <a:extLst>
                  <a:ext uri="{0D108BD9-81ED-4DB2-BD59-A6C34878D82A}">
                    <a16:rowId xmlns:a16="http://schemas.microsoft.com/office/drawing/2014/main" val="3197257533"/>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0008A"/>
                    </a:solidFill>
                  </a:tcPr>
                </a:tc>
                <a:extLst>
                  <a:ext uri="{0D108BD9-81ED-4DB2-BD59-A6C34878D82A}">
                    <a16:rowId xmlns:a16="http://schemas.microsoft.com/office/drawing/2014/main" val="2291594908"/>
                  </a:ext>
                </a:extLst>
              </a:tr>
            </a:tbl>
          </a:graphicData>
        </a:graphic>
      </p:graphicFrame>
    </p:spTree>
    <p:extLst>
      <p:ext uri="{BB962C8B-B14F-4D97-AF65-F5344CB8AC3E}">
        <p14:creationId xmlns:p14="http://schemas.microsoft.com/office/powerpoint/2010/main" val="319690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75239-13D6-825B-71A1-782FC7B17232}"/>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D7A2A9F0-9BD6-75B5-F250-2A9F6DCE0076}"/>
              </a:ext>
            </a:extLst>
          </p:cNvPr>
          <p:cNvSpPr>
            <a:spLocks noGrp="1"/>
          </p:cNvSpPr>
          <p:nvPr>
            <p:ph type="body" sz="quarter" idx="22"/>
          </p:nvPr>
        </p:nvSpPr>
        <p:spPr/>
        <p:txBody>
          <a:bodyPr/>
          <a:lstStyle/>
          <a:p>
            <a:pPr marL="342900" indent="-342900">
              <a:buFont typeface="Arial" panose="020B0604020202020204" pitchFamily="34" charset="0"/>
              <a:buChar char="•"/>
            </a:pPr>
            <a:r>
              <a:rPr lang="en-SE" sz="2400" b="1" dirty="0"/>
              <a:t>I</a:t>
            </a:r>
            <a:r>
              <a:rPr lang="en-GB" sz="2400" b="1" dirty="0"/>
              <a:t>d</a:t>
            </a:r>
            <a:r>
              <a:rPr lang="en-SE" sz="2400" b="1" dirty="0"/>
              <a:t>entify both </a:t>
            </a:r>
            <a:r>
              <a:rPr lang="en-SE" sz="2400" b="1" i="1" dirty="0"/>
              <a:t>implicit</a:t>
            </a:r>
            <a:r>
              <a:rPr lang="en-SE" sz="2400" b="1" dirty="0"/>
              <a:t> and </a:t>
            </a:r>
            <a:r>
              <a:rPr lang="en-SE" sz="2400" b="1" i="1" dirty="0"/>
              <a:t>explicit</a:t>
            </a:r>
            <a:r>
              <a:rPr lang="en-SE" sz="2400" b="1" dirty="0"/>
              <a:t> values: </a:t>
            </a:r>
            <a:r>
              <a:rPr lang="en-SE" sz="2400" dirty="0"/>
              <a:t>the former are values not encoded but exist in the system (e.g. values due to technical decisions and constrains) and latter are when we alter the socio-technical system to ensure their compliance. </a:t>
            </a:r>
            <a:endParaRPr lang="en-SE" sz="2400" b="1" dirty="0"/>
          </a:p>
          <a:p>
            <a:endParaRPr lang="en-SE" sz="2400" dirty="0"/>
          </a:p>
        </p:txBody>
      </p:sp>
      <p:sp>
        <p:nvSpPr>
          <p:cNvPr id="7" name="Text Placeholder 6">
            <a:extLst>
              <a:ext uri="{FF2B5EF4-FFF2-40B4-BE49-F238E27FC236}">
                <a16:creationId xmlns:a16="http://schemas.microsoft.com/office/drawing/2014/main" id="{5891BF55-8C44-4F3D-30EA-B632200A4FE8}"/>
              </a:ext>
            </a:extLst>
          </p:cNvPr>
          <p:cNvSpPr>
            <a:spLocks noGrp="1"/>
          </p:cNvSpPr>
          <p:nvPr>
            <p:ph type="body" sz="quarter" idx="26"/>
          </p:nvPr>
        </p:nvSpPr>
        <p:spPr/>
        <p:txBody>
          <a:bodyPr/>
          <a:lstStyle/>
          <a:p>
            <a:pPr marL="342900" indent="-342900">
              <a:buFont typeface="Arial" panose="020B0604020202020204" pitchFamily="34" charset="0"/>
              <a:buChar char="•"/>
            </a:pPr>
            <a:r>
              <a:rPr lang="en-SE" sz="2400" dirty="0"/>
              <a:t>This is a continuous process; as we proceed with other identifications, we need to keep coming back here and updating our tables.</a:t>
            </a:r>
          </a:p>
          <a:p>
            <a:endParaRPr lang="en-SE" dirty="0"/>
          </a:p>
        </p:txBody>
      </p:sp>
      <p:sp>
        <p:nvSpPr>
          <p:cNvPr id="5" name="Text Placeholder 4">
            <a:extLst>
              <a:ext uri="{FF2B5EF4-FFF2-40B4-BE49-F238E27FC236}">
                <a16:creationId xmlns:a16="http://schemas.microsoft.com/office/drawing/2014/main" id="{50D20E44-60C4-E5CB-DFF8-419C27BA9F25}"/>
              </a:ext>
            </a:extLst>
          </p:cNvPr>
          <p:cNvSpPr>
            <a:spLocks noGrp="1"/>
          </p:cNvSpPr>
          <p:nvPr>
            <p:ph type="body" sz="quarter" idx="25"/>
          </p:nvPr>
        </p:nvSpPr>
        <p:spPr/>
        <p:txBody>
          <a:bodyPr/>
          <a:lstStyle/>
          <a:p>
            <a:r>
              <a:rPr lang="en-SE" dirty="0"/>
              <a:t>Values Identification</a:t>
            </a:r>
          </a:p>
        </p:txBody>
      </p:sp>
      <p:sp>
        <p:nvSpPr>
          <p:cNvPr id="6" name="Slide Number Placeholder 5">
            <a:extLst>
              <a:ext uri="{FF2B5EF4-FFF2-40B4-BE49-F238E27FC236}">
                <a16:creationId xmlns:a16="http://schemas.microsoft.com/office/drawing/2014/main" id="{4AA7E814-1E2D-5AF0-2F69-CF22B7FFFEA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21</a:t>
            </a:fld>
            <a:endParaRPr lang="bg-BG" dirty="0">
              <a:solidFill>
                <a:srgbClr val="000000"/>
              </a:solidFill>
            </a:endParaRPr>
          </a:p>
        </p:txBody>
      </p:sp>
      <p:graphicFrame>
        <p:nvGraphicFramePr>
          <p:cNvPr id="9" name="Table 7">
            <a:extLst>
              <a:ext uri="{FF2B5EF4-FFF2-40B4-BE49-F238E27FC236}">
                <a16:creationId xmlns:a16="http://schemas.microsoft.com/office/drawing/2014/main" id="{E5D26377-7E61-66FF-FE22-23DD49BFBB6E}"/>
              </a:ext>
            </a:extLst>
          </p:cNvPr>
          <p:cNvGraphicFramePr>
            <a:graphicFrameLocks noGrp="1"/>
          </p:cNvGraphicFramePr>
          <p:nvPr>
            <p:extLst>
              <p:ext uri="{D42A27DB-BD31-4B8C-83A1-F6EECF244321}">
                <p14:modId xmlns:p14="http://schemas.microsoft.com/office/powerpoint/2010/main" val="3091389609"/>
              </p:ext>
            </p:extLst>
          </p:nvPr>
        </p:nvGraphicFramePr>
        <p:xfrm>
          <a:off x="3560599" y="7589819"/>
          <a:ext cx="16687398" cy="4480560"/>
        </p:xfrm>
        <a:graphic>
          <a:graphicData uri="http://schemas.openxmlformats.org/drawingml/2006/table">
            <a:tbl>
              <a:tblPr firstRow="1" bandRow="1">
                <a:tableStyleId>{5C22544A-7EE6-4342-B048-85BDC9FD1C3A}</a:tableStyleId>
              </a:tblPr>
              <a:tblGrid>
                <a:gridCol w="2147001">
                  <a:extLst>
                    <a:ext uri="{9D8B030D-6E8A-4147-A177-3AD203B41FA5}">
                      <a16:colId xmlns:a16="http://schemas.microsoft.com/office/drawing/2014/main" val="1790664211"/>
                    </a:ext>
                  </a:extLst>
                </a:gridCol>
                <a:gridCol w="7062330">
                  <a:extLst>
                    <a:ext uri="{9D8B030D-6E8A-4147-A177-3AD203B41FA5}">
                      <a16:colId xmlns:a16="http://schemas.microsoft.com/office/drawing/2014/main" val="3016533546"/>
                    </a:ext>
                  </a:extLst>
                </a:gridCol>
                <a:gridCol w="7478067">
                  <a:extLst>
                    <a:ext uri="{9D8B030D-6E8A-4147-A177-3AD203B41FA5}">
                      <a16:colId xmlns:a16="http://schemas.microsoft.com/office/drawing/2014/main" val="2107692844"/>
                    </a:ext>
                  </a:extLst>
                </a:gridCol>
              </a:tblGrid>
              <a:tr h="370840">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Value</a:t>
                      </a:r>
                    </a:p>
                  </a:txBody>
                  <a:tcPr>
                    <a:solidFill>
                      <a:srgbClr val="FF2D64"/>
                    </a:solidFill>
                  </a:tcPr>
                </a:tc>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Original system</a:t>
                      </a:r>
                    </a:p>
                  </a:txBody>
                  <a:tcPr>
                    <a:solidFill>
                      <a:srgbClr val="FF2D64"/>
                    </a:solidFill>
                  </a:tcPr>
                </a:tc>
                <a:tc>
                  <a:txBody>
                    <a:bodyPr/>
                    <a:lstStyle/>
                    <a:p>
                      <a:r>
                        <a:rPr lang="en-GB" sz="2400" i="0" dirty="0">
                          <a:latin typeface="Helvetica Neue" panose="02000503000000020004" pitchFamily="2" charset="0"/>
                          <a:ea typeface="Helvetica Neue" panose="02000503000000020004" pitchFamily="2" charset="0"/>
                          <a:cs typeface="Helvetica Neue" panose="02000503000000020004" pitchFamily="2" charset="0"/>
                        </a:rPr>
                        <a:t>Future system</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FF2D64"/>
                    </a:solidFill>
                  </a:tcPr>
                </a:tc>
                <a:extLst>
                  <a:ext uri="{0D108BD9-81ED-4DB2-BD59-A6C34878D82A}">
                    <a16:rowId xmlns:a16="http://schemas.microsoft.com/office/drawing/2014/main" val="1394082024"/>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Transparency (user)</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Speed, fuel, oil temperature, and other metrics are clearly indicated on the dashboard.</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Metrics are indicated in addition to the current destination of the car. There is a clear indication if the car is detecting any object or not and what that is. </a:t>
                      </a:r>
                    </a:p>
                    <a:p>
                      <a:endPar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00008A"/>
                    </a:solidFill>
                  </a:tcPr>
                </a:tc>
                <a:extLst>
                  <a:ext uri="{0D108BD9-81ED-4DB2-BD59-A6C34878D82A}">
                    <a16:rowId xmlns:a16="http://schemas.microsoft.com/office/drawing/2014/main" val="3365320535"/>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Transparency (bystander)</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N/A</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There is a sign indicating what audiovisual data is being recorded.</a:t>
                      </a:r>
                    </a:p>
                  </a:txBody>
                  <a:tcPr>
                    <a:solidFill>
                      <a:srgbClr val="0100C8"/>
                    </a:solidFill>
                  </a:tcPr>
                </a:tc>
                <a:extLst>
                  <a:ext uri="{0D108BD9-81ED-4DB2-BD59-A6C34878D82A}">
                    <a16:rowId xmlns:a16="http://schemas.microsoft.com/office/drawing/2014/main" val="3530557393"/>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Agency</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user/ driver has complete control over the system under normal conditions.</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user transfers control the AV, but can at any point press breaks to stop the car or the wheel to disangage the automatic driving system.</a:t>
                      </a:r>
                    </a:p>
                  </a:txBody>
                  <a:tcPr>
                    <a:solidFill>
                      <a:srgbClr val="00008A"/>
                    </a:solidFill>
                  </a:tcPr>
                </a:tc>
                <a:extLst>
                  <a:ext uri="{0D108BD9-81ED-4DB2-BD59-A6C34878D82A}">
                    <a16:rowId xmlns:a16="http://schemas.microsoft.com/office/drawing/2014/main" val="3581866322"/>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extLst>
                  <a:ext uri="{0D108BD9-81ED-4DB2-BD59-A6C34878D82A}">
                    <a16:rowId xmlns:a16="http://schemas.microsoft.com/office/drawing/2014/main" val="3197257533"/>
                  </a:ext>
                </a:extLst>
              </a:tr>
            </a:tbl>
          </a:graphicData>
        </a:graphic>
      </p:graphicFrame>
    </p:spTree>
    <p:extLst>
      <p:ext uri="{BB962C8B-B14F-4D97-AF65-F5344CB8AC3E}">
        <p14:creationId xmlns:p14="http://schemas.microsoft.com/office/powerpoint/2010/main" val="206344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75239-13D6-825B-71A1-782FC7B17232}"/>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917F7DD5-3765-A1F6-D407-E1DF8D35CB81}"/>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t>Values can align or come into tension with each other. </a:t>
            </a:r>
          </a:p>
          <a:p>
            <a:pPr marL="342900" indent="-342900">
              <a:buFont typeface="Arial" panose="020B0604020202020204" pitchFamily="34" charset="0"/>
              <a:buChar char="•"/>
            </a:pPr>
            <a:r>
              <a:rPr lang="en-GB" sz="2400" dirty="0"/>
              <a:t>The balance among the values of a person, group, or society at large shifts over time and so do value tensions.</a:t>
            </a:r>
            <a:endParaRPr lang="en-SE" sz="2400" dirty="0"/>
          </a:p>
        </p:txBody>
      </p:sp>
      <p:sp>
        <p:nvSpPr>
          <p:cNvPr id="5" name="Text Placeholder 4">
            <a:extLst>
              <a:ext uri="{FF2B5EF4-FFF2-40B4-BE49-F238E27FC236}">
                <a16:creationId xmlns:a16="http://schemas.microsoft.com/office/drawing/2014/main" id="{50D20E44-60C4-E5CB-DFF8-419C27BA9F25}"/>
              </a:ext>
            </a:extLst>
          </p:cNvPr>
          <p:cNvSpPr>
            <a:spLocks noGrp="1"/>
          </p:cNvSpPr>
          <p:nvPr>
            <p:ph type="body" sz="quarter" idx="25"/>
          </p:nvPr>
        </p:nvSpPr>
        <p:spPr/>
        <p:txBody>
          <a:bodyPr/>
          <a:lstStyle/>
          <a:p>
            <a:r>
              <a:rPr lang="en-SE" dirty="0"/>
              <a:t>Values Tensions</a:t>
            </a:r>
          </a:p>
        </p:txBody>
      </p:sp>
      <p:sp>
        <p:nvSpPr>
          <p:cNvPr id="6" name="Slide Number Placeholder 5">
            <a:extLst>
              <a:ext uri="{FF2B5EF4-FFF2-40B4-BE49-F238E27FC236}">
                <a16:creationId xmlns:a16="http://schemas.microsoft.com/office/drawing/2014/main" id="{4AA7E814-1E2D-5AF0-2F69-CF22B7FFFEA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22</a:t>
            </a:fld>
            <a:endParaRPr lang="bg-BG" dirty="0">
              <a:solidFill>
                <a:srgbClr val="000000"/>
              </a:solidFill>
            </a:endParaRPr>
          </a:p>
        </p:txBody>
      </p:sp>
      <p:graphicFrame>
        <p:nvGraphicFramePr>
          <p:cNvPr id="9" name="Table 7">
            <a:extLst>
              <a:ext uri="{FF2B5EF4-FFF2-40B4-BE49-F238E27FC236}">
                <a16:creationId xmlns:a16="http://schemas.microsoft.com/office/drawing/2014/main" id="{E5D26377-7E61-66FF-FE22-23DD49BFBB6E}"/>
              </a:ext>
            </a:extLst>
          </p:cNvPr>
          <p:cNvGraphicFramePr>
            <a:graphicFrameLocks noGrp="1"/>
          </p:cNvGraphicFramePr>
          <p:nvPr>
            <p:extLst>
              <p:ext uri="{D42A27DB-BD31-4B8C-83A1-F6EECF244321}">
                <p14:modId xmlns:p14="http://schemas.microsoft.com/office/powerpoint/2010/main" val="736125547"/>
              </p:ext>
            </p:extLst>
          </p:nvPr>
        </p:nvGraphicFramePr>
        <p:xfrm>
          <a:off x="3108960" y="7256147"/>
          <a:ext cx="17586760" cy="3291840"/>
        </p:xfrm>
        <a:graphic>
          <a:graphicData uri="http://schemas.openxmlformats.org/drawingml/2006/table">
            <a:tbl>
              <a:tblPr firstRow="1" bandRow="1">
                <a:tableStyleId>{5C22544A-7EE6-4342-B048-85BDC9FD1C3A}</a:tableStyleId>
              </a:tblPr>
              <a:tblGrid>
                <a:gridCol w="4777740">
                  <a:extLst>
                    <a:ext uri="{9D8B030D-6E8A-4147-A177-3AD203B41FA5}">
                      <a16:colId xmlns:a16="http://schemas.microsoft.com/office/drawing/2014/main" val="1790664211"/>
                    </a:ext>
                  </a:extLst>
                </a:gridCol>
                <a:gridCol w="4927925">
                  <a:extLst>
                    <a:ext uri="{9D8B030D-6E8A-4147-A177-3AD203B41FA5}">
                      <a16:colId xmlns:a16="http://schemas.microsoft.com/office/drawing/2014/main" val="3016533546"/>
                    </a:ext>
                  </a:extLst>
                </a:gridCol>
                <a:gridCol w="7881095">
                  <a:extLst>
                    <a:ext uri="{9D8B030D-6E8A-4147-A177-3AD203B41FA5}">
                      <a16:colId xmlns:a16="http://schemas.microsoft.com/office/drawing/2014/main" val="2107692844"/>
                    </a:ext>
                  </a:extLst>
                </a:gridCol>
              </a:tblGrid>
              <a:tr h="370840">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Value 1</a:t>
                      </a:r>
                    </a:p>
                  </a:txBody>
                  <a:tcPr>
                    <a:solidFill>
                      <a:srgbClr val="FF2D64"/>
                    </a:solidFill>
                  </a:tcPr>
                </a:tc>
                <a:tc>
                  <a:txBody>
                    <a:bodyPr/>
                    <a:lstStyle/>
                    <a:p>
                      <a:r>
                        <a:rPr lang="en-SE" sz="2400" dirty="0">
                          <a:latin typeface="Helvetica Neue" panose="02000503000000020004" pitchFamily="2" charset="0"/>
                          <a:ea typeface="Helvetica Neue" panose="02000503000000020004" pitchFamily="2" charset="0"/>
                          <a:cs typeface="Helvetica Neue" panose="02000503000000020004" pitchFamily="2" charset="0"/>
                        </a:rPr>
                        <a:t>Value 2</a:t>
                      </a:r>
                    </a:p>
                  </a:txBody>
                  <a:tcPr>
                    <a:solidFill>
                      <a:srgbClr val="FF2D64"/>
                    </a:solidFill>
                  </a:tcPr>
                </a:tc>
                <a:tc>
                  <a:txBody>
                    <a:bodyPr/>
                    <a:lstStyle/>
                    <a:p>
                      <a:r>
                        <a:rPr lang="en-GB" sz="2400" i="0" dirty="0">
                          <a:latin typeface="Helvetica Neue" panose="02000503000000020004" pitchFamily="2" charset="0"/>
                          <a:ea typeface="Helvetica Neue" panose="02000503000000020004" pitchFamily="2" charset="0"/>
                          <a:cs typeface="Helvetica Neue" panose="02000503000000020004" pitchFamily="2" charset="0"/>
                        </a:rPr>
                        <a:t>Tension description</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txBody>
                  <a:tcPr>
                    <a:solidFill>
                      <a:srgbClr val="FF2D64"/>
                    </a:solidFill>
                  </a:tcPr>
                </a:tc>
                <a:extLst>
                  <a:ext uri="{0D108BD9-81ED-4DB2-BD59-A6C34878D82A}">
                    <a16:rowId xmlns:a16="http://schemas.microsoft.com/office/drawing/2014/main" val="1394082024"/>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Agency</a:t>
                      </a:r>
                    </a:p>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(Personalised experience, user)</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Privacy (user)</a:t>
                      </a:r>
                    </a:p>
                  </a:txBody>
                  <a:tcPr>
                    <a:solidFill>
                      <a:srgbClr val="00008A"/>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Increasing personalisation by accessing more information about the user.</a:t>
                      </a:r>
                    </a:p>
                  </a:txBody>
                  <a:tcPr>
                    <a:solidFill>
                      <a:srgbClr val="00008A"/>
                    </a:solidFill>
                  </a:tcPr>
                </a:tc>
                <a:extLst>
                  <a:ext uri="{0D108BD9-81ED-4DB2-BD59-A6C34878D82A}">
                    <a16:rowId xmlns:a16="http://schemas.microsoft.com/office/drawing/2014/main" val="3365320535"/>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Transparency (bystander),</a:t>
                      </a:r>
                    </a:p>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Privacy (bystander)</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Safety (user)</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 want to use more sensors, such as front-facing cameras for better safety, but in the process we add aditional capabilities to the car that those expected by the bystenders and reduce privacy.</a:t>
                      </a:r>
                    </a:p>
                  </a:txBody>
                  <a:tcPr>
                    <a:solidFill>
                      <a:srgbClr val="0100C8"/>
                    </a:solidFill>
                  </a:tcPr>
                </a:tc>
                <a:extLst>
                  <a:ext uri="{0D108BD9-81ED-4DB2-BD59-A6C34878D82A}">
                    <a16:rowId xmlns:a16="http://schemas.microsoft.com/office/drawing/2014/main" val="3530557393"/>
                  </a:ext>
                </a:extLst>
              </a:tr>
              <a:tr h="370840">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tc>
                  <a:txBody>
                    <a:bodyPr/>
                    <a:lstStyle/>
                    <a:p>
                      <a:r>
                        <a:rPr lang="en-SE"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a:txBody>
                  <a:tcPr>
                    <a:solidFill>
                      <a:srgbClr val="0100C8"/>
                    </a:solidFill>
                  </a:tcPr>
                </a:tc>
                <a:extLst>
                  <a:ext uri="{0D108BD9-81ED-4DB2-BD59-A6C34878D82A}">
                    <a16:rowId xmlns:a16="http://schemas.microsoft.com/office/drawing/2014/main" val="3197257533"/>
                  </a:ext>
                </a:extLst>
              </a:tr>
            </a:tbl>
          </a:graphicData>
        </a:graphic>
      </p:graphicFrame>
    </p:spTree>
    <p:extLst>
      <p:ext uri="{BB962C8B-B14F-4D97-AF65-F5344CB8AC3E}">
        <p14:creationId xmlns:p14="http://schemas.microsoft.com/office/powerpoint/2010/main" val="1341492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75239-13D6-825B-71A1-782FC7B17232}"/>
              </a:ext>
            </a:extLst>
          </p:cNvPr>
          <p:cNvSpPr>
            <a:spLocks noGrp="1"/>
          </p:cNvSpPr>
          <p:nvPr>
            <p:ph type="body" sz="quarter" idx="24"/>
          </p:nvPr>
        </p:nvSpPr>
        <p:spPr/>
        <p:txBody>
          <a:bodyPr/>
          <a:lstStyle/>
          <a:p>
            <a:r>
              <a:rPr lang="en-SE" dirty="0"/>
              <a:t>Value Sensitive Design</a:t>
            </a:r>
          </a:p>
        </p:txBody>
      </p:sp>
      <p:sp>
        <p:nvSpPr>
          <p:cNvPr id="10" name="Text Placeholder 9">
            <a:extLst>
              <a:ext uri="{FF2B5EF4-FFF2-40B4-BE49-F238E27FC236}">
                <a16:creationId xmlns:a16="http://schemas.microsoft.com/office/drawing/2014/main" id="{9852C189-8339-91D5-C2DB-CD86EAC60B18}"/>
              </a:ext>
            </a:extLst>
          </p:cNvPr>
          <p:cNvSpPr>
            <a:spLocks noGrp="1"/>
          </p:cNvSpPr>
          <p:nvPr>
            <p:ph type="body" sz="quarter" idx="22"/>
          </p:nvPr>
        </p:nvSpPr>
        <p:spPr/>
        <p:txBody>
          <a:bodyPr/>
          <a:lstStyle/>
          <a:p>
            <a:endParaRPr lang="en-SE"/>
          </a:p>
        </p:txBody>
      </p:sp>
      <p:sp>
        <p:nvSpPr>
          <p:cNvPr id="11" name="Text Placeholder 10">
            <a:extLst>
              <a:ext uri="{FF2B5EF4-FFF2-40B4-BE49-F238E27FC236}">
                <a16:creationId xmlns:a16="http://schemas.microsoft.com/office/drawing/2014/main" id="{2DB2DFA1-5C1B-BFF1-306B-876593412874}"/>
              </a:ext>
            </a:extLst>
          </p:cNvPr>
          <p:cNvSpPr>
            <a:spLocks noGrp="1"/>
          </p:cNvSpPr>
          <p:nvPr>
            <p:ph type="body" sz="quarter" idx="26"/>
          </p:nvPr>
        </p:nvSpPr>
        <p:spPr/>
        <p:txBody>
          <a:bodyPr/>
          <a:lstStyle/>
          <a:p>
            <a:endParaRPr lang="en-SE"/>
          </a:p>
        </p:txBody>
      </p:sp>
      <p:sp>
        <p:nvSpPr>
          <p:cNvPr id="5" name="Text Placeholder 4">
            <a:extLst>
              <a:ext uri="{FF2B5EF4-FFF2-40B4-BE49-F238E27FC236}">
                <a16:creationId xmlns:a16="http://schemas.microsoft.com/office/drawing/2014/main" id="{50D20E44-60C4-E5CB-DFF8-419C27BA9F25}"/>
              </a:ext>
            </a:extLst>
          </p:cNvPr>
          <p:cNvSpPr>
            <a:spLocks noGrp="1"/>
          </p:cNvSpPr>
          <p:nvPr>
            <p:ph type="body" sz="quarter" idx="25"/>
          </p:nvPr>
        </p:nvSpPr>
        <p:spPr/>
        <p:txBody>
          <a:bodyPr>
            <a:noAutofit/>
          </a:bodyPr>
          <a:lstStyle/>
          <a:p>
            <a:pPr algn="l"/>
            <a:r>
              <a:rPr lang="en-GB" i="0" dirty="0">
                <a:effectLst/>
                <a:latin typeface="Helvetica Neue" panose="02000503000000020004" pitchFamily="2" charset="0"/>
                <a:ea typeface="Helvetica Neue" panose="02000503000000020004" pitchFamily="2" charset="0"/>
                <a:cs typeface="Helvetica Neue" panose="02000503000000020004" pitchFamily="2" charset="0"/>
              </a:rPr>
              <a:t>Technology Identification</a:t>
            </a:r>
          </a:p>
          <a:p>
            <a:br>
              <a:rPr lang="en-GB" dirty="0">
                <a:effectLst/>
                <a:latin typeface="Helvetica Neue" panose="02000503000000020004" pitchFamily="2" charset="0"/>
                <a:ea typeface="Helvetica Neue" panose="02000503000000020004" pitchFamily="2" charset="0"/>
                <a:cs typeface="Helvetica Neue" panose="02000503000000020004" pitchFamily="2" charset="0"/>
              </a:rPr>
            </a:br>
            <a:endParaRPr lang="en-GB"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lide Number Placeholder 5">
            <a:extLst>
              <a:ext uri="{FF2B5EF4-FFF2-40B4-BE49-F238E27FC236}">
                <a16:creationId xmlns:a16="http://schemas.microsoft.com/office/drawing/2014/main" id="{4AA7E814-1E2D-5AF0-2F69-CF22B7FFFEAF}"/>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23</a:t>
            </a:fld>
            <a:endParaRPr lang="bg-BG" dirty="0">
              <a:solidFill>
                <a:srgbClr val="000000"/>
              </a:solidFill>
            </a:endParaRPr>
          </a:p>
        </p:txBody>
      </p:sp>
      <p:graphicFrame>
        <p:nvGraphicFramePr>
          <p:cNvPr id="9" name="Table 7">
            <a:extLst>
              <a:ext uri="{FF2B5EF4-FFF2-40B4-BE49-F238E27FC236}">
                <a16:creationId xmlns:a16="http://schemas.microsoft.com/office/drawing/2014/main" id="{E5D26377-7E61-66FF-FE22-23DD49BFBB6E}"/>
              </a:ext>
            </a:extLst>
          </p:cNvPr>
          <p:cNvGraphicFramePr>
            <a:graphicFrameLocks noGrp="1"/>
          </p:cNvGraphicFramePr>
          <p:nvPr>
            <p:extLst>
              <p:ext uri="{D42A27DB-BD31-4B8C-83A1-F6EECF244321}">
                <p14:modId xmlns:p14="http://schemas.microsoft.com/office/powerpoint/2010/main" val="1555413018"/>
              </p:ext>
            </p:extLst>
          </p:nvPr>
        </p:nvGraphicFramePr>
        <p:xfrm>
          <a:off x="1287095" y="5188482"/>
          <a:ext cx="11303881" cy="5669280"/>
        </p:xfrm>
        <a:graphic>
          <a:graphicData uri="http://schemas.openxmlformats.org/drawingml/2006/table">
            <a:tbl>
              <a:tblPr firstRow="1" bandRow="1">
                <a:tableStyleId>{5C22544A-7EE6-4342-B048-85BDC9FD1C3A}</a:tableStyleId>
              </a:tblPr>
              <a:tblGrid>
                <a:gridCol w="2210485">
                  <a:extLst>
                    <a:ext uri="{9D8B030D-6E8A-4147-A177-3AD203B41FA5}">
                      <a16:colId xmlns:a16="http://schemas.microsoft.com/office/drawing/2014/main" val="1790664211"/>
                    </a:ext>
                  </a:extLst>
                </a:gridCol>
                <a:gridCol w="6418776">
                  <a:extLst>
                    <a:ext uri="{9D8B030D-6E8A-4147-A177-3AD203B41FA5}">
                      <a16:colId xmlns:a16="http://schemas.microsoft.com/office/drawing/2014/main" val="3016533546"/>
                    </a:ext>
                  </a:extLst>
                </a:gridCol>
                <a:gridCol w="2674620">
                  <a:extLst>
                    <a:ext uri="{9D8B030D-6E8A-4147-A177-3AD203B41FA5}">
                      <a16:colId xmlns:a16="http://schemas.microsoft.com/office/drawing/2014/main" val="879547708"/>
                    </a:ext>
                  </a:extLst>
                </a:gridCol>
              </a:tblGrid>
              <a:tr h="370840">
                <a:tc>
                  <a:txBody>
                    <a:bodyPr/>
                    <a:lstStyle/>
                    <a:p>
                      <a:r>
                        <a:rPr lang="en-SE" sz="2400" dirty="0"/>
                        <a:t>Sensor</a:t>
                      </a:r>
                    </a:p>
                  </a:txBody>
                  <a:tcPr>
                    <a:solidFill>
                      <a:srgbClr val="FF2D64"/>
                    </a:solidFill>
                  </a:tcPr>
                </a:tc>
                <a:tc>
                  <a:txBody>
                    <a:bodyPr/>
                    <a:lstStyle/>
                    <a:p>
                      <a:r>
                        <a:rPr lang="en-SE" sz="2400" dirty="0"/>
                        <a:t>Purpose</a:t>
                      </a:r>
                    </a:p>
                  </a:txBody>
                  <a:tcPr>
                    <a:solidFill>
                      <a:srgbClr val="FF2D64"/>
                    </a:solidFill>
                  </a:tcPr>
                </a:tc>
                <a:tc>
                  <a:txBody>
                    <a:bodyPr/>
                    <a:lstStyle/>
                    <a:p>
                      <a:r>
                        <a:rPr lang="en-SE" sz="2400" dirty="0"/>
                        <a:t>Supporting value</a:t>
                      </a:r>
                    </a:p>
                  </a:txBody>
                  <a:tcPr>
                    <a:solidFill>
                      <a:srgbClr val="FF2D64"/>
                    </a:solidFill>
                  </a:tcPr>
                </a:tc>
                <a:extLst>
                  <a:ext uri="{0D108BD9-81ED-4DB2-BD59-A6C34878D82A}">
                    <a16:rowId xmlns:a16="http://schemas.microsoft.com/office/drawing/2014/main" val="1394082024"/>
                  </a:ext>
                </a:extLst>
              </a:tr>
              <a:tr h="170516">
                <a:tc>
                  <a:txBody>
                    <a:bodyPr/>
                    <a:lstStyle/>
                    <a:p>
                      <a:r>
                        <a:rPr lang="en-SE" sz="2400" dirty="0">
                          <a:solidFill>
                            <a:schemeClr val="bg1"/>
                          </a:solidFill>
                        </a:rPr>
                        <a:t>Lidar</a:t>
                      </a:r>
                    </a:p>
                  </a:txBody>
                  <a:tcPr>
                    <a:solidFill>
                      <a:srgbClr val="00008A"/>
                    </a:solidFill>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Calculates distance to various objects. C</a:t>
                      </a:r>
                      <a:r>
                        <a:rPr lang="en-GB" sz="2400" dirty="0" err="1">
                          <a:solidFill>
                            <a:schemeClr val="bg1"/>
                          </a:solidFill>
                        </a:rPr>
                        <a:t>reates</a:t>
                      </a:r>
                      <a:r>
                        <a:rPr lang="en-GB" sz="2400" dirty="0">
                          <a:solidFill>
                            <a:schemeClr val="bg1"/>
                          </a:solidFill>
                        </a:rPr>
                        <a:t> 3D images of the detected objects and mapping the surroundings</a:t>
                      </a:r>
                      <a:endParaRPr lang="en-SE" sz="2400" dirty="0">
                        <a:solidFill>
                          <a:schemeClr val="bg1"/>
                        </a:solidFill>
                      </a:endParaRPr>
                    </a:p>
                  </a:txBody>
                  <a:tcPr>
                    <a:solidFill>
                      <a:srgbClr val="00008A"/>
                    </a:solidFill>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Robustness, safety</a:t>
                      </a:r>
                    </a:p>
                  </a:txBody>
                  <a:tcPr>
                    <a:solidFill>
                      <a:srgbClr val="00008A"/>
                    </a:solidFill>
                  </a:tcPr>
                </a:tc>
                <a:extLst>
                  <a:ext uri="{0D108BD9-81ED-4DB2-BD59-A6C34878D82A}">
                    <a16:rowId xmlns:a16="http://schemas.microsoft.com/office/drawing/2014/main" val="3365320535"/>
                  </a:ext>
                </a:extLst>
              </a:tr>
              <a:tr h="370840">
                <a:tc>
                  <a:txBody>
                    <a:bodyPr/>
                    <a:lstStyle/>
                    <a:p>
                      <a:r>
                        <a:rPr lang="en-SE" sz="2400" dirty="0">
                          <a:solidFill>
                            <a:schemeClr val="bg1"/>
                          </a:solidFill>
                        </a:rPr>
                        <a:t>Front-facing cameras</a:t>
                      </a:r>
                    </a:p>
                  </a:txBody>
                  <a:tcPr>
                    <a:solidFill>
                      <a:srgbClr val="0100C8"/>
                    </a:solidFill>
                  </a:tcPr>
                </a:tc>
                <a:tc>
                  <a:txBody>
                    <a:bodyPr/>
                    <a:lstStyle/>
                    <a:p>
                      <a:r>
                        <a:rPr lang="en-SE" sz="2400" dirty="0">
                          <a:solidFill>
                            <a:schemeClr val="bg1"/>
                          </a:solidFill>
                        </a:rPr>
                        <a:t>Identification of objects and current position with respect to the road.</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Robustness, safety</a:t>
                      </a:r>
                    </a:p>
                    <a:p>
                      <a:r>
                        <a:rPr lang="en-SE" sz="2400" dirty="0">
                          <a:solidFill>
                            <a:schemeClr val="bg1"/>
                          </a:solidFill>
                        </a:rPr>
                        <a:t>, transparency</a:t>
                      </a:r>
                    </a:p>
                  </a:txBody>
                  <a:tcPr>
                    <a:solidFill>
                      <a:srgbClr val="0100C8"/>
                    </a:solidFill>
                  </a:tcPr>
                </a:tc>
                <a:extLst>
                  <a:ext uri="{0D108BD9-81ED-4DB2-BD59-A6C34878D82A}">
                    <a16:rowId xmlns:a16="http://schemas.microsoft.com/office/drawing/2014/main" val="3530557393"/>
                  </a:ext>
                </a:extLst>
              </a:tr>
              <a:tr h="370840">
                <a:tc>
                  <a:txBody>
                    <a:bodyPr/>
                    <a:lstStyle/>
                    <a:p>
                      <a:r>
                        <a:rPr lang="en-SE" sz="2400" dirty="0">
                          <a:solidFill>
                            <a:schemeClr val="bg1"/>
                          </a:solidFill>
                        </a:rPr>
                        <a:t>Internal-facing cameras</a:t>
                      </a:r>
                    </a:p>
                  </a:txBody>
                  <a:tcPr>
                    <a:solidFill>
                      <a:srgbClr val="00008A"/>
                    </a:solidFill>
                  </a:tcPr>
                </a:tc>
                <a:tc>
                  <a:txBody>
                    <a:bodyPr/>
                    <a:lstStyle/>
                    <a:p>
                      <a:r>
                        <a:rPr lang="en-US" sz="2400" kern="1200" dirty="0">
                          <a:solidFill>
                            <a:schemeClr val="bg1"/>
                          </a:solidFill>
                          <a:effectLst/>
                          <a:latin typeface="+mn-lt"/>
                          <a:ea typeface="+mn-ea"/>
                          <a:cs typeface="+mn-cs"/>
                        </a:rPr>
                        <a:t>Face recognition of the user and awareness detection based on pupil dilation.</a:t>
                      </a:r>
                      <a:endParaRPr lang="en-SE" sz="2400" dirty="0">
                        <a:solidFill>
                          <a:schemeClr val="bg1"/>
                        </a:solidFill>
                      </a:endParaRPr>
                    </a:p>
                  </a:txBody>
                  <a:tcPr>
                    <a:solidFill>
                      <a:srgbClr val="00008A"/>
                    </a:solidFill>
                  </a:tcPr>
                </a:tc>
                <a:tc>
                  <a:txBody>
                    <a:bodyPr/>
                    <a:lstStyle/>
                    <a:p>
                      <a:r>
                        <a:rPr lang="en-SE" sz="2400" dirty="0">
                          <a:solidFill>
                            <a:schemeClr val="bg1"/>
                          </a:solidFill>
                        </a:rPr>
                        <a:t>Agency, safety</a:t>
                      </a:r>
                    </a:p>
                  </a:txBody>
                  <a:tcPr>
                    <a:solidFill>
                      <a:srgbClr val="00008A"/>
                    </a:solidFill>
                  </a:tcPr>
                </a:tc>
                <a:extLst>
                  <a:ext uri="{0D108BD9-81ED-4DB2-BD59-A6C34878D82A}">
                    <a16:rowId xmlns:a16="http://schemas.microsoft.com/office/drawing/2014/main" val="3581866322"/>
                  </a:ext>
                </a:extLst>
              </a:tr>
              <a:tr h="370840">
                <a:tc>
                  <a:txBody>
                    <a:bodyPr/>
                    <a:lstStyle/>
                    <a:p>
                      <a:r>
                        <a:rPr lang="en-SE" sz="2400" dirty="0">
                          <a:solidFill>
                            <a:schemeClr val="bg1"/>
                          </a:solidFill>
                        </a:rPr>
                        <a:t>Radar</a:t>
                      </a:r>
                    </a:p>
                  </a:txBody>
                  <a:tcPr>
                    <a:solidFill>
                      <a:srgbClr val="0100C8"/>
                    </a:solidFill>
                  </a:tcPr>
                </a:tc>
                <a:tc>
                  <a:txBody>
                    <a:bodyPr/>
                    <a:lstStyle/>
                    <a:p>
                      <a:pPr>
                        <a:lnSpc>
                          <a:spcPct val="100000"/>
                        </a:lnSpc>
                        <a:spcBef>
                          <a:spcPts val="0"/>
                        </a:spcBef>
                        <a:spcAft>
                          <a:spcPts val="0"/>
                        </a:spcAft>
                      </a:pPr>
                      <a:r>
                        <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Send out radio waves that detect objects and gauge their distance and speed in relation to the vehicle.</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Robustness, Transparency</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100C8"/>
                    </a:solidFill>
                  </a:tcPr>
                </a:tc>
                <a:extLst>
                  <a:ext uri="{0D108BD9-81ED-4DB2-BD59-A6C34878D82A}">
                    <a16:rowId xmlns:a16="http://schemas.microsoft.com/office/drawing/2014/main" val="15504442"/>
                  </a:ext>
                </a:extLst>
              </a:tr>
              <a:tr h="370840">
                <a:tc>
                  <a:txBody>
                    <a:bodyPr/>
                    <a:lstStyle/>
                    <a:p>
                      <a:r>
                        <a:rPr lang="en-SE" sz="2400" dirty="0">
                          <a:solidFill>
                            <a:schemeClr val="bg1"/>
                          </a:solidFill>
                        </a:rPr>
                        <a:t>Pressure sensor (wheels)</a:t>
                      </a:r>
                    </a:p>
                  </a:txBody>
                  <a:tcPr>
                    <a:solidFill>
                      <a:srgbClr val="00008A"/>
                    </a:solidFill>
                  </a:tcPr>
                </a:tc>
                <a:tc>
                  <a:txBody>
                    <a:bodyPr/>
                    <a:lstStyle/>
                    <a:p>
                      <a:r>
                        <a:rPr lang="en-SE" sz="2400" dirty="0">
                          <a:solidFill>
                            <a:schemeClr val="bg1"/>
                          </a:solidFill>
                        </a:rPr>
                        <a:t>Calculates the pressure of the car’s tyres; enabling the detection of a flat tyre.</a:t>
                      </a:r>
                    </a:p>
                  </a:txBody>
                  <a:tcPr>
                    <a:solidFill>
                      <a:srgbClr val="00008A"/>
                    </a:solidFill>
                  </a:tcPr>
                </a:tc>
                <a:tc>
                  <a:txBody>
                    <a:bodyPr/>
                    <a:lstStyle/>
                    <a:p>
                      <a:r>
                        <a:rPr lang="en-SE" sz="2400" dirty="0">
                          <a:solidFill>
                            <a:schemeClr val="bg1"/>
                          </a:solidFill>
                        </a:rPr>
                        <a:t>Safety, Transparency</a:t>
                      </a:r>
                    </a:p>
                  </a:txBody>
                  <a:tcPr>
                    <a:solidFill>
                      <a:srgbClr val="00008A"/>
                    </a:solidFill>
                  </a:tcPr>
                </a:tc>
                <a:extLst>
                  <a:ext uri="{0D108BD9-81ED-4DB2-BD59-A6C34878D82A}">
                    <a16:rowId xmlns:a16="http://schemas.microsoft.com/office/drawing/2014/main" val="2145165744"/>
                  </a:ext>
                </a:extLst>
              </a:tr>
              <a:tr h="370840">
                <a:tc>
                  <a:txBody>
                    <a:bodyPr/>
                    <a:lstStyle/>
                    <a:p>
                      <a:r>
                        <a:rPr lang="en-SE" sz="2400" dirty="0">
                          <a:solidFill>
                            <a:schemeClr val="bg1"/>
                          </a:solidFill>
                        </a:rPr>
                        <a:t>…</a:t>
                      </a:r>
                    </a:p>
                  </a:txBody>
                  <a:tcPr>
                    <a:solidFill>
                      <a:srgbClr val="0100C8"/>
                    </a:solidFill>
                  </a:tcPr>
                </a:tc>
                <a:tc>
                  <a:txBody>
                    <a:bodyPr/>
                    <a:lstStyle/>
                    <a:p>
                      <a:r>
                        <a:rPr lang="en-US" sz="2400" kern="1200" dirty="0">
                          <a:solidFill>
                            <a:schemeClr val="bg1"/>
                          </a:solidFill>
                          <a:effectLst/>
                          <a:latin typeface="+mn-lt"/>
                          <a:ea typeface="+mn-ea"/>
                          <a:cs typeface="+mn-cs"/>
                        </a:rPr>
                        <a:t>…</a:t>
                      </a:r>
                      <a:endParaRPr lang="en-SE" sz="2400" dirty="0">
                        <a:solidFill>
                          <a:schemeClr val="bg1"/>
                        </a:solidFill>
                      </a:endParaRPr>
                    </a:p>
                  </a:txBody>
                  <a:tcPr>
                    <a:solidFill>
                      <a:srgbClr val="0100C8"/>
                    </a:solidFill>
                  </a:tcPr>
                </a:tc>
                <a:tc>
                  <a:txBody>
                    <a:bodyPr/>
                    <a:lstStyle/>
                    <a:p>
                      <a:endParaRPr lang="en-SE" sz="2400" dirty="0">
                        <a:solidFill>
                          <a:schemeClr val="bg1"/>
                        </a:solidFill>
                      </a:endParaRPr>
                    </a:p>
                  </a:txBody>
                  <a:tcPr>
                    <a:solidFill>
                      <a:srgbClr val="0100C8"/>
                    </a:solidFill>
                  </a:tcPr>
                </a:tc>
                <a:extLst>
                  <a:ext uri="{0D108BD9-81ED-4DB2-BD59-A6C34878D82A}">
                    <a16:rowId xmlns:a16="http://schemas.microsoft.com/office/drawing/2014/main" val="3197257533"/>
                  </a:ext>
                </a:extLst>
              </a:tr>
            </a:tbl>
          </a:graphicData>
        </a:graphic>
      </p:graphicFrame>
      <p:graphicFrame>
        <p:nvGraphicFramePr>
          <p:cNvPr id="3" name="Table 7">
            <a:extLst>
              <a:ext uri="{FF2B5EF4-FFF2-40B4-BE49-F238E27FC236}">
                <a16:creationId xmlns:a16="http://schemas.microsoft.com/office/drawing/2014/main" id="{E24F7975-70D1-2B0F-1998-922A6D6DD85D}"/>
              </a:ext>
            </a:extLst>
          </p:cNvPr>
          <p:cNvGraphicFramePr>
            <a:graphicFrameLocks noGrp="1"/>
          </p:cNvGraphicFramePr>
          <p:nvPr>
            <p:extLst>
              <p:ext uri="{D42A27DB-BD31-4B8C-83A1-F6EECF244321}">
                <p14:modId xmlns:p14="http://schemas.microsoft.com/office/powerpoint/2010/main" val="2251352951"/>
              </p:ext>
            </p:extLst>
          </p:nvPr>
        </p:nvGraphicFramePr>
        <p:xfrm>
          <a:off x="13000837" y="5170755"/>
          <a:ext cx="9876749" cy="3291840"/>
        </p:xfrm>
        <a:graphic>
          <a:graphicData uri="http://schemas.openxmlformats.org/drawingml/2006/table">
            <a:tbl>
              <a:tblPr firstRow="1" bandRow="1">
                <a:tableStyleId>{5C22544A-7EE6-4342-B048-85BDC9FD1C3A}</a:tableStyleId>
              </a:tblPr>
              <a:tblGrid>
                <a:gridCol w="2086763">
                  <a:extLst>
                    <a:ext uri="{9D8B030D-6E8A-4147-A177-3AD203B41FA5}">
                      <a16:colId xmlns:a16="http://schemas.microsoft.com/office/drawing/2014/main" val="1790664211"/>
                    </a:ext>
                  </a:extLst>
                </a:gridCol>
                <a:gridCol w="4326374">
                  <a:extLst>
                    <a:ext uri="{9D8B030D-6E8A-4147-A177-3AD203B41FA5}">
                      <a16:colId xmlns:a16="http://schemas.microsoft.com/office/drawing/2014/main" val="3016533546"/>
                    </a:ext>
                  </a:extLst>
                </a:gridCol>
                <a:gridCol w="3463612">
                  <a:extLst>
                    <a:ext uri="{9D8B030D-6E8A-4147-A177-3AD203B41FA5}">
                      <a16:colId xmlns:a16="http://schemas.microsoft.com/office/drawing/2014/main" val="1965628498"/>
                    </a:ext>
                  </a:extLst>
                </a:gridCol>
              </a:tblGrid>
              <a:tr h="370840">
                <a:tc>
                  <a:txBody>
                    <a:bodyPr/>
                    <a:lstStyle/>
                    <a:p>
                      <a:r>
                        <a:rPr lang="en-SE" sz="2400" dirty="0"/>
                        <a:t>Actuator</a:t>
                      </a:r>
                    </a:p>
                  </a:txBody>
                  <a:tcPr>
                    <a:solidFill>
                      <a:srgbClr val="FF2D64"/>
                    </a:solidFill>
                  </a:tcPr>
                </a:tc>
                <a:tc>
                  <a:txBody>
                    <a:bodyPr/>
                    <a:lstStyle/>
                    <a:p>
                      <a:r>
                        <a:rPr lang="en-SE" sz="2400" dirty="0"/>
                        <a:t>Purpose</a:t>
                      </a:r>
                    </a:p>
                  </a:txBody>
                  <a:tcPr>
                    <a:solidFill>
                      <a:srgbClr val="FF2D64"/>
                    </a:solidFill>
                  </a:tcPr>
                </a:tc>
                <a:tc>
                  <a:txBody>
                    <a:bodyPr/>
                    <a:lstStyle/>
                    <a:p>
                      <a:r>
                        <a:rPr lang="en-SE" sz="2400" dirty="0"/>
                        <a:t>Supporting value</a:t>
                      </a:r>
                    </a:p>
                  </a:txBody>
                  <a:tcPr>
                    <a:solidFill>
                      <a:srgbClr val="FF2D64"/>
                    </a:solidFill>
                  </a:tcPr>
                </a:tc>
                <a:extLst>
                  <a:ext uri="{0D108BD9-81ED-4DB2-BD59-A6C34878D82A}">
                    <a16:rowId xmlns:a16="http://schemas.microsoft.com/office/drawing/2014/main" val="1394082024"/>
                  </a:ext>
                </a:extLst>
              </a:tr>
              <a:tr h="170516">
                <a:tc>
                  <a:txBody>
                    <a:bodyPr/>
                    <a:lstStyle/>
                    <a:p>
                      <a:r>
                        <a:rPr lang="en-SE" sz="2400" dirty="0">
                          <a:solidFill>
                            <a:schemeClr val="bg1"/>
                          </a:solidFill>
                        </a:rPr>
                        <a:t>Driver’s screen</a:t>
                      </a:r>
                    </a:p>
                  </a:txBody>
                  <a:tcPr>
                    <a:solidFill>
                      <a:srgbClr val="00008A"/>
                    </a:solidFill>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Provide information to the driver’s line of sight towards the road.</a:t>
                      </a:r>
                    </a:p>
                  </a:txBody>
                  <a:tcPr>
                    <a:solidFill>
                      <a:srgbClr val="00008A"/>
                    </a:solidFill>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Robustness, safety</a:t>
                      </a:r>
                    </a:p>
                  </a:txBody>
                  <a:tcPr>
                    <a:solidFill>
                      <a:srgbClr val="00008A"/>
                    </a:solidFill>
                  </a:tcPr>
                </a:tc>
                <a:extLst>
                  <a:ext uri="{0D108BD9-81ED-4DB2-BD59-A6C34878D82A}">
                    <a16:rowId xmlns:a16="http://schemas.microsoft.com/office/drawing/2014/main" val="3365320535"/>
                  </a:ext>
                </a:extLst>
              </a:tr>
              <a:tr h="370840">
                <a:tc>
                  <a:txBody>
                    <a:bodyPr/>
                    <a:lstStyle/>
                    <a:p>
                      <a:r>
                        <a:rPr lang="en-GB" sz="2400" dirty="0">
                          <a:solidFill>
                            <a:schemeClr val="bg1"/>
                          </a:solidFill>
                        </a:rPr>
                        <a:t>Infotainment</a:t>
                      </a:r>
                      <a:r>
                        <a:rPr lang="en-SE" sz="2400" dirty="0">
                          <a:solidFill>
                            <a:schemeClr val="bg1"/>
                          </a:solidFill>
                        </a:rPr>
                        <a:t> </a:t>
                      </a:r>
                    </a:p>
                  </a:txBody>
                  <a:tcPr>
                    <a:solidFill>
                      <a:srgbClr val="0100C8"/>
                    </a:solidFill>
                  </a:tcPr>
                </a:tc>
                <a:tc>
                  <a:txBody>
                    <a:bodyPr/>
                    <a:lstStyle/>
                    <a:p>
                      <a:r>
                        <a:rPr lang="en-SE" sz="2400" dirty="0">
                          <a:solidFill>
                            <a:schemeClr val="bg1"/>
                          </a:solidFill>
                        </a:rPr>
                        <a:t>Identification of objects and current position with respect to the road.</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Robustness, safety</a:t>
                      </a:r>
                    </a:p>
                  </a:txBody>
                  <a:tcPr>
                    <a:solidFill>
                      <a:srgbClr val="0100C8"/>
                    </a:solidFill>
                  </a:tcPr>
                </a:tc>
                <a:extLst>
                  <a:ext uri="{0D108BD9-81ED-4DB2-BD59-A6C34878D82A}">
                    <a16:rowId xmlns:a16="http://schemas.microsoft.com/office/drawing/2014/main" val="3530557393"/>
                  </a:ext>
                </a:extLst>
              </a:tr>
              <a:tr h="370840">
                <a:tc>
                  <a:txBody>
                    <a:bodyPr/>
                    <a:lstStyle/>
                    <a:p>
                      <a:r>
                        <a:rPr lang="en-SE" sz="2400" dirty="0">
                          <a:solidFill>
                            <a:schemeClr val="bg1"/>
                          </a:solidFill>
                        </a:rPr>
                        <a:t>…</a:t>
                      </a:r>
                    </a:p>
                  </a:txBody>
                  <a:tcPr>
                    <a:solidFill>
                      <a:srgbClr val="00008A"/>
                    </a:solidFill>
                  </a:tcPr>
                </a:tc>
                <a:tc>
                  <a:txBody>
                    <a:bodyPr/>
                    <a:lstStyle/>
                    <a:p>
                      <a:r>
                        <a:rPr lang="en-SE" sz="2400" dirty="0">
                          <a:solidFill>
                            <a:schemeClr val="bg1"/>
                          </a:solidFill>
                        </a:rPr>
                        <a:t>…</a:t>
                      </a:r>
                    </a:p>
                  </a:txBody>
                  <a:tcPr>
                    <a:solidFill>
                      <a:srgbClr val="00008A"/>
                    </a:solidFill>
                  </a:tcPr>
                </a:tc>
                <a:tc>
                  <a:txBody>
                    <a:bodyPr/>
                    <a:lstStyle/>
                    <a:p>
                      <a:r>
                        <a:rPr lang="en-SE" sz="2400" dirty="0">
                          <a:solidFill>
                            <a:schemeClr val="bg1"/>
                          </a:solidFill>
                        </a:rPr>
                        <a:t>…</a:t>
                      </a:r>
                    </a:p>
                  </a:txBody>
                  <a:tcPr>
                    <a:solidFill>
                      <a:srgbClr val="00008A"/>
                    </a:solidFill>
                  </a:tcPr>
                </a:tc>
                <a:extLst>
                  <a:ext uri="{0D108BD9-81ED-4DB2-BD59-A6C34878D82A}">
                    <a16:rowId xmlns:a16="http://schemas.microsoft.com/office/drawing/2014/main" val="3581866322"/>
                  </a:ext>
                </a:extLst>
              </a:tr>
            </a:tbl>
          </a:graphicData>
        </a:graphic>
      </p:graphicFrame>
      <p:graphicFrame>
        <p:nvGraphicFramePr>
          <p:cNvPr id="8" name="Table 7">
            <a:extLst>
              <a:ext uri="{FF2B5EF4-FFF2-40B4-BE49-F238E27FC236}">
                <a16:creationId xmlns:a16="http://schemas.microsoft.com/office/drawing/2014/main" id="{EBAA3434-F876-76AD-4D18-612BB8F0D3D0}"/>
              </a:ext>
            </a:extLst>
          </p:cNvPr>
          <p:cNvGraphicFramePr>
            <a:graphicFrameLocks noGrp="1"/>
          </p:cNvGraphicFramePr>
          <p:nvPr>
            <p:extLst>
              <p:ext uri="{D42A27DB-BD31-4B8C-83A1-F6EECF244321}">
                <p14:modId xmlns:p14="http://schemas.microsoft.com/office/powerpoint/2010/main" val="3665750914"/>
              </p:ext>
            </p:extLst>
          </p:nvPr>
        </p:nvGraphicFramePr>
        <p:xfrm>
          <a:off x="13000837" y="8926622"/>
          <a:ext cx="9876749" cy="2468880"/>
        </p:xfrm>
        <a:graphic>
          <a:graphicData uri="http://schemas.openxmlformats.org/drawingml/2006/table">
            <a:tbl>
              <a:tblPr firstRow="1" bandRow="1">
                <a:tableStyleId>{5C22544A-7EE6-4342-B048-85BDC9FD1C3A}</a:tableStyleId>
              </a:tblPr>
              <a:tblGrid>
                <a:gridCol w="2086763">
                  <a:extLst>
                    <a:ext uri="{9D8B030D-6E8A-4147-A177-3AD203B41FA5}">
                      <a16:colId xmlns:a16="http://schemas.microsoft.com/office/drawing/2014/main" val="1790664211"/>
                    </a:ext>
                  </a:extLst>
                </a:gridCol>
                <a:gridCol w="4326374">
                  <a:extLst>
                    <a:ext uri="{9D8B030D-6E8A-4147-A177-3AD203B41FA5}">
                      <a16:colId xmlns:a16="http://schemas.microsoft.com/office/drawing/2014/main" val="3016533546"/>
                    </a:ext>
                  </a:extLst>
                </a:gridCol>
                <a:gridCol w="3463612">
                  <a:extLst>
                    <a:ext uri="{9D8B030D-6E8A-4147-A177-3AD203B41FA5}">
                      <a16:colId xmlns:a16="http://schemas.microsoft.com/office/drawing/2014/main" val="1965628498"/>
                    </a:ext>
                  </a:extLst>
                </a:gridCol>
              </a:tblGrid>
              <a:tr h="370840">
                <a:tc>
                  <a:txBody>
                    <a:bodyPr/>
                    <a:lstStyle/>
                    <a:p>
                      <a:r>
                        <a:rPr lang="en-SE" sz="2400" dirty="0"/>
                        <a:t>Subsystem</a:t>
                      </a:r>
                    </a:p>
                  </a:txBody>
                  <a:tcPr>
                    <a:solidFill>
                      <a:srgbClr val="FF2D64"/>
                    </a:solidFill>
                  </a:tcPr>
                </a:tc>
                <a:tc>
                  <a:txBody>
                    <a:bodyPr/>
                    <a:lstStyle/>
                    <a:p>
                      <a:r>
                        <a:rPr lang="en-SE" sz="2400" dirty="0"/>
                        <a:t>Purpose</a:t>
                      </a:r>
                    </a:p>
                  </a:txBody>
                  <a:tcPr>
                    <a:solidFill>
                      <a:srgbClr val="FF2D64"/>
                    </a:solidFill>
                  </a:tcPr>
                </a:tc>
                <a:tc>
                  <a:txBody>
                    <a:bodyPr/>
                    <a:lstStyle/>
                    <a:p>
                      <a:r>
                        <a:rPr lang="en-SE" sz="2400" dirty="0"/>
                        <a:t>Supporting value</a:t>
                      </a:r>
                    </a:p>
                  </a:txBody>
                  <a:tcPr>
                    <a:solidFill>
                      <a:srgbClr val="FF2D64"/>
                    </a:solidFill>
                  </a:tcPr>
                </a:tc>
                <a:extLst>
                  <a:ext uri="{0D108BD9-81ED-4DB2-BD59-A6C34878D82A}">
                    <a16:rowId xmlns:a16="http://schemas.microsoft.com/office/drawing/2014/main" val="1394082024"/>
                  </a:ext>
                </a:extLst>
              </a:tr>
              <a:tr h="170516">
                <a:tc>
                  <a:txBody>
                    <a:bodyPr/>
                    <a:lstStyle/>
                    <a:p>
                      <a:r>
                        <a:rPr lang="en-SE" sz="2400" dirty="0">
                          <a:solidFill>
                            <a:schemeClr val="bg1"/>
                          </a:solidFill>
                        </a:rPr>
                        <a:t>Face Recognition</a:t>
                      </a:r>
                    </a:p>
                  </a:txBody>
                  <a:tcPr>
                    <a:solidFill>
                      <a:srgbClr val="00008A"/>
                    </a:solidFill>
                  </a:tcPr>
                </a:tc>
                <a:tc>
                  <a:txBody>
                    <a:bodyPr/>
                    <a:lstStyle/>
                    <a:p>
                      <a:pPr marL="0" marR="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Detect who is the driver and change personalisation settings automatically. Uses FR technology </a:t>
                      </a:r>
                      <a:r>
                        <a:rPr lang="en-SE" sz="2400" i="1" dirty="0">
                          <a:solidFill>
                            <a:schemeClr val="bg1"/>
                          </a:solidFill>
                        </a:rPr>
                        <a:t>foo.</a:t>
                      </a:r>
                      <a:endParaRPr lang="en-SE" sz="2400" dirty="0">
                        <a:solidFill>
                          <a:schemeClr val="bg1"/>
                        </a:solidFill>
                      </a:endParaRPr>
                    </a:p>
                  </a:txBody>
                  <a:tcPr>
                    <a:solidFill>
                      <a:srgbClr val="00008A"/>
                    </a:solidFill>
                  </a:tcPr>
                </a:tc>
                <a:tc>
                  <a:txBody>
                    <a:bodyPr/>
                    <a:lstStyle/>
                    <a:p>
                      <a:r>
                        <a:rPr lang="en-SE" sz="2400" dirty="0">
                          <a:solidFill>
                            <a:schemeClr val="bg1"/>
                          </a:solidFill>
                        </a:rPr>
                        <a:t>Agency, user engagement</a:t>
                      </a:r>
                    </a:p>
                  </a:txBody>
                  <a:tcPr>
                    <a:solidFill>
                      <a:srgbClr val="00008A"/>
                    </a:solidFill>
                  </a:tcPr>
                </a:tc>
                <a:extLst>
                  <a:ext uri="{0D108BD9-81ED-4DB2-BD59-A6C34878D82A}">
                    <a16:rowId xmlns:a16="http://schemas.microsoft.com/office/drawing/2014/main" val="3365320535"/>
                  </a:ext>
                </a:extLst>
              </a:tr>
              <a:tr h="370840">
                <a:tc>
                  <a:txBody>
                    <a:bodyPr/>
                    <a:lstStyle/>
                    <a:p>
                      <a:r>
                        <a:rPr lang="en-US" sz="2400" dirty="0">
                          <a:solidFill>
                            <a:schemeClr val="bg1"/>
                          </a:solidFill>
                        </a:rPr>
                        <a:t>..</a:t>
                      </a:r>
                      <a:endParaRPr lang="en-SE" sz="2400" dirty="0">
                        <a:solidFill>
                          <a:schemeClr val="bg1"/>
                        </a:solidFill>
                      </a:endParaRPr>
                    </a:p>
                  </a:txBody>
                  <a:tcPr>
                    <a:solidFill>
                      <a:srgbClr val="0100C8"/>
                    </a:solidFill>
                  </a:tcPr>
                </a:tc>
                <a:tc>
                  <a:txBody>
                    <a:bodyPr/>
                    <a:lstStyle/>
                    <a:p>
                      <a:r>
                        <a:rPr lang="en-SE" sz="2400" dirty="0">
                          <a:solidFill>
                            <a:schemeClr val="bg1"/>
                          </a:solidFill>
                        </a:rPr>
                        <a:t>…</a:t>
                      </a:r>
                    </a:p>
                  </a:txBody>
                  <a:tcPr>
                    <a:solidFill>
                      <a:srgbClr val="0100C8"/>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SE" sz="2400" dirty="0">
                          <a:solidFill>
                            <a:schemeClr val="bg1"/>
                          </a:solidFill>
                        </a:rPr>
                        <a:t>…</a:t>
                      </a:r>
                    </a:p>
                  </a:txBody>
                  <a:tcPr>
                    <a:solidFill>
                      <a:srgbClr val="0100C8"/>
                    </a:solidFill>
                  </a:tcPr>
                </a:tc>
                <a:extLst>
                  <a:ext uri="{0D108BD9-81ED-4DB2-BD59-A6C34878D82A}">
                    <a16:rowId xmlns:a16="http://schemas.microsoft.com/office/drawing/2014/main" val="3530557393"/>
                  </a:ext>
                </a:extLst>
              </a:tr>
            </a:tbl>
          </a:graphicData>
        </a:graphic>
      </p:graphicFrame>
    </p:spTree>
    <p:extLst>
      <p:ext uri="{BB962C8B-B14F-4D97-AF65-F5344CB8AC3E}">
        <p14:creationId xmlns:p14="http://schemas.microsoft.com/office/powerpoint/2010/main" val="2473246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4FC549-A308-F8EC-0649-EAF06CD6ED9D}"/>
              </a:ext>
            </a:extLst>
          </p:cNvPr>
          <p:cNvSpPr>
            <a:spLocks noGrp="1"/>
          </p:cNvSpPr>
          <p:nvPr>
            <p:ph type="body" sz="quarter" idx="24"/>
          </p:nvPr>
        </p:nvSpPr>
        <p:spPr/>
        <p:txBody>
          <a:bodyPr/>
          <a:lstStyle/>
          <a:p>
            <a:r>
              <a:rPr lang="en-SE" dirty="0"/>
              <a:t>Value Sensitive Design</a:t>
            </a:r>
          </a:p>
        </p:txBody>
      </p:sp>
      <p:sp>
        <p:nvSpPr>
          <p:cNvPr id="3" name="Text Placeholder 2">
            <a:extLst>
              <a:ext uri="{FF2B5EF4-FFF2-40B4-BE49-F238E27FC236}">
                <a16:creationId xmlns:a16="http://schemas.microsoft.com/office/drawing/2014/main" id="{3A218EE0-4C72-4D76-08AE-A081CE449AD6}"/>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b="1" dirty="0"/>
              <a:t>﻿T</a:t>
            </a:r>
            <a:r>
              <a:rPr lang="en-SE" sz="2400" b="1" dirty="0"/>
              <a:t>op-down: </a:t>
            </a:r>
            <a:r>
              <a:rPr lang="en-SE" sz="2400" dirty="0"/>
              <a:t>Start with the problem specifications and identification of stakeholders.</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GB" sz="2400" b="1" dirty="0">
                <a:effectLst/>
              </a:rPr>
              <a:t>Bottoms-up: </a:t>
            </a:r>
            <a:r>
              <a:rPr lang="en-GB" sz="2400" dirty="0">
                <a:effectLst/>
              </a:rPr>
              <a:t>Use existing </a:t>
            </a:r>
            <a:r>
              <a:rPr lang="en-GB" sz="2400" b="1" dirty="0">
                <a:effectLst/>
              </a:rPr>
              <a:t>requirements</a:t>
            </a:r>
            <a:r>
              <a:rPr lang="en-GB" sz="2400" dirty="0"/>
              <a:t> and</a:t>
            </a:r>
            <a:r>
              <a:rPr lang="en-GB" sz="2400" dirty="0">
                <a:effectLst/>
              </a:rPr>
              <a:t> </a:t>
            </a:r>
            <a:r>
              <a:rPr lang="en-GB" sz="2400" b="1" dirty="0">
                <a:effectLst/>
              </a:rPr>
              <a:t>constraints.</a:t>
            </a:r>
            <a:endParaRPr lang="en-GB" sz="2400" dirty="0">
              <a:effectLst/>
            </a:endParaRP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GB" sz="2400" dirty="0"/>
              <a:t>﻿Context-dependent consultations: which values apply here? how do stakeholders interpret them?</a:t>
            </a:r>
          </a:p>
          <a:p>
            <a:endParaRPr lang="en-GB" sz="2400" dirty="0"/>
          </a:p>
          <a:p>
            <a:pPr marL="342900" indent="-342900">
              <a:buFont typeface="Arial" panose="020B0604020202020204" pitchFamily="34" charset="0"/>
              <a:buChar char="•"/>
            </a:pPr>
            <a:r>
              <a:rPr lang="en-SE" sz="2400" dirty="0"/>
              <a:t>It is a continious process: you need to moving between the 3 types of investigation.</a:t>
            </a:r>
          </a:p>
        </p:txBody>
      </p:sp>
      <p:sp>
        <p:nvSpPr>
          <p:cNvPr id="4" name="Text Placeholder 3">
            <a:extLst>
              <a:ext uri="{FF2B5EF4-FFF2-40B4-BE49-F238E27FC236}">
                <a16:creationId xmlns:a16="http://schemas.microsoft.com/office/drawing/2014/main" id="{15B63D40-9FDE-ED8C-E42C-A9C6EA28C63F}"/>
              </a:ext>
            </a:extLst>
          </p:cNvPr>
          <p:cNvSpPr>
            <a:spLocks noGrp="1"/>
          </p:cNvSpPr>
          <p:nvPr>
            <p:ph type="body" sz="quarter" idx="26"/>
          </p:nvPr>
        </p:nvSpPr>
        <p:spPr/>
        <p:txBody>
          <a:bodyPr/>
          <a:lstStyle/>
          <a:p>
            <a:pPr marL="342900" indent="-342900">
              <a:buFont typeface="Arial" panose="020B0604020202020204" pitchFamily="34" charset="0"/>
              <a:buChar char="•"/>
            </a:pPr>
            <a:r>
              <a:rPr lang="en-SE" sz="2400" dirty="0"/>
              <a:t>You may not be able to find how all </a:t>
            </a:r>
            <a:r>
              <a:rPr lang="en-GB" sz="2400" dirty="0"/>
              <a:t>values or solutions on how to upheld them. You rather need to be </a:t>
            </a:r>
            <a:r>
              <a:rPr lang="en-GB" sz="2400" i="1" dirty="0"/>
              <a:t>lawful </a:t>
            </a:r>
            <a:r>
              <a:rPr lang="en-GB" sz="2400" dirty="0"/>
              <a:t>and </a:t>
            </a:r>
            <a:r>
              <a:rPr lang="en-GB" sz="2400" i="1" dirty="0"/>
              <a:t>explicit</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You finish when you are satisfied with your discoveries. Deciding if what you have is enough is part of the biases introduced to the system.</a:t>
            </a:r>
          </a:p>
          <a:p>
            <a:pPr marL="342900" indent="-342900">
              <a:buFont typeface="Arial" panose="020B0604020202020204" pitchFamily="34" charset="0"/>
              <a:buChar char="•"/>
            </a:pPr>
            <a:endParaRPr lang="en-SE" sz="2400" dirty="0"/>
          </a:p>
        </p:txBody>
      </p:sp>
      <p:sp>
        <p:nvSpPr>
          <p:cNvPr id="5" name="Text Placeholder 4">
            <a:extLst>
              <a:ext uri="{FF2B5EF4-FFF2-40B4-BE49-F238E27FC236}">
                <a16:creationId xmlns:a16="http://schemas.microsoft.com/office/drawing/2014/main" id="{33971454-ED2F-404F-6EEC-C2598F3F74D2}"/>
              </a:ext>
            </a:extLst>
          </p:cNvPr>
          <p:cNvSpPr>
            <a:spLocks noGrp="1"/>
          </p:cNvSpPr>
          <p:nvPr>
            <p:ph type="body" sz="quarter" idx="25"/>
          </p:nvPr>
        </p:nvSpPr>
        <p:spPr/>
        <p:txBody>
          <a:bodyPr/>
          <a:lstStyle/>
          <a:p>
            <a:r>
              <a:rPr lang="en-US" dirty="0">
                <a:effectLst/>
              </a:rPr>
              <a:t>Where to start and end</a:t>
            </a:r>
            <a:endParaRPr lang="en-SE" dirty="0"/>
          </a:p>
          <a:p>
            <a:endParaRPr lang="en-SE" dirty="0"/>
          </a:p>
        </p:txBody>
      </p:sp>
      <p:sp>
        <p:nvSpPr>
          <p:cNvPr id="6" name="Slide Number Placeholder 5">
            <a:extLst>
              <a:ext uri="{FF2B5EF4-FFF2-40B4-BE49-F238E27FC236}">
                <a16:creationId xmlns:a16="http://schemas.microsoft.com/office/drawing/2014/main" id="{2223A90B-BD43-8F94-0406-B7F323CB0E2D}"/>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24</a:t>
            </a:fld>
            <a:endParaRPr lang="bg-BG" dirty="0">
              <a:solidFill>
                <a:srgbClr val="000000"/>
              </a:solidFill>
            </a:endParaRPr>
          </a:p>
        </p:txBody>
      </p:sp>
      <p:sp>
        <p:nvSpPr>
          <p:cNvPr id="7" name="Rectangle 6">
            <a:extLst>
              <a:ext uri="{FF2B5EF4-FFF2-40B4-BE49-F238E27FC236}">
                <a16:creationId xmlns:a16="http://schemas.microsoft.com/office/drawing/2014/main" id="{688770EA-D950-4D0B-5533-47398D39DD18}"/>
              </a:ext>
            </a:extLst>
          </p:cNvPr>
          <p:cNvSpPr/>
          <p:nvPr/>
        </p:nvSpPr>
        <p:spPr>
          <a:xfrm>
            <a:off x="16410460" y="8475644"/>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Helvetica Neue" panose="02000503000000020004" pitchFamily="2" charset="0"/>
                <a:ea typeface="Helvetica Neue" panose="02000503000000020004" pitchFamily="2" charset="0"/>
                <a:cs typeface="Helvetica Neue" panose="02000503000000020004" pitchFamily="2" charset="0"/>
              </a:rPr>
              <a:t>Conceptual Investigation </a:t>
            </a:r>
          </a:p>
        </p:txBody>
      </p:sp>
      <p:sp>
        <p:nvSpPr>
          <p:cNvPr id="8" name="Rectangle 7">
            <a:extLst>
              <a:ext uri="{FF2B5EF4-FFF2-40B4-BE49-F238E27FC236}">
                <a16:creationId xmlns:a16="http://schemas.microsoft.com/office/drawing/2014/main" id="{915161D5-4562-C628-CB4D-298BAD3F2BE0}"/>
              </a:ext>
            </a:extLst>
          </p:cNvPr>
          <p:cNvSpPr/>
          <p:nvPr/>
        </p:nvSpPr>
        <p:spPr>
          <a:xfrm>
            <a:off x="13411554" y="10464731"/>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Helvetica Neue" panose="02000503000000020004" pitchFamily="2" charset="0"/>
                <a:ea typeface="Helvetica Neue" panose="02000503000000020004" pitchFamily="2" charset="0"/>
                <a:cs typeface="Helvetica Neue" panose="02000503000000020004" pitchFamily="2" charset="0"/>
              </a:rPr>
              <a:t>Empirical Investigation</a:t>
            </a:r>
          </a:p>
        </p:txBody>
      </p:sp>
      <p:sp>
        <p:nvSpPr>
          <p:cNvPr id="9" name="Rectangle 8">
            <a:extLst>
              <a:ext uri="{FF2B5EF4-FFF2-40B4-BE49-F238E27FC236}">
                <a16:creationId xmlns:a16="http://schemas.microsoft.com/office/drawing/2014/main" id="{7FDB292C-39C4-E3F8-A68E-CB394EF2EFAC}"/>
              </a:ext>
            </a:extLst>
          </p:cNvPr>
          <p:cNvSpPr/>
          <p:nvPr/>
        </p:nvSpPr>
        <p:spPr>
          <a:xfrm>
            <a:off x="19409366" y="10478362"/>
            <a:ext cx="3132000" cy="900000"/>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Technical Investigation</a:t>
            </a:r>
          </a:p>
        </p:txBody>
      </p:sp>
      <p:cxnSp>
        <p:nvCxnSpPr>
          <p:cNvPr id="10" name="Straight Arrow Connector 9">
            <a:extLst>
              <a:ext uri="{FF2B5EF4-FFF2-40B4-BE49-F238E27FC236}">
                <a16:creationId xmlns:a16="http://schemas.microsoft.com/office/drawing/2014/main" id="{642E0A63-D154-0050-0762-E425EF8A3A9B}"/>
              </a:ext>
            </a:extLst>
          </p:cNvPr>
          <p:cNvCxnSpPr>
            <a:cxnSpLocks/>
            <a:stCxn id="7" idx="3"/>
            <a:endCxn id="9" idx="0"/>
          </p:cNvCxnSpPr>
          <p:nvPr/>
        </p:nvCxnSpPr>
        <p:spPr>
          <a:xfrm>
            <a:off x="19542460" y="8925644"/>
            <a:ext cx="1432906" cy="1552718"/>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B3A9B4-E39F-0CB5-FD0A-F796FD733B4D}"/>
              </a:ext>
            </a:extLst>
          </p:cNvPr>
          <p:cNvCxnSpPr>
            <a:cxnSpLocks/>
            <a:stCxn id="7" idx="1"/>
            <a:endCxn id="8" idx="0"/>
          </p:cNvCxnSpPr>
          <p:nvPr/>
        </p:nvCxnSpPr>
        <p:spPr>
          <a:xfrm flipH="1">
            <a:off x="14977554" y="8925644"/>
            <a:ext cx="1432906" cy="1539087"/>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A5919A-372A-BDBE-66BD-31775BC85DC6}"/>
              </a:ext>
            </a:extLst>
          </p:cNvPr>
          <p:cNvCxnSpPr>
            <a:cxnSpLocks/>
            <a:stCxn id="9" idx="1"/>
            <a:endCxn id="8" idx="3"/>
          </p:cNvCxnSpPr>
          <p:nvPr/>
        </p:nvCxnSpPr>
        <p:spPr>
          <a:xfrm flipH="1" flipV="1">
            <a:off x="16543554" y="10914731"/>
            <a:ext cx="2865812" cy="13631"/>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27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6020D-C3A8-CB84-8966-2FA4BDEF1D1B}"/>
              </a:ext>
            </a:extLst>
          </p:cNvPr>
          <p:cNvSpPr>
            <a:spLocks noGrp="1"/>
          </p:cNvSpPr>
          <p:nvPr>
            <p:ph type="body" sz="quarter" idx="16"/>
          </p:nvPr>
        </p:nvSpPr>
        <p:spPr/>
        <p:txBody>
          <a:bodyPr/>
          <a:lstStyle/>
          <a:p>
            <a:r>
              <a:rPr lang="en-SE" dirty="0"/>
              <a:t>Using norms as an intermediate step</a:t>
            </a:r>
          </a:p>
        </p:txBody>
      </p:sp>
    </p:spTree>
    <p:extLst>
      <p:ext uri="{BB962C8B-B14F-4D97-AF65-F5344CB8AC3E}">
        <p14:creationId xmlns:p14="http://schemas.microsoft.com/office/powerpoint/2010/main" val="192621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4A3363-C761-C29A-2328-0660CC8ACF3F}"/>
              </a:ext>
            </a:extLst>
          </p:cNvPr>
          <p:cNvSpPr>
            <a:spLocks noGrp="1"/>
          </p:cNvSpPr>
          <p:nvPr>
            <p:ph type="body" sz="quarter" idx="24"/>
          </p:nvPr>
        </p:nvSpPr>
        <p:spPr/>
        <p:txBody>
          <a:bodyPr/>
          <a:lstStyle/>
          <a:p>
            <a:r>
              <a:rPr lang="en-SE" dirty="0"/>
              <a:t>Using norms as an intermediate step</a:t>
            </a:r>
          </a:p>
        </p:txBody>
      </p:sp>
      <p:sp>
        <p:nvSpPr>
          <p:cNvPr id="3" name="Text Placeholder 2">
            <a:extLst>
              <a:ext uri="{FF2B5EF4-FFF2-40B4-BE49-F238E27FC236}">
                <a16:creationId xmlns:a16="http://schemas.microsoft.com/office/drawing/2014/main" id="{548291E0-2345-C8A2-4D91-1E1A8BC72C37}"/>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t>Deciding which values and how is a </a:t>
            </a:r>
            <a:r>
              <a:rPr lang="en-GB" sz="2400" i="1" dirty="0"/>
              <a:t>normative question</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Typical VSD approaches provide a good approximation but: </a:t>
            </a:r>
            <a:r>
              <a:rPr lang="en-GB" dirty="0">
                <a:effectLst/>
                <a:latin typeface="Helvetica" pitchFamily="2" charset="0"/>
              </a:rPr>
              <a:t>﻿﻿Sources provide first approximation, but:</a:t>
            </a:r>
          </a:p>
          <a:p>
            <a:pPr marL="952500" lvl="1" indent="-342900">
              <a:buFont typeface="Courier New" panose="02070309020205020404" pitchFamily="49" charset="0"/>
              <a:buChar char="o"/>
            </a:pPr>
            <a:r>
              <a:rPr lang="en-GB" sz="2200" dirty="0">
                <a:solidFill>
                  <a:srgbClr val="0000B0"/>
                </a:solidFill>
                <a:effectLst/>
                <a:latin typeface="Helvetica" pitchFamily="2" charset="0"/>
              </a:rPr>
              <a:t>which values </a:t>
            </a:r>
            <a:r>
              <a:rPr lang="en-GB" sz="2200" i="1" dirty="0">
                <a:solidFill>
                  <a:srgbClr val="0000B0"/>
                </a:solidFill>
                <a:effectLst/>
                <a:latin typeface="Helvetica" pitchFamily="2" charset="0"/>
              </a:rPr>
              <a:t>must </a:t>
            </a:r>
            <a:r>
              <a:rPr lang="en-GB" sz="2200" dirty="0">
                <a:solidFill>
                  <a:srgbClr val="0000B0"/>
                </a:solidFill>
                <a:effectLst/>
                <a:latin typeface="Helvetica" pitchFamily="2" charset="0"/>
              </a:rPr>
              <a:t>be included;﻿﻿</a:t>
            </a:r>
          </a:p>
          <a:p>
            <a:pPr marL="952500" lvl="1" indent="-342900">
              <a:buFont typeface="Courier New" panose="02070309020205020404" pitchFamily="49" charset="0"/>
              <a:buChar char="o"/>
            </a:pPr>
            <a:r>
              <a:rPr lang="en-GB" sz="2200" dirty="0">
                <a:solidFill>
                  <a:srgbClr val="0000B0"/>
                </a:solidFill>
                <a:effectLst/>
                <a:latin typeface="Helvetica" pitchFamily="2" charset="0"/>
              </a:rPr>
              <a:t>which values </a:t>
            </a:r>
            <a:r>
              <a:rPr lang="en-GB" sz="2200" i="1" dirty="0">
                <a:solidFill>
                  <a:srgbClr val="0000B0"/>
                </a:solidFill>
                <a:effectLst/>
                <a:latin typeface="Helvetica" pitchFamily="2" charset="0"/>
              </a:rPr>
              <a:t>are worth </a:t>
            </a:r>
            <a:r>
              <a:rPr lang="en-GB" sz="2200" dirty="0">
                <a:solidFill>
                  <a:srgbClr val="0000B0"/>
                </a:solidFill>
                <a:effectLst/>
                <a:latin typeface="Helvetica" pitchFamily="2" charset="0"/>
              </a:rPr>
              <a:t>including;</a:t>
            </a:r>
          </a:p>
          <a:p>
            <a:pPr marL="952500" lvl="1" indent="-342900">
              <a:buFont typeface="Courier New" panose="02070309020205020404" pitchFamily="49" charset="0"/>
              <a:buChar char="o"/>
            </a:pPr>
            <a:r>
              <a:rPr lang="en-GB" sz="2200" dirty="0">
                <a:solidFill>
                  <a:srgbClr val="0000B0"/>
                </a:solidFill>
                <a:latin typeface="Helvetica" pitchFamily="2" charset="0"/>
              </a:rPr>
              <a:t>which values </a:t>
            </a:r>
            <a:r>
              <a:rPr lang="en-GB" sz="2200" i="1" dirty="0">
                <a:solidFill>
                  <a:srgbClr val="0000B0"/>
                </a:solidFill>
                <a:latin typeface="Helvetica" pitchFamily="2" charset="0"/>
              </a:rPr>
              <a:t>must not </a:t>
            </a:r>
            <a:r>
              <a:rPr lang="en-GB" sz="2200" dirty="0">
                <a:solidFill>
                  <a:srgbClr val="0000B0"/>
                </a:solidFill>
                <a:latin typeface="Helvetica" pitchFamily="2" charset="0"/>
              </a:rPr>
              <a:t>be included; and</a:t>
            </a:r>
          </a:p>
          <a:p>
            <a:pPr marL="952500" lvl="1" indent="-342900">
              <a:buFont typeface="Courier New" panose="02070309020205020404" pitchFamily="49" charset="0"/>
              <a:buChar char="o"/>
            </a:pPr>
            <a:r>
              <a:rPr lang="en-GB" sz="2200" dirty="0">
                <a:solidFill>
                  <a:srgbClr val="0000B0"/>
                </a:solidFill>
                <a:effectLst/>
                <a:latin typeface="Helvetica" pitchFamily="2" charset="0"/>
              </a:rPr>
              <a:t>which values </a:t>
            </a:r>
            <a:r>
              <a:rPr lang="en-GB" sz="2200" i="1" dirty="0">
                <a:solidFill>
                  <a:srgbClr val="0000B0"/>
                </a:solidFill>
                <a:effectLst/>
                <a:latin typeface="Helvetica" pitchFamily="2" charset="0"/>
              </a:rPr>
              <a:t>are not worth </a:t>
            </a:r>
            <a:r>
              <a:rPr lang="en-GB" sz="2200" dirty="0">
                <a:solidFill>
                  <a:srgbClr val="0000B0"/>
                </a:solidFill>
                <a:effectLst/>
                <a:latin typeface="Helvetica" pitchFamily="2" charset="0"/>
              </a:rPr>
              <a:t>including</a:t>
            </a:r>
            <a:endParaRPr lang="en-GB" sz="2200" dirty="0">
              <a:solidFill>
                <a:srgbClr val="0000B0"/>
              </a:solidFill>
            </a:endParaRP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b="1" dirty="0"/>
              <a:t>Using explicit norms as an intermediate can help us perform VSD.</a:t>
            </a:r>
          </a:p>
        </p:txBody>
      </p:sp>
      <p:sp>
        <p:nvSpPr>
          <p:cNvPr id="5" name="Text Placeholder 4">
            <a:extLst>
              <a:ext uri="{FF2B5EF4-FFF2-40B4-BE49-F238E27FC236}">
                <a16:creationId xmlns:a16="http://schemas.microsoft.com/office/drawing/2014/main" id="{C9A1CA2C-663A-6C1C-DE9C-AA42F3881816}"/>
              </a:ext>
            </a:extLst>
          </p:cNvPr>
          <p:cNvSpPr>
            <a:spLocks noGrp="1"/>
          </p:cNvSpPr>
          <p:nvPr>
            <p:ph type="body" sz="quarter" idx="25"/>
          </p:nvPr>
        </p:nvSpPr>
        <p:spPr/>
        <p:txBody>
          <a:bodyPr/>
          <a:lstStyle/>
          <a:p>
            <a:r>
              <a:rPr lang="en-SE" dirty="0"/>
              <a:t>Norms as an intermediate steps</a:t>
            </a:r>
          </a:p>
        </p:txBody>
      </p:sp>
      <p:sp>
        <p:nvSpPr>
          <p:cNvPr id="6" name="Slide Number Placeholder 5">
            <a:extLst>
              <a:ext uri="{FF2B5EF4-FFF2-40B4-BE49-F238E27FC236}">
                <a16:creationId xmlns:a16="http://schemas.microsoft.com/office/drawing/2014/main" id="{F1158796-2EC8-871E-6411-FEF78E97D21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26</a:t>
            </a:fld>
            <a:endParaRPr lang="bg-BG" dirty="0">
              <a:solidFill>
                <a:srgbClr val="000000"/>
              </a:solidFill>
            </a:endParaRPr>
          </a:p>
        </p:txBody>
      </p:sp>
      <p:sp>
        <p:nvSpPr>
          <p:cNvPr id="7" name="Rectangle 6">
            <a:extLst>
              <a:ext uri="{FF2B5EF4-FFF2-40B4-BE49-F238E27FC236}">
                <a16:creationId xmlns:a16="http://schemas.microsoft.com/office/drawing/2014/main" id="{141F48D0-C768-4AC3-FB0F-75A724BF04B3}"/>
              </a:ext>
            </a:extLst>
          </p:cNvPr>
          <p:cNvSpPr/>
          <p:nvPr/>
        </p:nvSpPr>
        <p:spPr>
          <a:xfrm>
            <a:off x="17233700" y="5235897"/>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Values</a:t>
            </a:r>
          </a:p>
        </p:txBody>
      </p:sp>
      <p:sp>
        <p:nvSpPr>
          <p:cNvPr id="8" name="Rectangle 7">
            <a:extLst>
              <a:ext uri="{FF2B5EF4-FFF2-40B4-BE49-F238E27FC236}">
                <a16:creationId xmlns:a16="http://schemas.microsoft.com/office/drawing/2014/main" id="{2D123BDD-D965-4D61-9EE3-95E4DACFD010}"/>
              </a:ext>
            </a:extLst>
          </p:cNvPr>
          <p:cNvSpPr/>
          <p:nvPr/>
        </p:nvSpPr>
        <p:spPr>
          <a:xfrm>
            <a:off x="17233700" y="9096426"/>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Requirements</a:t>
            </a:r>
          </a:p>
        </p:txBody>
      </p:sp>
      <p:cxnSp>
        <p:nvCxnSpPr>
          <p:cNvPr id="9" name="Straight Arrow Connector 8">
            <a:extLst>
              <a:ext uri="{FF2B5EF4-FFF2-40B4-BE49-F238E27FC236}">
                <a16:creationId xmlns:a16="http://schemas.microsoft.com/office/drawing/2014/main" id="{47EB3020-D45E-29B2-D674-BB36770EDBA5}"/>
              </a:ext>
            </a:extLst>
          </p:cNvPr>
          <p:cNvCxnSpPr>
            <a:cxnSpLocks/>
            <a:stCxn id="7" idx="2"/>
            <a:endCxn id="11" idx="0"/>
          </p:cNvCxnSpPr>
          <p:nvPr/>
        </p:nvCxnSpPr>
        <p:spPr>
          <a:xfrm>
            <a:off x="18724570" y="6130419"/>
            <a:ext cx="0" cy="1007902"/>
          </a:xfrm>
          <a:prstGeom prst="straightConnector1">
            <a:avLst/>
          </a:prstGeom>
          <a:ln w="76200">
            <a:solidFill>
              <a:srgbClr val="FF2D6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5F67761-9220-EDA1-BB20-8DCB5B4537CB}"/>
              </a:ext>
            </a:extLst>
          </p:cNvPr>
          <p:cNvSpPr/>
          <p:nvPr/>
        </p:nvSpPr>
        <p:spPr>
          <a:xfrm rot="16200000">
            <a:off x="14556009" y="6315780"/>
            <a:ext cx="2401054" cy="1033070"/>
          </a:xfrm>
          <a:prstGeom prst="rect">
            <a:avLst/>
          </a:prstGeom>
          <a:solidFill>
            <a:srgbClr val="FF2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Policy &amp; stakeholders</a:t>
            </a:r>
          </a:p>
        </p:txBody>
      </p:sp>
      <p:sp>
        <p:nvSpPr>
          <p:cNvPr id="11" name="Rectangle 10">
            <a:extLst>
              <a:ext uri="{FF2B5EF4-FFF2-40B4-BE49-F238E27FC236}">
                <a16:creationId xmlns:a16="http://schemas.microsoft.com/office/drawing/2014/main" id="{73C7CDE1-CCF2-CF59-BC40-FA8E0CB40B9E}"/>
              </a:ext>
            </a:extLst>
          </p:cNvPr>
          <p:cNvSpPr/>
          <p:nvPr/>
        </p:nvSpPr>
        <p:spPr>
          <a:xfrm>
            <a:off x="17233700" y="713832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Norms</a:t>
            </a:r>
          </a:p>
        </p:txBody>
      </p:sp>
      <p:cxnSp>
        <p:nvCxnSpPr>
          <p:cNvPr id="13" name="Straight Arrow Connector 12">
            <a:extLst>
              <a:ext uri="{FF2B5EF4-FFF2-40B4-BE49-F238E27FC236}">
                <a16:creationId xmlns:a16="http://schemas.microsoft.com/office/drawing/2014/main" id="{45E7AB1D-3EEF-F718-9F54-4F6D7D29CA9D}"/>
              </a:ext>
            </a:extLst>
          </p:cNvPr>
          <p:cNvCxnSpPr>
            <a:cxnSpLocks/>
          </p:cNvCxnSpPr>
          <p:nvPr/>
        </p:nvCxnSpPr>
        <p:spPr>
          <a:xfrm>
            <a:off x="18724570" y="8032843"/>
            <a:ext cx="0" cy="1063583"/>
          </a:xfrm>
          <a:prstGeom prst="straightConnector1">
            <a:avLst/>
          </a:prstGeom>
          <a:ln w="76200">
            <a:solidFill>
              <a:srgbClr val="FF2D6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916516-106B-4ED6-9A92-19F5523C2390}"/>
              </a:ext>
            </a:extLst>
          </p:cNvPr>
          <p:cNvSpPr/>
          <p:nvPr/>
        </p:nvSpPr>
        <p:spPr>
          <a:xfrm rot="16200000">
            <a:off x="15291575" y="8398263"/>
            <a:ext cx="2838558" cy="520598"/>
          </a:xfrm>
          <a:prstGeom prst="rect">
            <a:avLst/>
          </a:prstGeom>
          <a:solidFill>
            <a:srgbClr val="FF2D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Socio-tech.</a:t>
            </a:r>
          </a:p>
        </p:txBody>
      </p:sp>
    </p:spTree>
    <p:extLst>
      <p:ext uri="{BB962C8B-B14F-4D97-AF65-F5344CB8AC3E}">
        <p14:creationId xmlns:p14="http://schemas.microsoft.com/office/powerpoint/2010/main" val="41878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4322F-5261-CDDE-E371-1D020AE69EBD}"/>
              </a:ext>
            </a:extLst>
          </p:cNvPr>
          <p:cNvSpPr>
            <a:spLocks noGrp="1"/>
          </p:cNvSpPr>
          <p:nvPr>
            <p:ph type="body" sz="quarter" idx="24"/>
          </p:nvPr>
        </p:nvSpPr>
        <p:spPr/>
        <p:txBody>
          <a:bodyPr/>
          <a:lstStyle/>
          <a:p>
            <a:r>
              <a:rPr lang="en-SE" dirty="0"/>
              <a:t>Using norms as an intermediate step</a:t>
            </a:r>
          </a:p>
        </p:txBody>
      </p:sp>
      <p:sp>
        <p:nvSpPr>
          <p:cNvPr id="3" name="Text Placeholder 2">
            <a:extLst>
              <a:ext uri="{FF2B5EF4-FFF2-40B4-BE49-F238E27FC236}">
                <a16:creationId xmlns:a16="http://schemas.microsoft.com/office/drawing/2014/main" id="{9DCF5EEE-1537-0FA7-B511-A613755FB83F}"/>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Many definitions of norms in social science, game theory, psychology, legal theory. </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A norm is what is </a:t>
            </a:r>
            <a:r>
              <a:rPr lang="en-GB" sz="2400" i="1" dirty="0">
                <a:effectLst/>
                <a:latin typeface="Helvetica Neue" panose="02000503000000020004" pitchFamily="2" charset="0"/>
                <a:ea typeface="Helvetica Neue" panose="02000503000000020004" pitchFamily="2" charset="0"/>
                <a:cs typeface="Helvetica Neue" panose="02000503000000020004" pitchFamily="2" charset="0"/>
              </a:rPr>
              <a:t>appropriate</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GB" sz="2400" i="1" dirty="0">
                <a:effectLst/>
                <a:latin typeface="Helvetica Neue" panose="02000503000000020004" pitchFamily="2" charset="0"/>
                <a:ea typeface="Helvetica Neue" panose="02000503000000020004" pitchFamily="2" charset="0"/>
                <a:cs typeface="Helvetica Neue" panose="02000503000000020004" pitchFamily="2" charset="0"/>
              </a:rPr>
              <a:t>commonly understood</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 ...</a:t>
            </a:r>
          </a:p>
          <a:p>
            <a:pPr marL="342900" indent="-342900">
              <a:buFont typeface="Arial" panose="020B0604020202020204" pitchFamily="34" charset="0"/>
              <a:buChar char="•"/>
            </a:pPr>
            <a:endParaRPr lang="en-GB" sz="24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effectLst/>
                <a:latin typeface="Helvetica Neue" panose="02000503000000020004" pitchFamily="2" charset="0"/>
                <a:ea typeface="Helvetica Neue" panose="02000503000000020004" pitchFamily="2" charset="0"/>
                <a:cs typeface="Helvetica Neue" panose="02000503000000020004" pitchFamily="2" charset="0"/>
              </a:rPr>
              <a:t>Norms provide: </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common beliefs, attitudes, and </a:t>
            </a:r>
            <a:r>
              <a:rPr lang="en-GB" sz="2400" dirty="0" err="1">
                <a:effectLst/>
                <a:latin typeface="Helvetica Neue" panose="02000503000000020004" pitchFamily="2" charset="0"/>
                <a:ea typeface="Helvetica Neue" panose="02000503000000020004" pitchFamily="2" charset="0"/>
                <a:cs typeface="Helvetica Neue" panose="02000503000000020004" pitchFamily="2" charset="0"/>
              </a:rPr>
              <a:t>behaviors</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 that shape our interactions. </a:t>
            </a:r>
          </a:p>
          <a:p>
            <a:pPr marL="342900" indent="-342900">
              <a:buFont typeface="Arial" panose="020B0604020202020204" pitchFamily="34" charset="0"/>
              <a:buChar char="•"/>
            </a:pPr>
            <a:endParaRPr lang="en-GB" sz="24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effectLst/>
                <a:latin typeface="Helvetica Neue" panose="02000503000000020004" pitchFamily="2" charset="0"/>
                <a:ea typeface="Helvetica Neue" panose="02000503000000020004" pitchFamily="2" charset="0"/>
                <a:cs typeface="Helvetica Neue" panose="02000503000000020004" pitchFamily="2" charset="0"/>
              </a:rPr>
              <a:t>Social system</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 a structure of social interactions according to shared cultural norms and meanings [Parsons, Ogburn] </a:t>
            </a: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005FE57E-EA52-F943-01EC-8CCBBD967FCD}"/>
              </a:ext>
            </a:extLst>
          </p:cNvPr>
          <p:cNvSpPr>
            <a:spLocks noGrp="1"/>
          </p:cNvSpPr>
          <p:nvPr>
            <p:ph type="body" sz="quarter" idx="26"/>
          </p:nvPr>
        </p:nvSpPr>
        <p:spPr/>
        <p:txBody>
          <a:bodyPr/>
          <a:lstStyle/>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Norms can be:</a:t>
            </a:r>
          </a:p>
          <a:p>
            <a:pPr marL="952500" lvl="1" indent="-342900">
              <a:buFont typeface="Courier New" panose="02070309020205020404" pitchFamily="49" charset="0"/>
              <a:buChar char="o"/>
            </a:pPr>
            <a:r>
              <a:rPr lang="en-GB" sz="24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Emergent</a:t>
            </a: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arising from the shared goals of a community, regulate interactions, and other frameworks for behaviours.</a:t>
            </a:r>
          </a:p>
          <a:p>
            <a:pPr marL="952500" lvl="1" indent="-342900">
              <a:buFont typeface="Courier New" panose="02070309020205020404" pitchFamily="49" charset="0"/>
              <a:buChar char="o"/>
            </a:pPr>
            <a:r>
              <a:rPr lang="en-GB" sz="24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Consensus-based: </a:t>
            </a: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explicit, regulatory, enforced, institutional</a:t>
            </a:r>
            <a:r>
              <a:rPr lang="en-GB" sz="240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a:t>
            </a:r>
            <a:endPar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952500" lvl="1" indent="-342900">
              <a:buFont typeface="Courier New" panose="02070309020205020404" pitchFamily="49" charset="0"/>
              <a:buChar char="o"/>
            </a:pPr>
            <a:r>
              <a:rPr lang="en-GB" sz="24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Personal: </a:t>
            </a: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preferences and own value systems.</a:t>
            </a:r>
            <a:endParaRPr lang="en-GB" sz="20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Open questions:</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Are we aware of the norms we follow? </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Should we always design AI that follows social norms? If so, how? </a:t>
            </a:r>
          </a:p>
          <a:p>
            <a:pPr marL="952500" lvl="1" indent="-342900">
              <a:buFont typeface="Courier New" panose="02070309020205020404" pitchFamily="49" charset="0"/>
              <a:buChar char="o"/>
            </a:pP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Who sets the norms for a designed artifact?</a:t>
            </a:r>
            <a:b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b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Interrogating assumptions and purposefully engaging with norms.</a:t>
            </a:r>
          </a:p>
        </p:txBody>
      </p:sp>
      <p:sp>
        <p:nvSpPr>
          <p:cNvPr id="5" name="Text Placeholder 4">
            <a:extLst>
              <a:ext uri="{FF2B5EF4-FFF2-40B4-BE49-F238E27FC236}">
                <a16:creationId xmlns:a16="http://schemas.microsoft.com/office/drawing/2014/main" id="{DA96FEEE-2BC2-E27F-EA56-A9A64306A109}"/>
              </a:ext>
            </a:extLst>
          </p:cNvPr>
          <p:cNvSpPr>
            <a:spLocks noGrp="1"/>
          </p:cNvSpPr>
          <p:nvPr>
            <p:ph type="body" sz="quarter" idx="25"/>
          </p:nvPr>
        </p:nvSpPr>
        <p:spPr/>
        <p:txBody>
          <a:bodyPr/>
          <a:lstStyle/>
          <a:p>
            <a:r>
              <a:rPr lang="en-GB" dirty="0"/>
              <a:t>Norms &amp; Social Practices </a:t>
            </a:r>
          </a:p>
          <a:p>
            <a:endParaRPr lang="en-SE" dirty="0"/>
          </a:p>
        </p:txBody>
      </p:sp>
      <p:sp>
        <p:nvSpPr>
          <p:cNvPr id="6" name="Slide Number Placeholder 5">
            <a:extLst>
              <a:ext uri="{FF2B5EF4-FFF2-40B4-BE49-F238E27FC236}">
                <a16:creationId xmlns:a16="http://schemas.microsoft.com/office/drawing/2014/main" id="{58BD9D50-43E8-C2E9-2CFD-C0115720A625}"/>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27</a:t>
            </a:fld>
            <a:endParaRPr lang="bg-BG" dirty="0">
              <a:solidFill>
                <a:srgbClr val="000000"/>
              </a:solidFill>
            </a:endParaRPr>
          </a:p>
        </p:txBody>
      </p:sp>
    </p:spTree>
    <p:extLst>
      <p:ext uri="{BB962C8B-B14F-4D97-AF65-F5344CB8AC3E}">
        <p14:creationId xmlns:p14="http://schemas.microsoft.com/office/powerpoint/2010/main" val="532238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4322F-5261-CDDE-E371-1D020AE69EBD}"/>
              </a:ext>
            </a:extLst>
          </p:cNvPr>
          <p:cNvSpPr>
            <a:spLocks noGrp="1"/>
          </p:cNvSpPr>
          <p:nvPr>
            <p:ph type="body" sz="quarter" idx="24"/>
          </p:nvPr>
        </p:nvSpPr>
        <p:spPr/>
        <p:txBody>
          <a:bodyPr/>
          <a:lstStyle/>
          <a:p>
            <a:r>
              <a:rPr lang="en-SE" dirty="0"/>
              <a:t>Using norms as an intermediate step</a:t>
            </a:r>
          </a:p>
        </p:txBody>
      </p:sp>
      <p:sp>
        <p:nvSpPr>
          <p:cNvPr id="3" name="Text Placeholder 2">
            <a:extLst>
              <a:ext uri="{FF2B5EF4-FFF2-40B4-BE49-F238E27FC236}">
                <a16:creationId xmlns:a16="http://schemas.microsoft.com/office/drawing/2014/main" id="{9DCF5EEE-1537-0FA7-B511-A613755FB83F}"/>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G</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ame theory</a:t>
            </a:r>
            <a:r>
              <a:rPr lang="en-GB" sz="2400" dirty="0">
                <a:latin typeface="Helvetica Neue" panose="02000503000000020004" pitchFamily="2" charset="0"/>
                <a:ea typeface="Helvetica Neue" panose="02000503000000020004" pitchFamily="2" charset="0"/>
                <a:cs typeface="Helvetica Neue" panose="02000503000000020004" pitchFamily="2" charset="0"/>
              </a:rPr>
              <a:t>: </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Rules of collaboration- rational behaviour </a:t>
            </a:r>
          </a:p>
          <a:p>
            <a:pPr marL="342900" indent="-342900">
              <a:buFont typeface="Arial" panose="020B0604020202020204" pitchFamily="34" charset="0"/>
              <a:buChar char="•"/>
            </a:pPr>
            <a:endParaRPr lang="en-GB" sz="24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Agents community: </a:t>
            </a:r>
          </a:p>
          <a:p>
            <a:pPr marL="952500" lvl="1" indent="-342900">
              <a:buFont typeface="Arial" panose="020B0604020202020204" pitchFamily="34" charset="0"/>
              <a:buChar char="•"/>
            </a:pP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Norms as obligations.</a:t>
            </a:r>
            <a:endPar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endParaRPr>
          </a:p>
          <a:p>
            <a:pPr marL="952500" lvl="1" indent="-342900">
              <a:buFont typeface="Arial" panose="020B0604020202020204" pitchFamily="34" charset="0"/>
              <a:buChar char="•"/>
            </a:pP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Norms as goals or objectives from theory to practice.</a:t>
            </a:r>
          </a:p>
          <a:p>
            <a:pPr marL="952500" lvl="1" indent="-342900">
              <a:buFont typeface="Arial" panose="020B0604020202020204" pitchFamily="34" charset="0"/>
              <a:buChar char="•"/>
            </a:pP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Norms as constraints.</a:t>
            </a:r>
          </a:p>
          <a:p>
            <a:pPr marL="952500" lvl="1" indent="-342900">
              <a:buFont typeface="Arial" panose="020B0604020202020204" pitchFamily="34" charset="0"/>
              <a:buChar char="•"/>
            </a:pPr>
            <a:r>
              <a:rPr lang="en-GB" sz="24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Norms as part of the environment (sanctions, incentives) </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Multi-agent</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 systems: coordination mechanism (marketplace, distributed networks, simulation...).</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HCI/ HRI: social norms affect our attitude towards artifacts </a:t>
            </a:r>
          </a:p>
          <a:p>
            <a:pPr marL="342900" indent="-342900">
              <a:buFont typeface="Arial" panose="020B0604020202020204" pitchFamily="34" charset="0"/>
              <a:buChar char="•"/>
            </a:pPr>
            <a:endParaRPr lang="en-GB" sz="2400"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005FE57E-EA52-F943-01EC-8CCBBD967FCD}"/>
              </a:ext>
            </a:extLst>
          </p:cNvPr>
          <p:cNvSpPr>
            <a:spLocks noGrp="1"/>
          </p:cNvSpPr>
          <p:nvPr>
            <p:ph type="body" sz="quarter" idx="26"/>
          </p:nvPr>
        </p:nvSpPr>
        <p:spPr/>
        <p:txBody>
          <a:bodyPr/>
          <a:lstStyle/>
          <a:p>
            <a:pPr marL="285750" indent="-28575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Specifications, incorporating in the reasoning of the agent, finding </a:t>
            </a:r>
            <a:r>
              <a:rPr lang="en-GB" sz="2400" dirty="0">
                <a:latin typeface="Helvetica Neue" panose="02000503000000020004" pitchFamily="2" charset="0"/>
                <a:ea typeface="Helvetica Neue" panose="02000503000000020004" pitchFamily="2" charset="0"/>
                <a:cs typeface="Helvetica Neue" panose="02000503000000020004" pitchFamily="2" charset="0"/>
              </a:rPr>
              <a:t> i</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nconsistencies, etc </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SE" sz="2400" dirty="0">
                <a:latin typeface="Helvetica Neue" panose="02000503000000020004" pitchFamily="2" charset="0"/>
                <a:ea typeface="Helvetica Neue" panose="02000503000000020004" pitchFamily="2" charset="0"/>
                <a:cs typeface="Helvetica Neue" panose="02000503000000020004" pitchFamily="2" charset="0"/>
              </a:rPr>
              <a:t>Deontic logic approaches:</a:t>
            </a:r>
          </a:p>
          <a:p>
            <a:pPr lvl="1"/>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permissible (permitted) </a:t>
            </a:r>
          </a:p>
          <a:p>
            <a:pPr lvl="1"/>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impermissible (forbidden, prohibited) </a:t>
            </a:r>
            <a:endParaRPr lang="en-SE"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endParaRPr>
          </a:p>
          <a:p>
            <a:pPr lvl="1"/>
            <a:r>
              <a:rPr lang="en-SE"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o</a:t>
            </a:r>
            <a:r>
              <a:rPr lang="en-GB" sz="2200" dirty="0" err="1">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bligatory</a:t>
            </a: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(duty, required) </a:t>
            </a:r>
          </a:p>
          <a:p>
            <a:pPr lvl="1"/>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omissible (non-obligatory) </a:t>
            </a:r>
          </a:p>
          <a:p>
            <a:pPr lvl="1"/>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Optional</a:t>
            </a:r>
          </a:p>
          <a:p>
            <a:pPr lvl="1"/>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ought </a:t>
            </a:r>
          </a:p>
          <a:p>
            <a:pPr marL="342900" indent="-342900">
              <a:buFont typeface="Arial" panose="020B0604020202020204" pitchFamily="34" charset="0"/>
              <a:buChar char="•"/>
            </a:pPr>
            <a:endParaRPr lang="en-GB" sz="2000" dirty="0">
              <a:effectLst/>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Argumentation logics:</a:t>
            </a:r>
            <a:r>
              <a:rPr lang="en-GB" sz="2400" dirty="0">
                <a:latin typeface="Helvetica Neue" panose="02000503000000020004" pitchFamily="2" charset="0"/>
                <a:ea typeface="Helvetica Neue" panose="02000503000000020004" pitchFamily="2" charset="0"/>
                <a:cs typeface="Helvetica Neue" panose="02000503000000020004" pitchFamily="2" charset="0"/>
              </a:rPr>
              <a:t> a</a:t>
            </a: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llows for inconsistency and prioritisation.</a:t>
            </a:r>
          </a:p>
          <a:p>
            <a:pPr marL="342900" indent="-342900">
              <a:buFont typeface="Arial" panose="020B0604020202020204" pitchFamily="34" charset="0"/>
              <a:buChar char="•"/>
            </a:pPr>
            <a:r>
              <a:rPr lang="en-GB" sz="2400" dirty="0">
                <a:effectLst/>
              </a:rPr>
              <a:t>We have a class just looking into </a:t>
            </a:r>
            <a:r>
              <a:rPr lang="en-GB" sz="2400" i="1" dirty="0">
                <a:effectLst/>
              </a:rPr>
              <a:t>machine ethics</a:t>
            </a:r>
            <a:r>
              <a:rPr lang="en-GB" sz="2400" dirty="0">
                <a:effectLst/>
              </a:rPr>
              <a:t>: i.e. how we incorporate normative ethical reasoning in AI systems.</a:t>
            </a:r>
          </a:p>
        </p:txBody>
      </p:sp>
      <p:sp>
        <p:nvSpPr>
          <p:cNvPr id="5" name="Text Placeholder 4">
            <a:extLst>
              <a:ext uri="{FF2B5EF4-FFF2-40B4-BE49-F238E27FC236}">
                <a16:creationId xmlns:a16="http://schemas.microsoft.com/office/drawing/2014/main" id="{DA96FEEE-2BC2-E27F-EA56-A9A64306A109}"/>
              </a:ext>
            </a:extLst>
          </p:cNvPr>
          <p:cNvSpPr>
            <a:spLocks noGrp="1"/>
          </p:cNvSpPr>
          <p:nvPr>
            <p:ph type="body" sz="quarter" idx="25"/>
          </p:nvPr>
        </p:nvSpPr>
        <p:spPr/>
        <p:txBody>
          <a:bodyPr/>
          <a:lstStyle/>
          <a:p>
            <a:r>
              <a:rPr lang="en-GB" dirty="0"/>
              <a:t>Norms and AI</a:t>
            </a:r>
          </a:p>
          <a:p>
            <a:endParaRPr lang="en-SE" dirty="0"/>
          </a:p>
        </p:txBody>
      </p:sp>
      <p:sp>
        <p:nvSpPr>
          <p:cNvPr id="6" name="Slide Number Placeholder 5">
            <a:extLst>
              <a:ext uri="{FF2B5EF4-FFF2-40B4-BE49-F238E27FC236}">
                <a16:creationId xmlns:a16="http://schemas.microsoft.com/office/drawing/2014/main" id="{58BD9D50-43E8-C2E9-2CFD-C0115720A625}"/>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28</a:t>
            </a:fld>
            <a:endParaRPr lang="bg-BG" dirty="0">
              <a:solidFill>
                <a:srgbClr val="000000"/>
              </a:solidFill>
            </a:endParaRPr>
          </a:p>
        </p:txBody>
      </p:sp>
      <p:pic>
        <p:nvPicPr>
          <p:cNvPr id="7" name="Picture 6">
            <a:extLst>
              <a:ext uri="{FF2B5EF4-FFF2-40B4-BE49-F238E27FC236}">
                <a16:creationId xmlns:a16="http://schemas.microsoft.com/office/drawing/2014/main" id="{279301FD-5D76-6215-E6BF-F916CB3ADF21}"/>
              </a:ext>
            </a:extLst>
          </p:cNvPr>
          <p:cNvPicPr>
            <a:picLocks noChangeAspect="1"/>
          </p:cNvPicPr>
          <p:nvPr/>
        </p:nvPicPr>
        <p:blipFill>
          <a:blip r:embed="rId2"/>
          <a:stretch>
            <a:fillRect/>
          </a:stretch>
        </p:blipFill>
        <p:spPr>
          <a:xfrm>
            <a:off x="18184690" y="6365630"/>
            <a:ext cx="3911600" cy="2825262"/>
          </a:xfrm>
          <a:prstGeom prst="rect">
            <a:avLst/>
          </a:prstGeom>
        </p:spPr>
      </p:pic>
    </p:spTree>
    <p:extLst>
      <p:ext uri="{BB962C8B-B14F-4D97-AF65-F5344CB8AC3E}">
        <p14:creationId xmlns:p14="http://schemas.microsoft.com/office/powerpoint/2010/main" val="1510904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86831-07BB-3300-9950-CA68020F0DCF}"/>
              </a:ext>
            </a:extLst>
          </p:cNvPr>
          <p:cNvSpPr>
            <a:spLocks noGrp="1"/>
          </p:cNvSpPr>
          <p:nvPr>
            <p:ph type="body" sz="quarter" idx="24"/>
          </p:nvPr>
        </p:nvSpPr>
        <p:spPr/>
        <p:txBody>
          <a:bodyPr/>
          <a:lstStyle/>
          <a:p>
            <a:r>
              <a:rPr lang="en-SE" dirty="0"/>
              <a:t>Using norms as an intermediate step</a:t>
            </a:r>
          </a:p>
        </p:txBody>
      </p:sp>
      <p:sp>
        <p:nvSpPr>
          <p:cNvPr id="5" name="Text Placeholder 4">
            <a:extLst>
              <a:ext uri="{FF2B5EF4-FFF2-40B4-BE49-F238E27FC236}">
                <a16:creationId xmlns:a16="http://schemas.microsoft.com/office/drawing/2014/main" id="{70A2EFAC-F900-8982-C4A2-8FBB097CBBF9}"/>
              </a:ext>
            </a:extLst>
          </p:cNvPr>
          <p:cNvSpPr>
            <a:spLocks noGrp="1"/>
          </p:cNvSpPr>
          <p:nvPr>
            <p:ph type="body" sz="quarter" idx="25"/>
          </p:nvPr>
        </p:nvSpPr>
        <p:spPr/>
        <p:txBody>
          <a:bodyPr/>
          <a:lstStyle/>
          <a:p>
            <a:r>
              <a:rPr lang="en-SE" dirty="0"/>
              <a:t>Hierarchies of norms</a:t>
            </a:r>
          </a:p>
        </p:txBody>
      </p:sp>
      <p:sp>
        <p:nvSpPr>
          <p:cNvPr id="6" name="Slide Number Placeholder 5">
            <a:extLst>
              <a:ext uri="{FF2B5EF4-FFF2-40B4-BE49-F238E27FC236}">
                <a16:creationId xmlns:a16="http://schemas.microsoft.com/office/drawing/2014/main" id="{3718CEE2-89BE-494B-B35E-9F62DFFD6BB1}"/>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29</a:t>
            </a:fld>
            <a:endParaRPr lang="bg-BG" dirty="0">
              <a:solidFill>
                <a:srgbClr val="000000"/>
              </a:solidFill>
            </a:endParaRPr>
          </a:p>
        </p:txBody>
      </p:sp>
      <p:sp>
        <p:nvSpPr>
          <p:cNvPr id="7" name="TextBox 6">
            <a:extLst>
              <a:ext uri="{FF2B5EF4-FFF2-40B4-BE49-F238E27FC236}">
                <a16:creationId xmlns:a16="http://schemas.microsoft.com/office/drawing/2014/main" id="{86CB2EF2-8298-06A3-1E7D-42981287E05E}"/>
              </a:ext>
            </a:extLst>
          </p:cNvPr>
          <p:cNvSpPr txBox="1"/>
          <p:nvPr/>
        </p:nvSpPr>
        <p:spPr>
          <a:xfrm>
            <a:off x="18560813" y="5874226"/>
            <a:ext cx="1438920" cy="461665"/>
          </a:xfrm>
          <a:prstGeom prst="rect">
            <a:avLst/>
          </a:prstGeom>
          <a:noFill/>
          <a:ln>
            <a:noFill/>
          </a:ln>
        </p:spPr>
        <p:txBody>
          <a:bodyPr wrap="none" rtlCol="0">
            <a:spAutoFit/>
          </a:bodyPr>
          <a:lstStyle/>
          <a:p>
            <a:pPr algn="ctr"/>
            <a:r>
              <a:rPr lang="en-GB" sz="24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Fairness</a:t>
            </a:r>
          </a:p>
        </p:txBody>
      </p:sp>
      <p:cxnSp>
        <p:nvCxnSpPr>
          <p:cNvPr id="8" name="Straight Connector 7">
            <a:extLst>
              <a:ext uri="{FF2B5EF4-FFF2-40B4-BE49-F238E27FC236}">
                <a16:creationId xmlns:a16="http://schemas.microsoft.com/office/drawing/2014/main" id="{4E96CCDD-58C0-9D3D-656F-9B44D6B892FD}"/>
              </a:ext>
            </a:extLst>
          </p:cNvPr>
          <p:cNvCxnSpPr>
            <a:cxnSpLocks/>
            <a:stCxn id="7" idx="2"/>
            <a:endCxn id="13" idx="0"/>
          </p:cNvCxnSpPr>
          <p:nvPr/>
        </p:nvCxnSpPr>
        <p:spPr bwMode="auto">
          <a:xfrm flipH="1">
            <a:off x="17458835" y="6335891"/>
            <a:ext cx="1821438" cy="633007"/>
          </a:xfrm>
          <a:prstGeom prst="line">
            <a:avLst/>
          </a:prstGeom>
          <a:solidFill>
            <a:schemeClr val="accent1"/>
          </a:solidFill>
          <a:ln w="38100" cap="flat" cmpd="sng" algn="ctr">
            <a:solidFill>
              <a:srgbClr val="FF2D64"/>
            </a:solidFill>
            <a:prstDash val="solid"/>
            <a:round/>
            <a:headEnd type="arrow" w="med" len="med"/>
            <a:tailEnd type="none" w="med" len="med"/>
          </a:ln>
          <a:effectLst/>
        </p:spPr>
      </p:cxnSp>
      <p:cxnSp>
        <p:nvCxnSpPr>
          <p:cNvPr id="9" name="Straight Connector 8">
            <a:extLst>
              <a:ext uri="{FF2B5EF4-FFF2-40B4-BE49-F238E27FC236}">
                <a16:creationId xmlns:a16="http://schemas.microsoft.com/office/drawing/2014/main" id="{7A088F82-1CAC-70AD-C2A5-EC0E0DFD05D9}"/>
              </a:ext>
            </a:extLst>
          </p:cNvPr>
          <p:cNvCxnSpPr>
            <a:cxnSpLocks/>
            <a:stCxn id="7" idx="2"/>
            <a:endCxn id="17" idx="0"/>
          </p:cNvCxnSpPr>
          <p:nvPr/>
        </p:nvCxnSpPr>
        <p:spPr bwMode="auto">
          <a:xfrm>
            <a:off x="19280273" y="6335891"/>
            <a:ext cx="2111815" cy="664643"/>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
        <p:nvSpPr>
          <p:cNvPr id="10" name="TextBox 9">
            <a:extLst>
              <a:ext uri="{FF2B5EF4-FFF2-40B4-BE49-F238E27FC236}">
                <a16:creationId xmlns:a16="http://schemas.microsoft.com/office/drawing/2014/main" id="{9115A032-CC11-50E6-8693-BF542D2CFF9A}"/>
              </a:ext>
            </a:extLst>
          </p:cNvPr>
          <p:cNvSpPr txBox="1"/>
          <p:nvPr/>
        </p:nvSpPr>
        <p:spPr>
          <a:xfrm>
            <a:off x="16139639" y="8211278"/>
            <a:ext cx="2638390" cy="830997"/>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Provide mortgage if finances good</a:t>
            </a:r>
          </a:p>
        </p:txBody>
      </p:sp>
      <p:cxnSp>
        <p:nvCxnSpPr>
          <p:cNvPr id="11" name="Straight Connector 10">
            <a:extLst>
              <a:ext uri="{FF2B5EF4-FFF2-40B4-BE49-F238E27FC236}">
                <a16:creationId xmlns:a16="http://schemas.microsoft.com/office/drawing/2014/main" id="{ACAF9C8E-430F-C7AE-1A2E-CF1A81B2D423}"/>
              </a:ext>
            </a:extLst>
          </p:cNvPr>
          <p:cNvCxnSpPr>
            <a:cxnSpLocks/>
            <a:stCxn id="10" idx="2"/>
            <a:endCxn id="12" idx="0"/>
          </p:cNvCxnSpPr>
          <p:nvPr/>
        </p:nvCxnSpPr>
        <p:spPr bwMode="auto">
          <a:xfrm flipH="1">
            <a:off x="14933272" y="9042275"/>
            <a:ext cx="2525562" cy="426398"/>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
        <p:nvSpPr>
          <p:cNvPr id="12" name="TextBox 11">
            <a:extLst>
              <a:ext uri="{FF2B5EF4-FFF2-40B4-BE49-F238E27FC236}">
                <a16:creationId xmlns:a16="http://schemas.microsoft.com/office/drawing/2014/main" id="{22C5B6B0-41A4-4535-187C-2A281A3AA99C}"/>
              </a:ext>
            </a:extLst>
          </p:cNvPr>
          <p:cNvSpPr txBox="1"/>
          <p:nvPr/>
        </p:nvSpPr>
        <p:spPr>
          <a:xfrm>
            <a:off x="12942261" y="9468673"/>
            <a:ext cx="3982022"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Loan &lt; 10x annual salary</a:t>
            </a:r>
          </a:p>
        </p:txBody>
      </p:sp>
      <p:sp>
        <p:nvSpPr>
          <p:cNvPr id="13" name="TextBox 12">
            <a:extLst>
              <a:ext uri="{FF2B5EF4-FFF2-40B4-BE49-F238E27FC236}">
                <a16:creationId xmlns:a16="http://schemas.microsoft.com/office/drawing/2014/main" id="{F57D9BE7-CCE1-627B-BCCF-FA9F2455CEBF}"/>
              </a:ext>
            </a:extLst>
          </p:cNvPr>
          <p:cNvSpPr txBox="1"/>
          <p:nvPr/>
        </p:nvSpPr>
        <p:spPr>
          <a:xfrm>
            <a:off x="16007413" y="6968898"/>
            <a:ext cx="2902843"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Fairness for Client</a:t>
            </a:r>
          </a:p>
        </p:txBody>
      </p:sp>
      <p:cxnSp>
        <p:nvCxnSpPr>
          <p:cNvPr id="14" name="Straight Connector 13">
            <a:extLst>
              <a:ext uri="{FF2B5EF4-FFF2-40B4-BE49-F238E27FC236}">
                <a16:creationId xmlns:a16="http://schemas.microsoft.com/office/drawing/2014/main" id="{177C4840-5988-2FE2-3428-8BE5333B2E11}"/>
              </a:ext>
            </a:extLst>
          </p:cNvPr>
          <p:cNvCxnSpPr>
            <a:cxnSpLocks/>
            <a:stCxn id="10" idx="0"/>
            <a:endCxn id="13" idx="2"/>
          </p:cNvCxnSpPr>
          <p:nvPr/>
        </p:nvCxnSpPr>
        <p:spPr bwMode="auto">
          <a:xfrm flipV="1">
            <a:off x="17458834" y="7430563"/>
            <a:ext cx="1" cy="780715"/>
          </a:xfrm>
          <a:prstGeom prst="line">
            <a:avLst/>
          </a:prstGeom>
          <a:solidFill>
            <a:schemeClr val="accent1"/>
          </a:solidFill>
          <a:ln w="38100" cap="flat" cmpd="sng" algn="ctr">
            <a:solidFill>
              <a:srgbClr val="FF2D64"/>
            </a:solidFill>
            <a:prstDash val="solid"/>
            <a:round/>
            <a:headEnd type="none" w="med" len="med"/>
            <a:tailEnd type="arrow" w="med" len="med"/>
          </a:ln>
          <a:effectLst/>
        </p:spPr>
      </p:cxnSp>
      <p:sp>
        <p:nvSpPr>
          <p:cNvPr id="15" name="TextBox 14">
            <a:extLst>
              <a:ext uri="{FF2B5EF4-FFF2-40B4-BE49-F238E27FC236}">
                <a16:creationId xmlns:a16="http://schemas.microsoft.com/office/drawing/2014/main" id="{961FD1BD-61BC-2554-B7E1-A3B7D811C4BE}"/>
              </a:ext>
            </a:extLst>
          </p:cNvPr>
          <p:cNvSpPr txBox="1"/>
          <p:nvPr/>
        </p:nvSpPr>
        <p:spPr>
          <a:xfrm>
            <a:off x="19580978" y="8225334"/>
            <a:ext cx="3622219" cy="830997"/>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Provide low-risk mortgages</a:t>
            </a:r>
          </a:p>
        </p:txBody>
      </p:sp>
      <p:sp>
        <p:nvSpPr>
          <p:cNvPr id="16" name="TextBox 15">
            <a:extLst>
              <a:ext uri="{FF2B5EF4-FFF2-40B4-BE49-F238E27FC236}">
                <a16:creationId xmlns:a16="http://schemas.microsoft.com/office/drawing/2014/main" id="{9317AB17-DE4D-5F87-2566-325BC7DA8AF8}"/>
              </a:ext>
            </a:extLst>
          </p:cNvPr>
          <p:cNvSpPr txBox="1"/>
          <p:nvPr/>
        </p:nvSpPr>
        <p:spPr>
          <a:xfrm>
            <a:off x="19500797" y="9473882"/>
            <a:ext cx="3806748" cy="830997"/>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Request marriage status, pregnancy info, etc</a:t>
            </a:r>
          </a:p>
        </p:txBody>
      </p:sp>
      <p:sp>
        <p:nvSpPr>
          <p:cNvPr id="17" name="TextBox 16">
            <a:extLst>
              <a:ext uri="{FF2B5EF4-FFF2-40B4-BE49-F238E27FC236}">
                <a16:creationId xmlns:a16="http://schemas.microsoft.com/office/drawing/2014/main" id="{52107F0C-A8F5-0610-CB5B-E8DA434484FE}"/>
              </a:ext>
            </a:extLst>
          </p:cNvPr>
          <p:cNvSpPr txBox="1"/>
          <p:nvPr/>
        </p:nvSpPr>
        <p:spPr>
          <a:xfrm>
            <a:off x="19940666" y="7000534"/>
            <a:ext cx="2902843"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Fairness for Bank</a:t>
            </a:r>
          </a:p>
        </p:txBody>
      </p:sp>
      <p:cxnSp>
        <p:nvCxnSpPr>
          <p:cNvPr id="18" name="Straight Connector 17">
            <a:extLst>
              <a:ext uri="{FF2B5EF4-FFF2-40B4-BE49-F238E27FC236}">
                <a16:creationId xmlns:a16="http://schemas.microsoft.com/office/drawing/2014/main" id="{5AC31302-5727-DEF0-D944-3651AF67A581}"/>
              </a:ext>
            </a:extLst>
          </p:cNvPr>
          <p:cNvCxnSpPr>
            <a:cxnSpLocks/>
            <a:stCxn id="15" idx="0"/>
            <a:endCxn id="17" idx="2"/>
          </p:cNvCxnSpPr>
          <p:nvPr/>
        </p:nvCxnSpPr>
        <p:spPr bwMode="auto">
          <a:xfrm flipV="1">
            <a:off x="21392088" y="7462199"/>
            <a:ext cx="0" cy="763135"/>
          </a:xfrm>
          <a:prstGeom prst="line">
            <a:avLst/>
          </a:prstGeom>
          <a:solidFill>
            <a:schemeClr val="accent1"/>
          </a:solidFill>
          <a:ln w="38100" cap="flat" cmpd="sng" algn="ctr">
            <a:solidFill>
              <a:srgbClr val="FF2D64"/>
            </a:solidFill>
            <a:prstDash val="solid"/>
            <a:round/>
            <a:headEnd type="none" w="med" len="med"/>
            <a:tailEnd type="arrow" w="med" len="med"/>
          </a:ln>
          <a:effectLst/>
        </p:spPr>
      </p:cxnSp>
      <p:cxnSp>
        <p:nvCxnSpPr>
          <p:cNvPr id="19" name="Straight Connector 18">
            <a:extLst>
              <a:ext uri="{FF2B5EF4-FFF2-40B4-BE49-F238E27FC236}">
                <a16:creationId xmlns:a16="http://schemas.microsoft.com/office/drawing/2014/main" id="{31CB17B6-787E-01CA-416C-3D113C51605E}"/>
              </a:ext>
            </a:extLst>
          </p:cNvPr>
          <p:cNvCxnSpPr>
            <a:cxnSpLocks/>
            <a:stCxn id="15" idx="2"/>
            <a:endCxn id="16" idx="0"/>
          </p:cNvCxnSpPr>
          <p:nvPr/>
        </p:nvCxnSpPr>
        <p:spPr bwMode="auto">
          <a:xfrm>
            <a:off x="21392088" y="9056331"/>
            <a:ext cx="12083" cy="417551"/>
          </a:xfrm>
          <a:prstGeom prst="line">
            <a:avLst/>
          </a:prstGeom>
          <a:solidFill>
            <a:schemeClr val="accent1"/>
          </a:solidFill>
          <a:ln w="38100" cap="flat" cmpd="sng" algn="ctr">
            <a:solidFill>
              <a:srgbClr val="FF2D64"/>
            </a:solidFill>
            <a:prstDash val="solid"/>
            <a:round/>
            <a:headEnd type="arrow" w="med" len="med"/>
            <a:tailEnd type="none" w="med" len="med"/>
          </a:ln>
          <a:effectLst/>
        </p:spPr>
      </p:cxnSp>
      <p:cxnSp>
        <p:nvCxnSpPr>
          <p:cNvPr id="20" name="Straight Connector 19">
            <a:extLst>
              <a:ext uri="{FF2B5EF4-FFF2-40B4-BE49-F238E27FC236}">
                <a16:creationId xmlns:a16="http://schemas.microsoft.com/office/drawing/2014/main" id="{482F03F0-3AD7-8070-BA17-A9062C82F858}"/>
              </a:ext>
            </a:extLst>
          </p:cNvPr>
          <p:cNvCxnSpPr>
            <a:cxnSpLocks/>
            <a:stCxn id="10" idx="2"/>
            <a:endCxn id="26" idx="0"/>
          </p:cNvCxnSpPr>
          <p:nvPr/>
        </p:nvCxnSpPr>
        <p:spPr bwMode="auto">
          <a:xfrm>
            <a:off x="17458834" y="9042275"/>
            <a:ext cx="758545" cy="422446"/>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
        <p:nvSpPr>
          <p:cNvPr id="21" name="TextBox 20">
            <a:extLst>
              <a:ext uri="{FF2B5EF4-FFF2-40B4-BE49-F238E27FC236}">
                <a16:creationId xmlns:a16="http://schemas.microsoft.com/office/drawing/2014/main" id="{35917184-DBF0-07F3-5C37-0ADC27D96510}"/>
              </a:ext>
            </a:extLst>
          </p:cNvPr>
          <p:cNvSpPr txBox="1"/>
          <p:nvPr/>
        </p:nvSpPr>
        <p:spPr>
          <a:xfrm>
            <a:off x="13299382" y="5959018"/>
            <a:ext cx="1263487" cy="461665"/>
          </a:xfrm>
          <a:prstGeom prst="rect">
            <a:avLst/>
          </a:prstGeom>
          <a:noFill/>
          <a:ln>
            <a:noFill/>
          </a:ln>
        </p:spPr>
        <p:txBody>
          <a:bodyPr wrap="none" rtlCol="0">
            <a:spAutoFit/>
          </a:bodyPr>
          <a:lstStyle/>
          <a:p>
            <a:pPr algn="ctr"/>
            <a:r>
              <a:rPr lang="en-GB" sz="24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Privacy</a:t>
            </a:r>
          </a:p>
        </p:txBody>
      </p:sp>
      <p:cxnSp>
        <p:nvCxnSpPr>
          <p:cNvPr id="22" name="Straight Connector 21">
            <a:extLst>
              <a:ext uri="{FF2B5EF4-FFF2-40B4-BE49-F238E27FC236}">
                <a16:creationId xmlns:a16="http://schemas.microsoft.com/office/drawing/2014/main" id="{6702D2AF-B804-FB0F-C5C1-C1F7BD4D7908}"/>
              </a:ext>
            </a:extLst>
          </p:cNvPr>
          <p:cNvCxnSpPr>
            <a:cxnSpLocks/>
            <a:stCxn id="21" idx="2"/>
            <a:endCxn id="24" idx="0"/>
          </p:cNvCxnSpPr>
          <p:nvPr/>
        </p:nvCxnSpPr>
        <p:spPr bwMode="auto">
          <a:xfrm flipH="1">
            <a:off x="13931125" y="6420683"/>
            <a:ext cx="1" cy="566267"/>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
        <p:nvSpPr>
          <p:cNvPr id="23" name="TextBox 22">
            <a:extLst>
              <a:ext uri="{FF2B5EF4-FFF2-40B4-BE49-F238E27FC236}">
                <a16:creationId xmlns:a16="http://schemas.microsoft.com/office/drawing/2014/main" id="{2C8FE18A-1BCE-AB30-0556-6B01DF85859B}"/>
              </a:ext>
            </a:extLst>
          </p:cNvPr>
          <p:cNvSpPr txBox="1"/>
          <p:nvPr/>
        </p:nvSpPr>
        <p:spPr>
          <a:xfrm>
            <a:off x="12611929" y="8229330"/>
            <a:ext cx="2638390" cy="1200329"/>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Request only financial information</a:t>
            </a:r>
          </a:p>
        </p:txBody>
      </p:sp>
      <p:sp>
        <p:nvSpPr>
          <p:cNvPr id="24" name="TextBox 23">
            <a:extLst>
              <a:ext uri="{FF2B5EF4-FFF2-40B4-BE49-F238E27FC236}">
                <a16:creationId xmlns:a16="http://schemas.microsoft.com/office/drawing/2014/main" id="{71C4A79C-5317-444A-0C2C-124C2B844A72}"/>
              </a:ext>
            </a:extLst>
          </p:cNvPr>
          <p:cNvSpPr txBox="1"/>
          <p:nvPr/>
        </p:nvSpPr>
        <p:spPr>
          <a:xfrm>
            <a:off x="12479703" y="6986950"/>
            <a:ext cx="2902843"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Privacy for Client</a:t>
            </a:r>
          </a:p>
        </p:txBody>
      </p:sp>
      <p:cxnSp>
        <p:nvCxnSpPr>
          <p:cNvPr id="25" name="Straight Connector 24">
            <a:extLst>
              <a:ext uri="{FF2B5EF4-FFF2-40B4-BE49-F238E27FC236}">
                <a16:creationId xmlns:a16="http://schemas.microsoft.com/office/drawing/2014/main" id="{E5C6DE6E-B338-41E6-0694-34C7AA6F14B0}"/>
              </a:ext>
            </a:extLst>
          </p:cNvPr>
          <p:cNvCxnSpPr>
            <a:cxnSpLocks/>
            <a:stCxn id="23" idx="0"/>
            <a:endCxn id="24" idx="2"/>
          </p:cNvCxnSpPr>
          <p:nvPr/>
        </p:nvCxnSpPr>
        <p:spPr bwMode="auto">
          <a:xfrm flipV="1">
            <a:off x="13931124" y="7448615"/>
            <a:ext cx="1" cy="780715"/>
          </a:xfrm>
          <a:prstGeom prst="line">
            <a:avLst/>
          </a:prstGeom>
          <a:solidFill>
            <a:schemeClr val="accent1"/>
          </a:solidFill>
          <a:ln w="38100" cap="flat" cmpd="sng" algn="ctr">
            <a:solidFill>
              <a:srgbClr val="FF2D64"/>
            </a:solidFill>
            <a:prstDash val="solid"/>
            <a:round/>
            <a:headEnd type="none" w="med" len="med"/>
            <a:tailEnd type="arrow" w="med" len="med"/>
          </a:ln>
          <a:effectLst/>
        </p:spPr>
      </p:cxnSp>
      <p:sp>
        <p:nvSpPr>
          <p:cNvPr id="26" name="TextBox 25">
            <a:extLst>
              <a:ext uri="{FF2B5EF4-FFF2-40B4-BE49-F238E27FC236}">
                <a16:creationId xmlns:a16="http://schemas.microsoft.com/office/drawing/2014/main" id="{EDA5E344-F1BE-344D-7722-343F24552DA2}"/>
              </a:ext>
            </a:extLst>
          </p:cNvPr>
          <p:cNvSpPr txBox="1"/>
          <p:nvPr/>
        </p:nvSpPr>
        <p:spPr>
          <a:xfrm>
            <a:off x="16631444" y="9464721"/>
            <a:ext cx="3171869"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Good credit score</a:t>
            </a:r>
          </a:p>
        </p:txBody>
      </p:sp>
      <p:sp>
        <p:nvSpPr>
          <p:cNvPr id="32" name="TextBox 31">
            <a:extLst>
              <a:ext uri="{FF2B5EF4-FFF2-40B4-BE49-F238E27FC236}">
                <a16:creationId xmlns:a16="http://schemas.microsoft.com/office/drawing/2014/main" id="{7D46501D-A8CA-1811-8814-60BE5B986956}"/>
              </a:ext>
            </a:extLst>
          </p:cNvPr>
          <p:cNvSpPr txBox="1"/>
          <p:nvPr/>
        </p:nvSpPr>
        <p:spPr>
          <a:xfrm>
            <a:off x="5801605" y="5764712"/>
            <a:ext cx="1148776" cy="461665"/>
          </a:xfrm>
          <a:prstGeom prst="rect">
            <a:avLst/>
          </a:prstGeom>
          <a:noFill/>
          <a:ln>
            <a:noFill/>
          </a:ln>
        </p:spPr>
        <p:txBody>
          <a:bodyPr wrap="none" rtlCol="0">
            <a:spAutoFit/>
          </a:bodyPr>
          <a:lstStyle/>
          <a:p>
            <a:pPr algn="ctr"/>
            <a:r>
              <a:rPr lang="en-GB" sz="24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Value1</a:t>
            </a:r>
          </a:p>
        </p:txBody>
      </p:sp>
      <p:cxnSp>
        <p:nvCxnSpPr>
          <p:cNvPr id="33" name="Straight Connector 32">
            <a:extLst>
              <a:ext uri="{FF2B5EF4-FFF2-40B4-BE49-F238E27FC236}">
                <a16:creationId xmlns:a16="http://schemas.microsoft.com/office/drawing/2014/main" id="{4A384F3C-FED3-32EA-AB6A-6BC1A92650DE}"/>
              </a:ext>
            </a:extLst>
          </p:cNvPr>
          <p:cNvCxnSpPr>
            <a:cxnSpLocks/>
            <a:stCxn id="32" idx="2"/>
            <a:endCxn id="35" idx="0"/>
          </p:cNvCxnSpPr>
          <p:nvPr/>
        </p:nvCxnSpPr>
        <p:spPr bwMode="auto">
          <a:xfrm flipH="1">
            <a:off x="3652306" y="6226377"/>
            <a:ext cx="2723687" cy="654020"/>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
        <p:nvSpPr>
          <p:cNvPr id="34" name="TextBox 33">
            <a:extLst>
              <a:ext uri="{FF2B5EF4-FFF2-40B4-BE49-F238E27FC236}">
                <a16:creationId xmlns:a16="http://schemas.microsoft.com/office/drawing/2014/main" id="{58DD6771-4FAB-2DCD-7078-FBE601D87D44}"/>
              </a:ext>
            </a:extLst>
          </p:cNvPr>
          <p:cNvSpPr txBox="1"/>
          <p:nvPr/>
        </p:nvSpPr>
        <p:spPr>
          <a:xfrm>
            <a:off x="881689" y="8155269"/>
            <a:ext cx="2638390"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Requirement 1</a:t>
            </a:r>
          </a:p>
        </p:txBody>
      </p:sp>
      <p:sp>
        <p:nvSpPr>
          <p:cNvPr id="35" name="TextBox 34">
            <a:extLst>
              <a:ext uri="{FF2B5EF4-FFF2-40B4-BE49-F238E27FC236}">
                <a16:creationId xmlns:a16="http://schemas.microsoft.com/office/drawing/2014/main" id="{78EE1E2C-66C6-FD32-0329-B132E2F2FF32}"/>
              </a:ext>
            </a:extLst>
          </p:cNvPr>
          <p:cNvSpPr txBox="1"/>
          <p:nvPr/>
        </p:nvSpPr>
        <p:spPr>
          <a:xfrm>
            <a:off x="2200884" y="6880397"/>
            <a:ext cx="2902843"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Norm 1</a:t>
            </a:r>
          </a:p>
        </p:txBody>
      </p:sp>
      <p:cxnSp>
        <p:nvCxnSpPr>
          <p:cNvPr id="36" name="Straight Connector 35">
            <a:extLst>
              <a:ext uri="{FF2B5EF4-FFF2-40B4-BE49-F238E27FC236}">
                <a16:creationId xmlns:a16="http://schemas.microsoft.com/office/drawing/2014/main" id="{D89C8A69-78C6-796D-12C6-BB64D07C636B}"/>
              </a:ext>
            </a:extLst>
          </p:cNvPr>
          <p:cNvCxnSpPr>
            <a:cxnSpLocks/>
            <a:stCxn id="34" idx="0"/>
            <a:endCxn id="35" idx="2"/>
          </p:cNvCxnSpPr>
          <p:nvPr/>
        </p:nvCxnSpPr>
        <p:spPr bwMode="auto">
          <a:xfrm flipV="1">
            <a:off x="2200884" y="7342062"/>
            <a:ext cx="1451422" cy="813207"/>
          </a:xfrm>
          <a:prstGeom prst="line">
            <a:avLst/>
          </a:prstGeom>
          <a:solidFill>
            <a:schemeClr val="accent1"/>
          </a:solidFill>
          <a:ln w="38100" cap="flat" cmpd="sng" algn="ctr">
            <a:solidFill>
              <a:srgbClr val="FF2D64"/>
            </a:solidFill>
            <a:prstDash val="solid"/>
            <a:round/>
            <a:headEnd type="none" w="med" len="med"/>
            <a:tailEnd type="arrow" w="med" len="med"/>
          </a:ln>
          <a:effectLst/>
        </p:spPr>
      </p:cxnSp>
      <p:sp>
        <p:nvSpPr>
          <p:cNvPr id="38" name="TextBox 37">
            <a:extLst>
              <a:ext uri="{FF2B5EF4-FFF2-40B4-BE49-F238E27FC236}">
                <a16:creationId xmlns:a16="http://schemas.microsoft.com/office/drawing/2014/main" id="{9B641339-D90F-4949-DB9B-CCEDBA6813F1}"/>
              </a:ext>
            </a:extLst>
          </p:cNvPr>
          <p:cNvSpPr txBox="1"/>
          <p:nvPr/>
        </p:nvSpPr>
        <p:spPr>
          <a:xfrm>
            <a:off x="3673104" y="8155269"/>
            <a:ext cx="2638390"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Requirement 2</a:t>
            </a:r>
          </a:p>
        </p:txBody>
      </p:sp>
      <p:cxnSp>
        <p:nvCxnSpPr>
          <p:cNvPr id="39" name="Straight Connector 38">
            <a:extLst>
              <a:ext uri="{FF2B5EF4-FFF2-40B4-BE49-F238E27FC236}">
                <a16:creationId xmlns:a16="http://schemas.microsoft.com/office/drawing/2014/main" id="{43EF0D37-F538-88E6-1ADF-460F202CBE8E}"/>
              </a:ext>
            </a:extLst>
          </p:cNvPr>
          <p:cNvCxnSpPr>
            <a:cxnSpLocks/>
            <a:stCxn id="38" idx="0"/>
            <a:endCxn id="35" idx="2"/>
          </p:cNvCxnSpPr>
          <p:nvPr/>
        </p:nvCxnSpPr>
        <p:spPr bwMode="auto">
          <a:xfrm flipH="1" flipV="1">
            <a:off x="3652306" y="7342062"/>
            <a:ext cx="1339993" cy="813207"/>
          </a:xfrm>
          <a:prstGeom prst="line">
            <a:avLst/>
          </a:prstGeom>
          <a:solidFill>
            <a:schemeClr val="accent1"/>
          </a:solidFill>
          <a:ln w="38100" cap="flat" cmpd="sng" algn="ctr">
            <a:solidFill>
              <a:srgbClr val="FF2D64"/>
            </a:solidFill>
            <a:prstDash val="solid"/>
            <a:round/>
            <a:headEnd type="none" w="med" len="med"/>
            <a:tailEnd type="arrow" w="med" len="med"/>
          </a:ln>
          <a:effectLst/>
        </p:spPr>
      </p:cxnSp>
      <p:sp>
        <p:nvSpPr>
          <p:cNvPr id="42" name="TextBox 41">
            <a:extLst>
              <a:ext uri="{FF2B5EF4-FFF2-40B4-BE49-F238E27FC236}">
                <a16:creationId xmlns:a16="http://schemas.microsoft.com/office/drawing/2014/main" id="{C385A429-9C8B-7C9E-3E4C-EE24B3CE2595}"/>
              </a:ext>
            </a:extLst>
          </p:cNvPr>
          <p:cNvSpPr txBox="1"/>
          <p:nvPr/>
        </p:nvSpPr>
        <p:spPr>
          <a:xfrm>
            <a:off x="6329065" y="8150996"/>
            <a:ext cx="2638390"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Requirement 3</a:t>
            </a:r>
          </a:p>
        </p:txBody>
      </p:sp>
      <p:sp>
        <p:nvSpPr>
          <p:cNvPr id="43" name="TextBox 42">
            <a:extLst>
              <a:ext uri="{FF2B5EF4-FFF2-40B4-BE49-F238E27FC236}">
                <a16:creationId xmlns:a16="http://schemas.microsoft.com/office/drawing/2014/main" id="{26AAF37B-ACDA-AFBA-1A68-E490DA3A9FA9}"/>
              </a:ext>
            </a:extLst>
          </p:cNvPr>
          <p:cNvSpPr txBox="1"/>
          <p:nvPr/>
        </p:nvSpPr>
        <p:spPr>
          <a:xfrm>
            <a:off x="7648260" y="6876124"/>
            <a:ext cx="2902843"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Norm 1</a:t>
            </a:r>
          </a:p>
        </p:txBody>
      </p:sp>
      <p:cxnSp>
        <p:nvCxnSpPr>
          <p:cNvPr id="44" name="Straight Connector 43">
            <a:extLst>
              <a:ext uri="{FF2B5EF4-FFF2-40B4-BE49-F238E27FC236}">
                <a16:creationId xmlns:a16="http://schemas.microsoft.com/office/drawing/2014/main" id="{8622403C-BB24-E2CF-4092-060B40914F79}"/>
              </a:ext>
            </a:extLst>
          </p:cNvPr>
          <p:cNvCxnSpPr>
            <a:cxnSpLocks/>
            <a:stCxn id="42" idx="0"/>
            <a:endCxn id="43" idx="2"/>
          </p:cNvCxnSpPr>
          <p:nvPr/>
        </p:nvCxnSpPr>
        <p:spPr bwMode="auto">
          <a:xfrm flipV="1">
            <a:off x="7648260" y="7337789"/>
            <a:ext cx="1451422" cy="813207"/>
          </a:xfrm>
          <a:prstGeom prst="line">
            <a:avLst/>
          </a:prstGeom>
          <a:solidFill>
            <a:schemeClr val="accent1"/>
          </a:solidFill>
          <a:ln w="38100" cap="flat" cmpd="sng" algn="ctr">
            <a:solidFill>
              <a:srgbClr val="FF2D64"/>
            </a:solidFill>
            <a:prstDash val="solid"/>
            <a:round/>
            <a:headEnd type="none" w="med" len="med"/>
            <a:tailEnd type="arrow" w="med" len="med"/>
          </a:ln>
          <a:effectLst/>
        </p:spPr>
      </p:cxnSp>
      <p:sp>
        <p:nvSpPr>
          <p:cNvPr id="45" name="TextBox 44">
            <a:extLst>
              <a:ext uri="{FF2B5EF4-FFF2-40B4-BE49-F238E27FC236}">
                <a16:creationId xmlns:a16="http://schemas.microsoft.com/office/drawing/2014/main" id="{983281DE-9E89-1B16-1D7B-8D2AA62CEAA1}"/>
              </a:ext>
            </a:extLst>
          </p:cNvPr>
          <p:cNvSpPr txBox="1"/>
          <p:nvPr/>
        </p:nvSpPr>
        <p:spPr>
          <a:xfrm>
            <a:off x="9120480" y="8150996"/>
            <a:ext cx="2638390" cy="461665"/>
          </a:xfrm>
          <a:prstGeom prst="rect">
            <a:avLst/>
          </a:prstGeom>
          <a:noFill/>
          <a:ln>
            <a:noFill/>
          </a:ln>
        </p:spPr>
        <p:txBody>
          <a:bodyPr wrap="square" rtlCol="0">
            <a:spAutoFit/>
          </a:bodyPr>
          <a:lstStyle/>
          <a:p>
            <a:pPr algn="ctr"/>
            <a:r>
              <a:rPr lang="en-GB" sz="24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Requirement 4</a:t>
            </a:r>
          </a:p>
        </p:txBody>
      </p:sp>
      <p:cxnSp>
        <p:nvCxnSpPr>
          <p:cNvPr id="46" name="Straight Connector 45">
            <a:extLst>
              <a:ext uri="{FF2B5EF4-FFF2-40B4-BE49-F238E27FC236}">
                <a16:creationId xmlns:a16="http://schemas.microsoft.com/office/drawing/2014/main" id="{A7738986-1BAE-C65F-10DD-F6ED5842DAE5}"/>
              </a:ext>
            </a:extLst>
          </p:cNvPr>
          <p:cNvCxnSpPr>
            <a:cxnSpLocks/>
            <a:stCxn id="45" idx="0"/>
            <a:endCxn id="43" idx="2"/>
          </p:cNvCxnSpPr>
          <p:nvPr/>
        </p:nvCxnSpPr>
        <p:spPr bwMode="auto">
          <a:xfrm flipH="1" flipV="1">
            <a:off x="9099682" y="7337789"/>
            <a:ext cx="1339993" cy="813207"/>
          </a:xfrm>
          <a:prstGeom prst="line">
            <a:avLst/>
          </a:prstGeom>
          <a:solidFill>
            <a:schemeClr val="accent1"/>
          </a:solidFill>
          <a:ln w="38100" cap="flat" cmpd="sng" algn="ctr">
            <a:solidFill>
              <a:srgbClr val="FF2D64"/>
            </a:solidFill>
            <a:prstDash val="solid"/>
            <a:round/>
            <a:headEnd type="none" w="med" len="med"/>
            <a:tailEnd type="arrow" w="med" len="med"/>
          </a:ln>
          <a:effectLst/>
        </p:spPr>
      </p:cxnSp>
      <p:cxnSp>
        <p:nvCxnSpPr>
          <p:cNvPr id="48" name="Straight Connector 47">
            <a:extLst>
              <a:ext uri="{FF2B5EF4-FFF2-40B4-BE49-F238E27FC236}">
                <a16:creationId xmlns:a16="http://schemas.microsoft.com/office/drawing/2014/main" id="{69A991CE-8994-E6D9-2354-01B1ED5D5235}"/>
              </a:ext>
            </a:extLst>
          </p:cNvPr>
          <p:cNvCxnSpPr>
            <a:cxnSpLocks/>
            <a:stCxn id="42" idx="0"/>
          </p:cNvCxnSpPr>
          <p:nvPr/>
        </p:nvCxnSpPr>
        <p:spPr bwMode="auto">
          <a:xfrm flipH="1" flipV="1">
            <a:off x="4235238" y="7106956"/>
            <a:ext cx="3413022" cy="1044040"/>
          </a:xfrm>
          <a:prstGeom prst="line">
            <a:avLst/>
          </a:prstGeom>
          <a:solidFill>
            <a:schemeClr val="accent1"/>
          </a:solidFill>
          <a:ln w="38100" cap="flat" cmpd="sng" algn="ctr">
            <a:solidFill>
              <a:srgbClr val="FF2D64"/>
            </a:solidFill>
            <a:prstDash val="solid"/>
            <a:round/>
            <a:headEnd type="none" w="med" len="med"/>
            <a:tailEnd type="arrow" w="med" len="med"/>
          </a:ln>
          <a:effectLst/>
        </p:spPr>
      </p:cxnSp>
      <p:cxnSp>
        <p:nvCxnSpPr>
          <p:cNvPr id="51" name="Straight Connector 50">
            <a:extLst>
              <a:ext uri="{FF2B5EF4-FFF2-40B4-BE49-F238E27FC236}">
                <a16:creationId xmlns:a16="http://schemas.microsoft.com/office/drawing/2014/main" id="{50651BF5-82EF-6A69-3742-9B81F03F4333}"/>
              </a:ext>
            </a:extLst>
          </p:cNvPr>
          <p:cNvCxnSpPr>
            <a:cxnSpLocks/>
            <a:stCxn id="32" idx="2"/>
            <a:endCxn id="43" idx="0"/>
          </p:cNvCxnSpPr>
          <p:nvPr/>
        </p:nvCxnSpPr>
        <p:spPr bwMode="auto">
          <a:xfrm>
            <a:off x="6375993" y="6226377"/>
            <a:ext cx="2723689" cy="649747"/>
          </a:xfrm>
          <a:prstGeom prst="line">
            <a:avLst/>
          </a:prstGeom>
          <a:solidFill>
            <a:schemeClr val="accent1"/>
          </a:solidFill>
          <a:ln w="38100" cap="flat" cmpd="sng" algn="ctr">
            <a:solidFill>
              <a:srgbClr val="FF2D64"/>
            </a:solidFill>
            <a:prstDash val="solid"/>
            <a:round/>
            <a:headEnd type="arrow" w="med" len="med"/>
            <a:tailEnd type="none" w="med" len="med"/>
          </a:ln>
          <a:effectLst/>
        </p:spPr>
      </p:cxnSp>
    </p:spTree>
    <p:extLst>
      <p:ext uri="{BB962C8B-B14F-4D97-AF65-F5344CB8AC3E}">
        <p14:creationId xmlns:p14="http://schemas.microsoft.com/office/powerpoint/2010/main" val="28411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5" grpId="0"/>
      <p:bldP spid="16" grpId="0"/>
      <p:bldP spid="17" grpId="0"/>
      <p:bldP spid="21" grpId="0"/>
      <p:bldP spid="23" grpId="0"/>
      <p:bldP spid="24" grpId="0"/>
      <p:bldP spid="26" grpId="0"/>
      <p:bldP spid="32" grpId="0"/>
      <p:bldP spid="34" grpId="0"/>
      <p:bldP spid="35" grpId="0"/>
      <p:bldP spid="38" grpId="0"/>
      <p:bldP spid="42"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70AAE-EE51-6AE4-9E82-819EB7B12676}"/>
              </a:ext>
            </a:extLst>
          </p:cNvPr>
          <p:cNvSpPr>
            <a:spLocks noGrp="1"/>
          </p:cNvSpPr>
          <p:nvPr>
            <p:ph type="body" sz="quarter" idx="24"/>
          </p:nvPr>
        </p:nvSpPr>
        <p:spPr/>
        <p:txBody>
          <a:bodyPr/>
          <a:lstStyle/>
          <a:p>
            <a:r>
              <a:rPr lang="en-SE" dirty="0"/>
              <a:t>Introduction</a:t>
            </a:r>
          </a:p>
        </p:txBody>
      </p:sp>
      <p:sp>
        <p:nvSpPr>
          <p:cNvPr id="3" name="Text Placeholder 2">
            <a:extLst>
              <a:ext uri="{FF2B5EF4-FFF2-40B4-BE49-F238E27FC236}">
                <a16:creationId xmlns:a16="http://schemas.microsoft.com/office/drawing/2014/main" id="{E37C1F24-71DE-A6CB-0F27-3EFF148C6583}"/>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We reviewed the current landscape for soft policy: guidelines and standards.</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We briefly looked at the interaction between standards and legislation.</a:t>
            </a: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We identified the core problem: lack of concrete assessment due to the abstract nature of the values used.</a:t>
            </a:r>
            <a:endPar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There are multiple interpretations of the same value; some conflict with each other resulting to </a:t>
            </a:r>
            <a:r>
              <a:rPr lang="en-GB" sz="2400" i="1"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values conflict</a:t>
            </a:r>
            <a:r>
              <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rPr>
              <a:t>.</a:t>
            </a:r>
          </a:p>
          <a:p>
            <a:pPr marL="342900" indent="-342900">
              <a:buFont typeface="Arial" panose="020B0604020202020204" pitchFamily="34" charset="0"/>
              <a:buChar char="•"/>
            </a:pPr>
            <a:endParaRPr lang="en-GB"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Still, a question is </a:t>
            </a:r>
            <a:r>
              <a:rPr lang="en-GB" sz="2400" b="1" i="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whose and which values</a:t>
            </a: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 </a:t>
            </a:r>
            <a:r>
              <a:rPr lang="en-GB" sz="2400" b="1" i="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How</a:t>
            </a:r>
            <a:r>
              <a:rPr lang="en-GB" sz="24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a:t>
            </a:r>
          </a:p>
          <a:p>
            <a:endParaRPr lang="en-SE" sz="2400" dirty="0"/>
          </a:p>
          <a:p>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EE1F16A5-C12B-DDC1-3304-8EE8875EB590}"/>
              </a:ext>
            </a:extLst>
          </p:cNvPr>
          <p:cNvSpPr>
            <a:spLocks noGrp="1"/>
          </p:cNvSpPr>
          <p:nvPr>
            <p:ph type="body" sz="quarter" idx="25"/>
          </p:nvPr>
        </p:nvSpPr>
        <p:spPr/>
        <p:txBody>
          <a:bodyPr/>
          <a:lstStyle/>
          <a:p>
            <a:r>
              <a:rPr lang="en-SE" dirty="0"/>
              <a:t>In the previous episode…</a:t>
            </a:r>
          </a:p>
        </p:txBody>
      </p:sp>
      <p:sp>
        <p:nvSpPr>
          <p:cNvPr id="6" name="Slide Number Placeholder 5">
            <a:extLst>
              <a:ext uri="{FF2B5EF4-FFF2-40B4-BE49-F238E27FC236}">
                <a16:creationId xmlns:a16="http://schemas.microsoft.com/office/drawing/2014/main" id="{8EFE8802-00AA-B437-D4DF-8B3F671BE002}"/>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a:t>
            </a:fld>
            <a:endParaRPr lang="bg-BG" dirty="0">
              <a:solidFill>
                <a:srgbClr val="000000"/>
              </a:solidFill>
            </a:endParaRPr>
          </a:p>
        </p:txBody>
      </p:sp>
      <p:pic>
        <p:nvPicPr>
          <p:cNvPr id="7" name="Picture 2" descr="Ethics Washing Is When Ethics is A Substitute for Regulation · Dataetisk  Tænkehandletank">
            <a:extLst>
              <a:ext uri="{FF2B5EF4-FFF2-40B4-BE49-F238E27FC236}">
                <a16:creationId xmlns:a16="http://schemas.microsoft.com/office/drawing/2014/main" id="{70825BDE-ECB4-DB31-B566-67EB83106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184" y="5781215"/>
            <a:ext cx="8420919" cy="538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86831-07BB-3300-9950-CA68020F0DCF}"/>
              </a:ext>
            </a:extLst>
          </p:cNvPr>
          <p:cNvSpPr>
            <a:spLocks noGrp="1"/>
          </p:cNvSpPr>
          <p:nvPr>
            <p:ph type="body" sz="quarter" idx="24"/>
          </p:nvPr>
        </p:nvSpPr>
        <p:spPr/>
        <p:txBody>
          <a:bodyPr/>
          <a:lstStyle/>
          <a:p>
            <a:r>
              <a:rPr lang="en-SE" dirty="0"/>
              <a:t>Using norms as an intermediate step</a:t>
            </a:r>
          </a:p>
        </p:txBody>
      </p:sp>
      <p:sp>
        <p:nvSpPr>
          <p:cNvPr id="5" name="Text Placeholder 4">
            <a:extLst>
              <a:ext uri="{FF2B5EF4-FFF2-40B4-BE49-F238E27FC236}">
                <a16:creationId xmlns:a16="http://schemas.microsoft.com/office/drawing/2014/main" id="{70A2EFAC-F900-8982-C4A2-8FBB097CBBF9}"/>
              </a:ext>
            </a:extLst>
          </p:cNvPr>
          <p:cNvSpPr>
            <a:spLocks noGrp="1"/>
          </p:cNvSpPr>
          <p:nvPr>
            <p:ph type="body" sz="quarter" idx="25"/>
          </p:nvPr>
        </p:nvSpPr>
        <p:spPr/>
        <p:txBody>
          <a:bodyPr/>
          <a:lstStyle/>
          <a:p>
            <a:r>
              <a:rPr lang="en-SE" dirty="0"/>
              <a:t>Hierarchies of norms</a:t>
            </a:r>
          </a:p>
        </p:txBody>
      </p:sp>
      <p:sp>
        <p:nvSpPr>
          <p:cNvPr id="6" name="Slide Number Placeholder 5">
            <a:extLst>
              <a:ext uri="{FF2B5EF4-FFF2-40B4-BE49-F238E27FC236}">
                <a16:creationId xmlns:a16="http://schemas.microsoft.com/office/drawing/2014/main" id="{3718CEE2-89BE-494B-B35E-9F62DFFD6BB1}"/>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30</a:t>
            </a:fld>
            <a:endParaRPr lang="bg-BG" dirty="0">
              <a:solidFill>
                <a:srgbClr val="000000"/>
              </a:solidFill>
            </a:endParaRPr>
          </a:p>
        </p:txBody>
      </p:sp>
      <p:pic>
        <p:nvPicPr>
          <p:cNvPr id="10242" name="Picture 2" descr="PDF) Designing Smart Operator 4.0 for Human Values: A Value Sensitive  Design Approach">
            <a:extLst>
              <a:ext uri="{FF2B5EF4-FFF2-40B4-BE49-F238E27FC236}">
                <a16:creationId xmlns:a16="http://schemas.microsoft.com/office/drawing/2014/main" id="{8DBA5202-CE1B-1B4B-F272-7A30766AA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016" y="5091599"/>
            <a:ext cx="6445309" cy="64453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19EDBB3-0DBF-455E-C68C-A01D869AFF79}"/>
              </a:ext>
            </a:extLst>
          </p:cNvPr>
          <p:cNvSpPr txBox="1"/>
          <p:nvPr/>
        </p:nvSpPr>
        <p:spPr>
          <a:xfrm>
            <a:off x="1287095" y="11794404"/>
            <a:ext cx="9273151" cy="1015663"/>
          </a:xfrm>
          <a:prstGeom prst="rect">
            <a:avLst/>
          </a:prstGeom>
          <a:noFill/>
        </p:spPr>
        <p:txBody>
          <a:bodyPr wrap="square">
            <a:spAutoFit/>
          </a:bodyPr>
          <a:lstStyle/>
          <a:p>
            <a:r>
              <a:rPr lang="en-SE"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Gazzaneo, Lucia &amp; Padovano, Antonio &amp; Umbrello, Steven. (2020). Designing Smart Operator 4.0 for Human Values: A Value Sensitive Design Approach. Procedia Manufacturing. 42.</a:t>
            </a:r>
          </a:p>
        </p:txBody>
      </p:sp>
      <p:pic>
        <p:nvPicPr>
          <p:cNvPr id="10244" name="Picture 4" descr="Fig. 7">
            <a:extLst>
              <a:ext uri="{FF2B5EF4-FFF2-40B4-BE49-F238E27FC236}">
                <a16:creationId xmlns:a16="http://schemas.microsoft.com/office/drawing/2014/main" id="{1F4E2438-AE2F-2A68-30EE-350FE3090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50" r="10336"/>
          <a:stretch/>
        </p:blipFill>
        <p:spPr bwMode="auto">
          <a:xfrm>
            <a:off x="10560246" y="4947907"/>
            <a:ext cx="12536659" cy="66865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9C2F897-8A52-C44C-E54C-E211069408E5}"/>
              </a:ext>
            </a:extLst>
          </p:cNvPr>
          <p:cNvSpPr txBox="1"/>
          <p:nvPr/>
        </p:nvSpPr>
        <p:spPr>
          <a:xfrm>
            <a:off x="10560246" y="11775631"/>
            <a:ext cx="12317339" cy="1323439"/>
          </a:xfrm>
          <a:prstGeom prst="rect">
            <a:avLst/>
          </a:prstGeom>
          <a:noFill/>
        </p:spPr>
        <p:txBody>
          <a:bodyPr wrap="square">
            <a:spAutoFit/>
          </a:bodyPr>
          <a:lstStyle/>
          <a:p>
            <a:pPr algn="l"/>
            <a:r>
              <a:rPr lang="en-GB" sz="2000" b="0" i="0" u="none" strike="noStrike" dirty="0" err="1">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Umbrello</a:t>
            </a:r>
            <a:r>
              <a:rPr lang="en-GB" sz="2000" b="0" i="0"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 S., van de Poel, I. Mapping value sensitive design onto AI for social good principles. </a:t>
            </a:r>
            <a:r>
              <a:rPr lang="en-GB" sz="2000" b="0" i="1"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AI Ethics</a:t>
            </a:r>
            <a:r>
              <a:rPr lang="en-GB" sz="2000" b="0" i="0"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GB" sz="2000" b="1" i="0"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a:t>
            </a:r>
            <a:r>
              <a:rPr lang="en-GB" sz="2000" b="0" i="0"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 283–296 (2021). https://</a:t>
            </a:r>
            <a:r>
              <a:rPr lang="en-GB" sz="2000" b="0" i="0" u="none" strike="noStrike" dirty="0" err="1">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doi.org</a:t>
            </a:r>
            <a:r>
              <a:rPr lang="en-GB" sz="2000" b="0" i="0" u="none" strike="noStrike" dirty="0">
                <a:solidFill>
                  <a:schemeClr val="bg1">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/10.1007/s43681-021-00038-3</a:t>
            </a:r>
          </a:p>
          <a:p>
            <a:b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br>
            <a:endParaRPr lang="en-SE"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06736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0D90B-3DCA-E294-F8B4-BDE019F6C9FB}"/>
              </a:ext>
            </a:extLst>
          </p:cNvPr>
          <p:cNvSpPr>
            <a:spLocks noGrp="1"/>
          </p:cNvSpPr>
          <p:nvPr>
            <p:ph type="body" sz="quarter" idx="16"/>
          </p:nvPr>
        </p:nvSpPr>
        <p:spPr/>
        <p:txBody>
          <a:bodyPr/>
          <a:lstStyle/>
          <a:p>
            <a:r>
              <a:rPr lang="en-US" dirty="0"/>
              <a:t>IEEE 7001 Standard</a:t>
            </a:r>
          </a:p>
          <a:p>
            <a:endParaRPr lang="en-SE" dirty="0"/>
          </a:p>
        </p:txBody>
      </p:sp>
    </p:spTree>
    <p:extLst>
      <p:ext uri="{BB962C8B-B14F-4D97-AF65-F5344CB8AC3E}">
        <p14:creationId xmlns:p14="http://schemas.microsoft.com/office/powerpoint/2010/main" val="97659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AB2F9-D213-4F9E-17F6-C639A25CE1A5}"/>
              </a:ext>
            </a:extLst>
          </p:cNvPr>
          <p:cNvSpPr>
            <a:spLocks noGrp="1"/>
          </p:cNvSpPr>
          <p:nvPr>
            <p:ph type="body" sz="quarter" idx="24"/>
          </p:nvPr>
        </p:nvSpPr>
        <p:spPr/>
        <p:txBody>
          <a:bodyPr/>
          <a:lstStyle/>
          <a:p>
            <a:r>
              <a:rPr lang="en-US" dirty="0"/>
              <a:t>IEEE 7001 Standard</a:t>
            </a:r>
            <a:endParaRPr lang="en-SE" dirty="0"/>
          </a:p>
        </p:txBody>
      </p:sp>
      <p:sp>
        <p:nvSpPr>
          <p:cNvPr id="3" name="Text Placeholder 2">
            <a:extLst>
              <a:ext uri="{FF2B5EF4-FFF2-40B4-BE49-F238E27FC236}">
                <a16:creationId xmlns:a16="http://schemas.microsoft.com/office/drawing/2014/main" id="{F8DBF245-E4CA-8A30-4113-3BB54E34F744}"/>
              </a:ext>
            </a:extLst>
          </p:cNvPr>
          <p:cNvSpPr>
            <a:spLocks noGrp="1"/>
          </p:cNvSpPr>
          <p:nvPr>
            <p:ph type="body" sz="quarter" idx="22"/>
          </p:nvPr>
        </p:nvSpPr>
        <p:spPr/>
        <p:txBody>
          <a:bodyPr/>
          <a:lstStyle/>
          <a:p>
            <a:pPr>
              <a:spcBef>
                <a:spcPts val="0"/>
              </a:spcBef>
            </a:pPr>
            <a:r>
              <a:rPr lang="en-GB" sz="2800" dirty="0"/>
              <a:t>“To consider an autonomous system transparent to inspection, the stakeholder should have the ability to request meaningful explanations of the </a:t>
            </a:r>
            <a:r>
              <a:rPr lang="en-GB" sz="2800" b="1" dirty="0"/>
              <a:t>system’s status either at a specific moment or over a specific period </a:t>
            </a:r>
            <a:r>
              <a:rPr lang="en-GB" sz="2800" dirty="0"/>
              <a:t>or of the general principles by which decisions are made (as appropriate to the stakeholder) (Theodorou et. al., 2017)”</a:t>
            </a:r>
          </a:p>
          <a:p>
            <a:pPr marL="0" indent="0">
              <a:buNone/>
            </a:pPr>
            <a:endParaRPr lang="en-GB" sz="2800" dirty="0"/>
          </a:p>
          <a:p>
            <a:endParaRPr lang="en-SE" sz="2800" dirty="0"/>
          </a:p>
        </p:txBody>
      </p:sp>
      <p:sp>
        <p:nvSpPr>
          <p:cNvPr id="5" name="Text Placeholder 4">
            <a:extLst>
              <a:ext uri="{FF2B5EF4-FFF2-40B4-BE49-F238E27FC236}">
                <a16:creationId xmlns:a16="http://schemas.microsoft.com/office/drawing/2014/main" id="{D5BC08B8-0CAA-80DD-2E8C-F84AAF7315E5}"/>
              </a:ext>
            </a:extLst>
          </p:cNvPr>
          <p:cNvSpPr>
            <a:spLocks noGrp="1"/>
          </p:cNvSpPr>
          <p:nvPr>
            <p:ph type="body" sz="quarter" idx="25"/>
          </p:nvPr>
        </p:nvSpPr>
        <p:spPr/>
        <p:txBody>
          <a:bodyPr/>
          <a:lstStyle/>
          <a:p>
            <a:r>
              <a:rPr lang="en-GB" dirty="0"/>
              <a:t>Transparency in 7001 Standard</a:t>
            </a:r>
            <a:endParaRPr lang="en-SE" dirty="0"/>
          </a:p>
        </p:txBody>
      </p:sp>
      <p:sp>
        <p:nvSpPr>
          <p:cNvPr id="6" name="Slide Number Placeholder 5">
            <a:extLst>
              <a:ext uri="{FF2B5EF4-FFF2-40B4-BE49-F238E27FC236}">
                <a16:creationId xmlns:a16="http://schemas.microsoft.com/office/drawing/2014/main" id="{7AE4F2AF-237D-0C22-57F0-C948C6D62855}"/>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32</a:t>
            </a:fld>
            <a:endParaRPr lang="bg-BG" dirty="0">
              <a:solidFill>
                <a:srgbClr val="000000"/>
              </a:solidFill>
            </a:endParaRPr>
          </a:p>
        </p:txBody>
      </p:sp>
      <p:sp>
        <p:nvSpPr>
          <p:cNvPr id="7" name="Rectangle 6">
            <a:extLst>
              <a:ext uri="{FF2B5EF4-FFF2-40B4-BE49-F238E27FC236}">
                <a16:creationId xmlns:a16="http://schemas.microsoft.com/office/drawing/2014/main" id="{D933F6E0-1D37-5DFC-1AAF-EC40899DDC96}"/>
              </a:ext>
            </a:extLst>
          </p:cNvPr>
          <p:cNvSpPr/>
          <p:nvPr/>
        </p:nvSpPr>
        <p:spPr>
          <a:xfrm>
            <a:off x="1287095" y="9627957"/>
            <a:ext cx="10617203" cy="1631216"/>
          </a:xfrm>
          <a:prstGeom prst="rect">
            <a:avLst/>
          </a:prstGeom>
        </p:spPr>
        <p:txBody>
          <a:bodyPr wrap="square">
            <a:spAutoFit/>
          </a:bodyPr>
          <a:lstStyle/>
          <a:p>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Winfield AFT, Booth S, Dennis LA,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Egawa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T, Hastie H, Jacobs N,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Muttram</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RI,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Olszewska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JI,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Rajabiyazdi</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 </a:t>
            </a:r>
            <a:r>
              <a:rPr lang="en-GB" sz="2000" b="1" u="sng"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Theodorou A, </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Underwood MA, Wortham RH and Watson E (2021) </a:t>
            </a:r>
            <a:r>
              <a:rPr lang="en-GB" sz="2000" i="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IEEE P7001: A Proposed Standard on Transparency</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Front. Robot. AI</a:t>
            </a:r>
          </a:p>
          <a:p>
            <a:r>
              <a:rPr lang="en-GB" sz="2000" b="1" u="sng"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Theodorou 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Wortham R.H., and Bryson J. (2017). </a:t>
            </a:r>
            <a:r>
              <a:rPr lang="en-GB" sz="2000" i="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Designing transparency for real time inspection of autonomous robots.</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Connection Science, Vol. 29, Issue 3</a:t>
            </a:r>
          </a:p>
        </p:txBody>
      </p:sp>
      <p:pic>
        <p:nvPicPr>
          <p:cNvPr id="9" name="Picture 8" descr="A white document with blue text&#10;&#10;Description automatically generated">
            <a:extLst>
              <a:ext uri="{FF2B5EF4-FFF2-40B4-BE49-F238E27FC236}">
                <a16:creationId xmlns:a16="http://schemas.microsoft.com/office/drawing/2014/main" id="{27517D01-D8CE-FDB6-C9D5-8F92559FA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8472" y="5246669"/>
            <a:ext cx="4920343" cy="6457950"/>
          </a:xfrm>
          <a:prstGeom prst="rect">
            <a:avLst/>
          </a:prstGeom>
        </p:spPr>
      </p:pic>
    </p:spTree>
    <p:extLst>
      <p:ext uri="{BB962C8B-B14F-4D97-AF65-F5344CB8AC3E}">
        <p14:creationId xmlns:p14="http://schemas.microsoft.com/office/powerpoint/2010/main" val="96510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21797-F476-F8A0-58CD-73B59D8D4063}"/>
              </a:ext>
            </a:extLst>
          </p:cNvPr>
          <p:cNvSpPr>
            <a:spLocks noGrp="1"/>
          </p:cNvSpPr>
          <p:nvPr>
            <p:ph type="body" sz="quarter" idx="24"/>
          </p:nvPr>
        </p:nvSpPr>
        <p:spPr/>
        <p:txBody>
          <a:bodyPr/>
          <a:lstStyle/>
          <a:p>
            <a:r>
              <a:rPr lang="en-US" dirty="0"/>
              <a:t>IEEE 7001 Standard</a:t>
            </a:r>
            <a:endParaRPr lang="en-SE" dirty="0"/>
          </a:p>
        </p:txBody>
      </p:sp>
      <p:sp>
        <p:nvSpPr>
          <p:cNvPr id="3" name="Text Placeholder 2">
            <a:extLst>
              <a:ext uri="{FF2B5EF4-FFF2-40B4-BE49-F238E27FC236}">
                <a16:creationId xmlns:a16="http://schemas.microsoft.com/office/drawing/2014/main" id="{08415D65-6CFC-A678-CC3A-061AAB0A89FA}"/>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Different stakeholders:</a:t>
            </a:r>
          </a:p>
          <a:p>
            <a:pPr marL="952500" lvl="1" indent="-342900">
              <a:buFont typeface="Arial" panose="020B0604020202020204" pitchFamily="34" charset="0"/>
              <a:buChar char="•"/>
            </a:pP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Users</a:t>
            </a:r>
          </a:p>
          <a:p>
            <a:pPr marL="952500" lvl="1" indent="-342900">
              <a:buFont typeface="Arial" panose="020B0604020202020204" pitchFamily="34" charset="0"/>
              <a:buChar char="•"/>
            </a:pP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General public/bystanders</a:t>
            </a:r>
          </a:p>
          <a:p>
            <a:pPr marL="952500" lvl="1" indent="-342900">
              <a:buFont typeface="Arial" panose="020B0604020202020204" pitchFamily="34" charset="0"/>
              <a:buChar char="•"/>
            </a:pP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Validation and certification agencies and auditors </a:t>
            </a:r>
          </a:p>
          <a:p>
            <a:pPr marL="952500" lvl="1" indent="-342900">
              <a:buFont typeface="Arial" panose="020B0604020202020204" pitchFamily="34" charset="0"/>
              <a:buChar char="•"/>
            </a:pP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Incident investigators</a:t>
            </a:r>
          </a:p>
          <a:p>
            <a:pPr marL="952500" lvl="1" indent="-342900">
              <a:buFont typeface="Arial" panose="020B0604020202020204" pitchFamily="34" charset="0"/>
              <a:buChar char="•"/>
            </a:pP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Lawyers &amp; Expert Witnesses</a:t>
            </a:r>
          </a:p>
          <a:p>
            <a:pPr marL="342900" indent="-342900">
              <a:buFont typeface="Arial" panose="020B0604020202020204" pitchFamily="34" charset="0"/>
              <a:buChar char="•"/>
            </a:pPr>
            <a:endParaRPr lang="en-SE"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solidFill>
                  <a:srgbClr val="00008A"/>
                </a:solidFill>
              </a:rPr>
              <a:t>We define each stakeholder and added </a:t>
            </a:r>
            <a:r>
              <a:rPr lang="en-GB" sz="2400" b="1" dirty="0">
                <a:solidFill>
                  <a:srgbClr val="00008A"/>
                </a:solidFill>
              </a:rPr>
              <a:t>requirements specific to that stakeholder</a:t>
            </a:r>
            <a:r>
              <a:rPr lang="en-GB" sz="2400" dirty="0">
                <a:solidFill>
                  <a:srgbClr val="00008A"/>
                </a:solidFill>
              </a:rPr>
              <a:t>.</a:t>
            </a:r>
          </a:p>
          <a:p>
            <a:pPr marL="342900" indent="-342900">
              <a:buFont typeface="Arial" panose="020B0604020202020204" pitchFamily="34" charset="0"/>
              <a:buChar char="•"/>
            </a:pPr>
            <a:endParaRPr lang="en-SE"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E07BECE6-BDF4-88B8-8002-B991E7138056}"/>
              </a:ext>
            </a:extLst>
          </p:cNvPr>
          <p:cNvSpPr>
            <a:spLocks noGrp="1"/>
          </p:cNvSpPr>
          <p:nvPr>
            <p:ph type="body" sz="quarter" idx="26"/>
          </p:nvPr>
        </p:nvSpPr>
        <p:spPr/>
        <p:txBody>
          <a:bodyPr/>
          <a:lstStyle/>
          <a:p>
            <a:pPr marL="342900" indent="-342900">
              <a:buFont typeface="Arial" panose="020B0604020202020204" pitchFamily="34" charset="0"/>
              <a:buChar char="•"/>
            </a:pPr>
            <a:r>
              <a:rPr lang="en-GB" sz="2400" dirty="0">
                <a:solidFill>
                  <a:srgbClr val="00008A"/>
                </a:solidFill>
              </a:rPr>
              <a:t>5 different non-addictive levels of compliance for each stakeholder.</a:t>
            </a:r>
          </a:p>
          <a:p>
            <a:pPr marL="342900" indent="-342900">
              <a:buFont typeface="Arial" panose="020B0604020202020204" pitchFamily="34" charset="0"/>
              <a:buChar char="•"/>
            </a:pPr>
            <a:endParaRPr lang="en-GB" sz="2400" dirty="0">
              <a:solidFill>
                <a:srgbClr val="00008A"/>
              </a:solidFill>
            </a:endParaRPr>
          </a:p>
          <a:p>
            <a:pPr marL="342900" indent="-342900">
              <a:buFont typeface="Arial" panose="020B0604020202020204" pitchFamily="34" charset="0"/>
              <a:buChar char="•"/>
            </a:pPr>
            <a:r>
              <a:rPr lang="en-GB" sz="2400" dirty="0">
                <a:solidFill>
                  <a:srgbClr val="00008A"/>
                </a:solidFill>
              </a:rPr>
              <a:t>Lower levels: </a:t>
            </a:r>
          </a:p>
          <a:p>
            <a:pPr marL="952500" lvl="1" indent="-342900">
              <a:buFont typeface="Arial" panose="020B0604020202020204" pitchFamily="34" charset="0"/>
              <a:buChar char="•"/>
            </a:pPr>
            <a:r>
              <a:rPr lang="en-GB" sz="22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passive (e.g. documentation);</a:t>
            </a:r>
          </a:p>
          <a:p>
            <a:pPr marL="952500" lvl="1" indent="-342900">
              <a:buFont typeface="Arial" panose="020B0604020202020204" pitchFamily="34" charset="0"/>
              <a:buChar char="•"/>
            </a:pPr>
            <a:r>
              <a:rPr lang="en-GB" sz="22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easy-to-implement (e.g. LED lights on a robot).</a:t>
            </a:r>
          </a:p>
          <a:p>
            <a:pPr marL="342900" indent="-342900">
              <a:buFont typeface="Arial" panose="020B0604020202020204" pitchFamily="34" charset="0"/>
              <a:buChar char="•"/>
            </a:pPr>
            <a:endParaRPr lang="en-GB" sz="2400" dirty="0">
              <a:solidFill>
                <a:srgbClr val="00008A"/>
              </a:solidFill>
            </a:endParaRPr>
          </a:p>
          <a:p>
            <a:pPr marL="342900" indent="-342900">
              <a:buFont typeface="Arial" panose="020B0604020202020204" pitchFamily="34" charset="0"/>
              <a:buChar char="•"/>
            </a:pPr>
            <a:r>
              <a:rPr lang="en-GB" sz="2400" dirty="0">
                <a:solidFill>
                  <a:srgbClr val="00008A"/>
                </a:solidFill>
              </a:rPr>
              <a:t>Higher levels:</a:t>
            </a:r>
          </a:p>
          <a:p>
            <a:pPr marL="952500" lvl="1" indent="-342900">
              <a:buFont typeface="Arial" panose="020B0604020202020204" pitchFamily="34" charset="0"/>
              <a:buChar char="•"/>
            </a:pPr>
            <a:r>
              <a:rPr lang="en-GB" sz="22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interactive (e.g. user can query for more information);</a:t>
            </a:r>
          </a:p>
          <a:p>
            <a:pPr marL="952500" lvl="1" indent="-342900">
              <a:buFont typeface="Arial" panose="020B0604020202020204" pitchFamily="34" charset="0"/>
              <a:buChar char="•"/>
            </a:pPr>
            <a:r>
              <a:rPr lang="en-GB" sz="22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proactive (e.g. agent alerts user)</a:t>
            </a:r>
          </a:p>
          <a:p>
            <a:pPr marL="342900" indent="-342900">
              <a:buFont typeface="Arial" panose="020B0604020202020204" pitchFamily="34" charset="0"/>
              <a:buChar char="•"/>
            </a:pPr>
            <a:endParaRPr lang="en-SE" sz="2400" dirty="0">
              <a:solidFill>
                <a:srgbClr val="00008A"/>
              </a:solidFill>
            </a:endParaRPr>
          </a:p>
        </p:txBody>
      </p:sp>
      <p:sp>
        <p:nvSpPr>
          <p:cNvPr id="5" name="Text Placeholder 4">
            <a:extLst>
              <a:ext uri="{FF2B5EF4-FFF2-40B4-BE49-F238E27FC236}">
                <a16:creationId xmlns:a16="http://schemas.microsoft.com/office/drawing/2014/main" id="{FEC63DEF-4F16-CF68-CB1F-D1D098FD0A98}"/>
              </a:ext>
            </a:extLst>
          </p:cNvPr>
          <p:cNvSpPr>
            <a:spLocks noGrp="1"/>
          </p:cNvSpPr>
          <p:nvPr>
            <p:ph type="body" sz="quarter" idx="25"/>
          </p:nvPr>
        </p:nvSpPr>
        <p:spPr/>
        <p:txBody>
          <a:bodyPr/>
          <a:lstStyle/>
          <a:p>
            <a:r>
              <a:rPr lang="en-SE" dirty="0"/>
              <a:t>Stakeholder-specific Requirements</a:t>
            </a:r>
          </a:p>
        </p:txBody>
      </p:sp>
      <p:sp>
        <p:nvSpPr>
          <p:cNvPr id="6" name="Slide Number Placeholder 5">
            <a:extLst>
              <a:ext uri="{FF2B5EF4-FFF2-40B4-BE49-F238E27FC236}">
                <a16:creationId xmlns:a16="http://schemas.microsoft.com/office/drawing/2014/main" id="{A9531511-C2DA-BE16-2981-425D96009B1B}"/>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33</a:t>
            </a:fld>
            <a:endParaRPr lang="bg-BG" dirty="0">
              <a:solidFill>
                <a:srgbClr val="000000"/>
              </a:solidFill>
            </a:endParaRPr>
          </a:p>
        </p:txBody>
      </p:sp>
      <p:sp>
        <p:nvSpPr>
          <p:cNvPr id="8" name="TextBox 7">
            <a:extLst>
              <a:ext uri="{FF2B5EF4-FFF2-40B4-BE49-F238E27FC236}">
                <a16:creationId xmlns:a16="http://schemas.microsoft.com/office/drawing/2014/main" id="{9ABC2524-3B47-CFB4-28F9-4E247097A222}"/>
              </a:ext>
            </a:extLst>
          </p:cNvPr>
          <p:cNvSpPr txBox="1"/>
          <p:nvPr/>
        </p:nvSpPr>
        <p:spPr>
          <a:xfrm>
            <a:off x="5986340" y="11005187"/>
            <a:ext cx="12192000" cy="646331"/>
          </a:xfrm>
          <a:prstGeom prst="rect">
            <a:avLst/>
          </a:prstGeom>
          <a:noFill/>
        </p:spPr>
        <p:txBody>
          <a:bodyPr wrap="square">
            <a:spAutoFit/>
          </a:bodyPr>
          <a:lstStyle/>
          <a:p>
            <a:pPr algn="ctr"/>
            <a:r>
              <a:rPr lang="en-GB"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Not an </a:t>
            </a:r>
            <a:r>
              <a:rPr lang="en-GB" b="1"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one-size-fits-all </a:t>
            </a:r>
            <a:r>
              <a:rPr lang="en-GB"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approach</a:t>
            </a:r>
            <a:r>
              <a:rPr lang="en-GB" b="1"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19713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21797-F476-F8A0-58CD-73B59D8D4063}"/>
              </a:ext>
            </a:extLst>
          </p:cNvPr>
          <p:cNvSpPr>
            <a:spLocks noGrp="1"/>
          </p:cNvSpPr>
          <p:nvPr>
            <p:ph type="body" sz="quarter" idx="24"/>
          </p:nvPr>
        </p:nvSpPr>
        <p:spPr/>
        <p:txBody>
          <a:bodyPr/>
          <a:lstStyle/>
          <a:p>
            <a:r>
              <a:rPr lang="en-US" dirty="0"/>
              <a:t>IEEE 7001 Standard</a:t>
            </a:r>
            <a:endParaRPr lang="en-SE" dirty="0"/>
          </a:p>
        </p:txBody>
      </p:sp>
      <p:sp>
        <p:nvSpPr>
          <p:cNvPr id="3" name="Text Placeholder 2">
            <a:extLst>
              <a:ext uri="{FF2B5EF4-FFF2-40B4-BE49-F238E27FC236}">
                <a16:creationId xmlns:a16="http://schemas.microsoft.com/office/drawing/2014/main" id="{08415D65-6CFC-A678-CC3A-061AAB0A89FA}"/>
              </a:ext>
            </a:extLst>
          </p:cNvPr>
          <p:cNvSpPr>
            <a:spLocks noGrp="1"/>
          </p:cNvSpPr>
          <p:nvPr>
            <p:ph type="body" sz="quarter" idx="22"/>
          </p:nvPr>
        </p:nvSpPr>
        <p:spPr/>
        <p:txBody>
          <a:bodyPr/>
          <a:lstStyle/>
          <a:p>
            <a:pPr marL="0" indent="0">
              <a:buNone/>
            </a:pPr>
            <a:r>
              <a:rPr lang="en-GB" sz="2400"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Low level (1)</a:t>
            </a:r>
          </a:p>
          <a:p>
            <a:pPr marL="0" indent="0">
              <a:spcBef>
                <a:spcPts val="1000"/>
              </a:spcBef>
              <a:buNone/>
            </a:pP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1000"/>
              </a:spcBef>
              <a:buNone/>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The user shall be provided with accessible* documentation that provides as a minimum the following information:</a:t>
            </a:r>
          </a:p>
          <a:p>
            <a:pPr fontAlgn="base">
              <a:spcBef>
                <a:spcPts val="0"/>
              </a:spcBef>
              <a:buFont typeface="+mj-lt"/>
              <a:buAutoNum type="arabicPeriod"/>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example scenarios with the expected and anticipated system </a:t>
            </a:r>
            <a:r>
              <a:rPr lang="en-GB" sz="2400" dirty="0" err="1">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behavior</a:t>
            </a: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 including degraded modes of operation;</a:t>
            </a:r>
          </a:p>
          <a:p>
            <a:pPr fontAlgn="base">
              <a:spcBef>
                <a:spcPts val="0"/>
              </a:spcBef>
              <a:buFont typeface="+mj-lt"/>
              <a:buAutoNum type="arabicPeriod" startAt="2"/>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general principles of its operation, i.e. if there is a learning component and what data it uses.</a:t>
            </a:r>
          </a:p>
          <a:p>
            <a:pPr marL="0" indent="0">
              <a:spcBef>
                <a:spcPts val="0"/>
              </a:spcBef>
              <a:buNone/>
            </a:pPr>
            <a:b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b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*accessible means: in a format which is appropriate to the audio, visual or cognitive capabilities of the system’s intended users.</a:t>
            </a:r>
          </a:p>
          <a:p>
            <a:pPr marL="0" indent="0">
              <a:spcBef>
                <a:spcPts val="0"/>
              </a:spcBef>
              <a:buNone/>
            </a:pP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0"/>
              </a:spcBef>
              <a:buNone/>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t>
            </a:r>
            <a:r>
              <a:rPr lang="en-GB" sz="2400" i="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 </a:t>
            </a: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E07BECE6-BDF4-88B8-8002-B991E7138056}"/>
              </a:ext>
            </a:extLst>
          </p:cNvPr>
          <p:cNvSpPr>
            <a:spLocks noGrp="1"/>
          </p:cNvSpPr>
          <p:nvPr>
            <p:ph type="body" sz="quarter" idx="26"/>
          </p:nvPr>
        </p:nvSpPr>
        <p:spPr/>
        <p:txBody>
          <a:bodyPr/>
          <a:lstStyle/>
          <a:p>
            <a:pPr marL="0" indent="0">
              <a:buNone/>
            </a:pPr>
            <a:r>
              <a:rPr lang="en-GB" sz="2400"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High level (5)</a:t>
            </a:r>
          </a:p>
          <a:p>
            <a:pPr marL="0" indent="0">
              <a:spcBef>
                <a:spcPts val="1200"/>
              </a:spcBef>
              <a:buNone/>
            </a:pP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0"/>
              </a:spcBef>
              <a:buNone/>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The user shall be provided with a continuous explanation of </a:t>
            </a:r>
            <a:r>
              <a:rPr lang="en-GB" sz="2400" dirty="0" err="1">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behavior</a:t>
            </a: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 which adapts the content and presentation of the explanation based on the user’s information needs and context.</a:t>
            </a:r>
          </a:p>
          <a:p>
            <a:pPr>
              <a:spcBef>
                <a:spcPts val="0"/>
              </a:spcBef>
            </a:pPr>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0"/>
              </a:spcBef>
              <a:buNone/>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This may include access to log files and training data as long as they do not contain sensitive information such as personal data. </a:t>
            </a:r>
          </a:p>
          <a:p>
            <a:pPr marL="0" indent="0">
              <a:spcBef>
                <a:spcPts val="0"/>
              </a:spcBef>
              <a:buNone/>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5" name="Text Placeholder 4">
            <a:extLst>
              <a:ext uri="{FF2B5EF4-FFF2-40B4-BE49-F238E27FC236}">
                <a16:creationId xmlns:a16="http://schemas.microsoft.com/office/drawing/2014/main" id="{FEC63DEF-4F16-CF68-CB1F-D1D098FD0A98}"/>
              </a:ext>
            </a:extLst>
          </p:cNvPr>
          <p:cNvSpPr>
            <a:spLocks noGrp="1"/>
          </p:cNvSpPr>
          <p:nvPr>
            <p:ph type="body" sz="quarter" idx="25"/>
          </p:nvPr>
        </p:nvSpPr>
        <p:spPr/>
        <p:txBody>
          <a:bodyPr/>
          <a:lstStyle/>
          <a:p>
            <a:r>
              <a:rPr lang="en-SE" dirty="0"/>
              <a:t>Example: different maturity levels</a:t>
            </a:r>
          </a:p>
        </p:txBody>
      </p:sp>
      <p:sp>
        <p:nvSpPr>
          <p:cNvPr id="6" name="Slide Number Placeholder 5">
            <a:extLst>
              <a:ext uri="{FF2B5EF4-FFF2-40B4-BE49-F238E27FC236}">
                <a16:creationId xmlns:a16="http://schemas.microsoft.com/office/drawing/2014/main" id="{A9531511-C2DA-BE16-2981-425D96009B1B}"/>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34</a:t>
            </a:fld>
            <a:endParaRPr lang="bg-BG" dirty="0">
              <a:solidFill>
                <a:srgbClr val="000000"/>
              </a:solidFill>
            </a:endParaRPr>
          </a:p>
        </p:txBody>
      </p:sp>
      <p:sp>
        <p:nvSpPr>
          <p:cNvPr id="9" name="TextBox 8">
            <a:extLst>
              <a:ext uri="{FF2B5EF4-FFF2-40B4-BE49-F238E27FC236}">
                <a16:creationId xmlns:a16="http://schemas.microsoft.com/office/drawing/2014/main" id="{E5087D8D-E969-30E5-D68A-A064B73D81A6}"/>
              </a:ext>
            </a:extLst>
          </p:cNvPr>
          <p:cNvSpPr txBox="1"/>
          <p:nvPr/>
        </p:nvSpPr>
        <p:spPr>
          <a:xfrm>
            <a:off x="2049098" y="11366894"/>
            <a:ext cx="19710400" cy="707886"/>
          </a:xfrm>
          <a:prstGeom prst="rect">
            <a:avLst/>
          </a:prstGeom>
          <a:noFill/>
        </p:spPr>
        <p:txBody>
          <a:bodyPr wrap="square">
            <a:spAutoFit/>
          </a:bodyPr>
          <a:lstStyle/>
          <a:p>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Winfield AFT, Booth S, Dennis LA,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Egawa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T, Hastie H, Jacobs N,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Muttram</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RI,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Olszewska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JI,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Rajabiyazdi</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 </a:t>
            </a:r>
            <a:r>
              <a:rPr lang="en-GB" sz="2000" b="1" u="sng"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Theodorou A, </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Underwood MA, Wortham RH and Watson E (2021) </a:t>
            </a:r>
            <a:r>
              <a:rPr lang="en-GB" sz="2000" i="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IEEE P7001: A Proposed Standard on Transparency</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Front. Robot. AI</a:t>
            </a:r>
          </a:p>
        </p:txBody>
      </p:sp>
    </p:spTree>
    <p:extLst>
      <p:ext uri="{BB962C8B-B14F-4D97-AF65-F5344CB8AC3E}">
        <p14:creationId xmlns:p14="http://schemas.microsoft.com/office/powerpoint/2010/main" val="47424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21797-F476-F8A0-58CD-73B59D8D4063}"/>
              </a:ext>
            </a:extLst>
          </p:cNvPr>
          <p:cNvSpPr>
            <a:spLocks noGrp="1"/>
          </p:cNvSpPr>
          <p:nvPr>
            <p:ph type="body" sz="quarter" idx="24"/>
          </p:nvPr>
        </p:nvSpPr>
        <p:spPr/>
        <p:txBody>
          <a:bodyPr/>
          <a:lstStyle/>
          <a:p>
            <a:r>
              <a:rPr lang="en-US" dirty="0"/>
              <a:t>IEEE 7001 Standard</a:t>
            </a:r>
            <a:endParaRPr lang="en-SE" dirty="0"/>
          </a:p>
        </p:txBody>
      </p:sp>
      <p:sp>
        <p:nvSpPr>
          <p:cNvPr id="3" name="Text Placeholder 2">
            <a:extLst>
              <a:ext uri="{FF2B5EF4-FFF2-40B4-BE49-F238E27FC236}">
                <a16:creationId xmlns:a16="http://schemas.microsoft.com/office/drawing/2014/main" id="{08415D65-6CFC-A678-CC3A-061AAB0A89FA}"/>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Other P70xx standards may have their own definitions of transparency.</a:t>
            </a:r>
          </a:p>
          <a:p>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It does not have to be a ‘perfect’ definition. Rather, it needs to be:</a:t>
            </a:r>
          </a:p>
          <a:p>
            <a:pPr marL="952500" lvl="1" indent="-342900">
              <a:buFont typeface="Courier New" panose="02070309020205020404" pitchFamily="49" charset="0"/>
              <a:buChar char="o"/>
            </a:pPr>
            <a:r>
              <a:rPr lang="en-GB" sz="2400"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Abstract enough</a:t>
            </a: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 to accommodate a variety of requirements, fitting to multiple levels.</a:t>
            </a:r>
          </a:p>
          <a:p>
            <a:pPr marL="952500" lvl="1" indent="-342900">
              <a:buFont typeface="Courier New" panose="02070309020205020404" pitchFamily="49" charset="0"/>
              <a:buChar char="o"/>
            </a:pPr>
            <a:r>
              <a:rPr lang="en-GB" sz="2400" b="1"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Concrete enough </a:t>
            </a:r>
            <a:r>
              <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rPr>
              <a:t>that requirements could be extracted and validated.</a:t>
            </a:r>
          </a:p>
          <a:p>
            <a:pPr marL="342900" indent="-342900">
              <a:buFont typeface="Arial" panose="020B0604020202020204" pitchFamily="34" charset="0"/>
              <a:buChar char="•"/>
            </a:pPr>
            <a:endParaRPr lang="en-GB" sz="2400" dirty="0">
              <a:solidFill>
                <a:srgbClr val="00008A"/>
              </a:solidFill>
            </a:endParaRPr>
          </a:p>
          <a:p>
            <a:pPr marL="342900" indent="-342900">
              <a:buFont typeface="Arial" panose="020B0604020202020204" pitchFamily="34" charset="0"/>
              <a:buChar char="•"/>
            </a:pPr>
            <a:r>
              <a:rPr lang="en-GB" sz="2400" dirty="0">
                <a:solidFill>
                  <a:srgbClr val="00008A"/>
                </a:solidFill>
              </a:rPr>
              <a:t>We provided definitions – and most importantly concrete requirements – for each stakeholder. </a:t>
            </a:r>
          </a:p>
          <a:p>
            <a:pPr marL="342900" indent="-342900">
              <a:buFont typeface="Arial" panose="020B0604020202020204" pitchFamily="34" charset="0"/>
              <a:buChar char="•"/>
            </a:pPr>
            <a:endParaRPr lang="en-GB" sz="2400" dirty="0">
              <a:solidFill>
                <a:srgbClr val="00008A"/>
              </a:solidFill>
            </a:endParaRPr>
          </a:p>
          <a:p>
            <a:pPr marL="342900" indent="-342900">
              <a:buFont typeface="Arial" panose="020B0604020202020204" pitchFamily="34" charset="0"/>
              <a:buChar char="•"/>
            </a:pPr>
            <a:r>
              <a:rPr lang="en-GB" sz="2400" dirty="0">
                <a:solidFill>
                  <a:srgbClr val="00008A"/>
                </a:solidFill>
              </a:rPr>
              <a:t>Allowing different maturity levels, opens flexibility for different domains and AI approaches.</a:t>
            </a:r>
          </a:p>
          <a:p>
            <a:endParaRPr lang="en-GB" sz="2400" dirty="0">
              <a:solidFill>
                <a:srgbClr val="00008A"/>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E07BECE6-BDF4-88B8-8002-B991E7138056}"/>
              </a:ext>
            </a:extLst>
          </p:cNvPr>
          <p:cNvSpPr>
            <a:spLocks noGrp="1"/>
          </p:cNvSpPr>
          <p:nvPr>
            <p:ph type="body" sz="quarter" idx="26"/>
          </p:nvPr>
        </p:nvSpPr>
        <p:spPr/>
        <p:txBody>
          <a:bodyPr/>
          <a:lstStyle/>
          <a:p>
            <a:pPr marL="342900" indent="-342900">
              <a:buFont typeface="Arial" panose="020B0604020202020204" pitchFamily="34" charset="0"/>
              <a:buChar char="•"/>
            </a:pPr>
            <a:r>
              <a:rPr lang="en-GB" sz="2400" dirty="0">
                <a:solidFill>
                  <a:srgbClr val="00008A"/>
                </a:solidFill>
              </a:rPr>
              <a:t>We didn’t fix the problem of definitions.</a:t>
            </a:r>
          </a:p>
          <a:p>
            <a:pPr marL="342900" indent="-342900">
              <a:buFont typeface="Arial" panose="020B0604020202020204" pitchFamily="34" charset="0"/>
              <a:buChar char="•"/>
            </a:pPr>
            <a:endParaRPr lang="en-GB" sz="2400" b="1" dirty="0">
              <a:solidFill>
                <a:srgbClr val="00008A"/>
              </a:solidFill>
            </a:endParaRPr>
          </a:p>
          <a:p>
            <a:pPr marL="342900" indent="-342900">
              <a:buFont typeface="Arial" panose="020B0604020202020204" pitchFamily="34" charset="0"/>
              <a:buChar char="•"/>
            </a:pPr>
            <a:r>
              <a:rPr lang="en-GB" sz="2400" b="1" dirty="0">
                <a:solidFill>
                  <a:srgbClr val="FF2D64"/>
                </a:solidFill>
              </a:rPr>
              <a:t>We worked </a:t>
            </a:r>
            <a:r>
              <a:rPr lang="en-GB" sz="2400" b="1" i="1" dirty="0">
                <a:solidFill>
                  <a:srgbClr val="FF2D64"/>
                </a:solidFill>
              </a:rPr>
              <a:t>around </a:t>
            </a:r>
            <a:r>
              <a:rPr lang="en-GB" sz="2400" b="1" dirty="0">
                <a:solidFill>
                  <a:srgbClr val="FF2D64"/>
                </a:solidFill>
              </a:rPr>
              <a:t>the problem.</a:t>
            </a:r>
          </a:p>
          <a:p>
            <a:pPr marL="342900" indent="-342900">
              <a:buFont typeface="Arial" panose="020B0604020202020204" pitchFamily="34" charset="0"/>
              <a:buChar char="•"/>
            </a:pPr>
            <a:endParaRPr lang="en-GB" sz="2400" dirty="0">
              <a:solidFill>
                <a:srgbClr val="00008A"/>
              </a:solidFill>
            </a:endParaRPr>
          </a:p>
          <a:p>
            <a:pPr marL="342900" indent="-342900">
              <a:buFont typeface="Arial" panose="020B0604020202020204" pitchFamily="34" charset="0"/>
              <a:buChar char="•"/>
            </a:pPr>
            <a:r>
              <a:rPr lang="en-GB" sz="2400" b="1" dirty="0">
                <a:solidFill>
                  <a:srgbClr val="FF2D64"/>
                </a:solidFill>
              </a:rPr>
              <a:t>The important thing is that we are transparent with actionable requirements.</a:t>
            </a:r>
          </a:p>
        </p:txBody>
      </p:sp>
      <p:sp>
        <p:nvSpPr>
          <p:cNvPr id="5" name="Text Placeholder 4">
            <a:extLst>
              <a:ext uri="{FF2B5EF4-FFF2-40B4-BE49-F238E27FC236}">
                <a16:creationId xmlns:a16="http://schemas.microsoft.com/office/drawing/2014/main" id="{FEC63DEF-4F16-CF68-CB1F-D1D098FD0A98}"/>
              </a:ext>
            </a:extLst>
          </p:cNvPr>
          <p:cNvSpPr>
            <a:spLocks noGrp="1"/>
          </p:cNvSpPr>
          <p:nvPr>
            <p:ph type="body" sz="quarter" idx="25"/>
          </p:nvPr>
        </p:nvSpPr>
        <p:spPr/>
        <p:txBody>
          <a:bodyPr/>
          <a:lstStyle/>
          <a:p>
            <a:r>
              <a:rPr lang="en-SE" dirty="0"/>
              <a:t>Overview</a:t>
            </a:r>
          </a:p>
        </p:txBody>
      </p:sp>
      <p:sp>
        <p:nvSpPr>
          <p:cNvPr id="6" name="Slide Number Placeholder 5">
            <a:extLst>
              <a:ext uri="{FF2B5EF4-FFF2-40B4-BE49-F238E27FC236}">
                <a16:creationId xmlns:a16="http://schemas.microsoft.com/office/drawing/2014/main" id="{A9531511-C2DA-BE16-2981-425D96009B1B}"/>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35</a:t>
            </a:fld>
            <a:endParaRPr lang="bg-BG" dirty="0">
              <a:solidFill>
                <a:srgbClr val="000000"/>
              </a:solidFill>
            </a:endParaRPr>
          </a:p>
        </p:txBody>
      </p:sp>
      <p:sp>
        <p:nvSpPr>
          <p:cNvPr id="9" name="TextBox 8">
            <a:extLst>
              <a:ext uri="{FF2B5EF4-FFF2-40B4-BE49-F238E27FC236}">
                <a16:creationId xmlns:a16="http://schemas.microsoft.com/office/drawing/2014/main" id="{E5087D8D-E969-30E5-D68A-A064B73D81A6}"/>
              </a:ext>
            </a:extLst>
          </p:cNvPr>
          <p:cNvSpPr txBox="1"/>
          <p:nvPr/>
        </p:nvSpPr>
        <p:spPr>
          <a:xfrm>
            <a:off x="12578534" y="10621020"/>
            <a:ext cx="8579525" cy="1323439"/>
          </a:xfrm>
          <a:prstGeom prst="rect">
            <a:avLst/>
          </a:prstGeom>
          <a:noFill/>
        </p:spPr>
        <p:txBody>
          <a:bodyPr wrap="square">
            <a:spAutoFit/>
          </a:bodyPr>
          <a:lstStyle/>
          <a:p>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Winfield AFT, Booth S, Dennis LA,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Egawa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T, Hastie H, Jacobs N,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Muttram</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RI,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Olszewska</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JI, </a:t>
            </a:r>
            <a:r>
              <a:rPr lang="en-GB" sz="2000" dirty="0" err="1">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Rajabiyazdi</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 Theodorou A, Underwood MA, Wortham RH and Watson E (2021) </a:t>
            </a:r>
            <a:r>
              <a:rPr lang="en-GB" sz="2000" i="1"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IEEE P7001: A Proposed Standard on Transparency</a:t>
            </a:r>
            <a:r>
              <a:rPr lang="en-GB" sz="2000" dirty="0">
                <a:solidFill>
                  <a:schemeClr val="bg1">
                    <a:lumMod val="50000"/>
                  </a:schemeClr>
                </a:solidFill>
                <a:latin typeface="Helvetica Neue" panose="02000503000000020004" pitchFamily="2" charset="0"/>
                <a:ea typeface="Helvetica Neue" panose="02000503000000020004" pitchFamily="2" charset="0"/>
                <a:cs typeface="Helvetica Neue" panose="02000503000000020004" pitchFamily="2" charset="0"/>
              </a:rPr>
              <a:t>. Front. Robot. AI</a:t>
            </a:r>
          </a:p>
        </p:txBody>
      </p:sp>
    </p:spTree>
    <p:extLst>
      <p:ext uri="{BB962C8B-B14F-4D97-AF65-F5344CB8AC3E}">
        <p14:creationId xmlns:p14="http://schemas.microsoft.com/office/powerpoint/2010/main" val="3973680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Summary</a:t>
            </a:r>
          </a:p>
        </p:txBody>
      </p:sp>
    </p:spTree>
    <p:extLst>
      <p:ext uri="{BB962C8B-B14F-4D97-AF65-F5344CB8AC3E}">
        <p14:creationId xmlns:p14="http://schemas.microsoft.com/office/powerpoint/2010/main" val="4151548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6842B-E014-BD8A-6A7B-B19DA19144C6}"/>
              </a:ext>
            </a:extLst>
          </p:cNvPr>
          <p:cNvSpPr>
            <a:spLocks noGrp="1"/>
          </p:cNvSpPr>
          <p:nvPr>
            <p:ph type="body" sz="quarter" idx="24"/>
          </p:nvPr>
        </p:nvSpPr>
        <p:spPr/>
        <p:txBody>
          <a:bodyPr/>
          <a:lstStyle/>
          <a:p>
            <a:r>
              <a:rPr lang="en-SE" dirty="0"/>
              <a:t>Summary	</a:t>
            </a:r>
          </a:p>
        </p:txBody>
      </p:sp>
      <p:sp>
        <p:nvSpPr>
          <p:cNvPr id="4" name="Text Placeholder 3">
            <a:extLst>
              <a:ext uri="{FF2B5EF4-FFF2-40B4-BE49-F238E27FC236}">
                <a16:creationId xmlns:a16="http://schemas.microsoft.com/office/drawing/2014/main" id="{125E9A3E-83B9-B16E-F582-6A4F2950B0FF}"/>
              </a:ext>
            </a:extLst>
          </p:cNvPr>
          <p:cNvSpPr>
            <a:spLocks noGrp="1"/>
          </p:cNvSpPr>
          <p:nvPr>
            <p:ph type="body" sz="quarter" idx="22"/>
          </p:nvPr>
        </p:nvSpPr>
        <p:spPr/>
        <p:txBody>
          <a:bodyPr/>
          <a:lstStyle/>
          <a:p>
            <a:pPr marL="342900" indent="-342900">
              <a:buFont typeface="Arial" panose="020B0604020202020204" pitchFamily="34" charset="0"/>
              <a:buChar char="•"/>
            </a:pPr>
            <a:r>
              <a:rPr lang="en-SE" sz="2400" dirty="0"/>
              <a:t>We looked 2030 Agenda and AI and what is Responsible AI.</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b="1" dirty="0">
                <a:solidFill>
                  <a:srgbClr val="FF2D64"/>
                </a:solidFill>
              </a:rPr>
              <a:t>Socio-technical systems: </a:t>
            </a:r>
            <a:r>
              <a:rPr lang="en-SE" sz="2400" dirty="0"/>
              <a:t>a combination of social and technical components </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b="1" dirty="0">
                <a:solidFill>
                  <a:srgbClr val="FF2D64"/>
                </a:solidFill>
              </a:rPr>
              <a:t>Value sensitive design: </a:t>
            </a:r>
            <a:r>
              <a:rPr lang="en-SE" sz="2400" dirty="0"/>
              <a:t>a process of breaking down values into requirements using 3 distinct but interlinked investigations: conceptual, empirical, and technical.</a:t>
            </a:r>
          </a:p>
          <a:p>
            <a:pPr marL="342900" indent="-342900">
              <a:buFont typeface="Arial" panose="020B0604020202020204" pitchFamily="34" charset="0"/>
              <a:buChar char="•"/>
            </a:pPr>
            <a:endParaRPr lang="en-SE" sz="2400" dirty="0"/>
          </a:p>
          <a:p>
            <a:pPr marL="342900" indent="-342900">
              <a:buFont typeface="Arial" panose="020B0604020202020204" pitchFamily="34" charset="0"/>
              <a:buChar char="•"/>
            </a:pPr>
            <a:r>
              <a:rPr lang="en-SE" sz="2400" b="1" dirty="0">
                <a:solidFill>
                  <a:srgbClr val="FF2D64"/>
                </a:solidFill>
              </a:rPr>
              <a:t>Norms: </a:t>
            </a:r>
            <a:r>
              <a:rPr lang="en-SE" sz="2400" dirty="0"/>
              <a:t>guide and regulate social interactions, we can use them as intermediates in our values-to-requirements hiearchies or even embed them directly!</a:t>
            </a:r>
          </a:p>
        </p:txBody>
      </p:sp>
      <p:sp>
        <p:nvSpPr>
          <p:cNvPr id="7" name="Text Placeholder 6">
            <a:extLst>
              <a:ext uri="{FF2B5EF4-FFF2-40B4-BE49-F238E27FC236}">
                <a16:creationId xmlns:a16="http://schemas.microsoft.com/office/drawing/2014/main" id="{654CAD6E-1D53-DDFC-ABA7-F2AAF000E2BD}"/>
              </a:ext>
            </a:extLst>
          </p:cNvPr>
          <p:cNvSpPr>
            <a:spLocks noGrp="1"/>
          </p:cNvSpPr>
          <p:nvPr>
            <p:ph type="body" sz="quarter" idx="26"/>
          </p:nvPr>
        </p:nvSpPr>
        <p:spPr/>
        <p:txBody>
          <a:bodyPr/>
          <a:lstStyle/>
          <a:p>
            <a:pPr marL="342900" indent="-342900">
              <a:buFont typeface="Arial" panose="020B0604020202020204" pitchFamily="34" charset="0"/>
              <a:buChar char="•"/>
            </a:pPr>
            <a:r>
              <a:rPr lang="en-US" sz="2400" b="1" dirty="0"/>
              <a:t>Thematic units:  </a:t>
            </a:r>
            <a:r>
              <a:rPr lang="en-US" sz="2400" dirty="0"/>
              <a:t>Governance and AI policymaking.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Progress towards Learning Objectives: </a:t>
            </a:r>
          </a:p>
          <a:p>
            <a:pPr marL="342900" lvl="0" indent="-342900" algn="just">
              <a:lnSpc>
                <a:spcPct val="107000"/>
              </a:lnSpc>
              <a:spcBef>
                <a:spcPts val="600"/>
              </a:spcBef>
              <a:spcAft>
                <a:spcPts val="6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Grasp the importance role of analysing and mitigating socio-ethical issues by forming AI policies at various levels in the society. </a:t>
            </a:r>
            <a:endParaRPr lang="en-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Acquire an in-depth knowledge about governmental and intergovernmental AI policy initiatives—particularly by and within the European Union.</a:t>
            </a:r>
            <a:endParaRPr lang="en-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eriod"/>
            </a:pPr>
            <a:r>
              <a:rPr lang="en-GB" sz="2400" dirty="0">
                <a:effectLst/>
                <a:latin typeface="Arial" panose="020B0604020202020204" pitchFamily="34" charset="0"/>
                <a:ea typeface="Calibri" panose="020F0502020204030204" pitchFamily="34" charset="0"/>
                <a:cs typeface="Times New Roman" panose="02020603050405020304" pitchFamily="18" charset="0"/>
              </a:rPr>
              <a:t>Explore how AI Ethics affects the strategy of large and small companies for the development of their AI systems.</a:t>
            </a:r>
            <a:endParaRPr lang="en-S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p>
          <a:p>
            <a:endParaRPr lang="en-SE" dirty="0"/>
          </a:p>
        </p:txBody>
      </p:sp>
      <p:sp>
        <p:nvSpPr>
          <p:cNvPr id="5" name="Text Placeholder 4">
            <a:extLst>
              <a:ext uri="{FF2B5EF4-FFF2-40B4-BE49-F238E27FC236}">
                <a16:creationId xmlns:a16="http://schemas.microsoft.com/office/drawing/2014/main" id="{6A2E959B-1E68-3EF7-A50A-FBFAF96D89F8}"/>
              </a:ext>
            </a:extLst>
          </p:cNvPr>
          <p:cNvSpPr>
            <a:spLocks noGrp="1"/>
          </p:cNvSpPr>
          <p:nvPr>
            <p:ph type="body" sz="quarter" idx="25"/>
          </p:nvPr>
        </p:nvSpPr>
        <p:spPr/>
        <p:txBody>
          <a:bodyPr/>
          <a:lstStyle/>
          <a:p>
            <a:r>
              <a:rPr lang="en-SE" dirty="0"/>
              <a:t>Today’s progress</a:t>
            </a:r>
          </a:p>
        </p:txBody>
      </p:sp>
      <p:sp>
        <p:nvSpPr>
          <p:cNvPr id="6" name="Slide Number Placeholder 5">
            <a:extLst>
              <a:ext uri="{FF2B5EF4-FFF2-40B4-BE49-F238E27FC236}">
                <a16:creationId xmlns:a16="http://schemas.microsoft.com/office/drawing/2014/main" id="{97E5FF58-A727-9F23-F053-483A5B2D7B07}"/>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37</a:t>
            </a:fld>
            <a:endParaRPr lang="bg-BG" dirty="0">
              <a:solidFill>
                <a:srgbClr val="000000"/>
              </a:solidFill>
            </a:endParaRPr>
          </a:p>
        </p:txBody>
      </p:sp>
    </p:spTree>
    <p:extLst>
      <p:ext uri="{BB962C8B-B14F-4D97-AF65-F5344CB8AC3E}">
        <p14:creationId xmlns:p14="http://schemas.microsoft.com/office/powerpoint/2010/main" val="2299601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Questions?</a:t>
            </a:r>
          </a:p>
        </p:txBody>
      </p:sp>
    </p:spTree>
    <p:extLst>
      <p:ext uri="{BB962C8B-B14F-4D97-AF65-F5344CB8AC3E}">
        <p14:creationId xmlns:p14="http://schemas.microsoft.com/office/powerpoint/2010/main" val="427504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4"/>
          </p:nvPr>
        </p:nvSpPr>
        <p:spPr/>
        <p:txBody>
          <a:bodyPr/>
          <a:lstStyle/>
          <a:p>
            <a:r>
              <a:rPr lang="en-US" dirty="0"/>
              <a:t>Introduction</a:t>
            </a:r>
          </a:p>
        </p:txBody>
      </p:sp>
      <p:sp>
        <p:nvSpPr>
          <p:cNvPr id="3" name="Text Placeholder 2"/>
          <p:cNvSpPr>
            <a:spLocks noGrp="1"/>
          </p:cNvSpPr>
          <p:nvPr>
            <p:ph type="body" sz="quarter" idx="22"/>
          </p:nvPr>
        </p:nvSpPr>
        <p:spPr/>
        <p:txBody>
          <a:bodyPr/>
          <a:lstStyle/>
          <a:p>
            <a:r>
              <a:rPr lang="en-US" sz="2400" b="1" dirty="0"/>
              <a:t>Today’s Structure:</a:t>
            </a:r>
          </a:p>
          <a:p>
            <a:pPr marL="342900" indent="-342900">
              <a:buFont typeface="Arial" panose="020B0604020202020204" pitchFamily="34" charset="0"/>
              <a:buChar char="•"/>
            </a:pPr>
            <a:r>
              <a:rPr lang="en-US" sz="2400" dirty="0"/>
              <a:t>Socio-Technical Systems</a:t>
            </a:r>
          </a:p>
          <a:p>
            <a:pPr marL="342900" indent="-342900">
              <a:buFont typeface="Arial" panose="020B0604020202020204" pitchFamily="34" charset="0"/>
              <a:buChar char="•"/>
            </a:pPr>
            <a:r>
              <a:rPr lang="en-US" sz="2400" dirty="0"/>
              <a:t>Values and AI</a:t>
            </a:r>
          </a:p>
          <a:p>
            <a:pPr marL="342900" indent="-342900">
              <a:buFont typeface="Arial" panose="020B0604020202020204" pitchFamily="34" charset="0"/>
              <a:buChar char="•"/>
            </a:pPr>
            <a:r>
              <a:rPr lang="en-US" sz="2400" dirty="0"/>
              <a:t>Value Sensitive Design</a:t>
            </a:r>
          </a:p>
          <a:p>
            <a:pPr marL="342900" indent="-342900">
              <a:buFont typeface="Arial" panose="020B0604020202020204" pitchFamily="34" charset="0"/>
              <a:buChar char="•"/>
            </a:pPr>
            <a:r>
              <a:rPr lang="en-US" sz="2400" dirty="0"/>
              <a:t>Using norms as an intermediate step</a:t>
            </a:r>
          </a:p>
          <a:p>
            <a:pPr marL="342900" indent="-342900">
              <a:buFont typeface="Arial" panose="020B0604020202020204" pitchFamily="34" charset="0"/>
              <a:buChar char="•"/>
            </a:pPr>
            <a:r>
              <a:rPr lang="en-US" sz="2400" dirty="0"/>
              <a:t>IEEE 7001 Standard</a:t>
            </a:r>
          </a:p>
          <a:p>
            <a:pPr marL="342900" indent="-342900">
              <a:buFont typeface="Arial" panose="020B0604020202020204" pitchFamily="34" charset="0"/>
              <a:buChar char="•"/>
            </a:pPr>
            <a:r>
              <a:rPr lang="en-US" sz="2400" dirty="0"/>
              <a:t>Summary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4" name="Text Placeholder 3"/>
          <p:cNvSpPr>
            <a:spLocks noGrp="1"/>
          </p:cNvSpPr>
          <p:nvPr>
            <p:ph type="body" sz="quarter" idx="26"/>
          </p:nvPr>
        </p:nvSpPr>
        <p:spPr/>
        <p:txBody>
          <a:bodyPr/>
          <a:lstStyle/>
          <a:p>
            <a:r>
              <a:rPr lang="en-US" b="1" dirty="0">
                <a:solidFill>
                  <a:srgbClr val="FF2D64"/>
                </a:solidFill>
              </a:rPr>
              <a:t>Today’s Goals:</a:t>
            </a:r>
          </a:p>
          <a:p>
            <a:pPr marL="342900" indent="-342900">
              <a:buFont typeface="Arial" panose="020B0604020202020204" pitchFamily="34" charset="0"/>
              <a:buChar char="•"/>
            </a:pPr>
            <a:r>
              <a:rPr lang="en-US" b="1" dirty="0"/>
              <a:t>Thematic units: </a:t>
            </a:r>
            <a:r>
              <a:rPr lang="en-US" dirty="0"/>
              <a:t>AI Governance and policy making. </a:t>
            </a:r>
          </a:p>
          <a:p>
            <a:pPr marL="342900" indent="-342900">
              <a:buFont typeface="Arial" panose="020B0604020202020204" pitchFamily="34" charset="0"/>
              <a:buChar char="•"/>
            </a:pPr>
            <a:endParaRPr lang="en-US" dirty="0"/>
          </a:p>
          <a:p>
            <a:r>
              <a:rPr lang="en-US" b="1" dirty="0">
                <a:solidFill>
                  <a:srgbClr val="FF2D64"/>
                </a:solidFill>
              </a:rPr>
              <a:t>Learning Objectives: </a:t>
            </a:r>
          </a:p>
          <a:p>
            <a:pPr marL="342900" lvl="0" indent="-342900" algn="just">
              <a:lnSpc>
                <a:spcPct val="107000"/>
              </a:lnSpc>
              <a:spcBef>
                <a:spcPts val="600"/>
              </a:spcBef>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Grasp the importance role of analysing and mitigating socio-ethical issues by forming AI policies at various levels in the society. </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Acquire an in-depth knowledge about governmental and intergovernmental AI policy initiatives—particularly by and within the European Union.</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Font typeface="+mj-lt"/>
              <a:buAutoNum type="arabicPeriod"/>
            </a:pPr>
            <a:r>
              <a:rPr lang="en-GB" sz="1800" dirty="0">
                <a:effectLst/>
                <a:latin typeface="Arial" panose="020B0604020202020204" pitchFamily="34" charset="0"/>
                <a:ea typeface="Calibri" panose="020F0502020204030204" pitchFamily="34" charset="0"/>
                <a:cs typeface="Times New Roman" panose="02020603050405020304" pitchFamily="18" charset="0"/>
              </a:rPr>
              <a:t>Explore how AI Ethics affects the strategy of large and small companies for the development of their AI systems.</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p>
        </p:txBody>
      </p:sp>
      <p:sp>
        <p:nvSpPr>
          <p:cNvPr id="5" name="Text Placeholder 4"/>
          <p:cNvSpPr>
            <a:spLocks noGrp="1"/>
          </p:cNvSpPr>
          <p:nvPr>
            <p:ph type="body" sz="quarter" idx="25"/>
          </p:nvPr>
        </p:nvSpPr>
        <p:spPr/>
        <p:txBody>
          <a:bodyPr/>
          <a:lstStyle/>
          <a:p>
            <a:r>
              <a:rPr lang="en-US" dirty="0"/>
              <a:t>Lecture Overview</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a:t>
            </a:fld>
            <a:endParaRPr lang="bg-BG" dirty="0">
              <a:solidFill>
                <a:srgbClr val="000000"/>
              </a:solidFill>
            </a:endParaRPr>
          </a:p>
        </p:txBody>
      </p:sp>
    </p:spTree>
    <p:extLst>
      <p:ext uri="{BB962C8B-B14F-4D97-AF65-F5344CB8AC3E}">
        <p14:creationId xmlns:p14="http://schemas.microsoft.com/office/powerpoint/2010/main" val="137656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694D4-8470-4244-9551-8486159EA198}"/>
              </a:ext>
            </a:extLst>
          </p:cNvPr>
          <p:cNvSpPr>
            <a:spLocks noGrp="1"/>
          </p:cNvSpPr>
          <p:nvPr>
            <p:ph type="body" sz="quarter" idx="16"/>
          </p:nvPr>
        </p:nvSpPr>
        <p:spPr/>
        <p:txBody>
          <a:bodyPr/>
          <a:lstStyle/>
          <a:p>
            <a:r>
              <a:rPr lang="en-US" dirty="0"/>
              <a:t>Socio-Technical Systems</a:t>
            </a:r>
          </a:p>
        </p:txBody>
      </p:sp>
    </p:spTree>
    <p:extLst>
      <p:ext uri="{BB962C8B-B14F-4D97-AF65-F5344CB8AC3E}">
        <p14:creationId xmlns:p14="http://schemas.microsoft.com/office/powerpoint/2010/main" val="328180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83572D-D42E-7489-EF0A-E119D558BFB4}"/>
              </a:ext>
            </a:extLst>
          </p:cNvPr>
          <p:cNvSpPr>
            <a:spLocks noGrp="1"/>
          </p:cNvSpPr>
          <p:nvPr>
            <p:ph type="body" sz="quarter" idx="24"/>
          </p:nvPr>
        </p:nvSpPr>
        <p:spPr/>
        <p:txBody>
          <a:bodyPr/>
          <a:lstStyle/>
          <a:p>
            <a:r>
              <a:rPr lang="en-SE" dirty="0"/>
              <a:t>Socio-technical Systems</a:t>
            </a:r>
          </a:p>
        </p:txBody>
      </p:sp>
      <p:sp>
        <p:nvSpPr>
          <p:cNvPr id="3" name="Text Placeholder 2">
            <a:extLst>
              <a:ext uri="{FF2B5EF4-FFF2-40B4-BE49-F238E27FC236}">
                <a16:creationId xmlns:a16="http://schemas.microsoft.com/office/drawing/2014/main" id="{0DA1926A-8116-D1F2-5423-45A3ECC98787}"/>
              </a:ext>
            </a:extLst>
          </p:cNvPr>
          <p:cNvSpPr>
            <a:spLocks noGrp="1"/>
          </p:cNvSpPr>
          <p:nvPr>
            <p:ph type="body" sz="quarter" idx="22"/>
          </p:nvPr>
        </p:nvSpPr>
        <p:spPr>
          <a:xfrm>
            <a:off x="1287095" y="5246669"/>
            <a:ext cx="10397882" cy="5586983"/>
          </a:xfrm>
        </p:spPr>
        <p:txBody>
          <a:bodyPr/>
          <a:lstStyle/>
          <a:p>
            <a:pPr>
              <a:spcBef>
                <a:spcPts val="0"/>
              </a:spcBef>
            </a:pPr>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Technological system: </a:t>
            </a: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Set of components (e.g. data, algorithms) designed to fulfil a function.</a:t>
            </a:r>
          </a:p>
          <a:p>
            <a:pPr>
              <a:spcBef>
                <a:spcPts val="0"/>
              </a:spcBef>
            </a:pP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0"/>
              </a:spcBef>
            </a:pPr>
            <a:r>
              <a:rPr lang="en-GB" sz="2400" b="1"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a:t>
            </a:r>
            <a:b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endPar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Social system: </a:t>
            </a: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a structure of social interactions according to </a:t>
            </a:r>
          </a:p>
          <a:p>
            <a:pPr>
              <a:spcBef>
                <a:spcPts val="0"/>
              </a:spcBef>
            </a:pP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shared cultural norms and meanings.</a:t>
            </a:r>
          </a:p>
          <a:p>
            <a:pPr>
              <a:spcBef>
                <a:spcPts val="0"/>
              </a:spcBef>
            </a:pP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a:spcBef>
                <a:spcPts val="0"/>
              </a:spcBef>
            </a:pPr>
            <a:r>
              <a:rPr lang="en-GB" sz="2400" b="1"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a:t>
            </a:r>
          </a:p>
          <a:p>
            <a:pPr>
              <a:spcBef>
                <a:spcPts val="0"/>
              </a:spcBef>
            </a:pPr>
            <a:endPar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GB" sz="2400" b="1" dirty="0">
                <a:solidFill>
                  <a:srgbClr val="FF2D64"/>
                </a:solidFill>
                <a:effectLst/>
                <a:latin typeface="Helvetica Neue" panose="02000503000000020004" pitchFamily="2" charset="0"/>
                <a:ea typeface="Helvetica Neue" panose="02000503000000020004" pitchFamily="2" charset="0"/>
                <a:cs typeface="Helvetica Neue" panose="02000503000000020004" pitchFamily="2" charset="0"/>
              </a:rPr>
              <a:t>Socio-technical system: </a:t>
            </a: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understand the contribution of phenomena at the human social level to the performance of technical </a:t>
            </a:r>
          </a:p>
          <a:p>
            <a:pPr>
              <a:spcBef>
                <a:spcPts val="0"/>
              </a:spcBef>
            </a:pPr>
            <a:r>
              <a:rPr lang="en-GB" sz="2400" dirty="0">
                <a:solidFill>
                  <a:srgbClr val="0100C8"/>
                </a:solidFill>
                <a:effectLst/>
                <a:latin typeface="Helvetica Neue" panose="02000503000000020004" pitchFamily="2" charset="0"/>
                <a:ea typeface="Helvetica Neue" panose="02000503000000020004" pitchFamily="2" charset="0"/>
                <a:cs typeface="Helvetica Neue" panose="02000503000000020004" pitchFamily="2" charset="0"/>
              </a:rPr>
              <a:t>systems </a:t>
            </a:r>
          </a:p>
          <a:p>
            <a:pPr>
              <a:spcBef>
                <a:spcPts val="0"/>
              </a:spcBef>
            </a:pPr>
            <a:endParaRPr lang="en-SE"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endParaRPr lang="en-SE" sz="2400" dirty="0">
              <a:solidFill>
                <a:srgbClr val="0100C8"/>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9658B84C-89C5-3E59-B8CE-4D343E8CBE56}"/>
              </a:ext>
            </a:extLst>
          </p:cNvPr>
          <p:cNvSpPr>
            <a:spLocks noGrp="1"/>
          </p:cNvSpPr>
          <p:nvPr>
            <p:ph type="body" sz="quarter" idx="25"/>
          </p:nvPr>
        </p:nvSpPr>
        <p:spPr/>
        <p:txBody>
          <a:bodyPr/>
          <a:lstStyle/>
          <a:p>
            <a:r>
              <a:rPr lang="en-SE" dirty="0"/>
              <a:t>The core components</a:t>
            </a:r>
          </a:p>
        </p:txBody>
      </p:sp>
      <p:sp>
        <p:nvSpPr>
          <p:cNvPr id="6" name="Slide Number Placeholder 5">
            <a:extLst>
              <a:ext uri="{FF2B5EF4-FFF2-40B4-BE49-F238E27FC236}">
                <a16:creationId xmlns:a16="http://schemas.microsoft.com/office/drawing/2014/main" id="{51CC07CA-CF8F-DFE8-8FF7-962854E222E3}"/>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a:t>
            </a:fld>
            <a:endParaRPr lang="bg-BG" dirty="0">
              <a:solidFill>
                <a:srgbClr val="000000"/>
              </a:solidFill>
            </a:endParaRPr>
          </a:p>
        </p:txBody>
      </p:sp>
      <p:sp>
        <p:nvSpPr>
          <p:cNvPr id="12" name="Rectangle 11">
            <a:extLst>
              <a:ext uri="{FF2B5EF4-FFF2-40B4-BE49-F238E27FC236}">
                <a16:creationId xmlns:a16="http://schemas.microsoft.com/office/drawing/2014/main" id="{A86251D4-8854-8F5F-D296-EFA60E487FB2}"/>
              </a:ext>
            </a:extLst>
          </p:cNvPr>
          <p:cNvSpPr/>
          <p:nvPr/>
        </p:nvSpPr>
        <p:spPr>
          <a:xfrm>
            <a:off x="1287095" y="11338013"/>
            <a:ext cx="10672629" cy="707886"/>
          </a:xfrm>
          <a:prstGeom prst="rect">
            <a:avLst/>
          </a:prstGeom>
        </p:spPr>
        <p:txBody>
          <a:bodyPr wrap="square">
            <a:spAutoFit/>
          </a:bodyPr>
          <a:lstStyle/>
          <a:p>
            <a:r>
              <a:rPr lang="en-GB" sz="2000" dirty="0">
                <a:solidFill>
                  <a:schemeClr val="bg1">
                    <a:lumMod val="50000"/>
                  </a:schemeClr>
                </a:solidFill>
              </a:rPr>
              <a:t>Enrico </a:t>
            </a:r>
            <a:r>
              <a:rPr lang="en-GB" sz="2000" dirty="0" err="1">
                <a:solidFill>
                  <a:schemeClr val="bg1">
                    <a:lumMod val="50000"/>
                  </a:schemeClr>
                </a:solidFill>
              </a:rPr>
              <a:t>Coiera</a:t>
            </a:r>
            <a:r>
              <a:rPr lang="en-GB" sz="2000" dirty="0">
                <a:solidFill>
                  <a:schemeClr val="bg1">
                    <a:lumMod val="50000"/>
                  </a:schemeClr>
                </a:solidFill>
              </a:rPr>
              <a:t>, Putting the technical back into socio-technical system research, International Journal of Medical Informatics, Volume 76, Supplement 1, 2007</a:t>
            </a:r>
          </a:p>
        </p:txBody>
      </p:sp>
      <p:sp>
        <p:nvSpPr>
          <p:cNvPr id="14" name="Rectangle 13">
            <a:extLst>
              <a:ext uri="{FF2B5EF4-FFF2-40B4-BE49-F238E27FC236}">
                <a16:creationId xmlns:a16="http://schemas.microsoft.com/office/drawing/2014/main" id="{7C7F5CB3-D2DF-68F0-8FA7-7DCB0A61A922}"/>
              </a:ext>
            </a:extLst>
          </p:cNvPr>
          <p:cNvSpPr/>
          <p:nvPr/>
        </p:nvSpPr>
        <p:spPr>
          <a:xfrm>
            <a:off x="13762713"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Org. Structure</a:t>
            </a:r>
          </a:p>
        </p:txBody>
      </p:sp>
      <p:sp>
        <p:nvSpPr>
          <p:cNvPr id="15" name="Rectangle 14">
            <a:extLst>
              <a:ext uri="{FF2B5EF4-FFF2-40B4-BE49-F238E27FC236}">
                <a16:creationId xmlns:a16="http://schemas.microsoft.com/office/drawing/2014/main" id="{18E57069-813C-D29A-394F-CC5A2B26A73D}"/>
              </a:ext>
            </a:extLst>
          </p:cNvPr>
          <p:cNvSpPr/>
          <p:nvPr/>
        </p:nvSpPr>
        <p:spPr>
          <a:xfrm>
            <a:off x="13762713"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People</a:t>
            </a:r>
          </a:p>
        </p:txBody>
      </p:sp>
      <p:sp>
        <p:nvSpPr>
          <p:cNvPr id="16" name="Rectangle 15">
            <a:extLst>
              <a:ext uri="{FF2B5EF4-FFF2-40B4-BE49-F238E27FC236}">
                <a16:creationId xmlns:a16="http://schemas.microsoft.com/office/drawing/2014/main" id="{496E32A3-01BE-6473-7F1B-D8D3025FD8EE}"/>
              </a:ext>
            </a:extLst>
          </p:cNvPr>
          <p:cNvSpPr/>
          <p:nvPr/>
        </p:nvSpPr>
        <p:spPr>
          <a:xfrm>
            <a:off x="18906455"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‘Physical’ System</a:t>
            </a:r>
          </a:p>
        </p:txBody>
      </p:sp>
      <p:sp>
        <p:nvSpPr>
          <p:cNvPr id="17" name="Rectangle 16">
            <a:extLst>
              <a:ext uri="{FF2B5EF4-FFF2-40B4-BE49-F238E27FC236}">
                <a16:creationId xmlns:a16="http://schemas.microsoft.com/office/drawing/2014/main" id="{CF8A5E97-DA10-0B32-47B4-09F4818AD7FC}"/>
              </a:ext>
            </a:extLst>
          </p:cNvPr>
          <p:cNvSpPr/>
          <p:nvPr/>
        </p:nvSpPr>
        <p:spPr>
          <a:xfrm>
            <a:off x="18906455"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Tasks / Goals</a:t>
            </a:r>
          </a:p>
        </p:txBody>
      </p:sp>
      <p:cxnSp>
        <p:nvCxnSpPr>
          <p:cNvPr id="18" name="Straight Arrow Connector 17">
            <a:extLst>
              <a:ext uri="{FF2B5EF4-FFF2-40B4-BE49-F238E27FC236}">
                <a16:creationId xmlns:a16="http://schemas.microsoft.com/office/drawing/2014/main" id="{EE4099D5-C5FE-B064-8028-52D876680AEC}"/>
              </a:ext>
            </a:extLst>
          </p:cNvPr>
          <p:cNvCxnSpPr>
            <a:stCxn id="14" idx="3"/>
            <a:endCxn id="16" idx="1"/>
          </p:cNvCxnSpPr>
          <p:nvPr/>
        </p:nvCxnSpPr>
        <p:spPr>
          <a:xfrm>
            <a:off x="16744453" y="7172190"/>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7AD273-C504-B4F6-C13B-05FB899F0357}"/>
              </a:ext>
            </a:extLst>
          </p:cNvPr>
          <p:cNvCxnSpPr>
            <a:cxnSpLocks/>
            <a:stCxn id="14" idx="3"/>
            <a:endCxn id="17" idx="1"/>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A61406-BDFC-5B24-5742-279003988048}"/>
              </a:ext>
            </a:extLst>
          </p:cNvPr>
          <p:cNvCxnSpPr>
            <a:cxnSpLocks/>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401C83D-D94E-DAA4-E559-40B6B81DA129}"/>
              </a:ext>
            </a:extLst>
          </p:cNvPr>
          <p:cNvCxnSpPr>
            <a:cxnSpLocks/>
          </p:cNvCxnSpPr>
          <p:nvPr/>
        </p:nvCxnSpPr>
        <p:spPr>
          <a:xfrm>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850E03-4AEB-666F-670D-B4A5AD04AB52}"/>
              </a:ext>
            </a:extLst>
          </p:cNvPr>
          <p:cNvCxnSpPr>
            <a:cxnSpLocks/>
            <a:stCxn id="15" idx="3"/>
            <a:endCxn id="16" idx="1"/>
          </p:cNvCxnSpPr>
          <p:nvPr/>
        </p:nvCxnSpPr>
        <p:spPr>
          <a:xfrm flipV="1">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772B710-7FC8-0BAE-A4EF-229AFCD1C7DA}"/>
              </a:ext>
            </a:extLst>
          </p:cNvPr>
          <p:cNvCxnSpPr>
            <a:cxnSpLocks/>
            <a:stCxn id="15" idx="3"/>
            <a:endCxn id="17" idx="1"/>
          </p:cNvCxnSpPr>
          <p:nvPr/>
        </p:nvCxnSpPr>
        <p:spPr>
          <a:xfrm>
            <a:off x="16744453" y="9498522"/>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78AB9F-C947-8771-A34F-E76FD65151DC}"/>
              </a:ext>
            </a:extLst>
          </p:cNvPr>
          <p:cNvCxnSpPr>
            <a:cxnSpLocks/>
            <a:stCxn id="14" idx="2"/>
            <a:endCxn id="15" idx="0"/>
          </p:cNvCxnSpPr>
          <p:nvPr/>
        </p:nvCxnSpPr>
        <p:spPr>
          <a:xfrm>
            <a:off x="15253583"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D5678F-65E2-04C0-66E0-4D948BEEB851}"/>
              </a:ext>
            </a:extLst>
          </p:cNvPr>
          <p:cNvCxnSpPr>
            <a:cxnSpLocks/>
            <a:stCxn id="16" idx="2"/>
            <a:endCxn id="17" idx="0"/>
          </p:cNvCxnSpPr>
          <p:nvPr/>
        </p:nvCxnSpPr>
        <p:spPr>
          <a:xfrm>
            <a:off x="20397325"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3FFB50-E8E4-B4EB-C6A0-F832505DE7E2}"/>
              </a:ext>
            </a:extLst>
          </p:cNvPr>
          <p:cNvCxnSpPr>
            <a:cxnSpLocks/>
            <a:stCxn id="27" idx="0"/>
            <a:endCxn id="27" idx="2"/>
          </p:cNvCxnSpPr>
          <p:nvPr/>
        </p:nvCxnSpPr>
        <p:spPr>
          <a:xfrm>
            <a:off x="17844512" y="6347241"/>
            <a:ext cx="0" cy="4214193"/>
          </a:xfrm>
          <a:prstGeom prst="straightConnector1">
            <a:avLst/>
          </a:prstGeom>
          <a:ln w="28575">
            <a:solidFill>
              <a:srgbClr val="0000B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1F51C2F-826D-2E53-8642-4DF904685197}"/>
              </a:ext>
            </a:extLst>
          </p:cNvPr>
          <p:cNvSpPr/>
          <p:nvPr/>
        </p:nvSpPr>
        <p:spPr>
          <a:xfrm>
            <a:off x="12865008" y="6347241"/>
            <a:ext cx="9959008" cy="4214193"/>
          </a:xfrm>
          <a:prstGeom prst="rect">
            <a:avLst/>
          </a:prstGeom>
          <a:noFill/>
          <a:ln w="57150">
            <a:solidFill>
              <a:srgbClr val="000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 name="Rectangle 27">
            <a:extLst>
              <a:ext uri="{FF2B5EF4-FFF2-40B4-BE49-F238E27FC236}">
                <a16:creationId xmlns:a16="http://schemas.microsoft.com/office/drawing/2014/main" id="{D83EBC98-6F23-4E72-54BD-844E44C96DEA}"/>
              </a:ext>
            </a:extLst>
          </p:cNvPr>
          <p:cNvSpPr/>
          <p:nvPr/>
        </p:nvSpPr>
        <p:spPr>
          <a:xfrm>
            <a:off x="12645686" y="5548917"/>
            <a:ext cx="10397882" cy="5244979"/>
          </a:xfrm>
          <a:prstGeom prst="rect">
            <a:avLst/>
          </a:prstGeom>
          <a:noFill/>
          <a:ln w="57150">
            <a:solidFill>
              <a:srgbClr val="FF2D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9" name="Rectangle 28">
            <a:extLst>
              <a:ext uri="{FF2B5EF4-FFF2-40B4-BE49-F238E27FC236}">
                <a16:creationId xmlns:a16="http://schemas.microsoft.com/office/drawing/2014/main" id="{E72860C8-6BA6-A53A-D979-1B853987D68E}"/>
              </a:ext>
            </a:extLst>
          </p:cNvPr>
          <p:cNvSpPr/>
          <p:nvPr/>
        </p:nvSpPr>
        <p:spPr>
          <a:xfrm>
            <a:off x="12963422" y="5469405"/>
            <a:ext cx="986059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Complex External Environment</a:t>
            </a:r>
          </a:p>
        </p:txBody>
      </p:sp>
      <p:sp>
        <p:nvSpPr>
          <p:cNvPr id="30" name="Rectangle 29">
            <a:extLst>
              <a:ext uri="{FF2B5EF4-FFF2-40B4-BE49-F238E27FC236}">
                <a16:creationId xmlns:a16="http://schemas.microsoft.com/office/drawing/2014/main" id="{59BB9B94-E410-CB04-71C5-6AA345B6AACD}"/>
              </a:ext>
            </a:extLst>
          </p:cNvPr>
          <p:cNvSpPr/>
          <p:nvPr/>
        </p:nvSpPr>
        <p:spPr>
          <a:xfrm>
            <a:off x="12963421" y="9756363"/>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Socio-</a:t>
            </a:r>
          </a:p>
        </p:txBody>
      </p:sp>
      <p:sp>
        <p:nvSpPr>
          <p:cNvPr id="31" name="Rectangle 30">
            <a:extLst>
              <a:ext uri="{FF2B5EF4-FFF2-40B4-BE49-F238E27FC236}">
                <a16:creationId xmlns:a16="http://schemas.microsoft.com/office/drawing/2014/main" id="{C8049E44-4860-B46F-9AEF-2084B9C0B51D}"/>
              </a:ext>
            </a:extLst>
          </p:cNvPr>
          <p:cNvSpPr/>
          <p:nvPr/>
        </p:nvSpPr>
        <p:spPr>
          <a:xfrm>
            <a:off x="18246100" y="9711638"/>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technical</a:t>
            </a:r>
          </a:p>
        </p:txBody>
      </p:sp>
    </p:spTree>
    <p:extLst>
      <p:ext uri="{BB962C8B-B14F-4D97-AF65-F5344CB8AC3E}">
        <p14:creationId xmlns:p14="http://schemas.microsoft.com/office/powerpoint/2010/main" val="35606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125F9-C2FD-3E6E-BC61-67731879FF86}"/>
              </a:ext>
            </a:extLst>
          </p:cNvPr>
          <p:cNvSpPr>
            <a:spLocks noGrp="1"/>
          </p:cNvSpPr>
          <p:nvPr>
            <p:ph type="body" sz="quarter" idx="24"/>
          </p:nvPr>
        </p:nvSpPr>
        <p:spPr/>
        <p:txBody>
          <a:bodyPr/>
          <a:lstStyle/>
          <a:p>
            <a:r>
              <a:rPr lang="en-SE" dirty="0"/>
              <a:t>Socio-technical Systems</a:t>
            </a:r>
          </a:p>
        </p:txBody>
      </p:sp>
      <p:sp>
        <p:nvSpPr>
          <p:cNvPr id="3" name="Text Placeholder 2">
            <a:extLst>
              <a:ext uri="{FF2B5EF4-FFF2-40B4-BE49-F238E27FC236}">
                <a16:creationId xmlns:a16="http://schemas.microsoft.com/office/drawing/2014/main" id="{60B00338-7FD2-6514-41DD-655953934FB9}"/>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dirty="0">
                <a:latin typeface="Helvetica Neue" panose="02000503000000020004" pitchFamily="2" charset="0"/>
                <a:ea typeface="Helvetica Neue" panose="02000503000000020004" pitchFamily="2" charset="0"/>
                <a:cs typeface="Helvetica Neue" panose="02000503000000020004" pitchFamily="2" charset="0"/>
              </a:rPr>
              <a:t>S</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ocial and technical sub-systems influence one another through feedback loops</a:t>
            </a: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SE" sz="2400" dirty="0">
                <a:latin typeface="Helvetica Neue" panose="02000503000000020004" pitchFamily="2" charset="0"/>
                <a:ea typeface="Helvetica Neue" panose="02000503000000020004" pitchFamily="2" charset="0"/>
                <a:cs typeface="Helvetica Neue" panose="02000503000000020004" pitchFamily="2" charset="0"/>
              </a:rPr>
              <a:t>There is an emergent behaviour: the </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relationship between social and technical components is constantly redefined and </a:t>
            </a:r>
            <a:r>
              <a:rPr lang="en-US"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evolving.</a:t>
            </a:r>
          </a:p>
          <a:p>
            <a:pPr lvl="1"/>
            <a:r>
              <a:rPr lang="en-US" sz="2000" i="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E.g. A</a:t>
            </a:r>
            <a:r>
              <a:rPr lang="en-US" sz="20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 growing organization adds more people with new tasks and requires a more complex system. </a:t>
            </a:r>
          </a:p>
          <a:p>
            <a:pPr marL="1130300" lvl="1"/>
            <a:r>
              <a:rPr lang="en-US" sz="2000" i="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A</a:t>
            </a:r>
            <a:r>
              <a:rPr lang="en-US" sz="2000" b="0" i="1" u="none" strike="noStrike"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20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new automation system removes tasks and adds others; people need    retraining.</a:t>
            </a:r>
          </a:p>
          <a:p>
            <a:pPr lvl="1"/>
            <a:endParaRPr lang="en-GB" sz="2400" b="0" i="1" u="none" strike="noStrike"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The social and technical subsystems </a:t>
            </a:r>
            <a:r>
              <a:rPr lang="en-GB" sz="2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must constantly</a:t>
            </a: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a:t>
            </a:r>
            <a:r>
              <a:rPr lang="en-GB" sz="2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work together</a:t>
            </a:r>
            <a:r>
              <a:rPr lang="en-GB" sz="240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5" name="Text Placeholder 4">
            <a:extLst>
              <a:ext uri="{FF2B5EF4-FFF2-40B4-BE49-F238E27FC236}">
                <a16:creationId xmlns:a16="http://schemas.microsoft.com/office/drawing/2014/main" id="{82516A3B-9AE3-790E-8AAD-E0B2A928B282}"/>
              </a:ext>
            </a:extLst>
          </p:cNvPr>
          <p:cNvSpPr>
            <a:spLocks noGrp="1"/>
          </p:cNvSpPr>
          <p:nvPr>
            <p:ph type="body" sz="quarter" idx="25"/>
          </p:nvPr>
        </p:nvSpPr>
        <p:spPr/>
        <p:txBody>
          <a:bodyPr/>
          <a:lstStyle/>
          <a:p>
            <a:r>
              <a:rPr lang="en-SE" dirty="0"/>
              <a:t>Interaction between components</a:t>
            </a:r>
          </a:p>
        </p:txBody>
      </p:sp>
      <p:sp>
        <p:nvSpPr>
          <p:cNvPr id="6" name="Slide Number Placeholder 5">
            <a:extLst>
              <a:ext uri="{FF2B5EF4-FFF2-40B4-BE49-F238E27FC236}">
                <a16:creationId xmlns:a16="http://schemas.microsoft.com/office/drawing/2014/main" id="{C4E052EF-BBC2-10B9-4444-171BCB62D6DE}"/>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7</a:t>
            </a:fld>
            <a:endParaRPr lang="bg-BG" dirty="0">
              <a:solidFill>
                <a:srgbClr val="000000"/>
              </a:solidFill>
            </a:endParaRPr>
          </a:p>
        </p:txBody>
      </p:sp>
      <p:sp>
        <p:nvSpPr>
          <p:cNvPr id="7" name="Rectangle 6">
            <a:extLst>
              <a:ext uri="{FF2B5EF4-FFF2-40B4-BE49-F238E27FC236}">
                <a16:creationId xmlns:a16="http://schemas.microsoft.com/office/drawing/2014/main" id="{03181B18-3406-AEE1-323B-840D3D53E1D2}"/>
              </a:ext>
            </a:extLst>
          </p:cNvPr>
          <p:cNvSpPr/>
          <p:nvPr/>
        </p:nvSpPr>
        <p:spPr>
          <a:xfrm>
            <a:off x="12645686" y="11454273"/>
            <a:ext cx="10672629" cy="1184940"/>
          </a:xfrm>
          <a:prstGeom prst="rect">
            <a:avLst/>
          </a:prstGeom>
        </p:spPr>
        <p:txBody>
          <a:bodyPr wrap="square">
            <a:spAutoFit/>
          </a:bodyPr>
          <a:lstStyle/>
          <a:p>
            <a:pPr algn="just"/>
            <a:r>
              <a:rPr lang="en-GB" sz="2000" b="0" i="0" u="none" strike="noStrike" dirty="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Appelbaum, S.H. (1997). “Socio Technical systems theory: An intervention strategy for organizational development.” </a:t>
            </a:r>
            <a:r>
              <a:rPr lang="en-GB" sz="2000" b="0" i="1" u="none" strike="noStrike" dirty="0" err="1">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Manag</a:t>
            </a:r>
            <a:r>
              <a:rPr lang="en-GB" sz="2000" b="0" i="1" u="none" strike="noStrike" dirty="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GB" sz="2000" b="0" i="1" u="none" strike="noStrike" dirty="0" err="1">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Decis</a:t>
            </a:r>
            <a:r>
              <a:rPr lang="en-GB" sz="2000" b="0" i="1" u="none" strike="noStrike" dirty="0">
                <a:solidFill>
                  <a:schemeClr val="bg2">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t>
            </a:r>
          </a:p>
          <a:p>
            <a:pPr algn="just"/>
            <a:br>
              <a:rPr lang="en-GB" sz="1100" dirty="0"/>
            </a:br>
            <a:endParaRPr lang="en-GB" sz="2000" dirty="0">
              <a:solidFill>
                <a:schemeClr val="bg1">
                  <a:lumMod val="50000"/>
                </a:schemeClr>
              </a:solidFill>
            </a:endParaRPr>
          </a:p>
        </p:txBody>
      </p:sp>
      <p:sp>
        <p:nvSpPr>
          <p:cNvPr id="10" name="Rectangle 9">
            <a:extLst>
              <a:ext uri="{FF2B5EF4-FFF2-40B4-BE49-F238E27FC236}">
                <a16:creationId xmlns:a16="http://schemas.microsoft.com/office/drawing/2014/main" id="{987D2CE7-1959-B3A6-963B-28347392475E}"/>
              </a:ext>
            </a:extLst>
          </p:cNvPr>
          <p:cNvSpPr/>
          <p:nvPr/>
        </p:nvSpPr>
        <p:spPr>
          <a:xfrm>
            <a:off x="13762713"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Org. Structure</a:t>
            </a:r>
          </a:p>
        </p:txBody>
      </p:sp>
      <p:sp>
        <p:nvSpPr>
          <p:cNvPr id="11" name="Rectangle 10">
            <a:extLst>
              <a:ext uri="{FF2B5EF4-FFF2-40B4-BE49-F238E27FC236}">
                <a16:creationId xmlns:a16="http://schemas.microsoft.com/office/drawing/2014/main" id="{8FE9141A-1678-9087-FD22-FBC24FA15CF9}"/>
              </a:ext>
            </a:extLst>
          </p:cNvPr>
          <p:cNvSpPr/>
          <p:nvPr/>
        </p:nvSpPr>
        <p:spPr>
          <a:xfrm>
            <a:off x="13762713"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People</a:t>
            </a:r>
          </a:p>
        </p:txBody>
      </p:sp>
      <p:sp>
        <p:nvSpPr>
          <p:cNvPr id="12" name="Rectangle 11">
            <a:extLst>
              <a:ext uri="{FF2B5EF4-FFF2-40B4-BE49-F238E27FC236}">
                <a16:creationId xmlns:a16="http://schemas.microsoft.com/office/drawing/2014/main" id="{4C7B6548-F00C-5A69-448F-7908E32F022A}"/>
              </a:ext>
            </a:extLst>
          </p:cNvPr>
          <p:cNvSpPr/>
          <p:nvPr/>
        </p:nvSpPr>
        <p:spPr>
          <a:xfrm>
            <a:off x="18906455"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‘Physical’ System</a:t>
            </a:r>
          </a:p>
        </p:txBody>
      </p:sp>
      <p:sp>
        <p:nvSpPr>
          <p:cNvPr id="13" name="Rectangle 12">
            <a:extLst>
              <a:ext uri="{FF2B5EF4-FFF2-40B4-BE49-F238E27FC236}">
                <a16:creationId xmlns:a16="http://schemas.microsoft.com/office/drawing/2014/main" id="{A8004156-2936-FA91-571E-C10F6C2674DB}"/>
              </a:ext>
            </a:extLst>
          </p:cNvPr>
          <p:cNvSpPr/>
          <p:nvPr/>
        </p:nvSpPr>
        <p:spPr>
          <a:xfrm>
            <a:off x="18906455"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Tasks / Goals</a:t>
            </a:r>
          </a:p>
        </p:txBody>
      </p:sp>
      <p:cxnSp>
        <p:nvCxnSpPr>
          <p:cNvPr id="15" name="Straight Arrow Connector 14">
            <a:extLst>
              <a:ext uri="{FF2B5EF4-FFF2-40B4-BE49-F238E27FC236}">
                <a16:creationId xmlns:a16="http://schemas.microsoft.com/office/drawing/2014/main" id="{69CCB8CC-9943-D7B3-462B-7A7AAB1A0F4C}"/>
              </a:ext>
            </a:extLst>
          </p:cNvPr>
          <p:cNvCxnSpPr>
            <a:stCxn id="10" idx="3"/>
            <a:endCxn id="12" idx="1"/>
          </p:cNvCxnSpPr>
          <p:nvPr/>
        </p:nvCxnSpPr>
        <p:spPr>
          <a:xfrm>
            <a:off x="16744453" y="7172190"/>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6D6811-3C29-A346-491A-6CD13D97B105}"/>
              </a:ext>
            </a:extLst>
          </p:cNvPr>
          <p:cNvCxnSpPr>
            <a:cxnSpLocks/>
            <a:stCxn id="10" idx="3"/>
            <a:endCxn id="13" idx="1"/>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4DAF29-E287-5526-DD2F-5B76DDE351D1}"/>
              </a:ext>
            </a:extLst>
          </p:cNvPr>
          <p:cNvCxnSpPr>
            <a:cxnSpLocks/>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461123-9BEE-FF65-D22D-3210703E2485}"/>
              </a:ext>
            </a:extLst>
          </p:cNvPr>
          <p:cNvCxnSpPr>
            <a:cxnSpLocks/>
          </p:cNvCxnSpPr>
          <p:nvPr/>
        </p:nvCxnSpPr>
        <p:spPr>
          <a:xfrm>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1000FA5-13A2-D2DF-23EF-111309AC4BCE}"/>
              </a:ext>
            </a:extLst>
          </p:cNvPr>
          <p:cNvCxnSpPr>
            <a:cxnSpLocks/>
            <a:stCxn id="11" idx="3"/>
            <a:endCxn id="12" idx="1"/>
          </p:cNvCxnSpPr>
          <p:nvPr/>
        </p:nvCxnSpPr>
        <p:spPr>
          <a:xfrm flipV="1">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2E81B3-13D4-DF3C-BBC4-A9DE4816C610}"/>
              </a:ext>
            </a:extLst>
          </p:cNvPr>
          <p:cNvCxnSpPr>
            <a:cxnSpLocks/>
            <a:stCxn id="11" idx="3"/>
            <a:endCxn id="13" idx="1"/>
          </p:cNvCxnSpPr>
          <p:nvPr/>
        </p:nvCxnSpPr>
        <p:spPr>
          <a:xfrm>
            <a:off x="16744453" y="9498522"/>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EAD12C-904E-2636-C1B3-CF6984263703}"/>
              </a:ext>
            </a:extLst>
          </p:cNvPr>
          <p:cNvCxnSpPr>
            <a:cxnSpLocks/>
            <a:stCxn id="10" idx="2"/>
            <a:endCxn id="11" idx="0"/>
          </p:cNvCxnSpPr>
          <p:nvPr/>
        </p:nvCxnSpPr>
        <p:spPr>
          <a:xfrm>
            <a:off x="15253583"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F381240-BB3C-66C9-E1B0-9C13349B2AFB}"/>
              </a:ext>
            </a:extLst>
          </p:cNvPr>
          <p:cNvCxnSpPr>
            <a:cxnSpLocks/>
            <a:stCxn id="12" idx="2"/>
            <a:endCxn id="13" idx="0"/>
          </p:cNvCxnSpPr>
          <p:nvPr/>
        </p:nvCxnSpPr>
        <p:spPr>
          <a:xfrm>
            <a:off x="20397325"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1F2B9C-0855-BE27-3D8F-A98CD0D88DE6}"/>
              </a:ext>
            </a:extLst>
          </p:cNvPr>
          <p:cNvCxnSpPr>
            <a:cxnSpLocks/>
            <a:stCxn id="43" idx="0"/>
            <a:endCxn id="43" idx="2"/>
          </p:cNvCxnSpPr>
          <p:nvPr/>
        </p:nvCxnSpPr>
        <p:spPr>
          <a:xfrm>
            <a:off x="17844512" y="6347241"/>
            <a:ext cx="0" cy="4214193"/>
          </a:xfrm>
          <a:prstGeom prst="straightConnector1">
            <a:avLst/>
          </a:prstGeom>
          <a:ln w="28575">
            <a:solidFill>
              <a:srgbClr val="0000B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17611D9-C842-1099-9DD7-B3449940FEFB}"/>
              </a:ext>
            </a:extLst>
          </p:cNvPr>
          <p:cNvSpPr/>
          <p:nvPr/>
        </p:nvSpPr>
        <p:spPr>
          <a:xfrm>
            <a:off x="12865008" y="6347241"/>
            <a:ext cx="9959008" cy="4214193"/>
          </a:xfrm>
          <a:prstGeom prst="rect">
            <a:avLst/>
          </a:prstGeom>
          <a:noFill/>
          <a:ln w="57150">
            <a:solidFill>
              <a:srgbClr val="000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4" name="Rectangle 43">
            <a:extLst>
              <a:ext uri="{FF2B5EF4-FFF2-40B4-BE49-F238E27FC236}">
                <a16:creationId xmlns:a16="http://schemas.microsoft.com/office/drawing/2014/main" id="{A4E47BFD-7B25-AE2E-3B47-A06E9C53CDCB}"/>
              </a:ext>
            </a:extLst>
          </p:cNvPr>
          <p:cNvSpPr/>
          <p:nvPr/>
        </p:nvSpPr>
        <p:spPr>
          <a:xfrm>
            <a:off x="12645686" y="5548917"/>
            <a:ext cx="10397882" cy="5244979"/>
          </a:xfrm>
          <a:prstGeom prst="rect">
            <a:avLst/>
          </a:prstGeom>
          <a:noFill/>
          <a:ln w="57150">
            <a:solidFill>
              <a:srgbClr val="FF2D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Rectangle 46">
            <a:extLst>
              <a:ext uri="{FF2B5EF4-FFF2-40B4-BE49-F238E27FC236}">
                <a16:creationId xmlns:a16="http://schemas.microsoft.com/office/drawing/2014/main" id="{9864738A-35C6-72DF-AFB0-5934B200227A}"/>
              </a:ext>
            </a:extLst>
          </p:cNvPr>
          <p:cNvSpPr/>
          <p:nvPr/>
        </p:nvSpPr>
        <p:spPr>
          <a:xfrm>
            <a:off x="12963422" y="5469405"/>
            <a:ext cx="986059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Complex External Environment</a:t>
            </a:r>
          </a:p>
        </p:txBody>
      </p:sp>
      <p:sp>
        <p:nvSpPr>
          <p:cNvPr id="48" name="Rectangle 47">
            <a:extLst>
              <a:ext uri="{FF2B5EF4-FFF2-40B4-BE49-F238E27FC236}">
                <a16:creationId xmlns:a16="http://schemas.microsoft.com/office/drawing/2014/main" id="{7667CB2C-FAEE-20D5-EAE2-24369C70738D}"/>
              </a:ext>
            </a:extLst>
          </p:cNvPr>
          <p:cNvSpPr/>
          <p:nvPr/>
        </p:nvSpPr>
        <p:spPr>
          <a:xfrm>
            <a:off x="12963421" y="9756363"/>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Socio-</a:t>
            </a:r>
          </a:p>
        </p:txBody>
      </p:sp>
      <p:sp>
        <p:nvSpPr>
          <p:cNvPr id="49" name="Rectangle 48">
            <a:extLst>
              <a:ext uri="{FF2B5EF4-FFF2-40B4-BE49-F238E27FC236}">
                <a16:creationId xmlns:a16="http://schemas.microsoft.com/office/drawing/2014/main" id="{786C2F50-8CC7-DAED-8F84-4BD9BCF4B349}"/>
              </a:ext>
            </a:extLst>
          </p:cNvPr>
          <p:cNvSpPr/>
          <p:nvPr/>
        </p:nvSpPr>
        <p:spPr>
          <a:xfrm>
            <a:off x="18246100" y="9711638"/>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technical</a:t>
            </a:r>
          </a:p>
        </p:txBody>
      </p:sp>
    </p:spTree>
    <p:extLst>
      <p:ext uri="{BB962C8B-B14F-4D97-AF65-F5344CB8AC3E}">
        <p14:creationId xmlns:p14="http://schemas.microsoft.com/office/powerpoint/2010/main" val="416141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125F9-C2FD-3E6E-BC61-67731879FF86}"/>
              </a:ext>
            </a:extLst>
          </p:cNvPr>
          <p:cNvSpPr>
            <a:spLocks noGrp="1"/>
          </p:cNvSpPr>
          <p:nvPr>
            <p:ph type="body" sz="quarter" idx="24"/>
          </p:nvPr>
        </p:nvSpPr>
        <p:spPr/>
        <p:txBody>
          <a:bodyPr/>
          <a:lstStyle/>
          <a:p>
            <a:r>
              <a:rPr lang="en-SE" dirty="0"/>
              <a:t>Socio-technical Systems</a:t>
            </a:r>
          </a:p>
        </p:txBody>
      </p:sp>
      <p:sp>
        <p:nvSpPr>
          <p:cNvPr id="3" name="Text Placeholder 2">
            <a:extLst>
              <a:ext uri="{FF2B5EF4-FFF2-40B4-BE49-F238E27FC236}">
                <a16:creationId xmlns:a16="http://schemas.microsoft.com/office/drawing/2014/main" id="{60B00338-7FD2-6514-41DD-655953934FB9}"/>
              </a:ext>
            </a:extLst>
          </p:cNvPr>
          <p:cNvSpPr>
            <a:spLocks noGrp="1"/>
          </p:cNvSpPr>
          <p:nvPr>
            <p:ph type="body" sz="quarter" idx="22"/>
          </p:nvPr>
        </p:nvSpPr>
        <p:spPr/>
        <p:txBody>
          <a:bodyPr/>
          <a:lstStyle/>
          <a:p>
            <a:pPr marL="342900" indent="-342900">
              <a:buFont typeface="Arial" panose="020B0604020202020204" pitchFamily="34" charset="0"/>
              <a:buChar char="•"/>
            </a:pPr>
            <a:r>
              <a:rPr lang="en-GB" sz="2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Joint optimization: </a:t>
            </a:r>
            <a:r>
              <a:rPr lang="en-GB" sz="240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ensures that </a:t>
            </a:r>
            <a:r>
              <a:rPr lang="en-GB" sz="2400" i="1" u="none" strike="noStrike" dirty="0">
                <a:effectLst/>
                <a:latin typeface="Helvetica Neue" panose="02000503000000020004" pitchFamily="2" charset="0"/>
                <a:ea typeface="Helvetica Neue" panose="02000503000000020004" pitchFamily="2" charset="0"/>
                <a:cs typeface="Helvetica Neue" panose="02000503000000020004" pitchFamily="2" charset="0"/>
              </a:rPr>
              <a:t>both</a:t>
            </a:r>
            <a:r>
              <a:rPr lang="en-GB" sz="240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the social and technical subsystems are optimised.</a:t>
            </a:r>
            <a:endPar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r>
              <a:rPr lang="en-GB" sz="2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No single approach exists for joint optimisation, but some common principles:</a:t>
            </a:r>
          </a:p>
          <a:p>
            <a:pPr marL="1066800" lvl="1" indent="-457200">
              <a:buFont typeface="+mj-lt"/>
              <a:buAutoNum type="arabicPeriod"/>
            </a:pPr>
            <a:r>
              <a:rPr lang="en-GB" sz="22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Responsible autonomy</a:t>
            </a: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individuals/stakeholders take responsibility for the outcome/performance can make decisions autonomously;</a:t>
            </a:r>
          </a:p>
          <a:p>
            <a:pPr marL="1066800" lvl="1" indent="-457200">
              <a:buFont typeface="+mj-lt"/>
              <a:buAutoNum type="arabicPeriod"/>
            </a:pPr>
            <a:r>
              <a:rPr lang="en-GB" sz="22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Adaptability</a:t>
            </a: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 as internal and external factors emerge; distributed or central optimisation.</a:t>
            </a:r>
          </a:p>
          <a:p>
            <a:pPr marL="1066800" lvl="1" indent="-457200">
              <a:buFont typeface="+mj-lt"/>
              <a:buAutoNum type="arabicPeriod"/>
            </a:pPr>
            <a:r>
              <a:rPr lang="en-GB" sz="22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Meaningfulness of tasks </a:t>
            </a:r>
            <a:r>
              <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including skill variety and identity.</a:t>
            </a:r>
          </a:p>
          <a:p>
            <a:pPr marL="1066800" lvl="1" indent="-457200">
              <a:buFont typeface="+mj-lt"/>
              <a:buAutoNum type="arabicPeriod"/>
            </a:pPr>
            <a:r>
              <a:rPr lang="en-GB" sz="2200" b="1"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rPr>
              <a:t>Feedback loops</a:t>
            </a:r>
            <a:r>
              <a:rPr lang="en-GB" sz="22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 </a:t>
            </a:r>
            <a:r>
              <a:rPr lang="en-GB" sz="2200"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between the STS components.</a:t>
            </a:r>
            <a:endParaRPr lang="en-GB" sz="2200" dirty="0">
              <a:solidFill>
                <a:srgbClr val="0000B0"/>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a:p>
            <a:pPr marL="342900" indent="-342900">
              <a:buFont typeface="Arial" panose="020B0604020202020204" pitchFamily="34" charset="0"/>
              <a:buChar char="•"/>
            </a:pPr>
            <a:endParaRPr lang="en-S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 Placeholder 4">
            <a:extLst>
              <a:ext uri="{FF2B5EF4-FFF2-40B4-BE49-F238E27FC236}">
                <a16:creationId xmlns:a16="http://schemas.microsoft.com/office/drawing/2014/main" id="{82516A3B-9AE3-790E-8AAD-E0B2A928B282}"/>
              </a:ext>
            </a:extLst>
          </p:cNvPr>
          <p:cNvSpPr>
            <a:spLocks noGrp="1"/>
          </p:cNvSpPr>
          <p:nvPr>
            <p:ph type="body" sz="quarter" idx="25"/>
          </p:nvPr>
        </p:nvSpPr>
        <p:spPr/>
        <p:txBody>
          <a:bodyPr/>
          <a:lstStyle/>
          <a:p>
            <a:r>
              <a:rPr lang="en-SE" dirty="0"/>
              <a:t>Joint optimisation</a:t>
            </a:r>
          </a:p>
        </p:txBody>
      </p:sp>
      <p:sp>
        <p:nvSpPr>
          <p:cNvPr id="6" name="Slide Number Placeholder 5">
            <a:extLst>
              <a:ext uri="{FF2B5EF4-FFF2-40B4-BE49-F238E27FC236}">
                <a16:creationId xmlns:a16="http://schemas.microsoft.com/office/drawing/2014/main" id="{C4E052EF-BBC2-10B9-4444-171BCB62D6DE}"/>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8</a:t>
            </a:fld>
            <a:endParaRPr lang="bg-BG" dirty="0">
              <a:solidFill>
                <a:srgbClr val="000000"/>
              </a:solidFill>
            </a:endParaRPr>
          </a:p>
        </p:txBody>
      </p:sp>
      <p:sp>
        <p:nvSpPr>
          <p:cNvPr id="10" name="Rectangle 9">
            <a:extLst>
              <a:ext uri="{FF2B5EF4-FFF2-40B4-BE49-F238E27FC236}">
                <a16:creationId xmlns:a16="http://schemas.microsoft.com/office/drawing/2014/main" id="{987D2CE7-1959-B3A6-963B-28347392475E}"/>
              </a:ext>
            </a:extLst>
          </p:cNvPr>
          <p:cNvSpPr/>
          <p:nvPr/>
        </p:nvSpPr>
        <p:spPr>
          <a:xfrm>
            <a:off x="13762713"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Org. Structure</a:t>
            </a:r>
          </a:p>
        </p:txBody>
      </p:sp>
      <p:sp>
        <p:nvSpPr>
          <p:cNvPr id="11" name="Rectangle 10">
            <a:extLst>
              <a:ext uri="{FF2B5EF4-FFF2-40B4-BE49-F238E27FC236}">
                <a16:creationId xmlns:a16="http://schemas.microsoft.com/office/drawing/2014/main" id="{8FE9141A-1678-9087-FD22-FBC24FA15CF9}"/>
              </a:ext>
            </a:extLst>
          </p:cNvPr>
          <p:cNvSpPr/>
          <p:nvPr/>
        </p:nvSpPr>
        <p:spPr>
          <a:xfrm>
            <a:off x="13762713"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People</a:t>
            </a:r>
          </a:p>
        </p:txBody>
      </p:sp>
      <p:sp>
        <p:nvSpPr>
          <p:cNvPr id="12" name="Rectangle 11">
            <a:extLst>
              <a:ext uri="{FF2B5EF4-FFF2-40B4-BE49-F238E27FC236}">
                <a16:creationId xmlns:a16="http://schemas.microsoft.com/office/drawing/2014/main" id="{4C7B6548-F00C-5A69-448F-7908E32F022A}"/>
              </a:ext>
            </a:extLst>
          </p:cNvPr>
          <p:cNvSpPr/>
          <p:nvPr/>
        </p:nvSpPr>
        <p:spPr>
          <a:xfrm>
            <a:off x="18906455" y="6724929"/>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‘Physical’ System</a:t>
            </a:r>
          </a:p>
        </p:txBody>
      </p:sp>
      <p:sp>
        <p:nvSpPr>
          <p:cNvPr id="13" name="Rectangle 12">
            <a:extLst>
              <a:ext uri="{FF2B5EF4-FFF2-40B4-BE49-F238E27FC236}">
                <a16:creationId xmlns:a16="http://schemas.microsoft.com/office/drawing/2014/main" id="{A8004156-2936-FA91-571E-C10F6C2674DB}"/>
              </a:ext>
            </a:extLst>
          </p:cNvPr>
          <p:cNvSpPr/>
          <p:nvPr/>
        </p:nvSpPr>
        <p:spPr>
          <a:xfrm>
            <a:off x="18906455" y="9051261"/>
            <a:ext cx="2981740" cy="894522"/>
          </a:xfrm>
          <a:prstGeom prst="rect">
            <a:avLst/>
          </a:prstGeom>
          <a:solidFill>
            <a:srgbClr val="0100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dirty="0">
                <a:latin typeface="Helvetica Neue" panose="02000503000000020004" pitchFamily="2" charset="0"/>
                <a:ea typeface="Helvetica Neue" panose="02000503000000020004" pitchFamily="2" charset="0"/>
                <a:cs typeface="Helvetica Neue" panose="02000503000000020004" pitchFamily="2" charset="0"/>
              </a:rPr>
              <a:t>Tasks / Goals</a:t>
            </a:r>
          </a:p>
        </p:txBody>
      </p:sp>
      <p:cxnSp>
        <p:nvCxnSpPr>
          <p:cNvPr id="15" name="Straight Arrow Connector 14">
            <a:extLst>
              <a:ext uri="{FF2B5EF4-FFF2-40B4-BE49-F238E27FC236}">
                <a16:creationId xmlns:a16="http://schemas.microsoft.com/office/drawing/2014/main" id="{69CCB8CC-9943-D7B3-462B-7A7AAB1A0F4C}"/>
              </a:ext>
            </a:extLst>
          </p:cNvPr>
          <p:cNvCxnSpPr>
            <a:stCxn id="10" idx="3"/>
            <a:endCxn id="12" idx="1"/>
          </p:cNvCxnSpPr>
          <p:nvPr/>
        </p:nvCxnSpPr>
        <p:spPr>
          <a:xfrm>
            <a:off x="16744453" y="7172190"/>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6D6811-3C29-A346-491A-6CD13D97B105}"/>
              </a:ext>
            </a:extLst>
          </p:cNvPr>
          <p:cNvCxnSpPr>
            <a:cxnSpLocks/>
            <a:stCxn id="10" idx="3"/>
            <a:endCxn id="13" idx="1"/>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4DAF29-E287-5526-DD2F-5B76DDE351D1}"/>
              </a:ext>
            </a:extLst>
          </p:cNvPr>
          <p:cNvCxnSpPr>
            <a:cxnSpLocks/>
          </p:cNvCxnSpPr>
          <p:nvPr/>
        </p:nvCxnSpPr>
        <p:spPr>
          <a:xfrm>
            <a:off x="16744453" y="7172190"/>
            <a:ext cx="2162002" cy="2326332"/>
          </a:xfrm>
          <a:prstGeom prst="straightConnector1">
            <a:avLst/>
          </a:prstGeom>
          <a:ln w="76200">
            <a:solidFill>
              <a:srgbClr val="FF2D6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461123-9BEE-FF65-D22D-3210703E2485}"/>
              </a:ext>
            </a:extLst>
          </p:cNvPr>
          <p:cNvCxnSpPr>
            <a:cxnSpLocks/>
          </p:cNvCxnSpPr>
          <p:nvPr/>
        </p:nvCxnSpPr>
        <p:spPr>
          <a:xfrm>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1000FA5-13A2-D2DF-23EF-111309AC4BCE}"/>
              </a:ext>
            </a:extLst>
          </p:cNvPr>
          <p:cNvCxnSpPr>
            <a:cxnSpLocks/>
            <a:stCxn id="11" idx="3"/>
            <a:endCxn id="12" idx="1"/>
          </p:cNvCxnSpPr>
          <p:nvPr/>
        </p:nvCxnSpPr>
        <p:spPr>
          <a:xfrm flipV="1">
            <a:off x="16744453" y="7172190"/>
            <a:ext cx="2162002" cy="2326332"/>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2E81B3-13D4-DF3C-BBC4-A9DE4816C610}"/>
              </a:ext>
            </a:extLst>
          </p:cNvPr>
          <p:cNvCxnSpPr>
            <a:cxnSpLocks/>
            <a:stCxn id="11" idx="3"/>
            <a:endCxn id="13" idx="1"/>
          </p:cNvCxnSpPr>
          <p:nvPr/>
        </p:nvCxnSpPr>
        <p:spPr>
          <a:xfrm>
            <a:off x="16744453" y="9498522"/>
            <a:ext cx="2162002" cy="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EAD12C-904E-2636-C1B3-CF6984263703}"/>
              </a:ext>
            </a:extLst>
          </p:cNvPr>
          <p:cNvCxnSpPr>
            <a:cxnSpLocks/>
            <a:stCxn id="10" idx="2"/>
            <a:endCxn id="11" idx="0"/>
          </p:cNvCxnSpPr>
          <p:nvPr/>
        </p:nvCxnSpPr>
        <p:spPr>
          <a:xfrm>
            <a:off x="15253583"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F381240-BB3C-66C9-E1B0-9C13349B2AFB}"/>
              </a:ext>
            </a:extLst>
          </p:cNvPr>
          <p:cNvCxnSpPr>
            <a:cxnSpLocks/>
            <a:stCxn id="12" idx="2"/>
            <a:endCxn id="13" idx="0"/>
          </p:cNvCxnSpPr>
          <p:nvPr/>
        </p:nvCxnSpPr>
        <p:spPr>
          <a:xfrm>
            <a:off x="20397325" y="7619451"/>
            <a:ext cx="0" cy="1431810"/>
          </a:xfrm>
          <a:prstGeom prst="straightConnector1">
            <a:avLst/>
          </a:prstGeom>
          <a:ln w="76200">
            <a:solidFill>
              <a:srgbClr val="FF2D6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F1F2B9C-0855-BE27-3D8F-A98CD0D88DE6}"/>
              </a:ext>
            </a:extLst>
          </p:cNvPr>
          <p:cNvCxnSpPr>
            <a:cxnSpLocks/>
            <a:stCxn id="43" idx="0"/>
            <a:endCxn id="43" idx="2"/>
          </p:cNvCxnSpPr>
          <p:nvPr/>
        </p:nvCxnSpPr>
        <p:spPr>
          <a:xfrm>
            <a:off x="17844512" y="6347241"/>
            <a:ext cx="0" cy="4214193"/>
          </a:xfrm>
          <a:prstGeom prst="straightConnector1">
            <a:avLst/>
          </a:prstGeom>
          <a:ln w="28575">
            <a:solidFill>
              <a:srgbClr val="0000B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17611D9-C842-1099-9DD7-B3449940FEFB}"/>
              </a:ext>
            </a:extLst>
          </p:cNvPr>
          <p:cNvSpPr/>
          <p:nvPr/>
        </p:nvSpPr>
        <p:spPr>
          <a:xfrm>
            <a:off x="12865008" y="6347241"/>
            <a:ext cx="9959008" cy="4214193"/>
          </a:xfrm>
          <a:prstGeom prst="rect">
            <a:avLst/>
          </a:prstGeom>
          <a:noFill/>
          <a:ln w="57150">
            <a:solidFill>
              <a:srgbClr val="000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4" name="Rectangle 43">
            <a:extLst>
              <a:ext uri="{FF2B5EF4-FFF2-40B4-BE49-F238E27FC236}">
                <a16:creationId xmlns:a16="http://schemas.microsoft.com/office/drawing/2014/main" id="{A4E47BFD-7B25-AE2E-3B47-A06E9C53CDCB}"/>
              </a:ext>
            </a:extLst>
          </p:cNvPr>
          <p:cNvSpPr/>
          <p:nvPr/>
        </p:nvSpPr>
        <p:spPr>
          <a:xfrm>
            <a:off x="12645686" y="5548917"/>
            <a:ext cx="10397882" cy="5244979"/>
          </a:xfrm>
          <a:prstGeom prst="rect">
            <a:avLst/>
          </a:prstGeom>
          <a:noFill/>
          <a:ln w="57150">
            <a:solidFill>
              <a:srgbClr val="FF2D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7" name="Rectangle 46">
            <a:extLst>
              <a:ext uri="{FF2B5EF4-FFF2-40B4-BE49-F238E27FC236}">
                <a16:creationId xmlns:a16="http://schemas.microsoft.com/office/drawing/2014/main" id="{9864738A-35C6-72DF-AFB0-5934B200227A}"/>
              </a:ext>
            </a:extLst>
          </p:cNvPr>
          <p:cNvSpPr/>
          <p:nvPr/>
        </p:nvSpPr>
        <p:spPr>
          <a:xfrm>
            <a:off x="12963422" y="5469405"/>
            <a:ext cx="986059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FF2D64"/>
                </a:solidFill>
                <a:latin typeface="Helvetica Neue" panose="02000503000000020004" pitchFamily="2" charset="0"/>
                <a:ea typeface="Helvetica Neue" panose="02000503000000020004" pitchFamily="2" charset="0"/>
                <a:cs typeface="Helvetica Neue" panose="02000503000000020004" pitchFamily="2" charset="0"/>
              </a:rPr>
              <a:t>Complex External Environment</a:t>
            </a:r>
          </a:p>
        </p:txBody>
      </p:sp>
      <p:sp>
        <p:nvSpPr>
          <p:cNvPr id="48" name="Rectangle 47">
            <a:extLst>
              <a:ext uri="{FF2B5EF4-FFF2-40B4-BE49-F238E27FC236}">
                <a16:creationId xmlns:a16="http://schemas.microsoft.com/office/drawing/2014/main" id="{7667CB2C-FAEE-20D5-EAE2-24369C70738D}"/>
              </a:ext>
            </a:extLst>
          </p:cNvPr>
          <p:cNvSpPr/>
          <p:nvPr/>
        </p:nvSpPr>
        <p:spPr>
          <a:xfrm>
            <a:off x="12963421" y="9756363"/>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Socio-</a:t>
            </a:r>
          </a:p>
        </p:txBody>
      </p:sp>
      <p:sp>
        <p:nvSpPr>
          <p:cNvPr id="49" name="Rectangle 48">
            <a:extLst>
              <a:ext uri="{FF2B5EF4-FFF2-40B4-BE49-F238E27FC236}">
                <a16:creationId xmlns:a16="http://schemas.microsoft.com/office/drawing/2014/main" id="{786C2F50-8CC7-DAED-8F84-4BD9BCF4B349}"/>
              </a:ext>
            </a:extLst>
          </p:cNvPr>
          <p:cNvSpPr/>
          <p:nvPr/>
        </p:nvSpPr>
        <p:spPr>
          <a:xfrm>
            <a:off x="18246100" y="9711638"/>
            <a:ext cx="4737854" cy="89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2800" b="1" dirty="0">
                <a:solidFill>
                  <a:srgbClr val="0000B0"/>
                </a:solidFill>
                <a:latin typeface="Helvetica Neue" panose="02000503000000020004" pitchFamily="2" charset="0"/>
                <a:ea typeface="Helvetica Neue" panose="02000503000000020004" pitchFamily="2" charset="0"/>
                <a:cs typeface="Helvetica Neue" panose="02000503000000020004" pitchFamily="2" charset="0"/>
              </a:rPr>
              <a:t>technical</a:t>
            </a:r>
          </a:p>
        </p:txBody>
      </p:sp>
    </p:spTree>
    <p:extLst>
      <p:ext uri="{BB962C8B-B14F-4D97-AF65-F5344CB8AC3E}">
        <p14:creationId xmlns:p14="http://schemas.microsoft.com/office/powerpoint/2010/main" val="251281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694D4-8470-4244-9551-8486159EA198}"/>
              </a:ext>
            </a:extLst>
          </p:cNvPr>
          <p:cNvSpPr>
            <a:spLocks noGrp="1"/>
          </p:cNvSpPr>
          <p:nvPr>
            <p:ph type="body" sz="quarter" idx="16"/>
          </p:nvPr>
        </p:nvSpPr>
        <p:spPr/>
        <p:txBody>
          <a:bodyPr/>
          <a:lstStyle/>
          <a:p>
            <a:r>
              <a:rPr lang="en-US" dirty="0"/>
              <a:t>Values and AI</a:t>
            </a:r>
          </a:p>
        </p:txBody>
      </p:sp>
    </p:spTree>
    <p:extLst>
      <p:ext uri="{BB962C8B-B14F-4D97-AF65-F5344CB8AC3E}">
        <p14:creationId xmlns:p14="http://schemas.microsoft.com/office/powerpoint/2010/main" val="1145002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a4ba6f9-f531-4f32-9467-398f19e69de4}" enabled="0" method="" siteId="{5a4ba6f9-f531-4f32-9467-398f19e69de4}" removed="1"/>
</clbl:labelList>
</file>

<file path=docProps/app.xml><?xml version="1.0" encoding="utf-8"?>
<Properties xmlns="http://schemas.openxmlformats.org/officeDocument/2006/extended-properties" xmlns:vt="http://schemas.openxmlformats.org/officeDocument/2006/docPropsVTypes">
  <Template>Office Theme</Template>
  <TotalTime>25867</TotalTime>
  <Words>3908</Words>
  <Application>Microsoft Office PowerPoint</Application>
  <PresentationFormat>Custom</PresentationFormat>
  <Paragraphs>537</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 New</vt:lpstr>
      <vt:lpstr>Helvetica</vt:lpstr>
      <vt:lpstr>Helvetica Neue</vt:lpstr>
      <vt:lpstr>SegoeUI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Elpida Keravnou</cp:lastModifiedBy>
  <cp:revision>60</cp:revision>
  <dcterms:created xsi:type="dcterms:W3CDTF">2021-06-27T10:17:46Z</dcterms:created>
  <dcterms:modified xsi:type="dcterms:W3CDTF">2023-12-05T08:21:12Z</dcterms:modified>
</cp:coreProperties>
</file>