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0"/>
  </p:notesMasterIdLst>
  <p:sldIdLst>
    <p:sldId id="1447" r:id="rId3"/>
    <p:sldId id="1448" r:id="rId4"/>
    <p:sldId id="256" r:id="rId5"/>
    <p:sldId id="257" r:id="rId6"/>
    <p:sldId id="258" r:id="rId7"/>
    <p:sldId id="285" r:id="rId8"/>
    <p:sldId id="286" r:id="rId9"/>
    <p:sldId id="284" r:id="rId10"/>
    <p:sldId id="287" r:id="rId11"/>
    <p:sldId id="264" r:id="rId12"/>
    <p:sldId id="265" r:id="rId13"/>
    <p:sldId id="262" r:id="rId14"/>
    <p:sldId id="1421" r:id="rId15"/>
    <p:sldId id="261" r:id="rId16"/>
    <p:sldId id="260" r:id="rId17"/>
    <p:sldId id="270" r:id="rId18"/>
    <p:sldId id="266" r:id="rId19"/>
    <p:sldId id="263" r:id="rId20"/>
    <p:sldId id="279" r:id="rId21"/>
    <p:sldId id="268" r:id="rId22"/>
    <p:sldId id="267" r:id="rId23"/>
    <p:sldId id="269" r:id="rId24"/>
    <p:sldId id="280" r:id="rId25"/>
    <p:sldId id="281" r:id="rId26"/>
    <p:sldId id="282" r:id="rId27"/>
    <p:sldId id="283" r:id="rId28"/>
    <p:sldId id="288" r:id="rId29"/>
    <p:sldId id="289" r:id="rId30"/>
    <p:sldId id="277" r:id="rId31"/>
    <p:sldId id="272" r:id="rId32"/>
    <p:sldId id="276" r:id="rId33"/>
    <p:sldId id="275" r:id="rId34"/>
    <p:sldId id="278" r:id="rId35"/>
    <p:sldId id="271" r:id="rId36"/>
    <p:sldId id="274" r:id="rId37"/>
    <p:sldId id="259" r:id="rId38"/>
    <p:sldId id="1389" r:id="rId3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F2DA4E-3213-6D40-9CF9-F71D59D17883}" v="3" dt="2023-12-04T10:44:33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40156-AFCF-46F3-886B-B5DB7C945C1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C056037-8DDB-469B-A5D4-D3075F3CDAA6}">
      <dgm:prSet phldrT="[Text]" custT="1"/>
      <dgm:spPr>
        <a:solidFill>
          <a:srgbClr val="00B0F0">
            <a:alpha val="36000"/>
          </a:srgbClr>
        </a:solidFill>
      </dgm:spPr>
      <dgm:t>
        <a:bodyPr/>
        <a:lstStyle/>
        <a:p>
          <a:pPr algn="ctr"/>
          <a:r>
            <a:rPr lang="en-US" sz="5400" b="1" dirty="0"/>
            <a:t>Morals</a:t>
          </a:r>
          <a:endParaRPr lang="el-GR" sz="6000" b="1" dirty="0"/>
        </a:p>
      </dgm:t>
    </dgm:pt>
    <dgm:pt modelId="{A3D07C5B-1EBB-4FFE-83AC-47E2C9D33980}" type="parTrans" cxnId="{5C127287-E4B6-4EED-9D71-F7FE2BD4B601}">
      <dgm:prSet/>
      <dgm:spPr/>
      <dgm:t>
        <a:bodyPr/>
        <a:lstStyle/>
        <a:p>
          <a:pPr algn="ctr"/>
          <a:endParaRPr lang="el-GR"/>
        </a:p>
      </dgm:t>
    </dgm:pt>
    <dgm:pt modelId="{84549717-3E22-466D-9120-ABB8FCA31778}" type="sibTrans" cxnId="{5C127287-E4B6-4EED-9D71-F7FE2BD4B601}">
      <dgm:prSet/>
      <dgm:spPr/>
      <dgm:t>
        <a:bodyPr/>
        <a:lstStyle/>
        <a:p>
          <a:pPr algn="ctr"/>
          <a:endParaRPr lang="el-GR"/>
        </a:p>
      </dgm:t>
    </dgm:pt>
    <dgm:pt modelId="{F439B490-63AD-40C5-8C73-C8F0AFC71859}">
      <dgm:prSet phldrT="[Text]" custT="1"/>
      <dgm:spPr>
        <a:solidFill>
          <a:srgbClr val="FFC000">
            <a:alpha val="40000"/>
          </a:srgbClr>
        </a:solidFill>
      </dgm:spPr>
      <dgm:t>
        <a:bodyPr/>
        <a:lstStyle/>
        <a:p>
          <a:pPr algn="ctr"/>
          <a:r>
            <a:rPr lang="en-US" sz="6000" b="1" dirty="0"/>
            <a:t>Law</a:t>
          </a:r>
          <a:endParaRPr lang="el-GR" sz="6500" b="1" dirty="0"/>
        </a:p>
      </dgm:t>
    </dgm:pt>
    <dgm:pt modelId="{6462AD4F-972F-4694-8F9F-06C610C6B793}" type="parTrans" cxnId="{92E16461-D052-4772-9F24-F6952509324C}">
      <dgm:prSet/>
      <dgm:spPr/>
      <dgm:t>
        <a:bodyPr/>
        <a:lstStyle/>
        <a:p>
          <a:pPr algn="ctr"/>
          <a:endParaRPr lang="el-GR"/>
        </a:p>
      </dgm:t>
    </dgm:pt>
    <dgm:pt modelId="{455D396C-AEFA-4E33-AB47-B8FB4728FD05}" type="sibTrans" cxnId="{92E16461-D052-4772-9F24-F6952509324C}">
      <dgm:prSet/>
      <dgm:spPr/>
      <dgm:t>
        <a:bodyPr/>
        <a:lstStyle/>
        <a:p>
          <a:pPr algn="ctr"/>
          <a:endParaRPr lang="el-GR"/>
        </a:p>
      </dgm:t>
    </dgm:pt>
    <dgm:pt modelId="{960F76C6-F37B-4E78-AC5B-4FA4FC6F99F0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4400" b="1" dirty="0">
              <a:solidFill>
                <a:schemeClr val="tx1">
                  <a:hueOff val="0"/>
                  <a:satOff val="0"/>
                  <a:lumOff val="0"/>
                  <a:alpha val="60000"/>
                </a:schemeClr>
              </a:solidFill>
            </a:rPr>
            <a:t>Ethics</a:t>
          </a:r>
          <a:endParaRPr lang="en-US" sz="1800" b="1" dirty="0">
            <a:solidFill>
              <a:schemeClr val="tx1">
                <a:hueOff val="0"/>
                <a:satOff val="0"/>
                <a:lumOff val="0"/>
                <a:alpha val="60000"/>
              </a:schemeClr>
            </a:solidFill>
          </a:endParaRPr>
        </a:p>
        <a:p>
          <a:pPr algn="ctr"/>
          <a:endParaRPr lang="el-GR" sz="700" dirty="0">
            <a:solidFill>
              <a:schemeClr val="tx1">
                <a:hueOff val="0"/>
                <a:satOff val="0"/>
                <a:lumOff val="0"/>
                <a:alpha val="60000"/>
              </a:schemeClr>
            </a:solidFill>
          </a:endParaRPr>
        </a:p>
      </dgm:t>
    </dgm:pt>
    <dgm:pt modelId="{FF3F7A05-F53B-42C6-BAD0-995F8DE83D0C}" type="sibTrans" cxnId="{6B685B3B-5B63-4F37-BDF0-0CCAD98B9F95}">
      <dgm:prSet/>
      <dgm:spPr/>
      <dgm:t>
        <a:bodyPr/>
        <a:lstStyle/>
        <a:p>
          <a:pPr algn="ctr"/>
          <a:endParaRPr lang="el-GR"/>
        </a:p>
      </dgm:t>
    </dgm:pt>
    <dgm:pt modelId="{1325A733-BA5F-45F2-A5BB-43D175DB5AA0}" type="parTrans" cxnId="{6B685B3B-5B63-4F37-BDF0-0CCAD98B9F95}">
      <dgm:prSet/>
      <dgm:spPr/>
      <dgm:t>
        <a:bodyPr/>
        <a:lstStyle/>
        <a:p>
          <a:pPr algn="ctr"/>
          <a:endParaRPr lang="el-GR"/>
        </a:p>
      </dgm:t>
    </dgm:pt>
    <dgm:pt modelId="{9EC4B620-B86E-4044-9CAC-53250808A42E}" type="pres">
      <dgm:prSet presAssocID="{91040156-AFCF-46F3-886B-B5DB7C945C12}" presName="compositeShape" presStyleCnt="0">
        <dgm:presLayoutVars>
          <dgm:chMax val="7"/>
          <dgm:dir/>
          <dgm:resizeHandles val="exact"/>
        </dgm:presLayoutVars>
      </dgm:prSet>
      <dgm:spPr/>
    </dgm:pt>
    <dgm:pt modelId="{515F3BC5-FD90-48E0-AB05-ACF4A3A6E6D2}" type="pres">
      <dgm:prSet presAssocID="{960F76C6-F37B-4E78-AC5B-4FA4FC6F99F0}" presName="circ1" presStyleLbl="vennNode1" presStyleIdx="0" presStyleCnt="3" custLinFactNeighborX="15868" custLinFactNeighborY="37541"/>
      <dgm:spPr/>
    </dgm:pt>
    <dgm:pt modelId="{6E0952DD-8FF9-4638-A2D9-66B6118CFD48}" type="pres">
      <dgm:prSet presAssocID="{960F76C6-F37B-4E78-AC5B-4FA4FC6F99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3497B21-D2E0-44E9-ADBD-AE72F9519C1C}" type="pres">
      <dgm:prSet presAssocID="{AC056037-8DDB-469B-A5D4-D3075F3CDAA6}" presName="circ2" presStyleLbl="vennNode1" presStyleIdx="1" presStyleCnt="3" custScaleX="155102" custScaleY="150470" custLinFactNeighborX="5769" custLinFactNeighborY="-14439"/>
      <dgm:spPr/>
    </dgm:pt>
    <dgm:pt modelId="{E1590B94-5FE3-4CD7-A31C-93DF88A57D7A}" type="pres">
      <dgm:prSet presAssocID="{AC056037-8DDB-469B-A5D4-D3075F3CDAA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87955E6-B15A-4CF4-80FB-D6F478032B89}" type="pres">
      <dgm:prSet presAssocID="{F439B490-63AD-40C5-8C73-C8F0AFC71859}" presName="circ3" presStyleLbl="vennNode1" presStyleIdx="2" presStyleCnt="3" custScaleX="165064" custScaleY="165995" custLinFactNeighborX="-47043" custLinFactNeighborY="-15087"/>
      <dgm:spPr/>
    </dgm:pt>
    <dgm:pt modelId="{BD70C25B-EB0C-4B2D-B310-8D0BB873FE12}" type="pres">
      <dgm:prSet presAssocID="{F439B490-63AD-40C5-8C73-C8F0AFC7185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29D7803-3AD8-4039-B20B-21F4DFCC31EC}" type="presOf" srcId="{960F76C6-F37B-4E78-AC5B-4FA4FC6F99F0}" destId="{515F3BC5-FD90-48E0-AB05-ACF4A3A6E6D2}" srcOrd="0" destOrd="0" presId="urn:microsoft.com/office/officeart/2005/8/layout/venn1"/>
    <dgm:cxn modelId="{9658BA2C-D0C9-44BF-915B-B2E3B002B4F6}" type="presOf" srcId="{AC056037-8DDB-469B-A5D4-D3075F3CDAA6}" destId="{B3497B21-D2E0-44E9-ADBD-AE72F9519C1C}" srcOrd="0" destOrd="0" presId="urn:microsoft.com/office/officeart/2005/8/layout/venn1"/>
    <dgm:cxn modelId="{6436FC36-A13D-4768-935F-C4275D997F31}" type="presOf" srcId="{F439B490-63AD-40C5-8C73-C8F0AFC71859}" destId="{BD70C25B-EB0C-4B2D-B310-8D0BB873FE12}" srcOrd="1" destOrd="0" presId="urn:microsoft.com/office/officeart/2005/8/layout/venn1"/>
    <dgm:cxn modelId="{6B685B3B-5B63-4F37-BDF0-0CCAD98B9F95}" srcId="{91040156-AFCF-46F3-886B-B5DB7C945C12}" destId="{960F76C6-F37B-4E78-AC5B-4FA4FC6F99F0}" srcOrd="0" destOrd="0" parTransId="{1325A733-BA5F-45F2-A5BB-43D175DB5AA0}" sibTransId="{FF3F7A05-F53B-42C6-BAD0-995F8DE83D0C}"/>
    <dgm:cxn modelId="{319C0A3C-0973-445F-9F02-F23ABD31B013}" type="presOf" srcId="{F439B490-63AD-40C5-8C73-C8F0AFC71859}" destId="{987955E6-B15A-4CF4-80FB-D6F478032B89}" srcOrd="0" destOrd="0" presId="urn:microsoft.com/office/officeart/2005/8/layout/venn1"/>
    <dgm:cxn modelId="{92E16461-D052-4772-9F24-F6952509324C}" srcId="{91040156-AFCF-46F3-886B-B5DB7C945C12}" destId="{F439B490-63AD-40C5-8C73-C8F0AFC71859}" srcOrd="2" destOrd="0" parTransId="{6462AD4F-972F-4694-8F9F-06C610C6B793}" sibTransId="{455D396C-AEFA-4E33-AB47-B8FB4728FD05}"/>
    <dgm:cxn modelId="{5C127287-E4B6-4EED-9D71-F7FE2BD4B601}" srcId="{91040156-AFCF-46F3-886B-B5DB7C945C12}" destId="{AC056037-8DDB-469B-A5D4-D3075F3CDAA6}" srcOrd="1" destOrd="0" parTransId="{A3D07C5B-1EBB-4FFE-83AC-47E2C9D33980}" sibTransId="{84549717-3E22-466D-9120-ABB8FCA31778}"/>
    <dgm:cxn modelId="{19DFDFB9-3B7F-4054-A765-4D6E62DA2A6C}" type="presOf" srcId="{960F76C6-F37B-4E78-AC5B-4FA4FC6F99F0}" destId="{6E0952DD-8FF9-4638-A2D9-66B6118CFD48}" srcOrd="1" destOrd="0" presId="urn:microsoft.com/office/officeart/2005/8/layout/venn1"/>
    <dgm:cxn modelId="{4EA401C8-0A93-4022-B266-63B413874C95}" type="presOf" srcId="{91040156-AFCF-46F3-886B-B5DB7C945C12}" destId="{9EC4B620-B86E-4044-9CAC-53250808A42E}" srcOrd="0" destOrd="0" presId="urn:microsoft.com/office/officeart/2005/8/layout/venn1"/>
    <dgm:cxn modelId="{8CF0A6E7-33E7-4AE7-BD06-99D71EAE4136}" type="presOf" srcId="{AC056037-8DDB-469B-A5D4-D3075F3CDAA6}" destId="{E1590B94-5FE3-4CD7-A31C-93DF88A57D7A}" srcOrd="1" destOrd="0" presId="urn:microsoft.com/office/officeart/2005/8/layout/venn1"/>
    <dgm:cxn modelId="{6EF36BD7-41FF-4EA8-8E4B-38457C83C9D0}" type="presParOf" srcId="{9EC4B620-B86E-4044-9CAC-53250808A42E}" destId="{515F3BC5-FD90-48E0-AB05-ACF4A3A6E6D2}" srcOrd="0" destOrd="0" presId="urn:microsoft.com/office/officeart/2005/8/layout/venn1"/>
    <dgm:cxn modelId="{BC8801C1-4084-46DA-970C-15BA7A496FCA}" type="presParOf" srcId="{9EC4B620-B86E-4044-9CAC-53250808A42E}" destId="{6E0952DD-8FF9-4638-A2D9-66B6118CFD48}" srcOrd="1" destOrd="0" presId="urn:microsoft.com/office/officeart/2005/8/layout/venn1"/>
    <dgm:cxn modelId="{82EE8AB0-E89E-4B4E-AEF3-D387558AD764}" type="presParOf" srcId="{9EC4B620-B86E-4044-9CAC-53250808A42E}" destId="{B3497B21-D2E0-44E9-ADBD-AE72F9519C1C}" srcOrd="2" destOrd="0" presId="urn:microsoft.com/office/officeart/2005/8/layout/venn1"/>
    <dgm:cxn modelId="{7F7F0638-9F00-44CB-8455-C3E9D5679DEE}" type="presParOf" srcId="{9EC4B620-B86E-4044-9CAC-53250808A42E}" destId="{E1590B94-5FE3-4CD7-A31C-93DF88A57D7A}" srcOrd="3" destOrd="0" presId="urn:microsoft.com/office/officeart/2005/8/layout/venn1"/>
    <dgm:cxn modelId="{D0A952CB-D1CC-460A-B3E8-E5695562DE3F}" type="presParOf" srcId="{9EC4B620-B86E-4044-9CAC-53250808A42E}" destId="{987955E6-B15A-4CF4-80FB-D6F478032B89}" srcOrd="4" destOrd="0" presId="urn:microsoft.com/office/officeart/2005/8/layout/venn1"/>
    <dgm:cxn modelId="{E15E207E-621D-4993-8A80-2900D079DE86}" type="presParOf" srcId="{9EC4B620-B86E-4044-9CAC-53250808A42E}" destId="{BD70C25B-EB0C-4B2D-B310-8D0BB873FE1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F3BC5-FD90-48E0-AB05-ACF4A3A6E6D2}">
      <dsp:nvSpPr>
        <dsp:cNvPr id="0" name=""/>
        <dsp:cNvSpPr/>
      </dsp:nvSpPr>
      <dsp:spPr>
        <a:xfrm>
          <a:off x="2807977" y="597432"/>
          <a:ext cx="2308866" cy="230886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>
                  <a:hueOff val="0"/>
                  <a:satOff val="0"/>
                  <a:lumOff val="0"/>
                  <a:alpha val="60000"/>
                </a:schemeClr>
              </a:solidFill>
            </a:rPr>
            <a:t>Ethics</a:t>
          </a:r>
          <a:endParaRPr lang="en-US" sz="1800" b="1" kern="1200" dirty="0">
            <a:solidFill>
              <a:schemeClr val="tx1">
                <a:hueOff val="0"/>
                <a:satOff val="0"/>
                <a:lumOff val="0"/>
                <a:alpha val="60000"/>
              </a:schemeClr>
            </a:solidFill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 dirty="0">
            <a:solidFill>
              <a:schemeClr val="tx1">
                <a:hueOff val="0"/>
                <a:satOff val="0"/>
                <a:lumOff val="0"/>
                <a:alpha val="60000"/>
              </a:schemeClr>
            </a:solidFill>
          </a:endParaRPr>
        </a:p>
      </dsp:txBody>
      <dsp:txXfrm>
        <a:off x="3115826" y="1001484"/>
        <a:ext cx="1693168" cy="1038990"/>
      </dsp:txXfrm>
    </dsp:sp>
    <dsp:sp modelId="{B3497B21-D2E0-44E9-ADBD-AE72F9519C1C}">
      <dsp:nvSpPr>
        <dsp:cNvPr id="0" name=""/>
        <dsp:cNvSpPr/>
      </dsp:nvSpPr>
      <dsp:spPr>
        <a:xfrm>
          <a:off x="2771805" y="257683"/>
          <a:ext cx="3581098" cy="3474151"/>
        </a:xfrm>
        <a:prstGeom prst="ellipse">
          <a:avLst/>
        </a:prstGeom>
        <a:solidFill>
          <a:srgbClr val="00B0F0">
            <a:alpha val="3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/>
            <a:t>Morals</a:t>
          </a:r>
          <a:endParaRPr lang="el-GR" sz="6000" b="1" kern="1200" dirty="0"/>
        </a:p>
      </dsp:txBody>
      <dsp:txXfrm>
        <a:off x="3867024" y="1155172"/>
        <a:ext cx="2148659" cy="1910783"/>
      </dsp:txXfrm>
    </dsp:sp>
    <dsp:sp modelId="{987955E6-B15A-4CF4-80FB-D6F478032B89}">
      <dsp:nvSpPr>
        <dsp:cNvPr id="0" name=""/>
        <dsp:cNvSpPr/>
      </dsp:nvSpPr>
      <dsp:spPr>
        <a:xfrm>
          <a:off x="0" y="63495"/>
          <a:ext cx="3811107" cy="3832603"/>
        </a:xfrm>
        <a:prstGeom prst="ellipse">
          <a:avLst/>
        </a:prstGeom>
        <a:solidFill>
          <a:srgbClr val="FFC000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/>
            <a:t>Law</a:t>
          </a:r>
          <a:endParaRPr lang="el-GR" sz="6500" b="1" kern="1200" dirty="0"/>
        </a:p>
      </dsp:txBody>
      <dsp:txXfrm>
        <a:off x="358879" y="1053584"/>
        <a:ext cx="2286664" cy="2107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D9E1E-D86E-45EA-8EAA-B23D27EB5353}" type="datetimeFigureOut">
              <a:rPr lang="el-GR" smtClean="0"/>
              <a:t>5/12/2023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83A0B-B1A2-4E3B-A11C-43084911D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0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785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389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586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91C3-709E-2406-6962-689026C26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A1763F-0381-E9A5-A82C-CE768664A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220C3-B8CE-CA89-2238-E95CD7810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B601-AB5D-49EC-ADFB-A1AFC8B45A09}" type="datetime1">
              <a:rPr lang="el-GR" smtClean="0"/>
              <a:t>5/12/2023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93BBA-7BC4-CC14-D0FF-488DABB7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E8C69-32A9-35C9-8EA1-EA4C0B4B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3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FE96-912E-5418-D585-127A1D27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D7BBF-38F4-0621-BCCD-2A0D97F78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DBAFC-096C-A581-01B5-EE9C17AF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4BC0-3534-4D7D-AB15-435F34087E12}" type="datetime1">
              <a:rPr lang="el-GR" smtClean="0"/>
              <a:t>5/12/2023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A2C23-E7C1-52DB-950E-1A8093EF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9DC30-E6E5-B378-C3D9-7728F618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839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455046-57AC-6382-2567-DF57CA464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97B8F-4799-FDC9-A42B-752140405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01706-195B-D417-2219-090A7CE0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1722-5D57-481A-80A7-9BBB91E7E2A6}" type="datetime1">
              <a:rPr lang="el-GR" smtClean="0"/>
              <a:t>5/12/2023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DE087-BA91-9132-0059-927B3FBF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9E09A-BBA9-2B8E-46F4-A22E418A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1098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547" y="1797959"/>
            <a:ext cx="10795245" cy="5733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B917EA4C-AF1A-F844-9E6F-5DF8EB2EDB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548" y="5301578"/>
            <a:ext cx="2735263" cy="263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547" y="2516790"/>
            <a:ext cx="10795245" cy="1705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50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2" y="530099"/>
            <a:ext cx="2585474" cy="322334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3497566" y="459828"/>
            <a:ext cx="1" cy="4697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3634223" y="482815"/>
            <a:ext cx="2912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5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chemeClr val="bg1"/>
                </a:solidFill>
                <a:latin typeface="Helvetica Neue"/>
              </a:rPr>
            </a:br>
            <a:r>
              <a:rPr lang="en-GB" sz="125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46" y="4835786"/>
            <a:ext cx="1204547" cy="803419"/>
          </a:xfrm>
          <a:prstGeom prst="rect">
            <a:avLst/>
          </a:prstGeom>
        </p:spPr>
      </p:pic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9B3CD9D9-3717-8045-BBE0-D00561474E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548" y="4981237"/>
            <a:ext cx="10719046" cy="247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>
                <a:solidFill>
                  <a:schemeClr val="bg1"/>
                </a:solidFill>
              </a:defRPr>
            </a:lvl2pPr>
            <a:lvl3pPr marL="609600" indent="0">
              <a:buNone/>
              <a:defRPr>
                <a:solidFill>
                  <a:schemeClr val="bg1"/>
                </a:solidFill>
              </a:defRPr>
            </a:lvl3pPr>
            <a:lvl4pPr marL="914400" indent="0">
              <a:buNone/>
              <a:defRPr>
                <a:solidFill>
                  <a:schemeClr val="bg1"/>
                </a:solidFill>
              </a:defRPr>
            </a:lvl4pPr>
            <a:lvl5pPr marL="1219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8071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3497566" y="459828"/>
            <a:ext cx="1" cy="46976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634223" y="482815"/>
            <a:ext cx="2912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5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rgbClr val="0000B0"/>
                </a:solidFill>
                <a:latin typeface="Helvetica Neue"/>
              </a:rPr>
            </a:br>
            <a:r>
              <a:rPr lang="en-GB" sz="125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2" y="530099"/>
            <a:ext cx="2580029" cy="322334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3547" y="1355407"/>
            <a:ext cx="10795245" cy="446040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1</a:t>
            </a:r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548" y="2623335"/>
            <a:ext cx="5198941" cy="32289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1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9852" y="2623335"/>
            <a:ext cx="5198941" cy="32289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1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3547" y="1945570"/>
            <a:ext cx="10795245" cy="5690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3000" b="1" baseline="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1 title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2244" y="6222471"/>
            <a:ext cx="507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2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2" y="530099"/>
            <a:ext cx="2585474" cy="322334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3497566" y="459828"/>
            <a:ext cx="1" cy="4697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634223" y="482815"/>
            <a:ext cx="2912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5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chemeClr val="bg1"/>
                </a:solidFill>
                <a:latin typeface="Helvetica Neue"/>
              </a:rPr>
            </a:br>
            <a:r>
              <a:rPr lang="en-GB" sz="125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547" y="2720155"/>
            <a:ext cx="10795245" cy="1208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0" b="1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4712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6E00-3EEC-4C57-8007-C90E55BCA680}" type="datetime1">
              <a:rPr lang="en-GB" smtClean="0"/>
              <a:pPr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B185-C238-4818-840B-4ADCC11AC4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5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CC01-E088-42F0-8CD9-D354E365F9DE}" type="datetime1">
              <a:rPr lang="en-GB" smtClean="0"/>
              <a:pPr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B185-C238-4818-840B-4ADCC11AC4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077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E557-3C52-4E8B-B0CA-17E7112A6DDF}" type="datetime1">
              <a:rPr lang="en-GB" smtClean="0"/>
              <a:pPr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B185-C238-4818-840B-4ADCC11AC4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37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40E0-F3D1-42A6-AC10-E2F102F0D071}" type="datetime1">
              <a:rPr lang="en-GB" smtClean="0"/>
              <a:pPr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B185-C238-4818-840B-4ADCC11AC4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10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E504-C51E-44AA-AE07-30536E4932F4}" type="datetime1">
              <a:rPr lang="en-GB" smtClean="0"/>
              <a:pPr/>
              <a:t>05/12/2023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B185-C238-4818-840B-4ADCC11AC4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51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6EA7-D974-75AB-8721-2B1B3274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FE726-A5C3-5A11-3C1B-EE2F2F0D3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AD82F-86A3-C7F2-ACE3-8247E7BE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278F-4C19-42F7-9419-55E4CDEE3A4E}" type="datetime1">
              <a:rPr lang="el-GR" smtClean="0"/>
              <a:t>5/12/2023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6F8CD-3617-1910-C6D9-5D5AE5B6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76439-3EC4-773E-9B34-5BF8D7F5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4022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5A60-A0FA-4F58-9F8A-ABC5977F3FF1}" type="datetime1">
              <a:rPr lang="en-GB" smtClean="0"/>
              <a:pPr/>
              <a:t>05/12/2023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B185-C238-4818-840B-4ADCC11AC4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5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E26B-83A9-4130-88F0-89BDB1B244E2}" type="datetime1">
              <a:rPr lang="en-GB" smtClean="0"/>
              <a:pPr/>
              <a:t>05/12/2023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B185-C238-4818-840B-4ADCC11AC4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873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023E-FD4A-4B63-9F78-B4AE9F339DF5}" type="datetime1">
              <a:rPr lang="en-GB" smtClean="0"/>
              <a:pPr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B185-C238-4818-840B-4ADCC11AC4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251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9CA1-5D82-4C0B-A63F-A7ACAC1A5FB8}" type="datetime1">
              <a:rPr lang="en-GB" smtClean="0"/>
              <a:pPr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B185-C238-4818-840B-4ADCC11AC4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00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580F-A8FA-401C-85C7-317EF41572C1}" type="datetime1">
              <a:rPr lang="en-GB" smtClean="0"/>
              <a:pPr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B185-C238-4818-840B-4ADCC11AC4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61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F9E1-2147-45E1-A05F-CD6F992243D1}" type="datetime1">
              <a:rPr lang="en-GB" smtClean="0"/>
              <a:pPr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B185-C238-4818-840B-4ADCC11AC4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9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39E12-12E3-2A18-1C30-A20B82CB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F16BA-5ACB-6D15-E72E-4F8A6B993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1A612-8ECC-4B3D-407B-4C29FA7F0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13E7-FE46-43C7-897C-74CE24E8D6C0}" type="datetime1">
              <a:rPr lang="el-GR" smtClean="0"/>
              <a:t>5/12/2023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DD628-02B3-0A17-7153-54A3F46E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BC4BB-BFD4-2E5C-8B0F-01789BA9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51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C5EA0-1D11-01DD-D26D-DE707C4F2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83743-C254-924B-0CB7-79524D155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B66A1-14CF-89D2-EF13-B15BF8811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0B1C4-C142-1093-C890-4F92A0711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EF66-A321-40FB-9AC1-19A0DC2CC465}" type="datetime1">
              <a:rPr lang="el-GR" smtClean="0"/>
              <a:t>5/12/2023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45CBF-5336-55F5-0468-C59C3F56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EA9C8-6CA8-5DFC-5A7E-E6752334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339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592E-F90E-4854-8E7F-E8E854DE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39182-E71C-DCB7-7346-BC95525DE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5C14D-C18B-CA3B-5A96-F5368B644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9C6E1-14BD-03AA-FCF5-1CB8F70A0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7DAA1-84F1-FFA5-2405-096050FA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8E6F69-833F-7352-5449-92038ED0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C8D8-5C0B-44A6-AD21-8D6308E93D14}" type="datetime1">
              <a:rPr lang="el-GR" smtClean="0"/>
              <a:t>5/12/2023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44A23-6745-8638-21F3-B7DCE823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F67CD7-B99C-C51F-2293-FB0699CF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305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5BE1-246A-C71F-9B19-043C6049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E00FE-8AD0-9851-4CFB-DDD24BF7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821A-C5CD-44A6-A62A-7AA86CD84A2D}" type="datetime1">
              <a:rPr lang="el-GR" smtClean="0"/>
              <a:t>5/12/2023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89086-17A6-5E91-27D3-7950720D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D4C1D-CB87-5F8E-BF93-63E4233D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07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35CC5-7172-D91C-0C43-5ABEAABC5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8279-5759-45A3-B809-23F9D1A81607}" type="datetime1">
              <a:rPr lang="el-GR" smtClean="0"/>
              <a:t>5/12/2023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0CBB8-A0DE-F252-DC58-313321E3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C5AA8-DCF7-35C3-EDE8-C56BBCA0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249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B372E-4223-06BB-9649-FE0B7F7A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96CB3-0166-5AEA-9A6C-260DA00A0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F4322-B39F-0D8B-1D5F-2180C631B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50CCB-5D4B-6155-02AE-6D970437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C7EA-3C8F-4AD8-802E-0B07C37737E4}" type="datetime1">
              <a:rPr lang="el-GR" smtClean="0"/>
              <a:t>5/12/2023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08660-AFD2-82D7-8CB9-447B57FE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1342B-70D5-5687-8C3C-4AD79EBD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15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71BE-E6C9-5AA8-B10F-718C8EBA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25C08-DD43-323C-91BB-FAD5A60A71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145C1-02F7-F813-6109-FC0919280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17797-F547-500F-0D78-8A7130F3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495D-AE7D-4DD1-8F6D-5845CDD008D3}" type="datetime1">
              <a:rPr lang="el-GR" smtClean="0"/>
              <a:t>5/12/2023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19A66-B1AC-AD5D-1E77-05EE640D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691CE-B019-F76F-11CB-FDF7845EB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777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938E5-30F3-F8C5-AC73-ADB76CC7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56533-5166-97D4-5024-7DEF11B71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1683-C235-7B13-1FC4-3ADE36BF5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8BABF-A67C-43E0-8743-A7EF9DD8973E}" type="datetime1">
              <a:rPr lang="el-GR" smtClean="0"/>
              <a:t>5/12/2023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B2776-94D8-41E8-FEB2-1A8817B1E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E6C92-1778-D033-7252-8054C5072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63F4-9E85-40E8-A4BC-ABECB1588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71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AE77-85D0-4EBF-93A5-C95FF5EC1F00}" type="datetime1">
              <a:rPr lang="en-GB" smtClean="0"/>
              <a:pPr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EB185-C238-4818-840B-4ADCC11AC4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34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University of Cyprus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September – </a:t>
            </a:r>
            <a:r>
              <a:rPr lang="en-US"/>
              <a:t>December 2023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MAI631 </a:t>
            </a:r>
          </a:p>
          <a:p>
            <a:r>
              <a:rPr lang="en-US" dirty="0"/>
              <a:t>Artificial Intelligence Ethics II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Chatzipanagiotis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73840-0283-4394-B213-CC9C338BDC83}"/>
              </a:ext>
            </a:extLst>
          </p:cNvPr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10399363" y="315043"/>
            <a:ext cx="950319" cy="940321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630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206B-4E3F-23C8-51C5-14CFDA85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EU law</a:t>
            </a:r>
            <a:endParaRPr lang="el-GR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2A259-845C-5B2E-620C-D83C330D2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3750"/>
          </a:xfrm>
        </p:spPr>
        <p:txBody>
          <a:bodyPr>
            <a:normAutofit/>
          </a:bodyPr>
          <a:lstStyle/>
          <a:p>
            <a:r>
              <a:rPr lang="en-US" sz="2700" dirty="0"/>
              <a:t>Division of competences between the EU and its Member States</a:t>
            </a:r>
          </a:p>
          <a:p>
            <a:r>
              <a:rPr lang="en-US" sz="2700" dirty="0"/>
              <a:t>EU law supersedes national law, </a:t>
            </a:r>
            <a:r>
              <a:rPr lang="en-US" sz="2700" b="1" dirty="0"/>
              <a:t>if there are conflicting provisions</a:t>
            </a:r>
            <a:r>
              <a:rPr lang="en-US" sz="2700" dirty="0"/>
              <a:t>.</a:t>
            </a:r>
          </a:p>
          <a:p>
            <a:r>
              <a:rPr lang="en-US" sz="2700" dirty="0"/>
              <a:t>Primary EU law: Treaty on the Functioning of the EU (TFEU), Treaty on the European Union (TEU), Charter of Fundamental Rights in the EU (CFREU)</a:t>
            </a:r>
          </a:p>
          <a:p>
            <a:r>
              <a:rPr lang="en-US" sz="2700" dirty="0"/>
              <a:t>Secondary EU law comprises mainly Regulations and Directives.</a:t>
            </a:r>
          </a:p>
          <a:p>
            <a:pPr lvl="1"/>
            <a:r>
              <a:rPr lang="en-US" sz="2700" dirty="0"/>
              <a:t>Regulation: Directly applicable to the MS. </a:t>
            </a:r>
          </a:p>
          <a:p>
            <a:pPr lvl="1"/>
            <a:r>
              <a:rPr lang="en-US" sz="2700" dirty="0"/>
              <a:t>Directive: Defines an objective and leaves it to the MS to determine the means for its achievement. They require implementing measures to have effect in national legal systems.</a:t>
            </a:r>
            <a:endParaRPr lang="el-GR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B6F8D-FAC0-8B86-3FA4-0CBBF829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53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AFE71-136B-16D3-83B3-25CE58F1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Legislative procedure of EU law</a:t>
            </a:r>
            <a:endParaRPr lang="el-GR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14CD-7E55-5529-669D-1C497BBA1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Determination of policy objectives, based on provisions of primary EU law.</a:t>
            </a:r>
          </a:p>
          <a:p>
            <a:r>
              <a:rPr lang="en-US" dirty="0"/>
              <a:t>The Commission lays down a proposal for a Directive or a Regulation.</a:t>
            </a:r>
          </a:p>
          <a:p>
            <a:r>
              <a:rPr lang="en-US" dirty="0"/>
              <a:t>The Parliament and the Council of the EU provide their views.</a:t>
            </a:r>
          </a:p>
          <a:p>
            <a:r>
              <a:rPr lang="en-US" dirty="0"/>
              <a:t>Tripartite negotiations (‘</a:t>
            </a:r>
            <a:r>
              <a:rPr lang="en-US" dirty="0" err="1"/>
              <a:t>trilogues</a:t>
            </a:r>
            <a:r>
              <a:rPr lang="en-US" dirty="0"/>
              <a:t>’) take place for the </a:t>
            </a:r>
            <a:r>
              <a:rPr lang="en-US" dirty="0" err="1"/>
              <a:t>finalisation</a:t>
            </a:r>
            <a:r>
              <a:rPr lang="en-US" dirty="0"/>
              <a:t> of the legislative text.</a:t>
            </a:r>
          </a:p>
          <a:p>
            <a:r>
              <a:rPr lang="en-US" dirty="0"/>
              <a:t>Implementing measures may follow by the Commission and/or the MS.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9940F-C1AA-FF25-4A62-89663D9F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894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8DB9A2-014B-6897-EFEE-9BEDA4E49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3456"/>
            <a:ext cx="9144000" cy="1067038"/>
          </a:xfrm>
        </p:spPr>
        <p:txBody>
          <a:bodyPr>
            <a:normAutofit/>
          </a:bodyPr>
          <a:lstStyle/>
          <a:p>
            <a:r>
              <a:rPr lang="en-US" b="1" dirty="0"/>
              <a:t>Regulation of AI</a:t>
            </a:r>
            <a:endParaRPr lang="el-GR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C2E19-4957-759C-F7D7-DD11384A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12</a:t>
            </a:fld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6DF41-40DF-40AB-BEE4-194DA05DE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56" y="1772442"/>
            <a:ext cx="8126730" cy="4251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08775D-2DC8-47FE-BD20-29FC9B3F770B}"/>
              </a:ext>
            </a:extLst>
          </p:cNvPr>
          <p:cNvSpPr txBox="1"/>
          <p:nvPr/>
        </p:nvSpPr>
        <p:spPr>
          <a:xfrm>
            <a:off x="4828922" y="6024402"/>
            <a:ext cx="253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stock.adobe.com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069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570AAE-EE51-6AE4-9E82-819EB7B126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SE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C1F24-71DE-A6CB-0F27-3EFF148C65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reviewed the current landscape for soft policy: guidelines and standards.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briefly looked at the interaction between standards and legislation.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identified the core problem: lack of concrete assessment due to the abstract nature of the values used.</a:t>
            </a:r>
            <a:endParaRPr lang="en-GB" sz="1200" dirty="0">
              <a:solidFill>
                <a:srgbClr val="0100C8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100C8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100C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There are multiple interpretations of the same value; some conflict with each other resulting to </a:t>
            </a:r>
            <a:r>
              <a:rPr lang="en-GB" sz="1200" i="1" dirty="0">
                <a:solidFill>
                  <a:srgbClr val="0100C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values conflict</a:t>
            </a:r>
            <a:r>
              <a:rPr lang="en-GB" sz="1200" dirty="0">
                <a:solidFill>
                  <a:srgbClr val="0100C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100C8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FF2D6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Still, a question is </a:t>
            </a:r>
            <a:r>
              <a:rPr lang="en-GB" sz="1200" b="1" i="1" dirty="0">
                <a:solidFill>
                  <a:srgbClr val="FF2D6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whose and which values</a:t>
            </a:r>
            <a:r>
              <a:rPr lang="en-GB" sz="1200" b="1" dirty="0">
                <a:solidFill>
                  <a:srgbClr val="FF2D6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 </a:t>
            </a:r>
            <a:r>
              <a:rPr lang="en-GB" sz="1200" b="1" i="1" dirty="0">
                <a:solidFill>
                  <a:srgbClr val="FF2D6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</a:t>
            </a:r>
            <a:r>
              <a:rPr lang="en-GB" sz="1200" b="1" dirty="0">
                <a:solidFill>
                  <a:srgbClr val="FF2D6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</a:p>
          <a:p>
            <a:endParaRPr lang="en-SE" sz="1200" dirty="0"/>
          </a:p>
          <a:p>
            <a:endParaRPr lang="en-SE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F16A5-C12B-DDC1-3304-8EE8875EB59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SE" dirty="0"/>
              <a:t>In the previous episode…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E8802-00AA-B437-D4DF-8B3F671BE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7" name="Picture 2" descr="Ethics Washing Is When Ethics is A Substitute for Regulation · Dataetisk  Tænkehandletank">
            <a:extLst>
              <a:ext uri="{FF2B5EF4-FFF2-40B4-BE49-F238E27FC236}">
                <a16:creationId xmlns:a16="http://schemas.microsoft.com/office/drawing/2014/main" id="{70825BDE-ECB4-DB31-B566-67EB83106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92" y="2890608"/>
            <a:ext cx="4210460" cy="26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0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27FB-08E1-FCEB-3C91-CB3F5C01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Generic remarks</a:t>
            </a:r>
            <a:endParaRPr lang="el-GR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32B5-9C95-1EF8-6107-413AB689D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Regulation of AI = special rules on AI</a:t>
            </a:r>
          </a:p>
          <a:p>
            <a:r>
              <a:rPr lang="en-US" dirty="0"/>
              <a:t>Lack of regulation ≠ Legal vacuum (general legal rules apply</a:t>
            </a:r>
            <a:r>
              <a:rPr lang="el-GR" dirty="0"/>
              <a:t>, </a:t>
            </a:r>
            <a:r>
              <a:rPr lang="en-US" dirty="0"/>
              <a:t>e.g. on prohibition of discrimination, personal data processing, protection of Intellectual Property Rights etc.)</a:t>
            </a:r>
          </a:p>
          <a:p>
            <a:r>
              <a:rPr lang="en-US" sz="2800" dirty="0"/>
              <a:t>Need to consider various factors, such as to</a:t>
            </a:r>
          </a:p>
          <a:p>
            <a:pPr lvl="1"/>
            <a:r>
              <a:rPr lang="en-US" sz="2800" dirty="0"/>
              <a:t>protect fundamental rights of citizens</a:t>
            </a:r>
          </a:p>
          <a:p>
            <a:pPr lvl="1"/>
            <a:r>
              <a:rPr lang="en-US" sz="2800" dirty="0"/>
              <a:t>be future proof (i.e. effective despite technological development)</a:t>
            </a:r>
          </a:p>
          <a:p>
            <a:pPr lvl="1"/>
            <a:r>
              <a:rPr lang="en-US" sz="2800" dirty="0"/>
              <a:t>foster (or at least not hinder) innovation</a:t>
            </a:r>
          </a:p>
          <a:p>
            <a:pPr lvl="1"/>
            <a:r>
              <a:rPr lang="en-US" sz="2800" dirty="0"/>
              <a:t>ensure effective enforcement</a:t>
            </a:r>
            <a:endParaRPr lang="el-GR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2811A-3D21-5FC6-694E-1944D044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495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65F9-70EB-9C00-E946-53A21F62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Main challenges in regulation of AI</a:t>
            </a:r>
            <a:endParaRPr lang="el-GR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F6B2D-CE62-8316-6E9B-4B7A1691A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dirty="0"/>
              <a:t>Technological development is much faster than legislative proceedings </a:t>
            </a:r>
          </a:p>
          <a:p>
            <a:pPr marL="266700" indent="0">
              <a:buNone/>
            </a:pPr>
            <a:r>
              <a:rPr lang="en-GB" dirty="0"/>
              <a:t>-&gt; Future proof regulation</a:t>
            </a:r>
          </a:p>
          <a:p>
            <a:pPr marL="0" indent="0">
              <a:buNone/>
            </a:pPr>
            <a:r>
              <a:rPr lang="en-GB" dirty="0"/>
              <a:t>2) Technological development does not know any national borders </a:t>
            </a:r>
          </a:p>
          <a:p>
            <a:pPr marL="266700" indent="0">
              <a:buNone/>
            </a:pPr>
            <a:r>
              <a:rPr lang="en-GB" dirty="0"/>
              <a:t>-&gt; International rules necessary</a:t>
            </a:r>
          </a:p>
          <a:p>
            <a:pPr marL="0" indent="0">
              <a:buNone/>
            </a:pPr>
            <a:r>
              <a:rPr lang="en-GB" dirty="0"/>
              <a:t>3) Balance protection of society and users with technological innovation and economic development.</a:t>
            </a:r>
          </a:p>
          <a:p>
            <a:pPr marL="0" indent="0">
              <a:buNone/>
            </a:pPr>
            <a:r>
              <a:rPr lang="en-GB" dirty="0"/>
              <a:t>4) Enforcement issues</a:t>
            </a: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5B6D8-C30B-4ECE-455A-763CE71F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30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9BF6-1A8E-4360-9569-5C5FE636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Special rules in other pieces of EU legislation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6ADB2-D62F-4D22-8C74-8E1871651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07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GDPR (</a:t>
            </a:r>
            <a:r>
              <a:rPr lang="en-US"/>
              <a:t>automated decision-making)</a:t>
            </a:r>
            <a:endParaRPr lang="en-US" dirty="0"/>
          </a:p>
          <a:p>
            <a:r>
              <a:rPr lang="en-US" dirty="0"/>
              <a:t>Digital Markets Act (competition issues)</a:t>
            </a:r>
          </a:p>
          <a:p>
            <a:r>
              <a:rPr lang="en-US" dirty="0"/>
              <a:t>Digital Services Act (control of illegal content)</a:t>
            </a:r>
          </a:p>
          <a:p>
            <a:r>
              <a:rPr lang="en-US" dirty="0"/>
              <a:t>Draft </a:t>
            </a:r>
            <a:r>
              <a:rPr lang="en-US" dirty="0" err="1"/>
              <a:t>Modernisation</a:t>
            </a:r>
            <a:r>
              <a:rPr lang="en-US" dirty="0"/>
              <a:t> of the Product Liability Directive (strict civil liability)</a:t>
            </a:r>
          </a:p>
          <a:p>
            <a:r>
              <a:rPr lang="en-US" dirty="0"/>
              <a:t>Draft AI Liability Act (civil liability for fault)</a:t>
            </a:r>
          </a:p>
          <a:p>
            <a:r>
              <a:rPr lang="en-US" dirty="0"/>
              <a:t>Draft </a:t>
            </a:r>
            <a:r>
              <a:rPr lang="en-US" dirty="0" err="1"/>
              <a:t>Modernisation</a:t>
            </a:r>
            <a:r>
              <a:rPr lang="en-US" dirty="0"/>
              <a:t> of the Machinery Directive (industrial machinery/ robots)</a:t>
            </a:r>
          </a:p>
          <a:p>
            <a:r>
              <a:rPr lang="en-US" dirty="0"/>
              <a:t>General Product Safety Regulation (identification and communication of notified dangerous products )</a:t>
            </a:r>
          </a:p>
          <a:p>
            <a:r>
              <a:rPr lang="en-US" dirty="0"/>
              <a:t>Consumer Rights Directive (notification for </a:t>
            </a:r>
            <a:r>
              <a:rPr lang="en-US" dirty="0" err="1"/>
              <a:t>personalised</a:t>
            </a:r>
            <a:r>
              <a:rPr lang="en-US" dirty="0"/>
              <a:t> pricing)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5718F-8522-4C1C-99B7-8723C81C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113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A2F76-452E-4C39-990B-A0EFE527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The (draft) AI Act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D97CEF-3265-4FE9-BBAD-52F7FB94E6A8}"/>
              </a:ext>
            </a:extLst>
          </p:cNvPr>
          <p:cNvSpPr txBox="1"/>
          <p:nvPr/>
        </p:nvSpPr>
        <p:spPr>
          <a:xfrm>
            <a:off x="1874236" y="6096880"/>
            <a:ext cx="2274123" cy="350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source: slate.com</a:t>
            </a:r>
          </a:p>
        </p:txBody>
      </p:sp>
      <p:pic>
        <p:nvPicPr>
          <p:cNvPr id="5" name="Picture 4" descr="A cartoon of a rabbit&#10;&#10;Description automatically generated">
            <a:extLst>
              <a:ext uri="{FF2B5EF4-FFF2-40B4-BE49-F238E27FC236}">
                <a16:creationId xmlns:a16="http://schemas.microsoft.com/office/drawing/2014/main" id="{32373871-2406-BDD5-4FA1-D12432FB6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43" y="2357612"/>
            <a:ext cx="5027117" cy="367893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56F369-EA49-4F97-95AE-173062FE5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0" y="2386584"/>
            <a:ext cx="5468112" cy="36499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05198-4706-46D3-AF8A-B78E8430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86D63F4-9E85-40E8-A4BC-ABECB15884A4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EB4FD-29E7-F0A3-DCD8-4B3827877498}"/>
              </a:ext>
            </a:extLst>
          </p:cNvPr>
          <p:cNvSpPr txBox="1"/>
          <p:nvPr/>
        </p:nvSpPr>
        <p:spPr>
          <a:xfrm>
            <a:off x="8108546" y="6077942"/>
            <a:ext cx="187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tenor.com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8873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16CAF-DB68-AB7A-8A5C-17861B09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85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AI Act – General characteristics</a:t>
            </a:r>
            <a:endParaRPr lang="el-GR" sz="40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FE1F6-45E0-6B13-AD73-4A07456D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18</a:t>
            </a:fld>
            <a:endParaRPr lang="el-GR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E787D8-FB7E-4FF7-8706-286CC7010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7"/>
            <a:ext cx="10515600" cy="5269405"/>
          </a:xfrm>
        </p:spPr>
        <p:txBody>
          <a:bodyPr>
            <a:normAutofit/>
          </a:bodyPr>
          <a:lstStyle/>
          <a:p>
            <a:r>
              <a:rPr lang="en-US" sz="2700" dirty="0"/>
              <a:t>Human-centric (safe, compliant with the law and respect of fundamental rights)</a:t>
            </a:r>
          </a:p>
          <a:p>
            <a:r>
              <a:rPr lang="en-US" sz="2700" dirty="0"/>
              <a:t>Risk based (regulation depended on the risk posed by particular applications)</a:t>
            </a:r>
          </a:p>
          <a:p>
            <a:r>
              <a:rPr lang="en-US" sz="2700" dirty="0"/>
              <a:t>Based on the AI Ethics Guidelines, developed in 2019 by the HLEG </a:t>
            </a:r>
          </a:p>
          <a:p>
            <a:pPr marL="177800" indent="0">
              <a:buNone/>
            </a:pPr>
            <a:r>
              <a:rPr lang="en-US" sz="2700" dirty="0"/>
              <a:t>[The European Parliament wants the AI Ethics Guidelines to be explicitly incorporated in the text of the AI Act as “General principles applicable to all AI systems]</a:t>
            </a:r>
          </a:p>
          <a:p>
            <a:r>
              <a:rPr lang="en-US" sz="2700" dirty="0"/>
              <a:t>[Still a draft, negotiations among the Council, the Parliament and the Commission ongoing]</a:t>
            </a:r>
            <a:endParaRPr lang="el-GR" sz="2700" dirty="0"/>
          </a:p>
        </p:txBody>
      </p:sp>
    </p:spTree>
    <p:extLst>
      <p:ext uri="{BB962C8B-B14F-4D97-AF65-F5344CB8AC3E}">
        <p14:creationId xmlns:p14="http://schemas.microsoft.com/office/powerpoint/2010/main" val="3890983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91B9-9B55-2BC2-0F66-6F76E545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C7845-1056-64CA-0684-44AAA6F9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Inspired by the rules on product safety </a:t>
            </a:r>
          </a:p>
          <a:p>
            <a:pPr lvl="1"/>
            <a:r>
              <a:rPr lang="en-US" sz="2700" dirty="0"/>
              <a:t>Quality-assurance requirements </a:t>
            </a:r>
          </a:p>
          <a:p>
            <a:pPr lvl="1"/>
            <a:r>
              <a:rPr lang="en-US" sz="2700" dirty="0"/>
              <a:t>Market surveillance powers and procedures</a:t>
            </a:r>
          </a:p>
          <a:p>
            <a:pPr lvl="1"/>
            <a:r>
              <a:rPr lang="en-US" sz="2700" dirty="0"/>
              <a:t>One generic instrument, accompanied by sectoral legislation and implementing provisions</a:t>
            </a:r>
          </a:p>
          <a:p>
            <a:r>
              <a:rPr lang="en-US" sz="2700" dirty="0"/>
              <a:t>Inspired by the GDPR as to enforcement </a:t>
            </a:r>
          </a:p>
          <a:p>
            <a:pPr indent="38100"/>
            <a:r>
              <a:rPr lang="en-US" sz="2700" dirty="0"/>
              <a:t> EU-wide consulting board  </a:t>
            </a:r>
          </a:p>
          <a:p>
            <a:pPr indent="38100"/>
            <a:r>
              <a:rPr lang="en-US" sz="2700" dirty="0"/>
              <a:t> Provisions on coordination of enforcement and hefty fines</a:t>
            </a: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6EBEC-D99D-49D1-13C9-8F44DED2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250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University of Cyprus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Lecture 3: </a:t>
            </a:r>
            <a:r>
              <a:rPr lang="en-US" sz="5400" b="1">
                <a:latin typeface="+mn-lt"/>
              </a:rPr>
              <a:t>Basics of Law and Regulation of AI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Chatzipanagiotis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73840-0283-4394-B213-CC9C338BDC83}"/>
              </a:ext>
            </a:extLst>
          </p:cNvPr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10399363" y="315043"/>
            <a:ext cx="950319" cy="940321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7178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B0A5-4FFB-4461-B1E6-9855CD2E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under the AI Act - overview</a:t>
            </a:r>
            <a:endParaRPr lang="el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D564BD-9766-4F26-ABBE-7D1E74D07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09" y="1690688"/>
            <a:ext cx="6352032" cy="3962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BA37D-1797-4F98-89FC-CADEC481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20</a:t>
            </a:fld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0FE0F-9417-4BEA-A0A4-87BFD6538FBC}"/>
              </a:ext>
            </a:extLst>
          </p:cNvPr>
          <p:cNvSpPr txBox="1"/>
          <p:nvPr/>
        </p:nvSpPr>
        <p:spPr>
          <a:xfrm>
            <a:off x="4020854" y="5653088"/>
            <a:ext cx="361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digital-strategy.ec.europa.eu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7948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6978A-412B-47D9-822F-675F8C10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Risk categories and their implications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B445-54EB-4199-9304-CD93FFEC1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sz="3200" b="1" dirty="0"/>
              <a:t>Unacceptable risk</a:t>
            </a:r>
          </a:p>
          <a:p>
            <a:pPr marL="714375"/>
            <a:r>
              <a:rPr lang="en-US" dirty="0"/>
              <a:t>Social scoring, </a:t>
            </a:r>
          </a:p>
          <a:p>
            <a:pPr marL="714375"/>
            <a:r>
              <a:rPr lang="en-US" dirty="0"/>
              <a:t>Exploitation of vulnerable persons</a:t>
            </a:r>
          </a:p>
          <a:p>
            <a:pPr marL="714375"/>
            <a:r>
              <a:rPr lang="en-US" dirty="0"/>
              <a:t>Use of ‘subliminal techniques’ to distort a person’s </a:t>
            </a:r>
            <a:r>
              <a:rPr lang="en-US" dirty="0" err="1"/>
              <a:t>behaviour</a:t>
            </a:r>
            <a:r>
              <a:rPr lang="en-US" dirty="0"/>
              <a:t> in a manner likely to cause harm to such person or to others </a:t>
            </a:r>
          </a:p>
          <a:p>
            <a:pPr marL="714375"/>
            <a:r>
              <a:rPr lang="en-US" dirty="0"/>
              <a:t>Remote biometric identification in public areas, </a:t>
            </a:r>
          </a:p>
          <a:p>
            <a:pPr marL="714375"/>
            <a:r>
              <a:rPr lang="en-US" dirty="0"/>
              <a:t>Emotion recognition in law enforcement, border management, the workplace, and educational institutions, </a:t>
            </a:r>
          </a:p>
          <a:p>
            <a:pPr marL="714375"/>
            <a:r>
              <a:rPr lang="en-US" dirty="0"/>
              <a:t>Predictive policing</a:t>
            </a:r>
          </a:p>
          <a:p>
            <a:pPr marL="355600" indent="0">
              <a:buNone/>
            </a:pPr>
            <a:r>
              <a:rPr lang="en-US" sz="3200" b="1" dirty="0"/>
              <a:t>-&gt; Prohibited</a:t>
            </a:r>
            <a:endParaRPr lang="el-GR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A698E-6D6C-4A82-A080-BAFFE8AB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1263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1A1C9-C2D9-46A6-96BD-74FAB380C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0937"/>
            <a:ext cx="10515600" cy="5726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/>
              <a:t>2) High risk </a:t>
            </a:r>
            <a:r>
              <a:rPr lang="en-US" sz="2700" dirty="0"/>
              <a:t>-&gt; Significant harm to</a:t>
            </a:r>
          </a:p>
          <a:p>
            <a:pPr marL="635000" indent="-457200"/>
            <a:r>
              <a:rPr lang="en-US" sz="2700" dirty="0"/>
              <a:t>health, </a:t>
            </a:r>
          </a:p>
          <a:p>
            <a:pPr marL="635000" indent="-457200"/>
            <a:r>
              <a:rPr lang="en-US" sz="2700" dirty="0"/>
              <a:t>safety, </a:t>
            </a:r>
          </a:p>
          <a:p>
            <a:pPr marL="635000" indent="-457200"/>
            <a:r>
              <a:rPr lang="en-US" sz="2700" dirty="0"/>
              <a:t>fundamental rights,</a:t>
            </a:r>
          </a:p>
          <a:p>
            <a:pPr marL="635000" indent="-457200"/>
            <a:r>
              <a:rPr lang="en-US" sz="2700" dirty="0"/>
              <a:t>critical infrastructure </a:t>
            </a:r>
          </a:p>
          <a:p>
            <a:pPr marL="635000" indent="-457200"/>
            <a:r>
              <a:rPr lang="en-US" sz="2700" dirty="0"/>
              <a:t>the environment, </a:t>
            </a:r>
          </a:p>
          <a:p>
            <a:pPr marL="635000" indent="-457200"/>
            <a:r>
              <a:rPr lang="en-US" sz="2700" dirty="0"/>
              <a:t>electoral behavior of voters, </a:t>
            </a:r>
          </a:p>
          <a:p>
            <a:pPr marL="635000" indent="-457200"/>
            <a:r>
              <a:rPr lang="en-US" sz="2700" dirty="0"/>
              <a:t>recommender systems of online platforms</a:t>
            </a:r>
          </a:p>
          <a:p>
            <a:pPr marL="635000" indent="-457200"/>
            <a:r>
              <a:rPr lang="en-US" sz="2700" dirty="0"/>
              <a:t>List of legislation in Annex II + List in Annex III, which the Commission can update with simplified procedures</a:t>
            </a:r>
          </a:p>
          <a:p>
            <a:pPr marL="0" indent="0">
              <a:buNone/>
            </a:pPr>
            <a:r>
              <a:rPr lang="en-US" sz="2700" b="1" dirty="0"/>
              <a:t>-&gt; subject to compliance with certain mandatory requirements and an ex-ante conformity assessment</a:t>
            </a:r>
            <a:endParaRPr lang="el-GR" sz="27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2FC9D-EA67-4173-897F-0C0547BC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278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29CB-66CB-C4E9-52ED-955CF5014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</p:spPr>
        <p:txBody>
          <a:bodyPr>
            <a:normAutofit/>
          </a:bodyPr>
          <a:lstStyle/>
          <a:p>
            <a:r>
              <a:rPr lang="en-US" sz="4000" b="1" dirty="0"/>
              <a:t>Requirements for high-risk AI systems</a:t>
            </a:r>
            <a:endParaRPr lang="el-GR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5580F-45C1-250C-1B94-DC4D8C47C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873"/>
            <a:ext cx="10515600" cy="5478601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GB" dirty="0"/>
              <a:t>Risk management system (Art. 9): </a:t>
            </a:r>
          </a:p>
          <a:p>
            <a:pPr marL="266700" indent="0">
              <a:buNone/>
            </a:pPr>
            <a:r>
              <a:rPr lang="en-GB" dirty="0"/>
              <a:t>risk analysis and mitigation measures so that the overall risk posed is acceptable</a:t>
            </a:r>
          </a:p>
          <a:p>
            <a:pPr marL="266700" indent="0">
              <a:buNone/>
            </a:pPr>
            <a:r>
              <a:rPr lang="en-GB" dirty="0"/>
              <a:t>Consideration of combined use with other systems or products</a:t>
            </a:r>
          </a:p>
          <a:p>
            <a:pPr marL="266700" indent="0">
              <a:buNone/>
            </a:pPr>
            <a:r>
              <a:rPr lang="en-GB" dirty="0"/>
              <a:t>For providers of AI systems that are subject to special sectoral requirements regarding internal risk management processes, risk management under the AI Act may be part of these internal processes </a:t>
            </a:r>
          </a:p>
          <a:p>
            <a:pPr marL="0" indent="0">
              <a:buNone/>
            </a:pPr>
            <a:r>
              <a:rPr lang="en-GB" dirty="0"/>
              <a:t>2. Data and data governance (Art. 10): </a:t>
            </a:r>
          </a:p>
          <a:p>
            <a:pPr marL="177800" indent="0">
              <a:buNone/>
            </a:pPr>
            <a:r>
              <a:rPr lang="en-GB" dirty="0"/>
              <a:t>training, validation and testing data that meet specific quality requirements</a:t>
            </a:r>
          </a:p>
          <a:p>
            <a:pPr marL="0" indent="0">
              <a:buNone/>
            </a:pPr>
            <a:r>
              <a:rPr lang="en-GB" dirty="0"/>
              <a:t>-&gt; Non compliance can lead to fines up to 6% annual global turnover</a:t>
            </a:r>
          </a:p>
          <a:p>
            <a:pPr marL="0" indent="0">
              <a:buNone/>
            </a:pPr>
            <a:r>
              <a:rPr lang="en-GB" dirty="0"/>
              <a:t>3. Technical documentation (Art. 11): documentation demonstrating compliance with regulatory requirements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3B980-BE88-8D27-1C1A-23646B61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2361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7D709-A733-C45A-4173-EE0CD9912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9810"/>
            <a:ext cx="10515600" cy="514715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 Ability for automated recording of events (logs) (Art. 12)</a:t>
            </a:r>
          </a:p>
          <a:p>
            <a:pPr marL="635000" indent="-457200">
              <a:buFont typeface="Wingdings" panose="05000000000000000000" pitchFamily="2" charset="2"/>
              <a:buChar char="Ø"/>
            </a:pPr>
            <a:r>
              <a:rPr lang="en-GB" dirty="0"/>
              <a:t>Ensure traceability of the functioning of the AI system throughout its lifecycle</a:t>
            </a:r>
          </a:p>
          <a:p>
            <a:pPr marL="0" indent="0">
              <a:buNone/>
            </a:pPr>
            <a:r>
              <a:rPr lang="en-GB" dirty="0"/>
              <a:t>5. Transparency and provision of information to users (Art. 13) (incl. explainability)</a:t>
            </a:r>
          </a:p>
          <a:p>
            <a:pPr marL="0" indent="0">
              <a:buNone/>
            </a:pPr>
            <a:r>
              <a:rPr lang="en-GB" dirty="0"/>
              <a:t>6. Human oversight (Art. 14)</a:t>
            </a:r>
          </a:p>
          <a:p>
            <a:pPr marL="723900" indent="-457200">
              <a:buFont typeface="Wingdings" panose="05000000000000000000" pitchFamily="2" charset="2"/>
              <a:buChar char="Ø"/>
            </a:pPr>
            <a:r>
              <a:rPr lang="en-GB" dirty="0"/>
              <a:t>Built-in measures</a:t>
            </a:r>
          </a:p>
          <a:p>
            <a:pPr marL="723900" indent="-457200">
              <a:buFont typeface="Wingdings" panose="05000000000000000000" pitchFamily="2" charset="2"/>
              <a:buChar char="Ø"/>
            </a:pPr>
            <a:r>
              <a:rPr lang="en-GB" dirty="0"/>
              <a:t>Measures to be implemented by the user</a:t>
            </a:r>
          </a:p>
          <a:p>
            <a:pPr marL="0" indent="0">
              <a:buNone/>
            </a:pPr>
            <a:r>
              <a:rPr lang="en-GB" dirty="0"/>
              <a:t>7. Accuracy, robustness and cybersecurity (Art. 15)</a:t>
            </a: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FCFD3-2559-DBD6-223B-DF645A37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602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C574-C12D-C325-C0CD-05959552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Obligations of providers of high-risk AI systems</a:t>
            </a:r>
            <a:endParaRPr lang="el-GR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4CE2B-E926-FDD4-228C-8BC6214E2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592"/>
            <a:ext cx="10515600" cy="5095783"/>
          </a:xfrm>
        </p:spPr>
        <p:txBody>
          <a:bodyPr>
            <a:normAutofit/>
          </a:bodyPr>
          <a:lstStyle/>
          <a:p>
            <a:pPr marL="384175" indent="-34290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management system for regulatory compliance (Art. 17). 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481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 of the elements mentioned in Annex IV (Art. 18) 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481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Conformity assessment under Art. 43 prior to placing on the market or putting into service (Art. 19)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481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Keeping of automatically generated logs for at least six months (Art. 20)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481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 and corrective action in suspected cases of non-compliance (Art. 21)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481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Duty to inform the competent supervisory authority in case of an AI system that presents a risk at national level under Art. 65 AI Act (Art. 22)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481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Cooperation with competent authorities, incl. access to logs (Art. 23)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DD7A1-AA20-AD59-D67E-4F224906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039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A8F54-8AAE-BAF2-3624-DF0DD882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Obligations of other persons</a:t>
            </a:r>
            <a:endParaRPr lang="el-GR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529F1-12F1-590A-DB0A-E35391175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082"/>
            <a:ext cx="10515600" cy="4658881"/>
          </a:xfrm>
        </p:spPr>
        <p:txBody>
          <a:bodyPr/>
          <a:lstStyle/>
          <a:p>
            <a:r>
              <a:rPr lang="en-US" dirty="0"/>
              <a:t>Manufacturers (Art. 24)</a:t>
            </a:r>
          </a:p>
          <a:p>
            <a:r>
              <a:rPr lang="en-US" dirty="0"/>
              <a:t>Importers (Art. 26)</a:t>
            </a:r>
          </a:p>
          <a:p>
            <a:r>
              <a:rPr lang="en-US" dirty="0" err="1"/>
              <a:t>Authorised</a:t>
            </a:r>
            <a:r>
              <a:rPr lang="en-US" dirty="0"/>
              <a:t> representatives (for non-EU providers and where an importer cannot be identified) (Art. 25)</a:t>
            </a:r>
          </a:p>
          <a:p>
            <a:r>
              <a:rPr lang="en-US" dirty="0"/>
              <a:t>Distributors (Art. 27)</a:t>
            </a:r>
          </a:p>
          <a:p>
            <a:r>
              <a:rPr lang="en-US" dirty="0"/>
              <a:t>Anyone who markets the AI product/ service in its own name or modifies the intended purpose of the product or modifies substantially the product shall have the duties of an AI provider (Art. 28)</a:t>
            </a:r>
          </a:p>
          <a:p>
            <a:r>
              <a:rPr lang="en-US" dirty="0"/>
              <a:t>Professional users of high-risk AI systems (Art. 29)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354E7-CA1E-D7BE-2B62-D71D44DB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5606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F492-C3EB-9B95-C581-78D18FF8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Foundation models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415D9-8712-C197-4E67-B9C049A04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225"/>
            <a:ext cx="10515600" cy="5141250"/>
          </a:xfrm>
        </p:spPr>
        <p:txBody>
          <a:bodyPr>
            <a:noAutofit/>
          </a:bodyPr>
          <a:lstStyle/>
          <a:p>
            <a:r>
              <a:rPr lang="en-US" sz="2700" dirty="0"/>
              <a:t>The European Parliament wants special provisions on providers of foundation models to be inserted in the AI Act. These include:</a:t>
            </a:r>
          </a:p>
          <a:p>
            <a:pPr lvl="1"/>
            <a:r>
              <a:rPr lang="en-US" sz="2700" dirty="0"/>
              <a:t>assessment and mitigation of risks to health, safety, fundamental rights, environment, democracy and the rule of law;</a:t>
            </a:r>
          </a:p>
          <a:p>
            <a:pPr lvl="1"/>
            <a:r>
              <a:rPr lang="en-US" sz="2700" dirty="0"/>
              <a:t>use of datasets according to appropriate data governance measures, to ensure especially that are free from biases;</a:t>
            </a:r>
          </a:p>
          <a:p>
            <a:pPr lvl="1"/>
            <a:r>
              <a:rPr lang="en-GB" sz="2700" dirty="0"/>
              <a:t>design and development of the foundation model in order to achieve throughout its lifecycle appropriate levels of performance, predictability, interpretability, corrigibility, safety and cybersecurity </a:t>
            </a:r>
          </a:p>
          <a:p>
            <a:pPr lvl="1"/>
            <a:r>
              <a:rPr lang="en-GB" sz="2700" dirty="0"/>
              <a:t>ensure that the model is energy efficient;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09BE4-3773-468D-5EE0-B27CA873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0300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E99E6-2595-BA22-6793-92F4E6EC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GB" sz="2800" dirty="0"/>
              <a:t>draw up extensive technical documentation and intelligible instructions for use, in order to enable the downstream providers to comply with their obligations;</a:t>
            </a:r>
          </a:p>
          <a:p>
            <a:pPr lvl="1"/>
            <a:r>
              <a:rPr lang="en-GB" sz="2800" dirty="0"/>
              <a:t>registration of the foundation models in a special database;</a:t>
            </a:r>
          </a:p>
          <a:p>
            <a:pPr lvl="1"/>
            <a:r>
              <a:rPr lang="en-GB" sz="2800" dirty="0"/>
              <a:t>special requirements for providers of LLMs, including</a:t>
            </a:r>
          </a:p>
          <a:p>
            <a:pPr lvl="2"/>
            <a:r>
              <a:rPr lang="en-US" sz="2800" dirty="0"/>
              <a:t>ensure that the model does not generate illegal content</a:t>
            </a:r>
          </a:p>
          <a:p>
            <a:pPr lvl="2"/>
            <a:r>
              <a:rPr lang="en-GB" sz="2800" dirty="0"/>
              <a:t>documentation and publication of a sufficiently detailed summary of the use of training data protected under copyright law.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0B4F5-5B49-A5A7-5A58-73E9E37F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5410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5C208-2304-62A7-CFB1-80DF7E12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The role of standardisation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466C7-4FDE-44E9-C35C-373FDD690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600" dirty="0"/>
              <a:t>Technical standards as key to ensure conformity (Arts 40-41)</a:t>
            </a:r>
          </a:p>
          <a:p>
            <a:pPr marL="631825"/>
            <a:r>
              <a:rPr lang="en-US" sz="2600" u="sng" dirty="0"/>
              <a:t>European </a:t>
            </a:r>
            <a:r>
              <a:rPr lang="en-US" sz="2600" u="sng" dirty="0" err="1"/>
              <a:t>harmonised</a:t>
            </a:r>
            <a:r>
              <a:rPr lang="en-US" sz="2600" u="sng" dirty="0"/>
              <a:t> standards </a:t>
            </a:r>
            <a:r>
              <a:rPr lang="en-US" sz="2600" dirty="0"/>
              <a:t>under Regulation 1025/2012.</a:t>
            </a:r>
          </a:p>
          <a:p>
            <a:pPr marL="631825"/>
            <a:r>
              <a:rPr lang="en-US" sz="2600" u="sng" dirty="0"/>
              <a:t>Common specifications </a:t>
            </a:r>
            <a:r>
              <a:rPr lang="en-US" sz="2600" dirty="0"/>
              <a:t>adopted by the Commission, if EU </a:t>
            </a:r>
            <a:r>
              <a:rPr lang="en-US" sz="2600" dirty="0" err="1"/>
              <a:t>harmonised</a:t>
            </a:r>
            <a:r>
              <a:rPr lang="en-US" sz="2600" dirty="0"/>
              <a:t> standards do not exist, or the Commission finds them insufficient.</a:t>
            </a:r>
          </a:p>
          <a:p>
            <a:pPr marL="631825"/>
            <a:r>
              <a:rPr lang="en-US" sz="2600" dirty="0"/>
              <a:t>International technical standards</a:t>
            </a:r>
          </a:p>
          <a:p>
            <a:pPr marL="631825"/>
            <a:r>
              <a:rPr lang="en-US" sz="2600" dirty="0"/>
              <a:t>(National technical standards)</a:t>
            </a:r>
          </a:p>
        </p:txBody>
      </p:sp>
      <p:pic>
        <p:nvPicPr>
          <p:cNvPr id="7" name="Content Placeholder 6" descr="A cartoon key with a smiling face&#10;&#10;Description automatically generated">
            <a:extLst>
              <a:ext uri="{FF2B5EF4-FFF2-40B4-BE49-F238E27FC236}">
                <a16:creationId xmlns:a16="http://schemas.microsoft.com/office/drawing/2014/main" id="{B9DB1143-E839-0FB1-18DA-7EEF84E4E1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632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FA539-3BAD-1CB8-8CBD-4A03A1CD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86D63F4-9E85-40E8-A4BC-ABECB15884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1D1B4B-2429-DAE2-4E8C-C9E12F935F62}"/>
              </a:ext>
            </a:extLst>
          </p:cNvPr>
          <p:cNvSpPr txBox="1"/>
          <p:nvPr/>
        </p:nvSpPr>
        <p:spPr>
          <a:xfrm>
            <a:off x="8895425" y="6219825"/>
            <a:ext cx="1847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freepik.com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61279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40DD-C71D-0F67-8F58-D209E6D8D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029"/>
            <a:ext cx="9144000" cy="979814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Basics of Law and Regulation of AI</a:t>
            </a:r>
            <a:endParaRPr lang="el-GR" sz="4800" b="1" dirty="0">
              <a:latin typeface="+mn-lt"/>
            </a:endParaRPr>
          </a:p>
        </p:txBody>
      </p:sp>
      <p:pic>
        <p:nvPicPr>
          <p:cNvPr id="5" name="Picture 4" descr="A person holding a scale with numbers&#10;&#10;Description automatically generated">
            <a:extLst>
              <a:ext uri="{FF2B5EF4-FFF2-40B4-BE49-F238E27FC236}">
                <a16:creationId xmlns:a16="http://schemas.microsoft.com/office/drawing/2014/main" id="{9610E6B0-9CFF-DF10-9479-FCD9DFF4E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22" y="1369937"/>
            <a:ext cx="6176356" cy="4118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C3CAE1-10F3-D880-F6B0-E0E497627B93}"/>
              </a:ext>
            </a:extLst>
          </p:cNvPr>
          <p:cNvSpPr txBox="1"/>
          <p:nvPr/>
        </p:nvSpPr>
        <p:spPr>
          <a:xfrm>
            <a:off x="199902" y="5823721"/>
            <a:ext cx="36624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Michael Chatzipanagiotis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Assistant Professor in Private Law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mchatz07@ucy.ac.cy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AE510170-5913-47F3-2973-E3464B2A0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00" y="5823721"/>
            <a:ext cx="30861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52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598E-F352-4EF7-A809-C6F231528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3671"/>
            <a:ext cx="10515600" cy="615780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3) Limited risk (Art. 52)</a:t>
            </a:r>
          </a:p>
          <a:p>
            <a:pPr>
              <a:buFontTx/>
              <a:buChar char="-"/>
            </a:pPr>
            <a:r>
              <a:rPr lang="en-US" dirty="0"/>
              <a:t>Systems presenting specific manipulation risks</a:t>
            </a:r>
          </a:p>
          <a:p>
            <a:pPr>
              <a:buFontTx/>
              <a:buChar char="-"/>
            </a:pPr>
            <a:r>
              <a:rPr lang="en-US" dirty="0"/>
              <a:t>Commission expects it to comprise the majority of AI systems/ products</a:t>
            </a:r>
          </a:p>
          <a:p>
            <a:pPr marL="0" indent="0">
              <a:buNone/>
            </a:pPr>
            <a:r>
              <a:rPr lang="en-US" b="1" dirty="0"/>
              <a:t>-&gt; Transparency obligations </a:t>
            </a:r>
            <a:r>
              <a:rPr lang="en-US" dirty="0"/>
              <a:t>(e.g. notify users that they are interacting with an AI system, notification of AI generated content etc.)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/>
              <a:t>4) Minimal risk</a:t>
            </a:r>
          </a:p>
          <a:p>
            <a:pPr marL="0" indent="0">
              <a:buNone/>
            </a:pPr>
            <a:r>
              <a:rPr lang="en-US" dirty="0"/>
              <a:t>-&gt; No obligations</a:t>
            </a:r>
            <a:endParaRPr lang="el-GR" dirty="0"/>
          </a:p>
          <a:p>
            <a:pPr marL="0" indent="0">
              <a:buNone/>
            </a:pPr>
            <a:endParaRPr lang="el-GR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BE47E-CDC3-46E0-ABDE-885BC24D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3914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44EF-B84F-49E9-9855-3B956995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Support of innovation (Art. 53-54)</a:t>
            </a:r>
            <a:endParaRPr lang="el-GR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61386-7198-4AD5-B92C-8115DA0D6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Regulatory sandboxes (special environments with laxed regulatory requirements for experimentation under real-world conditions)</a:t>
            </a:r>
          </a:p>
          <a:p>
            <a:r>
              <a:rPr lang="en-US" dirty="0"/>
              <a:t>Reduced regulatory duties for SMEs and start-ups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7D330-69CD-4A78-8A9C-822B029F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577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1778-D245-4ABE-8C37-953D1018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848"/>
          </a:xfrm>
        </p:spPr>
        <p:txBody>
          <a:bodyPr/>
          <a:lstStyle/>
          <a:p>
            <a:r>
              <a:rPr lang="en-US" b="1" dirty="0"/>
              <a:t>Governance and implementation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C06D5-5C59-484B-8E99-1A5A31C31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161"/>
            <a:ext cx="10515600" cy="5354314"/>
          </a:xfrm>
        </p:spPr>
        <p:txBody>
          <a:bodyPr>
            <a:noAutofit/>
          </a:bodyPr>
          <a:lstStyle/>
          <a:p>
            <a:r>
              <a:rPr lang="en-US" sz="2700" dirty="0"/>
              <a:t>Establishment of European AI Board (Arts 56-58)</a:t>
            </a:r>
          </a:p>
          <a:p>
            <a:pPr lvl="1"/>
            <a:r>
              <a:rPr lang="en-US" sz="2700" dirty="0"/>
              <a:t>Representatives of the Commission, the MS supervisory authorities and the European Data Protection Supervisor</a:t>
            </a:r>
          </a:p>
          <a:p>
            <a:pPr lvl="1"/>
            <a:r>
              <a:rPr lang="en-US" sz="2700" dirty="0"/>
              <a:t>Facilitate </a:t>
            </a:r>
            <a:r>
              <a:rPr lang="en-US" sz="2700" dirty="0" err="1"/>
              <a:t>harmonised</a:t>
            </a:r>
            <a:r>
              <a:rPr lang="en-US" sz="2700" dirty="0"/>
              <a:t> implementation through cooperation with national authorities and the Commission, advising the Commission, collection of best practices etc.</a:t>
            </a:r>
          </a:p>
          <a:p>
            <a:pPr marL="342900" lvl="1" indent="-342900"/>
            <a:r>
              <a:rPr lang="en-US" sz="2700" dirty="0"/>
              <a:t>Designation of national supervisory authorities (Art. 59)</a:t>
            </a:r>
          </a:p>
          <a:p>
            <a:pPr marL="342900" lvl="1" indent="-342900"/>
            <a:r>
              <a:rPr lang="en-US" sz="2700" dirty="0"/>
              <a:t>Public EU-wide database for stand-alone high-risk AI systems (Art. 60)</a:t>
            </a:r>
          </a:p>
          <a:p>
            <a:pPr marL="800100" lvl="2" indent="-342900"/>
            <a:r>
              <a:rPr lang="en-US" sz="2700" dirty="0"/>
              <a:t>Operated by the Commission</a:t>
            </a:r>
          </a:p>
          <a:p>
            <a:pPr marL="800100" lvl="2" indent="-342900"/>
            <a:r>
              <a:rPr lang="en-US" sz="2700" dirty="0"/>
              <a:t>Data from AI system operators, which have a registration duty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C860C-16E4-4FB7-816E-1A0F7159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165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C8F7-4E88-E631-040D-3CC022D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64"/>
            <a:ext cx="10515600" cy="6508411"/>
          </a:xfrm>
        </p:spPr>
        <p:txBody>
          <a:bodyPr>
            <a:normAutofit lnSpcReduction="10000"/>
          </a:bodyPr>
          <a:lstStyle/>
          <a:p>
            <a:pPr marL="342900" lvl="1" indent="-342900"/>
            <a:r>
              <a:rPr lang="en-US" sz="2800" dirty="0"/>
              <a:t>Post-market monitoring and reporting duties of high-risk AI systems providers (Arts 61-62)</a:t>
            </a:r>
          </a:p>
          <a:p>
            <a:pPr marL="342900" lvl="1" indent="-342900"/>
            <a:r>
              <a:rPr lang="en-US" sz="2800" dirty="0"/>
              <a:t>Market surveillance powers of supervisory authorities (Arts 63-68)</a:t>
            </a:r>
          </a:p>
          <a:p>
            <a:pPr marL="800100" lvl="2" indent="-342900"/>
            <a:r>
              <a:rPr lang="en-US" sz="2600" dirty="0"/>
              <a:t>Providers of AI systems must grant to supervisory authorities full access to training, validation and testing  datasets</a:t>
            </a:r>
          </a:p>
          <a:p>
            <a:pPr marL="800100" lvl="2" indent="-342900"/>
            <a:r>
              <a:rPr lang="en-US" sz="2600" dirty="0"/>
              <a:t>Providers of high-risk AI systems may have to grant access to the source code</a:t>
            </a:r>
          </a:p>
          <a:p>
            <a:pPr marL="800100" lvl="2" indent="-342900"/>
            <a:r>
              <a:rPr lang="en-US" sz="2600" dirty="0"/>
              <a:t>Providers of high-risk AI systems must grant access to any documentation created or maintained under the AI Act</a:t>
            </a:r>
          </a:p>
          <a:p>
            <a:pPr marL="800100" lvl="2" indent="-342900"/>
            <a:r>
              <a:rPr lang="en-US" sz="2600" dirty="0"/>
              <a:t>Supervisory authorities may request providers of high-risk AI systems to organize testing.</a:t>
            </a:r>
          </a:p>
          <a:p>
            <a:pPr marL="800100" lvl="2" indent="-342900"/>
            <a:r>
              <a:rPr lang="en-US" sz="2600" dirty="0"/>
              <a:t>Power to order restoration of conformity, withdrawal from the market or recall, yet the Commission may evaluate the lawfulness and necessity of such measures</a:t>
            </a:r>
          </a:p>
          <a:p>
            <a:pPr marL="800100" lvl="2" indent="-342900"/>
            <a:r>
              <a:rPr lang="en-US" sz="2600" dirty="0"/>
              <a:t>However, supervisory authorities have also confidentiality duties</a:t>
            </a:r>
          </a:p>
          <a:p>
            <a:pPr marL="342900" lvl="1" indent="-342900"/>
            <a:r>
              <a:rPr lang="en-US" sz="2800" dirty="0"/>
              <a:t>Establishment of non-binding codes of conduct for providers of non-high risk AI systems (Art. 69)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9AC0C-D72C-5AFD-2029-3E791E9B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27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57A4A-F5A4-4B0C-AF32-7F2A6F8E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7790"/>
          </a:xfrm>
        </p:spPr>
        <p:txBody>
          <a:bodyPr/>
          <a:lstStyle/>
          <a:p>
            <a:r>
              <a:rPr lang="en-US" b="1" dirty="0"/>
              <a:t>Criticism of the draft AI Act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FEA08-F080-4D3C-BF84-375DF23B7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597"/>
            <a:ext cx="10515600" cy="5230878"/>
          </a:xfrm>
        </p:spPr>
        <p:txBody>
          <a:bodyPr>
            <a:normAutofit/>
          </a:bodyPr>
          <a:lstStyle/>
          <a:p>
            <a:r>
              <a:rPr lang="en-US" sz="2700" dirty="0"/>
              <a:t>One size does not fit all</a:t>
            </a:r>
          </a:p>
          <a:p>
            <a:r>
              <a:rPr lang="en-US" sz="2700" dirty="0"/>
              <a:t>Too vague requirements</a:t>
            </a:r>
          </a:p>
          <a:p>
            <a:r>
              <a:rPr lang="en-US" sz="2700" dirty="0"/>
              <a:t>Too strict requirements will affect innovation and technological development</a:t>
            </a:r>
          </a:p>
          <a:p>
            <a:r>
              <a:rPr lang="en-US" sz="2700" dirty="0"/>
              <a:t>Dual use systems? (AI Act inapplicable to military systems)</a:t>
            </a:r>
          </a:p>
          <a:p>
            <a:r>
              <a:rPr lang="en-US" sz="2700" dirty="0"/>
              <a:t>Major enforcement challenges</a:t>
            </a:r>
          </a:p>
          <a:p>
            <a:pPr lvl="1"/>
            <a:r>
              <a:rPr lang="en-US" sz="2700" dirty="0"/>
              <a:t>Coordination among competent authorities at national, cross-border and EU level</a:t>
            </a:r>
          </a:p>
          <a:p>
            <a:pPr lvl="1"/>
            <a:r>
              <a:rPr lang="en-US" sz="2700" dirty="0"/>
              <a:t>Resources of the supervisory authorities (human and material)</a:t>
            </a:r>
          </a:p>
          <a:p>
            <a:pPr lvl="1"/>
            <a:r>
              <a:rPr lang="en-US" sz="2700" dirty="0"/>
              <a:t>Doubts on the effectiveness of enforcement</a:t>
            </a:r>
            <a:endParaRPr lang="el-GR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86B22-4490-4853-90F4-7FCBADE4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3587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E084F-42BF-4B61-98AA-BFE1D877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b="1" dirty="0"/>
              <a:t>Conclusion on AI regulation</a:t>
            </a:r>
            <a:endParaRPr lang="el-GR" b="1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5" descr="A child in a lab coat&#10;&#10;Description automatically generated">
            <a:extLst>
              <a:ext uri="{FF2B5EF4-FFF2-40B4-BE49-F238E27FC236}">
                <a16:creationId xmlns:a16="http://schemas.microsoft.com/office/drawing/2014/main" id="{C820020A-9E47-43A3-98D4-CDF636DB6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37" y="1926266"/>
            <a:ext cx="2410988" cy="36164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4CDE0-DF0F-444B-AA15-AB4E8B17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255" y="5980327"/>
            <a:ext cx="2279927" cy="303463"/>
          </a:xfrm>
        </p:spPr>
        <p:txBody>
          <a:bodyPr/>
          <a:lstStyle/>
          <a:p>
            <a:pPr defTabSz="758952">
              <a:spcAft>
                <a:spcPts val="600"/>
              </a:spcAft>
            </a:pPr>
            <a:fld id="{A86D63F4-9E85-40E8-A4BC-ABECB15884A4}" type="slidenum">
              <a:rPr lang="el-GR" sz="9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758952">
                <a:spcAft>
                  <a:spcPts val="600"/>
                </a:spcAft>
              </a:pPr>
              <a:t>35</a:t>
            </a:fld>
            <a:endParaRPr lang="el-GR"/>
          </a:p>
        </p:txBody>
      </p:sp>
      <p:pic>
        <p:nvPicPr>
          <p:cNvPr id="8" name="Picture 7" descr="A person juggling balls&#10;&#10;Description automatically generated">
            <a:extLst>
              <a:ext uri="{FF2B5EF4-FFF2-40B4-BE49-F238E27FC236}">
                <a16:creationId xmlns:a16="http://schemas.microsoft.com/office/drawing/2014/main" id="{EEE650D7-2593-4647-89BA-5807AF99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17" y="2209801"/>
            <a:ext cx="4502856" cy="2963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6F5E97-99EC-4CF9-8B69-85CA1B1FDDBD}"/>
              </a:ext>
            </a:extLst>
          </p:cNvPr>
          <p:cNvSpPr txBox="1"/>
          <p:nvPr/>
        </p:nvSpPr>
        <p:spPr>
          <a:xfrm>
            <a:off x="2715376" y="5542748"/>
            <a:ext cx="1855380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oneclass.com</a:t>
            </a:r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8A1A7-4D76-44E3-B001-97D3B636DF4F}"/>
              </a:ext>
            </a:extLst>
          </p:cNvPr>
          <p:cNvSpPr txBox="1"/>
          <p:nvPr/>
        </p:nvSpPr>
        <p:spPr>
          <a:xfrm>
            <a:off x="7593655" y="5542748"/>
            <a:ext cx="2133469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stock.adobe.com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395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E754-8990-294A-86F8-3416B79F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To be continued…</a:t>
            </a:r>
            <a:endParaRPr lang="el-GR" b="1" i="1" dirty="0"/>
          </a:p>
        </p:txBody>
      </p:sp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983EC7D-116C-EB7E-B116-7F7A1450C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8" y="1253331"/>
            <a:ext cx="7438183" cy="4351338"/>
          </a:xfrm>
        </p:spPr>
      </p:pic>
    </p:spTree>
    <p:extLst>
      <p:ext uri="{BB962C8B-B14F-4D97-AF65-F5344CB8AC3E}">
        <p14:creationId xmlns:p14="http://schemas.microsoft.com/office/powerpoint/2010/main" val="3905853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7504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E368-32D6-4662-2F91-57392F6E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What is law?</a:t>
            </a:r>
            <a:endParaRPr lang="el-GR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A087A-2E9D-60AE-7A79-7295E9071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system of rules, usually binding, which regulate human activities and relationships. </a:t>
            </a:r>
            <a:endParaRPr lang="el-GR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 Prevent and solve problems. </a:t>
            </a:r>
            <a:endParaRPr lang="el-GR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Laid down by institutions or persons with the power and authority to create law.</a:t>
            </a:r>
            <a:endParaRPr lang="el-GR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often involve a balance of conflicting interests.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country has its own legal rules, despite the existence of common rules in some cases, such as international law and EU law.</a:t>
            </a:r>
            <a:endParaRPr lang="el-GR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5E445-0813-AF74-899F-5BA85692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815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B33E-D225-8696-4F06-2135BB8C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</a:rPr>
              <a:t>Law </a:t>
            </a:r>
            <a:r>
              <a:rPr lang="en-US" b="1" dirty="0">
                <a:latin typeface="+mn-lt"/>
              </a:rPr>
              <a:t>and morals/ ethics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442F99-1386-7D65-0698-047119859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b="1" dirty="0"/>
          </a:p>
          <a:p>
            <a:pPr marL="0" lvl="0" indent="0">
              <a:buNone/>
            </a:pPr>
            <a:endParaRPr lang="el-GR" b="1" dirty="0"/>
          </a:p>
          <a:p>
            <a:endParaRPr lang="el-GR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7C0B431-0542-BE7B-3E1B-062D3822B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511642"/>
              </p:ext>
            </p:extLst>
          </p:nvPr>
        </p:nvGraphicFramePr>
        <p:xfrm>
          <a:off x="2133599" y="2013744"/>
          <a:ext cx="7077075" cy="3975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126AAA-52BF-D8E9-677C-E3F3EEF8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251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75135-8DC9-13F9-9BA2-7AFDBC56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branches of law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B9B63-DC27-8A71-8764-62C67F0A9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law -&gt; regulates the relationships between the State and its citizens or people lining in its territory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law -&gt; regulates relationships between individuals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Criminal law –&gt; public law establishing specific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behaviours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worthy of punishment and laying down punishments for violation of its rules. Criminal law is often a reflection of the morals of a society (e.g. criminalization of adultery, homosexuality).</a:t>
            </a:r>
            <a:endParaRPr lang="el-GR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86530-4D8B-A19C-0F87-78A3B18B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025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F3CE-526A-840F-115B-3E885A959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Hierarchy of norms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5FA2D-504E-691B-A18C-788F7D7AF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Constitution, EU law and International law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Laws voted by the parliament/ judicial judgments (in common-law countries)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acts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hierarchy is important in cases of conflicting norms -&gt; if there is no conflict, then the hierarchy of norms is not practically important.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61F92-546B-AA98-B326-456685C4D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55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A7473-86A6-FD3E-3B22-A77D0960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Fundamental rights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7A604-27B2-7CCC-D0A2-3A9FBA459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52832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‘Right’ = Interest recognized and protected by a legal rule</a:t>
            </a:r>
            <a:endParaRPr lang="el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‘Fundamental’ or ‘human’ rights = rights 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inherent to all human beings, without any discrimination (e.g. nationality, place of residence, sex, national or ethnic origin, colour, religion, language etc.). These rights enjoy a very high degree protection and are enshrined in the </a:t>
            </a:r>
            <a: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Constitution and special international treaties or texts 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 UN Declaration of Human Rights, European Convention of Human Rights, Charter of Fundamental Rights in the EU)  </a:t>
            </a:r>
            <a:endParaRPr lang="el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indent="-1778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 rights are not absolute. They are often subject to limitations, because they may be conflicting with each other.</a:t>
            </a:r>
            <a:endParaRPr lang="el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 inden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Balance of interests, depending on the circumstances of the particular case.</a:t>
            </a:r>
            <a:endParaRPr lang="el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Principle of proportionality: the limitation of the right should not exceed what is strictly necessary to achieve a lawful purpose.</a:t>
            </a:r>
            <a:endParaRPr lang="el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e.g. Arts 2, 8, 10, 17 and 18 of the European Convention of Human Rights.</a:t>
            </a:r>
            <a:endParaRPr lang="el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64C6A-A7EC-2044-8687-66DC0B64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63F4-9E85-40E8-A4BC-ABECB15884A4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572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872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2301</Words>
  <Application>Microsoft Office PowerPoint</Application>
  <PresentationFormat>Widescreen</PresentationFormat>
  <Paragraphs>250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Helvetica Neue</vt:lpstr>
      <vt:lpstr>Wingdings</vt:lpstr>
      <vt:lpstr>Office Theme</vt:lpstr>
      <vt:lpstr>1_Office Theme</vt:lpstr>
      <vt:lpstr>PowerPoint Presentation</vt:lpstr>
      <vt:lpstr>PowerPoint Presentation</vt:lpstr>
      <vt:lpstr>Basics of Law and Regulation of AI</vt:lpstr>
      <vt:lpstr>What is law?</vt:lpstr>
      <vt:lpstr>Law and morals/ ethics</vt:lpstr>
      <vt:lpstr>Main branches of law</vt:lpstr>
      <vt:lpstr>Hierarchy of norms</vt:lpstr>
      <vt:lpstr>Fundamental rights</vt:lpstr>
      <vt:lpstr>PowerPoint Presentation</vt:lpstr>
      <vt:lpstr>EU law</vt:lpstr>
      <vt:lpstr>Legislative procedure of EU law</vt:lpstr>
      <vt:lpstr>Regulation of AI</vt:lpstr>
      <vt:lpstr>PowerPoint Presentation</vt:lpstr>
      <vt:lpstr>Generic remarks</vt:lpstr>
      <vt:lpstr>Main challenges in regulation of AI</vt:lpstr>
      <vt:lpstr>Special rules in other pieces of EU legislation</vt:lpstr>
      <vt:lpstr>The (draft) AI Act</vt:lpstr>
      <vt:lpstr>AI Act – General characteristics</vt:lpstr>
      <vt:lpstr>PowerPoint Presentation</vt:lpstr>
      <vt:lpstr>Risks under the AI Act - overview</vt:lpstr>
      <vt:lpstr>Risk categories and their implications</vt:lpstr>
      <vt:lpstr>PowerPoint Presentation</vt:lpstr>
      <vt:lpstr>Requirements for high-risk AI systems</vt:lpstr>
      <vt:lpstr>PowerPoint Presentation</vt:lpstr>
      <vt:lpstr>Obligations of providers of high-risk AI systems</vt:lpstr>
      <vt:lpstr>Obligations of other persons</vt:lpstr>
      <vt:lpstr>Foundation models</vt:lpstr>
      <vt:lpstr>PowerPoint Presentation</vt:lpstr>
      <vt:lpstr>The role of standardisation</vt:lpstr>
      <vt:lpstr>PowerPoint Presentation</vt:lpstr>
      <vt:lpstr>Support of innovation (Art. 53-54)</vt:lpstr>
      <vt:lpstr>Governance and implementation</vt:lpstr>
      <vt:lpstr>PowerPoint Presentation</vt:lpstr>
      <vt:lpstr>Criticism of the draft AI Act</vt:lpstr>
      <vt:lpstr>Conclusion on AI regulation</vt:lpstr>
      <vt:lpstr>To be continued…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Law and Regulation of AI</dc:title>
  <dc:creator>Michael Chatzipanagiotis</dc:creator>
  <cp:lastModifiedBy>Elpida Keravnou</cp:lastModifiedBy>
  <cp:revision>9</cp:revision>
  <dcterms:created xsi:type="dcterms:W3CDTF">2023-08-24T09:25:43Z</dcterms:created>
  <dcterms:modified xsi:type="dcterms:W3CDTF">2023-12-05T08:21:52Z</dcterms:modified>
</cp:coreProperties>
</file>