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1447" r:id="rId2"/>
    <p:sldId id="1448" r:id="rId3"/>
    <p:sldId id="256" r:id="rId4"/>
    <p:sldId id="280" r:id="rId5"/>
    <p:sldId id="257" r:id="rId6"/>
    <p:sldId id="259" r:id="rId7"/>
    <p:sldId id="258" r:id="rId8"/>
    <p:sldId id="260" r:id="rId9"/>
    <p:sldId id="261" r:id="rId10"/>
    <p:sldId id="262" r:id="rId11"/>
    <p:sldId id="265" r:id="rId12"/>
    <p:sldId id="266" r:id="rId13"/>
    <p:sldId id="263" r:id="rId14"/>
    <p:sldId id="272" r:id="rId15"/>
    <p:sldId id="271" r:id="rId16"/>
    <p:sldId id="267" r:id="rId17"/>
    <p:sldId id="268" r:id="rId18"/>
    <p:sldId id="264" r:id="rId19"/>
    <p:sldId id="269" r:id="rId20"/>
    <p:sldId id="270" r:id="rId21"/>
    <p:sldId id="274" r:id="rId22"/>
    <p:sldId id="273" r:id="rId23"/>
    <p:sldId id="275" r:id="rId24"/>
    <p:sldId id="276" r:id="rId25"/>
    <p:sldId id="277" r:id="rId26"/>
    <p:sldId id="278" r:id="rId27"/>
    <p:sldId id="279" r:id="rId28"/>
    <p:sldId id="281" r:id="rId29"/>
    <p:sldId id="282" r:id="rId30"/>
    <p:sldId id="284" r:id="rId31"/>
    <p:sldId id="283" r:id="rId32"/>
    <p:sldId id="285" r:id="rId33"/>
    <p:sldId id="1389" r:id="rId3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0E5819-D1D8-4542-A436-60A8D05C79BE}" v="2" dt="2023-12-04T10:46:42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9E7DB-1ECC-484B-8289-97701C3E3275}" type="datetimeFigureOut">
              <a:rPr lang="el-GR" smtClean="0"/>
              <a:t>5/12/2023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5C231-9C2D-46E3-9C3C-B575F16F62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909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785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7248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FC58D-A5E2-AA96-19E3-E1A1CE5CB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AEF264-8997-E7EA-A7AB-70BF2580E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2174F-9388-7B36-2578-E28888491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6DB9-D504-4996-B5BF-768633A774EF}" type="datetime1">
              <a:rPr lang="el-GR" smtClean="0"/>
              <a:t>5/12/2023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95FD1-6E69-20BD-4D76-000E5B4E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43E05-62C3-3496-012A-B4DBF4DB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916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ABB1E-5F07-7C04-DDFB-BBA60A6E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C03D7-8A47-1918-74E1-86478192C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7CD51-36F7-83A1-C336-FBD31CCC2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104E-C3CE-4CEC-AF1D-63D691906BE1}" type="datetime1">
              <a:rPr lang="el-GR" smtClean="0"/>
              <a:t>5/12/2023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218EF-3A45-EDBA-CF64-22139852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DD175-D81E-FA87-38C3-C15D34DA4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416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B6C636-2839-5397-3634-A904727639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8B9892-372F-48D2-82B2-400F00544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BE29D-598C-45BF-3735-7E8E1C818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8470-62AD-47A9-B99F-4834B5DA214C}" type="datetime1">
              <a:rPr lang="el-GR" smtClean="0"/>
              <a:t>5/12/2023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B0832-9343-2844-8D1F-35EFC4735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BABB8-F2FC-1656-62D4-AEA27D45C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6132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3547" y="1797959"/>
            <a:ext cx="10795245" cy="5733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University Name</a:t>
            </a:r>
            <a:endParaRPr lang="x-none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B917EA4C-AF1A-F844-9E6F-5DF8EB2EDB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548" y="5301578"/>
            <a:ext cx="2735263" cy="263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x-none" dirty="0"/>
              <a:t>Month, Year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547" y="2516790"/>
            <a:ext cx="10795245" cy="1705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5000" b="1" baseline="0">
                <a:solidFill>
                  <a:schemeClr val="bg1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COURSE NAME USING CAPITAL LETTERS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2" y="530099"/>
            <a:ext cx="2585474" cy="322334"/>
          </a:xfrm>
          <a:prstGeom prst="rect">
            <a:avLst/>
          </a:prstGeom>
        </p:spPr>
      </p:pic>
      <p:cxnSp>
        <p:nvCxnSpPr>
          <p:cNvPr id="38" name="Straight Connector 37"/>
          <p:cNvCxnSpPr/>
          <p:nvPr userDrawn="1"/>
        </p:nvCxnSpPr>
        <p:spPr>
          <a:xfrm>
            <a:off x="3497566" y="459828"/>
            <a:ext cx="1" cy="4697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 userDrawn="1"/>
        </p:nvSpPr>
        <p:spPr>
          <a:xfrm>
            <a:off x="3634223" y="482815"/>
            <a:ext cx="29124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5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1250" dirty="0">
                <a:solidFill>
                  <a:schemeClr val="bg1"/>
                </a:solidFill>
                <a:latin typeface="Helvetica Neue"/>
              </a:rPr>
            </a:br>
            <a:r>
              <a:rPr lang="en-GB" sz="125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1250" dirty="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46" y="4835786"/>
            <a:ext cx="1204547" cy="803419"/>
          </a:xfrm>
          <a:prstGeom prst="rect">
            <a:avLst/>
          </a:prstGeom>
        </p:spPr>
      </p:pic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9B3CD9D9-3717-8045-BBE0-D00561474EA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548" y="4981237"/>
            <a:ext cx="10719046" cy="247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Helvetica Neue"/>
              </a:defRPr>
            </a:lvl1pPr>
            <a:lvl2pPr marL="304800" indent="0">
              <a:buNone/>
              <a:defRPr>
                <a:solidFill>
                  <a:schemeClr val="bg1"/>
                </a:solidFill>
              </a:defRPr>
            </a:lvl2pPr>
            <a:lvl3pPr marL="609600" indent="0">
              <a:buNone/>
              <a:defRPr>
                <a:solidFill>
                  <a:schemeClr val="bg1"/>
                </a:solidFill>
              </a:defRPr>
            </a:lvl3pPr>
            <a:lvl4pPr marL="914400" indent="0">
              <a:buNone/>
              <a:defRPr>
                <a:solidFill>
                  <a:schemeClr val="bg1"/>
                </a:solidFill>
              </a:defRPr>
            </a:lvl4pPr>
            <a:lvl5pPr marL="1219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Presenter’s Name &amp; Surname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49670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2" y="530099"/>
            <a:ext cx="2585474" cy="322334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3497566" y="459828"/>
            <a:ext cx="1" cy="4697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634223" y="482815"/>
            <a:ext cx="29124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5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1250" dirty="0">
                <a:solidFill>
                  <a:schemeClr val="bg1"/>
                </a:solidFill>
                <a:latin typeface="Helvetica Neue"/>
              </a:rPr>
            </a:br>
            <a:r>
              <a:rPr lang="en-GB" sz="125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1250" dirty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3547" y="2720155"/>
            <a:ext cx="10795245" cy="12083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7500" b="1">
                <a:solidFill>
                  <a:schemeClr val="bg1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Thank you.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0512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6B04C-8FC7-6F6A-FA4C-1937CB7A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580E7-9D73-2608-7D8E-D9E50F7D8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CB963-9F7D-7598-7242-ED3A3FDB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3EBC-8636-49AA-9AA4-6FD4F887C5A4}" type="datetime1">
              <a:rPr lang="el-GR" smtClean="0"/>
              <a:t>5/12/2023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111C8-0A1D-74FE-DEF4-55A2A8F5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C0741-AEF0-F8D6-D815-C582FFC3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300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530BB-82D1-68A0-4FC8-CEE59524E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63D1A-0F97-0EAE-E68C-8F201CC6C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32060-D901-B2D4-809E-FEF47827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037C-72C3-485B-A5DB-58F1D6A851D3}" type="datetime1">
              <a:rPr lang="el-GR" smtClean="0"/>
              <a:t>5/12/2023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18DDB-E3B8-684D-97A7-1D6FD7F45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D54F1-7CEC-B077-CBF1-4515988C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130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06A87-BC08-DC95-19A7-18592E467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3D100-42E3-D6D5-5832-63B8F6A889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CD24D-0275-813A-95E2-6ADA8FA88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42EC8-3086-8185-C296-313DF3BCB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680A-A7AB-4B51-A158-C3CF8B03EB4E}" type="datetime1">
              <a:rPr lang="el-GR" smtClean="0"/>
              <a:t>5/12/2023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0642A-DDC3-971C-FD8D-14CC5E9D9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801EF-95A8-1AF5-8B07-E86BB548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170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D0336-4CB9-727F-7B8F-6CD9CD6F2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34DE1-3BA8-27BF-528C-19FCE5556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F8BCE-BFAA-46B5-1340-DAA1CDC2C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CF0313-F3FF-A6DA-F46F-2472234FF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FC46B4-9EC5-8656-45A8-C5249F15F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912517-5A54-6E90-BD70-4415FA8FA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EA45-FDE4-4B35-B560-4FE2AF0FCFCB}" type="datetime1">
              <a:rPr lang="el-GR" smtClean="0"/>
              <a:t>5/12/2023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180482-4E2D-EB07-3DBB-824B2F70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1D6A8F-8A41-38A2-156B-52608DB3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225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608AD-7254-52B4-7D13-487124CD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005BB-7E6B-90A3-D0A3-E918920B9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05FA-9584-4F29-8607-AA4C7CF4AF5A}" type="datetime1">
              <a:rPr lang="el-GR" smtClean="0"/>
              <a:t>5/12/2023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459F2E-D79F-CB9D-35A2-0369D0A58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CBD63-936D-8DC9-983D-79796DF89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42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36BB16-79A8-8E83-C7D9-DEE7AB17B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67A9-77BE-4B69-BF45-5B8E8A722387}" type="datetime1">
              <a:rPr lang="el-GR" smtClean="0"/>
              <a:t>5/12/2023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613F92-4D49-CF8B-3163-F58A3FDCC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54BAA-5E8D-BFB6-B4C1-DD6F67063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7656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85233-D702-C6A6-4B9D-D9CCE1345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014B5-FA3D-92E0-D63F-240C2BC48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1F543-1EA4-0A5E-6968-8E88860A4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87848-678A-657C-1A2B-A5DD10A9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05A2-96C7-4CB9-AECB-50D88EB3F9B0}" type="datetime1">
              <a:rPr lang="el-GR" smtClean="0"/>
              <a:t>5/12/2023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3F5DC-D493-CF0B-7E48-311A45E70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EC406-95C1-419E-1769-2A865F830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13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87942-15AF-F747-D5F8-7C31EF968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80F865-A13D-26DC-1E33-E240EB8AF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7B9D0-634A-4ADE-180C-49C41E75F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8C37D-DBEE-C97D-F06E-EFDB8C70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DC07-CF21-4C58-87C9-B03572B974FE}" type="datetime1">
              <a:rPr lang="el-GR" smtClean="0"/>
              <a:t>5/12/2023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ECC15-7C0E-BB18-037C-34075A1DF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EFF98-03AE-F458-2057-1776CF866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290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4184E6-16B9-D41E-C41E-36931D8CC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F6A37-F71D-AEA5-988F-481D1F96E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4A0D3-1606-79F4-14EC-353F21C53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D4755-923C-40B0-B648-6B88FA782026}" type="datetime1">
              <a:rPr lang="el-GR" smtClean="0"/>
              <a:t>5/12/2023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4284F-838C-B973-BC51-32C97B5B3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506C9-4C51-9F98-F185-14ED8BDE3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1A817-C473-4155-AFA1-3CE2929A6D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908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EN/TXT/HTML/?uri=CELEX:32023R013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University of Cyprus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September – </a:t>
            </a:r>
            <a:r>
              <a:rPr lang="en-US"/>
              <a:t>December 2023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MAI631 </a:t>
            </a:r>
          </a:p>
          <a:p>
            <a:r>
              <a:rPr lang="en-US" dirty="0"/>
              <a:t>Artificial Intelligence Ethics II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Michael </a:t>
            </a:r>
            <a:r>
              <a:rPr lang="en-US" dirty="0" err="1"/>
              <a:t>Chatzipanagiotis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73840-0283-4394-B213-CC9C338BDC83}"/>
              </a:ext>
            </a:extLst>
          </p:cNvPr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10399363" y="315043"/>
            <a:ext cx="950319" cy="940321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6300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426A6-B32F-82ED-68C8-ED82B6796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Rights of the data subjects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53DA7-701C-11BE-A624-CCCE125A3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824"/>
            <a:ext cx="10515600" cy="4924051"/>
          </a:xfrm>
        </p:spPr>
        <p:txBody>
          <a:bodyPr>
            <a:noAutofit/>
          </a:bodyPr>
          <a:lstStyle/>
          <a:p>
            <a:r>
              <a:rPr lang="en-US" sz="2600" dirty="0"/>
              <a:t>Information about data collection (Arts 13 and 14)</a:t>
            </a:r>
          </a:p>
          <a:p>
            <a:pPr marL="457200" lvl="1" indent="0">
              <a:buNone/>
            </a:pPr>
            <a:r>
              <a:rPr lang="en-US" sz="2600" dirty="0"/>
              <a:t>E.g. what data, for what purpose exactly, what is the exact legal basis for processing, identity and contact details of the controller, storage period, </a:t>
            </a:r>
            <a:r>
              <a:rPr lang="en-US" sz="2600" u="sng" dirty="0"/>
              <a:t>information about automated decision making, </a:t>
            </a:r>
            <a:r>
              <a:rPr lang="en-US" sz="2600" dirty="0"/>
              <a:t>etc.</a:t>
            </a:r>
          </a:p>
          <a:p>
            <a:pPr marL="342900" lvl="1" indent="-342900"/>
            <a:r>
              <a:rPr lang="en-US" sz="2600" dirty="0"/>
              <a:t>Access to their personal data  (Art. 15)</a:t>
            </a:r>
          </a:p>
          <a:p>
            <a:pPr marL="342900" lvl="1" indent="-342900"/>
            <a:r>
              <a:rPr lang="en-US" sz="2600" dirty="0"/>
              <a:t>Rectification of their personal data (Art. 16) + Notification thereof (Art. 19)</a:t>
            </a:r>
          </a:p>
          <a:p>
            <a:pPr marL="342900" lvl="1" indent="-342900"/>
            <a:r>
              <a:rPr lang="en-US" sz="2600" dirty="0"/>
              <a:t>Erasure of personal data (‘right to be forgotten’, Art. 17) + Notification thereof (Art. 19)</a:t>
            </a:r>
          </a:p>
          <a:p>
            <a:pPr marL="914400" lvl="2" indent="-457200">
              <a:buFont typeface="Courier New" panose="02070309020205020404" pitchFamily="49" charset="0"/>
              <a:buChar char="o"/>
            </a:pPr>
            <a:r>
              <a:rPr lang="en-US" sz="2600" dirty="0"/>
              <a:t>However, see exemptions in Art. 17(3)</a:t>
            </a:r>
          </a:p>
          <a:p>
            <a:pPr marL="365125" lvl="2" indent="-342900"/>
            <a:r>
              <a:rPr lang="en-US" sz="2600" dirty="0"/>
              <a:t>Restriction of processing (Art. 18) + Notification thereof (Art. 19)</a:t>
            </a:r>
          </a:p>
          <a:p>
            <a:pPr marL="936625" lvl="3" indent="-457200">
              <a:buFont typeface="Courier New" panose="02070309020205020404" pitchFamily="49" charset="0"/>
              <a:buChar char="o"/>
            </a:pPr>
            <a:r>
              <a:rPr lang="en-US" sz="2600" dirty="0"/>
              <a:t>In such cases, processing is allowed only on the grounds mentioned in Art. 18(2)</a:t>
            </a:r>
            <a:endParaRPr lang="el-GR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85D0D-A8AA-6464-E384-D5250FC4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8455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1AFCA-2E1C-C412-7FC9-62C78C359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5546"/>
            <a:ext cx="10515600" cy="5552003"/>
          </a:xfrm>
        </p:spPr>
        <p:txBody>
          <a:bodyPr>
            <a:normAutofit/>
          </a:bodyPr>
          <a:lstStyle/>
          <a:p>
            <a:r>
              <a:rPr lang="en-US" sz="2700" dirty="0"/>
              <a:t>Right to data portability (Art. 20)</a:t>
            </a:r>
          </a:p>
          <a:p>
            <a:r>
              <a:rPr lang="en-US" sz="2700" dirty="0"/>
              <a:t>Right to object to processing (Art. 21)</a:t>
            </a:r>
          </a:p>
          <a:p>
            <a:pPr lvl="1"/>
            <a:r>
              <a:rPr lang="en-US" sz="2700" dirty="0"/>
              <a:t>Duty of controller to inform the data subject clearly and separately from any other information </a:t>
            </a:r>
          </a:p>
          <a:p>
            <a:pPr marL="228600" lvl="1"/>
            <a:r>
              <a:rPr lang="en-US" sz="2700" dirty="0"/>
              <a:t>Right not to be subject to automated decisions (Art. 22)</a:t>
            </a:r>
          </a:p>
          <a:p>
            <a:pPr marL="685800" lvl="2"/>
            <a:r>
              <a:rPr lang="en-US" sz="2700" dirty="0"/>
              <a:t>See exemptions in Art. 22(2), especially explicit consent</a:t>
            </a:r>
          </a:p>
          <a:p>
            <a:pPr marL="685800" lvl="2"/>
            <a:r>
              <a:rPr lang="en-US" sz="2700" dirty="0"/>
              <a:t>Right to human intervention and contest of decision – Art. 22(3)</a:t>
            </a:r>
          </a:p>
          <a:p>
            <a:pPr marL="685800" lvl="2"/>
            <a:r>
              <a:rPr lang="en-US" sz="2700" dirty="0"/>
              <a:t>See also Art. 5(3) Directive 2002/58/EC on ‘cookies’</a:t>
            </a:r>
          </a:p>
          <a:p>
            <a:pPr marL="266700" lvl="2"/>
            <a:r>
              <a:rPr lang="en-US" sz="2700" dirty="0"/>
              <a:t>Right to be notified of data breaches (Art. 34)</a:t>
            </a:r>
          </a:p>
          <a:p>
            <a:pPr marL="714375" lvl="2" indent="-182563"/>
            <a:r>
              <a:rPr lang="en-US" sz="2700" dirty="0"/>
              <a:t>	However, see exemptions in Art. 34(3)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7C0EB-98AA-4B2F-A479-D271347FD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1810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6ED0B-C869-71E8-7B05-AB0063B0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3DFA-CB1F-E22E-739A-93D90F18F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en-US" sz="2800" dirty="0"/>
              <a:t>Generic duties of the controller (Art. 12):</a:t>
            </a:r>
          </a:p>
          <a:p>
            <a:pPr marL="814388" lvl="2" indent="-457200"/>
            <a:r>
              <a:rPr lang="en-US" sz="2800" dirty="0"/>
              <a:t> to provide any information to the data subjects regarding their rights in a concise and easily comprehensible form.</a:t>
            </a:r>
          </a:p>
          <a:p>
            <a:pPr marL="814388" lvl="2" indent="-457200"/>
            <a:r>
              <a:rPr lang="en-US" sz="2800" dirty="0"/>
              <a:t>within 1 + 2 months from the request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C5E50-242D-7B29-3661-5AF47675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5211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720F-50F7-645D-1067-07061E67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General obligations of data controllers and data processors (Arts 24-31)</a:t>
            </a:r>
            <a:endParaRPr lang="el-GR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DB0C8-44F0-DE20-DE74-EE96A53E2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4661"/>
          </a:xfrm>
        </p:spPr>
        <p:txBody>
          <a:bodyPr>
            <a:normAutofit/>
          </a:bodyPr>
          <a:lstStyle/>
          <a:p>
            <a:r>
              <a:rPr lang="en-US" sz="2700" dirty="0"/>
              <a:t>Generic duty to ensure compliance with the GDPR Data protection by design and by default </a:t>
            </a:r>
          </a:p>
          <a:p>
            <a:r>
              <a:rPr lang="en-US" sz="2700" dirty="0" err="1"/>
              <a:t>Minimise</a:t>
            </a:r>
            <a:r>
              <a:rPr lang="en-US" sz="2700" dirty="0"/>
              <a:t> processing of data and access of third persons to them.</a:t>
            </a:r>
          </a:p>
          <a:p>
            <a:pPr marL="342900" lvl="1" indent="-342900"/>
            <a:r>
              <a:rPr lang="en-US" sz="2700" dirty="0"/>
              <a:t>Arrangements between joint controllers </a:t>
            </a:r>
          </a:p>
          <a:p>
            <a:pPr marL="342900" lvl="1" indent="-342900"/>
            <a:r>
              <a:rPr lang="en-US" sz="2700" dirty="0"/>
              <a:t>If the controller is outside the EU, then a representative within the EU must be designated</a:t>
            </a:r>
          </a:p>
          <a:p>
            <a:pPr marL="342900" lvl="1" indent="-342900"/>
            <a:r>
              <a:rPr lang="en-US" sz="2700" dirty="0"/>
              <a:t>Controllers are responsible for processors and should sign a contract that describes the exact duties and responsibilities of the processor.</a:t>
            </a:r>
          </a:p>
          <a:p>
            <a:pPr marL="342900" lvl="1" indent="-342900"/>
            <a:r>
              <a:rPr lang="en-US" sz="2700" dirty="0"/>
              <a:t>Duty of controllers to maintain records of processing activities.</a:t>
            </a:r>
          </a:p>
          <a:p>
            <a:pPr marL="342900" lvl="1" indent="-342900"/>
            <a:r>
              <a:rPr lang="en-US" sz="2700" dirty="0"/>
              <a:t>Duty to cooperate with the NSAs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40F36-751D-BEBD-0077-B6BDA41F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972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D8A94-5EDA-4E64-9D09-459782999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1721"/>
          </a:xfrm>
        </p:spPr>
        <p:txBody>
          <a:bodyPr>
            <a:normAutofit/>
          </a:bodyPr>
          <a:lstStyle/>
          <a:p>
            <a:r>
              <a:rPr lang="en-US" sz="4000" b="1" dirty="0"/>
              <a:t>Data security (Arts 32-34)</a:t>
            </a:r>
            <a:endParaRPr lang="el-GR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2DAB1-408C-4E20-AFDA-2E834BC59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791200"/>
          </a:xfrm>
        </p:spPr>
        <p:txBody>
          <a:bodyPr>
            <a:noAutofit/>
          </a:bodyPr>
          <a:lstStyle/>
          <a:p>
            <a:pPr algn="just"/>
            <a:r>
              <a:rPr lang="en-US" sz="2600" dirty="0"/>
              <a:t>Taking into account a variety of factors (e.g. state of the art, cost, likelihood and severity of the rights and freedoms of the data subject), data controllers and processors have to take appropriate </a:t>
            </a:r>
            <a:r>
              <a:rPr lang="en-US" sz="2600" u="sng" dirty="0"/>
              <a:t>technical and </a:t>
            </a:r>
            <a:r>
              <a:rPr lang="en-US" sz="2600" u="sng" dirty="0" err="1"/>
              <a:t>organisational</a:t>
            </a:r>
            <a:r>
              <a:rPr lang="en-US" sz="2600" u="sng" dirty="0"/>
              <a:t> </a:t>
            </a:r>
            <a:r>
              <a:rPr lang="en-US" sz="2600" dirty="0"/>
              <a:t>measures to ensure appropriate security of the personal data they are processing, including:</a:t>
            </a:r>
          </a:p>
          <a:p>
            <a:pPr lvl="1" algn="just"/>
            <a:r>
              <a:rPr lang="en-US" sz="2600" dirty="0"/>
              <a:t>Encryption and </a:t>
            </a:r>
            <a:r>
              <a:rPr lang="en-US" sz="2600" dirty="0" err="1"/>
              <a:t>pseudonymisation</a:t>
            </a:r>
            <a:endParaRPr lang="en-US" sz="2600" dirty="0"/>
          </a:p>
          <a:p>
            <a:pPr lvl="1" algn="just"/>
            <a:r>
              <a:rPr lang="en-US" sz="2600" dirty="0"/>
              <a:t>ongoing confidentiality, integrity, availability and resilience of processing systems and services</a:t>
            </a:r>
          </a:p>
          <a:p>
            <a:pPr lvl="1" algn="just"/>
            <a:r>
              <a:rPr lang="en-US" sz="2600" dirty="0"/>
              <a:t>ability to restore the availability and access to the data in a timely manner in the event of an incident </a:t>
            </a:r>
          </a:p>
          <a:p>
            <a:pPr lvl="1" algn="just"/>
            <a:r>
              <a:rPr lang="en-US" sz="2600" dirty="0"/>
              <a:t>regularly testing, assessing and evaluating the effectiveness of the security measures</a:t>
            </a:r>
          </a:p>
          <a:p>
            <a:pPr marL="457200" lvl="1" indent="-457200" algn="just"/>
            <a:r>
              <a:rPr lang="en-US" sz="2600" dirty="0"/>
              <a:t>Duty to notify data breaches to the NSA and, in principle, to the data subjects</a:t>
            </a:r>
            <a:endParaRPr lang="el-GR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BEE65D-B45D-4B62-936C-8D59AE638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3270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EC56A-B337-4D7F-93C5-956C62D0A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Data protection impact assessments (Arts 35-36)</a:t>
            </a:r>
            <a:endParaRPr lang="el-GR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0BB66-2C45-4489-A46A-74FDF872E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657"/>
            <a:ext cx="10515600" cy="5164818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Necessary, prior to processing, where a high risk to the rights and freedoms of the data subject is likely, especially in cases of:</a:t>
            </a:r>
          </a:p>
          <a:p>
            <a:pPr lvl="1"/>
            <a:r>
              <a:rPr lang="en-US" sz="2600" dirty="0"/>
              <a:t>Systematic and extensive evaluation of personal data through automated processing</a:t>
            </a:r>
          </a:p>
          <a:p>
            <a:pPr lvl="1"/>
            <a:r>
              <a:rPr lang="en-US" sz="2600" dirty="0"/>
              <a:t>Large scale processing of ‘sensitive data’</a:t>
            </a:r>
          </a:p>
          <a:p>
            <a:pPr lvl="1"/>
            <a:r>
              <a:rPr lang="en-US" sz="2600" dirty="0"/>
              <a:t>Systematic, wide-scale monitoring of a public area.</a:t>
            </a:r>
          </a:p>
          <a:p>
            <a:pPr marL="457200" lvl="1" indent="-457200"/>
            <a:r>
              <a:rPr lang="en-US" sz="2600" dirty="0"/>
              <a:t>Content:</a:t>
            </a:r>
          </a:p>
          <a:p>
            <a:pPr marL="914400" lvl="2" indent="-457200"/>
            <a:r>
              <a:rPr lang="en-US" sz="2600" dirty="0"/>
              <a:t>Description, purpose and legitimate interest of the controller</a:t>
            </a:r>
          </a:p>
          <a:p>
            <a:pPr marL="914400" lvl="2" indent="-457200"/>
            <a:r>
              <a:rPr lang="en-US" sz="2600" dirty="0"/>
              <a:t>Necessity and proportionality in relation to the purposes of the processing</a:t>
            </a:r>
          </a:p>
          <a:p>
            <a:pPr marL="914400" lvl="2" indent="-457200"/>
            <a:r>
              <a:rPr lang="en-US" sz="2600" dirty="0"/>
              <a:t>Risk assessment and mitigation measures</a:t>
            </a:r>
          </a:p>
          <a:p>
            <a:pPr marL="457200" lvl="2" indent="-457200"/>
            <a:r>
              <a:rPr lang="en-US" sz="2600" dirty="0"/>
              <a:t>Duty of the controller to consult with the NSA, if the I.A. reveals a high risk to the rights and freedoms of the data subject.</a:t>
            </a:r>
          </a:p>
          <a:p>
            <a:pPr marL="914400" lvl="2" indent="-457200"/>
            <a:endParaRPr lang="en-US" sz="2200" dirty="0"/>
          </a:p>
          <a:p>
            <a:pPr marL="0" lvl="1" indent="0">
              <a:buNone/>
            </a:pPr>
            <a:endParaRPr lang="en-US" sz="2600" dirty="0"/>
          </a:p>
          <a:p>
            <a:pPr lvl="1"/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62449-B6FD-489A-ABBD-0813097B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6837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09395-0188-496A-434A-C9C4B1FD1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Protection Officer (Arts 37-39)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347B5-EEBA-5D07-E11C-9C3E73F88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Independent officer within the organization of the controller</a:t>
            </a:r>
          </a:p>
          <a:p>
            <a:r>
              <a:rPr lang="en-US" dirty="0"/>
              <a:t>Mandatory designation only in certain cases - see Art.37(1)</a:t>
            </a:r>
          </a:p>
          <a:p>
            <a:r>
              <a:rPr lang="en-US" dirty="0"/>
              <a:t>Advisory role as to implementation of GDPR and compliance therewith</a:t>
            </a:r>
          </a:p>
          <a:p>
            <a:r>
              <a:rPr lang="en-US" dirty="0"/>
              <a:t>Link of the data controller with the data subjects and NSA (national supervisory authority)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56F1F-C340-62A0-1F39-508EE9DD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5568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1C1E8-51D4-D6F0-9B11-FA435A375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318" y="365125"/>
            <a:ext cx="10672482" cy="1325563"/>
          </a:xfrm>
        </p:spPr>
        <p:txBody>
          <a:bodyPr/>
          <a:lstStyle/>
          <a:p>
            <a:r>
              <a:rPr lang="en-US" dirty="0"/>
              <a:t>Codes of conduct and certification (Arts 40-43)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2075D-CF21-C570-F119-26C492270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≈ Standardised measures </a:t>
            </a:r>
            <a:r>
              <a:rPr lang="en-US" u="sng" dirty="0"/>
              <a:t>to facilitate </a:t>
            </a:r>
            <a:r>
              <a:rPr lang="en-US" dirty="0"/>
              <a:t>(but not guarantee) implementation and compliance with the GDPR</a:t>
            </a:r>
          </a:p>
          <a:p>
            <a:r>
              <a:rPr lang="en-US" dirty="0"/>
              <a:t>Codes of conduct are subject to approval by the NSA </a:t>
            </a:r>
          </a:p>
          <a:p>
            <a:r>
              <a:rPr lang="en-US" dirty="0"/>
              <a:t>Certification is conducted by special accredited bodies, based on criteria approved by the NSA or the Data Protection Board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2944E-6A08-4357-5C79-1D65E6905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6641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61E24-E14B-4E55-7454-6A58BF2F2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912"/>
          </a:xfrm>
        </p:spPr>
        <p:txBody>
          <a:bodyPr/>
          <a:lstStyle/>
          <a:p>
            <a:r>
              <a:rPr lang="en-US" dirty="0"/>
              <a:t>Data transfers outside the EU (Arts 44-50)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308F4-05D1-0A5E-4B69-5C091201F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424"/>
            <a:ext cx="10515600" cy="4760539"/>
          </a:xfrm>
        </p:spPr>
        <p:txBody>
          <a:bodyPr>
            <a:normAutofit/>
          </a:bodyPr>
          <a:lstStyle/>
          <a:p>
            <a:r>
              <a:rPr lang="en-US" sz="2700" dirty="0"/>
              <a:t>They are allowed upon a decision of the Commission, </a:t>
            </a:r>
            <a:r>
              <a:rPr lang="en-US" sz="2700"/>
              <a:t>which determines </a:t>
            </a:r>
            <a:r>
              <a:rPr lang="en-US" sz="2700" dirty="0"/>
              <a:t>that the country of destination offers an adequate level of protection to the data subjects (i.e. similar to the GDPR)</a:t>
            </a:r>
          </a:p>
          <a:p>
            <a:pPr lvl="1"/>
            <a:r>
              <a:rPr lang="en-US" sz="2700" dirty="0"/>
              <a:t>Especially important regarding data transfers to the US (Adequacy decisions of the Commission have been annulled twice by the CJEU)</a:t>
            </a:r>
          </a:p>
          <a:p>
            <a:pPr marL="725488" lvl="2" indent="-268288"/>
            <a:r>
              <a:rPr lang="en-US" sz="2700" dirty="0"/>
              <a:t>Duty of the Commission for continuous monitoring of the situation in countries on which an adequacy decision has been made -&gt; consultations on remedial measures</a:t>
            </a:r>
          </a:p>
          <a:p>
            <a:pPr marL="268288" lvl="1" indent="-268288"/>
            <a:r>
              <a:rPr lang="en-US" sz="2700" dirty="0"/>
              <a:t>Transfers also allowed upon appropriate, </a:t>
            </a:r>
            <a:r>
              <a:rPr lang="en-US" sz="2700" u="sng" dirty="0"/>
              <a:t>legally binding and enforceable </a:t>
            </a:r>
            <a:r>
              <a:rPr lang="en-US" sz="2700" dirty="0"/>
              <a:t>safeguards – see Art. 46</a:t>
            </a:r>
          </a:p>
          <a:p>
            <a:pPr marL="268288" lvl="1" indent="-268288"/>
            <a:r>
              <a:rPr lang="en-US" sz="2700" dirty="0"/>
              <a:t>Transfers allowed in special situations – see Art. 47</a:t>
            </a:r>
            <a:endParaRPr lang="el-GR" sz="2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8CAB8-106A-DF7F-1C5D-67594AD6D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2093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2E365-83E5-700D-8C04-20D77545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Supervision </a:t>
            </a:r>
            <a:r>
              <a:rPr lang="el-GR" sz="4000" dirty="0"/>
              <a:t>(</a:t>
            </a:r>
            <a:r>
              <a:rPr lang="en-US" sz="4000" dirty="0"/>
              <a:t>Chapters VI-VII)</a:t>
            </a:r>
            <a:endParaRPr lang="el-GR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4FD99-7045-D412-5C37-BFB5EB29A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Independent NSAs</a:t>
            </a:r>
          </a:p>
          <a:p>
            <a:r>
              <a:rPr lang="en-US" sz="2600" dirty="0"/>
              <a:t>For infringements affecting more EU MS: Coordination between the lead NSA and the other NSAs</a:t>
            </a:r>
          </a:p>
          <a:p>
            <a:r>
              <a:rPr lang="en-US" sz="2600" dirty="0"/>
              <a:t>European Data Protection Board</a:t>
            </a:r>
          </a:p>
          <a:p>
            <a:pPr lvl="1"/>
            <a:r>
              <a:rPr lang="en-US" sz="2600" dirty="0"/>
              <a:t>Consists of heads of NSAs + European Data Protection Supervisor</a:t>
            </a:r>
          </a:p>
          <a:p>
            <a:pPr marL="719138" lvl="1" indent="0">
              <a:buNone/>
            </a:pPr>
            <a:r>
              <a:rPr lang="en-US" dirty="0"/>
              <a:t>(the EDPS is the independent data protection authority for EU institutions)</a:t>
            </a:r>
          </a:p>
          <a:p>
            <a:pPr lvl="1"/>
            <a:r>
              <a:rPr lang="en-US" sz="2600" dirty="0"/>
              <a:t>Advisory role</a:t>
            </a:r>
          </a:p>
          <a:p>
            <a:pPr lvl="1"/>
            <a:r>
              <a:rPr lang="en-US" sz="2600" dirty="0"/>
              <a:t>Resolution of conflicts between NSAs</a:t>
            </a:r>
            <a:endParaRPr lang="el-GR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E1B20-3844-9221-F3A5-52211E7C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814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University of Cyprus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Lecture 4: </a:t>
            </a: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Governance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Michael </a:t>
            </a:r>
            <a:r>
              <a:rPr lang="en-US" dirty="0" err="1"/>
              <a:t>Chatzipanagiotis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73840-0283-4394-B213-CC9C338BDC83}"/>
              </a:ext>
            </a:extLst>
          </p:cNvPr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10399363" y="315043"/>
            <a:ext cx="950319" cy="940321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267884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1B0D1-7720-4F20-9EE3-E5564935D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Enforcement</a:t>
            </a:r>
            <a:r>
              <a:rPr lang="el-GR" dirty="0"/>
              <a:t> (</a:t>
            </a:r>
            <a:r>
              <a:rPr lang="en-US" dirty="0"/>
              <a:t>Art. 58 and Chapter VIII)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E19C2-AE63-4A26-9C98-2FB1D983A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Right of the data subject to </a:t>
            </a:r>
          </a:p>
          <a:p>
            <a:pPr lvl="1"/>
            <a:r>
              <a:rPr lang="en-US" sz="2700" dirty="0"/>
              <a:t>lodge a complaint before the NSA</a:t>
            </a:r>
          </a:p>
          <a:p>
            <a:pPr lvl="1"/>
            <a:r>
              <a:rPr lang="en-US" sz="2700" dirty="0"/>
              <a:t>Appeal the decision of the NSA</a:t>
            </a:r>
          </a:p>
          <a:p>
            <a:pPr lvl="1"/>
            <a:r>
              <a:rPr lang="en-US" sz="2700" dirty="0"/>
              <a:t>Request compensation from the data controller(s) and/or data processor(s)</a:t>
            </a:r>
          </a:p>
          <a:p>
            <a:r>
              <a:rPr lang="en-US" sz="2700" dirty="0"/>
              <a:t>The NSA may impose an administrative fine of up to € 20 millions or 4% of the global turnover, whichever is higher.</a:t>
            </a:r>
            <a:endParaRPr lang="el-GR" sz="2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30706-19B5-478A-B892-285C9415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1236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and touching a screen&#10;&#10;Description automatically generated">
            <a:extLst>
              <a:ext uri="{FF2B5EF4-FFF2-40B4-BE49-F238E27FC236}">
                <a16:creationId xmlns:a16="http://schemas.microsoft.com/office/drawing/2014/main" id="{6F5314EC-CEBE-F138-07ED-5C2844FD01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" r="287" b="1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BC2A57-C396-1A1A-CFA9-4A2052371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Governance Act</a:t>
            </a:r>
            <a:endParaRPr lang="el-GR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D1E97-610B-7F1A-4BA2-AC8FF44E68D3}"/>
              </a:ext>
            </a:extLst>
          </p:cNvPr>
          <p:cNvSpPr txBox="1"/>
          <p:nvPr/>
        </p:nvSpPr>
        <p:spPr>
          <a:xfrm>
            <a:off x="9610000" y="6550213"/>
            <a:ext cx="2506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source: shutterstock.com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570182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9212-3234-FAE4-ABB7-2D9D6553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General comments</a:t>
            </a:r>
            <a:endParaRPr lang="el-G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40FB1-5089-F06C-175B-1A3025175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Cross-sectoral instrument</a:t>
            </a:r>
          </a:p>
          <a:p>
            <a:r>
              <a:rPr lang="en-US" dirty="0"/>
              <a:t>Objective: </a:t>
            </a:r>
            <a:r>
              <a:rPr lang="en-US" dirty="0" err="1"/>
              <a:t>Harmonisation</a:t>
            </a:r>
            <a:r>
              <a:rPr lang="en-US" dirty="0"/>
              <a:t> of rules on fair access and use of data, Facilitation of data sharing across sectors and MS</a:t>
            </a:r>
          </a:p>
          <a:p>
            <a:pPr lvl="1"/>
            <a:r>
              <a:rPr lang="en-US" sz="2800" dirty="0"/>
              <a:t>Reuse of publicly-held data</a:t>
            </a:r>
          </a:p>
          <a:p>
            <a:pPr lvl="1"/>
            <a:r>
              <a:rPr lang="en-US" sz="2800" dirty="0"/>
              <a:t>Reuse of protected data</a:t>
            </a:r>
          </a:p>
          <a:p>
            <a:pPr lvl="1"/>
            <a:r>
              <a:rPr lang="en-US" sz="2800" dirty="0"/>
              <a:t>Encourage data sharing through data intermediaries</a:t>
            </a:r>
          </a:p>
          <a:p>
            <a:pPr lvl="1"/>
            <a:r>
              <a:rPr lang="en-US" sz="2800" dirty="0"/>
              <a:t>Facilitate data sharing for altruistic purposes</a:t>
            </a:r>
          </a:p>
          <a:p>
            <a:pPr marL="342900" lvl="1" indent="-342900"/>
            <a:r>
              <a:rPr lang="en-US" sz="2800" dirty="0"/>
              <a:t>Applicability to both personal and non-personal data</a:t>
            </a:r>
          </a:p>
          <a:p>
            <a:pPr marL="342900" lvl="1" indent="-342900"/>
            <a:r>
              <a:rPr lang="en-US" sz="2800" dirty="0"/>
              <a:t>GDPR still applies to personal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C5BE4-17D8-5C5B-37F8-AC6E5A14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5448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3320D-B5DD-2791-3001-2769AE669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Re-use of data held by public-sector bodies</a:t>
            </a:r>
            <a:endParaRPr lang="el-G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EA382-9D59-9972-0EE2-B4197219A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Regards mainly protected data (personal data and commercially confidential data)</a:t>
            </a:r>
          </a:p>
          <a:p>
            <a:r>
              <a:rPr lang="en-GB" dirty="0"/>
              <a:t>Re-use permitted upon appropriate safeguards, e.g. anonymisation, </a:t>
            </a:r>
            <a:r>
              <a:rPr lang="en-US" dirty="0"/>
              <a:t>processing in secure environments, confidentiality agreements etc.</a:t>
            </a:r>
          </a:p>
          <a:p>
            <a:r>
              <a:rPr lang="en-US" dirty="0"/>
              <a:t>If the public-sector body has no right to grant access, it should facilitate arrangements between the interested persons, so that data are made available</a:t>
            </a:r>
          </a:p>
          <a:p>
            <a:r>
              <a:rPr lang="en-US" dirty="0"/>
              <a:t>Exclusive data re-use agreements allowed only under strict conditions.</a:t>
            </a:r>
          </a:p>
          <a:p>
            <a:r>
              <a:rPr lang="en-US" dirty="0"/>
              <a:t>Member States to establish single-information point.</a:t>
            </a:r>
          </a:p>
          <a:p>
            <a:r>
              <a:rPr lang="en-US" dirty="0"/>
              <a:t>European Commission to establish single-access point.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B0811-0633-38B0-9AC3-2CFD507A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5829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F30C4-64CD-CF27-9CC3-1156ED4D0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intermediation</a:t>
            </a:r>
            <a:endParaRPr lang="el-G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1C572-2277-AEB4-92DB-9989C89BD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Service providers that connect individuals and companies with interested data users, e.g. data marketplaces.</a:t>
            </a:r>
          </a:p>
          <a:p>
            <a:r>
              <a:rPr lang="en-US" dirty="0"/>
              <a:t>Must be neutral and transparent.</a:t>
            </a:r>
          </a:p>
          <a:p>
            <a:r>
              <a:rPr lang="en-GB" dirty="0"/>
              <a:t>Individuals and organisations remain in control of their data, i.e. intermediaries are not allowed to directly use the data.</a:t>
            </a:r>
          </a:p>
          <a:p>
            <a:r>
              <a:rPr lang="en-US" dirty="0"/>
              <a:t>Need to notify and receive permission from the national supervisory authorities (to ensure respect of applicable rules).</a:t>
            </a:r>
          </a:p>
          <a:p>
            <a:r>
              <a:rPr lang="en-US" dirty="0"/>
              <a:t>Common EU logo.</a:t>
            </a:r>
          </a:p>
          <a:p>
            <a:r>
              <a:rPr lang="en-US" dirty="0"/>
              <a:t>Commission to keep a central register of recognized data intermediaries.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DB74C-E9EC-0800-8A80-1BFDD68E0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24</a:t>
            </a:fld>
            <a:endParaRPr lang="el-GR"/>
          </a:p>
        </p:txBody>
      </p:sp>
      <p:pic>
        <p:nvPicPr>
          <p:cNvPr id="6" name="Picture 5" descr="A logo with text on it&#10;&#10;Description automatically generated">
            <a:extLst>
              <a:ext uri="{FF2B5EF4-FFF2-40B4-BE49-F238E27FC236}">
                <a16:creationId xmlns:a16="http://schemas.microsoft.com/office/drawing/2014/main" id="{0A257E51-F679-CAC9-5A29-C29D4B5F3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520" y="5621338"/>
            <a:ext cx="3459480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87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20AC-C85D-DFF4-8A88-9CB10821C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altruism</a:t>
            </a:r>
            <a:endParaRPr lang="el-G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687B6-6D8A-FE3F-86EE-9F68E20F3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45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= voluntary consent or permission to use personal or commercial-protected data without reward</a:t>
            </a:r>
          </a:p>
          <a:p>
            <a:r>
              <a:rPr lang="en-GB" dirty="0"/>
              <a:t>Objective of DGA: Creation of trustworthy data-sharing tools and pools.</a:t>
            </a:r>
          </a:p>
          <a:p>
            <a:r>
              <a:rPr lang="en-GB" dirty="0"/>
              <a:t>Registration of ‘data altruism organisations’</a:t>
            </a:r>
          </a:p>
          <a:p>
            <a:r>
              <a:rPr lang="en-GB" dirty="0"/>
              <a:t>Such organisation must be non-profit, meet transparency requirements and specific technical requirements.</a:t>
            </a:r>
          </a:p>
          <a:p>
            <a:r>
              <a:rPr lang="en-GB" dirty="0"/>
              <a:t>Common EU logo</a:t>
            </a:r>
          </a:p>
          <a:p>
            <a:r>
              <a:rPr lang="en-GB" dirty="0"/>
              <a:t>Common European consent form</a:t>
            </a:r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9C5B37AF-E83C-C940-E0C5-552E66361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5" y="5258753"/>
            <a:ext cx="3459480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0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C7FF4-033C-5539-5CB9-5F2C88D57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European Data Innovation Board</a:t>
            </a:r>
            <a:endParaRPr lang="el-G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5B65C-9BB7-BC09-1946-90200096E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consist of representatives of MS, EDPB, EDPS, ENISA, Commission, an SME representative etc.</a:t>
            </a:r>
          </a:p>
          <a:p>
            <a:r>
              <a:rPr lang="en-US" dirty="0"/>
              <a:t>Coordination and facilitation role on the application of the DGA through sharing and development of best practices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37412-DC17-54CB-5443-C4A0E65D3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1419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41428-973B-0E88-7535-3622D2EF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International data flows</a:t>
            </a:r>
            <a:endParaRPr lang="el-G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E7FD2-F4A1-68B0-16C9-2A8B234D5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Safeguards and conditions for data sharing with non-EU countries of non-personal data.</a:t>
            </a:r>
          </a:p>
          <a:p>
            <a:r>
              <a:rPr lang="en-US" dirty="0"/>
              <a:t>The third country must provide an equivalent level of data protection and accept EU jurisdiction on the transferred data.</a:t>
            </a:r>
          </a:p>
          <a:p>
            <a:r>
              <a:rPr lang="en-US" dirty="0"/>
              <a:t>Possibility of Commission to adopt adequacy decisions.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A92F0-ADB3-EA3E-FDB6-349E6FC2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0626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4688BB-E25B-D373-F6B2-AA9A64E7B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5000" b="1" dirty="0"/>
              <a:t>Directive on Open Data and Re-use of Public Sector Information</a:t>
            </a:r>
            <a:endParaRPr lang="el-GR" sz="5000" b="1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B0DC148-992D-0B1E-7E94-9C6BCE839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1073" y="6597537"/>
            <a:ext cx="2757846" cy="260463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dirty="0"/>
              <a:t>Source: istockphoto.com</a:t>
            </a:r>
            <a:endParaRPr lang="el-GR" dirty="0"/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-up of a lock&#10;&#10;Description automatically generated">
            <a:extLst>
              <a:ext uri="{FF2B5EF4-FFF2-40B4-BE49-F238E27FC236}">
                <a16:creationId xmlns:a16="http://schemas.microsoft.com/office/drawing/2014/main" id="{B4B38F7F-2100-02D1-EE36-75A48429F0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1" r="20478"/>
          <a:stretch/>
        </p:blipFill>
        <p:spPr>
          <a:xfrm>
            <a:off x="5310177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10E76-0E99-E736-0CFD-CC8E8DDB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800" y="6356350"/>
            <a:ext cx="7620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3F1A817-C473-4155-AFA1-3CE2929A6DA3}" type="slidenum">
              <a:rPr lang="el-G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28</a:t>
            </a:fld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99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6C612-0173-C1FC-5AD8-AAAF432BA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 of provisions</a:t>
            </a:r>
            <a:endParaRPr lang="el-G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14EFD-923A-7918-BBA3-B478D2F00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Access and re-use of data held by public-sector bodies.</a:t>
            </a:r>
          </a:p>
          <a:p>
            <a:r>
              <a:rPr lang="en-US" dirty="0"/>
              <a:t>Concerns only data that are not personal and are not commercially protected or confidential.</a:t>
            </a:r>
          </a:p>
          <a:p>
            <a:r>
              <a:rPr lang="en-US" dirty="0"/>
              <a:t>MS to release information in free and open formats.</a:t>
            </a:r>
          </a:p>
          <a:p>
            <a:r>
              <a:rPr lang="en-US" dirty="0"/>
              <a:t>Re-use of publicly funded research data</a:t>
            </a:r>
          </a:p>
          <a:p>
            <a:r>
              <a:rPr lang="en-US" dirty="0"/>
              <a:t>Exclusive re-use arrangements only under very strict conditions.</a:t>
            </a:r>
          </a:p>
          <a:p>
            <a:r>
              <a:rPr lang="en-US" dirty="0">
                <a:hlinkClick r:id="rId2"/>
              </a:rPr>
              <a:t>Lists of High-Value Datasets </a:t>
            </a:r>
            <a:r>
              <a:rPr lang="en-US" dirty="0"/>
              <a:t>(= </a:t>
            </a:r>
            <a:r>
              <a:rPr lang="en-GB" dirty="0"/>
              <a:t>documents held by a public sector body, the re-use of which is associated with important benefits for society, the environment and the economy)</a:t>
            </a:r>
            <a:r>
              <a:rPr lang="en-US" dirty="0"/>
              <a:t>: (a) </a:t>
            </a:r>
            <a:r>
              <a:rPr lang="en-GB" dirty="0"/>
              <a:t>geospatial, (b) earth observation and environment, (c) meteorological, (d) statistics, (e) companies and (f) mobility.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8300E-23BC-F4AE-69EA-95C99BE5B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2343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gital numbers art">
            <a:extLst>
              <a:ext uri="{FF2B5EF4-FFF2-40B4-BE49-F238E27FC236}">
                <a16:creationId xmlns:a16="http://schemas.microsoft.com/office/drawing/2014/main" id="{053C7AB5-4E49-71BF-9735-DEE46D279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135" b="595"/>
          <a:stretch/>
        </p:blipFill>
        <p:spPr>
          <a:xfrm>
            <a:off x="0" y="-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9D37DF-044B-1C69-B193-22AE248A1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governance from the perspective of EU law</a:t>
            </a:r>
            <a:endParaRPr lang="el-GR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E8626-E9F9-5A7E-20B8-805273C28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FC940B-6587-66C3-C5CA-21CFDFBFC0B3}"/>
              </a:ext>
            </a:extLst>
          </p:cNvPr>
          <p:cNvSpPr txBox="1"/>
          <p:nvPr/>
        </p:nvSpPr>
        <p:spPr>
          <a:xfrm>
            <a:off x="0" y="6042582"/>
            <a:ext cx="3387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Michael Chatzipanagiotis</a:t>
            </a:r>
          </a:p>
          <a:p>
            <a:r>
              <a:rPr lang="en-US" b="1" dirty="0"/>
              <a:t>Assistant Professor in Private Law</a:t>
            </a:r>
            <a:endParaRPr lang="el-GR" b="1" dirty="0"/>
          </a:p>
        </p:txBody>
      </p:sp>
      <p:pic>
        <p:nvPicPr>
          <p:cNvPr id="7" name="Picture 6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7BA48313-B5F8-4D72-1B57-0A00094F7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6100" cy="857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C72332-ABC4-B3AB-B793-F34B76C27D10}"/>
              </a:ext>
            </a:extLst>
          </p:cNvPr>
          <p:cNvSpPr txBox="1"/>
          <p:nvPr/>
        </p:nvSpPr>
        <p:spPr>
          <a:xfrm>
            <a:off x="9637810" y="6519444"/>
            <a:ext cx="2487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Image source: Getty images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4040587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Content Placeholder 5" descr="A blue screen with numbers and lines">
            <a:extLst>
              <a:ext uri="{FF2B5EF4-FFF2-40B4-BE49-F238E27FC236}">
                <a16:creationId xmlns:a16="http://schemas.microsoft.com/office/drawing/2014/main" id="{3B53804A-F44F-5A63-07DB-93F44C2DD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9" b="805"/>
          <a:stretch/>
        </p:blipFill>
        <p:spPr>
          <a:xfrm>
            <a:off x="0" y="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0DCCCF-ECC9-E2F7-1B3B-43872E554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122363"/>
            <a:ext cx="9795637" cy="2220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Act (draft)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9DCF0-281C-AB98-7CCB-6C6BCC42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8122" y="6393296"/>
            <a:ext cx="302993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/>
              </a:rPr>
              <a:t>Image source: depositphotos.com</a:t>
            </a:r>
          </a:p>
        </p:txBody>
      </p:sp>
    </p:spTree>
    <p:extLst>
      <p:ext uri="{BB962C8B-B14F-4D97-AF65-F5344CB8AC3E}">
        <p14:creationId xmlns:p14="http://schemas.microsoft.com/office/powerpoint/2010/main" val="1582925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AF2B4-34A1-1374-BDC6-13CAA8576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 of provisions</a:t>
            </a:r>
            <a:endParaRPr lang="el-G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791F-9DA0-5056-A13D-BD251EF7B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Allows users of connected devices to gain access to data generated by them, while providing incentives for manufacturers to continue investing in generation of data.</a:t>
            </a:r>
          </a:p>
          <a:p>
            <a:r>
              <a:rPr lang="en-GB" dirty="0"/>
              <a:t>Protects SMEs from unfair contractual terms as to data access and use.</a:t>
            </a:r>
          </a:p>
          <a:p>
            <a:r>
              <a:rPr lang="en-GB" dirty="0"/>
              <a:t>Provides public sector bodies, in exceptional circumstances, the right to access and use data held by the private sector.</a:t>
            </a:r>
          </a:p>
          <a:p>
            <a:r>
              <a:rPr lang="en-GB" dirty="0"/>
              <a:t>Facilitates effective switching between providers of data processing services </a:t>
            </a:r>
          </a:p>
          <a:p>
            <a:endParaRPr lang="en-GB" dirty="0"/>
          </a:p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DEB88-DBB5-C6AD-20B3-469D03B50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4954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BE754-8990-294A-86F8-3416B79F7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To be continued…</a:t>
            </a:r>
            <a:endParaRPr lang="el-GR" b="1" i="1" dirty="0"/>
          </a:p>
        </p:txBody>
      </p:sp>
      <p:pic>
        <p:nvPicPr>
          <p:cNvPr id="5" name="Content Placeholder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C983EC7D-116C-EB7E-B116-7F7A1450C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18" y="1253331"/>
            <a:ext cx="7438183" cy="4351338"/>
          </a:xfrm>
        </p:spPr>
      </p:pic>
    </p:spTree>
    <p:extLst>
      <p:ext uri="{BB962C8B-B14F-4D97-AF65-F5344CB8AC3E}">
        <p14:creationId xmlns:p14="http://schemas.microsoft.com/office/powerpoint/2010/main" val="3905853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7504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0761-7A06-7372-82A0-19F5DFF03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legislative instruments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87F67-EFBF-B331-2157-9E2864CD8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Data Protection Regulation (GDPR) – Regulation 2016/679</a:t>
            </a:r>
          </a:p>
          <a:p>
            <a:r>
              <a:rPr lang="en-US" dirty="0"/>
              <a:t>Directive 2016/680 on personal data protection for prevention, investigation, detection or prosecution of criminal offences or the execution of criminal penalties</a:t>
            </a:r>
          </a:p>
          <a:p>
            <a:r>
              <a:rPr lang="en-US" dirty="0"/>
              <a:t>Data Governance Act – Regulation 2022/868</a:t>
            </a:r>
          </a:p>
          <a:p>
            <a:r>
              <a:rPr lang="en-US" dirty="0"/>
              <a:t>Directive on Open Data and Re-use of Public Sector Information – Directive 2019/1024</a:t>
            </a:r>
          </a:p>
          <a:p>
            <a:r>
              <a:rPr lang="en-US" dirty="0"/>
              <a:t>(draft) Data Act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06E3-7ABB-017D-9967-9BFE467BA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6259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-up of words&#10;&#10;Description automatically generated">
            <a:extLst>
              <a:ext uri="{FF2B5EF4-FFF2-40B4-BE49-F238E27FC236}">
                <a16:creationId xmlns:a16="http://schemas.microsoft.com/office/drawing/2014/main" id="{E5B331BC-1AC6-3BC9-A8F4-54FE8778D4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A5D846-98D2-2ABC-2DF4-BBABCE45017D}"/>
              </a:ext>
            </a:extLst>
          </p:cNvPr>
          <p:cNvSpPr txBox="1"/>
          <p:nvPr/>
        </p:nvSpPr>
        <p:spPr>
          <a:xfrm>
            <a:off x="9467958" y="6443681"/>
            <a:ext cx="2024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Image source: alamy.com</a:t>
            </a:r>
            <a:endParaRPr lang="el-GR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28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BE782-E3FC-6C11-59CD-7C73ED354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notions (Art. 4)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EEA67-81BF-C8AA-D770-F0E2E1F03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‘personal data’ = any information relating to an identified or identifiable natural person (‘data subject’)</a:t>
            </a:r>
          </a:p>
          <a:p>
            <a:r>
              <a:rPr lang="en-GB" dirty="0"/>
              <a:t>‘processing’ = any operation performed on personal data, such as collection, recording, organisation, structuring, storage, adaptation, alteration etc.</a:t>
            </a:r>
          </a:p>
          <a:p>
            <a:r>
              <a:rPr lang="en-GB" dirty="0"/>
              <a:t>‘controller’ = the person that determines the purposes and means of the processing of personal data</a:t>
            </a:r>
          </a:p>
          <a:p>
            <a:r>
              <a:rPr lang="en-GB" dirty="0"/>
              <a:t>‘processor’ = the person that processes personal data on behalf of the controller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D4BA0-7788-9EA3-F06D-457179B0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276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0C41-D9D3-89E6-49B0-0BED3C90B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(Arts 3-4)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07790-776D-32A6-9D46-5D7AC5A93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Processing of personal data (whether automated or not), as long as the processing occurs within the EU or is related to commercial activities within the EU</a:t>
            </a:r>
          </a:p>
          <a:p>
            <a:r>
              <a:rPr lang="en-US" sz="2600" dirty="0"/>
              <a:t>Inapplicable to </a:t>
            </a:r>
          </a:p>
          <a:p>
            <a:pPr lvl="1"/>
            <a:r>
              <a:rPr lang="en-US" sz="2600" dirty="0"/>
              <a:t>purely personal and household activities (e.g. list of contacts in my smartphone)</a:t>
            </a:r>
          </a:p>
          <a:p>
            <a:pPr lvl="1"/>
            <a:r>
              <a:rPr lang="en-US" sz="2600" dirty="0"/>
              <a:t>Issues related to criminal law and public security</a:t>
            </a:r>
          </a:p>
          <a:p>
            <a:pPr lvl="1"/>
            <a:r>
              <a:rPr lang="en-US" sz="2600" dirty="0"/>
              <a:t>Foreign and security policy issues</a:t>
            </a:r>
          </a:p>
          <a:p>
            <a:pPr lvl="1"/>
            <a:endParaRPr lang="el-GR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4D87D-7E88-D657-CF30-E1F3FB09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363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8BEFB-35CF-B536-6864-9CBD5B238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processing principles (Art. 5)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45144-23D5-D94C-10E5-0FE6CEA20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Lawfulness, fairness and transparency</a:t>
            </a:r>
          </a:p>
          <a:p>
            <a:r>
              <a:rPr lang="en-US" dirty="0"/>
              <a:t>Purpose limitation</a:t>
            </a:r>
          </a:p>
          <a:p>
            <a:r>
              <a:rPr lang="en-US" dirty="0"/>
              <a:t>Data minimization</a:t>
            </a:r>
          </a:p>
          <a:p>
            <a:r>
              <a:rPr lang="en-US" dirty="0"/>
              <a:t>Accuracy</a:t>
            </a:r>
          </a:p>
          <a:p>
            <a:r>
              <a:rPr lang="en-US" dirty="0"/>
              <a:t>Storage limitation</a:t>
            </a:r>
          </a:p>
          <a:p>
            <a:r>
              <a:rPr lang="en-US" dirty="0"/>
              <a:t>Integrity and confidentiality</a:t>
            </a:r>
          </a:p>
          <a:p>
            <a:r>
              <a:rPr lang="en-US" dirty="0"/>
              <a:t>Accountability of the data controller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90A9E-409B-C345-1803-94AEC51F4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3433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DCE48-6FDC-EABF-DDD2-A3404D39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Permitted processing (lawfulness)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752F6-D0BD-4B47-5BFD-04D23801D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Consent of the data subject </a:t>
            </a:r>
            <a:r>
              <a:rPr lang="en-US" dirty="0"/>
              <a:t>(see Art. 7 for details)</a:t>
            </a:r>
          </a:p>
          <a:p>
            <a:pPr lvl="1"/>
            <a:r>
              <a:rPr lang="en-US" dirty="0"/>
              <a:t>Freely given</a:t>
            </a:r>
          </a:p>
          <a:p>
            <a:pPr lvl="1"/>
            <a:r>
              <a:rPr lang="en-US" dirty="0"/>
              <a:t>Upon clear and appropriate information received by the data subject</a:t>
            </a:r>
          </a:p>
          <a:p>
            <a:pPr lvl="1"/>
            <a:r>
              <a:rPr lang="en-US" dirty="0"/>
              <a:t>Freedom of withdrawal at any time</a:t>
            </a:r>
          </a:p>
          <a:p>
            <a:pPr lvl="1"/>
            <a:r>
              <a:rPr lang="en-US" dirty="0"/>
              <a:t>Special rules for ‘sensitive’ data (see Art. 9)</a:t>
            </a:r>
          </a:p>
          <a:p>
            <a:r>
              <a:rPr lang="en-US" dirty="0"/>
              <a:t>Performance of a contract</a:t>
            </a:r>
          </a:p>
          <a:p>
            <a:r>
              <a:rPr lang="en-US" dirty="0"/>
              <a:t>Regulatory compliance of the controller</a:t>
            </a:r>
          </a:p>
          <a:p>
            <a:r>
              <a:rPr lang="en-US" dirty="0"/>
              <a:t>Protection of vital interests of the data subject or another person</a:t>
            </a:r>
          </a:p>
          <a:p>
            <a:r>
              <a:rPr lang="en-US" dirty="0"/>
              <a:t>Performance of a task in the public interest or of official authority</a:t>
            </a:r>
          </a:p>
          <a:p>
            <a:r>
              <a:rPr lang="en-US" dirty="0"/>
              <a:t>Legitimate interest of the controller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43A62-219D-6547-7FA7-C7AE3F44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1A817-C473-4155-AFA1-3CE2929A6DA3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533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1997</Words>
  <Application>Microsoft Office PowerPoint</Application>
  <PresentationFormat>Widescreen</PresentationFormat>
  <Paragraphs>208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Helvetica Neue</vt:lpstr>
      <vt:lpstr>Wingdings</vt:lpstr>
      <vt:lpstr>Office Theme</vt:lpstr>
      <vt:lpstr>PowerPoint Presentation</vt:lpstr>
      <vt:lpstr>PowerPoint Presentation</vt:lpstr>
      <vt:lpstr>Data governance from the perspective of EU law</vt:lpstr>
      <vt:lpstr>Main legislative instruments</vt:lpstr>
      <vt:lpstr>PowerPoint Presentation</vt:lpstr>
      <vt:lpstr>Key notions (Art. 4)</vt:lpstr>
      <vt:lpstr>Scope (Arts 3-4)</vt:lpstr>
      <vt:lpstr>Data processing principles (Art. 5)</vt:lpstr>
      <vt:lpstr>Permitted processing (lawfulness)</vt:lpstr>
      <vt:lpstr>Rights of the data subjects</vt:lpstr>
      <vt:lpstr>PowerPoint Presentation</vt:lpstr>
      <vt:lpstr>PowerPoint Presentation</vt:lpstr>
      <vt:lpstr>General obligations of data controllers and data processors (Arts 24-31)</vt:lpstr>
      <vt:lpstr>Data security (Arts 32-34)</vt:lpstr>
      <vt:lpstr>Data protection impact assessments (Arts 35-36)</vt:lpstr>
      <vt:lpstr>Data Protection Officer (Arts 37-39)</vt:lpstr>
      <vt:lpstr>Codes of conduct and certification (Arts 40-43)</vt:lpstr>
      <vt:lpstr>Data transfers outside the EU (Arts 44-50)</vt:lpstr>
      <vt:lpstr>Supervision (Chapters VI-VII)</vt:lpstr>
      <vt:lpstr>Enforcement (Art. 58 and Chapter VIII)</vt:lpstr>
      <vt:lpstr>Data Governance Act</vt:lpstr>
      <vt:lpstr>General comments</vt:lpstr>
      <vt:lpstr>Re-use of data held by public-sector bodies</vt:lpstr>
      <vt:lpstr>Data intermediation</vt:lpstr>
      <vt:lpstr>Data altruism</vt:lpstr>
      <vt:lpstr>European Data Innovation Board</vt:lpstr>
      <vt:lpstr>International data flows</vt:lpstr>
      <vt:lpstr>Directive on Open Data and Re-use of Public Sector Information</vt:lpstr>
      <vt:lpstr>Overview of provisions</vt:lpstr>
      <vt:lpstr>Data Act (draft)</vt:lpstr>
      <vt:lpstr>Overview of provisions</vt:lpstr>
      <vt:lpstr>To be continued…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governance from the perspective of EU law</dc:title>
  <dc:creator>Michael Chatzipanagiotis</dc:creator>
  <cp:lastModifiedBy>Elpida Keravnou</cp:lastModifiedBy>
  <cp:revision>15</cp:revision>
  <dcterms:created xsi:type="dcterms:W3CDTF">2023-09-12T08:45:52Z</dcterms:created>
  <dcterms:modified xsi:type="dcterms:W3CDTF">2023-12-05T08:23:57Z</dcterms:modified>
</cp:coreProperties>
</file>