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57"/>
  </p:notesMasterIdLst>
  <p:handoutMasterIdLst>
    <p:handoutMasterId r:id="rId58"/>
  </p:handoutMasterIdLst>
  <p:sldIdLst>
    <p:sldId id="1391" r:id="rId2"/>
    <p:sldId id="1421" r:id="rId3"/>
    <p:sldId id="258" r:id="rId4"/>
    <p:sldId id="1423" r:id="rId5"/>
    <p:sldId id="261" r:id="rId6"/>
    <p:sldId id="1434" r:id="rId7"/>
    <p:sldId id="1436" r:id="rId8"/>
    <p:sldId id="1437" r:id="rId9"/>
    <p:sldId id="1439" r:id="rId10"/>
    <p:sldId id="1438" r:id="rId11"/>
    <p:sldId id="1435" r:id="rId12"/>
    <p:sldId id="1430" r:id="rId13"/>
    <p:sldId id="1425" r:id="rId14"/>
    <p:sldId id="1427" r:id="rId15"/>
    <p:sldId id="1428" r:id="rId16"/>
    <p:sldId id="1433" r:id="rId17"/>
    <p:sldId id="1431" r:id="rId18"/>
    <p:sldId id="1432" r:id="rId19"/>
    <p:sldId id="1429" r:id="rId20"/>
    <p:sldId id="1441" r:id="rId21"/>
    <p:sldId id="1398" r:id="rId22"/>
    <p:sldId id="1449" r:id="rId23"/>
    <p:sldId id="1450" r:id="rId24"/>
    <p:sldId id="1418" r:id="rId25"/>
    <p:sldId id="1424" r:id="rId26"/>
    <p:sldId id="1442" r:id="rId27"/>
    <p:sldId id="1448" r:id="rId28"/>
    <p:sldId id="1443" r:id="rId29"/>
    <p:sldId id="1456" r:id="rId30"/>
    <p:sldId id="1444" r:id="rId31"/>
    <p:sldId id="1445" r:id="rId32"/>
    <p:sldId id="1457" r:id="rId33"/>
    <p:sldId id="1458" r:id="rId34"/>
    <p:sldId id="266" r:id="rId35"/>
    <p:sldId id="1452" r:id="rId36"/>
    <p:sldId id="1451" r:id="rId37"/>
    <p:sldId id="1453" r:id="rId38"/>
    <p:sldId id="1454" r:id="rId39"/>
    <p:sldId id="282" r:id="rId40"/>
    <p:sldId id="1455" r:id="rId41"/>
    <p:sldId id="1465" r:id="rId42"/>
    <p:sldId id="1466" r:id="rId43"/>
    <p:sldId id="1467" r:id="rId44"/>
    <p:sldId id="1440" r:id="rId45"/>
    <p:sldId id="618" r:id="rId46"/>
    <p:sldId id="1464" r:id="rId47"/>
    <p:sldId id="620" r:id="rId48"/>
    <p:sldId id="1462" r:id="rId49"/>
    <p:sldId id="1463" r:id="rId50"/>
    <p:sldId id="1459" r:id="rId51"/>
    <p:sldId id="1460" r:id="rId52"/>
    <p:sldId id="1461" r:id="rId53"/>
    <p:sldId id="1446" r:id="rId54"/>
    <p:sldId id="1447" r:id="rId55"/>
    <p:sldId id="1389" r:id="rId56"/>
  </p:sldIdLst>
  <p:sldSz cx="24384000" cy="13716000"/>
  <p:notesSz cx="6858000" cy="9144000"/>
  <p:defaultTextStyle>
    <a:defPPr>
      <a:defRPr lang="bg-BG"/>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C8"/>
    <a:srgbClr val="FF2D64"/>
    <a:srgbClr val="00008A"/>
    <a:srgbClr val="0000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60072D-F505-2D4B-A1FB-8D2090DC28C4}" v="2445" dt="2023-10-02T12:25:02.707"/>
  </p1510:revLst>
</p1510:revInfo>
</file>

<file path=ppt/tableStyles.xml><?xml version="1.0" encoding="utf-8"?>
<a:tblStyleLst xmlns:a="http://schemas.openxmlformats.org/drawingml/2006/main" def="{5C22544A-7EE6-4342-B048-85BDC9FD1C3A}">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2" autoAdjust="0"/>
    <p:restoredTop sz="76122"/>
  </p:normalViewPr>
  <p:slideViewPr>
    <p:cSldViewPr snapToGrid="0" showGuides="1">
      <p:cViewPr>
        <p:scale>
          <a:sx n="56" d="100"/>
          <a:sy n="56" d="100"/>
        </p:scale>
        <p:origin x="144" y="144"/>
      </p:cViewPr>
      <p:guideLst>
        <p:guide orient="horz" pos="4320"/>
        <p:guide pos="7680"/>
      </p:guideLst>
    </p:cSldViewPr>
  </p:slideViewPr>
  <p:notesTextViewPr>
    <p:cViewPr>
      <p:scale>
        <a:sx n="1" d="1"/>
        <a:sy n="1" d="1"/>
      </p:scale>
      <p:origin x="0" y="0"/>
    </p:cViewPr>
  </p:notesTextViewPr>
  <p:sorterViewPr>
    <p:cViewPr>
      <p:scale>
        <a:sx n="158" d="100"/>
        <a:sy n="158" d="100"/>
      </p:scale>
      <p:origin x="0" y="-4986"/>
    </p:cViewPr>
  </p:sorterViewPr>
  <p:notesViewPr>
    <p:cSldViewPr snapToGrid="0">
      <p:cViewPr varScale="1">
        <p:scale>
          <a:sx n="67" d="100"/>
          <a:sy n="67" d="100"/>
        </p:scale>
        <p:origin x="3120"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B0F28D-45F5-4A29-B270-D2DAE0255279}" type="datetimeFigureOut">
              <a:rPr lang="en-US" smtClean="0"/>
              <a:t>12/5/2023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0237A2-49EC-40F2-A331-12A168298958}" type="slidenum">
              <a:rPr lang="en-US" smtClean="0"/>
              <a:t>‹#›</a:t>
            </a:fld>
            <a:endParaRPr lang="en-US"/>
          </a:p>
        </p:txBody>
      </p:sp>
    </p:spTree>
    <p:extLst>
      <p:ext uri="{BB962C8B-B14F-4D97-AF65-F5344CB8AC3E}">
        <p14:creationId xmlns:p14="http://schemas.microsoft.com/office/powerpoint/2010/main" val="3435845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1CE506-2B29-4F6F-9F8A-36F280EE95DD}" type="datetimeFigureOut">
              <a:rPr lang="bg-BG" smtClean="0"/>
              <a:t>5.12.2023 г.</a:t>
            </a:fld>
            <a:endParaRPr lang="bg-B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55F51D-27DF-4E3A-AE07-DCE3D1AD7219}" type="slidenum">
              <a:rPr lang="bg-BG" smtClean="0"/>
              <a:t>‹#›</a:t>
            </a:fld>
            <a:endParaRPr lang="bg-BG"/>
          </a:p>
        </p:txBody>
      </p:sp>
    </p:spTree>
    <p:extLst>
      <p:ext uri="{BB962C8B-B14F-4D97-AF65-F5344CB8AC3E}">
        <p14:creationId xmlns:p14="http://schemas.microsoft.com/office/powerpoint/2010/main" val="2210666718"/>
      </p:ext>
    </p:extLst>
  </p:cSld>
  <p:clrMap bg1="lt1" tx1="dk1" bg2="lt2" tx2="dk2" accent1="accent1" accent2="accent2" accent3="accent3" accent4="accent4" accent5="accent5" accent6="accent6" hlink="hlink" folHlink="folHlink"/>
  <p:notesStyle>
    <a:lvl1pPr marL="0" algn="l"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1</a:t>
            </a:fld>
            <a:endParaRPr lang="bg-BG"/>
          </a:p>
        </p:txBody>
      </p:sp>
    </p:spTree>
    <p:extLst>
      <p:ext uri="{BB962C8B-B14F-4D97-AF65-F5344CB8AC3E}">
        <p14:creationId xmlns:p14="http://schemas.microsoft.com/office/powerpoint/2010/main" val="1094578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NimbusRomNo9L"/>
              </a:rPr>
              <a:t>By contrast, a human agent that is very bad at </a:t>
            </a:r>
            <a:r>
              <a:rPr lang="en-GB" sz="1800" dirty="0" err="1">
                <a:effectLst/>
                <a:latin typeface="NimbusRomNo9L"/>
              </a:rPr>
              <a:t>calculat</a:t>
            </a:r>
            <a:r>
              <a:rPr lang="en-GB" sz="1800" dirty="0">
                <a:effectLst/>
                <a:latin typeface="NimbusRomNo9L"/>
              </a:rPr>
              <a:t>- </a:t>
            </a:r>
            <a:r>
              <a:rPr lang="en-GB" sz="1800" dirty="0" err="1">
                <a:effectLst/>
                <a:latin typeface="NimbusRomNo9L"/>
              </a:rPr>
              <a:t>ing</a:t>
            </a:r>
            <a:r>
              <a:rPr lang="en-GB" sz="1800" dirty="0">
                <a:effectLst/>
                <a:latin typeface="NimbusRomNo9L"/>
              </a:rPr>
              <a:t> and always makes the wrong decision might still be an explicit utilitarian, provided that the human attempts to ap- ply utilitarian principles to reach conclusions. The autonomy needed to regard the behaviour as agency is now present, along with some (flawed) knowledge of how to apply util- </a:t>
            </a:r>
            <a:r>
              <a:rPr lang="en-GB" sz="1800" dirty="0" err="1">
                <a:effectLst/>
                <a:latin typeface="NimbusRomNo9L"/>
              </a:rPr>
              <a:t>itarianism</a:t>
            </a:r>
            <a:r>
              <a:rPr lang="en-GB" sz="1800" dirty="0">
                <a:effectLst/>
                <a:latin typeface="NimbusRomNo9L"/>
              </a:rPr>
              <a:t>. Unlike a human, the artificial agent might have perfect knowledge about the relevant rules and how to ap- ply them. However, when it is </a:t>
            </a:r>
            <a:r>
              <a:rPr lang="en-GB" sz="1800" i="1" dirty="0">
                <a:effectLst/>
                <a:latin typeface="NimbusRomNo9L"/>
              </a:rPr>
              <a:t>given </a:t>
            </a:r>
            <a:r>
              <a:rPr lang="en-GB" sz="1800" dirty="0">
                <a:effectLst/>
                <a:latin typeface="NimbusRomNo9L"/>
              </a:rPr>
              <a:t>a set of numbers and a utility function associated with possible outcomes, it cannot be said to engage in autonomous reasoning about the </a:t>
            </a:r>
            <a:r>
              <a:rPr lang="en-GB" sz="1800" dirty="0" err="1">
                <a:effectLst/>
                <a:latin typeface="NimbusRomNo9L"/>
              </a:rPr>
              <a:t>ethi</a:t>
            </a:r>
            <a:r>
              <a:rPr lang="en-GB" sz="1800" dirty="0">
                <a:effectLst/>
                <a:latin typeface="NimbusRomNo9L"/>
              </a:rPr>
              <a:t>- </a:t>
            </a:r>
            <a:r>
              <a:rPr lang="en-GB" sz="1800" dirty="0" err="1">
                <a:effectLst/>
                <a:latin typeface="NimbusRomNo9L"/>
              </a:rPr>
              <a:t>cal</a:t>
            </a:r>
            <a:r>
              <a:rPr lang="en-GB" sz="1800" dirty="0">
                <a:effectLst/>
                <a:latin typeface="NimbusRomNo9L"/>
              </a:rPr>
              <a:t> utility of its choice. Hence, it is an implicit ethical agent</a:t>
            </a:r>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17</a:t>
            </a:fld>
            <a:endParaRPr lang="bg-BG"/>
          </a:p>
        </p:txBody>
      </p:sp>
    </p:spTree>
    <p:extLst>
      <p:ext uri="{BB962C8B-B14F-4D97-AF65-F5344CB8AC3E}">
        <p14:creationId xmlns:p14="http://schemas.microsoft.com/office/powerpoint/2010/main" val="1867309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23</a:t>
            </a:fld>
            <a:endParaRPr lang="bg-BG"/>
          </a:p>
        </p:txBody>
      </p:sp>
    </p:spTree>
    <p:extLst>
      <p:ext uri="{BB962C8B-B14F-4D97-AF65-F5344CB8AC3E}">
        <p14:creationId xmlns:p14="http://schemas.microsoft.com/office/powerpoint/2010/main" val="1818253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GB" dirty="0">
                <a:effectLst/>
              </a:rPr>
              <a:t>Implication [arrowed line],</a:t>
            </a:r>
          </a:p>
          <a:p>
            <a:pPr marL="742950" lvl="1" indent="-285750">
              <a:buFont typeface="Arial" panose="020B0604020202020204" pitchFamily="34" charset="0"/>
              <a:buChar char="•"/>
            </a:pPr>
            <a:r>
              <a:rPr lang="en-GB" b="0" i="0" dirty="0" err="1">
                <a:effectLst/>
                <a:latin typeface="MJXc-TeX-main-B"/>
              </a:rPr>
              <a:t>O</a:t>
            </a:r>
            <a:r>
              <a:rPr lang="en-GB" b="0" i="0" dirty="0" err="1">
                <a:effectLst/>
                <a:latin typeface="MJXc-TeX-main-R"/>
              </a:rPr>
              <a:t>B</a:t>
            </a:r>
            <a:r>
              <a:rPr lang="en-GB" b="0" i="0" dirty="0" err="1">
                <a:effectLst/>
                <a:latin typeface="MJXc-TeX-math-I"/>
              </a:rPr>
              <a:t>p</a:t>
            </a:r>
            <a:r>
              <a:rPr lang="en-GB" dirty="0">
                <a:effectLst/>
              </a:rPr>
              <a:t> (corner 1) to </a:t>
            </a:r>
            <a:r>
              <a:rPr lang="en-GB" b="0" i="0" dirty="0" err="1">
                <a:effectLst/>
                <a:latin typeface="MJXc-TeX-main-B"/>
              </a:rPr>
              <a:t>N</a:t>
            </a:r>
            <a:r>
              <a:rPr lang="en-GB" b="0" i="0" dirty="0" err="1">
                <a:effectLst/>
                <a:latin typeface="MJXc-TeX-main-R"/>
              </a:rPr>
              <a:t>O</a:t>
            </a:r>
            <a:r>
              <a:rPr lang="en-GB" b="0" i="0" dirty="0" err="1">
                <a:effectLst/>
                <a:latin typeface="MJXc-TeX-math-I"/>
              </a:rPr>
              <a:t>p</a:t>
            </a:r>
            <a:r>
              <a:rPr lang="en-GB" dirty="0">
                <a:effectLst/>
              </a:rPr>
              <a:t> (corner 3)</a:t>
            </a:r>
          </a:p>
          <a:p>
            <a:pPr marL="742950" lvl="1" indent="-285750">
              <a:buFont typeface="Arial" panose="020B0604020202020204" pitchFamily="34" charset="0"/>
              <a:buChar char="•"/>
            </a:pPr>
            <a:r>
              <a:rPr lang="en-GB" b="0" i="0" dirty="0" err="1">
                <a:effectLst/>
                <a:latin typeface="MJXc-TeX-main-B"/>
              </a:rPr>
              <a:t>O</a:t>
            </a:r>
            <a:r>
              <a:rPr lang="en-GB" b="0" i="0" dirty="0" err="1">
                <a:effectLst/>
                <a:latin typeface="MJXc-TeX-main-R"/>
              </a:rPr>
              <a:t>B</a:t>
            </a:r>
            <a:r>
              <a:rPr lang="en-GB" b="0" i="0" dirty="0" err="1">
                <a:effectLst/>
                <a:latin typeface="MJXc-TeX-math-I"/>
              </a:rPr>
              <a:t>p</a:t>
            </a:r>
            <a:r>
              <a:rPr lang="en-GB" dirty="0">
                <a:effectLst/>
              </a:rPr>
              <a:t> (corner 1) to </a:t>
            </a:r>
            <a:r>
              <a:rPr lang="en-GB" b="0" i="0" dirty="0" err="1">
                <a:effectLst/>
                <a:latin typeface="MJXc-TeX-main-B"/>
              </a:rPr>
              <a:t>P</a:t>
            </a:r>
            <a:r>
              <a:rPr lang="en-GB" b="0" i="0" dirty="0" err="1">
                <a:effectLst/>
                <a:latin typeface="MJXc-TeX-main-R"/>
              </a:rPr>
              <a:t>E</a:t>
            </a:r>
            <a:r>
              <a:rPr lang="en-GB" b="0" i="0" dirty="0" err="1">
                <a:effectLst/>
                <a:latin typeface="MJXc-TeX-math-I"/>
              </a:rPr>
              <a:t>p</a:t>
            </a:r>
            <a:r>
              <a:rPr lang="en-GB" dirty="0">
                <a:effectLst/>
              </a:rPr>
              <a:t> (corner 5)</a:t>
            </a:r>
          </a:p>
          <a:p>
            <a:pPr marL="742950" lvl="1" indent="-285750">
              <a:buFont typeface="Arial" panose="020B0604020202020204" pitchFamily="34" charset="0"/>
              <a:buChar char="•"/>
            </a:pPr>
            <a:r>
              <a:rPr lang="en-GB" b="0" i="0" dirty="0" err="1">
                <a:effectLst/>
                <a:latin typeface="MJXc-TeX-main-B"/>
              </a:rPr>
              <a:t>I</a:t>
            </a:r>
            <a:r>
              <a:rPr lang="en-GB" b="0" i="0" dirty="0" err="1">
                <a:effectLst/>
                <a:latin typeface="MJXc-TeX-main-R"/>
              </a:rPr>
              <a:t>M</a:t>
            </a:r>
            <a:r>
              <a:rPr lang="en-GB" b="0" i="0" dirty="0" err="1">
                <a:effectLst/>
                <a:latin typeface="MJXc-TeX-math-I"/>
              </a:rPr>
              <a:t>p</a:t>
            </a:r>
            <a:r>
              <a:rPr lang="en-GB" dirty="0">
                <a:effectLst/>
              </a:rPr>
              <a:t> (corner 2) to </a:t>
            </a:r>
            <a:r>
              <a:rPr lang="en-GB" b="0" i="0" dirty="0" err="1">
                <a:effectLst/>
                <a:latin typeface="MJXc-TeX-main-B"/>
              </a:rPr>
              <a:t>N</a:t>
            </a:r>
            <a:r>
              <a:rPr lang="en-GB" b="0" i="0" dirty="0" err="1">
                <a:effectLst/>
                <a:latin typeface="MJXc-TeX-main-R"/>
              </a:rPr>
              <a:t>O</a:t>
            </a:r>
            <a:r>
              <a:rPr lang="en-GB" b="0" i="0" dirty="0" err="1">
                <a:effectLst/>
                <a:latin typeface="MJXc-TeX-math-I"/>
              </a:rPr>
              <a:t>p</a:t>
            </a:r>
            <a:r>
              <a:rPr lang="en-GB" dirty="0">
                <a:effectLst/>
              </a:rPr>
              <a:t> (corner 3)</a:t>
            </a:r>
          </a:p>
          <a:p>
            <a:pPr marL="742950" lvl="1" indent="-285750">
              <a:buFont typeface="Arial" panose="020B0604020202020204" pitchFamily="34" charset="0"/>
              <a:buChar char="•"/>
            </a:pPr>
            <a:r>
              <a:rPr lang="en-GB" b="0" i="0" dirty="0" err="1">
                <a:effectLst/>
                <a:latin typeface="MJXc-TeX-main-B"/>
              </a:rPr>
              <a:t>I</a:t>
            </a:r>
            <a:r>
              <a:rPr lang="en-GB" b="0" i="0" dirty="0" err="1">
                <a:effectLst/>
                <a:latin typeface="MJXc-TeX-main-R"/>
              </a:rPr>
              <a:t>M</a:t>
            </a:r>
            <a:r>
              <a:rPr lang="en-GB" b="0" i="0" dirty="0" err="1">
                <a:effectLst/>
                <a:latin typeface="MJXc-TeX-math-I"/>
              </a:rPr>
              <a:t>p</a:t>
            </a:r>
            <a:r>
              <a:rPr lang="en-GB" dirty="0">
                <a:effectLst/>
              </a:rPr>
              <a:t> (corner 2) to </a:t>
            </a:r>
            <a:r>
              <a:rPr lang="en-GB" b="0" i="0" dirty="0" err="1">
                <a:effectLst/>
                <a:latin typeface="MJXc-TeX-main-B"/>
              </a:rPr>
              <a:t>O</a:t>
            </a:r>
            <a:r>
              <a:rPr lang="en-GB" b="0" i="0" dirty="0" err="1">
                <a:effectLst/>
                <a:latin typeface="MJXc-TeX-main-R"/>
              </a:rPr>
              <a:t>M</a:t>
            </a:r>
            <a:r>
              <a:rPr lang="en-GB" b="0" i="0" dirty="0" err="1">
                <a:effectLst/>
                <a:latin typeface="MJXc-TeX-math-I"/>
              </a:rPr>
              <a:t>p</a:t>
            </a:r>
            <a:r>
              <a:rPr lang="en-GB" dirty="0">
                <a:effectLst/>
              </a:rPr>
              <a:t> (corner 4)</a:t>
            </a:r>
          </a:p>
          <a:p>
            <a:pPr marL="742950" lvl="1" indent="-285750">
              <a:buFont typeface="Arial" panose="020B0604020202020204" pitchFamily="34" charset="0"/>
              <a:buChar char="•"/>
            </a:pPr>
            <a:r>
              <a:rPr lang="en-GB" b="0" i="0" dirty="0" err="1">
                <a:effectLst/>
                <a:latin typeface="MJXc-TeX-main-B"/>
              </a:rPr>
              <a:t>O</a:t>
            </a:r>
            <a:r>
              <a:rPr lang="en-GB" b="0" i="0" dirty="0" err="1">
                <a:effectLst/>
                <a:latin typeface="MJXc-TeX-main-R"/>
              </a:rPr>
              <a:t>P</a:t>
            </a:r>
            <a:r>
              <a:rPr lang="en-GB" b="0" i="0" dirty="0" err="1">
                <a:effectLst/>
                <a:latin typeface="MJXc-TeX-math-I"/>
              </a:rPr>
              <a:t>p</a:t>
            </a:r>
            <a:r>
              <a:rPr lang="en-GB" dirty="0">
                <a:effectLst/>
              </a:rPr>
              <a:t> (corner 6) to </a:t>
            </a:r>
            <a:r>
              <a:rPr lang="en-GB" b="0" i="0" dirty="0" err="1">
                <a:effectLst/>
                <a:latin typeface="MJXc-TeX-main-B"/>
              </a:rPr>
              <a:t>O</a:t>
            </a:r>
            <a:r>
              <a:rPr lang="en-GB" b="0" i="0" dirty="0" err="1">
                <a:effectLst/>
                <a:latin typeface="MJXc-TeX-main-R"/>
              </a:rPr>
              <a:t>M</a:t>
            </a:r>
            <a:r>
              <a:rPr lang="en-GB" b="0" i="0" dirty="0" err="1">
                <a:effectLst/>
                <a:latin typeface="MJXc-TeX-math-I"/>
              </a:rPr>
              <a:t>p</a:t>
            </a:r>
            <a:r>
              <a:rPr lang="en-GB" dirty="0">
                <a:effectLst/>
              </a:rPr>
              <a:t> (corner 4)</a:t>
            </a:r>
          </a:p>
          <a:p>
            <a:pPr marL="742950" lvl="1" indent="-285750">
              <a:buFont typeface="Arial" panose="020B0604020202020204" pitchFamily="34" charset="0"/>
              <a:buChar char="•"/>
            </a:pPr>
            <a:r>
              <a:rPr lang="en-GB" b="0" i="0" dirty="0" err="1">
                <a:effectLst/>
                <a:latin typeface="MJXc-TeX-main-B"/>
              </a:rPr>
              <a:t>O</a:t>
            </a:r>
            <a:r>
              <a:rPr lang="en-GB" b="0" i="0" dirty="0" err="1">
                <a:effectLst/>
                <a:latin typeface="MJXc-TeX-main-R"/>
              </a:rPr>
              <a:t>P</a:t>
            </a:r>
            <a:r>
              <a:rPr lang="en-GB" b="0" i="0" dirty="0" err="1">
                <a:effectLst/>
                <a:latin typeface="MJXc-TeX-math-I"/>
              </a:rPr>
              <a:t>p</a:t>
            </a:r>
            <a:r>
              <a:rPr lang="en-GB" dirty="0">
                <a:effectLst/>
              </a:rPr>
              <a:t> (corner 6) to </a:t>
            </a:r>
            <a:r>
              <a:rPr lang="en-GB" b="0" i="0" dirty="0" err="1">
                <a:effectLst/>
                <a:latin typeface="MJXc-TeX-main-B"/>
              </a:rPr>
              <a:t>P</a:t>
            </a:r>
            <a:r>
              <a:rPr lang="en-GB" b="0" i="0" dirty="0" err="1">
                <a:effectLst/>
                <a:latin typeface="MJXc-TeX-main-R"/>
              </a:rPr>
              <a:t>E</a:t>
            </a:r>
            <a:r>
              <a:rPr lang="en-GB" b="0" i="0" dirty="0" err="1">
                <a:effectLst/>
                <a:latin typeface="MJXc-TeX-math-I"/>
              </a:rPr>
              <a:t>p</a:t>
            </a:r>
            <a:r>
              <a:rPr lang="en-GB" dirty="0">
                <a:effectLst/>
              </a:rPr>
              <a:t> (corner 5)</a:t>
            </a:r>
          </a:p>
          <a:p>
            <a:pPr>
              <a:buFont typeface="Arial" panose="020B0604020202020204" pitchFamily="34" charset="0"/>
              <a:buChar char="•"/>
            </a:pPr>
            <a:r>
              <a:rPr lang="en-GB" dirty="0">
                <a:effectLst/>
              </a:rPr>
              <a:t>Contraries [dotted blue line],</a:t>
            </a:r>
          </a:p>
          <a:p>
            <a:pPr marL="742950" lvl="1" indent="-285750">
              <a:buFont typeface="Arial" panose="020B0604020202020204" pitchFamily="34" charset="0"/>
              <a:buChar char="•"/>
            </a:pPr>
            <a:r>
              <a:rPr lang="en-GB" b="0" i="0" dirty="0" err="1">
                <a:effectLst/>
                <a:latin typeface="MJXc-TeX-main-B"/>
              </a:rPr>
              <a:t>O</a:t>
            </a:r>
            <a:r>
              <a:rPr lang="en-GB" b="0" i="0" dirty="0" err="1">
                <a:effectLst/>
                <a:latin typeface="MJXc-TeX-main-R"/>
              </a:rPr>
              <a:t>B</a:t>
            </a:r>
            <a:r>
              <a:rPr lang="en-GB" b="0" i="0" dirty="0" err="1">
                <a:effectLst/>
                <a:latin typeface="MJXc-TeX-math-I"/>
              </a:rPr>
              <a:t>p</a:t>
            </a:r>
            <a:r>
              <a:rPr lang="en-GB" dirty="0">
                <a:effectLst/>
              </a:rPr>
              <a:t> and </a:t>
            </a:r>
            <a:r>
              <a:rPr lang="en-GB" b="0" i="0" dirty="0" err="1">
                <a:effectLst/>
                <a:latin typeface="MJXc-TeX-main-B"/>
              </a:rPr>
              <a:t>I</a:t>
            </a:r>
            <a:r>
              <a:rPr lang="en-GB" b="0" i="0" dirty="0" err="1">
                <a:effectLst/>
                <a:latin typeface="MJXc-TeX-main-R"/>
              </a:rPr>
              <a:t>M</a:t>
            </a:r>
            <a:r>
              <a:rPr lang="en-GB" b="0" i="0" dirty="0" err="1">
                <a:effectLst/>
                <a:latin typeface="MJXc-TeX-math-I"/>
              </a:rPr>
              <a:t>p</a:t>
            </a:r>
            <a:r>
              <a:rPr lang="en-GB" dirty="0">
                <a:effectLst/>
              </a:rPr>
              <a:t> (corners 1 and 2)</a:t>
            </a:r>
          </a:p>
          <a:p>
            <a:pPr marL="742950" lvl="1" indent="-285750">
              <a:buFont typeface="Arial" panose="020B0604020202020204" pitchFamily="34" charset="0"/>
              <a:buChar char="•"/>
            </a:pPr>
            <a:r>
              <a:rPr lang="en-GB" b="0" i="0" dirty="0" err="1">
                <a:effectLst/>
                <a:latin typeface="MJXc-TeX-main-B"/>
              </a:rPr>
              <a:t>O</a:t>
            </a:r>
            <a:r>
              <a:rPr lang="en-GB" b="0" i="0" dirty="0" err="1">
                <a:effectLst/>
                <a:latin typeface="MJXc-TeX-main-R"/>
              </a:rPr>
              <a:t>B</a:t>
            </a:r>
            <a:r>
              <a:rPr lang="en-GB" b="0" i="0" dirty="0" err="1">
                <a:effectLst/>
                <a:latin typeface="MJXc-TeX-math-I"/>
              </a:rPr>
              <a:t>p</a:t>
            </a:r>
            <a:r>
              <a:rPr lang="en-GB" dirty="0">
                <a:effectLst/>
              </a:rPr>
              <a:t> and </a:t>
            </a:r>
            <a:r>
              <a:rPr lang="en-GB" b="0" i="0" dirty="0" err="1">
                <a:effectLst/>
                <a:latin typeface="MJXc-TeX-main-B"/>
              </a:rPr>
              <a:t>O</a:t>
            </a:r>
            <a:r>
              <a:rPr lang="en-GB" b="0" i="0" dirty="0" err="1">
                <a:effectLst/>
                <a:latin typeface="MJXc-TeX-main-R"/>
              </a:rPr>
              <a:t>P</a:t>
            </a:r>
            <a:r>
              <a:rPr lang="en-GB" b="0" i="0" dirty="0" err="1">
                <a:effectLst/>
                <a:latin typeface="MJXc-TeX-math-I"/>
              </a:rPr>
              <a:t>p</a:t>
            </a:r>
            <a:r>
              <a:rPr lang="en-GB" dirty="0">
                <a:effectLst/>
              </a:rPr>
              <a:t> (corners 1 and 6)</a:t>
            </a:r>
          </a:p>
          <a:p>
            <a:pPr marL="742950" lvl="1" indent="-285750">
              <a:buFont typeface="Arial" panose="020B0604020202020204" pitchFamily="34" charset="0"/>
              <a:buChar char="•"/>
            </a:pPr>
            <a:r>
              <a:rPr lang="en-GB" b="0" i="0" dirty="0" err="1">
                <a:effectLst/>
                <a:latin typeface="MJXc-TeX-main-B"/>
              </a:rPr>
              <a:t>I</a:t>
            </a:r>
            <a:r>
              <a:rPr lang="en-GB" b="0" i="0" dirty="0" err="1">
                <a:effectLst/>
                <a:latin typeface="MJXc-TeX-main-R"/>
              </a:rPr>
              <a:t>M</a:t>
            </a:r>
            <a:r>
              <a:rPr lang="en-GB" b="0" i="0" dirty="0" err="1">
                <a:effectLst/>
                <a:latin typeface="MJXc-TeX-math-I"/>
              </a:rPr>
              <a:t>p</a:t>
            </a:r>
            <a:r>
              <a:rPr lang="en-GB" dirty="0">
                <a:effectLst/>
              </a:rPr>
              <a:t> and </a:t>
            </a:r>
            <a:r>
              <a:rPr lang="en-GB" b="0" i="0" dirty="0" err="1">
                <a:effectLst/>
                <a:latin typeface="MJXc-TeX-main-B"/>
              </a:rPr>
              <a:t>O</a:t>
            </a:r>
            <a:r>
              <a:rPr lang="en-GB" b="0" i="0" dirty="0" err="1">
                <a:effectLst/>
                <a:latin typeface="MJXc-TeX-main-R"/>
              </a:rPr>
              <a:t>P</a:t>
            </a:r>
            <a:r>
              <a:rPr lang="en-GB" b="0" i="0" dirty="0" err="1">
                <a:effectLst/>
                <a:latin typeface="MJXc-TeX-math-I"/>
              </a:rPr>
              <a:t>p</a:t>
            </a:r>
            <a:r>
              <a:rPr lang="en-GB" dirty="0">
                <a:effectLst/>
              </a:rPr>
              <a:t> (corners 2 and 6)</a:t>
            </a:r>
          </a:p>
          <a:p>
            <a:pPr>
              <a:buFont typeface="Arial" panose="020B0604020202020204" pitchFamily="34" charset="0"/>
              <a:buChar char="•"/>
            </a:pPr>
            <a:r>
              <a:rPr lang="en-GB" dirty="0">
                <a:effectLst/>
              </a:rPr>
              <a:t>Subcontraries [green line],</a:t>
            </a:r>
          </a:p>
          <a:p>
            <a:pPr marL="742950" lvl="1" indent="-285750">
              <a:buFont typeface="Arial" panose="020B0604020202020204" pitchFamily="34" charset="0"/>
              <a:buChar char="•"/>
            </a:pPr>
            <a:r>
              <a:rPr lang="en-GB" b="0" i="0" dirty="0" err="1">
                <a:effectLst/>
                <a:latin typeface="MJXc-TeX-main-B"/>
              </a:rPr>
              <a:t>N</a:t>
            </a:r>
            <a:r>
              <a:rPr lang="en-GB" b="0" i="0" dirty="0" err="1">
                <a:effectLst/>
                <a:latin typeface="MJXc-TeX-main-R"/>
              </a:rPr>
              <a:t>O</a:t>
            </a:r>
            <a:r>
              <a:rPr lang="en-GB" b="0" i="0" dirty="0" err="1">
                <a:effectLst/>
                <a:latin typeface="MJXc-TeX-math-I"/>
              </a:rPr>
              <a:t>p</a:t>
            </a:r>
            <a:r>
              <a:rPr lang="en-GB" dirty="0">
                <a:effectLst/>
              </a:rPr>
              <a:t> and </a:t>
            </a:r>
            <a:r>
              <a:rPr lang="en-GB" b="0" i="0" dirty="0" err="1">
                <a:effectLst/>
                <a:latin typeface="MJXc-TeX-main-B"/>
              </a:rPr>
              <a:t>O</a:t>
            </a:r>
            <a:r>
              <a:rPr lang="en-GB" b="0" i="0" dirty="0" err="1">
                <a:effectLst/>
                <a:latin typeface="MJXc-TeX-main-R"/>
              </a:rPr>
              <a:t>M</a:t>
            </a:r>
            <a:r>
              <a:rPr lang="en-GB" b="0" i="0" dirty="0" err="1">
                <a:effectLst/>
                <a:latin typeface="MJXc-TeX-math-I"/>
              </a:rPr>
              <a:t>p</a:t>
            </a:r>
            <a:r>
              <a:rPr lang="en-GB" dirty="0">
                <a:effectLst/>
              </a:rPr>
              <a:t> (corners 3 and 4)</a:t>
            </a:r>
          </a:p>
          <a:p>
            <a:pPr marL="742950" lvl="1" indent="-285750">
              <a:buFont typeface="Arial" panose="020B0604020202020204" pitchFamily="34" charset="0"/>
              <a:buChar char="•"/>
            </a:pPr>
            <a:r>
              <a:rPr lang="en-GB" b="0" i="0" dirty="0" err="1">
                <a:effectLst/>
                <a:latin typeface="MJXc-TeX-main-B"/>
              </a:rPr>
              <a:t>N</a:t>
            </a:r>
            <a:r>
              <a:rPr lang="en-GB" b="0" i="0" dirty="0" err="1">
                <a:effectLst/>
                <a:latin typeface="MJXc-TeX-main-R"/>
              </a:rPr>
              <a:t>O</a:t>
            </a:r>
            <a:r>
              <a:rPr lang="en-GB" b="0" i="0" dirty="0" err="1">
                <a:effectLst/>
                <a:latin typeface="MJXc-TeX-math-I"/>
              </a:rPr>
              <a:t>p</a:t>
            </a:r>
            <a:r>
              <a:rPr lang="en-GB" dirty="0">
                <a:effectLst/>
              </a:rPr>
              <a:t> and </a:t>
            </a:r>
            <a:r>
              <a:rPr lang="en-GB" b="0" i="0" dirty="0" err="1">
                <a:effectLst/>
                <a:latin typeface="MJXc-TeX-main-B"/>
              </a:rPr>
              <a:t>P</a:t>
            </a:r>
            <a:r>
              <a:rPr lang="en-GB" b="0" i="0" dirty="0" err="1">
                <a:effectLst/>
                <a:latin typeface="MJXc-TeX-main-R"/>
              </a:rPr>
              <a:t>E</a:t>
            </a:r>
            <a:r>
              <a:rPr lang="en-GB" b="0" i="0" dirty="0" err="1">
                <a:effectLst/>
                <a:latin typeface="MJXc-TeX-math-I"/>
              </a:rPr>
              <a:t>p</a:t>
            </a:r>
            <a:r>
              <a:rPr lang="en-GB" dirty="0">
                <a:effectLst/>
              </a:rPr>
              <a:t> (corners 3 and 5)</a:t>
            </a:r>
          </a:p>
          <a:p>
            <a:pPr marL="742950" lvl="1" indent="-285750">
              <a:buFont typeface="Arial" panose="020B0604020202020204" pitchFamily="34" charset="0"/>
              <a:buChar char="•"/>
            </a:pPr>
            <a:r>
              <a:rPr lang="en-GB" b="0" i="0" dirty="0" err="1">
                <a:effectLst/>
                <a:latin typeface="MJXc-TeX-main-B"/>
              </a:rPr>
              <a:t>P</a:t>
            </a:r>
            <a:r>
              <a:rPr lang="en-GB" b="0" i="0" dirty="0" err="1">
                <a:effectLst/>
                <a:latin typeface="MJXc-TeX-main-R"/>
              </a:rPr>
              <a:t>E</a:t>
            </a:r>
            <a:r>
              <a:rPr lang="en-GB" b="0" i="0" dirty="0" err="1">
                <a:effectLst/>
                <a:latin typeface="MJXc-TeX-math-I"/>
              </a:rPr>
              <a:t>p</a:t>
            </a:r>
            <a:r>
              <a:rPr lang="en-GB" dirty="0">
                <a:effectLst/>
              </a:rPr>
              <a:t> and </a:t>
            </a:r>
            <a:r>
              <a:rPr lang="en-GB" b="0" i="0" dirty="0" err="1">
                <a:effectLst/>
                <a:latin typeface="MJXc-TeX-main-B"/>
              </a:rPr>
              <a:t>O</a:t>
            </a:r>
            <a:r>
              <a:rPr lang="en-GB" b="0" i="0" dirty="0" err="1">
                <a:effectLst/>
                <a:latin typeface="MJXc-TeX-main-R"/>
              </a:rPr>
              <a:t>M</a:t>
            </a:r>
            <a:r>
              <a:rPr lang="en-GB" b="0" i="0" dirty="0" err="1">
                <a:effectLst/>
                <a:latin typeface="MJXc-TeX-math-I"/>
              </a:rPr>
              <a:t>p</a:t>
            </a:r>
            <a:r>
              <a:rPr lang="en-GB" dirty="0">
                <a:effectLst/>
              </a:rPr>
              <a:t> (corners 4 and 5)</a:t>
            </a:r>
          </a:p>
          <a:p>
            <a:pPr>
              <a:buFont typeface="Arial" panose="020B0604020202020204" pitchFamily="34" charset="0"/>
              <a:buChar char="•"/>
            </a:pPr>
            <a:r>
              <a:rPr lang="en-GB" dirty="0">
                <a:effectLst/>
              </a:rPr>
              <a:t>Contradictories [dashed purple lines].</a:t>
            </a:r>
          </a:p>
          <a:p>
            <a:pPr marL="742950" lvl="1" indent="-285750">
              <a:buFont typeface="Arial" panose="020B0604020202020204" pitchFamily="34" charset="0"/>
              <a:buChar char="•"/>
            </a:pPr>
            <a:r>
              <a:rPr lang="en-GB" b="0" i="0" dirty="0" err="1">
                <a:effectLst/>
                <a:latin typeface="MJXc-TeX-main-B"/>
              </a:rPr>
              <a:t>O</a:t>
            </a:r>
            <a:r>
              <a:rPr lang="en-GB" b="0" i="0" dirty="0" err="1">
                <a:effectLst/>
                <a:latin typeface="MJXc-TeX-main-R"/>
              </a:rPr>
              <a:t>B</a:t>
            </a:r>
            <a:r>
              <a:rPr lang="en-GB" b="0" i="0" dirty="0" err="1">
                <a:effectLst/>
                <a:latin typeface="MJXc-TeX-math-I"/>
              </a:rPr>
              <a:t>p</a:t>
            </a:r>
            <a:r>
              <a:rPr lang="en-GB" dirty="0">
                <a:effectLst/>
              </a:rPr>
              <a:t> and </a:t>
            </a:r>
            <a:r>
              <a:rPr lang="en-GB" b="0" i="0" dirty="0" err="1">
                <a:effectLst/>
                <a:latin typeface="MJXc-TeX-main-B"/>
              </a:rPr>
              <a:t>O</a:t>
            </a:r>
            <a:r>
              <a:rPr lang="en-GB" b="0" i="0" dirty="0" err="1">
                <a:effectLst/>
                <a:latin typeface="MJXc-TeX-main-R"/>
              </a:rPr>
              <a:t>M</a:t>
            </a:r>
            <a:r>
              <a:rPr lang="en-GB" b="0" i="0" dirty="0" err="1">
                <a:effectLst/>
                <a:latin typeface="MJXc-TeX-math-I"/>
              </a:rPr>
              <a:t>p</a:t>
            </a:r>
            <a:r>
              <a:rPr lang="en-GB" dirty="0">
                <a:effectLst/>
              </a:rPr>
              <a:t> (corners 1 and 4)</a:t>
            </a:r>
          </a:p>
          <a:p>
            <a:pPr marL="742950" lvl="1" indent="-285750">
              <a:buFont typeface="Arial" panose="020B0604020202020204" pitchFamily="34" charset="0"/>
              <a:buChar char="•"/>
            </a:pPr>
            <a:r>
              <a:rPr lang="en-GB" b="0" i="0" dirty="0" err="1">
                <a:effectLst/>
                <a:latin typeface="MJXc-TeX-main-B"/>
              </a:rPr>
              <a:t>I</a:t>
            </a:r>
            <a:r>
              <a:rPr lang="en-GB" b="0" i="0" dirty="0" err="1">
                <a:effectLst/>
                <a:latin typeface="MJXc-TeX-main-R"/>
              </a:rPr>
              <a:t>M</a:t>
            </a:r>
            <a:r>
              <a:rPr lang="en-GB" b="0" i="0" dirty="0" err="1">
                <a:effectLst/>
                <a:latin typeface="MJXc-TeX-math-I"/>
              </a:rPr>
              <a:t>p</a:t>
            </a:r>
            <a:r>
              <a:rPr lang="en-GB" dirty="0">
                <a:effectLst/>
              </a:rPr>
              <a:t> and </a:t>
            </a:r>
            <a:r>
              <a:rPr lang="en-GB" b="0" i="0" dirty="0" err="1">
                <a:effectLst/>
                <a:latin typeface="MJXc-TeX-main-B"/>
              </a:rPr>
              <a:t>P</a:t>
            </a:r>
            <a:r>
              <a:rPr lang="en-GB" b="0" i="0" dirty="0" err="1">
                <a:effectLst/>
                <a:latin typeface="MJXc-TeX-main-R"/>
              </a:rPr>
              <a:t>E</a:t>
            </a:r>
            <a:r>
              <a:rPr lang="en-GB" b="0" i="0" dirty="0" err="1">
                <a:effectLst/>
                <a:latin typeface="MJXc-TeX-math-I"/>
              </a:rPr>
              <a:t>p</a:t>
            </a:r>
            <a:r>
              <a:rPr lang="en-GB" dirty="0">
                <a:effectLst/>
              </a:rPr>
              <a:t> (corners 2 and 5)</a:t>
            </a:r>
          </a:p>
          <a:p>
            <a:pPr marL="742950" lvl="1" indent="-285750">
              <a:buFont typeface="Arial" panose="020B0604020202020204" pitchFamily="34" charset="0"/>
              <a:buChar char="•"/>
            </a:pPr>
            <a:r>
              <a:rPr lang="en-GB" b="0" i="0" dirty="0" err="1">
                <a:effectLst/>
                <a:latin typeface="MJXc-TeX-main-B"/>
              </a:rPr>
              <a:t>N</a:t>
            </a:r>
            <a:r>
              <a:rPr lang="en-GB" b="0" i="0" dirty="0" err="1">
                <a:effectLst/>
                <a:latin typeface="MJXc-TeX-main-R"/>
              </a:rPr>
              <a:t>O</a:t>
            </a:r>
            <a:r>
              <a:rPr lang="en-GB" b="0" i="0" dirty="0" err="1">
                <a:effectLst/>
                <a:latin typeface="MJXc-TeX-math-I"/>
              </a:rPr>
              <a:t>p</a:t>
            </a:r>
            <a:r>
              <a:rPr lang="en-GB" dirty="0">
                <a:effectLst/>
              </a:rPr>
              <a:t> and </a:t>
            </a:r>
            <a:r>
              <a:rPr lang="en-GB" b="0" i="0" dirty="0" err="1">
                <a:effectLst/>
                <a:latin typeface="MJXc-TeX-main-B"/>
              </a:rPr>
              <a:t>O</a:t>
            </a:r>
            <a:r>
              <a:rPr lang="en-GB" b="0" i="0" dirty="0" err="1">
                <a:effectLst/>
                <a:latin typeface="MJXc-TeX-main-R"/>
              </a:rPr>
              <a:t>P</a:t>
            </a:r>
            <a:r>
              <a:rPr lang="en-GB" b="0" i="0" dirty="0" err="1">
                <a:effectLst/>
                <a:latin typeface="MJXc-TeX-math-I"/>
              </a:rPr>
              <a:t>p</a:t>
            </a:r>
            <a:r>
              <a:rPr lang="en-GB" dirty="0">
                <a:effectLst/>
              </a:rPr>
              <a:t> (corners 3 and 6)</a:t>
            </a:r>
          </a:p>
          <a:p>
            <a:br>
              <a:rPr lang="en-GB" dirty="0"/>
            </a:br>
            <a:endParaRPr lang="en-GB" dirty="0"/>
          </a:p>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24</a:t>
            </a:fld>
            <a:endParaRPr lang="bg-BG"/>
          </a:p>
        </p:txBody>
      </p:sp>
    </p:spTree>
    <p:extLst>
      <p:ext uri="{BB962C8B-B14F-4D97-AF65-F5344CB8AC3E}">
        <p14:creationId xmlns:p14="http://schemas.microsoft.com/office/powerpoint/2010/main" val="2623780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25</a:t>
            </a:fld>
            <a:endParaRPr lang="bg-BG"/>
          </a:p>
        </p:txBody>
      </p:sp>
    </p:spTree>
    <p:extLst>
      <p:ext uri="{BB962C8B-B14F-4D97-AF65-F5344CB8AC3E}">
        <p14:creationId xmlns:p14="http://schemas.microsoft.com/office/powerpoint/2010/main" val="3714058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err="1"/>
              <a:t>OperA</a:t>
            </a:r>
            <a:r>
              <a:rPr lang="en-GB" b="0" dirty="0"/>
              <a:t> in particular offers an interaction model that allows for the specification of agreements between the agents in the form of interaction contracts. These contracts also serve as verification for the fulfilment of interaction agreements between relevant actors, thus giving us the power to adjust agents’ plans for action-selection in real-time. These specifications surely also offer transparency into the interactions that occur between agents w</a:t>
            </a:r>
            <a:r>
              <a:rPr lang="en-GB" dirty="0">
                <a:ea typeface="+mn-lt"/>
                <a:cs typeface="+mn-lt"/>
              </a:rPr>
              <a:t>ithout requiring knowledge about internal architecture of the individual agent.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ea typeface="+mn-lt"/>
              <a:cs typeface="+mn-lt"/>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ea typeface="+mn-lt"/>
                <a:cs typeface="+mn-lt"/>
              </a:rPr>
              <a:t>Then, for the individual agent, we look towards Behaviour-based approaches for the advantage of quick and reactive behavioural adjustments to dynamic and uncertain environments. More specifically we use Behaviour Oriented Design which is a cognitive architecture that comes also with an agile methodology for developing modular reactive planning agents. Again, emphasis is put on transparency both during the development process and the modular structure of the agent itself.</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we developed is a hybrid architecture called Agents With </a:t>
            </a:r>
            <a:r>
              <a:rPr lang="en-US" dirty="0" err="1"/>
              <a:t>KnoWledge</a:t>
            </a:r>
            <a:r>
              <a:rPr lang="en-US" dirty="0"/>
              <a:t> About Real-Time Duties, or AWKWARD for short.</a:t>
            </a:r>
          </a:p>
        </p:txBody>
      </p:sp>
      <p:sp>
        <p:nvSpPr>
          <p:cNvPr id="4" name="Slide Number Placeholder 3"/>
          <p:cNvSpPr>
            <a:spLocks noGrp="1"/>
          </p:cNvSpPr>
          <p:nvPr>
            <p:ph type="sldNum" sz="quarter" idx="5"/>
          </p:nvPr>
        </p:nvSpPr>
        <p:spPr/>
        <p:txBody>
          <a:bodyPr/>
          <a:lstStyle/>
          <a:p>
            <a:fld id="{CA84143D-DCE1-C64A-825E-2B3EC9B59268}" type="slidenum">
              <a:rPr lang="sv-SE" smtClean="0"/>
              <a:t>34</a:t>
            </a:fld>
            <a:endParaRPr lang="sv-SE"/>
          </a:p>
        </p:txBody>
      </p:sp>
    </p:spTree>
    <p:extLst>
      <p:ext uri="{BB962C8B-B14F-4D97-AF65-F5344CB8AC3E}">
        <p14:creationId xmlns:p14="http://schemas.microsoft.com/office/powerpoint/2010/main" val="2478499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err="1"/>
              <a:t>OperA</a:t>
            </a:r>
            <a:r>
              <a:rPr lang="en-GB" b="0" dirty="0"/>
              <a:t> in particular offers an interaction model that allows for the specification of agreements between the agents in the form of interaction contracts. These contracts also serve as verification for the fulfilment of interaction agreements between relevant actors, thus giving us the power to adjust agents’ plans for action-selection in real-time. These specifications surely also offer transparency into the interactions that occur between agents w</a:t>
            </a:r>
            <a:r>
              <a:rPr lang="en-GB" dirty="0">
                <a:ea typeface="+mn-lt"/>
                <a:cs typeface="+mn-lt"/>
              </a:rPr>
              <a:t>ithout requiring knowledge about internal architecture of the individual agent.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ea typeface="+mn-lt"/>
              <a:cs typeface="+mn-lt"/>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ea typeface="+mn-lt"/>
                <a:cs typeface="+mn-lt"/>
              </a:rPr>
              <a:t>Then, for the individual agent, we look towards Behaviour-based approaches for the advantage of quick and reactive behavioural adjustments to dynamic and uncertain environments. More specifically we use Behaviour Oriented Design which is a cognitive architecture that comes also with an agile methodology for developing modular reactive planning agents. Again, emphasis is put on transparency both during the development process and the modular structure of the agent itself.</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we developed is a hybrid architecture called Agents With </a:t>
            </a:r>
            <a:r>
              <a:rPr lang="en-US" dirty="0" err="1"/>
              <a:t>KnoWledge</a:t>
            </a:r>
            <a:r>
              <a:rPr lang="en-US" dirty="0"/>
              <a:t> About Real-Time Duties, or AWKWARD for short.</a:t>
            </a:r>
          </a:p>
        </p:txBody>
      </p:sp>
      <p:sp>
        <p:nvSpPr>
          <p:cNvPr id="4" name="Slide Number Placeholder 3"/>
          <p:cNvSpPr>
            <a:spLocks noGrp="1"/>
          </p:cNvSpPr>
          <p:nvPr>
            <p:ph type="sldNum" sz="quarter" idx="5"/>
          </p:nvPr>
        </p:nvSpPr>
        <p:spPr/>
        <p:txBody>
          <a:bodyPr/>
          <a:lstStyle/>
          <a:p>
            <a:fld id="{CA84143D-DCE1-C64A-825E-2B3EC9B59268}" type="slidenum">
              <a:rPr lang="sv-SE" smtClean="0"/>
              <a:t>35</a:t>
            </a:fld>
            <a:endParaRPr lang="sv-SE"/>
          </a:p>
        </p:txBody>
      </p:sp>
    </p:spTree>
    <p:extLst>
      <p:ext uri="{BB962C8B-B14F-4D97-AF65-F5344CB8AC3E}">
        <p14:creationId xmlns:p14="http://schemas.microsoft.com/office/powerpoint/2010/main" val="1981676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err="1"/>
              <a:t>OperA</a:t>
            </a:r>
            <a:r>
              <a:rPr lang="en-GB" b="0" dirty="0"/>
              <a:t> in particular offers an interaction model that allows for the specification of agreements between the agents in the form of interaction contracts. These contracts also serve as verification for the fulfilment of interaction agreements between relevant actors, thus giving us the power to adjust agents’ plans for action-selection in real-time. These specifications surely also offer transparency into the interactions that occur between agents w</a:t>
            </a:r>
            <a:r>
              <a:rPr lang="en-GB" dirty="0">
                <a:ea typeface="+mn-lt"/>
                <a:cs typeface="+mn-lt"/>
              </a:rPr>
              <a:t>ithout requiring knowledge about internal architecture of the individual agent.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ea typeface="+mn-lt"/>
              <a:cs typeface="+mn-lt"/>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ea typeface="+mn-lt"/>
                <a:cs typeface="+mn-lt"/>
              </a:rPr>
              <a:t>Then, for the individual agent, we look towards Behaviour-based approaches for the advantage of quick and reactive behavioural adjustments to dynamic and uncertain environments. More specifically we use Behaviour Oriented Design which is a cognitive architecture that comes also with an agile methodology for developing modular reactive planning agents. Again, emphasis is put on transparency both during the development process and the modular structure of the agent itself.</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we developed is a hybrid architecture called Agents With </a:t>
            </a:r>
            <a:r>
              <a:rPr lang="en-US" dirty="0" err="1"/>
              <a:t>KnoWledge</a:t>
            </a:r>
            <a:r>
              <a:rPr lang="en-US" dirty="0"/>
              <a:t> About Real-Time Duties, or AWKWARD for short.</a:t>
            </a:r>
          </a:p>
        </p:txBody>
      </p:sp>
      <p:sp>
        <p:nvSpPr>
          <p:cNvPr id="4" name="Slide Number Placeholder 3"/>
          <p:cNvSpPr>
            <a:spLocks noGrp="1"/>
          </p:cNvSpPr>
          <p:nvPr>
            <p:ph type="sldNum" sz="quarter" idx="5"/>
          </p:nvPr>
        </p:nvSpPr>
        <p:spPr/>
        <p:txBody>
          <a:bodyPr/>
          <a:lstStyle/>
          <a:p>
            <a:fld id="{CA84143D-DCE1-C64A-825E-2B3EC9B59268}" type="slidenum">
              <a:rPr lang="sv-SE" smtClean="0"/>
              <a:t>36</a:t>
            </a:fld>
            <a:endParaRPr lang="sv-SE"/>
          </a:p>
        </p:txBody>
      </p:sp>
    </p:spTree>
    <p:extLst>
      <p:ext uri="{BB962C8B-B14F-4D97-AF65-F5344CB8AC3E}">
        <p14:creationId xmlns:p14="http://schemas.microsoft.com/office/powerpoint/2010/main" val="3837309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Qualitatively, this looks promising!</a:t>
            </a:r>
          </a:p>
          <a:p>
            <a:endParaRPr lang="en-GB" dirty="0"/>
          </a:p>
        </p:txBody>
      </p:sp>
      <p:sp>
        <p:nvSpPr>
          <p:cNvPr id="4" name="Slide Number Placeholder 3"/>
          <p:cNvSpPr>
            <a:spLocks noGrp="1"/>
          </p:cNvSpPr>
          <p:nvPr>
            <p:ph type="sldNum" sz="quarter" idx="5"/>
          </p:nvPr>
        </p:nvSpPr>
        <p:spPr/>
        <p:txBody>
          <a:bodyPr/>
          <a:lstStyle/>
          <a:p>
            <a:fld id="{CA84143D-DCE1-C64A-825E-2B3EC9B59268}" type="slidenum">
              <a:rPr lang="sv-SE" smtClean="0"/>
              <a:t>39</a:t>
            </a:fld>
            <a:endParaRPr lang="sv-SE"/>
          </a:p>
        </p:txBody>
      </p:sp>
    </p:spTree>
    <p:extLst>
      <p:ext uri="{BB962C8B-B14F-4D97-AF65-F5344CB8AC3E}">
        <p14:creationId xmlns:p14="http://schemas.microsoft.com/office/powerpoint/2010/main" val="3203073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50</a:t>
            </a:fld>
            <a:endParaRPr lang="bg-BG"/>
          </a:p>
        </p:txBody>
      </p:sp>
    </p:spTree>
    <p:extLst>
      <p:ext uri="{BB962C8B-B14F-4D97-AF65-F5344CB8AC3E}">
        <p14:creationId xmlns:p14="http://schemas.microsoft.com/office/powerpoint/2010/main" val="2073313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54</a:t>
            </a:fld>
            <a:endParaRPr lang="bg-BG"/>
          </a:p>
        </p:txBody>
      </p:sp>
    </p:spTree>
    <p:extLst>
      <p:ext uri="{BB962C8B-B14F-4D97-AF65-F5344CB8AC3E}">
        <p14:creationId xmlns:p14="http://schemas.microsoft.com/office/powerpoint/2010/main" val="735670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2</a:t>
            </a:fld>
            <a:endParaRPr lang="bg-BG"/>
          </a:p>
        </p:txBody>
      </p:sp>
    </p:spTree>
    <p:extLst>
      <p:ext uri="{BB962C8B-B14F-4D97-AF65-F5344CB8AC3E}">
        <p14:creationId xmlns:p14="http://schemas.microsoft.com/office/powerpoint/2010/main" val="2555866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4</a:t>
            </a:fld>
            <a:endParaRPr lang="bg-BG"/>
          </a:p>
        </p:txBody>
      </p:sp>
    </p:spTree>
    <p:extLst>
      <p:ext uri="{BB962C8B-B14F-4D97-AF65-F5344CB8AC3E}">
        <p14:creationId xmlns:p14="http://schemas.microsoft.com/office/powerpoint/2010/main" val="466089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6</a:t>
            </a:fld>
            <a:endParaRPr lang="bg-BG"/>
          </a:p>
        </p:txBody>
      </p:sp>
    </p:spTree>
    <p:extLst>
      <p:ext uri="{BB962C8B-B14F-4D97-AF65-F5344CB8AC3E}">
        <p14:creationId xmlns:p14="http://schemas.microsoft.com/office/powerpoint/2010/main" val="1484487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7</a:t>
            </a:fld>
            <a:endParaRPr lang="bg-BG"/>
          </a:p>
        </p:txBody>
      </p:sp>
    </p:spTree>
    <p:extLst>
      <p:ext uri="{BB962C8B-B14F-4D97-AF65-F5344CB8AC3E}">
        <p14:creationId xmlns:p14="http://schemas.microsoft.com/office/powerpoint/2010/main" val="46219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8</a:t>
            </a:fld>
            <a:endParaRPr lang="bg-BG"/>
          </a:p>
        </p:txBody>
      </p:sp>
    </p:spTree>
    <p:extLst>
      <p:ext uri="{BB962C8B-B14F-4D97-AF65-F5344CB8AC3E}">
        <p14:creationId xmlns:p14="http://schemas.microsoft.com/office/powerpoint/2010/main" val="2791051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9</a:t>
            </a:fld>
            <a:endParaRPr lang="bg-BG"/>
          </a:p>
        </p:txBody>
      </p:sp>
    </p:spTree>
    <p:extLst>
      <p:ext uri="{BB962C8B-B14F-4D97-AF65-F5344CB8AC3E}">
        <p14:creationId xmlns:p14="http://schemas.microsoft.com/office/powerpoint/2010/main" val="3466221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10</a:t>
            </a:fld>
            <a:endParaRPr lang="bg-BG"/>
          </a:p>
        </p:txBody>
      </p:sp>
    </p:spTree>
    <p:extLst>
      <p:ext uri="{BB962C8B-B14F-4D97-AF65-F5344CB8AC3E}">
        <p14:creationId xmlns:p14="http://schemas.microsoft.com/office/powerpoint/2010/main" val="2112603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5A55F51D-27DF-4E3A-AE07-DCE3D1AD7219}" type="slidenum">
              <a:rPr lang="bg-BG" smtClean="0"/>
              <a:t>12</a:t>
            </a:fld>
            <a:endParaRPr lang="bg-BG"/>
          </a:p>
        </p:txBody>
      </p:sp>
    </p:spTree>
    <p:extLst>
      <p:ext uri="{BB962C8B-B14F-4D97-AF65-F5344CB8AC3E}">
        <p14:creationId xmlns:p14="http://schemas.microsoft.com/office/powerpoint/2010/main" val="27760879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0000B0"/>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1287095" y="3595918"/>
            <a:ext cx="21590490" cy="1146758"/>
          </a:xfrm>
          <a:prstGeom prst="rect">
            <a:avLst/>
          </a:prstGeom>
        </p:spPr>
        <p:txBody>
          <a:bodyPr>
            <a:normAutofit/>
          </a:bodyPr>
          <a:lstStyle>
            <a:lvl1pPr marL="0" indent="0">
              <a:buNone/>
              <a:defRPr sz="600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University Name</a:t>
            </a:r>
            <a:endParaRPr lang="x-none" dirty="0"/>
          </a:p>
        </p:txBody>
      </p:sp>
      <p:sp>
        <p:nvSpPr>
          <p:cNvPr id="22" name="Text Placeholder 14">
            <a:extLst>
              <a:ext uri="{FF2B5EF4-FFF2-40B4-BE49-F238E27FC236}">
                <a16:creationId xmlns:a16="http://schemas.microsoft.com/office/drawing/2014/main" id="{B917EA4C-AF1A-F844-9E6F-5DF8EB2EDBC3}"/>
              </a:ext>
            </a:extLst>
          </p:cNvPr>
          <p:cNvSpPr>
            <a:spLocks noGrp="1"/>
          </p:cNvSpPr>
          <p:nvPr>
            <p:ph type="body" sz="quarter" idx="19" hasCustomPrompt="1"/>
          </p:nvPr>
        </p:nvSpPr>
        <p:spPr>
          <a:xfrm>
            <a:off x="1287095" y="10603155"/>
            <a:ext cx="5470525" cy="527387"/>
          </a:xfrm>
          <a:prstGeom prst="rect">
            <a:avLst/>
          </a:prstGeom>
        </p:spPr>
        <p:txBody>
          <a:bodyPr/>
          <a:lstStyle>
            <a:lvl1pPr marL="0" indent="0">
              <a:buNone/>
              <a:defRPr sz="3000">
                <a:solidFill>
                  <a:schemeClr val="bg1"/>
                </a:solidFill>
                <a:latin typeface="Helvetica Neue"/>
              </a:defRPr>
            </a:lvl1pPr>
          </a:lstStyle>
          <a:p>
            <a:pPr lvl="0"/>
            <a:r>
              <a:rPr lang="x-none" dirty="0"/>
              <a:t>Month, Year</a:t>
            </a:r>
          </a:p>
        </p:txBody>
      </p:sp>
      <p:sp>
        <p:nvSpPr>
          <p:cNvPr id="33" name="Text Placeholder 2">
            <a:extLst>
              <a:ext uri="{FF2B5EF4-FFF2-40B4-BE49-F238E27FC236}">
                <a16:creationId xmlns:a16="http://schemas.microsoft.com/office/drawing/2014/main" id="{C4620EE8-4506-F748-BA2F-9F7D7888F37E}"/>
              </a:ext>
            </a:extLst>
          </p:cNvPr>
          <p:cNvSpPr>
            <a:spLocks noGrp="1"/>
          </p:cNvSpPr>
          <p:nvPr>
            <p:ph type="body" sz="quarter" idx="21" hasCustomPrompt="1"/>
          </p:nvPr>
        </p:nvSpPr>
        <p:spPr>
          <a:xfrm>
            <a:off x="1287095" y="5033579"/>
            <a:ext cx="21590490" cy="3410063"/>
          </a:xfrm>
          <a:prstGeom prst="rect">
            <a:avLst/>
          </a:prstGeom>
        </p:spPr>
        <p:txBody>
          <a:bodyPr>
            <a:normAutofit/>
          </a:bodyPr>
          <a:lstStyle>
            <a:lvl1pPr marL="0" indent="0">
              <a:lnSpc>
                <a:spcPts val="10000"/>
              </a:lnSpc>
              <a:spcBef>
                <a:spcPts val="0"/>
              </a:spcBef>
              <a:buNone/>
              <a:defRPr sz="10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COURSE NAME USING CAPITAL LETTERS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70948" cy="644668"/>
          </a:xfrm>
          <a:prstGeom prst="rect">
            <a:avLst/>
          </a:prstGeom>
        </p:spPr>
      </p:pic>
      <p:cxnSp>
        <p:nvCxnSpPr>
          <p:cNvPr id="38" name="Straight Connector 37"/>
          <p:cNvCxnSpPr/>
          <p:nvPr userDrawn="1"/>
        </p:nvCxnSpPr>
        <p:spPr>
          <a:xfrm>
            <a:off x="6995131" y="919655"/>
            <a:ext cx="1" cy="9395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chemeClr val="bg1"/>
                </a:solidFill>
                <a:latin typeface="Helvetica Neue"/>
              </a:rPr>
              <a:t>Master programmes in Artificial</a:t>
            </a:r>
            <a:br>
              <a:rPr lang="en-GB" sz="2500" dirty="0">
                <a:solidFill>
                  <a:schemeClr val="bg1"/>
                </a:solidFill>
                <a:latin typeface="Helvetica Neue"/>
              </a:rPr>
            </a:br>
            <a:r>
              <a:rPr lang="en-GB" sz="2500" dirty="0">
                <a:solidFill>
                  <a:schemeClr val="bg1"/>
                </a:solidFill>
                <a:latin typeface="Helvetica Neue"/>
              </a:rPr>
              <a:t>Intelligence 4 Careers in Europe</a:t>
            </a:r>
            <a:endParaRPr lang="en-US" sz="2500" dirty="0">
              <a:solidFill>
                <a:schemeClr val="bg1"/>
              </a:solidFill>
              <a:latin typeface="Helvetica Neue"/>
            </a:endParaRPr>
          </a:p>
        </p:txBody>
      </p:sp>
      <p:pic>
        <p:nvPicPr>
          <p:cNvPr id="48" name="Picture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68491" y="9671571"/>
            <a:ext cx="2409093" cy="1606837"/>
          </a:xfrm>
          <a:prstGeom prst="rect">
            <a:avLst/>
          </a:prstGeom>
        </p:spPr>
      </p:pic>
      <p:sp>
        <p:nvSpPr>
          <p:cNvPr id="51" name="Text Placeholder 10">
            <a:extLst>
              <a:ext uri="{FF2B5EF4-FFF2-40B4-BE49-F238E27FC236}">
                <a16:creationId xmlns:a16="http://schemas.microsoft.com/office/drawing/2014/main" id="{9B3CD9D9-3717-8045-BBE0-D00561474EA1}"/>
              </a:ext>
            </a:extLst>
          </p:cNvPr>
          <p:cNvSpPr>
            <a:spLocks noGrp="1"/>
          </p:cNvSpPr>
          <p:nvPr>
            <p:ph type="body" sz="quarter" idx="23" hasCustomPrompt="1"/>
          </p:nvPr>
        </p:nvSpPr>
        <p:spPr>
          <a:xfrm>
            <a:off x="1287095" y="9962474"/>
            <a:ext cx="21438091" cy="494125"/>
          </a:xfrm>
          <a:prstGeom prst="rect">
            <a:avLst/>
          </a:prstGeom>
        </p:spPr>
        <p:txBody>
          <a:bodyPr>
            <a:noAutofit/>
          </a:bodyPr>
          <a:lstStyle>
            <a:lvl1pPr marL="0" indent="0">
              <a:buNone/>
              <a:defRPr sz="4000" b="1" baseline="0">
                <a:solidFill>
                  <a:schemeClr val="bg1"/>
                </a:solidFill>
                <a:latin typeface="Helvetica Neue"/>
              </a:defRPr>
            </a:lvl1pPr>
            <a:lvl2pPr marL="609600" indent="0">
              <a:buNone/>
              <a:defRPr>
                <a:solidFill>
                  <a:schemeClr val="bg1"/>
                </a:solidFill>
              </a:defRPr>
            </a:lvl2pPr>
            <a:lvl3pPr marL="1219200" indent="0">
              <a:buNone/>
              <a:defRPr>
                <a:solidFill>
                  <a:schemeClr val="bg1"/>
                </a:solidFill>
              </a:defRPr>
            </a:lvl3pPr>
            <a:lvl4pPr marL="1828800" indent="0">
              <a:buNone/>
              <a:defRPr>
                <a:solidFill>
                  <a:schemeClr val="bg1"/>
                </a:solidFill>
              </a:defRPr>
            </a:lvl4pPr>
            <a:lvl5pPr marL="2438400" indent="0">
              <a:buNone/>
              <a:defRPr>
                <a:solidFill>
                  <a:schemeClr val="bg1"/>
                </a:solidFill>
              </a:defRPr>
            </a:lvl5pPr>
          </a:lstStyle>
          <a:p>
            <a:pPr lvl="0"/>
            <a:r>
              <a:rPr lang="en-GB" dirty="0"/>
              <a:t>Presenter’s Name &amp; Surname</a:t>
            </a:r>
            <a:endParaRPr lang="x-none" dirty="0"/>
          </a:p>
        </p:txBody>
      </p:sp>
    </p:spTree>
    <p:extLst>
      <p:ext uri="{BB962C8B-B14F-4D97-AF65-F5344CB8AC3E}">
        <p14:creationId xmlns:p14="http://schemas.microsoft.com/office/powerpoint/2010/main" val="203451396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cture title &amp; contents">
    <p:spTree>
      <p:nvGrpSpPr>
        <p:cNvPr id="1" name=""/>
        <p:cNvGrpSpPr/>
        <p:nvPr/>
      </p:nvGrpSpPr>
      <p:grpSpPr>
        <a:xfrm>
          <a:off x="0" y="0"/>
          <a:ext cx="0" cy="0"/>
          <a:chOff x="0" y="0"/>
          <a:chExt cx="0" cy="0"/>
        </a:xfrm>
      </p:grpSpPr>
      <p:cxnSp>
        <p:nvCxnSpPr>
          <p:cNvPr id="5" name="Straight Connector 4"/>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rgbClr val="0000B0"/>
                </a:solidFill>
                <a:latin typeface="Helvetica Neue"/>
              </a:rPr>
              <a:t>Master programmes in Artificial</a:t>
            </a:r>
            <a:br>
              <a:rPr lang="en-GB" sz="2500" dirty="0">
                <a:solidFill>
                  <a:srgbClr val="0000B0"/>
                </a:solidFill>
                <a:latin typeface="Helvetica Neue"/>
              </a:rPr>
            </a:br>
            <a:r>
              <a:rPr lang="en-GB" sz="2500" dirty="0">
                <a:solidFill>
                  <a:srgbClr val="0000B0"/>
                </a:solidFill>
                <a:latin typeface="Helvetica Neue"/>
              </a:rPr>
              <a:t>Intelligence 4 Careers in Europe</a:t>
            </a:r>
            <a:endParaRPr lang="en-US" sz="2500" dirty="0">
              <a:solidFill>
                <a:srgbClr val="0000B0"/>
              </a:solidFill>
              <a:latin typeface="Helvetica Neue"/>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17"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8067233"/>
            <a:ext cx="10397882" cy="3267116"/>
          </a:xfrm>
          <a:prstGeom prst="rect">
            <a:avLst/>
          </a:prstGeom>
        </p:spPr>
        <p:txBody>
          <a:bodyPr>
            <a:normAutofit/>
          </a:bodyPr>
          <a:lstStyle>
            <a:lvl1pPr marL="514350" marR="0" indent="-514350" algn="l" defTabSz="1828800" rtl="0" eaLnBrk="1" fontAlgn="auto" latinLnBrk="0" hangingPunct="1">
              <a:lnSpc>
                <a:spcPct val="90000"/>
              </a:lnSpc>
              <a:spcBef>
                <a:spcPts val="2000"/>
              </a:spcBef>
              <a:spcAft>
                <a:spcPts val="0"/>
              </a:spcAft>
              <a:buClrTx/>
              <a:buSzTx/>
              <a:buFont typeface="+mj-lt"/>
              <a:buAutoNum type="arabicPeriod"/>
              <a:tabLst/>
              <a:defRPr sz="30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23" hasCustomPrompt="1"/>
          </p:nvPr>
        </p:nvSpPr>
        <p:spPr>
          <a:xfrm>
            <a:off x="12479703" y="8067233"/>
            <a:ext cx="10397882" cy="3267116"/>
          </a:xfrm>
          <a:prstGeom prst="rect">
            <a:avLst/>
          </a:prstGeom>
        </p:spPr>
        <p:txBody>
          <a:bodyPr>
            <a:normAutofit/>
          </a:bodyPr>
          <a:lstStyle>
            <a:lvl1pPr marL="514350" marR="0" indent="-514350" algn="l" defTabSz="1828800" rtl="0" eaLnBrk="1" fontAlgn="auto" latinLnBrk="0" hangingPunct="1">
              <a:lnSpc>
                <a:spcPct val="90000"/>
              </a:lnSpc>
              <a:spcBef>
                <a:spcPts val="2000"/>
              </a:spcBef>
              <a:spcAft>
                <a:spcPts val="0"/>
              </a:spcAft>
              <a:buClrTx/>
              <a:buSzTx/>
              <a:buFont typeface="+mj-lt"/>
              <a:buAutoNum type="arabicPeriod" startAt="6"/>
              <a:tabLst/>
              <a:defRPr sz="30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cxnSp>
        <p:nvCxnSpPr>
          <p:cNvPr id="20" name="Straight Connector 19"/>
          <p:cNvCxnSpPr/>
          <p:nvPr userDrawn="1"/>
        </p:nvCxnSpPr>
        <p:spPr>
          <a:xfrm>
            <a:off x="12082338" y="8067233"/>
            <a:ext cx="0" cy="3267116"/>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LECTURE 1</a:t>
            </a:r>
            <a:endParaRPr lang="x-none" dirty="0"/>
          </a:p>
        </p:txBody>
      </p:sp>
      <p:sp>
        <p:nvSpPr>
          <p:cNvPr id="23"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2407535"/>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lecture 1 title</a:t>
            </a:r>
          </a:p>
        </p:txBody>
      </p:sp>
      <p:sp>
        <p:nvSpPr>
          <p:cNvPr id="2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1287093" y="6845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CONTENTS</a:t>
            </a:r>
            <a:endParaRPr lang="x-none" dirty="0"/>
          </a:p>
        </p:txBody>
      </p:sp>
      <p:sp>
        <p:nvSpPr>
          <p:cNvPr id="15"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4008648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nalysis in text">
    <p:spTree>
      <p:nvGrpSpPr>
        <p:cNvPr id="1" name=""/>
        <p:cNvGrpSpPr/>
        <p:nvPr/>
      </p:nvGrpSpPr>
      <p:grpSpPr>
        <a:xfrm>
          <a:off x="0" y="0"/>
          <a:ext cx="0" cy="0"/>
          <a:chOff x="0" y="0"/>
          <a:chExt cx="0" cy="0"/>
        </a:xfrm>
      </p:grpSpPr>
      <p:cxnSp>
        <p:nvCxnSpPr>
          <p:cNvPr id="14" name="Straight Connector 13"/>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rgbClr val="0000B0"/>
                </a:solidFill>
                <a:latin typeface="Helvetica Neue"/>
              </a:rPr>
              <a:t>Master programmes in Artificial</a:t>
            </a:r>
            <a:br>
              <a:rPr lang="en-GB" sz="2500" dirty="0">
                <a:solidFill>
                  <a:srgbClr val="0000B0"/>
                </a:solidFill>
                <a:latin typeface="Helvetica Neue"/>
              </a:rPr>
            </a:br>
            <a:r>
              <a:rPr lang="en-GB" sz="2500" dirty="0">
                <a:solidFill>
                  <a:srgbClr val="0000B0"/>
                </a:solidFill>
                <a:latin typeface="Helvetica Neue"/>
              </a:rPr>
              <a:t>Intelligence 4 Careers in Europe</a:t>
            </a:r>
            <a:endParaRPr lang="en-US" sz="2500" dirty="0">
              <a:solidFill>
                <a:srgbClr val="0000B0"/>
              </a:solidFill>
              <a:latin typeface="Helvetica Neue"/>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1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CONTENT 1</a:t>
            </a:r>
            <a:endParaRPr lang="x-none" dirty="0"/>
          </a:p>
        </p:txBody>
      </p:sp>
      <p:sp>
        <p:nvSpPr>
          <p:cNvPr id="2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5246669"/>
            <a:ext cx="10397882" cy="6457950"/>
          </a:xfrm>
          <a:prstGeom prst="rect">
            <a:avLst/>
          </a:prstGeom>
        </p:spPr>
        <p:txBody>
          <a:bodyPr>
            <a:noAutofit/>
          </a:bodyPr>
          <a:lstStyle>
            <a:lvl1pPr marL="0" marR="0" indent="0" algn="l" defTabSz="1828800" rtl="0" eaLnBrk="1" fontAlgn="auto" latinLnBrk="0" hangingPunct="1">
              <a:lnSpc>
                <a:spcPct val="100000"/>
              </a:lnSpc>
              <a:spcBef>
                <a:spcPts val="2000"/>
              </a:spcBef>
              <a:spcAft>
                <a:spcPts val="0"/>
              </a:spcAft>
              <a:buClrTx/>
              <a:buSzTx/>
              <a:buFont typeface="+mj-lt"/>
              <a:buNone/>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1"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12479703" y="5246669"/>
            <a:ext cx="10397882" cy="6457950"/>
          </a:xfrm>
          <a:prstGeom prst="rect">
            <a:avLst/>
          </a:prstGeom>
        </p:spPr>
        <p:txBody>
          <a:bodyPr>
            <a:noAutofit/>
          </a:bodyPr>
          <a:lstStyle>
            <a:lvl1pPr marL="0" marR="0" indent="0" algn="l" defTabSz="1828800" rtl="0" eaLnBrk="1" fontAlgn="auto" latinLnBrk="0" hangingPunct="1">
              <a:lnSpc>
                <a:spcPct val="100000"/>
              </a:lnSpc>
              <a:spcBef>
                <a:spcPts val="2000"/>
              </a:spcBef>
              <a:spcAft>
                <a:spcPts val="0"/>
              </a:spcAft>
              <a:buClrTx/>
              <a:buSzTx/>
              <a:buFont typeface="+mj-lt"/>
              <a:buNone/>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1138061"/>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content 1 title</a:t>
            </a:r>
          </a:p>
        </p:txBody>
      </p:sp>
      <p:sp>
        <p:nvSpPr>
          <p:cNvPr id="19"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1649261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alysis in text with image">
    <p:spTree>
      <p:nvGrpSpPr>
        <p:cNvPr id="1" name=""/>
        <p:cNvGrpSpPr/>
        <p:nvPr/>
      </p:nvGrpSpPr>
      <p:grpSpPr>
        <a:xfrm>
          <a:off x="0" y="0"/>
          <a:ext cx="0" cy="0"/>
          <a:chOff x="0" y="0"/>
          <a:chExt cx="0" cy="0"/>
        </a:xfrm>
      </p:grpSpPr>
      <p:cxnSp>
        <p:nvCxnSpPr>
          <p:cNvPr id="4" name="Straight Connector 3"/>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rgbClr val="0000B0"/>
                </a:solidFill>
                <a:latin typeface="Helvetica Neue"/>
              </a:rPr>
              <a:t>Master programmes in Artificial</a:t>
            </a:r>
            <a:br>
              <a:rPr lang="en-GB" sz="2500" dirty="0">
                <a:solidFill>
                  <a:srgbClr val="0000B0"/>
                </a:solidFill>
                <a:latin typeface="Helvetica Neue"/>
              </a:rPr>
            </a:br>
            <a:r>
              <a:rPr lang="en-GB" sz="2500" dirty="0">
                <a:solidFill>
                  <a:srgbClr val="0000B0"/>
                </a:solidFill>
                <a:latin typeface="Helvetica Neue"/>
              </a:rPr>
              <a:t>Intelligence 4 Careers in Europe</a:t>
            </a:r>
            <a:endParaRPr lang="en-US" sz="250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CONTENT 2</a:t>
            </a:r>
            <a:endParaRPr lang="x-none" dirty="0"/>
          </a:p>
        </p:txBody>
      </p:sp>
      <p:sp>
        <p:nvSpPr>
          <p:cNvPr id="1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5246669"/>
            <a:ext cx="10397882" cy="6457950"/>
          </a:xfrm>
          <a:prstGeom prst="rect">
            <a:avLst/>
          </a:prstGeom>
        </p:spPr>
        <p:txBody>
          <a:bodyPr>
            <a:noAutofit/>
          </a:bodyPr>
          <a:lstStyle>
            <a:lvl1pPr marL="0" marR="0" indent="0" algn="l" defTabSz="1828800" rtl="0" eaLnBrk="1" fontAlgn="auto" latinLnBrk="0" hangingPunct="1">
              <a:lnSpc>
                <a:spcPct val="100000"/>
              </a:lnSpc>
              <a:spcBef>
                <a:spcPts val="2000"/>
              </a:spcBef>
              <a:spcAft>
                <a:spcPts val="0"/>
              </a:spcAft>
              <a:buClrTx/>
              <a:buSzTx/>
              <a:buFont typeface="+mj-lt"/>
              <a:buNone/>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14" name="Picture Placeholder 12"/>
          <p:cNvSpPr>
            <a:spLocks noGrp="1"/>
          </p:cNvSpPr>
          <p:nvPr>
            <p:ph type="pic" sz="quarter" idx="27" hasCustomPrompt="1"/>
          </p:nvPr>
        </p:nvSpPr>
        <p:spPr>
          <a:xfrm>
            <a:off x="12479703" y="5246669"/>
            <a:ext cx="10397882" cy="6457950"/>
          </a:xfrm>
          <a:prstGeom prst="rect">
            <a:avLst/>
          </a:prstGeom>
          <a:solidFill>
            <a:schemeClr val="bg1">
              <a:lumMod val="85000"/>
            </a:schemeClr>
          </a:solidFill>
        </p:spPr>
        <p:txBody>
          <a:bodyPr anchor="ctr"/>
          <a:lstStyle>
            <a:lvl1pPr marL="0" indent="0" algn="ctr">
              <a:buNone/>
              <a:defRPr sz="3000" baseline="0">
                <a:latin typeface="Helvetica Neue"/>
              </a:defRPr>
            </a:lvl1pPr>
          </a:lstStyle>
          <a:p>
            <a:r>
              <a:rPr lang="en-US" dirty="0"/>
              <a:t>Insert Picture</a:t>
            </a:r>
            <a:br>
              <a:rPr lang="en-US" dirty="0"/>
            </a:br>
            <a:r>
              <a:rPr lang="en-US" dirty="0"/>
              <a:t>related to content 2</a:t>
            </a:r>
          </a:p>
        </p:txBody>
      </p:sp>
      <p:sp>
        <p:nvSpPr>
          <p:cNvPr id="15"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1138061"/>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content 2 title</a:t>
            </a:r>
          </a:p>
        </p:txBody>
      </p:sp>
      <p:sp>
        <p:nvSpPr>
          <p:cNvPr id="13"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4253331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alysis in points">
    <p:spTree>
      <p:nvGrpSpPr>
        <p:cNvPr id="1" name=""/>
        <p:cNvGrpSpPr/>
        <p:nvPr/>
      </p:nvGrpSpPr>
      <p:grpSpPr>
        <a:xfrm>
          <a:off x="0" y="0"/>
          <a:ext cx="0" cy="0"/>
          <a:chOff x="0" y="0"/>
          <a:chExt cx="0" cy="0"/>
        </a:xfrm>
      </p:grpSpPr>
      <p:cxnSp>
        <p:nvCxnSpPr>
          <p:cNvPr id="4" name="Straight Connector 3"/>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rgbClr val="0000B0"/>
                </a:solidFill>
                <a:latin typeface="Helvetica Neue"/>
              </a:rPr>
              <a:t>Master programmes in Artificial</a:t>
            </a:r>
            <a:br>
              <a:rPr lang="en-GB" sz="2500" dirty="0">
                <a:solidFill>
                  <a:srgbClr val="0000B0"/>
                </a:solidFill>
                <a:latin typeface="Helvetica Neue"/>
              </a:rPr>
            </a:br>
            <a:r>
              <a:rPr lang="en-GB" sz="2500" dirty="0">
                <a:solidFill>
                  <a:srgbClr val="0000B0"/>
                </a:solidFill>
                <a:latin typeface="Helvetica Neue"/>
              </a:rPr>
              <a:t>Intelligence 4 Careers in Europe</a:t>
            </a:r>
            <a:endParaRPr lang="en-US" sz="250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CONTENT 3</a:t>
            </a:r>
            <a:endParaRPr lang="x-none" dirty="0"/>
          </a:p>
        </p:txBody>
      </p:sp>
      <p:sp>
        <p:nvSpPr>
          <p:cNvPr id="9"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5246669"/>
            <a:ext cx="10397882" cy="6457950"/>
          </a:xfrm>
          <a:prstGeom prst="rect">
            <a:avLst/>
          </a:prstGeom>
        </p:spPr>
        <p:txBody>
          <a:bodyPr>
            <a:noAutofit/>
          </a:bodyPr>
          <a:lstStyle>
            <a:lvl1pPr marL="457200" marR="0" indent="-457200" algn="l" defTabSz="1828800" rtl="0" eaLnBrk="1" fontAlgn="auto" latinLnBrk="0" hangingPunct="1">
              <a:lnSpc>
                <a:spcPct val="100000"/>
              </a:lnSpc>
              <a:spcBef>
                <a:spcPts val="2000"/>
              </a:spcBef>
              <a:spcAft>
                <a:spcPts val="0"/>
              </a:spcAft>
              <a:buClrTx/>
              <a:buSzTx/>
              <a:buFont typeface="+mj-lt"/>
              <a:buAutoNum type="arabicPeriod"/>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1"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1138061"/>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content 3 title</a:t>
            </a:r>
          </a:p>
        </p:txBody>
      </p:sp>
      <p:sp>
        <p:nvSpPr>
          <p:cNvPr id="1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12479703" y="5246669"/>
            <a:ext cx="10397882" cy="6457950"/>
          </a:xfrm>
          <a:prstGeom prst="rect">
            <a:avLst/>
          </a:prstGeom>
        </p:spPr>
        <p:txBody>
          <a:bodyPr>
            <a:noAutofit/>
          </a:bodyPr>
          <a:lstStyle>
            <a:lvl1pPr marL="457200" marR="0" indent="-457200" algn="l" defTabSz="1828800" rtl="0" eaLnBrk="1" fontAlgn="auto" latinLnBrk="0" hangingPunct="1">
              <a:lnSpc>
                <a:spcPct val="100000"/>
              </a:lnSpc>
              <a:spcBef>
                <a:spcPts val="2000"/>
              </a:spcBef>
              <a:spcAft>
                <a:spcPts val="0"/>
              </a:spcAft>
              <a:buClrTx/>
              <a:buSzTx/>
              <a:buFont typeface="+mj-lt"/>
              <a:buAutoNum type="arabicPeriod" startAt="8"/>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3"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3050328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B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70948" cy="644668"/>
          </a:xfrm>
          <a:prstGeom prst="rect">
            <a:avLst/>
          </a:prstGeom>
        </p:spPr>
      </p:pic>
      <p:cxnSp>
        <p:nvCxnSpPr>
          <p:cNvPr id="6" name="Straight Connector 5"/>
          <p:cNvCxnSpPr/>
          <p:nvPr userDrawn="1"/>
        </p:nvCxnSpPr>
        <p:spPr>
          <a:xfrm>
            <a:off x="6995131" y="919655"/>
            <a:ext cx="1" cy="9395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chemeClr val="bg1"/>
                </a:solidFill>
                <a:latin typeface="Helvetica Neue"/>
              </a:rPr>
              <a:t>Master programmes in Artificial</a:t>
            </a:r>
            <a:br>
              <a:rPr lang="en-GB" sz="2500" dirty="0">
                <a:solidFill>
                  <a:schemeClr val="bg1"/>
                </a:solidFill>
                <a:latin typeface="Helvetica Neue"/>
              </a:rPr>
            </a:br>
            <a:r>
              <a:rPr lang="en-GB" sz="2500" dirty="0">
                <a:solidFill>
                  <a:schemeClr val="bg1"/>
                </a:solidFill>
                <a:latin typeface="Helvetica Neue"/>
              </a:rPr>
              <a:t>Intelligence 4 Careers in Europe</a:t>
            </a:r>
            <a:endParaRPr lang="en-US" sz="2500" dirty="0">
              <a:solidFill>
                <a:schemeClr val="bg1"/>
              </a:solidFill>
              <a:latin typeface="Helvetica Neue"/>
            </a:endParaRPr>
          </a:p>
        </p:txBody>
      </p:sp>
      <p:sp>
        <p:nvSpPr>
          <p:cNvPr id="13"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1287095" y="5440309"/>
            <a:ext cx="21590490" cy="2416757"/>
          </a:xfrm>
          <a:prstGeom prst="rect">
            <a:avLst/>
          </a:prstGeom>
        </p:spPr>
        <p:txBody>
          <a:bodyPr>
            <a:noAutofit/>
          </a:bodyPr>
          <a:lstStyle>
            <a:lvl1pPr marL="0" indent="0">
              <a:buNone/>
              <a:defRPr sz="15000" b="1">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Thank you.</a:t>
            </a:r>
            <a:endParaRPr lang="x-none" dirty="0"/>
          </a:p>
        </p:txBody>
      </p:sp>
    </p:spTree>
    <p:extLst>
      <p:ext uri="{BB962C8B-B14F-4D97-AF65-F5344CB8AC3E}">
        <p14:creationId xmlns:p14="http://schemas.microsoft.com/office/powerpoint/2010/main" val="4265268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nly headlin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31E7811-130C-424E-90AD-BE2492108EF7}" type="datetime1">
              <a:rPr lang="sv-SE" smtClean="0"/>
              <a:t>2023-12-05</a:t>
            </a:fld>
            <a:endParaRPr lang="sv-SE"/>
          </a:p>
        </p:txBody>
      </p:sp>
      <p:sp>
        <p:nvSpPr>
          <p:cNvPr id="4" name="Footer Placeholder 3"/>
          <p:cNvSpPr>
            <a:spLocks noGrp="1"/>
          </p:cNvSpPr>
          <p:nvPr>
            <p:ph type="ftr" sz="quarter" idx="11"/>
          </p:nvPr>
        </p:nvSpPr>
        <p:spPr/>
        <p:txBody>
          <a:bodyPr/>
          <a:lstStyle/>
          <a:p>
            <a:r>
              <a:rPr lang="sv-SE"/>
              <a:t>Andreas Theodorou | e: andreas.theodorou@umu.se | t: @recklesscoding</a:t>
            </a:r>
          </a:p>
        </p:txBody>
      </p:sp>
      <p:sp>
        <p:nvSpPr>
          <p:cNvPr id="5" name="Slide Number Placeholder 4"/>
          <p:cNvSpPr>
            <a:spLocks noGrp="1"/>
          </p:cNvSpPr>
          <p:nvPr>
            <p:ph type="sldNum" sz="quarter" idx="12"/>
          </p:nvPr>
        </p:nvSpPr>
        <p:spPr/>
        <p:txBody>
          <a:bodyPr/>
          <a:lstStyle/>
          <a:p>
            <a:fld id="{D3ED0E79-C485-4358-AA6A-241A5ED8242A}" type="slidenum">
              <a:rPr lang="sv-SE" smtClean="0"/>
              <a:t>‹#›</a:t>
            </a:fld>
            <a:endParaRPr lang="sv-SE"/>
          </a:p>
        </p:txBody>
      </p:sp>
      <p:sp>
        <p:nvSpPr>
          <p:cNvPr id="6" name="Title Placeholder 1"/>
          <p:cNvSpPr>
            <a:spLocks noGrp="1"/>
          </p:cNvSpPr>
          <p:nvPr>
            <p:ph type="title" hasCustomPrompt="1"/>
          </p:nvPr>
        </p:nvSpPr>
        <p:spPr>
          <a:xfrm>
            <a:off x="3320589" y="1585527"/>
            <a:ext cx="17726304" cy="2160936"/>
          </a:xfrm>
          <a:prstGeom prst="rect">
            <a:avLst/>
          </a:prstGeom>
        </p:spPr>
        <p:txBody>
          <a:bodyPr vert="horz" lIns="0" tIns="0" rIns="0" bIns="0" rtlCol="0" anchor="ctr">
            <a:noAutofit/>
          </a:bodyPr>
          <a:lstStyle>
            <a:lvl1pPr>
              <a:defRPr/>
            </a:lvl1pPr>
          </a:lstStyle>
          <a:p>
            <a:r>
              <a:rPr lang="sv-SE" err="1"/>
              <a:t>Click</a:t>
            </a:r>
            <a:r>
              <a:rPr lang="sv-SE"/>
              <a:t> </a:t>
            </a:r>
            <a:r>
              <a:rPr lang="sv-SE" err="1"/>
              <a:t>to</a:t>
            </a:r>
            <a:r>
              <a:rPr lang="sv-SE"/>
              <a:t> </a:t>
            </a:r>
            <a:r>
              <a:rPr lang="sv-SE" err="1"/>
              <a:t>add</a:t>
            </a:r>
            <a:r>
              <a:rPr lang="sv-SE"/>
              <a:t> a </a:t>
            </a:r>
            <a:r>
              <a:rPr lang="sv-SE" err="1"/>
              <a:t>headline</a:t>
            </a:r>
            <a:endParaRPr lang="en-US"/>
          </a:p>
        </p:txBody>
      </p:sp>
    </p:spTree>
    <p:extLst>
      <p:ext uri="{BB962C8B-B14F-4D97-AF65-F5344CB8AC3E}">
        <p14:creationId xmlns:p14="http://schemas.microsoft.com/office/powerpoint/2010/main" val="2271766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adlin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320584" y="3655646"/>
            <a:ext cx="17742827" cy="7766404"/>
          </a:xfrm>
        </p:spPr>
        <p:txBody>
          <a:bodyPr/>
          <a:lstStyle>
            <a:lvl1pPr>
              <a:defRPr baseline="0"/>
            </a:lvl1pPr>
            <a:lvl4pPr>
              <a:defRPr/>
            </a:lvl4pPr>
          </a:lstStyle>
          <a:p>
            <a:pPr lvl="0"/>
            <a:r>
              <a:rPr lang="sv-SE" dirty="0" err="1"/>
              <a:t>Type</a:t>
            </a:r>
            <a:r>
              <a:rPr lang="sv-SE" dirty="0"/>
              <a:t> </a:t>
            </a:r>
            <a:r>
              <a:rPr lang="sv-SE" dirty="0" err="1"/>
              <a:t>your</a:t>
            </a:r>
            <a:r>
              <a:rPr lang="sv-SE" dirty="0"/>
              <a:t> text </a:t>
            </a:r>
            <a:r>
              <a:rPr lang="sv-SE" dirty="0" err="1"/>
              <a:t>here</a:t>
            </a:r>
            <a:endParaRPr lang="sv-SE" dirty="0"/>
          </a:p>
          <a:p>
            <a:pPr lvl="1"/>
            <a:r>
              <a:rPr lang="sv-SE" dirty="0" err="1"/>
              <a:t>Level</a:t>
            </a:r>
            <a:r>
              <a:rPr lang="sv-SE" dirty="0"/>
              <a:t> </a:t>
            </a:r>
            <a:r>
              <a:rPr lang="sv-SE" dirty="0" err="1"/>
              <a:t>two</a:t>
            </a:r>
            <a:endParaRPr lang="sv-SE" dirty="0"/>
          </a:p>
          <a:p>
            <a:pPr lvl="2"/>
            <a:r>
              <a:rPr lang="sv-SE" dirty="0" err="1"/>
              <a:t>Level</a:t>
            </a:r>
            <a:r>
              <a:rPr lang="sv-SE" dirty="0"/>
              <a:t> </a:t>
            </a:r>
            <a:r>
              <a:rPr lang="sv-SE" dirty="0" err="1"/>
              <a:t>three</a:t>
            </a:r>
            <a:endParaRPr lang="sv-SE" dirty="0"/>
          </a:p>
          <a:p>
            <a:pPr lvl="3"/>
            <a:r>
              <a:rPr lang="sv-SE" dirty="0" err="1"/>
              <a:t>Level</a:t>
            </a:r>
            <a:r>
              <a:rPr lang="sv-SE" dirty="0"/>
              <a:t> </a:t>
            </a:r>
            <a:r>
              <a:rPr lang="sv-SE" dirty="0" err="1"/>
              <a:t>four</a:t>
            </a:r>
            <a:endParaRPr lang="sv-SE" dirty="0"/>
          </a:p>
          <a:p>
            <a:pPr lvl="4"/>
            <a:r>
              <a:rPr lang="sv-SE" dirty="0" err="1"/>
              <a:t>Level</a:t>
            </a:r>
            <a:r>
              <a:rPr lang="sv-SE" dirty="0"/>
              <a:t> </a:t>
            </a:r>
            <a:r>
              <a:rPr lang="sv-SE" dirty="0" err="1"/>
              <a:t>five</a:t>
            </a:r>
            <a:endParaRPr lang="en-US" dirty="0"/>
          </a:p>
        </p:txBody>
      </p:sp>
      <p:sp>
        <p:nvSpPr>
          <p:cNvPr id="4" name="Date Placeholder 3"/>
          <p:cNvSpPr>
            <a:spLocks noGrp="1"/>
          </p:cNvSpPr>
          <p:nvPr>
            <p:ph type="dt" sz="half" idx="10"/>
          </p:nvPr>
        </p:nvSpPr>
        <p:spPr/>
        <p:txBody>
          <a:bodyPr/>
          <a:lstStyle/>
          <a:p>
            <a:fld id="{1C59615C-1236-4B9B-A1A4-4894B12F05A9}" type="datetime1">
              <a:rPr lang="sv-SE" smtClean="0"/>
              <a:t>2023-12-05</a:t>
            </a:fld>
            <a:endParaRPr lang="sv-SE"/>
          </a:p>
        </p:txBody>
      </p:sp>
      <p:sp>
        <p:nvSpPr>
          <p:cNvPr id="5" name="Footer Placeholder 4"/>
          <p:cNvSpPr>
            <a:spLocks noGrp="1"/>
          </p:cNvSpPr>
          <p:nvPr>
            <p:ph type="ftr" sz="quarter" idx="11"/>
          </p:nvPr>
        </p:nvSpPr>
        <p:spPr/>
        <p:txBody>
          <a:bodyPr/>
          <a:lstStyle/>
          <a:p>
            <a:r>
              <a:rPr lang="sv-SE" dirty="0"/>
              <a:t>Andreas Theodorou | t: @recklesscoding</a:t>
            </a:r>
          </a:p>
        </p:txBody>
      </p:sp>
      <p:sp>
        <p:nvSpPr>
          <p:cNvPr id="6" name="Slide Number Placeholder 5"/>
          <p:cNvSpPr>
            <a:spLocks noGrp="1"/>
          </p:cNvSpPr>
          <p:nvPr>
            <p:ph type="sldNum" sz="quarter" idx="12"/>
          </p:nvPr>
        </p:nvSpPr>
        <p:spPr/>
        <p:txBody>
          <a:bodyPr/>
          <a:lstStyle/>
          <a:p>
            <a:fld id="{D3ED0E79-C485-4358-AA6A-241A5ED8242A}" type="slidenum">
              <a:rPr lang="sv-SE" smtClean="0"/>
              <a:t>‹#›</a:t>
            </a:fld>
            <a:endParaRPr lang="sv-SE"/>
          </a:p>
        </p:txBody>
      </p:sp>
      <p:sp>
        <p:nvSpPr>
          <p:cNvPr id="7" name="textruta 6"/>
          <p:cNvSpPr txBox="1"/>
          <p:nvPr userDrawn="1"/>
        </p:nvSpPr>
        <p:spPr>
          <a:xfrm>
            <a:off x="-1401431" y="1547523"/>
            <a:ext cx="184731" cy="646331"/>
          </a:xfrm>
          <a:prstGeom prst="rect">
            <a:avLst/>
          </a:prstGeom>
          <a:noFill/>
        </p:spPr>
        <p:txBody>
          <a:bodyPr wrap="none" rtlCol="0">
            <a:spAutoFit/>
          </a:bodyPr>
          <a:lstStyle/>
          <a:p>
            <a:endParaRPr lang="sv-SE" sz="3600" dirty="0"/>
          </a:p>
        </p:txBody>
      </p:sp>
      <p:sp>
        <p:nvSpPr>
          <p:cNvPr id="8" name="Title Placeholder 1"/>
          <p:cNvSpPr>
            <a:spLocks noGrp="1"/>
          </p:cNvSpPr>
          <p:nvPr>
            <p:ph type="title" hasCustomPrompt="1"/>
          </p:nvPr>
        </p:nvSpPr>
        <p:spPr>
          <a:xfrm>
            <a:off x="3320589" y="930420"/>
            <a:ext cx="17726304" cy="2160936"/>
          </a:xfrm>
          <a:prstGeom prst="rect">
            <a:avLst/>
          </a:prstGeom>
        </p:spPr>
        <p:txBody>
          <a:bodyPr vert="horz" lIns="0" tIns="0" rIns="0" bIns="0" rtlCol="0" anchor="ctr">
            <a:normAutofit/>
          </a:bodyPr>
          <a:lstStyle>
            <a:lvl1pPr>
              <a:defRPr/>
            </a:lvl1pPr>
          </a:lstStyle>
          <a:p>
            <a:r>
              <a:rPr lang="sv-SE" dirty="0" err="1"/>
              <a:t>Click</a:t>
            </a:r>
            <a:r>
              <a:rPr lang="sv-SE" dirty="0"/>
              <a:t> </a:t>
            </a:r>
            <a:r>
              <a:rPr lang="sv-SE" dirty="0" err="1"/>
              <a:t>to</a:t>
            </a:r>
            <a:r>
              <a:rPr lang="sv-SE" dirty="0"/>
              <a:t> </a:t>
            </a:r>
            <a:r>
              <a:rPr lang="sv-SE" dirty="0" err="1"/>
              <a:t>add</a:t>
            </a:r>
            <a:r>
              <a:rPr lang="sv-SE" dirty="0"/>
              <a:t> a </a:t>
            </a:r>
            <a:r>
              <a:rPr lang="sv-SE" dirty="0" err="1"/>
              <a:t>headline</a:t>
            </a:r>
            <a:endParaRPr lang="en-US" dirty="0"/>
          </a:p>
        </p:txBody>
      </p:sp>
    </p:spTree>
    <p:extLst>
      <p:ext uri="{BB962C8B-B14F-4D97-AF65-F5344CB8AC3E}">
        <p14:creationId xmlns:p14="http://schemas.microsoft.com/office/powerpoint/2010/main" val="163387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a:xfrm>
            <a:off x="0" y="11904133"/>
            <a:ext cx="24384000" cy="1811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614363" y="12170893"/>
            <a:ext cx="2192882" cy="1083616"/>
          </a:xfrm>
          <a:prstGeom prst="rect">
            <a:avLst/>
          </a:prstGeom>
        </p:spPr>
      </p:pic>
      <p:sp>
        <p:nvSpPr>
          <p:cNvPr id="21" name="Text Placeholder 10">
            <a:extLst>
              <a:ext uri="{FF2B5EF4-FFF2-40B4-BE49-F238E27FC236}">
                <a16:creationId xmlns:a16="http://schemas.microsoft.com/office/drawing/2014/main" id="{9B3CD9D9-3717-8045-BBE0-D00561474EA1}"/>
              </a:ext>
            </a:extLst>
          </p:cNvPr>
          <p:cNvSpPr txBox="1">
            <a:spLocks/>
          </p:cNvSpPr>
          <p:nvPr userDrawn="1"/>
        </p:nvSpPr>
        <p:spPr>
          <a:xfrm>
            <a:off x="13732934" y="12562731"/>
            <a:ext cx="6473093" cy="691778"/>
          </a:xfrm>
          <a:prstGeom prst="rect">
            <a:avLst/>
          </a:prstGeom>
        </p:spPr>
        <p:txBody>
          <a:bodyPr anchor="ctr">
            <a:noAutofit/>
          </a:bodyPr>
          <a:lstStyle>
            <a:lvl1pPr marL="0" indent="0" algn="r" defTabSz="1828800" rtl="0" eaLnBrk="1" latinLnBrk="0" hangingPunct="1">
              <a:lnSpc>
                <a:spcPct val="90000"/>
              </a:lnSpc>
              <a:spcBef>
                <a:spcPts val="2000"/>
              </a:spcBef>
              <a:buFont typeface="Arial" panose="020B0604020202020204" pitchFamily="34" charset="0"/>
              <a:buNone/>
              <a:defRPr sz="2000" b="0" kern="1200" baseline="0">
                <a:solidFill>
                  <a:schemeClr val="tx1"/>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48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4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1600" b="0" i="0" kern="1200" baseline="0" dirty="0">
                <a:solidFill>
                  <a:schemeClr val="tx1"/>
                </a:solidFill>
                <a:effectLst/>
                <a:latin typeface="Helvetica Neue"/>
                <a:ea typeface="+mn-ea"/>
                <a:cs typeface="+mn-cs"/>
              </a:rPr>
              <a:t>This Master is run under the context of Action</a:t>
            </a:r>
            <a:br>
              <a:rPr lang="en-US" sz="1600" b="0" i="0" kern="1200" baseline="0" dirty="0">
                <a:solidFill>
                  <a:schemeClr val="tx1"/>
                </a:solidFill>
                <a:effectLst/>
                <a:latin typeface="Helvetica Neue"/>
                <a:ea typeface="+mn-ea"/>
                <a:cs typeface="+mn-cs"/>
              </a:rPr>
            </a:br>
            <a:r>
              <a:rPr lang="en-US" sz="1600" b="0" i="0" kern="1200" baseline="0" dirty="0">
                <a:solidFill>
                  <a:schemeClr val="tx1"/>
                </a:solidFill>
                <a:effectLst/>
                <a:latin typeface="Helvetica Neue"/>
                <a:ea typeface="+mn-ea"/>
                <a:cs typeface="+mn-cs"/>
              </a:rPr>
              <a:t>No 2020-EU-IA-0087, co-financed by the EU CEF Telecom</a:t>
            </a:r>
            <a:br>
              <a:rPr lang="en-US" sz="1600" b="0" i="0" kern="1200" baseline="0" dirty="0">
                <a:solidFill>
                  <a:schemeClr val="tx1"/>
                </a:solidFill>
                <a:effectLst/>
                <a:latin typeface="Helvetica Neue"/>
                <a:ea typeface="+mn-ea"/>
                <a:cs typeface="+mn-cs"/>
              </a:rPr>
            </a:br>
            <a:r>
              <a:rPr lang="en-US" sz="1600" b="0" i="0" kern="1200" baseline="0" dirty="0">
                <a:solidFill>
                  <a:schemeClr val="tx1"/>
                </a:solidFill>
                <a:effectLst/>
                <a:latin typeface="Helvetica Neue"/>
                <a:ea typeface="+mn-ea"/>
                <a:cs typeface="+mn-cs"/>
              </a:rPr>
              <a:t>under GA nr. INEA/CEF/ICT/A2020/2267423</a:t>
            </a:r>
            <a:endParaRPr lang="x-none" sz="1600" dirty="0">
              <a:latin typeface="Helvetica Neue"/>
            </a:endParaRPr>
          </a:p>
        </p:txBody>
      </p:sp>
      <p:pic>
        <p:nvPicPr>
          <p:cNvPr id="22" name="Picture 2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76665" y="12490766"/>
            <a:ext cx="5568959" cy="747511"/>
          </a:xfrm>
          <a:prstGeom prst="rect">
            <a:avLst/>
          </a:prstGeom>
        </p:spPr>
      </p:pic>
      <p:sp>
        <p:nvSpPr>
          <p:cNvPr id="13"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2065785542"/>
      </p:ext>
    </p:extLst>
  </p:cSld>
  <p:clrMap bg1="lt1" tx1="dk1" bg2="lt2" tx2="dk2" accent1="accent1" accent2="accent2" accent3="accent3" accent4="accent4" accent5="accent5" accent6="accent6" hlink="hlink" folHlink="folHlink"/>
  <p:sldLayoutIdLst>
    <p:sldLayoutId id="2147483684" r:id="rId1"/>
    <p:sldLayoutId id="2147483697" r:id="rId2"/>
    <p:sldLayoutId id="2147483699" r:id="rId3"/>
    <p:sldLayoutId id="2147483698" r:id="rId4"/>
    <p:sldLayoutId id="2147483700" r:id="rId5"/>
    <p:sldLayoutId id="2147483714" r:id="rId6"/>
    <p:sldLayoutId id="2147483717" r:id="rId7"/>
    <p:sldLayoutId id="2147483718" r:id="rId8"/>
  </p:sldLayoutIdLs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dl.acm.org/profile/81496686871"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8.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University of Cyprus</a:t>
            </a:r>
          </a:p>
        </p:txBody>
      </p:sp>
      <p:sp>
        <p:nvSpPr>
          <p:cNvPr id="3" name="Text Placeholder 2"/>
          <p:cNvSpPr>
            <a:spLocks noGrp="1"/>
          </p:cNvSpPr>
          <p:nvPr>
            <p:ph type="body" sz="quarter" idx="19"/>
          </p:nvPr>
        </p:nvSpPr>
        <p:spPr/>
        <p:txBody>
          <a:bodyPr/>
          <a:lstStyle/>
          <a:p>
            <a:r>
              <a:rPr lang="en-US" dirty="0"/>
              <a:t>October, 2023</a:t>
            </a:r>
          </a:p>
        </p:txBody>
      </p:sp>
      <p:sp>
        <p:nvSpPr>
          <p:cNvPr id="4" name="Text Placeholder 3"/>
          <p:cNvSpPr>
            <a:spLocks noGrp="1"/>
          </p:cNvSpPr>
          <p:nvPr>
            <p:ph type="body" sz="quarter" idx="21"/>
          </p:nvPr>
        </p:nvSpPr>
        <p:spPr/>
        <p:txBody>
          <a:bodyPr>
            <a:normAutofit/>
          </a:bodyPr>
          <a:lstStyle/>
          <a:p>
            <a:r>
              <a:rPr lang="en-US" dirty="0"/>
              <a:t>Lecture 5: </a:t>
            </a:r>
          </a:p>
          <a:p>
            <a:r>
              <a:rPr lang="en-US" dirty="0"/>
              <a:t>Machine Ethics</a:t>
            </a:r>
          </a:p>
        </p:txBody>
      </p:sp>
      <p:sp>
        <p:nvSpPr>
          <p:cNvPr id="5" name="Text Placeholder 4"/>
          <p:cNvSpPr>
            <a:spLocks noGrp="1"/>
          </p:cNvSpPr>
          <p:nvPr>
            <p:ph type="body" sz="quarter" idx="23"/>
          </p:nvPr>
        </p:nvSpPr>
        <p:spPr/>
        <p:txBody>
          <a:bodyPr/>
          <a:lstStyle/>
          <a:p>
            <a:r>
              <a:rPr lang="en-US" dirty="0"/>
              <a:t>Dr. Andreas Theodorou</a:t>
            </a:r>
          </a:p>
        </p:txBody>
      </p:sp>
    </p:spTree>
    <p:extLst>
      <p:ext uri="{BB962C8B-B14F-4D97-AF65-F5344CB8AC3E}">
        <p14:creationId xmlns:p14="http://schemas.microsoft.com/office/powerpoint/2010/main" val="2027467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54D35B-E61B-4120-E8A9-D40740B47A7C}"/>
              </a:ext>
            </a:extLst>
          </p:cNvPr>
          <p:cNvSpPr>
            <a:spLocks noGrp="1"/>
          </p:cNvSpPr>
          <p:nvPr>
            <p:ph type="body" sz="quarter" idx="24"/>
          </p:nvPr>
        </p:nvSpPr>
        <p:spPr/>
        <p:txBody>
          <a:bodyPr/>
          <a:lstStyle/>
          <a:p>
            <a:r>
              <a:rPr lang="en-US" dirty="0"/>
              <a:t>Building Machine Ethics</a:t>
            </a:r>
          </a:p>
        </p:txBody>
      </p:sp>
      <p:sp>
        <p:nvSpPr>
          <p:cNvPr id="3" name="Text Placeholder 2">
            <a:extLst>
              <a:ext uri="{FF2B5EF4-FFF2-40B4-BE49-F238E27FC236}">
                <a16:creationId xmlns:a16="http://schemas.microsoft.com/office/drawing/2014/main" id="{75BD4FC9-54DB-21A2-8FBC-DD8A071B3C0E}"/>
              </a:ext>
            </a:extLst>
          </p:cNvPr>
          <p:cNvSpPr>
            <a:spLocks noGrp="1"/>
          </p:cNvSpPr>
          <p:nvPr>
            <p:ph type="body" sz="quarter" idx="22"/>
          </p:nvPr>
        </p:nvSpPr>
        <p:spPr/>
        <p:txBody>
          <a:bodyPr/>
          <a:lstStyle/>
          <a:p>
            <a:pPr marL="342900" indent="-342900" algn="just">
              <a:buFont typeface="Arial" panose="020B0604020202020204" pitchFamily="34" charset="0"/>
              <a:buChar char="•"/>
            </a:pPr>
            <a:r>
              <a:rPr lang="en-GB" sz="2400" dirty="0"/>
              <a:t>Allen et. al. propose the use of a test, named after the well-known ‘Turing Test,’ to judge if an agent’s moral behaviour is acceptable or not. </a:t>
            </a:r>
          </a:p>
          <a:p>
            <a:pPr algn="just"/>
            <a:endParaRPr lang="en-GB" sz="2400" dirty="0"/>
          </a:p>
          <a:p>
            <a:pPr marL="342900" indent="-342900" algn="just">
              <a:buFont typeface="Arial" panose="020B0604020202020204" pitchFamily="34" charset="0"/>
              <a:buChar char="•"/>
            </a:pPr>
            <a:r>
              <a:rPr lang="en-GB" sz="2400" dirty="0"/>
              <a:t>They state how “Human-like performance, which is prone to include immoral actions, may not be acceptable in machines, but moral perfection may be computationally unattainable.” but still recognise the need to ensure of adequate moral behaviour.</a:t>
            </a:r>
          </a:p>
          <a:p>
            <a:pPr marL="342900" indent="-342900" algn="just">
              <a:buFont typeface="Arial" panose="020B0604020202020204" pitchFamily="34" charset="0"/>
              <a:buChar char="•"/>
            </a:pPr>
            <a:endParaRPr lang="en-GB" sz="2400" dirty="0"/>
          </a:p>
          <a:p>
            <a:pPr marL="342900" indent="-342900" algn="just">
              <a:buFont typeface="Arial" panose="020B0604020202020204" pitchFamily="34" charset="0"/>
              <a:buChar char="•"/>
            </a:pPr>
            <a:r>
              <a:rPr lang="en-GB" sz="2400" dirty="0"/>
              <a:t>The test, like in the original Turing Test, is meant to answer the question: can a machine think? Later iterations defined it further to include questions such as: which ethical theory computational approaches to moral judgment the system employs?</a:t>
            </a:r>
          </a:p>
          <a:p>
            <a:pPr marL="342900" indent="-342900" algn="just">
              <a:buFont typeface="Arial" panose="020B0604020202020204" pitchFamily="34" charset="0"/>
              <a:buChar char="•"/>
            </a:pPr>
            <a:endParaRPr lang="en-GB" sz="2400" dirty="0"/>
          </a:p>
        </p:txBody>
      </p:sp>
      <p:sp>
        <p:nvSpPr>
          <p:cNvPr id="4" name="Text Placeholder 3">
            <a:extLst>
              <a:ext uri="{FF2B5EF4-FFF2-40B4-BE49-F238E27FC236}">
                <a16:creationId xmlns:a16="http://schemas.microsoft.com/office/drawing/2014/main" id="{252F874B-E473-27A4-4A12-5D0D036302A6}"/>
              </a:ext>
            </a:extLst>
          </p:cNvPr>
          <p:cNvSpPr>
            <a:spLocks noGrp="1"/>
          </p:cNvSpPr>
          <p:nvPr>
            <p:ph type="body" sz="quarter" idx="26"/>
          </p:nvPr>
        </p:nvSpPr>
        <p:spPr/>
        <p:txBody>
          <a:bodyPr/>
          <a:lstStyle/>
          <a:p>
            <a:pPr marL="342900" indent="-342900">
              <a:buFont typeface="Arial" panose="020B0604020202020204" pitchFamily="34" charset="0"/>
              <a:buChar char="•"/>
            </a:pPr>
            <a:r>
              <a:rPr lang="en-GB" sz="2400" dirty="0"/>
              <a:t>The test is vulnerable to deception.</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The test itself is flawed: what is considered moral or not, lies on the eyes of the observer.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A system can get the ‘right answers’ even if ‘moral reasoning’ was not explicitly part of the decision-making process.</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b="1" dirty="0">
                <a:solidFill>
                  <a:srgbClr val="FF2D64"/>
                </a:solidFill>
              </a:rPr>
              <a:t>To date, no such test has been produced or used. However, the discussions never die! Instead, they appear every few years.</a:t>
            </a:r>
          </a:p>
          <a:p>
            <a:endParaRPr lang="en-SE" sz="2400" dirty="0"/>
          </a:p>
          <a:p>
            <a:endParaRPr lang="en-SE" sz="2400" dirty="0"/>
          </a:p>
        </p:txBody>
      </p:sp>
      <p:sp>
        <p:nvSpPr>
          <p:cNvPr id="5" name="Text Placeholder 4">
            <a:extLst>
              <a:ext uri="{FF2B5EF4-FFF2-40B4-BE49-F238E27FC236}">
                <a16:creationId xmlns:a16="http://schemas.microsoft.com/office/drawing/2014/main" id="{553A1B0F-5A89-37AB-51AA-56CA7653E6B5}"/>
              </a:ext>
            </a:extLst>
          </p:cNvPr>
          <p:cNvSpPr>
            <a:spLocks noGrp="1"/>
          </p:cNvSpPr>
          <p:nvPr>
            <p:ph type="body" sz="quarter" idx="25"/>
          </p:nvPr>
        </p:nvSpPr>
        <p:spPr/>
        <p:txBody>
          <a:bodyPr/>
          <a:lstStyle/>
          <a:p>
            <a:r>
              <a:rPr lang="en-GB" dirty="0"/>
              <a:t>Ethical Turing Test</a:t>
            </a:r>
          </a:p>
        </p:txBody>
      </p:sp>
      <p:sp>
        <p:nvSpPr>
          <p:cNvPr id="6" name="Slide Number Placeholder 5">
            <a:extLst>
              <a:ext uri="{FF2B5EF4-FFF2-40B4-BE49-F238E27FC236}">
                <a16:creationId xmlns:a16="http://schemas.microsoft.com/office/drawing/2014/main" id="{D7E9CFF0-3825-476C-313C-CE051175E7A7}"/>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10</a:t>
            </a:fld>
            <a:endParaRPr lang="bg-BG" dirty="0">
              <a:solidFill>
                <a:srgbClr val="000000"/>
              </a:solidFill>
            </a:endParaRPr>
          </a:p>
        </p:txBody>
      </p:sp>
      <p:sp>
        <p:nvSpPr>
          <p:cNvPr id="7" name="TextBox 6">
            <a:extLst>
              <a:ext uri="{FF2B5EF4-FFF2-40B4-BE49-F238E27FC236}">
                <a16:creationId xmlns:a16="http://schemas.microsoft.com/office/drawing/2014/main" id="{C6C13FAD-5840-DD8D-FB00-C92B1DAFF1BF}"/>
              </a:ext>
            </a:extLst>
          </p:cNvPr>
          <p:cNvSpPr txBox="1"/>
          <p:nvPr/>
        </p:nvSpPr>
        <p:spPr>
          <a:xfrm>
            <a:off x="30118050" y="3914775"/>
            <a:ext cx="184731" cy="646331"/>
          </a:xfrm>
          <a:prstGeom prst="rect">
            <a:avLst/>
          </a:prstGeom>
          <a:noFill/>
        </p:spPr>
        <p:txBody>
          <a:bodyPr wrap="none" rtlCol="0">
            <a:spAutoFit/>
          </a:bodyPr>
          <a:lstStyle/>
          <a:p>
            <a:endParaRPr lang="en-SE"/>
          </a:p>
        </p:txBody>
      </p:sp>
      <p:sp>
        <p:nvSpPr>
          <p:cNvPr id="8" name="Rectangle 1">
            <a:extLst>
              <a:ext uri="{FF2B5EF4-FFF2-40B4-BE49-F238E27FC236}">
                <a16:creationId xmlns:a16="http://schemas.microsoft.com/office/drawing/2014/main" id="{9A00017D-813D-3B45-CE67-38920C07FC1A}"/>
              </a:ext>
            </a:extLst>
          </p:cNvPr>
          <p:cNvSpPr>
            <a:spLocks noChangeArrowheads="1"/>
          </p:cNvSpPr>
          <p:nvPr/>
        </p:nvSpPr>
        <p:spPr bwMode="auto">
          <a:xfrm>
            <a:off x="0" y="0"/>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E" altLang="en-SE" sz="1200" b="0" i="0" u="none" strike="noStrike" cap="none" normalizeH="0" baseline="0">
                <a:ln>
                  <a:noFill/>
                </a:ln>
                <a:solidFill>
                  <a:schemeClr val="tx1"/>
                </a:solidFill>
                <a:effectLst/>
                <a:latin typeface="CMUSerif"/>
              </a:rPr>
              <a:t>morally accountable actions. MTT-based evaluations are vulnerable to deception, inadequate reasoning, and inferior moral performance </a:t>
            </a:r>
            <a:endParaRPr kumimoji="0" lang="en-SE" altLang="en-SE" sz="17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E" altLang="en-SE" sz="800" b="0" i="0" u="none" strike="noStrike" cap="none" normalizeH="0" baseline="0">
                <a:ln>
                  <a:noFill/>
                </a:ln>
                <a:solidFill>
                  <a:srgbClr val="000007"/>
                </a:solidFill>
                <a:effectLst/>
                <a:latin typeface="CMUSerif"/>
              </a:rPr>
              <a:t>1 </a:t>
            </a:r>
            <a:r>
              <a:rPr kumimoji="0" lang="en-SE" altLang="en-SE" sz="1200" b="0" i="0" u="none" strike="noStrike" cap="none" normalizeH="0" baseline="0">
                <a:ln>
                  <a:noFill/>
                </a:ln>
                <a:solidFill>
                  <a:srgbClr val="000007"/>
                </a:solidFill>
                <a:effectLst/>
                <a:latin typeface="CMUSerif"/>
              </a:rPr>
              <a:t>thomas.arnold@tufts.edu, matthias.scheutz@tufts.edu </a:t>
            </a:r>
            <a:endParaRPr kumimoji="0" lang="en-SE" altLang="en-SE" sz="17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E" altLang="en-SE" sz="1800" b="0" i="0" u="none" strike="noStrike" cap="none" normalizeH="0" baseline="0">
                <a:ln>
                  <a:noFill/>
                </a:ln>
                <a:solidFill>
                  <a:schemeClr val="tx1"/>
                </a:solidFill>
                <a:effectLst/>
                <a:latin typeface="Arial" panose="020B0604020202020204" pitchFamily="34" charset="0"/>
              </a:rPr>
              <a:t>  </a:t>
            </a:r>
            <a:r>
              <a:rPr kumimoji="0" lang="en-SE" altLang="en-SE" b="0" i="0" u="none" strike="noStrike" cap="none" normalizeH="0" baseline="0">
                <a:ln>
                  <a:noFill/>
                </a:ln>
                <a:solidFill>
                  <a:schemeClr val="tx1"/>
                </a:solidFill>
                <a:effectLst/>
                <a:latin typeface="Arial" panose="020B0604020202020204" pitchFamily="34" charset="0"/>
              </a:rPr>
              <a:t>                             </a:t>
            </a:r>
            <a:r>
              <a:rPr kumimoji="0" lang="en-SE" altLang="en-SE" sz="1800" b="0"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SE" altLang="en-SE" sz="1200" b="0" i="0" u="none" strike="noStrike" cap="none" normalizeH="0" baseline="0">
                <a:ln>
                  <a:noFill/>
                </a:ln>
                <a:solidFill>
                  <a:schemeClr val="tx1"/>
                </a:solidFill>
                <a:effectLst/>
                <a:latin typeface="CMUSerif"/>
              </a:rPr>
              <a:t>vis a vis a system’s capabilities. </a:t>
            </a:r>
            <a:endParaRPr kumimoji="0" lang="en-SE" altLang="en-SE" sz="1800" b="0" i="0" u="none" strike="noStrike" cap="none" normalizeH="0" baseline="0">
              <a:ln>
                <a:noFill/>
              </a:ln>
              <a:solidFill>
                <a:schemeClr val="tx1"/>
              </a:solidFill>
              <a:effectLst/>
              <a:latin typeface="Arial" panose="020B0604020202020204" pitchFamily="34" charset="0"/>
            </a:endParaRPr>
          </a:p>
        </p:txBody>
      </p:sp>
      <p:pic>
        <p:nvPicPr>
          <p:cNvPr id="10242" name="Picture 2" descr="page1image1249539504">
            <a:extLst>
              <a:ext uri="{FF2B5EF4-FFF2-40B4-BE49-F238E27FC236}">
                <a16:creationId xmlns:a16="http://schemas.microsoft.com/office/drawing/2014/main" id="{839475A9-8DBD-B7A1-4E6D-7D10B031D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46038"/>
            <a:ext cx="1828800" cy="127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251AEC14-25D7-6EC7-976E-EA16CD84FDEC}"/>
              </a:ext>
            </a:extLst>
          </p:cNvPr>
          <p:cNvSpPr>
            <a:spLocks noChangeArrowheads="1"/>
          </p:cNvSpPr>
          <p:nvPr/>
        </p:nvSpPr>
        <p:spPr bwMode="auto">
          <a:xfrm>
            <a:off x="152400" y="152400"/>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E" altLang="en-SE" sz="1200" b="0" i="0" u="none" strike="noStrike" cap="none" normalizeH="0" baseline="0">
                <a:ln>
                  <a:noFill/>
                </a:ln>
                <a:solidFill>
                  <a:schemeClr val="tx1"/>
                </a:solidFill>
                <a:effectLst/>
                <a:latin typeface="CMUSerif"/>
              </a:rPr>
              <a:t>morally accountable actions. MTT-based evaluations are vulnerable to deception, inadequate reasoning, and inferior moral performance </a:t>
            </a:r>
            <a:endParaRPr kumimoji="0" lang="en-SE" altLang="en-SE" sz="17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E" altLang="en-SE" sz="800" b="0" i="0" u="none" strike="noStrike" cap="none" normalizeH="0" baseline="0">
                <a:ln>
                  <a:noFill/>
                </a:ln>
                <a:solidFill>
                  <a:srgbClr val="000007"/>
                </a:solidFill>
                <a:effectLst/>
                <a:latin typeface="CMUSerif"/>
              </a:rPr>
              <a:t>1 </a:t>
            </a:r>
            <a:r>
              <a:rPr kumimoji="0" lang="en-SE" altLang="en-SE" sz="1200" b="0" i="0" u="none" strike="noStrike" cap="none" normalizeH="0" baseline="0">
                <a:ln>
                  <a:noFill/>
                </a:ln>
                <a:solidFill>
                  <a:srgbClr val="000007"/>
                </a:solidFill>
                <a:effectLst/>
                <a:latin typeface="CMUSerif"/>
              </a:rPr>
              <a:t>thomas.arnold@tufts.edu, matthias.scheutz@tufts.edu </a:t>
            </a:r>
            <a:endParaRPr kumimoji="0" lang="en-SE" altLang="en-SE" sz="17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E" altLang="en-SE" sz="1800" b="0" i="0" u="none" strike="noStrike" cap="none" normalizeH="0" baseline="0">
                <a:ln>
                  <a:noFill/>
                </a:ln>
                <a:solidFill>
                  <a:schemeClr val="tx1"/>
                </a:solidFill>
                <a:effectLst/>
                <a:latin typeface="Arial" panose="020B0604020202020204" pitchFamily="34" charset="0"/>
              </a:rPr>
              <a:t>  </a:t>
            </a:r>
            <a:r>
              <a:rPr kumimoji="0" lang="en-SE" altLang="en-SE" b="0" i="0" u="none" strike="noStrike" cap="none" normalizeH="0" baseline="0">
                <a:ln>
                  <a:noFill/>
                </a:ln>
                <a:solidFill>
                  <a:schemeClr val="tx1"/>
                </a:solidFill>
                <a:effectLst/>
                <a:latin typeface="Arial" panose="020B0604020202020204" pitchFamily="34" charset="0"/>
              </a:rPr>
              <a:t>                             </a:t>
            </a:r>
            <a:r>
              <a:rPr kumimoji="0" lang="en-SE" altLang="en-SE" sz="1800" b="0"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SE" altLang="en-SE" sz="1200" b="0" i="0" u="none" strike="noStrike" cap="none" normalizeH="0" baseline="0">
                <a:ln>
                  <a:noFill/>
                </a:ln>
                <a:solidFill>
                  <a:schemeClr val="tx1"/>
                </a:solidFill>
                <a:effectLst/>
                <a:latin typeface="CMUSerif"/>
              </a:rPr>
              <a:t>vis a vis a system’s capabilities. </a:t>
            </a:r>
            <a:endParaRPr kumimoji="0" lang="en-SE" altLang="en-SE" sz="1800" b="0" i="0" u="none" strike="noStrike" cap="none" normalizeH="0" baseline="0">
              <a:ln>
                <a:noFill/>
              </a:ln>
              <a:solidFill>
                <a:schemeClr val="tx1"/>
              </a:solidFill>
              <a:effectLst/>
              <a:latin typeface="Arial" panose="020B0604020202020204" pitchFamily="34" charset="0"/>
            </a:endParaRPr>
          </a:p>
        </p:txBody>
      </p:sp>
      <p:pic>
        <p:nvPicPr>
          <p:cNvPr id="10244" name="Picture 4" descr="page1image1249539504">
            <a:extLst>
              <a:ext uri="{FF2B5EF4-FFF2-40B4-BE49-F238E27FC236}">
                <a16:creationId xmlns:a16="http://schemas.microsoft.com/office/drawing/2014/main" id="{61745749-B965-C3FA-FA78-25ABF2366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106362"/>
            <a:ext cx="1828800" cy="127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7618B26-7BEA-EC9B-7F4F-F9822A5FF4E9}"/>
              </a:ext>
            </a:extLst>
          </p:cNvPr>
          <p:cNvSpPr txBox="1"/>
          <p:nvPr/>
        </p:nvSpPr>
        <p:spPr>
          <a:xfrm>
            <a:off x="1506415" y="11333517"/>
            <a:ext cx="9060188" cy="707886"/>
          </a:xfrm>
          <a:prstGeom prst="rect">
            <a:avLst/>
          </a:prstGeom>
          <a:noFill/>
        </p:spPr>
        <p:txBody>
          <a:bodyPr wrap="square" rtlCol="0">
            <a:spAutoFit/>
          </a:bodyPr>
          <a:lstStyle/>
          <a:p>
            <a:r>
              <a:rPr lang="en-GB" sz="200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Allen, C., Varner, G., and </a:t>
            </a:r>
            <a:r>
              <a:rPr lang="en-GB" sz="2000" dirty="0" err="1">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Zinser</a:t>
            </a:r>
            <a:r>
              <a:rPr lang="en-GB" sz="200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 J. (2000). “Prolegomena to any future artificial moral agent.” </a:t>
            </a:r>
            <a:r>
              <a:rPr lang="en-GB" sz="2000" i="1"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Journal of Experimental &amp; Theoretical Artificial Intelligence</a:t>
            </a:r>
            <a:endPar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186BF632-F56F-62C1-3552-7ED0FBF5792C}"/>
              </a:ext>
            </a:extLst>
          </p:cNvPr>
          <p:cNvSpPr txBox="1"/>
          <p:nvPr/>
        </p:nvSpPr>
        <p:spPr>
          <a:xfrm>
            <a:off x="12578533" y="11333517"/>
            <a:ext cx="10299051" cy="1015663"/>
          </a:xfrm>
          <a:prstGeom prst="rect">
            <a:avLst/>
          </a:prstGeom>
          <a:noFill/>
        </p:spPr>
        <p:txBody>
          <a:bodyPr wrap="square" rtlCol="0">
            <a:spAutoFit/>
          </a:bodyPr>
          <a:lstStyle/>
          <a:p>
            <a:r>
              <a:rPr lang="en-GB" sz="200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Arnold T. and </a:t>
            </a:r>
            <a:r>
              <a:rPr lang="en-GB" sz="2000" dirty="0" err="1">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Scheutz</a:t>
            </a:r>
            <a:r>
              <a:rPr lang="en-GB" sz="200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 M. (2016). “Against the Moral Turing Test: Accountable Design and the Moral Reasoning of Autonomous System.” </a:t>
            </a:r>
            <a:r>
              <a:rPr lang="en-GB" sz="2000" i="1"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Ethics of Information Technology</a:t>
            </a:r>
            <a:endParaRPr lang="en-GB" sz="200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endParaRPr lang="en-GB"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49130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Moor’s ethical agents </a:t>
            </a:r>
          </a:p>
        </p:txBody>
      </p:sp>
    </p:spTree>
    <p:extLst>
      <p:ext uri="{BB962C8B-B14F-4D97-AF65-F5344CB8AC3E}">
        <p14:creationId xmlns:p14="http://schemas.microsoft.com/office/powerpoint/2010/main" val="1414312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54D35B-E61B-4120-E8A9-D40740B47A7C}"/>
              </a:ext>
            </a:extLst>
          </p:cNvPr>
          <p:cNvSpPr>
            <a:spLocks noGrp="1"/>
          </p:cNvSpPr>
          <p:nvPr>
            <p:ph type="body" sz="quarter" idx="24"/>
          </p:nvPr>
        </p:nvSpPr>
        <p:spPr/>
        <p:txBody>
          <a:bodyPr/>
          <a:lstStyle/>
          <a:p>
            <a:r>
              <a:rPr lang="en-US" dirty="0"/>
              <a:t>Moor’s ethical agents </a:t>
            </a:r>
          </a:p>
        </p:txBody>
      </p:sp>
      <p:sp>
        <p:nvSpPr>
          <p:cNvPr id="3" name="Text Placeholder 2">
            <a:extLst>
              <a:ext uri="{FF2B5EF4-FFF2-40B4-BE49-F238E27FC236}">
                <a16:creationId xmlns:a16="http://schemas.microsoft.com/office/drawing/2014/main" id="{75BD4FC9-54DB-21A2-8FBC-DD8A071B3C0E}"/>
              </a:ext>
            </a:extLst>
          </p:cNvPr>
          <p:cNvSpPr>
            <a:spLocks noGrp="1"/>
          </p:cNvSpPr>
          <p:nvPr>
            <p:ph type="body" sz="quarter" idx="22"/>
          </p:nvPr>
        </p:nvSpPr>
        <p:spPr/>
        <p:txBody>
          <a:bodyPr/>
          <a:lstStyle/>
          <a:p>
            <a:r>
              <a:rPr lang="en-GB" sz="2400" dirty="0"/>
              <a:t>Moor categorised agents in 4 categories with regards to their ethical impact/ reasoning capabilities:</a:t>
            </a:r>
          </a:p>
          <a:p>
            <a:endParaRPr lang="en-GB" sz="2400" dirty="0"/>
          </a:p>
          <a:p>
            <a:pPr marL="457200" indent="-457200">
              <a:buFont typeface="+mj-lt"/>
              <a:buAutoNum type="arabicPeriod"/>
            </a:pPr>
            <a:r>
              <a:rPr lang="en-GB" sz="2400" dirty="0"/>
              <a:t>Ethical Impact Agents</a:t>
            </a:r>
          </a:p>
          <a:p>
            <a:pPr marL="457200" indent="-457200">
              <a:buFont typeface="+mj-lt"/>
              <a:buAutoNum type="arabicPeriod"/>
            </a:pPr>
            <a:endParaRPr lang="en-GB" sz="2400" dirty="0"/>
          </a:p>
          <a:p>
            <a:pPr marL="457200" indent="-457200">
              <a:buFont typeface="+mj-lt"/>
              <a:buAutoNum type="arabicPeriod"/>
            </a:pPr>
            <a:r>
              <a:rPr lang="en-GB" sz="2400" dirty="0"/>
              <a:t>Implicit Ethical Agents</a:t>
            </a:r>
          </a:p>
          <a:p>
            <a:pPr marL="457200" indent="-457200">
              <a:buFont typeface="+mj-lt"/>
              <a:buAutoNum type="arabicPeriod"/>
            </a:pPr>
            <a:endParaRPr lang="en-GB" sz="2400" dirty="0"/>
          </a:p>
          <a:p>
            <a:pPr marL="457200" indent="-457200">
              <a:buFont typeface="+mj-lt"/>
              <a:buAutoNum type="arabicPeriod"/>
            </a:pPr>
            <a:r>
              <a:rPr lang="en-GB" sz="2400" dirty="0"/>
              <a:t>Explicit Ethical Agents</a:t>
            </a:r>
          </a:p>
          <a:p>
            <a:pPr marL="457200" indent="-457200">
              <a:buFont typeface="+mj-lt"/>
              <a:buAutoNum type="arabicPeriod"/>
            </a:pPr>
            <a:endParaRPr lang="en-GB" sz="2400" dirty="0"/>
          </a:p>
          <a:p>
            <a:pPr marL="457200" indent="-457200">
              <a:buFont typeface="+mj-lt"/>
              <a:buAutoNum type="arabicPeriod"/>
            </a:pPr>
            <a:r>
              <a:rPr lang="en-GB" sz="2400" dirty="0"/>
              <a:t>Full Ethical Agents</a:t>
            </a:r>
            <a:br>
              <a:rPr lang="en-GB" sz="2400" dirty="0"/>
            </a:br>
            <a:endParaRPr lang="en-SE" sz="2400" b="1" dirty="0"/>
          </a:p>
        </p:txBody>
      </p:sp>
      <p:sp>
        <p:nvSpPr>
          <p:cNvPr id="5" name="Text Placeholder 4">
            <a:extLst>
              <a:ext uri="{FF2B5EF4-FFF2-40B4-BE49-F238E27FC236}">
                <a16:creationId xmlns:a16="http://schemas.microsoft.com/office/drawing/2014/main" id="{553A1B0F-5A89-37AB-51AA-56CA7653E6B5}"/>
              </a:ext>
            </a:extLst>
          </p:cNvPr>
          <p:cNvSpPr>
            <a:spLocks noGrp="1"/>
          </p:cNvSpPr>
          <p:nvPr>
            <p:ph type="body" sz="quarter" idx="25"/>
          </p:nvPr>
        </p:nvSpPr>
        <p:spPr/>
        <p:txBody>
          <a:bodyPr/>
          <a:lstStyle/>
          <a:p>
            <a:r>
              <a:rPr lang="en-SE" dirty="0"/>
              <a:t>Moor’s categories</a:t>
            </a:r>
          </a:p>
        </p:txBody>
      </p:sp>
      <p:sp>
        <p:nvSpPr>
          <p:cNvPr id="6" name="Slide Number Placeholder 5">
            <a:extLst>
              <a:ext uri="{FF2B5EF4-FFF2-40B4-BE49-F238E27FC236}">
                <a16:creationId xmlns:a16="http://schemas.microsoft.com/office/drawing/2014/main" id="{D7E9CFF0-3825-476C-313C-CE051175E7A7}"/>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12</a:t>
            </a:fld>
            <a:endParaRPr lang="bg-BG" dirty="0">
              <a:solidFill>
                <a:srgbClr val="000000"/>
              </a:solidFill>
            </a:endParaRPr>
          </a:p>
        </p:txBody>
      </p:sp>
      <p:sp>
        <p:nvSpPr>
          <p:cNvPr id="7" name="TextBox 6">
            <a:extLst>
              <a:ext uri="{FF2B5EF4-FFF2-40B4-BE49-F238E27FC236}">
                <a16:creationId xmlns:a16="http://schemas.microsoft.com/office/drawing/2014/main" id="{C6C13FAD-5840-DD8D-FB00-C92B1DAFF1BF}"/>
              </a:ext>
            </a:extLst>
          </p:cNvPr>
          <p:cNvSpPr txBox="1"/>
          <p:nvPr/>
        </p:nvSpPr>
        <p:spPr>
          <a:xfrm>
            <a:off x="30118050" y="3914775"/>
            <a:ext cx="184731" cy="646331"/>
          </a:xfrm>
          <a:prstGeom prst="rect">
            <a:avLst/>
          </a:prstGeom>
          <a:noFill/>
        </p:spPr>
        <p:txBody>
          <a:bodyPr wrap="none" rtlCol="0">
            <a:spAutoFit/>
          </a:bodyPr>
          <a:lstStyle/>
          <a:p>
            <a:endParaRPr lang="en-SE"/>
          </a:p>
        </p:txBody>
      </p:sp>
      <p:cxnSp>
        <p:nvCxnSpPr>
          <p:cNvPr id="9" name="Straight Arrow Connector 8">
            <a:extLst>
              <a:ext uri="{FF2B5EF4-FFF2-40B4-BE49-F238E27FC236}">
                <a16:creationId xmlns:a16="http://schemas.microsoft.com/office/drawing/2014/main" id="{DA7CFA12-83FA-E7E7-53F3-EE67E2A59564}"/>
              </a:ext>
            </a:extLst>
          </p:cNvPr>
          <p:cNvCxnSpPr>
            <a:cxnSpLocks/>
          </p:cNvCxnSpPr>
          <p:nvPr/>
        </p:nvCxnSpPr>
        <p:spPr>
          <a:xfrm>
            <a:off x="17685835" y="7319665"/>
            <a:ext cx="0" cy="3283803"/>
          </a:xfrm>
          <a:prstGeom prst="straightConnector1">
            <a:avLst/>
          </a:prstGeom>
          <a:ln w="304800">
            <a:solidFill>
              <a:srgbClr val="FF2D64"/>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0934525-BD51-C03B-DE52-1E8C05C4110D}"/>
              </a:ext>
            </a:extLst>
          </p:cNvPr>
          <p:cNvSpPr txBox="1"/>
          <p:nvPr/>
        </p:nvSpPr>
        <p:spPr>
          <a:xfrm>
            <a:off x="15968547" y="6899682"/>
            <a:ext cx="3434576" cy="461665"/>
          </a:xfrm>
          <a:prstGeom prst="rect">
            <a:avLst/>
          </a:prstGeom>
          <a:noFill/>
        </p:spPr>
        <p:txBody>
          <a:bodyPr wrap="square" rtlCol="0">
            <a:spAutoFit/>
          </a:bodyPr>
          <a:lstStyle/>
          <a:p>
            <a:pPr algn="ctr"/>
            <a:r>
              <a:rPr lang="en-SE"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Realistic</a:t>
            </a:r>
          </a:p>
        </p:txBody>
      </p:sp>
      <p:sp>
        <p:nvSpPr>
          <p:cNvPr id="13" name="TextBox 12">
            <a:extLst>
              <a:ext uri="{FF2B5EF4-FFF2-40B4-BE49-F238E27FC236}">
                <a16:creationId xmlns:a16="http://schemas.microsoft.com/office/drawing/2014/main" id="{20F4AF55-1F4E-E21D-F78E-3A2993ED6AA1}"/>
              </a:ext>
            </a:extLst>
          </p:cNvPr>
          <p:cNvSpPr txBox="1"/>
          <p:nvPr/>
        </p:nvSpPr>
        <p:spPr>
          <a:xfrm>
            <a:off x="15444442" y="10589688"/>
            <a:ext cx="4482786" cy="830997"/>
          </a:xfrm>
          <a:prstGeom prst="rect">
            <a:avLst/>
          </a:prstGeom>
          <a:noFill/>
        </p:spPr>
        <p:txBody>
          <a:bodyPr wrap="square" rtlCol="0">
            <a:spAutoFit/>
          </a:bodyPr>
          <a:lstStyle/>
          <a:p>
            <a:pPr algn="ctr"/>
            <a:r>
              <a:rPr lang="en-SE"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Science Fiction</a:t>
            </a:r>
          </a:p>
          <a:p>
            <a:pPr algn="ctr"/>
            <a:endParaRPr lang="en-SE"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extBox 14">
            <a:extLst>
              <a:ext uri="{FF2B5EF4-FFF2-40B4-BE49-F238E27FC236}">
                <a16:creationId xmlns:a16="http://schemas.microsoft.com/office/drawing/2014/main" id="{53A75037-291A-2B34-F3A5-DF7C2E23F41C}"/>
              </a:ext>
            </a:extLst>
          </p:cNvPr>
          <p:cNvSpPr txBox="1"/>
          <p:nvPr/>
        </p:nvSpPr>
        <p:spPr>
          <a:xfrm>
            <a:off x="1287095" y="11991347"/>
            <a:ext cx="16577159" cy="1200329"/>
          </a:xfrm>
          <a:prstGeom prst="rect">
            <a:avLst/>
          </a:prstGeom>
          <a:noFill/>
        </p:spPr>
        <p:txBody>
          <a:bodyPr wrap="square" rtlCol="0">
            <a:spAutoFit/>
          </a:bodyPr>
          <a:lstStyle/>
          <a:p>
            <a:r>
              <a:rPr lang="en-GB" sz="240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Moor J. H. (2006). “The Nature, Importance, and Difficulty of Machine Ethics.” IEEE Intelligent Systems.</a:t>
            </a:r>
          </a:p>
          <a:p>
            <a:endParaRPr lang="en-GB" sz="240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endParaRPr lang="en-SE" sz="24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3918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0215A7-5587-BED5-9A60-F7294DD311BC}"/>
              </a:ext>
            </a:extLst>
          </p:cNvPr>
          <p:cNvSpPr>
            <a:spLocks noGrp="1"/>
          </p:cNvSpPr>
          <p:nvPr>
            <p:ph type="body" sz="quarter" idx="24"/>
          </p:nvPr>
        </p:nvSpPr>
        <p:spPr/>
        <p:txBody>
          <a:bodyPr/>
          <a:lstStyle/>
          <a:p>
            <a:r>
              <a:rPr lang="en-US" dirty="0"/>
              <a:t>Moor’s ethical agents </a:t>
            </a:r>
          </a:p>
        </p:txBody>
      </p:sp>
      <p:sp>
        <p:nvSpPr>
          <p:cNvPr id="3" name="Text Placeholder 2">
            <a:extLst>
              <a:ext uri="{FF2B5EF4-FFF2-40B4-BE49-F238E27FC236}">
                <a16:creationId xmlns:a16="http://schemas.microsoft.com/office/drawing/2014/main" id="{25A91541-77B1-4750-00E8-DA74D1AD1203}"/>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dirty="0">
                <a:latin typeface="Arial" panose="020B0604020202020204" pitchFamily="34" charset="0"/>
              </a:rPr>
              <a:t>Any a</a:t>
            </a:r>
            <a:r>
              <a:rPr lang="en-GB" sz="2400" b="0" i="0" u="none" strike="noStrike" dirty="0">
                <a:effectLst/>
                <a:latin typeface="Arial" panose="020B0604020202020204" pitchFamily="34" charset="0"/>
              </a:rPr>
              <a:t>gents whose actions result to an ethical impact whether intended or not.</a:t>
            </a:r>
          </a:p>
          <a:p>
            <a:pPr marL="342900" indent="-342900">
              <a:buFont typeface="Arial" panose="020B0604020202020204" pitchFamily="34" charset="0"/>
              <a:buChar char="•"/>
            </a:pPr>
            <a:endParaRPr lang="en-GB" sz="2400" dirty="0">
              <a:latin typeface="Arial" panose="020B0604020202020204" pitchFamily="34" charset="0"/>
            </a:endParaRPr>
          </a:p>
          <a:p>
            <a:pPr marL="342900" indent="-342900">
              <a:buFont typeface="Arial" panose="020B0604020202020204" pitchFamily="34" charset="0"/>
              <a:buChar char="•"/>
            </a:pPr>
            <a:r>
              <a:rPr lang="en-GB" sz="2400" b="0" i="0" u="none" strike="noStrike" dirty="0">
                <a:effectLst/>
                <a:latin typeface="Arial" panose="020B0604020202020204" pitchFamily="34" charset="0"/>
              </a:rPr>
              <a:t>Answering how machines </a:t>
            </a:r>
            <a:r>
              <a:rPr lang="en-GB" dirty="0"/>
              <a:t>handle issues of privacy, property, power, etc.</a:t>
            </a:r>
            <a:endParaRPr lang="en-GB" sz="2400" b="0" i="0" u="none" strike="noStrike" dirty="0">
              <a:effectLst/>
              <a:latin typeface="Arial" panose="020B0604020202020204" pitchFamily="34" charset="0"/>
            </a:endParaRPr>
          </a:p>
          <a:p>
            <a:endParaRPr lang="en-GB" sz="2400" dirty="0">
              <a:latin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rPr>
              <a:t>An agent that compares dates but has the millennium bug is such an example:</a:t>
            </a:r>
          </a:p>
          <a:p>
            <a:pPr marL="952500" lvl="1" indent="-342900">
              <a:buFont typeface="Arial" panose="020B0604020202020204" pitchFamily="34" charset="0"/>
              <a:buChar char="•"/>
            </a:pPr>
            <a:r>
              <a:rPr lang="en-GB" sz="22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ethical impact agent before 2000, (i.e. when systems were working); </a:t>
            </a:r>
          </a:p>
          <a:p>
            <a:pPr marL="952500" lvl="1" indent="-342900">
              <a:buFont typeface="Arial" panose="020B0604020202020204" pitchFamily="34" charset="0"/>
              <a:buChar char="•"/>
            </a:pPr>
            <a:r>
              <a:rPr lang="en-GB" sz="22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unethical impact agent thereafter (i.e. after dates were misrepresented).</a:t>
            </a:r>
          </a:p>
          <a:p>
            <a:pPr marL="952500" lvl="1" indent="-342900">
              <a:buFont typeface="Arial" panose="020B0604020202020204" pitchFamily="34" charset="0"/>
              <a:buChar char="•"/>
            </a:pPr>
            <a:endParaRPr lang="en-GB" sz="22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Arguably, </a:t>
            </a:r>
            <a:r>
              <a:rPr lang="en-GB"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all </a:t>
            </a:r>
            <a:r>
              <a:rPr lang="en-GB" sz="2400"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agents have an (un)ethical impact. </a:t>
            </a:r>
          </a:p>
          <a:p>
            <a:pPr marL="342900" indent="-342900">
              <a:buFont typeface="Arial" panose="020B0604020202020204" pitchFamily="34" charset="0"/>
              <a:buChar char="•"/>
            </a:pPr>
            <a:r>
              <a:rPr lang="en-GB" sz="100" dirty="0">
                <a:latin typeface="Helvetica Neue" panose="02000503000000020004" pitchFamily="2" charset="0"/>
                <a:ea typeface="Helvetica Neue" panose="02000503000000020004" pitchFamily="2" charset="0"/>
                <a:cs typeface="Helvetica Neue" panose="02000503000000020004" pitchFamily="2" charset="0"/>
              </a:rPr>
              <a:t>e</a:t>
            </a:r>
            <a:endParaRPr lang="en-SE" sz="1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 Placeholder 4">
            <a:extLst>
              <a:ext uri="{FF2B5EF4-FFF2-40B4-BE49-F238E27FC236}">
                <a16:creationId xmlns:a16="http://schemas.microsoft.com/office/drawing/2014/main" id="{67CDF06C-A399-6DC7-1242-12C3351C8AEB}"/>
              </a:ext>
            </a:extLst>
          </p:cNvPr>
          <p:cNvSpPr>
            <a:spLocks noGrp="1"/>
          </p:cNvSpPr>
          <p:nvPr>
            <p:ph type="body" sz="quarter" idx="25"/>
          </p:nvPr>
        </p:nvSpPr>
        <p:spPr/>
        <p:txBody>
          <a:bodyPr/>
          <a:lstStyle/>
          <a:p>
            <a:r>
              <a:rPr lang="en-GB" dirty="0"/>
              <a:t>Ethical impact agents</a:t>
            </a:r>
            <a:endParaRPr lang="en-SE" dirty="0"/>
          </a:p>
        </p:txBody>
      </p:sp>
      <p:sp>
        <p:nvSpPr>
          <p:cNvPr id="6" name="Slide Number Placeholder 5">
            <a:extLst>
              <a:ext uri="{FF2B5EF4-FFF2-40B4-BE49-F238E27FC236}">
                <a16:creationId xmlns:a16="http://schemas.microsoft.com/office/drawing/2014/main" id="{8FEC282E-F058-C796-8BBE-354D0BED440A}"/>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13</a:t>
            </a:fld>
            <a:endParaRPr lang="bg-BG" dirty="0">
              <a:solidFill>
                <a:srgbClr val="000000"/>
              </a:solidFill>
            </a:endParaRPr>
          </a:p>
        </p:txBody>
      </p:sp>
      <p:pic>
        <p:nvPicPr>
          <p:cNvPr id="1026" name="Picture 2" descr="A French electronic sign. It reads, Bienvenue a L'École centrale de Nantes, 12 heures 09, 3 Janvier 1900.">
            <a:extLst>
              <a:ext uri="{FF2B5EF4-FFF2-40B4-BE49-F238E27FC236}">
                <a16:creationId xmlns:a16="http://schemas.microsoft.com/office/drawing/2014/main" id="{7341BC11-66FC-F62E-A076-1701CBCC5D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30" t="20495" r="13415"/>
          <a:stretch/>
        </p:blipFill>
        <p:spPr bwMode="auto">
          <a:xfrm>
            <a:off x="14567454" y="6052334"/>
            <a:ext cx="6222380" cy="48466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295482-BF7F-9083-CA97-F90C7DCADBDD}"/>
              </a:ext>
            </a:extLst>
          </p:cNvPr>
          <p:cNvSpPr txBox="1"/>
          <p:nvPr/>
        </p:nvSpPr>
        <p:spPr>
          <a:xfrm>
            <a:off x="14206654" y="11922087"/>
            <a:ext cx="9770161" cy="400110"/>
          </a:xfrm>
          <a:prstGeom prst="rect">
            <a:avLst/>
          </a:prstGeom>
          <a:noFill/>
        </p:spPr>
        <p:txBody>
          <a:bodyPr wrap="square" rtlCol="0">
            <a:spAutoFit/>
          </a:bodyPr>
          <a:lstStyle/>
          <a:p>
            <a:r>
              <a:rPr lang="en-GB" sz="2000" b="0" i="0" u="none" strike="noStrike" dirty="0">
                <a:solidFill>
                  <a:srgbClr val="9AA0A6"/>
                </a:solidFill>
                <a:effectLst/>
                <a:latin typeface="Helvetica Neue" panose="02000503000000020004" pitchFamily="2" charset="0"/>
                <a:ea typeface="Helvetica Neue" panose="02000503000000020004" pitchFamily="2" charset="0"/>
                <a:cs typeface="Helvetica Neue" panose="02000503000000020004" pitchFamily="2" charset="0"/>
              </a:rPr>
              <a:t>Picture: Bug de </a:t>
            </a:r>
            <a:r>
              <a:rPr lang="en-GB" sz="2000" b="0" i="0" u="none" strike="noStrike" dirty="0" err="1">
                <a:solidFill>
                  <a:srgbClr val="9AA0A6"/>
                </a:solidFill>
                <a:effectLst/>
                <a:latin typeface="Helvetica Neue" panose="02000503000000020004" pitchFamily="2" charset="0"/>
                <a:ea typeface="Helvetica Neue" panose="02000503000000020004" pitchFamily="2" charset="0"/>
                <a:cs typeface="Helvetica Neue" panose="02000503000000020004" pitchFamily="2" charset="0"/>
              </a:rPr>
              <a:t>l'an</a:t>
            </a:r>
            <a:r>
              <a:rPr lang="en-GB" sz="2000" b="0" i="0" u="none" strike="noStrike" dirty="0">
                <a:solidFill>
                  <a:srgbClr val="9AA0A6"/>
                </a:solidFill>
                <a:effectLst/>
                <a:latin typeface="Helvetica Neue" panose="02000503000000020004" pitchFamily="2" charset="0"/>
                <a:ea typeface="Helvetica Neue" panose="02000503000000020004" pitchFamily="2" charset="0"/>
                <a:cs typeface="Helvetica Neue" panose="02000503000000020004" pitchFamily="2" charset="0"/>
              </a:rPr>
              <a:t> 2000, CC BY-SA 3.0</a:t>
            </a:r>
            <a:endParaRPr lang="en-SE"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4998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0215A7-5587-BED5-9A60-F7294DD311BC}"/>
              </a:ext>
            </a:extLst>
          </p:cNvPr>
          <p:cNvSpPr>
            <a:spLocks noGrp="1"/>
          </p:cNvSpPr>
          <p:nvPr>
            <p:ph type="body" sz="quarter" idx="24"/>
          </p:nvPr>
        </p:nvSpPr>
        <p:spPr/>
        <p:txBody>
          <a:bodyPr/>
          <a:lstStyle/>
          <a:p>
            <a:r>
              <a:rPr lang="en-US" dirty="0"/>
              <a:t>Moor’s ethical agents </a:t>
            </a:r>
          </a:p>
        </p:txBody>
      </p:sp>
      <p:sp>
        <p:nvSpPr>
          <p:cNvPr id="3" name="Text Placeholder 2">
            <a:extLst>
              <a:ext uri="{FF2B5EF4-FFF2-40B4-BE49-F238E27FC236}">
                <a16:creationId xmlns:a16="http://schemas.microsoft.com/office/drawing/2014/main" id="{25A91541-77B1-4750-00E8-DA74D1AD1203}"/>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dirty="0">
                <a:latin typeface="Arial" panose="020B0604020202020204" pitchFamily="34" charset="0"/>
              </a:rPr>
              <a:t>Agents programmed to have a </a:t>
            </a:r>
            <a:r>
              <a:rPr lang="en-GB" sz="2400" i="1" dirty="0">
                <a:latin typeface="Arial" panose="020B0604020202020204" pitchFamily="34" charset="0"/>
              </a:rPr>
              <a:t>fail-safe</a:t>
            </a:r>
            <a:r>
              <a:rPr lang="en-GB" sz="2400" dirty="0">
                <a:latin typeface="Arial" panose="020B0604020202020204" pitchFamily="34" charset="0"/>
              </a:rPr>
              <a:t> or a built-in virtue to avoid ‘unethical behaviour.’</a:t>
            </a:r>
          </a:p>
          <a:p>
            <a:pPr marL="342900" indent="-342900">
              <a:buFont typeface="Arial" panose="020B0604020202020204" pitchFamily="34" charset="0"/>
              <a:buChar char="•"/>
            </a:pPr>
            <a:endParaRPr lang="en-GB" sz="2400" dirty="0">
              <a:latin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rPr>
              <a:t>Mostly related to the ‘AI Safety’ field: ensuring that machines are designed such as not to harm humans and avoid unethical behaviour.</a:t>
            </a:r>
          </a:p>
          <a:p>
            <a:pPr marL="342900" indent="-342900">
              <a:buFont typeface="Arial" panose="020B0604020202020204" pitchFamily="34" charset="0"/>
              <a:buChar char="•"/>
            </a:pPr>
            <a:endParaRPr lang="en-GB" sz="2400" dirty="0">
              <a:latin typeface="Arial" panose="020B0604020202020204" pitchFamily="34" charset="0"/>
            </a:endParaRPr>
          </a:p>
          <a:p>
            <a:pPr marL="342900" indent="-342900">
              <a:buFont typeface="Arial" panose="020B0604020202020204" pitchFamily="34" charset="0"/>
              <a:buChar char="•"/>
            </a:pPr>
            <a:r>
              <a:rPr lang="en-GB" sz="2400" b="1" dirty="0"/>
              <a:t>A top-down view: </a:t>
            </a:r>
            <a:r>
              <a:rPr lang="en-GB" sz="2400" dirty="0"/>
              <a:t>how can we constrain the actions of an agent so that they follow a given moral theory?</a:t>
            </a:r>
          </a:p>
          <a:p>
            <a:pPr marL="342900" indent="-342900">
              <a:buFont typeface="Arial" panose="020B0604020202020204" pitchFamily="34" charset="0"/>
              <a:buChar char="•"/>
            </a:pPr>
            <a:endParaRPr lang="en-GB" sz="2400" dirty="0">
              <a:latin typeface="Arial" panose="020B0604020202020204" pitchFamily="34" charset="0"/>
            </a:endParaRPr>
          </a:p>
          <a:p>
            <a:pPr marL="342900" indent="-342900">
              <a:buFont typeface="Arial" panose="020B0604020202020204" pitchFamily="34" charset="0"/>
              <a:buChar char="•"/>
            </a:pPr>
            <a:r>
              <a:rPr lang="en-GB" sz="2400" b="1" dirty="0">
                <a:latin typeface="Arial" panose="020B0604020202020204" pitchFamily="34" charset="0"/>
              </a:rPr>
              <a:t>A bottoms-up view: </a:t>
            </a:r>
            <a:r>
              <a:rPr lang="en-GB" sz="2400" dirty="0">
                <a:latin typeface="Arial" panose="020B0604020202020204" pitchFamily="34" charset="0"/>
              </a:rPr>
              <a:t>how do we build the necessary fail-safe or critical features to ensure safety?</a:t>
            </a:r>
          </a:p>
        </p:txBody>
      </p:sp>
      <p:sp>
        <p:nvSpPr>
          <p:cNvPr id="5" name="Text Placeholder 4">
            <a:extLst>
              <a:ext uri="{FF2B5EF4-FFF2-40B4-BE49-F238E27FC236}">
                <a16:creationId xmlns:a16="http://schemas.microsoft.com/office/drawing/2014/main" id="{67CDF06C-A399-6DC7-1242-12C3351C8AEB}"/>
              </a:ext>
            </a:extLst>
          </p:cNvPr>
          <p:cNvSpPr>
            <a:spLocks noGrp="1"/>
          </p:cNvSpPr>
          <p:nvPr>
            <p:ph type="body" sz="quarter" idx="25"/>
          </p:nvPr>
        </p:nvSpPr>
        <p:spPr/>
        <p:txBody>
          <a:bodyPr/>
          <a:lstStyle/>
          <a:p>
            <a:r>
              <a:rPr lang="en-GB" dirty="0"/>
              <a:t>Implicit ethical agents</a:t>
            </a:r>
            <a:endParaRPr lang="en-SE" dirty="0"/>
          </a:p>
        </p:txBody>
      </p:sp>
      <p:sp>
        <p:nvSpPr>
          <p:cNvPr id="6" name="Slide Number Placeholder 5">
            <a:extLst>
              <a:ext uri="{FF2B5EF4-FFF2-40B4-BE49-F238E27FC236}">
                <a16:creationId xmlns:a16="http://schemas.microsoft.com/office/drawing/2014/main" id="{8FEC282E-F058-C796-8BBE-354D0BED440A}"/>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14</a:t>
            </a:fld>
            <a:endParaRPr lang="bg-BG" dirty="0">
              <a:solidFill>
                <a:srgbClr val="000000"/>
              </a:solidFill>
            </a:endParaRPr>
          </a:p>
        </p:txBody>
      </p:sp>
      <p:pic>
        <p:nvPicPr>
          <p:cNvPr id="4" name="Volvo AUTOMATIC BRAKING System">
            <a:hlinkClick r:id="" action="ppaction://media"/>
            <a:extLst>
              <a:ext uri="{FF2B5EF4-FFF2-40B4-BE49-F238E27FC236}">
                <a16:creationId xmlns:a16="http://schemas.microsoft.com/office/drawing/2014/main" id="{09E89938-A5DA-35E5-96B1-58967C6E67A4}"/>
              </a:ext>
            </a:extLst>
          </p:cNvPr>
          <p:cNvPicPr>
            <a:picLocks noChangeAspect="1"/>
          </p:cNvPicPr>
          <p:nvPr>
            <a:videoFile r:link="rId1"/>
            <p:extLst>
              <p:ext uri="{DAA4B4D4-6D71-4841-9C94-3DE7FCFB9230}">
                <p14:media xmlns:p14="http://schemas.microsoft.com/office/powerpoint/2010/main" r:embed="rId2">
                  <p14:trim st="5621.789"/>
                </p14:media>
              </p:ext>
            </p:extLst>
          </p:nvPr>
        </p:nvPicPr>
        <p:blipFill>
          <a:blip r:embed="rId4"/>
          <a:stretch>
            <a:fillRect/>
          </a:stretch>
        </p:blipFill>
        <p:spPr>
          <a:xfrm>
            <a:off x="13980378" y="5562774"/>
            <a:ext cx="8128000" cy="4572000"/>
          </a:xfrm>
          <a:prstGeom prst="rect">
            <a:avLst/>
          </a:prstGeom>
        </p:spPr>
      </p:pic>
    </p:spTree>
    <p:extLst>
      <p:ext uri="{BB962C8B-B14F-4D97-AF65-F5344CB8AC3E}">
        <p14:creationId xmlns:p14="http://schemas.microsoft.com/office/powerpoint/2010/main" val="95882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634" fill="hold"/>
                                        <p:tgtEl>
                                          <p:spTgt spid="4"/>
                                        </p:tgtEl>
                                      </p:cBhvr>
                                    </p:cmd>
                                  </p:childTnLst>
                                </p:cTn>
                              </p:par>
                              <p:par>
                                <p:cTn id="7" presetID="1" presetClass="mediacall" presetSubtype="0" fill="hold" nodeType="withEffect">
                                  <p:stCondLst>
                                    <p:cond delay="0"/>
                                  </p:stCondLst>
                                  <p:childTnLst>
                                    <p:cmd type="call" cmd="playFrom(0.0)">
                                      <p:cBhvr>
                                        <p:cTn id="8" dur="159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0215A7-5587-BED5-9A60-F7294DD311BC}"/>
              </a:ext>
            </a:extLst>
          </p:cNvPr>
          <p:cNvSpPr>
            <a:spLocks noGrp="1"/>
          </p:cNvSpPr>
          <p:nvPr>
            <p:ph type="body" sz="quarter" idx="24"/>
          </p:nvPr>
        </p:nvSpPr>
        <p:spPr/>
        <p:txBody>
          <a:bodyPr/>
          <a:lstStyle/>
          <a:p>
            <a:r>
              <a:rPr lang="en-US" dirty="0"/>
              <a:t>Moor’s ethical agents</a:t>
            </a:r>
          </a:p>
        </p:txBody>
      </p:sp>
      <p:sp>
        <p:nvSpPr>
          <p:cNvPr id="3" name="Text Placeholder 2">
            <a:extLst>
              <a:ext uri="{FF2B5EF4-FFF2-40B4-BE49-F238E27FC236}">
                <a16:creationId xmlns:a16="http://schemas.microsoft.com/office/drawing/2014/main" id="{25A91541-77B1-4750-00E8-DA74D1AD1203}"/>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b="0" i="0" u="none" strike="noStrike" dirty="0">
                <a:effectLst/>
                <a:latin typeface="Arial" panose="020B0604020202020204" pitchFamily="34" charset="0"/>
              </a:rPr>
              <a:t>Agents capable of processing scenarios and acting on ethical decisions; i.e. make ethical decisions on a dynamic basis.</a:t>
            </a:r>
          </a:p>
          <a:p>
            <a:pPr marL="342900" indent="-342900">
              <a:buFont typeface="Arial" panose="020B0604020202020204" pitchFamily="34" charset="0"/>
              <a:buChar char="•"/>
            </a:pPr>
            <a:endParaRPr lang="en-GB" sz="2400" dirty="0">
              <a:latin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rPr>
              <a:t>Agents are not considered conscious. </a:t>
            </a:r>
          </a:p>
          <a:p>
            <a:pPr marL="342900" indent="-342900">
              <a:buFont typeface="Arial" panose="020B0604020202020204" pitchFamily="34" charset="0"/>
              <a:buChar char="•"/>
            </a:pPr>
            <a:endParaRPr lang="en-GB" sz="2400" dirty="0">
              <a:latin typeface="Arial" panose="020B0604020202020204" pitchFamily="34" charset="0"/>
            </a:endParaRPr>
          </a:p>
          <a:p>
            <a:pPr marL="342900" indent="-342900">
              <a:buFont typeface="Arial" panose="020B0604020202020204" pitchFamily="34" charset="0"/>
              <a:buChar char="•"/>
            </a:pPr>
            <a:r>
              <a:rPr lang="en-GB" sz="2400" b="1" dirty="0">
                <a:latin typeface="Arial" panose="020B0604020202020204" pitchFamily="34" charset="0"/>
              </a:rPr>
              <a:t>Top-down view: </a:t>
            </a:r>
            <a:r>
              <a:rPr lang="en-GB" sz="2400" dirty="0">
                <a:latin typeface="Arial" panose="020B0604020202020204" pitchFamily="34" charset="0"/>
              </a:rPr>
              <a:t>how can we build the agent to follow a given moral theory?</a:t>
            </a:r>
          </a:p>
          <a:p>
            <a:pPr marL="342900" indent="-342900">
              <a:buFont typeface="Arial" panose="020B0604020202020204" pitchFamily="34" charset="0"/>
              <a:buChar char="•"/>
            </a:pPr>
            <a:endParaRPr lang="en-GB" sz="2400" b="1" dirty="0">
              <a:latin typeface="Arial" panose="020B0604020202020204" pitchFamily="34" charset="0"/>
            </a:endParaRPr>
          </a:p>
          <a:p>
            <a:pPr marL="342900" indent="-342900">
              <a:buFont typeface="Arial" panose="020B0604020202020204" pitchFamily="34" charset="0"/>
              <a:buChar char="•"/>
            </a:pPr>
            <a:r>
              <a:rPr lang="en-GB" sz="2400" b="1" dirty="0">
                <a:latin typeface="Arial" panose="020B0604020202020204" pitchFamily="34" charset="0"/>
              </a:rPr>
              <a:t>Bottom-down view: </a:t>
            </a:r>
            <a:r>
              <a:rPr lang="en-GB" sz="2400" dirty="0">
                <a:latin typeface="Arial" panose="020B0604020202020204" pitchFamily="34" charset="0"/>
              </a:rPr>
              <a:t>how to build an agent that given examples of right and wrong learns to make moral choices?</a:t>
            </a:r>
          </a:p>
          <a:p>
            <a:pPr marL="342900" indent="-342900">
              <a:buFont typeface="Arial" panose="020B0604020202020204" pitchFamily="34" charset="0"/>
              <a:buChar char="•"/>
            </a:pPr>
            <a:endParaRPr lang="en-GB" sz="2400" dirty="0">
              <a:latin typeface="Arial" panose="020B0604020202020204" pitchFamily="34" charset="0"/>
            </a:endParaRPr>
          </a:p>
        </p:txBody>
      </p:sp>
      <p:sp>
        <p:nvSpPr>
          <p:cNvPr id="5" name="Text Placeholder 4">
            <a:extLst>
              <a:ext uri="{FF2B5EF4-FFF2-40B4-BE49-F238E27FC236}">
                <a16:creationId xmlns:a16="http://schemas.microsoft.com/office/drawing/2014/main" id="{67CDF06C-A399-6DC7-1242-12C3351C8AEB}"/>
              </a:ext>
            </a:extLst>
          </p:cNvPr>
          <p:cNvSpPr>
            <a:spLocks noGrp="1"/>
          </p:cNvSpPr>
          <p:nvPr>
            <p:ph type="body" sz="quarter" idx="25"/>
          </p:nvPr>
        </p:nvSpPr>
        <p:spPr/>
        <p:txBody>
          <a:bodyPr/>
          <a:lstStyle/>
          <a:p>
            <a:r>
              <a:rPr lang="en-GB" dirty="0"/>
              <a:t>Explicit ethical agents</a:t>
            </a:r>
            <a:endParaRPr lang="en-SE" dirty="0"/>
          </a:p>
        </p:txBody>
      </p:sp>
      <p:sp>
        <p:nvSpPr>
          <p:cNvPr id="6" name="Slide Number Placeholder 5">
            <a:extLst>
              <a:ext uri="{FF2B5EF4-FFF2-40B4-BE49-F238E27FC236}">
                <a16:creationId xmlns:a16="http://schemas.microsoft.com/office/drawing/2014/main" id="{8FEC282E-F058-C796-8BBE-354D0BED440A}"/>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15</a:t>
            </a:fld>
            <a:endParaRPr lang="bg-BG" dirty="0">
              <a:solidFill>
                <a:srgbClr val="000000"/>
              </a:solidFill>
            </a:endParaRPr>
          </a:p>
        </p:txBody>
      </p:sp>
      <p:pic>
        <p:nvPicPr>
          <p:cNvPr id="7170" name="Picture 2" descr="upload.wikimedia.org/wikipedia/commons/thumb/3/...">
            <a:extLst>
              <a:ext uri="{FF2B5EF4-FFF2-40B4-BE49-F238E27FC236}">
                <a16:creationId xmlns:a16="http://schemas.microsoft.com/office/drawing/2014/main" id="{E61100B4-306D-3300-E311-89EFEAC4D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6654" y="5029200"/>
            <a:ext cx="7620000" cy="5499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14F9A3B-B0FC-C3C7-CD98-4D7DA6A328F3}"/>
              </a:ext>
            </a:extLst>
          </p:cNvPr>
          <p:cNvSpPr txBox="1"/>
          <p:nvPr/>
        </p:nvSpPr>
        <p:spPr>
          <a:xfrm>
            <a:off x="14206654" y="11007372"/>
            <a:ext cx="9770161" cy="400110"/>
          </a:xfrm>
          <a:prstGeom prst="rect">
            <a:avLst/>
          </a:prstGeom>
          <a:noFill/>
        </p:spPr>
        <p:txBody>
          <a:bodyPr wrap="square" rtlCol="0">
            <a:spAutoFit/>
          </a:bodyPr>
          <a:lstStyle/>
          <a:p>
            <a:r>
              <a:rPr lang="en-GB" sz="2000" b="0" i="0" u="none" strike="noStrike" dirty="0" err="1">
                <a:solidFill>
                  <a:srgbClr val="9AA0A6"/>
                </a:solidFill>
                <a:effectLst/>
                <a:latin typeface="Helvetica Neue" panose="02000503000000020004" pitchFamily="2" charset="0"/>
                <a:ea typeface="Helvetica Neue" panose="02000503000000020004" pitchFamily="2" charset="0"/>
                <a:cs typeface="Helvetica Neue" panose="02000503000000020004" pitchFamily="2" charset="0"/>
              </a:rPr>
              <a:t>Awad</a:t>
            </a:r>
            <a:r>
              <a:rPr lang="en-GB" sz="2000" b="0" i="0" u="none" strike="noStrike" dirty="0">
                <a:solidFill>
                  <a:srgbClr val="9AA0A6"/>
                </a:solidFill>
                <a:effectLst/>
                <a:latin typeface="Helvetica Neue" panose="02000503000000020004" pitchFamily="2" charset="0"/>
                <a:ea typeface="Helvetica Neue" panose="02000503000000020004" pitchFamily="2" charset="0"/>
                <a:cs typeface="Helvetica Neue" panose="02000503000000020004" pitchFamily="2" charset="0"/>
              </a:rPr>
              <a:t> et. al.(2018). “The Moral Machine Experiment.” Nature</a:t>
            </a:r>
            <a:endParaRPr lang="en-SE"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511071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0215A7-5587-BED5-9A60-F7294DD311BC}"/>
              </a:ext>
            </a:extLst>
          </p:cNvPr>
          <p:cNvSpPr>
            <a:spLocks noGrp="1"/>
          </p:cNvSpPr>
          <p:nvPr>
            <p:ph type="body" sz="quarter" idx="24"/>
          </p:nvPr>
        </p:nvSpPr>
        <p:spPr/>
        <p:txBody>
          <a:bodyPr/>
          <a:lstStyle/>
          <a:p>
            <a:r>
              <a:rPr lang="en-US" dirty="0"/>
              <a:t>Moor’s ethical agents</a:t>
            </a:r>
          </a:p>
        </p:txBody>
      </p:sp>
      <p:sp>
        <p:nvSpPr>
          <p:cNvPr id="4" name="Text Placeholder 3">
            <a:extLst>
              <a:ext uri="{FF2B5EF4-FFF2-40B4-BE49-F238E27FC236}">
                <a16:creationId xmlns:a16="http://schemas.microsoft.com/office/drawing/2014/main" id="{82BD2D39-63BE-9BDC-DD63-7307AADDAAD5}"/>
              </a:ext>
            </a:extLst>
          </p:cNvPr>
          <p:cNvSpPr>
            <a:spLocks noGrp="1"/>
          </p:cNvSpPr>
          <p:nvPr>
            <p:ph type="body" sz="quarter" idx="26"/>
          </p:nvPr>
        </p:nvSpPr>
        <p:spPr/>
        <p:txBody>
          <a:bodyPr/>
          <a:lstStyle/>
          <a:p>
            <a:pPr marL="457200" indent="-457200" algn="l">
              <a:buFont typeface="+mj-lt"/>
              <a:buAutoNum type="arabicPeriod"/>
            </a:pPr>
            <a:r>
              <a:rPr lang="en-GB" sz="2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A robot may not injure a human being or, through inaction, allow a human being to come to harm.</a:t>
            </a:r>
          </a:p>
          <a:p>
            <a:pPr marL="457200" indent="-457200" algn="l">
              <a:buFont typeface="+mj-lt"/>
              <a:buAutoNum type="arabicPeriod"/>
            </a:pPr>
            <a:endParaRPr lang="en-GB" sz="2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lgn="l">
              <a:buFont typeface="+mj-lt"/>
              <a:buAutoNum type="arabicPeriod"/>
            </a:pPr>
            <a:r>
              <a:rPr lang="en-GB" sz="2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A robot must obey the orders given it by human beings except where such orders would conflict with the First Law.</a:t>
            </a:r>
          </a:p>
          <a:p>
            <a:pPr marL="457200" indent="-457200" algn="l">
              <a:buFont typeface="+mj-lt"/>
              <a:buAutoNum type="arabicPeriod"/>
            </a:pPr>
            <a:endParaRPr lang="en-GB" sz="2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lgn="l">
              <a:buFont typeface="+mj-lt"/>
              <a:buAutoNum type="arabicPeriod"/>
            </a:pPr>
            <a:r>
              <a:rPr lang="en-GB" sz="24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A robot must protect its own existence as long as such protection does not conflict with the First or Second Laws</a:t>
            </a:r>
          </a:p>
          <a:p>
            <a:endParaRPr lang="en-SE"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 Placeholder 4">
            <a:extLst>
              <a:ext uri="{FF2B5EF4-FFF2-40B4-BE49-F238E27FC236}">
                <a16:creationId xmlns:a16="http://schemas.microsoft.com/office/drawing/2014/main" id="{67CDF06C-A399-6DC7-1242-12C3351C8AEB}"/>
              </a:ext>
            </a:extLst>
          </p:cNvPr>
          <p:cNvSpPr>
            <a:spLocks noGrp="1"/>
          </p:cNvSpPr>
          <p:nvPr>
            <p:ph type="body" sz="quarter" idx="25"/>
          </p:nvPr>
        </p:nvSpPr>
        <p:spPr/>
        <p:txBody>
          <a:bodyPr/>
          <a:lstStyle/>
          <a:p>
            <a:r>
              <a:rPr lang="en-GB" dirty="0"/>
              <a:t>Three Laws of Robotics</a:t>
            </a:r>
            <a:endParaRPr lang="en-SE" dirty="0"/>
          </a:p>
        </p:txBody>
      </p:sp>
      <p:sp>
        <p:nvSpPr>
          <p:cNvPr id="6" name="Slide Number Placeholder 5">
            <a:extLst>
              <a:ext uri="{FF2B5EF4-FFF2-40B4-BE49-F238E27FC236}">
                <a16:creationId xmlns:a16="http://schemas.microsoft.com/office/drawing/2014/main" id="{8FEC282E-F058-C796-8BBE-354D0BED440A}"/>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16</a:t>
            </a:fld>
            <a:endParaRPr lang="bg-BG" dirty="0">
              <a:solidFill>
                <a:srgbClr val="000000"/>
              </a:solidFill>
            </a:endParaRPr>
          </a:p>
        </p:txBody>
      </p:sp>
      <p:pic>
        <p:nvPicPr>
          <p:cNvPr id="6146" name="Picture 2">
            <a:extLst>
              <a:ext uri="{FF2B5EF4-FFF2-40B4-BE49-F238E27FC236}">
                <a16:creationId xmlns:a16="http://schemas.microsoft.com/office/drawing/2014/main" id="{D7C8D3F6-5C6F-24CD-3080-4C93E6DB7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9251" y="5317447"/>
            <a:ext cx="4794095" cy="639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06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0215A7-5587-BED5-9A60-F7294DD311BC}"/>
              </a:ext>
            </a:extLst>
          </p:cNvPr>
          <p:cNvSpPr>
            <a:spLocks noGrp="1"/>
          </p:cNvSpPr>
          <p:nvPr>
            <p:ph type="body" sz="quarter" idx="24"/>
          </p:nvPr>
        </p:nvSpPr>
        <p:spPr/>
        <p:txBody>
          <a:bodyPr/>
          <a:lstStyle/>
          <a:p>
            <a:r>
              <a:rPr lang="en-US" dirty="0"/>
              <a:t>Moor’s ethical agents</a:t>
            </a:r>
          </a:p>
        </p:txBody>
      </p:sp>
      <p:sp>
        <p:nvSpPr>
          <p:cNvPr id="3" name="Text Placeholder 2">
            <a:extLst>
              <a:ext uri="{FF2B5EF4-FFF2-40B4-BE49-F238E27FC236}">
                <a16:creationId xmlns:a16="http://schemas.microsoft.com/office/drawing/2014/main" id="{25A91541-77B1-4750-00E8-DA74D1AD1203}"/>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Moor’s distinction boils down to </a:t>
            </a:r>
            <a:r>
              <a:rPr lang="en-GB" sz="2400" i="1" dirty="0">
                <a:latin typeface="Helvetica Neue" panose="02000503000000020004" pitchFamily="2" charset="0"/>
                <a:ea typeface="Helvetica Neue" panose="02000503000000020004" pitchFamily="2" charset="0"/>
                <a:cs typeface="Helvetica Neue" panose="02000503000000020004" pitchFamily="2" charset="0"/>
              </a:rPr>
              <a:t>explicit </a:t>
            </a:r>
            <a:r>
              <a:rPr lang="en-GB" sz="2400" dirty="0">
                <a:latin typeface="Helvetica Neue" panose="02000503000000020004" pitchFamily="2" charset="0"/>
                <a:ea typeface="Helvetica Neue" panose="02000503000000020004" pitchFamily="2" charset="0"/>
                <a:cs typeface="Helvetica Neue" panose="02000503000000020004" pitchFamily="2" charset="0"/>
              </a:rPr>
              <a:t>agents being able to ‘</a:t>
            </a:r>
            <a:r>
              <a:rPr lang="en-GB" sz="2400" i="1" dirty="0">
                <a:latin typeface="Helvetica Neue" panose="02000503000000020004" pitchFamily="2" charset="0"/>
                <a:ea typeface="Helvetica Neue" panose="02000503000000020004" pitchFamily="2" charset="0"/>
                <a:cs typeface="Helvetica Neue" panose="02000503000000020004" pitchFamily="2" charset="0"/>
              </a:rPr>
              <a:t>reason</a:t>
            </a:r>
            <a:r>
              <a:rPr lang="en-GB" sz="2400" dirty="0">
                <a:latin typeface="Helvetica Neue" panose="02000503000000020004" pitchFamily="2" charset="0"/>
                <a:ea typeface="Helvetica Neue" panose="02000503000000020004" pitchFamily="2" charset="0"/>
                <a:cs typeface="Helvetica Neue" panose="02000503000000020004" pitchFamily="2" charset="0"/>
              </a:rPr>
              <a:t>’ over ‘ethics.’</a:t>
            </a:r>
          </a:p>
          <a:p>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Realistically, “ethical” refers to explicit </a:t>
            </a:r>
            <a:r>
              <a:rPr lang="en-GB" sz="2400" i="1" dirty="0">
                <a:latin typeface="Helvetica Neue" panose="02000503000000020004" pitchFamily="2" charset="0"/>
                <a:ea typeface="Helvetica Neue" panose="02000503000000020004" pitchFamily="2" charset="0"/>
                <a:cs typeface="Helvetica Neue" panose="02000503000000020004" pitchFamily="2" charset="0"/>
              </a:rPr>
              <a:t>normative behaviour </a:t>
            </a:r>
            <a:r>
              <a:rPr lang="en-GB" sz="2400" dirty="0">
                <a:latin typeface="Helvetica Neue" panose="02000503000000020004" pitchFamily="2" charset="0"/>
                <a:ea typeface="Helvetica Neue" panose="02000503000000020004" pitchFamily="2" charset="0"/>
                <a:cs typeface="Helvetica Neue" panose="02000503000000020004" pitchFamily="2" charset="0"/>
              </a:rPr>
              <a:t>rather than a fully-fledged theory of ethics.</a:t>
            </a:r>
          </a:p>
          <a:p>
            <a:pPr marL="342900" indent="-342900">
              <a:buFont typeface="Arial" panose="020B0604020202020204" pitchFamily="34" charset="0"/>
              <a:buChar char="•"/>
            </a:pP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Saying that a machine is following </a:t>
            </a:r>
            <a:r>
              <a:rPr lang="en-GB" sz="2400" i="1" dirty="0">
                <a:latin typeface="Helvetica Neue" panose="02000503000000020004" pitchFamily="2" charset="0"/>
                <a:ea typeface="Helvetica Neue" panose="02000503000000020004" pitchFamily="2" charset="0"/>
                <a:cs typeface="Helvetica Neue" panose="02000503000000020004" pitchFamily="2" charset="0"/>
              </a:rPr>
              <a:t>virtue</a:t>
            </a:r>
            <a:r>
              <a:rPr lang="en-GB" sz="2400" dirty="0">
                <a:latin typeface="Helvetica Neue" panose="02000503000000020004" pitchFamily="2" charset="0"/>
                <a:ea typeface="Helvetica Neue" panose="02000503000000020004" pitchFamily="2" charset="0"/>
                <a:cs typeface="Helvetica Neue" panose="02000503000000020004" pitchFamily="2" charset="0"/>
              </a:rPr>
              <a:t> or </a:t>
            </a:r>
            <a:r>
              <a:rPr lang="en-GB" sz="2400" i="1" dirty="0">
                <a:latin typeface="Helvetica Neue" panose="02000503000000020004" pitchFamily="2" charset="0"/>
                <a:ea typeface="Helvetica Neue" panose="02000503000000020004" pitchFamily="2" charset="0"/>
                <a:cs typeface="Helvetica Neue" panose="02000503000000020004" pitchFamily="2" charset="0"/>
              </a:rPr>
              <a:t>utilitarian </a:t>
            </a:r>
            <a:r>
              <a:rPr lang="en-GB" sz="2400" dirty="0">
                <a:latin typeface="Helvetica Neue" panose="02000503000000020004" pitchFamily="2" charset="0"/>
                <a:ea typeface="Helvetica Neue" panose="02000503000000020004" pitchFamily="2" charset="0"/>
                <a:cs typeface="Helvetica Neue" panose="02000503000000020004" pitchFamily="2" charset="0"/>
              </a:rPr>
              <a:t>is as abstract as saying </a:t>
            </a:r>
            <a:r>
              <a:rPr lang="en-GB" sz="2400" i="1" dirty="0">
                <a:latin typeface="Helvetica Neue" panose="02000503000000020004" pitchFamily="2" charset="0"/>
                <a:ea typeface="Helvetica Neue" panose="02000503000000020004" pitchFamily="2" charset="0"/>
                <a:cs typeface="Helvetica Neue" panose="02000503000000020004" pitchFamily="2" charset="0"/>
              </a:rPr>
              <a:t>fairness</a:t>
            </a:r>
            <a:r>
              <a:rPr lang="en-GB" sz="2400" dirty="0">
                <a:latin typeface="Helvetica Neue" panose="02000503000000020004" pitchFamily="2" charset="0"/>
                <a:ea typeface="Helvetica Neue" panose="02000503000000020004" pitchFamily="2" charset="0"/>
                <a:cs typeface="Helvetica Neue" panose="02000503000000020004" pitchFamily="2" charset="0"/>
              </a:rPr>
              <a:t>:</a:t>
            </a:r>
          </a:p>
          <a:p>
            <a:pPr marL="488950" indent="-488950"/>
            <a:r>
              <a:rPr lang="en-GB" sz="2400" i="1" dirty="0">
                <a:latin typeface="Helvetica Neue" panose="02000503000000020004" pitchFamily="2" charset="0"/>
                <a:ea typeface="Helvetica Neue" panose="02000503000000020004" pitchFamily="2" charset="0"/>
                <a:cs typeface="Helvetica Neue" panose="02000503000000020004" pitchFamily="2" charset="0"/>
              </a:rPr>
              <a:t>     </a:t>
            </a:r>
            <a:r>
              <a:rPr lang="en-GB" sz="2400" dirty="0">
                <a:latin typeface="Helvetica Neue" panose="02000503000000020004" pitchFamily="2" charset="0"/>
                <a:ea typeface="Helvetica Neue" panose="02000503000000020004" pitchFamily="2" charset="0"/>
                <a:cs typeface="Helvetica Neue" panose="02000503000000020004" pitchFamily="2" charset="0"/>
              </a:rPr>
              <a:t>E.g. Based on </a:t>
            </a:r>
            <a:r>
              <a:rPr lang="en-GB" sz="2400" dirty="0" err="1">
                <a:latin typeface="Helvetica Neue" panose="02000503000000020004" pitchFamily="2" charset="0"/>
                <a:ea typeface="Helvetica Neue" panose="02000503000000020004" pitchFamily="2" charset="0"/>
                <a:cs typeface="Helvetica Neue" panose="02000503000000020004" pitchFamily="2" charset="0"/>
              </a:rPr>
              <a:t>Dyrkolbotn</a:t>
            </a:r>
            <a:r>
              <a:rPr lang="en-GB" sz="2400" dirty="0">
                <a:latin typeface="Helvetica Neue" panose="02000503000000020004" pitchFamily="2" charset="0"/>
                <a:ea typeface="Helvetica Neue" panose="02000503000000020004" pitchFamily="2" charset="0"/>
                <a:cs typeface="Helvetica Neue" panose="02000503000000020004" pitchFamily="2" charset="0"/>
              </a:rPr>
              <a:t> et al. (2018), a calculator can be said to maximise the utility, i.e. act in a utilitarian way with regards to its function, associated with correct arithmetic but  none will that ethical behaviour!</a:t>
            </a:r>
          </a:p>
          <a:p>
            <a:pPr marL="444500" indent="-44450"/>
            <a:r>
              <a:rPr lang="en-GB" sz="2400" dirty="0">
                <a:latin typeface="Helvetica Neue" panose="02000503000000020004" pitchFamily="2" charset="0"/>
                <a:ea typeface="Helvetica Neue" panose="02000503000000020004" pitchFamily="2" charset="0"/>
                <a:cs typeface="Helvetica Neue" panose="02000503000000020004" pitchFamily="2" charset="0"/>
              </a:rPr>
              <a:t>E.g. An autonomous vehicle developed to limit human casualties in case of a fault may be consider utilitarian given a specific interpretation.</a:t>
            </a:r>
          </a:p>
          <a:p>
            <a:pPr marL="342900" indent="-342900">
              <a:buFont typeface="Arial" panose="020B0604020202020204" pitchFamily="34" charset="0"/>
              <a:buChar char="•"/>
            </a:pP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ext Placeholder 3">
            <a:extLst>
              <a:ext uri="{FF2B5EF4-FFF2-40B4-BE49-F238E27FC236}">
                <a16:creationId xmlns:a16="http://schemas.microsoft.com/office/drawing/2014/main" id="{CC0DB195-CD69-2E13-A6A9-4D59F06CC1F8}"/>
              </a:ext>
            </a:extLst>
          </p:cNvPr>
          <p:cNvSpPr>
            <a:spLocks noGrp="1"/>
          </p:cNvSpPr>
          <p:nvPr>
            <p:ph type="body" sz="quarter" idx="26"/>
          </p:nvPr>
        </p:nvSpPr>
        <p:spPr/>
        <p:txBody>
          <a:bodyPr/>
          <a:lstStyle/>
          <a:p>
            <a:pPr marL="342900" indent="-342900">
              <a:buFont typeface="Arial" panose="020B0604020202020204" pitchFamily="34" charset="0"/>
              <a:buChar char="•"/>
            </a:pPr>
            <a:r>
              <a:rPr lang="en-GB" sz="2400" dirty="0"/>
              <a:t>The difference between implicit and explicit ethical agents can only be discovered by looking at the internal logic of the agents.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Agents are highly complex, with opaque </a:t>
            </a:r>
            <a:r>
              <a:rPr lang="en-GB" sz="2400" i="1" dirty="0"/>
              <a:t>emerging </a:t>
            </a:r>
            <a:r>
              <a:rPr lang="en-GB" sz="2400" dirty="0"/>
              <a:t>behaviour meaning that it is very hard to predict and understand —particularly in uncontrolled environments.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Categorising agents becomes a philosophical debate on the </a:t>
            </a:r>
            <a:r>
              <a:rPr lang="en-GB" sz="2400" i="1" dirty="0"/>
              <a:t>origins </a:t>
            </a:r>
            <a:r>
              <a:rPr lang="en-GB" sz="2400" dirty="0"/>
              <a:t>of the intention behind the action and up to the observant of the behaviour.</a:t>
            </a:r>
          </a:p>
          <a:p>
            <a:endParaRPr lang="en-SE" sz="2400" dirty="0"/>
          </a:p>
          <a:p>
            <a:endParaRPr lang="en-SE" sz="2400" dirty="0"/>
          </a:p>
        </p:txBody>
      </p:sp>
      <p:sp>
        <p:nvSpPr>
          <p:cNvPr id="5" name="Text Placeholder 4">
            <a:extLst>
              <a:ext uri="{FF2B5EF4-FFF2-40B4-BE49-F238E27FC236}">
                <a16:creationId xmlns:a16="http://schemas.microsoft.com/office/drawing/2014/main" id="{67CDF06C-A399-6DC7-1242-12C3351C8AEB}"/>
              </a:ext>
            </a:extLst>
          </p:cNvPr>
          <p:cNvSpPr>
            <a:spLocks noGrp="1"/>
          </p:cNvSpPr>
          <p:nvPr>
            <p:ph type="body" sz="quarter" idx="25"/>
          </p:nvPr>
        </p:nvSpPr>
        <p:spPr/>
        <p:txBody>
          <a:bodyPr/>
          <a:lstStyle/>
          <a:p>
            <a:r>
              <a:rPr lang="en-GB" dirty="0"/>
              <a:t>Implicit vs Explicit Ethical Agents</a:t>
            </a:r>
            <a:endParaRPr lang="en-SE" dirty="0"/>
          </a:p>
        </p:txBody>
      </p:sp>
      <p:sp>
        <p:nvSpPr>
          <p:cNvPr id="6" name="Slide Number Placeholder 5">
            <a:extLst>
              <a:ext uri="{FF2B5EF4-FFF2-40B4-BE49-F238E27FC236}">
                <a16:creationId xmlns:a16="http://schemas.microsoft.com/office/drawing/2014/main" id="{8FEC282E-F058-C796-8BBE-354D0BED440A}"/>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17</a:t>
            </a:fld>
            <a:endParaRPr lang="bg-BG" dirty="0">
              <a:solidFill>
                <a:srgbClr val="000000"/>
              </a:solidFill>
            </a:endParaRPr>
          </a:p>
        </p:txBody>
      </p:sp>
      <p:sp>
        <p:nvSpPr>
          <p:cNvPr id="7" name="TextBox 6">
            <a:extLst>
              <a:ext uri="{FF2B5EF4-FFF2-40B4-BE49-F238E27FC236}">
                <a16:creationId xmlns:a16="http://schemas.microsoft.com/office/drawing/2014/main" id="{1AABD805-6CB3-F90F-FFBC-1091459268A0}"/>
              </a:ext>
            </a:extLst>
          </p:cNvPr>
          <p:cNvSpPr txBox="1"/>
          <p:nvPr/>
        </p:nvSpPr>
        <p:spPr>
          <a:xfrm>
            <a:off x="13107424" y="10792850"/>
            <a:ext cx="9770161" cy="1200329"/>
          </a:xfrm>
          <a:prstGeom prst="rect">
            <a:avLst/>
          </a:prstGeom>
          <a:noFill/>
        </p:spPr>
        <p:txBody>
          <a:bodyPr wrap="square" rtlCol="0">
            <a:spAutoFit/>
          </a:bodyPr>
          <a:lstStyle/>
          <a:p>
            <a:r>
              <a:rPr lang="en-GB" sz="2400" dirty="0" err="1">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Dyrkolbotn</a:t>
            </a:r>
            <a:r>
              <a:rPr lang="en-GB" sz="240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 S. et al. (2018). “On the distinction between implicit and explicit ethical agency .” AAAI/ACM Conference on AI, Ethics, and Society</a:t>
            </a:r>
            <a:endParaRPr lang="en-SE" sz="24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Rectangle 1">
            <a:extLst>
              <a:ext uri="{FF2B5EF4-FFF2-40B4-BE49-F238E27FC236}">
                <a16:creationId xmlns:a16="http://schemas.microsoft.com/office/drawing/2014/main" id="{2412DE10-56B6-A7B9-D60C-F0CB62D386EF}"/>
              </a:ext>
            </a:extLst>
          </p:cNvPr>
          <p:cNvSpPr>
            <a:spLocks noChangeArrowheads="1"/>
          </p:cNvSpPr>
          <p:nvPr/>
        </p:nvSpPr>
        <p:spPr bwMode="auto">
          <a:xfrm>
            <a:off x="0" y="0"/>
            <a:ext cx="24384000" cy="0"/>
          </a:xfrm>
          <a:prstGeom prst="rect">
            <a:avLst/>
          </a:prstGeom>
          <a:solidFill>
            <a:srgbClr val="0077C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E" altLang="en-SE" sz="1000" b="0" i="0" u="sng" strike="noStrike" cap="none" normalizeH="0" baseline="0">
                <a:ln>
                  <a:noFill/>
                </a:ln>
                <a:solidFill>
                  <a:srgbClr val="595959"/>
                </a:solidFill>
                <a:effectLst/>
                <a:latin typeface="Open Sans" panose="020B0606030504020204" pitchFamily="34" charset="0"/>
              </a:rPr>
              <a:t>Dyrkolbotn</a:t>
            </a:r>
            <a:endParaRPr kumimoji="0" lang="en-SE" altLang="en-SE" sz="17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E" altLang="en-SE" sz="1000" b="0" i="0" u="none" strike="noStrike" cap="none" normalizeH="0" baseline="0">
                <a:ln>
                  <a:noFill/>
                </a:ln>
                <a:solidFill>
                  <a:srgbClr val="6B6B6B"/>
                </a:solidFill>
                <a:effectLst/>
                <a:latin typeface="Open Sans" panose="020B0606030504020204" pitchFamily="34" charset="0"/>
              </a:rPr>
              <a:t>  </a:t>
            </a:r>
            <a:r>
              <a:rPr kumimoji="0" lang="en-SE" altLang="en-SE" sz="1900" b="0" i="0" u="none" strike="noStrike" cap="none" normalizeH="0" baseline="0">
                <a:ln>
                  <a:noFill/>
                </a:ln>
                <a:solidFill>
                  <a:srgbClr val="6B6B6B"/>
                </a:solidFill>
                <a:effectLst/>
                <a:latin typeface="Open Sans" panose="020B0606030504020204" pitchFamily="34" charset="0"/>
              </a:rPr>
              <a:t>     </a:t>
            </a:r>
            <a:r>
              <a:rPr kumimoji="0" lang="en-SE" altLang="en-SE" sz="1000" b="0" i="0" u="none" strike="noStrike" cap="none" normalizeH="0" baseline="0">
                <a:ln>
                  <a:noFill/>
                </a:ln>
                <a:solidFill>
                  <a:srgbClr val="6B6B6B"/>
                </a:solidFill>
                <a:effectLst/>
                <a:latin typeface="Open Sans" panose="020B0606030504020204" pitchFamily="34" charset="0"/>
              </a:rPr>
              <a:t>Sjur Dyrkolbotn</a:t>
            </a:r>
          </a:p>
          <a:p>
            <a:pPr marL="0" marR="0" lvl="0" indent="0" algn="l" defTabSz="914400" rtl="0" eaLnBrk="0" fontAlgn="base" latinLnBrk="0" hangingPunct="0">
              <a:lnSpc>
                <a:spcPct val="100000"/>
              </a:lnSpc>
              <a:spcBef>
                <a:spcPct val="0"/>
              </a:spcBef>
              <a:spcAft>
                <a:spcPct val="0"/>
              </a:spcAft>
              <a:buClrTx/>
              <a:buSzTx/>
              <a:buFontTx/>
              <a:buNone/>
              <a:tabLst/>
            </a:pPr>
            <a:r>
              <a:rPr kumimoji="0" lang="en-SE" altLang="en-SE" sz="1000" b="0" i="0" u="none" strike="noStrike" cap="none" normalizeH="0" baseline="0">
                <a:ln>
                  <a:noFill/>
                </a:ln>
                <a:solidFill>
                  <a:srgbClr val="6B6B6B"/>
                </a:solidFill>
                <a:effectLst/>
                <a:latin typeface="Open Sans" panose="020B0606030504020204" pitchFamily="34" charset="0"/>
              </a:rPr>
              <a:t>Western Norway University of Applied Sciences, Bergen, Norway</a:t>
            </a:r>
            <a:endParaRPr kumimoji="0" lang="en-SE" altLang="en-SE" sz="1000" b="0" i="0" u="none" strike="noStrike" cap="none" normalizeH="0" baseline="0">
              <a:ln>
                <a:noFill/>
              </a:ln>
              <a:solidFill>
                <a:srgbClr val="FFFFFF"/>
              </a:solidFill>
              <a:effectLst/>
              <a:latin typeface="Open Sans" panose="020B0606030504020204" pitchFamily="34" charset="0"/>
              <a:hlinkClick r:id="rId3"/>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E" altLang="en-SE" sz="1000" b="0" i="0" u="none" strike="noStrike" cap="none" normalizeH="0" baseline="0">
                <a:ln>
                  <a:noFill/>
                </a:ln>
                <a:solidFill>
                  <a:srgbClr val="FFFFFF"/>
                </a:solidFill>
                <a:effectLst/>
                <a:latin typeface="Open Sans" panose="020B0606030504020204" pitchFamily="34" charset="0"/>
                <a:hlinkClick r:id="rId3"/>
              </a:rPr>
              <a:t>View Profile</a:t>
            </a:r>
            <a:endParaRPr kumimoji="0" lang="en-SE" altLang="en-SE" sz="1000" b="0" i="0" u="none" strike="noStrike" cap="none" normalizeH="0" baseline="0">
              <a:ln>
                <a:noFill/>
              </a:ln>
              <a:solidFill>
                <a:srgbClr val="6B6B6B"/>
              </a:solidFill>
              <a:effectLst/>
              <a:latin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E" altLang="en-SE" sz="1000" b="0" i="0" u="none" strike="noStrike" cap="none" normalizeH="0" baseline="0">
                <a:ln>
                  <a:noFill/>
                </a:ln>
                <a:solidFill>
                  <a:srgbClr val="6B6B6B"/>
                </a:solidFill>
                <a:effectLst/>
                <a:latin typeface="Open Sans" panose="020B0606030504020204" pitchFamily="34" charset="0"/>
              </a:rPr>
              <a:t>,</a:t>
            </a:r>
            <a:endParaRPr kumimoji="0" lang="en-SE" altLang="en-SE" sz="1800" b="0" i="0" u="none" strike="noStrike" cap="none" normalizeH="0" baseline="0">
              <a:ln>
                <a:noFill/>
              </a:ln>
              <a:solidFill>
                <a:schemeClr val="tx1"/>
              </a:solidFill>
              <a:effectLst/>
              <a:latin typeface="Arial" panose="020B0604020202020204" pitchFamily="34" charset="0"/>
            </a:endParaRPr>
          </a:p>
        </p:txBody>
      </p:sp>
      <p:sp>
        <p:nvSpPr>
          <p:cNvPr id="9" name="AutoShape 2">
            <a:extLst>
              <a:ext uri="{FF2B5EF4-FFF2-40B4-BE49-F238E27FC236}">
                <a16:creationId xmlns:a16="http://schemas.microsoft.com/office/drawing/2014/main" id="{9B244C9D-492B-29A5-B4E6-7A9F86B11EF6}"/>
              </a:ext>
            </a:extLst>
          </p:cNvPr>
          <p:cNvSpPr>
            <a:spLocks noChangeAspect="1" noChangeArrowheads="1"/>
          </p:cNvSpPr>
          <p:nvPr/>
        </p:nvSpPr>
        <p:spPr bwMode="auto">
          <a:xfrm>
            <a:off x="66675" y="-2968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E"/>
          </a:p>
        </p:txBody>
      </p:sp>
    </p:spTree>
    <p:extLst>
      <p:ext uri="{BB962C8B-B14F-4D97-AF65-F5344CB8AC3E}">
        <p14:creationId xmlns:p14="http://schemas.microsoft.com/office/powerpoint/2010/main" val="18611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0215A7-5587-BED5-9A60-F7294DD311BC}"/>
              </a:ext>
            </a:extLst>
          </p:cNvPr>
          <p:cNvSpPr>
            <a:spLocks noGrp="1"/>
          </p:cNvSpPr>
          <p:nvPr>
            <p:ph type="body" sz="quarter" idx="24"/>
          </p:nvPr>
        </p:nvSpPr>
        <p:spPr/>
        <p:txBody>
          <a:bodyPr/>
          <a:lstStyle/>
          <a:p>
            <a:r>
              <a:rPr lang="en-US" dirty="0"/>
              <a:t>Moor’s ethical agents</a:t>
            </a:r>
          </a:p>
        </p:txBody>
      </p:sp>
      <p:sp>
        <p:nvSpPr>
          <p:cNvPr id="3" name="Text Placeholder 2">
            <a:extLst>
              <a:ext uri="{FF2B5EF4-FFF2-40B4-BE49-F238E27FC236}">
                <a16:creationId xmlns:a16="http://schemas.microsoft.com/office/drawing/2014/main" id="{25A91541-77B1-4750-00E8-DA74D1AD1203}"/>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Ethical concepts are internally represented and used by the agent in its decision making.</a:t>
            </a:r>
          </a:p>
          <a:p>
            <a:pPr marL="342900" indent="-342900">
              <a:buFont typeface="Arial" panose="020B0604020202020204" pitchFamily="34" charset="0"/>
              <a:buChar char="•"/>
            </a:pP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For top-down approaches, multiple frameworks and architectures exist to ensure normative behaviour. </a:t>
            </a:r>
          </a:p>
          <a:p>
            <a:pPr marL="342900" indent="-342900">
              <a:buFont typeface="Arial" panose="020B0604020202020204" pitchFamily="34" charset="0"/>
              <a:buChar char="•"/>
            </a:pP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For bottom-up approaches, we have seen the use of min-max</a:t>
            </a:r>
          </a:p>
          <a:p>
            <a:pPr marL="342900" indent="-342900">
              <a:buFont typeface="Arial" panose="020B0604020202020204" pitchFamily="34" charset="0"/>
              <a:buChar char="•"/>
            </a:pP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Hybrid approaches rely on using symbolic representations of values for monitoring and correction purposes. </a:t>
            </a:r>
            <a:br>
              <a:rPr lang="en-GB" sz="2400" dirty="0">
                <a:latin typeface="Helvetica Neue" panose="02000503000000020004" pitchFamily="2" charset="0"/>
                <a:ea typeface="Helvetica Neue" panose="02000503000000020004" pitchFamily="2" charset="0"/>
                <a:cs typeface="Helvetica Neue" panose="02000503000000020004" pitchFamily="2" charset="0"/>
              </a:rPr>
            </a:b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D5E379D7-6ACC-E36D-2DC6-8F64E8BB2481}"/>
                  </a:ext>
                </a:extLst>
              </p:cNvPr>
              <p:cNvSpPr>
                <a:spLocks noGrp="1"/>
              </p:cNvSpPr>
              <p:nvPr>
                <p:ph type="body" sz="quarter" idx="26"/>
              </p:nvPr>
            </p:nvSpPr>
            <p:spPr/>
            <p:txBody>
              <a:bodyPr/>
              <a:lstStyle/>
              <a:p>
                <a:pPr marL="342900" indent="-342900">
                  <a:buFont typeface="Arial" panose="020B0604020202020204" pitchFamily="34" charset="0"/>
                  <a:buChar char="•"/>
                </a:pPr>
                <a:r>
                  <a:rPr lang="en-GB" sz="2400" dirty="0"/>
                  <a:t>Most recent work by </a:t>
                </a:r>
                <a:r>
                  <a:rPr lang="en-GB" sz="2400" dirty="0" err="1"/>
                  <a:t>Vanderelst</a:t>
                </a:r>
                <a:r>
                  <a:rPr lang="en-GB" sz="2400" dirty="0"/>
                  <a:t> and Winfield proposes an architecture where the robot runs ‘simulations’ to assess the ethical impact of possible behaviours;</a:t>
                </a:r>
              </a:p>
              <a:p>
                <a:pPr lvl="1"/>
                <a:r>
                  <a:rPr lang="en-US" sz="2200" dirty="0">
                    <a:solidFill>
                      <a:srgbClr val="0000B0"/>
                    </a:solidFill>
                    <a:latin typeface="Helvetica" pitchFamily="2" charset="0"/>
                  </a:rPr>
                  <a:t>E.g. the simulator, </a:t>
                </a:r>
                <a:r>
                  <a:rPr lang="en-SE" sz="2200" dirty="0">
                    <a:solidFill>
                      <a:srgbClr val="0000B0"/>
                    </a:solidFill>
                    <a:latin typeface="Helvetica" pitchFamily="2" charset="0"/>
                  </a:rPr>
                  <a:t>calculates the risks of executing behaviour </a:t>
                </a:r>
                <a:r>
                  <a:rPr lang="en-SE" sz="2200" i="1" dirty="0">
                    <a:solidFill>
                      <a:srgbClr val="0000B0"/>
                    </a:solidFill>
                    <a:latin typeface="Helvetica" pitchFamily="2" charset="0"/>
                  </a:rPr>
                  <a:t>i </a:t>
                </a:r>
                <a:r>
                  <a:rPr lang="en-SE" sz="2200" dirty="0">
                    <a:solidFill>
                      <a:srgbClr val="0000B0"/>
                    </a:solidFill>
                    <a:latin typeface="Helvetica" pitchFamily="2" charset="0"/>
                  </a:rPr>
                  <a:t>in a danagerous environment:  </a:t>
                </a:r>
                <a14:m>
                  <m:oMath xmlns:m="http://schemas.openxmlformats.org/officeDocument/2006/math">
                    <m:sSub>
                      <m:sSubPr>
                        <m:ctrlPr>
                          <a:rPr lang="en-SE" sz="2200" i="1">
                            <a:solidFill>
                              <a:srgbClr val="0000B0"/>
                            </a:solidFill>
                            <a:latin typeface="Cambria Math" panose="02040503050406030204" pitchFamily="18" charset="0"/>
                          </a:rPr>
                        </m:ctrlPr>
                      </m:sSubPr>
                      <m:e>
                        <m:r>
                          <a:rPr lang="en-GB" sz="2200" i="1">
                            <a:solidFill>
                              <a:srgbClr val="0000B0"/>
                            </a:solidFill>
                            <a:latin typeface="Cambria Math" panose="02040503050406030204" pitchFamily="18" charset="0"/>
                          </a:rPr>
                          <m:t>𝐼</m:t>
                        </m:r>
                      </m:e>
                      <m:sub>
                        <m:r>
                          <a:rPr lang="en-GB" sz="2200" i="1">
                            <a:solidFill>
                              <a:srgbClr val="0000B0"/>
                            </a:solidFill>
                            <a:latin typeface="Cambria Math" panose="02040503050406030204" pitchFamily="18" charset="0"/>
                          </a:rPr>
                          <m:t>𝑒</m:t>
                        </m:r>
                        <m:r>
                          <m:rPr>
                            <m:nor/>
                          </m:rPr>
                          <a:rPr lang="en-GB" sz="2200">
                            <a:solidFill>
                              <a:srgbClr val="0000B0"/>
                            </a:solidFill>
                            <a:latin typeface="Helvetica" pitchFamily="2" charset="0"/>
                          </a:rPr>
                          <m:t>,</m:t>
                        </m:r>
                        <m:r>
                          <a:rPr lang="en-GB" sz="2200" i="1">
                            <a:solidFill>
                              <a:srgbClr val="0000B0"/>
                            </a:solidFill>
                            <a:latin typeface="Cambria Math" panose="02040503050406030204" pitchFamily="18" charset="0"/>
                          </a:rPr>
                          <m:t>𝑖</m:t>
                        </m:r>
                      </m:sub>
                    </m:sSub>
                    <m:r>
                      <a:rPr lang="en-GB" sz="2200" i="1">
                        <a:solidFill>
                          <a:srgbClr val="0000B0"/>
                        </a:solidFill>
                        <a:latin typeface="Cambria Math" panose="02040503050406030204" pitchFamily="18" charset="0"/>
                      </a:rPr>
                      <m:t>=</m:t>
                    </m:r>
                    <m:f>
                      <m:fPr>
                        <m:ctrlPr>
                          <a:rPr lang="en-SE" sz="2200" i="1">
                            <a:solidFill>
                              <a:srgbClr val="0000B0"/>
                            </a:solidFill>
                            <a:latin typeface="Cambria Math" panose="02040503050406030204" pitchFamily="18" charset="0"/>
                          </a:rPr>
                        </m:ctrlPr>
                      </m:fPr>
                      <m:num>
                        <m:r>
                          <a:rPr lang="en-GB" sz="2200" i="1">
                            <a:solidFill>
                              <a:srgbClr val="0000B0"/>
                            </a:solidFill>
                            <a:latin typeface="Cambria Math" panose="02040503050406030204" pitchFamily="18" charset="0"/>
                          </a:rPr>
                          <m:t>1</m:t>
                        </m:r>
                      </m:num>
                      <m:den>
                        <m:r>
                          <a:rPr lang="en-GB" sz="2200" i="1">
                            <a:solidFill>
                              <a:srgbClr val="0000B0"/>
                            </a:solidFill>
                            <a:latin typeface="Cambria Math" panose="02040503050406030204" pitchFamily="18" charset="0"/>
                          </a:rPr>
                          <m:t>1+</m:t>
                        </m:r>
                        <m:sSup>
                          <m:sSupPr>
                            <m:ctrlPr>
                              <a:rPr lang="en-SE" sz="2200" i="1">
                                <a:solidFill>
                                  <a:srgbClr val="0000B0"/>
                                </a:solidFill>
                                <a:latin typeface="Cambria Math" panose="02040503050406030204" pitchFamily="18" charset="0"/>
                              </a:rPr>
                            </m:ctrlPr>
                          </m:sSupPr>
                          <m:e>
                            <m:r>
                              <a:rPr lang="en-GB" sz="2200" i="1">
                                <a:solidFill>
                                  <a:srgbClr val="0000B0"/>
                                </a:solidFill>
                                <a:latin typeface="Cambria Math" panose="02040503050406030204" pitchFamily="18" charset="0"/>
                              </a:rPr>
                              <m:t>𝑒</m:t>
                            </m:r>
                          </m:e>
                          <m:sup>
                            <m:r>
                              <a:rPr lang="en-GB" sz="2200" i="1">
                                <a:solidFill>
                                  <a:srgbClr val="0000B0"/>
                                </a:solidFill>
                                <a:latin typeface="Cambria Math" panose="02040503050406030204" pitchFamily="18" charset="0"/>
                              </a:rPr>
                              <m:t>−</m:t>
                            </m:r>
                            <m:r>
                              <a:rPr lang="en-GB" sz="2200" i="1">
                                <a:solidFill>
                                  <a:srgbClr val="0000B0"/>
                                </a:solidFill>
                                <a:latin typeface="Cambria Math" panose="02040503050406030204" pitchFamily="18" charset="0"/>
                              </a:rPr>
                              <m:t>𝛽</m:t>
                            </m:r>
                            <m:r>
                              <a:rPr lang="en-GB" sz="2200" i="1">
                                <a:solidFill>
                                  <a:srgbClr val="0000B0"/>
                                </a:solidFill>
                                <a:latin typeface="Cambria Math" panose="02040503050406030204" pitchFamily="18" charset="0"/>
                              </a:rPr>
                              <m:t>(</m:t>
                            </m:r>
                            <m:sSub>
                              <m:sSubPr>
                                <m:ctrlPr>
                                  <a:rPr lang="en-SE" sz="2200" i="1">
                                    <a:solidFill>
                                      <a:srgbClr val="0000B0"/>
                                    </a:solidFill>
                                    <a:latin typeface="Cambria Math" panose="02040503050406030204" pitchFamily="18" charset="0"/>
                                  </a:rPr>
                                </m:ctrlPr>
                              </m:sSubPr>
                              <m:e>
                                <m:r>
                                  <a:rPr lang="en-GB" sz="2200" i="1">
                                    <a:solidFill>
                                      <a:srgbClr val="0000B0"/>
                                    </a:solidFill>
                                    <a:latin typeface="Cambria Math" panose="02040503050406030204" pitchFamily="18" charset="0"/>
                                  </a:rPr>
                                  <m:t>𝑑</m:t>
                                </m:r>
                              </m:e>
                              <m:sub>
                                <m:r>
                                  <a:rPr lang="en-GB" sz="2200" i="1">
                                    <a:solidFill>
                                      <a:srgbClr val="0000B0"/>
                                    </a:solidFill>
                                    <a:latin typeface="Cambria Math" panose="02040503050406030204" pitchFamily="18" charset="0"/>
                                  </a:rPr>
                                  <m:t>𝑒</m:t>
                                </m:r>
                                <m:r>
                                  <m:rPr>
                                    <m:nor/>
                                  </m:rPr>
                                  <a:rPr lang="en-GB" sz="2200">
                                    <a:solidFill>
                                      <a:srgbClr val="0000B0"/>
                                    </a:solidFill>
                                    <a:latin typeface="Helvetica" pitchFamily="2" charset="0"/>
                                  </a:rPr>
                                  <m:t>,</m:t>
                                </m:r>
                                <m:r>
                                  <a:rPr lang="en-GB" sz="2200" i="1">
                                    <a:solidFill>
                                      <a:srgbClr val="0000B0"/>
                                    </a:solidFill>
                                    <a:latin typeface="Cambria Math" panose="02040503050406030204" pitchFamily="18" charset="0"/>
                                  </a:rPr>
                                  <m:t>𝑖</m:t>
                                </m:r>
                              </m:sub>
                            </m:sSub>
                            <m:r>
                              <a:rPr lang="en-GB" sz="2200" i="1">
                                <a:solidFill>
                                  <a:srgbClr val="0000B0"/>
                                </a:solidFill>
                                <a:latin typeface="Cambria Math" panose="02040503050406030204" pitchFamily="18" charset="0"/>
                              </a:rPr>
                              <m:t>−</m:t>
                            </m:r>
                            <m:r>
                              <a:rPr lang="en-GB" sz="2200" i="1">
                                <a:solidFill>
                                  <a:srgbClr val="0000B0"/>
                                </a:solidFill>
                                <a:latin typeface="Cambria Math" panose="02040503050406030204" pitchFamily="18" charset="0"/>
                              </a:rPr>
                              <m:t>𝑡</m:t>
                            </m:r>
                            <m:r>
                              <a:rPr lang="en-GB" sz="2200" i="1">
                                <a:solidFill>
                                  <a:srgbClr val="0000B0"/>
                                </a:solidFill>
                                <a:latin typeface="Cambria Math" panose="02040503050406030204" pitchFamily="18" charset="0"/>
                              </a:rPr>
                              <m:t>)</m:t>
                            </m:r>
                          </m:sup>
                        </m:sSup>
                      </m:den>
                    </m:f>
                  </m:oMath>
                </a14:m>
                <a:r>
                  <a:rPr lang="en-SE" sz="2200" dirty="0">
                    <a:solidFill>
                      <a:srgbClr val="0000B0"/>
                    </a:solidFill>
                    <a:latin typeface="Helvetica" pitchFamily="2" charset="0"/>
                  </a:rPr>
                  <a:t> </a:t>
                </a:r>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SE" sz="2400" dirty="0"/>
                  <a:t>Depending on the simulation results, the agent decides to act or not and with which behaviour. </a:t>
                </a:r>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SE" sz="2400" dirty="0"/>
                  <a:t>This work has a lot of promise —it is similar to our ‘Popperian Mind’ advocated by Karl Popper and later Daniel Dennett.</a:t>
                </a:r>
              </a:p>
              <a:p>
                <a:pPr marL="342900" indent="-342900">
                  <a:buFont typeface="Arial" panose="020B0604020202020204" pitchFamily="34" charset="0"/>
                  <a:buChar char="•"/>
                </a:pPr>
                <a:endParaRPr lang="en-SE" sz="2400" dirty="0"/>
              </a:p>
            </p:txBody>
          </p:sp>
        </mc:Choice>
        <mc:Fallback xmlns="">
          <p:sp>
            <p:nvSpPr>
              <p:cNvPr id="4" name="Text Placeholder 3">
                <a:extLst>
                  <a:ext uri="{FF2B5EF4-FFF2-40B4-BE49-F238E27FC236}">
                    <a16:creationId xmlns:a16="http://schemas.microsoft.com/office/drawing/2014/main" id="{D5E379D7-6ACC-E36D-2DC6-8F64E8BB2481}"/>
                  </a:ext>
                </a:extLst>
              </p:cNvPr>
              <p:cNvSpPr>
                <a:spLocks noGrp="1" noRot="1" noChangeAspect="1" noMove="1" noResize="1" noEditPoints="1" noAdjustHandles="1" noChangeArrowheads="1" noChangeShapeType="1" noTextEdit="1"/>
              </p:cNvSpPr>
              <p:nvPr>
                <p:ph type="body" sz="quarter" idx="26"/>
              </p:nvPr>
            </p:nvSpPr>
            <p:spPr>
              <a:blipFill>
                <a:blip r:embed="rId2"/>
                <a:stretch>
                  <a:fillRect l="-732" t="-786" r="-1341"/>
                </a:stretch>
              </a:blipFill>
            </p:spPr>
            <p:txBody>
              <a:bodyPr/>
              <a:lstStyle/>
              <a:p>
                <a:r>
                  <a:rPr lang="en-SE">
                    <a:noFill/>
                  </a:rPr>
                  <a:t> </a:t>
                </a:r>
              </a:p>
            </p:txBody>
          </p:sp>
        </mc:Fallback>
      </mc:AlternateContent>
      <p:sp>
        <p:nvSpPr>
          <p:cNvPr id="5" name="Text Placeholder 4">
            <a:extLst>
              <a:ext uri="{FF2B5EF4-FFF2-40B4-BE49-F238E27FC236}">
                <a16:creationId xmlns:a16="http://schemas.microsoft.com/office/drawing/2014/main" id="{67CDF06C-A399-6DC7-1242-12C3351C8AEB}"/>
              </a:ext>
            </a:extLst>
          </p:cNvPr>
          <p:cNvSpPr>
            <a:spLocks noGrp="1"/>
          </p:cNvSpPr>
          <p:nvPr>
            <p:ph type="body" sz="quarter" idx="25"/>
          </p:nvPr>
        </p:nvSpPr>
        <p:spPr/>
        <p:txBody>
          <a:bodyPr/>
          <a:lstStyle/>
          <a:p>
            <a:r>
              <a:rPr lang="en-GB" dirty="0"/>
              <a:t>Explicit ethical agents</a:t>
            </a:r>
            <a:endParaRPr lang="en-SE" dirty="0"/>
          </a:p>
        </p:txBody>
      </p:sp>
      <p:sp>
        <p:nvSpPr>
          <p:cNvPr id="6" name="Slide Number Placeholder 5">
            <a:extLst>
              <a:ext uri="{FF2B5EF4-FFF2-40B4-BE49-F238E27FC236}">
                <a16:creationId xmlns:a16="http://schemas.microsoft.com/office/drawing/2014/main" id="{8FEC282E-F058-C796-8BBE-354D0BED440A}"/>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18</a:t>
            </a:fld>
            <a:endParaRPr lang="bg-BG" dirty="0">
              <a:solidFill>
                <a:srgbClr val="000000"/>
              </a:solidFill>
            </a:endParaRPr>
          </a:p>
        </p:txBody>
      </p:sp>
      <p:sp>
        <p:nvSpPr>
          <p:cNvPr id="14" name="TextBox 13">
            <a:extLst>
              <a:ext uri="{FF2B5EF4-FFF2-40B4-BE49-F238E27FC236}">
                <a16:creationId xmlns:a16="http://schemas.microsoft.com/office/drawing/2014/main" id="{F6A2321C-1879-94AC-8D38-162FA38B5CC1}"/>
              </a:ext>
            </a:extLst>
          </p:cNvPr>
          <p:cNvSpPr txBox="1"/>
          <p:nvPr/>
        </p:nvSpPr>
        <p:spPr>
          <a:xfrm>
            <a:off x="12479703" y="11722033"/>
            <a:ext cx="9770161" cy="707886"/>
          </a:xfrm>
          <a:prstGeom prst="rect">
            <a:avLst/>
          </a:prstGeom>
          <a:noFill/>
        </p:spPr>
        <p:txBody>
          <a:bodyPr wrap="square" rtlCol="0">
            <a:spAutoFit/>
          </a:bodyPr>
          <a:lstStyle/>
          <a:p>
            <a:r>
              <a:rPr lang="en-GB" sz="2000" b="0" i="0" u="none" strike="noStrike" dirty="0" err="1">
                <a:solidFill>
                  <a:srgbClr val="9AA0A6"/>
                </a:solidFill>
                <a:effectLst/>
                <a:latin typeface="Helvetica Neue" panose="02000503000000020004" pitchFamily="2" charset="0"/>
                <a:ea typeface="Helvetica Neue" panose="02000503000000020004" pitchFamily="2" charset="0"/>
                <a:cs typeface="Helvetica Neue" panose="02000503000000020004" pitchFamily="2" charset="0"/>
              </a:rPr>
              <a:t>Vanderelst</a:t>
            </a:r>
            <a:r>
              <a:rPr lang="en-GB" sz="2000" b="0" i="0" u="none" strike="noStrike" dirty="0">
                <a:solidFill>
                  <a:srgbClr val="9AA0A6"/>
                </a:solidFill>
                <a:effectLst/>
                <a:latin typeface="Helvetica Neue" panose="02000503000000020004" pitchFamily="2" charset="0"/>
                <a:ea typeface="Helvetica Neue" panose="02000503000000020004" pitchFamily="2" charset="0"/>
                <a:cs typeface="Helvetica Neue" panose="02000503000000020004" pitchFamily="2" charset="0"/>
              </a:rPr>
              <a:t> D. and Winfield A.(2018). “An architecture for ethical robots inspired by the simulation theory of cognition.” </a:t>
            </a:r>
            <a:r>
              <a:rPr lang="en-GB" sz="2000" b="0" i="1" u="none" strike="noStrike" dirty="0">
                <a:solidFill>
                  <a:srgbClr val="9AA0A6"/>
                </a:solidFill>
                <a:effectLst/>
                <a:latin typeface="Helvetica Neue" panose="02000503000000020004" pitchFamily="2" charset="0"/>
                <a:ea typeface="Helvetica Neue" panose="02000503000000020004" pitchFamily="2" charset="0"/>
                <a:cs typeface="Helvetica Neue" panose="02000503000000020004" pitchFamily="2" charset="0"/>
              </a:rPr>
              <a:t>Cognitive Science Research</a:t>
            </a:r>
            <a:endParaRPr lang="en-SE"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078763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0215A7-5587-BED5-9A60-F7294DD311BC}"/>
              </a:ext>
            </a:extLst>
          </p:cNvPr>
          <p:cNvSpPr>
            <a:spLocks noGrp="1"/>
          </p:cNvSpPr>
          <p:nvPr>
            <p:ph type="body" sz="quarter" idx="24"/>
          </p:nvPr>
        </p:nvSpPr>
        <p:spPr/>
        <p:txBody>
          <a:bodyPr/>
          <a:lstStyle/>
          <a:p>
            <a:r>
              <a:rPr lang="en-US" dirty="0"/>
              <a:t>Moor’s ethical agents</a:t>
            </a:r>
          </a:p>
        </p:txBody>
      </p:sp>
      <p:sp>
        <p:nvSpPr>
          <p:cNvPr id="3" name="Text Placeholder 2">
            <a:extLst>
              <a:ext uri="{FF2B5EF4-FFF2-40B4-BE49-F238E27FC236}">
                <a16:creationId xmlns:a16="http://schemas.microsoft.com/office/drawing/2014/main" id="{25A91541-77B1-4750-00E8-DA74D1AD1203}"/>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Like explicit ethical agents, they can reason and make decisions with ‘ethical considerations’ in mind.</a:t>
            </a:r>
          </a:p>
          <a:p>
            <a:pPr marL="342900" indent="-342900">
              <a:buFont typeface="Arial" panose="020B0604020202020204" pitchFamily="34" charset="0"/>
              <a:buChar char="•"/>
            </a:pP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Unlike explicit ethical agents, </a:t>
            </a:r>
            <a:r>
              <a:rPr lang="en-GB" sz="2400" i="1" dirty="0">
                <a:latin typeface="Helvetica Neue" panose="02000503000000020004" pitchFamily="2" charset="0"/>
                <a:ea typeface="Helvetica Neue" panose="02000503000000020004" pitchFamily="2" charset="0"/>
                <a:cs typeface="Helvetica Neue" panose="02000503000000020004" pitchFamily="2" charset="0"/>
              </a:rPr>
              <a:t>full </a:t>
            </a:r>
            <a:r>
              <a:rPr lang="en-GB" sz="2400" dirty="0">
                <a:latin typeface="Helvetica Neue" panose="02000503000000020004" pitchFamily="2" charset="0"/>
                <a:ea typeface="Helvetica Neue" panose="02000503000000020004" pitchFamily="2" charset="0"/>
                <a:cs typeface="Helvetica Neue" panose="02000503000000020004" pitchFamily="2" charset="0"/>
              </a:rPr>
              <a:t>ethical agents are attributed with the metaphysical features of </a:t>
            </a:r>
            <a:r>
              <a:rPr lang="en-GB" sz="2400" i="1" dirty="0">
                <a:latin typeface="Helvetica Neue" panose="02000503000000020004" pitchFamily="2" charset="0"/>
                <a:ea typeface="Helvetica Neue" panose="02000503000000020004" pitchFamily="2" charset="0"/>
                <a:cs typeface="Helvetica Neue" panose="02000503000000020004" pitchFamily="2" charset="0"/>
              </a:rPr>
              <a:t>consciousness, intentionality</a:t>
            </a:r>
            <a:r>
              <a:rPr lang="en-GB" sz="2400" dirty="0">
                <a:latin typeface="Helvetica Neue" panose="02000503000000020004" pitchFamily="2" charset="0"/>
                <a:ea typeface="Helvetica Neue" panose="02000503000000020004" pitchFamily="2" charset="0"/>
                <a:cs typeface="Helvetica Neue" panose="02000503000000020004" pitchFamily="2" charset="0"/>
              </a:rPr>
              <a:t>, and </a:t>
            </a:r>
            <a:r>
              <a:rPr lang="en-GB" sz="2400" i="1" dirty="0">
                <a:latin typeface="Helvetica Neue" panose="02000503000000020004" pitchFamily="2" charset="0"/>
                <a:ea typeface="Helvetica Neue" panose="02000503000000020004" pitchFamily="2" charset="0"/>
                <a:cs typeface="Helvetica Neue" panose="02000503000000020004" pitchFamily="2" charset="0"/>
              </a:rPr>
              <a:t>free will.</a:t>
            </a:r>
          </a:p>
          <a:p>
            <a:pPr marL="342900" indent="-342900">
              <a:buFont typeface="Arial" panose="020B0604020202020204" pitchFamily="34" charset="0"/>
              <a:buChar char="•"/>
            </a:pP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Normal </a:t>
            </a:r>
            <a:r>
              <a:rPr lang="en-GB" sz="2400" b="1" dirty="0">
                <a:latin typeface="Helvetica Neue" panose="02000503000000020004" pitchFamily="2" charset="0"/>
                <a:ea typeface="Helvetica Neue" panose="02000503000000020004" pitchFamily="2" charset="0"/>
                <a:cs typeface="Helvetica Neue" panose="02000503000000020004" pitchFamily="2" charset="0"/>
              </a:rPr>
              <a:t>adult</a:t>
            </a:r>
            <a:r>
              <a:rPr lang="en-GB" sz="2400" dirty="0">
                <a:latin typeface="Helvetica Neue" panose="02000503000000020004" pitchFamily="2" charset="0"/>
                <a:ea typeface="Helvetica Neue" panose="02000503000000020004" pitchFamily="2" charset="0"/>
                <a:cs typeface="Helvetica Neue" panose="02000503000000020004" pitchFamily="2" charset="0"/>
              </a:rPr>
              <a:t> humans are our </a:t>
            </a:r>
            <a:r>
              <a:rPr lang="en-GB" sz="2400" b="1" dirty="0">
                <a:latin typeface="Helvetica Neue" panose="02000503000000020004" pitchFamily="2" charset="0"/>
                <a:ea typeface="Helvetica Neue" panose="02000503000000020004" pitchFamily="2" charset="0"/>
                <a:cs typeface="Helvetica Neue" panose="02000503000000020004" pitchFamily="2" charset="0"/>
              </a:rPr>
              <a:t>only</a:t>
            </a:r>
            <a:r>
              <a:rPr lang="en-GB" sz="2400" dirty="0">
                <a:latin typeface="Helvetica Neue" panose="02000503000000020004" pitchFamily="2" charset="0"/>
                <a:ea typeface="Helvetica Neue" panose="02000503000000020004" pitchFamily="2" charset="0"/>
                <a:cs typeface="Helvetica Neue" panose="02000503000000020004" pitchFamily="2" charset="0"/>
              </a:rPr>
              <a:t> example of full ethical agents.</a:t>
            </a:r>
          </a:p>
          <a:p>
            <a:pPr marL="342900" indent="-342900">
              <a:buFont typeface="Arial" panose="020B0604020202020204" pitchFamily="34" charset="0"/>
              <a:buChar char="•"/>
            </a:pP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Full ethical agents implies </a:t>
            </a:r>
            <a:r>
              <a:rPr lang="en-GB" sz="2400" b="1" dirty="0">
                <a:latin typeface="Helvetica Neue" panose="02000503000000020004" pitchFamily="2" charset="0"/>
                <a:ea typeface="Helvetica Neue" panose="02000503000000020004" pitchFamily="2" charset="0"/>
                <a:cs typeface="Helvetica Neue" panose="02000503000000020004" pitchFamily="2" charset="0"/>
              </a:rPr>
              <a:t>moral agency.</a:t>
            </a: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 Placeholder 4">
            <a:extLst>
              <a:ext uri="{FF2B5EF4-FFF2-40B4-BE49-F238E27FC236}">
                <a16:creationId xmlns:a16="http://schemas.microsoft.com/office/drawing/2014/main" id="{67CDF06C-A399-6DC7-1242-12C3351C8AEB}"/>
              </a:ext>
            </a:extLst>
          </p:cNvPr>
          <p:cNvSpPr>
            <a:spLocks noGrp="1"/>
          </p:cNvSpPr>
          <p:nvPr>
            <p:ph type="body" sz="quarter" idx="25"/>
          </p:nvPr>
        </p:nvSpPr>
        <p:spPr/>
        <p:txBody>
          <a:bodyPr/>
          <a:lstStyle/>
          <a:p>
            <a:r>
              <a:rPr lang="en-GB" dirty="0"/>
              <a:t>Full ethical agents</a:t>
            </a:r>
            <a:endParaRPr lang="en-SE" dirty="0"/>
          </a:p>
        </p:txBody>
      </p:sp>
      <p:sp>
        <p:nvSpPr>
          <p:cNvPr id="6" name="Slide Number Placeholder 5">
            <a:extLst>
              <a:ext uri="{FF2B5EF4-FFF2-40B4-BE49-F238E27FC236}">
                <a16:creationId xmlns:a16="http://schemas.microsoft.com/office/drawing/2014/main" id="{8FEC282E-F058-C796-8BBE-354D0BED440A}"/>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19</a:t>
            </a:fld>
            <a:endParaRPr lang="bg-BG" dirty="0">
              <a:solidFill>
                <a:srgbClr val="000000"/>
              </a:solidFill>
            </a:endParaRPr>
          </a:p>
        </p:txBody>
      </p:sp>
      <p:pic>
        <p:nvPicPr>
          <p:cNvPr id="12290" name="Picture 2" descr="The 15 Most Iconic Sci-Fi Robots">
            <a:extLst>
              <a:ext uri="{FF2B5EF4-FFF2-40B4-BE49-F238E27FC236}">
                <a16:creationId xmlns:a16="http://schemas.microsoft.com/office/drawing/2014/main" id="{B25F574B-8814-15CF-25CA-4DD417D36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9161" y="5688375"/>
            <a:ext cx="8622622" cy="3640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86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570AAE-EE51-6AE4-9E82-819EB7B12676}"/>
              </a:ext>
            </a:extLst>
          </p:cNvPr>
          <p:cNvSpPr>
            <a:spLocks noGrp="1"/>
          </p:cNvSpPr>
          <p:nvPr>
            <p:ph type="body" sz="quarter" idx="24"/>
          </p:nvPr>
        </p:nvSpPr>
        <p:spPr/>
        <p:txBody>
          <a:bodyPr/>
          <a:lstStyle/>
          <a:p>
            <a:r>
              <a:rPr lang="en-SE" dirty="0"/>
              <a:t>Introduction</a:t>
            </a:r>
          </a:p>
        </p:txBody>
      </p:sp>
      <p:sp>
        <p:nvSpPr>
          <p:cNvPr id="3" name="Text Placeholder 2">
            <a:extLst>
              <a:ext uri="{FF2B5EF4-FFF2-40B4-BE49-F238E27FC236}">
                <a16:creationId xmlns:a16="http://schemas.microsoft.com/office/drawing/2014/main" id="{E37C1F24-71DE-A6CB-0F27-3EFF148C6583}"/>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dirty="0">
                <a:effectLst/>
                <a:latin typeface="Helvetica Neue" panose="02000503000000020004" pitchFamily="2" charset="0"/>
                <a:ea typeface="Helvetica Neue" panose="02000503000000020004" pitchFamily="2" charset="0"/>
                <a:cs typeface="Helvetica Neue" panose="02000503000000020004" pitchFamily="2" charset="0"/>
              </a:rPr>
              <a:t>We reviewed the current policy landscape!</a:t>
            </a:r>
          </a:p>
          <a:p>
            <a:pPr marL="342900" indent="-342900">
              <a:buFont typeface="Arial" panose="020B0604020202020204" pitchFamily="34" charset="0"/>
              <a:buChar char="•"/>
            </a:pP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We talked about the current legal landscape.</a:t>
            </a:r>
            <a:endParaRPr lang="en-GB" sz="2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We talked about value elicitation techniques, participatory design, and socio-technical systems.</a:t>
            </a:r>
          </a:p>
          <a:p>
            <a:pPr marL="342900" indent="-342900">
              <a:buFont typeface="Arial" panose="020B0604020202020204" pitchFamily="34" charset="0"/>
              <a:buChar char="•"/>
            </a:pPr>
            <a:endPar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Still, a question is: how do we integrate the above into AI systems?</a:t>
            </a:r>
            <a:endParaRPr lang="en-SE" sz="2400" dirty="0"/>
          </a:p>
          <a:p>
            <a:endParaRPr lang="en-SE"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 Placeholder 4">
            <a:extLst>
              <a:ext uri="{FF2B5EF4-FFF2-40B4-BE49-F238E27FC236}">
                <a16:creationId xmlns:a16="http://schemas.microsoft.com/office/drawing/2014/main" id="{EE1F16A5-C12B-DDC1-3304-8EE8875EB590}"/>
              </a:ext>
            </a:extLst>
          </p:cNvPr>
          <p:cNvSpPr>
            <a:spLocks noGrp="1"/>
          </p:cNvSpPr>
          <p:nvPr>
            <p:ph type="body" sz="quarter" idx="25"/>
          </p:nvPr>
        </p:nvSpPr>
        <p:spPr/>
        <p:txBody>
          <a:bodyPr/>
          <a:lstStyle/>
          <a:p>
            <a:r>
              <a:rPr lang="en-SE" dirty="0"/>
              <a:t>In the previous episodes…</a:t>
            </a:r>
          </a:p>
        </p:txBody>
      </p:sp>
      <p:sp>
        <p:nvSpPr>
          <p:cNvPr id="6" name="Slide Number Placeholder 5">
            <a:extLst>
              <a:ext uri="{FF2B5EF4-FFF2-40B4-BE49-F238E27FC236}">
                <a16:creationId xmlns:a16="http://schemas.microsoft.com/office/drawing/2014/main" id="{8EFE8802-00AA-B437-D4DF-8B3F671BE002}"/>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a:t>
            </a:fld>
            <a:endParaRPr lang="bg-BG" dirty="0">
              <a:solidFill>
                <a:srgbClr val="000000"/>
              </a:solidFill>
            </a:endParaRPr>
          </a:p>
        </p:txBody>
      </p:sp>
    </p:spTree>
    <p:extLst>
      <p:ext uri="{BB962C8B-B14F-4D97-AF65-F5344CB8AC3E}">
        <p14:creationId xmlns:p14="http://schemas.microsoft.com/office/powerpoint/2010/main" val="1285502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0215A7-5587-BED5-9A60-F7294DD311BC}"/>
              </a:ext>
            </a:extLst>
          </p:cNvPr>
          <p:cNvSpPr>
            <a:spLocks noGrp="1"/>
          </p:cNvSpPr>
          <p:nvPr>
            <p:ph type="body" sz="quarter" idx="24"/>
          </p:nvPr>
        </p:nvSpPr>
        <p:spPr/>
        <p:txBody>
          <a:bodyPr/>
          <a:lstStyle/>
          <a:p>
            <a:r>
              <a:rPr lang="en-US" dirty="0"/>
              <a:t>Moor’s ethical agents</a:t>
            </a:r>
          </a:p>
        </p:txBody>
      </p:sp>
      <p:sp>
        <p:nvSpPr>
          <p:cNvPr id="3" name="Text Placeholder 2">
            <a:extLst>
              <a:ext uri="{FF2B5EF4-FFF2-40B4-BE49-F238E27FC236}">
                <a16:creationId xmlns:a16="http://schemas.microsoft.com/office/drawing/2014/main" id="{25A91541-77B1-4750-00E8-DA74D1AD1203}"/>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b="1" dirty="0">
                <a:latin typeface="Helvetica Neue" panose="02000503000000020004" pitchFamily="2" charset="0"/>
                <a:ea typeface="Helvetica Neue" panose="02000503000000020004" pitchFamily="2" charset="0"/>
                <a:cs typeface="Helvetica Neue" panose="02000503000000020004" pitchFamily="2" charset="0"/>
              </a:rPr>
              <a:t>Special type of agency: </a:t>
            </a:r>
            <a:r>
              <a:rPr lang="en-GB" sz="2400" dirty="0">
                <a:latin typeface="Helvetica Neue" panose="02000503000000020004" pitchFamily="2" charset="0"/>
                <a:ea typeface="Helvetica Neue" panose="02000503000000020004" pitchFamily="2" charset="0"/>
                <a:cs typeface="Helvetica Neue" panose="02000503000000020004" pitchFamily="2" charset="0"/>
              </a:rPr>
              <a:t>agents that are entitled to benefits but also have moral obligations to other entities.</a:t>
            </a:r>
          </a:p>
          <a:p>
            <a:pPr marL="342900" indent="-342900">
              <a:buFont typeface="Arial" panose="020B0604020202020204" pitchFamily="34" charset="0"/>
              <a:buChar char="•"/>
            </a:pP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The main conditions ‘universally’ agreed:</a:t>
            </a:r>
          </a:p>
          <a:p>
            <a:pPr marL="1066800" lvl="1" indent="-457200">
              <a:buFont typeface="+mj-lt"/>
              <a:buAutoNum type="arabicPeriod"/>
            </a:pPr>
            <a:r>
              <a:rPr lang="en-GB" sz="22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Able to reason and decide how to act;</a:t>
            </a:r>
          </a:p>
          <a:p>
            <a:pPr marL="1066800" lvl="1" indent="-457200">
              <a:buFont typeface="+mj-lt"/>
              <a:buAutoNum type="arabicPeriod"/>
            </a:pPr>
            <a:r>
              <a:rPr lang="en-GB" sz="22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Able to pass moral judgement, i.e. understand what is right and what is wrong, on its decisions; and</a:t>
            </a:r>
          </a:p>
          <a:p>
            <a:pPr marL="1066800" lvl="1" indent="-457200">
              <a:buFont typeface="+mj-lt"/>
              <a:buAutoNum type="arabicPeriod"/>
            </a:pPr>
            <a:r>
              <a:rPr lang="en-GB" sz="22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Makes its decision out of its own free will.</a:t>
            </a:r>
            <a:endParaRPr lang="en-GB"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p>
            <a:pPr lvl="1"/>
            <a:endPar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This means that </a:t>
            </a:r>
            <a:r>
              <a:rPr lang="en-GB" sz="2400" i="1" dirty="0">
                <a:latin typeface="Helvetica Neue" panose="02000503000000020004" pitchFamily="2" charset="0"/>
                <a:ea typeface="Helvetica Neue" panose="02000503000000020004" pitchFamily="2" charset="0"/>
                <a:cs typeface="Helvetica Neue" panose="02000503000000020004" pitchFamily="2" charset="0"/>
              </a:rPr>
              <a:t>infants, children</a:t>
            </a:r>
            <a:r>
              <a:rPr lang="en-GB" sz="2400" dirty="0">
                <a:latin typeface="Helvetica Neue" panose="02000503000000020004" pitchFamily="2" charset="0"/>
                <a:ea typeface="Helvetica Neue" panose="02000503000000020004" pitchFamily="2" charset="0"/>
                <a:cs typeface="Helvetica Neue" panose="02000503000000020004" pitchFamily="2" charset="0"/>
              </a:rPr>
              <a:t>, and even </a:t>
            </a:r>
            <a:r>
              <a:rPr lang="en-GB" sz="2400" i="1" dirty="0">
                <a:latin typeface="Helvetica Neue" panose="02000503000000020004" pitchFamily="2" charset="0"/>
                <a:ea typeface="Helvetica Neue" panose="02000503000000020004" pitchFamily="2" charset="0"/>
                <a:cs typeface="Helvetica Neue" panose="02000503000000020004" pitchFamily="2" charset="0"/>
              </a:rPr>
              <a:t>mentally ill </a:t>
            </a:r>
            <a:r>
              <a:rPr lang="en-GB" sz="2400" dirty="0">
                <a:latin typeface="Helvetica Neue" panose="02000503000000020004" pitchFamily="2" charset="0"/>
                <a:ea typeface="Helvetica Neue" panose="02000503000000020004" pitchFamily="2" charset="0"/>
                <a:cs typeface="Helvetica Neue" panose="02000503000000020004" pitchFamily="2" charset="0"/>
              </a:rPr>
              <a:t>are </a:t>
            </a:r>
            <a:r>
              <a:rPr lang="en-GB" sz="2400" b="1" dirty="0">
                <a:latin typeface="Helvetica Neue" panose="02000503000000020004" pitchFamily="2" charset="0"/>
                <a:ea typeface="Helvetica Neue" panose="02000503000000020004" pitchFamily="2" charset="0"/>
                <a:cs typeface="Helvetica Neue" panose="02000503000000020004" pitchFamily="2" charset="0"/>
              </a:rPr>
              <a:t>not moral agents.</a:t>
            </a:r>
          </a:p>
          <a:p>
            <a:pPr marL="457200" indent="-457200">
              <a:buFont typeface="Arial" panose="020B0604020202020204" pitchFamily="34" charset="0"/>
              <a:buChar char="•"/>
            </a:pPr>
            <a:endParaRPr lang="en-GB" sz="2400" b="1" dirty="0">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What is right or wrong depends on many factors and it has been debated since the Ancient Greeks… </a:t>
            </a:r>
          </a:p>
          <a:p>
            <a:pPr lvl="1"/>
            <a:endParaRPr lang="en-GB" sz="1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ext Placeholder 3">
            <a:extLst>
              <a:ext uri="{FF2B5EF4-FFF2-40B4-BE49-F238E27FC236}">
                <a16:creationId xmlns:a16="http://schemas.microsoft.com/office/drawing/2014/main" id="{939B296B-EBF4-D86F-C97A-885D41FFBB75}"/>
              </a:ext>
            </a:extLst>
          </p:cNvPr>
          <p:cNvSpPr>
            <a:spLocks noGrp="1"/>
          </p:cNvSpPr>
          <p:nvPr>
            <p:ph type="body" sz="quarter" idx="26"/>
          </p:nvPr>
        </p:nvSpPr>
        <p:spPr/>
        <p:txBody>
          <a:bodyPr/>
          <a:lstStyle/>
          <a:p>
            <a:pPr marL="342900" indent="-3429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The concept of moral agency led to the inclusion of the concept of </a:t>
            </a:r>
            <a:r>
              <a:rPr lang="en-GB" sz="2400" i="1" dirty="0" err="1">
                <a:latin typeface="Helvetica Neue" panose="02000503000000020004" pitchFamily="2" charset="0"/>
                <a:ea typeface="Helvetica Neue" panose="02000503000000020004" pitchFamily="2" charset="0"/>
                <a:cs typeface="Helvetica Neue" panose="02000503000000020004" pitchFamily="2" charset="0"/>
              </a:rPr>
              <a:t>mens</a:t>
            </a:r>
            <a:r>
              <a:rPr lang="en-GB" sz="2400" i="1" dirty="0">
                <a:latin typeface="Helvetica Neue" panose="02000503000000020004" pitchFamily="2" charset="0"/>
                <a:ea typeface="Helvetica Neue" panose="02000503000000020004" pitchFamily="2" charset="0"/>
                <a:cs typeface="Helvetica Neue" panose="02000503000000020004" pitchFamily="2" charset="0"/>
              </a:rPr>
              <a:t> rea </a:t>
            </a:r>
            <a:r>
              <a:rPr lang="en-GB" sz="2400" dirty="0">
                <a:latin typeface="Helvetica Neue" panose="02000503000000020004" pitchFamily="2" charset="0"/>
                <a:ea typeface="Helvetica Neue" panose="02000503000000020004" pitchFamily="2" charset="0"/>
                <a:cs typeface="Helvetica Neue" panose="02000503000000020004" pitchFamily="2" charset="0"/>
              </a:rPr>
              <a:t>in law: the state of mind during an act. </a:t>
            </a:r>
          </a:p>
          <a:p>
            <a:pPr marL="342900" indent="-342900">
              <a:buFont typeface="Arial" panose="020B0604020202020204" pitchFamily="34" charset="0"/>
              <a:buChar char="•"/>
            </a:pP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Depending on the </a:t>
            </a:r>
            <a:r>
              <a:rPr lang="en-GB" sz="2400" dirty="0" err="1">
                <a:latin typeface="Helvetica Neue" panose="02000503000000020004" pitchFamily="2" charset="0"/>
                <a:ea typeface="Helvetica Neue" panose="02000503000000020004" pitchFamily="2" charset="0"/>
                <a:cs typeface="Helvetica Neue" panose="02000503000000020004" pitchFamily="2" charset="0"/>
              </a:rPr>
              <a:t>mens</a:t>
            </a:r>
            <a:r>
              <a:rPr lang="en-GB" sz="2400" dirty="0">
                <a:latin typeface="Helvetica Neue" panose="02000503000000020004" pitchFamily="2" charset="0"/>
                <a:ea typeface="Helvetica Neue" panose="02000503000000020004" pitchFamily="2" charset="0"/>
                <a:cs typeface="Helvetica Neue" panose="02000503000000020004" pitchFamily="2" charset="0"/>
              </a:rPr>
              <a:t> rea, the sentencing of an act can be affected. </a:t>
            </a:r>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SE" sz="2400" dirty="0"/>
              <a:t>For animals, environemnt, infants, children and mentally ill  </a:t>
            </a:r>
            <a:r>
              <a:rPr lang="en-SE" sz="2400" i="1" dirty="0"/>
              <a:t>moral patiency</a:t>
            </a:r>
            <a:r>
              <a:rPr lang="en-SE" sz="2400" dirty="0"/>
              <a:t>: i.e. entities entitled to benefits but have no moral obligations to others.</a:t>
            </a:r>
          </a:p>
          <a:p>
            <a:pPr marL="342900" indent="-342900">
              <a:buFont typeface="Arial" panose="020B0604020202020204" pitchFamily="34" charset="0"/>
              <a:buChar char="•"/>
            </a:pPr>
            <a:endParaRPr lang="en-SE" sz="2400" dirty="0"/>
          </a:p>
        </p:txBody>
      </p:sp>
      <p:sp>
        <p:nvSpPr>
          <p:cNvPr id="5" name="Text Placeholder 4">
            <a:extLst>
              <a:ext uri="{FF2B5EF4-FFF2-40B4-BE49-F238E27FC236}">
                <a16:creationId xmlns:a16="http://schemas.microsoft.com/office/drawing/2014/main" id="{67CDF06C-A399-6DC7-1242-12C3351C8AEB}"/>
              </a:ext>
            </a:extLst>
          </p:cNvPr>
          <p:cNvSpPr>
            <a:spLocks noGrp="1"/>
          </p:cNvSpPr>
          <p:nvPr>
            <p:ph type="body" sz="quarter" idx="25"/>
          </p:nvPr>
        </p:nvSpPr>
        <p:spPr/>
        <p:txBody>
          <a:bodyPr/>
          <a:lstStyle/>
          <a:p>
            <a:r>
              <a:rPr lang="en-GB" dirty="0"/>
              <a:t>Moral Agency</a:t>
            </a:r>
            <a:endParaRPr lang="en-SE" dirty="0"/>
          </a:p>
        </p:txBody>
      </p:sp>
      <p:sp>
        <p:nvSpPr>
          <p:cNvPr id="6" name="Slide Number Placeholder 5">
            <a:extLst>
              <a:ext uri="{FF2B5EF4-FFF2-40B4-BE49-F238E27FC236}">
                <a16:creationId xmlns:a16="http://schemas.microsoft.com/office/drawing/2014/main" id="{8FEC282E-F058-C796-8BBE-354D0BED440A}"/>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20</a:t>
            </a:fld>
            <a:endParaRPr lang="bg-BG" dirty="0">
              <a:solidFill>
                <a:srgbClr val="000000"/>
              </a:solidFill>
            </a:endParaRPr>
          </a:p>
        </p:txBody>
      </p:sp>
    </p:spTree>
    <p:extLst>
      <p:ext uri="{BB962C8B-B14F-4D97-AF65-F5344CB8AC3E}">
        <p14:creationId xmlns:p14="http://schemas.microsoft.com/office/powerpoint/2010/main" val="1447424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Deontic Logic</a:t>
            </a:r>
          </a:p>
        </p:txBody>
      </p:sp>
    </p:spTree>
    <p:extLst>
      <p:ext uri="{BB962C8B-B14F-4D97-AF65-F5344CB8AC3E}">
        <p14:creationId xmlns:p14="http://schemas.microsoft.com/office/powerpoint/2010/main" val="4151548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051CB8-2FBE-64E7-5A7A-DC4192F98C63}"/>
              </a:ext>
            </a:extLst>
          </p:cNvPr>
          <p:cNvSpPr>
            <a:spLocks noGrp="1"/>
          </p:cNvSpPr>
          <p:nvPr>
            <p:ph type="body" sz="quarter" idx="24"/>
          </p:nvPr>
        </p:nvSpPr>
        <p:spPr/>
        <p:txBody>
          <a:bodyPr/>
          <a:lstStyle/>
          <a:p>
            <a:r>
              <a:rPr lang="en-SE" dirty="0"/>
              <a:t>Deontic Logic</a:t>
            </a:r>
          </a:p>
        </p:txBody>
      </p:sp>
      <p:sp>
        <p:nvSpPr>
          <p:cNvPr id="3" name="Text Placeholder 2">
            <a:extLst>
              <a:ext uri="{FF2B5EF4-FFF2-40B4-BE49-F238E27FC236}">
                <a16:creationId xmlns:a16="http://schemas.microsoft.com/office/drawing/2014/main" id="{FC52EFB7-EDEC-4977-87C7-A0843C83D7B6}"/>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b="1" dirty="0">
                <a:effectLst/>
                <a:latin typeface="Helvetica Neue" panose="02000503000000020004" pitchFamily="2" charset="0"/>
              </a:rPr>
              <a:t>Propositional logic: </a:t>
            </a:r>
            <a:r>
              <a:rPr lang="en-GB" sz="2400" dirty="0">
                <a:effectLst/>
                <a:latin typeface="Helvetica Neue" panose="02000503000000020004" pitchFamily="2" charset="0"/>
              </a:rPr>
              <a:t>statements and operations over statements</a:t>
            </a:r>
          </a:p>
          <a:p>
            <a:pPr marL="342900" indent="-342900">
              <a:buFont typeface="Arial" panose="020B0604020202020204" pitchFamily="34" charset="0"/>
              <a:buChar char="•"/>
            </a:pPr>
            <a:endParaRPr lang="en-GB" sz="2400" dirty="0">
              <a:effectLst/>
              <a:latin typeface="Helvetica Neue" panose="02000503000000020004" pitchFamily="2" charset="0"/>
            </a:endParaRPr>
          </a:p>
          <a:p>
            <a:pPr marL="342900" indent="-342900">
              <a:buFont typeface="Arial" panose="020B0604020202020204" pitchFamily="34" charset="0"/>
              <a:buChar char="•"/>
            </a:pPr>
            <a:endParaRPr lang="en-GB" sz="2400" dirty="0">
              <a:effectLst/>
              <a:latin typeface="Helvetica Neue" panose="02000503000000020004" pitchFamily="2" charset="0"/>
            </a:endParaRPr>
          </a:p>
          <a:p>
            <a:pPr marL="342900" indent="-342900">
              <a:buFont typeface="Arial" panose="020B0604020202020204" pitchFamily="34" charset="0"/>
              <a:buChar char="•"/>
            </a:pPr>
            <a:r>
              <a:rPr lang="en-GB" sz="2400" b="1" dirty="0">
                <a:effectLst/>
                <a:latin typeface="Helvetica Neue" panose="02000503000000020004" pitchFamily="2" charset="0"/>
              </a:rPr>
              <a:t>First order logic: </a:t>
            </a:r>
            <a:r>
              <a:rPr lang="en-GB" sz="2400" dirty="0">
                <a:effectLst/>
                <a:latin typeface="Helvetica Neue" panose="02000503000000020004" pitchFamily="2" charset="0"/>
              </a:rPr>
              <a:t>properties of statements (quantify over statements)</a:t>
            </a:r>
          </a:p>
          <a:p>
            <a:pPr marL="342900" indent="-342900">
              <a:buFont typeface="Arial" panose="020B0604020202020204" pitchFamily="34" charset="0"/>
              <a:buChar char="•"/>
            </a:pPr>
            <a:endParaRPr lang="en-GB" sz="2400" dirty="0">
              <a:effectLst/>
              <a:latin typeface="Helvetica Neue" panose="02000503000000020004" pitchFamily="2" charset="0"/>
            </a:endParaRPr>
          </a:p>
          <a:p>
            <a:pPr marL="342900" indent="-342900">
              <a:buFont typeface="Arial" panose="020B0604020202020204" pitchFamily="34" charset="0"/>
              <a:buChar char="•"/>
            </a:pPr>
            <a:r>
              <a:rPr lang="en-GB" sz="2400" b="1" dirty="0">
                <a:effectLst/>
                <a:latin typeface="Helvetica Neue" panose="02000503000000020004" pitchFamily="2" charset="0"/>
              </a:rPr>
              <a:t>Modal logic: </a:t>
            </a:r>
            <a:r>
              <a:rPr lang="en-GB" sz="2400" dirty="0">
                <a:effectLst/>
                <a:latin typeface="Helvetica Neue" panose="02000503000000020004" pitchFamily="2" charset="0"/>
              </a:rPr>
              <a:t>relations between sets of statements (states/worlds)</a:t>
            </a:r>
          </a:p>
          <a:p>
            <a:pPr marL="342900" indent="-342900">
              <a:buFont typeface="Arial" panose="020B0604020202020204" pitchFamily="34" charset="0"/>
              <a:buChar char="•"/>
            </a:pPr>
            <a:endParaRPr lang="en-GB" sz="2400" dirty="0">
              <a:effectLst/>
              <a:latin typeface="Helvetica Neue" panose="02000503000000020004" pitchFamily="2" charset="0"/>
            </a:endParaRPr>
          </a:p>
          <a:p>
            <a:pPr marL="342900" indent="-342900">
              <a:buFont typeface="Arial" panose="020B0604020202020204" pitchFamily="34" charset="0"/>
              <a:buChar char="•"/>
            </a:pPr>
            <a:r>
              <a:rPr lang="en-GB" sz="2400" b="1" dirty="0">
                <a:effectLst/>
                <a:latin typeface="Helvetica Neue" panose="02000503000000020004" pitchFamily="2" charset="0"/>
              </a:rPr>
              <a:t>Second order logic</a:t>
            </a:r>
            <a:r>
              <a:rPr lang="en-GB" sz="2400" dirty="0">
                <a:effectLst/>
                <a:latin typeface="Helvetica Neue" panose="02000503000000020004" pitchFamily="2" charset="0"/>
              </a:rPr>
              <a:t>: properties of properties (quantify over properties)</a:t>
            </a:r>
          </a:p>
          <a:p>
            <a:pPr marL="342900" indent="-342900">
              <a:buFont typeface="Arial" panose="020B0604020202020204" pitchFamily="34" charset="0"/>
              <a:buChar char="•"/>
            </a:pPr>
            <a:endParaRPr lang="en-GB" sz="2400" dirty="0">
              <a:effectLst/>
              <a:latin typeface="Helvetica Neue" panose="02000503000000020004" pitchFamily="2" charset="0"/>
            </a:endParaRPr>
          </a:p>
          <a:p>
            <a:pPr marL="342900" indent="-342900">
              <a:buFont typeface="Arial" panose="020B0604020202020204" pitchFamily="34" charset="0"/>
              <a:buChar char="•"/>
            </a:pPr>
            <a:endParaRPr lang="en-SE" sz="2400" dirty="0"/>
          </a:p>
        </p:txBody>
      </p:sp>
      <p:sp>
        <p:nvSpPr>
          <p:cNvPr id="4" name="Text Placeholder 3">
            <a:extLst>
              <a:ext uri="{FF2B5EF4-FFF2-40B4-BE49-F238E27FC236}">
                <a16:creationId xmlns:a16="http://schemas.microsoft.com/office/drawing/2014/main" id="{BECD6679-ABA8-7B1C-E31D-087B1A048566}"/>
              </a:ext>
            </a:extLst>
          </p:cNvPr>
          <p:cNvSpPr>
            <a:spLocks noGrp="1"/>
          </p:cNvSpPr>
          <p:nvPr>
            <p:ph type="body" sz="quarter" idx="26"/>
          </p:nvPr>
        </p:nvSpPr>
        <p:spPr/>
        <p:txBody>
          <a:bodyPr/>
          <a:lstStyle/>
          <a:p>
            <a:r>
              <a:rPr lang="en-GB" sz="2400" dirty="0">
                <a:latin typeface="Helvetica Neue" panose="02000503000000020004" pitchFamily="2" charset="0"/>
                <a:ea typeface="Helvetica Neue" panose="02000503000000020004" pitchFamily="2" charset="0"/>
                <a:cs typeface="Helvetica Neue" panose="02000503000000020004" pitchFamily="2" charset="0"/>
              </a:rPr>
              <a:t>If something is a bird, then it can fly. 		bird(x) →fly(x)</a:t>
            </a:r>
            <a:endParaRPr lang="en-SE" sz="2400" dirty="0">
              <a:latin typeface="Helvetica Neue" panose="02000503000000020004" pitchFamily="2" charset="0"/>
              <a:ea typeface="Helvetica Neue" panose="02000503000000020004" pitchFamily="2" charset="0"/>
              <a:cs typeface="Helvetica Neue" panose="02000503000000020004" pitchFamily="2" charset="0"/>
            </a:endParaRPr>
          </a:p>
          <a:p>
            <a:endParaRPr lang="en-SE" sz="2400" dirty="0">
              <a:latin typeface="Helvetica Neue" panose="02000503000000020004" pitchFamily="2" charset="0"/>
              <a:ea typeface="Helvetica Neue" panose="02000503000000020004" pitchFamily="2" charset="0"/>
              <a:cs typeface="Helvetica Neue" panose="02000503000000020004" pitchFamily="2" charset="0"/>
            </a:endParaRPr>
          </a:p>
          <a:p>
            <a:endParaRPr lang="en-SE" sz="2400" dirty="0">
              <a:latin typeface="Helvetica Neue" panose="02000503000000020004" pitchFamily="2" charset="0"/>
              <a:ea typeface="Helvetica Neue" panose="02000503000000020004" pitchFamily="2" charset="0"/>
              <a:cs typeface="Helvetica Neue" panose="02000503000000020004" pitchFamily="2" charset="0"/>
            </a:endParaRPr>
          </a:p>
          <a:p>
            <a:r>
              <a:rPr lang="en-GB" sz="2400" dirty="0">
                <a:latin typeface="Helvetica Neue" panose="02000503000000020004" pitchFamily="2" charset="0"/>
                <a:ea typeface="Helvetica Neue" panose="02000503000000020004" pitchFamily="2" charset="0"/>
                <a:cs typeface="Helvetica Neue" panose="02000503000000020004" pitchFamily="2" charset="0"/>
              </a:rPr>
              <a:t>All birds can fly.			∀x bird(x) →fly(x)</a:t>
            </a:r>
          </a:p>
          <a:p>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r>
              <a:rPr lang="en-GB" sz="2400" dirty="0">
                <a:latin typeface="Helvetica Neue" panose="02000503000000020004" pitchFamily="2" charset="0"/>
                <a:ea typeface="Helvetica Neue" panose="02000503000000020004" pitchFamily="2" charset="0"/>
                <a:cs typeface="Helvetica Neue" panose="02000503000000020004" pitchFamily="2" charset="0"/>
              </a:rPr>
              <a:t>If something is a bird, then it is possible that it can fly.  b → P(f)</a:t>
            </a:r>
          </a:p>
          <a:p>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r>
              <a:rPr lang="en-GB" sz="2400" dirty="0">
                <a:latin typeface="Helvetica Neue" panose="02000503000000020004" pitchFamily="2" charset="0"/>
                <a:ea typeface="Helvetica Neue" panose="02000503000000020004" pitchFamily="2" charset="0"/>
                <a:cs typeface="Helvetica Neue" panose="02000503000000020004" pitchFamily="2" charset="0"/>
              </a:rPr>
              <a:t>Two birds are the same species if they share the same features.</a:t>
            </a:r>
            <a:r>
              <a:rPr lang="en-GB" sz="2400" dirty="0">
                <a:effectLst/>
                <a:latin typeface="Helvetica Neue" panose="02000503000000020004" pitchFamily="2" charset="0"/>
                <a:ea typeface="Helvetica Neue" panose="02000503000000020004" pitchFamily="2" charset="0"/>
                <a:cs typeface="Helvetica Neue" panose="02000503000000020004" pitchFamily="2" charset="0"/>
              </a:rPr>
              <a:t>	(𝑥=𝑦)⟺(∀𝐴.(𝐴𝑥)⟺(𝐴𝑦))</a:t>
            </a: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br>
              <a:rPr lang="en-GB" sz="2400" dirty="0">
                <a:effectLst/>
                <a:latin typeface="Helvetica Neue" panose="02000503000000020004" pitchFamily="2" charset="0"/>
                <a:ea typeface="Helvetica Neue" panose="02000503000000020004" pitchFamily="2" charset="0"/>
                <a:cs typeface="Helvetica Neue" panose="02000503000000020004" pitchFamily="2" charset="0"/>
              </a:rPr>
            </a:b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endParaRPr lang="en-SE"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 Placeholder 4">
            <a:extLst>
              <a:ext uri="{FF2B5EF4-FFF2-40B4-BE49-F238E27FC236}">
                <a16:creationId xmlns:a16="http://schemas.microsoft.com/office/drawing/2014/main" id="{113E86C1-1A9B-7C18-05AC-85ACB0E875CC}"/>
              </a:ext>
            </a:extLst>
          </p:cNvPr>
          <p:cNvSpPr>
            <a:spLocks noGrp="1"/>
          </p:cNvSpPr>
          <p:nvPr>
            <p:ph type="body" sz="quarter" idx="25"/>
          </p:nvPr>
        </p:nvSpPr>
        <p:spPr/>
        <p:txBody>
          <a:bodyPr/>
          <a:lstStyle/>
          <a:p>
            <a:r>
              <a:rPr lang="en-SE" dirty="0"/>
              <a:t>Logics</a:t>
            </a:r>
          </a:p>
        </p:txBody>
      </p:sp>
      <p:sp>
        <p:nvSpPr>
          <p:cNvPr id="6" name="Slide Number Placeholder 5">
            <a:extLst>
              <a:ext uri="{FF2B5EF4-FFF2-40B4-BE49-F238E27FC236}">
                <a16:creationId xmlns:a16="http://schemas.microsoft.com/office/drawing/2014/main" id="{B14DA7AD-FFDC-7D48-D313-ACA3D7898636}"/>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22</a:t>
            </a:fld>
            <a:endParaRPr lang="bg-BG" dirty="0">
              <a:solidFill>
                <a:srgbClr val="000000"/>
              </a:solidFill>
            </a:endParaRPr>
          </a:p>
        </p:txBody>
      </p:sp>
    </p:spTree>
    <p:extLst>
      <p:ext uri="{BB962C8B-B14F-4D97-AF65-F5344CB8AC3E}">
        <p14:creationId xmlns:p14="http://schemas.microsoft.com/office/powerpoint/2010/main" val="246507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051CB8-2FBE-64E7-5A7A-DC4192F98C63}"/>
              </a:ext>
            </a:extLst>
          </p:cNvPr>
          <p:cNvSpPr>
            <a:spLocks noGrp="1"/>
          </p:cNvSpPr>
          <p:nvPr>
            <p:ph type="body" sz="quarter" idx="24"/>
          </p:nvPr>
        </p:nvSpPr>
        <p:spPr/>
        <p:txBody>
          <a:bodyPr/>
          <a:lstStyle/>
          <a:p>
            <a:r>
              <a:rPr lang="en-SE" dirty="0"/>
              <a:t>Deontic Logic</a:t>
            </a:r>
          </a:p>
        </p:txBody>
      </p:sp>
      <p:sp>
        <p:nvSpPr>
          <p:cNvPr id="3" name="Text Placeholder 2">
            <a:extLst>
              <a:ext uri="{FF2B5EF4-FFF2-40B4-BE49-F238E27FC236}">
                <a16:creationId xmlns:a16="http://schemas.microsoft.com/office/drawing/2014/main" id="{FC52EFB7-EDEC-4977-87C7-A0843C83D7B6}"/>
              </a:ext>
            </a:extLst>
          </p:cNvPr>
          <p:cNvSpPr>
            <a:spLocks noGrp="1"/>
          </p:cNvSpPr>
          <p:nvPr>
            <p:ph type="body" sz="quarter" idx="22"/>
          </p:nvPr>
        </p:nvSpPr>
        <p:spPr/>
        <p:txBody>
          <a:bodyPr/>
          <a:lstStyle/>
          <a:p>
            <a:pPr marL="342900" indent="-342900">
              <a:buFont typeface="Arial" panose="020B0604020202020204" pitchFamily="34" charset="0"/>
              <a:buChar char="•"/>
            </a:pPr>
            <a:r>
              <a:rPr lang="en-SE" sz="2400" dirty="0"/>
              <a:t>Family of logics which uses additional operators and axioms over first-order logic. </a:t>
            </a:r>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r>
              <a:rPr lang="en-GB" sz="2400" dirty="0"/>
              <a:t>Different </a:t>
            </a:r>
            <a:r>
              <a:rPr lang="en-GB" sz="2400" i="1" dirty="0"/>
              <a:t>modalities</a:t>
            </a:r>
            <a:r>
              <a:rPr lang="en-GB" sz="2400" dirty="0"/>
              <a:t> express different types of statements, e.g.</a:t>
            </a:r>
          </a:p>
          <a:p>
            <a:pPr marL="952500" lvl="1" indent="-342900">
              <a:buFont typeface="Arial" panose="020B0604020202020204" pitchFamily="34" charset="0"/>
              <a:buChar char="•"/>
            </a:pPr>
            <a:r>
              <a:rPr lang="en-GB" sz="2200" dirty="0">
                <a:solidFill>
                  <a:srgbClr val="0000B0"/>
                </a:solidFill>
                <a:latin typeface="Helvetica" pitchFamily="2" charset="0"/>
              </a:rPr>
              <a:t>alethic modality </a:t>
            </a:r>
            <a:r>
              <a:rPr lang="en-GB" sz="2200" b="1" dirty="0">
                <a:solidFill>
                  <a:srgbClr val="0000B0"/>
                </a:solidFill>
                <a:latin typeface="Helvetica" pitchFamily="2" charset="0"/>
              </a:rPr>
              <a:t>necessary</a:t>
            </a:r>
            <a:r>
              <a:rPr lang="en-GB" sz="2200" dirty="0">
                <a:solidFill>
                  <a:srgbClr val="0000B0"/>
                </a:solidFill>
                <a:latin typeface="Helvetica" pitchFamily="2" charset="0"/>
              </a:rPr>
              <a:t> and </a:t>
            </a:r>
            <a:r>
              <a:rPr lang="en-GB" sz="2200" b="1" dirty="0">
                <a:solidFill>
                  <a:srgbClr val="0000B0"/>
                </a:solidFill>
                <a:latin typeface="Helvetica" pitchFamily="2" charset="0"/>
              </a:rPr>
              <a:t>possible</a:t>
            </a:r>
            <a:r>
              <a:rPr lang="en-GB" sz="2200" dirty="0">
                <a:solidFill>
                  <a:srgbClr val="0000B0"/>
                </a:solidFill>
                <a:latin typeface="Helvetica" pitchFamily="2" charset="0"/>
              </a:rPr>
              <a:t> as additional operators</a:t>
            </a:r>
          </a:p>
          <a:p>
            <a:pPr marL="952500" lvl="1" indent="-342900">
              <a:buFont typeface="Arial" panose="020B0604020202020204" pitchFamily="34" charset="0"/>
              <a:buChar char="•"/>
            </a:pPr>
            <a:r>
              <a:rPr lang="en-GB" sz="2200" dirty="0">
                <a:solidFill>
                  <a:srgbClr val="0000B0"/>
                </a:solidFill>
                <a:latin typeface="Helvetica" pitchFamily="2" charset="0"/>
              </a:rPr>
              <a:t>temporal modality  with necessary « "always" and possible </a:t>
            </a:r>
            <a:r>
              <a:rPr lang="en-GB" sz="2200" b="1" dirty="0">
                <a:solidFill>
                  <a:srgbClr val="0000B0"/>
                </a:solidFill>
                <a:latin typeface="Helvetica" pitchFamily="2" charset="0"/>
              </a:rPr>
              <a:t>sometimes</a:t>
            </a:r>
            <a:endParaRPr lang="en-GB" sz="2200" dirty="0">
              <a:solidFill>
                <a:srgbClr val="0000B0"/>
              </a:solidFill>
              <a:latin typeface="Helvetica" pitchFamily="2" charset="0"/>
            </a:endParaRPr>
          </a:p>
          <a:p>
            <a:pPr marL="952500" lvl="1" indent="-342900">
              <a:buFont typeface="Arial" panose="020B0604020202020204" pitchFamily="34" charset="0"/>
              <a:buChar char="•"/>
            </a:pPr>
            <a:r>
              <a:rPr lang="en-GB" sz="2200" dirty="0">
                <a:solidFill>
                  <a:srgbClr val="0000B0"/>
                </a:solidFill>
                <a:latin typeface="Helvetica" pitchFamily="2" charset="0"/>
              </a:rPr>
              <a:t>deontic modality with </a:t>
            </a:r>
            <a:r>
              <a:rPr lang="en-GB" sz="2200" b="1" dirty="0">
                <a:solidFill>
                  <a:srgbClr val="0000B0"/>
                </a:solidFill>
                <a:latin typeface="Helvetica" pitchFamily="2" charset="0"/>
              </a:rPr>
              <a:t>permissible</a:t>
            </a:r>
            <a:r>
              <a:rPr lang="en-GB" sz="2200" dirty="0">
                <a:solidFill>
                  <a:srgbClr val="0000B0"/>
                </a:solidFill>
                <a:latin typeface="Helvetica" pitchFamily="2" charset="0"/>
              </a:rPr>
              <a:t> (allowed) and </a:t>
            </a:r>
            <a:r>
              <a:rPr lang="en-GB" sz="2200" b="1" dirty="0">
                <a:solidFill>
                  <a:srgbClr val="0000B0"/>
                </a:solidFill>
                <a:latin typeface="Helvetica" pitchFamily="2" charset="0"/>
              </a:rPr>
              <a:t>obligatory</a:t>
            </a:r>
            <a:r>
              <a:rPr lang="en-GB" sz="2200" dirty="0">
                <a:solidFill>
                  <a:srgbClr val="0000B0"/>
                </a:solidFill>
                <a:latin typeface="Helvetica" pitchFamily="2" charset="0"/>
              </a:rPr>
              <a:t> (must)</a:t>
            </a:r>
          </a:p>
          <a:p>
            <a:pPr marL="952500" lvl="1" indent="-342900">
              <a:buFont typeface="Arial" panose="020B0604020202020204" pitchFamily="34" charset="0"/>
              <a:buChar char="•"/>
            </a:pPr>
            <a:r>
              <a:rPr lang="en-GB" sz="2200" dirty="0">
                <a:solidFill>
                  <a:srgbClr val="0000B0"/>
                </a:solidFill>
                <a:latin typeface="Helvetica" pitchFamily="2" charset="0"/>
              </a:rPr>
              <a:t>epistemic modality with </a:t>
            </a:r>
            <a:r>
              <a:rPr lang="en-GB" sz="2200" b="1" dirty="0">
                <a:solidFill>
                  <a:srgbClr val="0000B0"/>
                </a:solidFill>
                <a:latin typeface="Helvetica" pitchFamily="2" charset="0"/>
              </a:rPr>
              <a:t>knows</a:t>
            </a:r>
            <a:r>
              <a:rPr lang="en-GB" sz="2200" dirty="0">
                <a:solidFill>
                  <a:srgbClr val="0000B0"/>
                </a:solidFill>
                <a:latin typeface="Helvetica" pitchFamily="2" charset="0"/>
              </a:rPr>
              <a:t> and </a:t>
            </a:r>
            <a:r>
              <a:rPr lang="en-GB" sz="2200" b="1" dirty="0">
                <a:solidFill>
                  <a:srgbClr val="0000B0"/>
                </a:solidFill>
                <a:latin typeface="Helvetica" pitchFamily="2" charset="0"/>
              </a:rPr>
              <a:t>beliefs</a:t>
            </a:r>
            <a:r>
              <a:rPr lang="en-GB" sz="2200" dirty="0">
                <a:solidFill>
                  <a:srgbClr val="0000B0"/>
                </a:solidFill>
                <a:latin typeface="Helvetica" pitchFamily="2" charset="0"/>
              </a:rPr>
              <a:t> as operators</a:t>
            </a:r>
          </a:p>
          <a:p>
            <a:pPr marL="952500" lvl="1" indent="-342900">
              <a:buFont typeface="Arial" panose="020B0604020202020204" pitchFamily="34" charset="0"/>
              <a:buChar char="•"/>
            </a:pPr>
            <a:endParaRPr lang="en-GB" sz="2200" dirty="0">
              <a:solidFill>
                <a:srgbClr val="0000B0"/>
              </a:solidFill>
              <a:latin typeface="Helvetica" pitchFamily="2" charset="0"/>
            </a:endParaRPr>
          </a:p>
          <a:p>
            <a:pPr marL="952500" lvl="1" indent="-342900">
              <a:buFont typeface="Arial" panose="020B0604020202020204" pitchFamily="34" charset="0"/>
              <a:buChar char="•"/>
            </a:pPr>
            <a:endParaRPr lang="en-GB" sz="2200" dirty="0">
              <a:solidFill>
                <a:srgbClr val="0000B0"/>
              </a:solidFill>
              <a:latin typeface="Helvetica" pitchFamily="2" charset="0"/>
            </a:endParaRPr>
          </a:p>
          <a:p>
            <a:pPr marL="952500" lvl="1" indent="-342900">
              <a:buFont typeface="Arial" panose="020B0604020202020204" pitchFamily="34" charset="0"/>
              <a:buChar char="•"/>
            </a:pPr>
            <a:endParaRPr lang="en-SE" sz="2200" dirty="0">
              <a:solidFill>
                <a:srgbClr val="0000B0"/>
              </a:solidFill>
              <a:latin typeface="Helvetica" pitchFamily="2" charset="0"/>
            </a:endParaRPr>
          </a:p>
        </p:txBody>
      </p:sp>
      <p:sp>
        <p:nvSpPr>
          <p:cNvPr id="5" name="Text Placeholder 4">
            <a:extLst>
              <a:ext uri="{FF2B5EF4-FFF2-40B4-BE49-F238E27FC236}">
                <a16:creationId xmlns:a16="http://schemas.microsoft.com/office/drawing/2014/main" id="{113E86C1-1A9B-7C18-05AC-85ACB0E875CC}"/>
              </a:ext>
            </a:extLst>
          </p:cNvPr>
          <p:cNvSpPr>
            <a:spLocks noGrp="1"/>
          </p:cNvSpPr>
          <p:nvPr>
            <p:ph type="body" sz="quarter" idx="25"/>
          </p:nvPr>
        </p:nvSpPr>
        <p:spPr/>
        <p:txBody>
          <a:bodyPr/>
          <a:lstStyle/>
          <a:p>
            <a:r>
              <a:rPr lang="en-SE" dirty="0"/>
              <a:t>Modal Logic</a:t>
            </a:r>
          </a:p>
        </p:txBody>
      </p:sp>
      <p:sp>
        <p:nvSpPr>
          <p:cNvPr id="6" name="Slide Number Placeholder 5">
            <a:extLst>
              <a:ext uri="{FF2B5EF4-FFF2-40B4-BE49-F238E27FC236}">
                <a16:creationId xmlns:a16="http://schemas.microsoft.com/office/drawing/2014/main" id="{B14DA7AD-FFDC-7D48-D313-ACA3D7898636}"/>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23</a:t>
            </a:fld>
            <a:endParaRPr lang="bg-BG" dirty="0">
              <a:solidFill>
                <a:srgbClr val="000000"/>
              </a:solidFill>
            </a:endParaRPr>
          </a:p>
        </p:txBody>
      </p:sp>
      <p:pic>
        <p:nvPicPr>
          <p:cNvPr id="9" name="Picture 8">
            <a:extLst>
              <a:ext uri="{FF2B5EF4-FFF2-40B4-BE49-F238E27FC236}">
                <a16:creationId xmlns:a16="http://schemas.microsoft.com/office/drawing/2014/main" id="{4C5A62B7-3F1F-7B41-2860-896AEE4519FB}"/>
              </a:ext>
            </a:extLst>
          </p:cNvPr>
          <p:cNvPicPr>
            <a:picLocks noChangeAspect="1"/>
          </p:cNvPicPr>
          <p:nvPr/>
        </p:nvPicPr>
        <p:blipFill>
          <a:blip r:embed="rId3"/>
          <a:stretch>
            <a:fillRect/>
          </a:stretch>
        </p:blipFill>
        <p:spPr>
          <a:xfrm>
            <a:off x="14027425" y="10313037"/>
            <a:ext cx="7620000" cy="1384300"/>
          </a:xfrm>
          <a:prstGeom prst="rect">
            <a:avLst/>
          </a:prstGeom>
        </p:spPr>
      </p:pic>
      <p:pic>
        <p:nvPicPr>
          <p:cNvPr id="10" name="Picture 9">
            <a:extLst>
              <a:ext uri="{FF2B5EF4-FFF2-40B4-BE49-F238E27FC236}">
                <a16:creationId xmlns:a16="http://schemas.microsoft.com/office/drawing/2014/main" id="{1BD77C25-9891-F6DD-2A83-26111CBAF5E3}"/>
              </a:ext>
            </a:extLst>
          </p:cNvPr>
          <p:cNvPicPr>
            <a:picLocks noChangeAspect="1"/>
          </p:cNvPicPr>
          <p:nvPr/>
        </p:nvPicPr>
        <p:blipFill>
          <a:blip r:embed="rId4"/>
          <a:stretch>
            <a:fillRect/>
          </a:stretch>
        </p:blipFill>
        <p:spPr>
          <a:xfrm>
            <a:off x="18820295" y="5375032"/>
            <a:ext cx="3601554" cy="4680434"/>
          </a:xfrm>
          <a:prstGeom prst="rect">
            <a:avLst/>
          </a:prstGeom>
        </p:spPr>
      </p:pic>
      <p:pic>
        <p:nvPicPr>
          <p:cNvPr id="11" name="Picture 10">
            <a:extLst>
              <a:ext uri="{FF2B5EF4-FFF2-40B4-BE49-F238E27FC236}">
                <a16:creationId xmlns:a16="http://schemas.microsoft.com/office/drawing/2014/main" id="{829CC15B-E4E8-80D9-D7F2-C6800A1B885D}"/>
              </a:ext>
            </a:extLst>
          </p:cNvPr>
          <p:cNvPicPr>
            <a:picLocks noChangeAspect="1"/>
          </p:cNvPicPr>
          <p:nvPr/>
        </p:nvPicPr>
        <p:blipFill>
          <a:blip r:embed="rId5"/>
          <a:stretch>
            <a:fillRect/>
          </a:stretch>
        </p:blipFill>
        <p:spPr>
          <a:xfrm>
            <a:off x="13689495" y="5947974"/>
            <a:ext cx="5130800" cy="3441700"/>
          </a:xfrm>
          <a:prstGeom prst="rect">
            <a:avLst/>
          </a:prstGeom>
        </p:spPr>
      </p:pic>
    </p:spTree>
    <p:extLst>
      <p:ext uri="{BB962C8B-B14F-4D97-AF65-F5344CB8AC3E}">
        <p14:creationId xmlns:p14="http://schemas.microsoft.com/office/powerpoint/2010/main" val="2344009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56842B-E014-BD8A-6A7B-B19DA19144C6}"/>
              </a:ext>
            </a:extLst>
          </p:cNvPr>
          <p:cNvSpPr>
            <a:spLocks noGrp="1"/>
          </p:cNvSpPr>
          <p:nvPr>
            <p:ph type="body" sz="quarter" idx="24"/>
          </p:nvPr>
        </p:nvSpPr>
        <p:spPr/>
        <p:txBody>
          <a:bodyPr/>
          <a:lstStyle/>
          <a:p>
            <a:r>
              <a:rPr lang="en-US" dirty="0"/>
              <a:t>Deontic Logic</a:t>
            </a:r>
          </a:p>
        </p:txBody>
      </p:sp>
      <p:sp>
        <p:nvSpPr>
          <p:cNvPr id="4" name="Text Placeholder 3">
            <a:extLst>
              <a:ext uri="{FF2B5EF4-FFF2-40B4-BE49-F238E27FC236}">
                <a16:creationId xmlns:a16="http://schemas.microsoft.com/office/drawing/2014/main" id="{125E9A3E-83B9-B16E-F582-6A4F2950B0FF}"/>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dirty="0">
                <a:effectLst/>
                <a:latin typeface="Helvetica Neue" panose="02000503000000020004" pitchFamily="2" charset="0"/>
                <a:ea typeface="Helvetica Neue" panose="02000503000000020004" pitchFamily="2" charset="0"/>
                <a:cs typeface="Helvetica Neue" panose="02000503000000020004" pitchFamily="2" charset="0"/>
              </a:rPr>
              <a:t>The basic deontological ethical theory suggests that an action is right or wrong based on rules that exist at time of execution rather than its outcome.</a:t>
            </a:r>
          </a:p>
          <a:p>
            <a:pPr marL="342900" indent="-342900">
              <a:buFont typeface="Arial" panose="020B0604020202020204" pitchFamily="34" charset="0"/>
              <a:buChar char="•"/>
            </a:pPr>
            <a:endParaRPr lang="en-GB" sz="2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GB" sz="2400" dirty="0">
                <a:effectLst/>
                <a:latin typeface="Helvetica Neue" panose="02000503000000020004" pitchFamily="2" charset="0"/>
                <a:ea typeface="Helvetica Neue" panose="02000503000000020004" pitchFamily="2" charset="0"/>
                <a:cs typeface="Helvetica Neue" panose="02000503000000020004" pitchFamily="2" charset="0"/>
              </a:rPr>
              <a:t>The five normative statuses are:</a:t>
            </a:r>
          </a:p>
          <a:p>
            <a:pPr marL="952500" lvl="1" indent="-342900">
              <a:buFont typeface="Courier New" panose="02070309020205020404" pitchFamily="49" charset="0"/>
              <a:buChar char="o"/>
            </a:pPr>
            <a:r>
              <a:rPr lang="en-GB"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it is </a:t>
            </a:r>
            <a:r>
              <a:rPr lang="en-GB" sz="2200" i="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obligatory</a:t>
            </a:r>
            <a:r>
              <a:rPr lang="en-GB"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that (</a:t>
            </a:r>
            <a:r>
              <a:rPr lang="en-GB"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OB)</a:t>
            </a:r>
            <a:endParaRPr lang="en-GB" sz="22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p>
            <a:pPr marL="952500" lvl="1" indent="-342900">
              <a:buFont typeface="Courier New" panose="02070309020205020404" pitchFamily="49" charset="0"/>
              <a:buChar char="o"/>
            </a:pPr>
            <a:r>
              <a:rPr lang="en-GB"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it is </a:t>
            </a:r>
            <a:r>
              <a:rPr lang="en-GB" sz="2200" i="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permissible</a:t>
            </a:r>
            <a:r>
              <a:rPr lang="en-GB"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that (</a:t>
            </a:r>
            <a:r>
              <a:rPr lang="en-GB"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PE</a:t>
            </a:r>
            <a:r>
              <a:rPr lang="en-GB"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a:t>
            </a:r>
          </a:p>
          <a:p>
            <a:pPr marL="952500" lvl="1" indent="-342900">
              <a:buFont typeface="Courier New" panose="02070309020205020404" pitchFamily="49" charset="0"/>
              <a:buChar char="o"/>
            </a:pPr>
            <a:r>
              <a:rPr lang="en-GB"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it is </a:t>
            </a:r>
            <a:r>
              <a:rPr lang="en-GB" sz="2200" i="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impermissible</a:t>
            </a:r>
            <a:r>
              <a:rPr lang="en-GB"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(prohibited) that (</a:t>
            </a:r>
            <a:r>
              <a:rPr lang="en-GB"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IM</a:t>
            </a:r>
            <a:r>
              <a:rPr lang="en-GB"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t>
            </a:r>
          </a:p>
          <a:p>
            <a:pPr marL="952500" lvl="1" indent="-342900">
              <a:buFont typeface="Courier New" panose="02070309020205020404" pitchFamily="49" charset="0"/>
              <a:buChar char="o"/>
            </a:pPr>
            <a:r>
              <a:rPr lang="en-GB"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it is </a:t>
            </a:r>
            <a:r>
              <a:rPr lang="en-GB" sz="2200" i="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omissible</a:t>
            </a:r>
            <a:r>
              <a:rPr lang="en-GB"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that (</a:t>
            </a:r>
            <a:r>
              <a:rPr lang="en-GB"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OM</a:t>
            </a:r>
            <a:r>
              <a:rPr lang="en-GB"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t>
            </a:r>
          </a:p>
          <a:p>
            <a:pPr marL="952500" lvl="1" indent="-342900">
              <a:buFont typeface="Courier New" panose="02070309020205020404" pitchFamily="49" charset="0"/>
              <a:buChar char="o"/>
            </a:pPr>
            <a:r>
              <a:rPr lang="en-GB"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it is </a:t>
            </a:r>
            <a:r>
              <a:rPr lang="en-GB" sz="2200" i="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optional</a:t>
            </a:r>
            <a:r>
              <a:rPr lang="en-GB"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that (</a:t>
            </a:r>
            <a:r>
              <a:rPr lang="en-GB" sz="22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OP</a:t>
            </a:r>
            <a:r>
              <a:rPr lang="en-GB" sz="22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t>
            </a:r>
          </a:p>
          <a:p>
            <a:pPr marL="342900" indent="-342900">
              <a:buFont typeface="Arial" panose="020B0604020202020204" pitchFamily="34" charset="0"/>
              <a:buChar char="•"/>
            </a:pPr>
            <a:endParaRPr lang="en-SE"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SE" sz="2400" dirty="0">
                <a:latin typeface="Helvetica Neue" panose="02000503000000020004" pitchFamily="2" charset="0"/>
                <a:ea typeface="Helvetica Neue" panose="02000503000000020004" pitchFamily="2" charset="0"/>
                <a:cs typeface="Helvetica Neue" panose="02000503000000020004" pitchFamily="2" charset="0"/>
              </a:rPr>
              <a:t>It is generally assumed that:</a:t>
            </a:r>
          </a:p>
          <a:p>
            <a:pPr marL="952500" lvl="1" indent="-342900">
              <a:buFont typeface="Arial" panose="020B0604020202020204" pitchFamily="34" charset="0"/>
              <a:buChar char="•"/>
            </a:pPr>
            <a:r>
              <a:rPr lang="en-GB" sz="2200" b="0" i="0" u="none" strike="noStrike"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If </a:t>
            </a:r>
            <a:r>
              <a:rPr lang="en-GB" sz="2200" b="0" i="0" u="none" strike="noStrike" dirty="0" err="1">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OBp</a:t>
            </a:r>
            <a:r>
              <a:rPr lang="en-GB" sz="2200" b="0" i="0" u="none" strike="noStrike"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then p (if it is obligatory that p, then p is true).</a:t>
            </a:r>
          </a:p>
          <a:p>
            <a:pPr marL="952500" lvl="1" indent="-342900">
              <a:buFont typeface="Arial" panose="020B0604020202020204" pitchFamily="34" charset="0"/>
              <a:buChar char="•"/>
            </a:pPr>
            <a:r>
              <a:rPr lang="en-GB" sz="2200" b="0" i="0" u="none" strike="noStrike"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If p, then </a:t>
            </a:r>
            <a:r>
              <a:rPr lang="en-GB" sz="2200" b="0" i="0" u="none" strike="noStrike" dirty="0" err="1">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PEp</a:t>
            </a:r>
            <a:r>
              <a:rPr lang="en-GB" sz="2200" b="0" i="0" u="none" strike="noStrike"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(if p is true, then it is permissible).</a:t>
            </a:r>
          </a:p>
          <a:p>
            <a:pPr marL="342900" indent="-342900">
              <a:buFont typeface="Arial" panose="020B0604020202020204" pitchFamily="34" charset="0"/>
              <a:buChar char="•"/>
            </a:pPr>
            <a:endParaRPr lang="en-SE"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Text Placeholder 13">
            <a:extLst>
              <a:ext uri="{FF2B5EF4-FFF2-40B4-BE49-F238E27FC236}">
                <a16:creationId xmlns:a16="http://schemas.microsoft.com/office/drawing/2014/main" id="{35CA4AF6-F171-8593-B3A8-70D280F0C4D5}"/>
              </a:ext>
            </a:extLst>
          </p:cNvPr>
          <p:cNvSpPr>
            <a:spLocks noGrp="1"/>
          </p:cNvSpPr>
          <p:nvPr>
            <p:ph type="body" sz="quarter" idx="26"/>
          </p:nvPr>
        </p:nvSpPr>
        <p:spPr/>
        <p:txBody>
          <a:bodyPr/>
          <a:lstStyle/>
          <a:p>
            <a:r>
              <a:rPr lang="en-SE" sz="2000" dirty="0"/>
              <a:t>Arrowed line: implication</a:t>
            </a:r>
          </a:p>
          <a:p>
            <a:r>
              <a:rPr lang="en-SE" sz="2000" dirty="0"/>
              <a:t>Dotted blue lines: contrary (cannot be true together)</a:t>
            </a:r>
          </a:p>
          <a:p>
            <a:r>
              <a:rPr lang="en-SE" sz="2000" dirty="0"/>
              <a:t>Green lines: subcontraries (cannot be false together)</a:t>
            </a:r>
          </a:p>
          <a:p>
            <a:r>
              <a:rPr lang="en-SE" sz="2000" dirty="0"/>
              <a:t>Dashed purple lines: contradictories (cannot be true or false together)</a:t>
            </a:r>
          </a:p>
          <a:p>
            <a:endParaRPr lang="en-SE" dirty="0"/>
          </a:p>
        </p:txBody>
      </p:sp>
      <p:sp>
        <p:nvSpPr>
          <p:cNvPr id="5" name="Text Placeholder 4">
            <a:extLst>
              <a:ext uri="{FF2B5EF4-FFF2-40B4-BE49-F238E27FC236}">
                <a16:creationId xmlns:a16="http://schemas.microsoft.com/office/drawing/2014/main" id="{6A2E959B-1E68-3EF7-A50A-FBFAF96D89F8}"/>
              </a:ext>
            </a:extLst>
          </p:cNvPr>
          <p:cNvSpPr>
            <a:spLocks noGrp="1"/>
          </p:cNvSpPr>
          <p:nvPr>
            <p:ph type="body" sz="quarter" idx="25"/>
          </p:nvPr>
        </p:nvSpPr>
        <p:spPr/>
        <p:txBody>
          <a:bodyPr/>
          <a:lstStyle/>
          <a:p>
            <a:r>
              <a:rPr lang="en-SE" dirty="0"/>
              <a:t>Telling agents what and what not to do</a:t>
            </a:r>
          </a:p>
        </p:txBody>
      </p:sp>
      <p:sp>
        <p:nvSpPr>
          <p:cNvPr id="6" name="Slide Number Placeholder 5">
            <a:extLst>
              <a:ext uri="{FF2B5EF4-FFF2-40B4-BE49-F238E27FC236}">
                <a16:creationId xmlns:a16="http://schemas.microsoft.com/office/drawing/2014/main" id="{97E5FF58-A727-9F23-F053-483A5B2D7B07}"/>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24</a:t>
            </a:fld>
            <a:endParaRPr lang="bg-BG" dirty="0">
              <a:solidFill>
                <a:srgbClr val="000000"/>
              </a:solidFill>
            </a:endParaRPr>
          </a:p>
        </p:txBody>
      </p:sp>
      <p:pic>
        <p:nvPicPr>
          <p:cNvPr id="11" name="Picture 10">
            <a:extLst>
              <a:ext uri="{FF2B5EF4-FFF2-40B4-BE49-F238E27FC236}">
                <a16:creationId xmlns:a16="http://schemas.microsoft.com/office/drawing/2014/main" id="{B7AEE71C-FF43-6B5B-E32D-EF065072F595}"/>
              </a:ext>
            </a:extLst>
          </p:cNvPr>
          <p:cNvPicPr>
            <a:picLocks noChangeAspect="1"/>
          </p:cNvPicPr>
          <p:nvPr/>
        </p:nvPicPr>
        <p:blipFill>
          <a:blip r:embed="rId3"/>
          <a:stretch>
            <a:fillRect/>
          </a:stretch>
        </p:blipFill>
        <p:spPr>
          <a:xfrm>
            <a:off x="15067721" y="7481896"/>
            <a:ext cx="5541447" cy="4222723"/>
          </a:xfrm>
          <a:prstGeom prst="rect">
            <a:avLst/>
          </a:prstGeom>
        </p:spPr>
      </p:pic>
      <p:sp>
        <p:nvSpPr>
          <p:cNvPr id="15" name="TextBox 14">
            <a:extLst>
              <a:ext uri="{FF2B5EF4-FFF2-40B4-BE49-F238E27FC236}">
                <a16:creationId xmlns:a16="http://schemas.microsoft.com/office/drawing/2014/main" id="{39E638AA-3C97-2C9F-73CE-A975887E8C6E}"/>
              </a:ext>
            </a:extLst>
          </p:cNvPr>
          <p:cNvSpPr txBox="1"/>
          <p:nvPr/>
        </p:nvSpPr>
        <p:spPr>
          <a:xfrm>
            <a:off x="11876624" y="11938652"/>
            <a:ext cx="11923639" cy="461665"/>
          </a:xfrm>
          <a:prstGeom prst="rect">
            <a:avLst/>
          </a:prstGeom>
          <a:noFill/>
        </p:spPr>
        <p:txBody>
          <a:bodyPr wrap="square" rtlCol="0">
            <a:spAutoFit/>
          </a:bodyPr>
          <a:lstStyle/>
          <a:p>
            <a:r>
              <a:rPr lang="en-GB" sz="240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Stanford’s Plato </a:t>
            </a:r>
            <a:r>
              <a:rPr lang="en-GB" sz="2400" dirty="0" err="1">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Encyclopedia</a:t>
            </a:r>
            <a:r>
              <a:rPr lang="en-GB" sz="240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 https://</a:t>
            </a:r>
            <a:r>
              <a:rPr lang="en-GB" sz="2400" dirty="0" err="1">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plato.stanford.edu</a:t>
            </a:r>
            <a:r>
              <a:rPr lang="en-GB" sz="240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/entries/logic-deontic/</a:t>
            </a:r>
            <a:endParaRPr lang="en-SE" sz="24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299601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54D35B-E61B-4120-E8A9-D40740B47A7C}"/>
              </a:ext>
            </a:extLst>
          </p:cNvPr>
          <p:cNvSpPr>
            <a:spLocks noGrp="1"/>
          </p:cNvSpPr>
          <p:nvPr>
            <p:ph type="body" sz="quarter" idx="24"/>
          </p:nvPr>
        </p:nvSpPr>
        <p:spPr/>
        <p:txBody>
          <a:bodyPr/>
          <a:lstStyle/>
          <a:p>
            <a:r>
              <a:rPr lang="en-US" dirty="0"/>
              <a:t>Deontic Logic</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5BD4FC9-54DB-21A2-8FBC-DD8A071B3C0E}"/>
                  </a:ext>
                </a:extLst>
              </p:cNvPr>
              <p:cNvSpPr>
                <a:spLocks noGrp="1"/>
              </p:cNvSpPr>
              <p:nvPr>
                <p:ph type="body" sz="quarter" idx="22"/>
              </p:nvPr>
            </p:nvSpPr>
            <p:spPr/>
            <p:txBody>
              <a:bodyPr/>
              <a:lstStyle/>
              <a:p>
                <a:r>
                  <a:rPr lang="en-GB" sz="24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A1</a:t>
                </a:r>
                <a:r>
                  <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All the tautologies of propositional logic (TAUT)</a:t>
                </a:r>
              </a:p>
              <a:p>
                <a:r>
                  <a:rPr lang="en-GB" sz="2400" dirty="0">
                    <a:latin typeface="Helvetica Neue" panose="02000503000000020004" pitchFamily="2" charset="0"/>
                    <a:ea typeface="Helvetica Neue" panose="02000503000000020004" pitchFamily="2" charset="0"/>
                    <a:cs typeface="Helvetica Neue" panose="02000503000000020004" pitchFamily="2" charset="0"/>
                  </a:rPr>
                  <a:t>All axioms holding in proposition logic hold here.</a:t>
                </a:r>
              </a:p>
              <a:p>
                <a:endPar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endParaRPr>
              </a:p>
              <a:p>
                <a:r>
                  <a:rPr lang="en-GB" sz="24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A2:</a:t>
                </a:r>
                <a:r>
                  <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a:t>
                </a:r>
                <a14:m>
                  <m:oMath xmlns:m="http://schemas.openxmlformats.org/officeDocument/2006/math">
                    <m:r>
                      <a:rPr lang="en-US" sz="2400" b="1" i="0" smtClean="0">
                        <a:solidFill>
                          <a:srgbClr val="0000B0"/>
                        </a:solidFill>
                        <a:effectLst/>
                        <a:latin typeface="Cambria Math" panose="02040503050406030204" pitchFamily="18" charset="0"/>
                      </a:rPr>
                      <m:t>𝐎</m:t>
                    </m:r>
                    <m:d>
                      <m:dPr>
                        <m:ctrlPr>
                          <a:rPr lang="en-US" sz="2400" b="0" i="1" smtClean="0">
                            <a:solidFill>
                              <a:srgbClr val="0000B0"/>
                            </a:solidFill>
                            <a:effectLst/>
                            <a:latin typeface="Cambria Math" panose="02040503050406030204" pitchFamily="18" charset="0"/>
                          </a:rPr>
                        </m:ctrlPr>
                      </m:dPr>
                      <m:e>
                        <m:r>
                          <a:rPr lang="en-US" sz="2400" b="0" i="1" smtClean="0">
                            <a:solidFill>
                              <a:srgbClr val="0000B0"/>
                            </a:solidFill>
                            <a:effectLst/>
                            <a:latin typeface="Cambria Math" panose="02040503050406030204" pitchFamily="18" charset="0"/>
                          </a:rPr>
                          <m:t>𝑝</m:t>
                        </m:r>
                        <m:r>
                          <a:rPr lang="en-US" sz="2400" b="0" i="1" smtClean="0">
                            <a:solidFill>
                              <a:srgbClr val="0000B0"/>
                            </a:solidFill>
                            <a:effectLst/>
                            <a:latin typeface="Cambria Math" panose="02040503050406030204" pitchFamily="18" charset="0"/>
                            <a:ea typeface="Cambria Math" panose="02040503050406030204" pitchFamily="18" charset="0"/>
                          </a:rPr>
                          <m:t>→</m:t>
                        </m:r>
                        <m:r>
                          <a:rPr lang="en-US" sz="2400" b="0" i="1" smtClean="0">
                            <a:solidFill>
                              <a:srgbClr val="0000B0"/>
                            </a:solidFill>
                            <a:effectLst/>
                            <a:latin typeface="Cambria Math" panose="02040503050406030204" pitchFamily="18" charset="0"/>
                            <a:ea typeface="Cambria Math" panose="02040503050406030204" pitchFamily="18" charset="0"/>
                          </a:rPr>
                          <m:t>𝑞</m:t>
                        </m:r>
                      </m:e>
                    </m:d>
                    <m:r>
                      <a:rPr lang="en-US" sz="2400" i="1">
                        <a:solidFill>
                          <a:srgbClr val="0000B0"/>
                        </a:solidFill>
                        <a:latin typeface="Cambria Math" panose="02040503050406030204" pitchFamily="18" charset="0"/>
                        <a:ea typeface="Cambria Math" panose="02040503050406030204" pitchFamily="18" charset="0"/>
                      </a:rPr>
                      <m:t>→</m:t>
                    </m:r>
                    <m:r>
                      <a:rPr lang="en-US" sz="2400" b="0" i="1" smtClean="0">
                        <a:solidFill>
                          <a:srgbClr val="0000B0"/>
                        </a:solidFill>
                        <a:latin typeface="Cambria Math" panose="02040503050406030204" pitchFamily="18" charset="0"/>
                        <a:ea typeface="Cambria Math" panose="02040503050406030204" pitchFamily="18" charset="0"/>
                      </a:rPr>
                      <m:t> </m:t>
                    </m:r>
                    <m:r>
                      <a:rPr lang="en-US" sz="2400" b="1" i="0">
                        <a:solidFill>
                          <a:srgbClr val="0000B0"/>
                        </a:solidFill>
                        <a:latin typeface="Cambria Math" panose="02040503050406030204" pitchFamily="18" charset="0"/>
                      </a:rPr>
                      <m:t>𝐎</m:t>
                    </m:r>
                    <m:d>
                      <m:dPr>
                        <m:ctrlPr>
                          <a:rPr lang="en-US" sz="2400" i="1">
                            <a:solidFill>
                              <a:srgbClr val="0000B0"/>
                            </a:solidFill>
                            <a:latin typeface="Cambria Math" panose="02040503050406030204" pitchFamily="18" charset="0"/>
                          </a:rPr>
                        </m:ctrlPr>
                      </m:dPr>
                      <m:e>
                        <m:r>
                          <a:rPr lang="en-US" sz="2400" b="0" i="1" smtClean="0">
                            <a:solidFill>
                              <a:srgbClr val="0000B0"/>
                            </a:solidFill>
                            <a:latin typeface="Cambria Math" panose="02040503050406030204" pitchFamily="18" charset="0"/>
                          </a:rPr>
                          <m:t>𝑞</m:t>
                        </m:r>
                        <m:r>
                          <a:rPr lang="en-US" sz="2400" i="1">
                            <a:solidFill>
                              <a:srgbClr val="0000B0"/>
                            </a:solidFill>
                            <a:latin typeface="Cambria Math" panose="02040503050406030204" pitchFamily="18" charset="0"/>
                            <a:ea typeface="Cambria Math" panose="02040503050406030204" pitchFamily="18" charset="0"/>
                          </a:rPr>
                          <m:t>→</m:t>
                        </m:r>
                        <m:r>
                          <a:rPr lang="en-US" sz="2400" b="0" i="1" smtClean="0">
                            <a:solidFill>
                              <a:srgbClr val="0000B0"/>
                            </a:solidFill>
                            <a:latin typeface="Cambria Math" panose="02040503050406030204" pitchFamily="18" charset="0"/>
                            <a:ea typeface="Cambria Math" panose="02040503050406030204" pitchFamily="18" charset="0"/>
                          </a:rPr>
                          <m:t>𝑝</m:t>
                        </m:r>
                      </m:e>
                    </m:d>
                  </m:oMath>
                </a14:m>
                <a:r>
                  <a:rPr lang="en-US" sz="2400" b="0" dirty="0">
                    <a:solidFill>
                      <a:srgbClr val="0000B0"/>
                    </a:solidFill>
                    <a:latin typeface="Helvetica Neue" panose="02000503000000020004" pitchFamily="2" charset="0"/>
                    <a:ea typeface="Cambria Math" panose="02040503050406030204" pitchFamily="18" charset="0"/>
                  </a:rPr>
                  <a:t> (</a:t>
                </a:r>
                <a:r>
                  <a:rPr lang="en-US" sz="2400" b="1" dirty="0">
                    <a:solidFill>
                      <a:srgbClr val="0000B0"/>
                    </a:solidFill>
                    <a:latin typeface="Helvetica Neue" panose="02000503000000020004" pitchFamily="2" charset="0"/>
                    <a:ea typeface="Cambria Math" panose="02040503050406030204" pitchFamily="18" charset="0"/>
                  </a:rPr>
                  <a:t>O</a:t>
                </a:r>
                <a:r>
                  <a:rPr lang="en-US" sz="2400" dirty="0">
                    <a:latin typeface="Helvetica Neue" panose="02000503000000020004" pitchFamily="2" charset="0"/>
                    <a:ea typeface="Cambria Math" panose="02040503050406030204" pitchFamily="18" charset="0"/>
                  </a:rPr>
                  <a:t>B-K)</a:t>
                </a:r>
                <a:endParaRPr lang="en-US" sz="2400" b="0" dirty="0">
                  <a:solidFill>
                    <a:srgbClr val="0000B0"/>
                  </a:solidFill>
                  <a:latin typeface="Helvetica Neue" panose="02000503000000020004" pitchFamily="2" charset="0"/>
                  <a:ea typeface="Cambria Math" panose="02040503050406030204" pitchFamily="18" charset="0"/>
                </a:endParaRPr>
              </a:p>
              <a:p>
                <a:r>
                  <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This is the K-axiom common to all normal modal logics; if a material conditional and its antecedent is obligatory then so is its consequent.</a:t>
                </a:r>
              </a:p>
              <a:p>
                <a:endParaRPr lang="en-GB" sz="2400" b="1" dirty="0">
                  <a:latin typeface="Helvetica Neue" panose="02000503000000020004" pitchFamily="2" charset="0"/>
                  <a:ea typeface="Helvetica Neue" panose="02000503000000020004" pitchFamily="2" charset="0"/>
                  <a:cs typeface="Helvetica Neue" panose="02000503000000020004" pitchFamily="2" charset="0"/>
                </a:endParaRPr>
              </a:p>
              <a:p>
                <a:r>
                  <a:rPr lang="en-GB" sz="24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A3: O</a:t>
                </a:r>
                <a:r>
                  <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p </a:t>
                </a:r>
                <a14:m>
                  <m:oMath xmlns:m="http://schemas.openxmlformats.org/officeDocument/2006/math">
                    <m:r>
                      <a:rPr lang="en-US" sz="2400" b="0" i="1" smtClean="0">
                        <a:solidFill>
                          <a:srgbClr val="0000B0"/>
                        </a:solidFill>
                        <a:effectLst/>
                        <a:latin typeface="Cambria Math" panose="02040503050406030204" pitchFamily="18" charset="0"/>
                        <a:ea typeface="Cambria Math" panose="02040503050406030204" pitchFamily="18" charset="0"/>
                      </a:rPr>
                      <m:t>→ </m:t>
                    </m:r>
                  </m:oMath>
                </a14:m>
                <a:r>
                  <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GB" sz="2400" b="1" dirty="0" err="1">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O</a:t>
                </a:r>
                <a:r>
                  <a:rPr lang="en-GB" sz="2400" dirty="0" err="1">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GB" sz="2400" dirty="0" err="1">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p</a:t>
                </a: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   (NC)</a:t>
                </a:r>
              </a:p>
              <a:p>
                <a:r>
                  <a:rPr lang="en-GB" sz="2400" dirty="0">
                    <a:effectLst/>
                    <a:latin typeface="Helvetica Neue" panose="02000503000000020004" pitchFamily="2" charset="0"/>
                    <a:ea typeface="Helvetica Neue" panose="02000503000000020004" pitchFamily="2" charset="0"/>
                    <a:cs typeface="Helvetica Neue" panose="02000503000000020004" pitchFamily="2" charset="0"/>
                  </a:rPr>
                  <a:t>You cannot have both the obligation and its negation for a proposition </a:t>
                </a:r>
                <a:r>
                  <a:rPr lang="en-GB" sz="2400" i="1" dirty="0">
                    <a:effectLst/>
                    <a:latin typeface="Helvetica Neue" panose="02000503000000020004" pitchFamily="2" charset="0"/>
                    <a:ea typeface="Helvetica Neue" panose="02000503000000020004" pitchFamily="2" charset="0"/>
                    <a:cs typeface="Helvetica Neue" panose="02000503000000020004" pitchFamily="2" charset="0"/>
                  </a:rPr>
                  <a:t>p</a:t>
                </a:r>
                <a:r>
                  <a:rPr lang="en-GB" sz="2400" dirty="0">
                    <a:effectLst/>
                    <a:latin typeface="Helvetica Neue" panose="02000503000000020004" pitchFamily="2" charset="0"/>
                    <a:ea typeface="Helvetica Neue" panose="02000503000000020004" pitchFamily="2" charset="0"/>
                    <a:cs typeface="Helvetica Neue" panose="02000503000000020004" pitchFamily="2" charset="0"/>
                  </a:rPr>
                  <a:t> hold at the same time.</a:t>
                </a:r>
                <a:endPar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endParaRPr>
              </a:p>
              <a:p>
                <a:pPr algn="just"/>
                <a:endParaRPr lang="en-SE"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3" name="Text Placeholder 2">
                <a:extLst>
                  <a:ext uri="{FF2B5EF4-FFF2-40B4-BE49-F238E27FC236}">
                    <a16:creationId xmlns:a16="http://schemas.microsoft.com/office/drawing/2014/main" id="{75BD4FC9-54DB-21A2-8FBC-DD8A071B3C0E}"/>
                  </a:ext>
                </a:extLst>
              </p:cNvPr>
              <p:cNvSpPr>
                <a:spLocks noGrp="1" noRot="1" noChangeAspect="1" noMove="1" noResize="1" noEditPoints="1" noAdjustHandles="1" noChangeArrowheads="1" noChangeShapeType="1" noTextEdit="1"/>
              </p:cNvSpPr>
              <p:nvPr>
                <p:ph type="body" sz="quarter" idx="22"/>
              </p:nvPr>
            </p:nvSpPr>
            <p:spPr>
              <a:blipFill>
                <a:blip r:embed="rId3"/>
                <a:stretch>
                  <a:fillRect l="-976" t="-786"/>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24982B54-12D9-2BF1-C607-B60E9E6A1DE0}"/>
                  </a:ext>
                </a:extLst>
              </p:cNvPr>
              <p:cNvSpPr>
                <a:spLocks noGrp="1"/>
              </p:cNvSpPr>
              <p:nvPr>
                <p:ph type="body" sz="quarter" idx="26"/>
              </p:nvPr>
            </p:nvSpPr>
            <p:spPr/>
            <p:txBody>
              <a:bodyPr/>
              <a:lstStyle/>
              <a:p>
                <a:r>
                  <a:rPr lang="en-GB" sz="24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R1: </a:t>
                </a:r>
                <a:r>
                  <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If </a:t>
                </a:r>
                <a14:m>
                  <m:oMath xmlns:m="http://schemas.openxmlformats.org/officeDocument/2006/math">
                    <m:r>
                      <a:rPr lang="en-GB" sz="2400" i="1" smtClean="0">
                        <a:solidFill>
                          <a:srgbClr val="0000B0"/>
                        </a:solidFill>
                        <a:effectLst/>
                        <a:latin typeface="Cambria Math" panose="02040503050406030204" pitchFamily="18" charset="0"/>
                        <a:ea typeface="Cambria Math" panose="02040503050406030204" pitchFamily="18" charset="0"/>
                        <a:cs typeface="Helvetica Neue" panose="02000503000000020004" pitchFamily="2" charset="0"/>
                      </a:rPr>
                      <m:t>⊢</m:t>
                    </m:r>
                    <m:r>
                      <a:rPr lang="en-US" sz="2400" b="0" i="1" smtClean="0">
                        <a:solidFill>
                          <a:srgbClr val="0000B0"/>
                        </a:solidFill>
                        <a:effectLst/>
                        <a:latin typeface="Cambria Math" panose="02040503050406030204" pitchFamily="18" charset="0"/>
                        <a:ea typeface="Cambria Math" panose="02040503050406030204" pitchFamily="18" charset="0"/>
                        <a:cs typeface="Helvetica Neue" panose="02000503000000020004" pitchFamily="2" charset="0"/>
                      </a:rPr>
                      <m:t>𝑝</m:t>
                    </m:r>
                  </m:oMath>
                </a14:m>
                <a:r>
                  <a:rPr lang="en-GB" sz="2400" dirty="0">
                    <a:latin typeface="Helvetica Neue" panose="02000503000000020004" pitchFamily="2" charset="0"/>
                    <a:ea typeface="Helvetica Neue" panose="02000503000000020004" pitchFamily="2" charset="0"/>
                    <a:cs typeface="Helvetica Neue" panose="02000503000000020004" pitchFamily="2" charset="0"/>
                  </a:rPr>
                  <a:t> and  </a:t>
                </a:r>
                <a14:m>
                  <m:oMath xmlns:m="http://schemas.openxmlformats.org/officeDocument/2006/math">
                    <m:r>
                      <a:rPr lang="en-GB" sz="2400" i="1">
                        <a:latin typeface="Cambria Math" panose="02040503050406030204" pitchFamily="18" charset="0"/>
                        <a:ea typeface="Cambria Math" panose="02040503050406030204" pitchFamily="18" charset="0"/>
                        <a:cs typeface="Helvetica Neue" panose="02000503000000020004" pitchFamily="2" charset="0"/>
                      </a:rPr>
                      <m:t>⊢</m:t>
                    </m:r>
                    <m:r>
                      <a:rPr lang="en-US" sz="2400" i="1" smtClean="0">
                        <a:latin typeface="Cambria Math" panose="02040503050406030204" pitchFamily="18" charset="0"/>
                        <a:ea typeface="Cambria Math" panose="02040503050406030204" pitchFamily="18" charset="0"/>
                        <a:cs typeface="Helvetica Neue" panose="02000503000000020004" pitchFamily="2" charset="0"/>
                      </a:rPr>
                      <m:t>𝑝</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𝑞</m:t>
                    </m:r>
                  </m:oMath>
                </a14:m>
                <a:r>
                  <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then </a:t>
                </a:r>
                <a14:m>
                  <m:oMath xmlns:m="http://schemas.openxmlformats.org/officeDocument/2006/math">
                    <m:r>
                      <a:rPr lang="en-GB" sz="2400" i="1">
                        <a:latin typeface="Cambria Math" panose="02040503050406030204" pitchFamily="18" charset="0"/>
                        <a:ea typeface="Cambria Math" panose="02040503050406030204" pitchFamily="18" charset="0"/>
                        <a:cs typeface="Helvetica Neue" panose="02000503000000020004" pitchFamily="2" charset="0"/>
                      </a:rPr>
                      <m:t>⊢</m:t>
                    </m:r>
                    <m:r>
                      <a:rPr lang="en-US" sz="2400" b="0" i="1" smtClean="0">
                        <a:latin typeface="Cambria Math" panose="02040503050406030204" pitchFamily="18" charset="0"/>
                        <a:ea typeface="Cambria Math" panose="02040503050406030204" pitchFamily="18" charset="0"/>
                        <a:cs typeface="Helvetica Neue" panose="02000503000000020004" pitchFamily="2" charset="0"/>
                      </a:rPr>
                      <m:t>𝑞</m:t>
                    </m:r>
                  </m:oMath>
                </a14:m>
                <a:r>
                  <a:rPr lang="en-GB" sz="2400" dirty="0">
                    <a:latin typeface="Helvetica Neue" panose="02000503000000020004" pitchFamily="2" charset="0"/>
                    <a:ea typeface="Helvetica Neue" panose="02000503000000020004" pitchFamily="2" charset="0"/>
                    <a:cs typeface="Helvetica Neue" panose="02000503000000020004" pitchFamily="2" charset="0"/>
                  </a:rPr>
                  <a:t> (MP) </a:t>
                </a:r>
                <a:endPar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endParaRPr>
              </a:p>
              <a:p>
                <a:r>
                  <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Compliments A1 for theorems.</a:t>
                </a:r>
              </a:p>
              <a:p>
                <a:endPar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endParaRPr>
              </a:p>
              <a:p>
                <a:r>
                  <a:rPr lang="en-GB" sz="24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R2:</a:t>
                </a:r>
                <a:r>
                  <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If </a:t>
                </a:r>
                <a14:m>
                  <m:oMath xmlns:m="http://schemas.openxmlformats.org/officeDocument/2006/math">
                    <m:r>
                      <a:rPr lang="en-GB" sz="2400" i="1" smtClean="0">
                        <a:solidFill>
                          <a:srgbClr val="0000B0"/>
                        </a:solidFill>
                        <a:effectLst/>
                        <a:latin typeface="Cambria Math" panose="02040503050406030204" pitchFamily="18" charset="0"/>
                        <a:ea typeface="Cambria Math" panose="02040503050406030204" pitchFamily="18" charset="0"/>
                        <a:cs typeface="Helvetica Neue" panose="02000503000000020004" pitchFamily="2" charset="0"/>
                      </a:rPr>
                      <m:t>⊢</m:t>
                    </m:r>
                    <m:r>
                      <a:rPr lang="en-US" sz="2400" b="0" i="1" smtClean="0">
                        <a:solidFill>
                          <a:srgbClr val="0000B0"/>
                        </a:solidFill>
                        <a:effectLst/>
                        <a:latin typeface="Cambria Math" panose="02040503050406030204" pitchFamily="18" charset="0"/>
                        <a:ea typeface="Cambria Math" panose="02040503050406030204" pitchFamily="18" charset="0"/>
                        <a:cs typeface="Helvetica Neue" panose="02000503000000020004" pitchFamily="2" charset="0"/>
                      </a:rPr>
                      <m:t>𝑝</m:t>
                    </m:r>
                  </m:oMath>
                </a14:m>
                <a:r>
                  <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then </a:t>
                </a:r>
                <a14:m>
                  <m:oMath xmlns:m="http://schemas.openxmlformats.org/officeDocument/2006/math">
                    <m:r>
                      <a:rPr lang="en-GB" sz="2400" i="1">
                        <a:latin typeface="Cambria Math" panose="02040503050406030204" pitchFamily="18" charset="0"/>
                        <a:ea typeface="Cambria Math" panose="02040503050406030204" pitchFamily="18" charset="0"/>
                        <a:cs typeface="Helvetica Neue" panose="02000503000000020004" pitchFamily="2" charset="0"/>
                      </a:rPr>
                      <m:t>⊢</m:t>
                    </m:r>
                    <m:r>
                      <a:rPr lang="en-US" sz="2400" b="1" i="0" smtClean="0">
                        <a:latin typeface="Cambria Math" panose="02040503050406030204" pitchFamily="18" charset="0"/>
                        <a:ea typeface="Cambria Math" panose="02040503050406030204" pitchFamily="18" charset="0"/>
                        <a:cs typeface="Helvetica Neue" panose="02000503000000020004" pitchFamily="2" charset="0"/>
                      </a:rPr>
                      <m:t>𝐎</m:t>
                    </m:r>
                    <m:r>
                      <m:rPr>
                        <m:sty m:val="p"/>
                      </m:rPr>
                      <a:rPr lang="en-US" sz="2400" b="0" i="0" smtClean="0">
                        <a:latin typeface="Cambria Math" panose="02040503050406030204" pitchFamily="18" charset="0"/>
                        <a:ea typeface="Cambria Math" panose="02040503050406030204" pitchFamily="18" charset="0"/>
                        <a:cs typeface="Helvetica Neue" panose="02000503000000020004" pitchFamily="2" charset="0"/>
                      </a:rPr>
                      <m:t>B</m:t>
                    </m:r>
                    <m:r>
                      <a:rPr lang="en-US" sz="2400" i="1">
                        <a:latin typeface="Cambria Math" panose="02040503050406030204" pitchFamily="18" charset="0"/>
                        <a:ea typeface="Cambria Math" panose="02040503050406030204" pitchFamily="18" charset="0"/>
                        <a:cs typeface="Helvetica Neue" panose="02000503000000020004" pitchFamily="2" charset="0"/>
                      </a:rPr>
                      <m:t>𝑝</m:t>
                    </m:r>
                  </m:oMath>
                </a14:m>
                <a:r>
                  <a:rPr lang="en-GB" sz="2400" dirty="0">
                    <a:latin typeface="Helvetica Neue" panose="02000503000000020004" pitchFamily="2" charset="0"/>
                    <a:ea typeface="Helvetica Neue" panose="02000503000000020004" pitchFamily="2" charset="0"/>
                    <a:cs typeface="Helvetica Neue" panose="02000503000000020004" pitchFamily="2" charset="0"/>
                  </a:rPr>
                  <a:t>  (</a:t>
                </a:r>
                <a:r>
                  <a:rPr lang="en-GB" sz="2400" b="1" dirty="0">
                    <a:latin typeface="Helvetica Neue" panose="02000503000000020004" pitchFamily="2" charset="0"/>
                    <a:ea typeface="Helvetica Neue" panose="02000503000000020004" pitchFamily="2" charset="0"/>
                    <a:cs typeface="Helvetica Neue" panose="02000503000000020004" pitchFamily="2" charset="0"/>
                  </a:rPr>
                  <a:t>O</a:t>
                </a:r>
                <a:r>
                  <a:rPr lang="en-GB" sz="2400" dirty="0">
                    <a:latin typeface="Helvetica Neue" panose="02000503000000020004" pitchFamily="2" charset="0"/>
                    <a:ea typeface="Helvetica Neue" panose="02000503000000020004" pitchFamily="2" charset="0"/>
                    <a:cs typeface="Helvetica Neue" panose="02000503000000020004" pitchFamily="2" charset="0"/>
                  </a:rPr>
                  <a:t>B-NEC)</a:t>
                </a:r>
              </a:p>
              <a:p>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If anything is a theorem, then the claim that that thing is obligatory is also a theorem.</a:t>
                </a:r>
                <a:endParaRPr lang="en-SE"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4" name="Text Placeholder 3">
                <a:extLst>
                  <a:ext uri="{FF2B5EF4-FFF2-40B4-BE49-F238E27FC236}">
                    <a16:creationId xmlns:a16="http://schemas.microsoft.com/office/drawing/2014/main" id="{24982B54-12D9-2BF1-C607-B60E9E6A1DE0}"/>
                  </a:ext>
                </a:extLst>
              </p:cNvPr>
              <p:cNvSpPr>
                <a:spLocks noGrp="1" noRot="1" noChangeAspect="1" noMove="1" noResize="1" noEditPoints="1" noAdjustHandles="1" noChangeArrowheads="1" noChangeShapeType="1" noTextEdit="1"/>
              </p:cNvSpPr>
              <p:nvPr>
                <p:ph type="body" sz="quarter" idx="26"/>
              </p:nvPr>
            </p:nvSpPr>
            <p:spPr>
              <a:blipFill>
                <a:blip r:embed="rId4"/>
                <a:stretch>
                  <a:fillRect l="-976" t="-982" r="-1341"/>
                </a:stretch>
              </a:blipFill>
            </p:spPr>
            <p:txBody>
              <a:bodyPr/>
              <a:lstStyle/>
              <a:p>
                <a:r>
                  <a:rPr lang="en-SE">
                    <a:noFill/>
                  </a:rPr>
                  <a:t> </a:t>
                </a:r>
              </a:p>
            </p:txBody>
          </p:sp>
        </mc:Fallback>
      </mc:AlternateContent>
      <p:sp>
        <p:nvSpPr>
          <p:cNvPr id="5" name="Text Placeholder 4">
            <a:extLst>
              <a:ext uri="{FF2B5EF4-FFF2-40B4-BE49-F238E27FC236}">
                <a16:creationId xmlns:a16="http://schemas.microsoft.com/office/drawing/2014/main" id="{553A1B0F-5A89-37AB-51AA-56CA7653E6B5}"/>
              </a:ext>
            </a:extLst>
          </p:cNvPr>
          <p:cNvSpPr>
            <a:spLocks noGrp="1"/>
          </p:cNvSpPr>
          <p:nvPr>
            <p:ph type="body" sz="quarter" idx="25"/>
          </p:nvPr>
        </p:nvSpPr>
        <p:spPr/>
        <p:txBody>
          <a:bodyPr>
            <a:normAutofit/>
          </a:bodyPr>
          <a:lstStyle/>
          <a:p>
            <a:r>
              <a:rPr lang="en-GB" dirty="0"/>
              <a:t>Standard Deontic Logic (SDL)</a:t>
            </a:r>
            <a:endParaRPr lang="en-SE" dirty="0"/>
          </a:p>
        </p:txBody>
      </p:sp>
      <p:sp>
        <p:nvSpPr>
          <p:cNvPr id="6" name="Slide Number Placeholder 5">
            <a:extLst>
              <a:ext uri="{FF2B5EF4-FFF2-40B4-BE49-F238E27FC236}">
                <a16:creationId xmlns:a16="http://schemas.microsoft.com/office/drawing/2014/main" id="{D7E9CFF0-3825-476C-313C-CE051175E7A7}"/>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25</a:t>
            </a:fld>
            <a:endParaRPr lang="bg-BG" dirty="0">
              <a:solidFill>
                <a:srgbClr val="000000"/>
              </a:solidFill>
            </a:endParaRPr>
          </a:p>
        </p:txBody>
      </p:sp>
      <p:sp>
        <p:nvSpPr>
          <p:cNvPr id="7" name="TextBox 6">
            <a:extLst>
              <a:ext uri="{FF2B5EF4-FFF2-40B4-BE49-F238E27FC236}">
                <a16:creationId xmlns:a16="http://schemas.microsoft.com/office/drawing/2014/main" id="{C6C13FAD-5840-DD8D-FB00-C92B1DAFF1BF}"/>
              </a:ext>
            </a:extLst>
          </p:cNvPr>
          <p:cNvSpPr txBox="1"/>
          <p:nvPr/>
        </p:nvSpPr>
        <p:spPr>
          <a:xfrm>
            <a:off x="30118050" y="3914775"/>
            <a:ext cx="184731" cy="646331"/>
          </a:xfrm>
          <a:prstGeom prst="rect">
            <a:avLst/>
          </a:prstGeom>
          <a:noFill/>
        </p:spPr>
        <p:txBody>
          <a:bodyPr wrap="none" rtlCol="0">
            <a:spAutoFit/>
          </a:bodyPr>
          <a:lstStyle/>
          <a:p>
            <a:endParaRPr lang="en-SE"/>
          </a:p>
        </p:txBody>
      </p:sp>
      <p:sp>
        <p:nvSpPr>
          <p:cNvPr id="10" name="TextBox 9">
            <a:extLst>
              <a:ext uri="{FF2B5EF4-FFF2-40B4-BE49-F238E27FC236}">
                <a16:creationId xmlns:a16="http://schemas.microsoft.com/office/drawing/2014/main" id="{B908238D-6E2B-4E2E-80C3-B3469C89F3B1}"/>
              </a:ext>
            </a:extLst>
          </p:cNvPr>
          <p:cNvSpPr txBox="1"/>
          <p:nvPr/>
        </p:nvSpPr>
        <p:spPr>
          <a:xfrm>
            <a:off x="11876624" y="11938652"/>
            <a:ext cx="11923639" cy="461665"/>
          </a:xfrm>
          <a:prstGeom prst="rect">
            <a:avLst/>
          </a:prstGeom>
          <a:noFill/>
        </p:spPr>
        <p:txBody>
          <a:bodyPr wrap="square" rtlCol="0">
            <a:spAutoFit/>
          </a:bodyPr>
          <a:lstStyle/>
          <a:p>
            <a:r>
              <a:rPr lang="en-GB" sz="240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Stanford’s Plato </a:t>
            </a:r>
            <a:r>
              <a:rPr lang="en-GB" sz="2400" dirty="0" err="1">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Encyclopedia</a:t>
            </a:r>
            <a:r>
              <a:rPr lang="en-GB" sz="240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 https://</a:t>
            </a:r>
            <a:r>
              <a:rPr lang="en-GB" sz="2400" dirty="0" err="1">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plato.stanford.edu</a:t>
            </a:r>
            <a:r>
              <a:rPr lang="en-GB" sz="240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/entries/logic-deontic/</a:t>
            </a:r>
            <a:endParaRPr lang="en-SE" sz="24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571353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051CB8-2FBE-64E7-5A7A-DC4192F98C63}"/>
              </a:ext>
            </a:extLst>
          </p:cNvPr>
          <p:cNvSpPr>
            <a:spLocks noGrp="1"/>
          </p:cNvSpPr>
          <p:nvPr>
            <p:ph type="body" sz="quarter" idx="24"/>
          </p:nvPr>
        </p:nvSpPr>
        <p:spPr/>
        <p:txBody>
          <a:bodyPr/>
          <a:lstStyle/>
          <a:p>
            <a:r>
              <a:rPr lang="en-US" dirty="0"/>
              <a:t>Deontic Logic</a:t>
            </a:r>
          </a:p>
        </p:txBody>
      </p:sp>
      <p:sp>
        <p:nvSpPr>
          <p:cNvPr id="3" name="Text Placeholder 2">
            <a:extLst>
              <a:ext uri="{FF2B5EF4-FFF2-40B4-BE49-F238E27FC236}">
                <a16:creationId xmlns:a16="http://schemas.microsoft.com/office/drawing/2014/main" id="{FC52EFB7-EDEC-4977-87C7-A0843C83D7B6}"/>
              </a:ext>
            </a:extLst>
          </p:cNvPr>
          <p:cNvSpPr>
            <a:spLocks noGrp="1"/>
          </p:cNvSpPr>
          <p:nvPr>
            <p:ph type="body" sz="quarter" idx="22"/>
          </p:nvPr>
        </p:nvSpPr>
        <p:spPr/>
        <p:txBody>
          <a:bodyPr/>
          <a:lstStyle/>
          <a:p>
            <a:pPr marL="457200" indent="-457200">
              <a:buFont typeface="+mj-lt"/>
              <a:buAutoNum type="arabicPeriod"/>
            </a:pPr>
            <a:r>
              <a:rPr lang="en-GB" sz="2400" dirty="0">
                <a:effectLst/>
                <a:latin typeface="Helvetica Neue Light" panose="02000403000000020004" pitchFamily="2" charset="0"/>
              </a:rPr>
              <a:t>It ought to be that Jones goes (to the assistance of his neighbours).</a:t>
            </a:r>
          </a:p>
          <a:p>
            <a:pPr marL="457200" indent="-457200">
              <a:buFont typeface="+mj-lt"/>
              <a:buAutoNum type="arabicPeriod"/>
            </a:pPr>
            <a:endParaRPr lang="en-GB" sz="2400" dirty="0">
              <a:effectLst/>
              <a:latin typeface="Helvetica Neue Light" panose="02000403000000020004" pitchFamily="2" charset="0"/>
            </a:endParaRPr>
          </a:p>
          <a:p>
            <a:pPr marL="457200" indent="-457200">
              <a:buFont typeface="+mj-lt"/>
              <a:buAutoNum type="arabicPeriod"/>
            </a:pPr>
            <a:r>
              <a:rPr lang="en-GB" sz="2400" dirty="0">
                <a:effectLst/>
                <a:latin typeface="Helvetica Neue Light" panose="02000403000000020004" pitchFamily="2" charset="0"/>
              </a:rPr>
              <a:t>It ought to be that if Jones goes, then he tells them he is coming.</a:t>
            </a:r>
          </a:p>
          <a:p>
            <a:pPr marL="457200" indent="-457200">
              <a:buFont typeface="+mj-lt"/>
              <a:buAutoNum type="arabicPeriod"/>
            </a:pPr>
            <a:endParaRPr lang="en-GB" sz="2400" dirty="0">
              <a:effectLst/>
              <a:latin typeface="Helvetica Neue Light" panose="02000403000000020004" pitchFamily="2" charset="0"/>
            </a:endParaRPr>
          </a:p>
          <a:p>
            <a:pPr marL="457200" indent="-457200">
              <a:buFont typeface="+mj-lt"/>
              <a:buAutoNum type="arabicPeriod"/>
            </a:pPr>
            <a:r>
              <a:rPr lang="en-GB" sz="2400" dirty="0">
                <a:effectLst/>
                <a:latin typeface="Helvetica Neue Light" panose="02000403000000020004" pitchFamily="2" charset="0"/>
              </a:rPr>
              <a:t>If Jones doesn't go, then he ought not tell them he is coming.</a:t>
            </a:r>
          </a:p>
          <a:p>
            <a:pPr marL="457200" indent="-457200">
              <a:buFont typeface="+mj-lt"/>
              <a:buAutoNum type="arabicPeriod"/>
            </a:pPr>
            <a:endParaRPr lang="en-GB" sz="2400" dirty="0">
              <a:effectLst/>
              <a:latin typeface="Helvetica Neue Light" panose="02000403000000020004" pitchFamily="2" charset="0"/>
            </a:endParaRPr>
          </a:p>
          <a:p>
            <a:pPr marL="457200" indent="-457200">
              <a:buFont typeface="+mj-lt"/>
              <a:buAutoNum type="arabicPeriod"/>
            </a:pPr>
            <a:r>
              <a:rPr lang="en-GB" sz="2400" dirty="0">
                <a:effectLst/>
                <a:latin typeface="Helvetica Neue Light" panose="02000403000000020004" pitchFamily="2" charset="0"/>
              </a:rPr>
              <a:t>Jones doesn't go.</a:t>
            </a:r>
          </a:p>
          <a:p>
            <a:endParaRPr lang="en-SE"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BECD6679-ABA8-7B1C-E31D-087B1A048566}"/>
                  </a:ext>
                </a:extLst>
              </p:cNvPr>
              <p:cNvSpPr>
                <a:spLocks noGrp="1"/>
              </p:cNvSpPr>
              <p:nvPr>
                <p:ph type="body" sz="quarter" idx="26"/>
              </p:nvPr>
            </p:nvSpPr>
            <p:spPr/>
            <p:txBody>
              <a:bodyPr/>
              <a:lstStyle/>
              <a:p>
                <a:pPr marL="457200" indent="-457200">
                  <a:buFont typeface="+mj-lt"/>
                  <a:buAutoNum type="arabicPeriod"/>
                </a:pPr>
                <a:r>
                  <a:rPr lang="en-SE" sz="2400" b="1" dirty="0"/>
                  <a:t>O</a:t>
                </a:r>
                <a:r>
                  <a:rPr lang="en-SE" sz="2400" i="1" dirty="0"/>
                  <a:t>g</a:t>
                </a:r>
              </a:p>
              <a:p>
                <a:pPr marL="457200" indent="-457200">
                  <a:buFont typeface="+mj-lt"/>
                  <a:buAutoNum type="arabicPeriod"/>
                </a:pPr>
                <a:endParaRPr lang="en-SE" sz="2400" b="1" dirty="0"/>
              </a:p>
              <a:p>
                <a:pPr marL="457200" indent="-457200">
                  <a:buFont typeface="+mj-lt"/>
                  <a:buAutoNum type="arabicPeriod"/>
                </a:pPr>
                <a:r>
                  <a:rPr lang="en-SE" sz="2400" b="1" dirty="0"/>
                  <a:t>O</a:t>
                </a:r>
                <a:r>
                  <a:rPr lang="en-US" sz="2400" b="0" dirty="0">
                    <a:solidFill>
                      <a:srgbClr val="0000B0"/>
                    </a:solidFill>
                    <a:effectLst/>
                  </a:rPr>
                  <a:t> </a:t>
                </a:r>
                <a14:m>
                  <m:oMath xmlns:m="http://schemas.openxmlformats.org/officeDocument/2006/math">
                    <m:d>
                      <m:dPr>
                        <m:ctrlPr>
                          <a:rPr lang="en-US" sz="2400" b="0" i="1" smtClean="0">
                            <a:solidFill>
                              <a:srgbClr val="0000B0"/>
                            </a:solidFill>
                            <a:effectLst/>
                            <a:latin typeface="Cambria Math" panose="02040503050406030204" pitchFamily="18" charset="0"/>
                          </a:rPr>
                        </m:ctrlPr>
                      </m:dPr>
                      <m:e>
                        <m:r>
                          <a:rPr lang="en-US" sz="2400" b="0" i="1" smtClean="0">
                            <a:solidFill>
                              <a:srgbClr val="0000B0"/>
                            </a:solidFill>
                            <a:effectLst/>
                            <a:latin typeface="Cambria Math" panose="02040503050406030204" pitchFamily="18" charset="0"/>
                          </a:rPr>
                          <m:t>𝑔</m:t>
                        </m:r>
                        <m:r>
                          <a:rPr lang="en-US" sz="2400" b="0" i="1" smtClean="0">
                            <a:solidFill>
                              <a:srgbClr val="0000B0"/>
                            </a:solidFill>
                            <a:effectLst/>
                            <a:latin typeface="Cambria Math" panose="02040503050406030204" pitchFamily="18" charset="0"/>
                            <a:ea typeface="Cambria Math" panose="02040503050406030204" pitchFamily="18" charset="0"/>
                          </a:rPr>
                          <m:t>→</m:t>
                        </m:r>
                        <m:r>
                          <a:rPr lang="en-US" sz="2400" b="0" i="1" smtClean="0">
                            <a:solidFill>
                              <a:srgbClr val="0000B0"/>
                            </a:solidFill>
                            <a:effectLst/>
                            <a:latin typeface="Cambria Math" panose="02040503050406030204" pitchFamily="18" charset="0"/>
                            <a:ea typeface="Cambria Math" panose="02040503050406030204" pitchFamily="18" charset="0"/>
                          </a:rPr>
                          <m:t>𝑡</m:t>
                        </m:r>
                      </m:e>
                    </m:d>
                  </m:oMath>
                </a14:m>
                <a:r>
                  <a:rPr lang="en-SE" sz="2400" dirty="0"/>
                  <a:t> </a:t>
                </a:r>
              </a:p>
              <a:p>
                <a:pPr marL="457200" indent="-457200">
                  <a:buFont typeface="+mj-lt"/>
                  <a:buAutoNum type="arabicPeriod"/>
                </a:pPr>
                <a:endParaRPr lang="en-SE" sz="2400" b="1" dirty="0"/>
              </a:p>
              <a:p>
                <a:pPr marL="457200" indent="-457200">
                  <a:buFont typeface="+mj-lt"/>
                  <a:buAutoNum type="arabicPeriod"/>
                </a:pPr>
                <a:r>
                  <a:rPr lang="en-GB" sz="24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GB" sz="2400" dirty="0">
                    <a:latin typeface="Helvetica Neue" panose="02000503000000020004" pitchFamily="2" charset="0"/>
                    <a:ea typeface="Helvetica Neue" panose="02000503000000020004" pitchFamily="2" charset="0"/>
                    <a:cs typeface="Helvetica Neue" panose="02000503000000020004" pitchFamily="2" charset="0"/>
                  </a:rPr>
                  <a:t>g </a:t>
                </a:r>
                <a14:m>
                  <m:oMath xmlns:m="http://schemas.openxmlformats.org/officeDocument/2006/math">
                    <m:r>
                      <a:rPr lang="en-US" sz="2400" b="0" i="1" smtClean="0">
                        <a:solidFill>
                          <a:srgbClr val="0000B0"/>
                        </a:solidFill>
                        <a:effectLst/>
                        <a:latin typeface="Cambria Math" panose="02040503050406030204" pitchFamily="18" charset="0"/>
                        <a:ea typeface="Cambria Math" panose="02040503050406030204" pitchFamily="18" charset="0"/>
                      </a:rPr>
                      <m:t>→</m:t>
                    </m:r>
                  </m:oMath>
                </a14:m>
                <a:r>
                  <a:rPr lang="en-GB" sz="24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 </a:t>
                </a:r>
                <a:r>
                  <a:rPr lang="en-GB" sz="2400" b="1" dirty="0">
                    <a:latin typeface="Helvetica Neue" panose="02000503000000020004" pitchFamily="2" charset="0"/>
                    <a:ea typeface="Helvetica Neue" panose="02000503000000020004" pitchFamily="2" charset="0"/>
                    <a:cs typeface="Helvetica Neue" panose="02000503000000020004" pitchFamily="2" charset="0"/>
                  </a:rPr>
                  <a:t>O</a:t>
                </a:r>
                <a:r>
                  <a:rPr lang="en-GB" sz="2400" dirty="0">
                    <a:latin typeface="Helvetica Neue" panose="02000503000000020004" pitchFamily="2" charset="0"/>
                    <a:ea typeface="Helvetica Neue" panose="02000503000000020004" pitchFamily="2" charset="0"/>
                    <a:cs typeface="Helvetica Neue" panose="02000503000000020004" pitchFamily="2" charset="0"/>
                  </a:rPr>
                  <a:t>(</a:t>
                </a:r>
                <a:r>
                  <a:rPr lang="en-GB" sz="2400" b="1" dirty="0">
                    <a:latin typeface="Helvetica Neue" panose="02000503000000020004" pitchFamily="2" charset="0"/>
                    <a:ea typeface="Helvetica Neue" panose="02000503000000020004" pitchFamily="2" charset="0"/>
                    <a:cs typeface="Helvetica Neue" panose="02000503000000020004" pitchFamily="2" charset="0"/>
                  </a:rPr>
                  <a:t>¬</a:t>
                </a:r>
                <a:r>
                  <a:rPr lang="en-GB" sz="2400" dirty="0">
                    <a:latin typeface="Helvetica Neue" panose="02000503000000020004" pitchFamily="2" charset="0"/>
                    <a:ea typeface="Helvetica Neue" panose="02000503000000020004" pitchFamily="2" charset="0"/>
                    <a:cs typeface="Helvetica Neue" panose="02000503000000020004" pitchFamily="2" charset="0"/>
                  </a:rPr>
                  <a:t>t)</a:t>
                </a: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 </a:t>
                </a:r>
              </a:p>
              <a:p>
                <a:pPr marL="457200" indent="-457200">
                  <a:buFont typeface="+mj-lt"/>
                  <a:buAutoNum type="arabicPeriod"/>
                </a:pPr>
                <a:endParaRPr lang="en-SE" sz="2400" b="1" dirty="0"/>
              </a:p>
              <a:p>
                <a:pPr marL="457200" indent="-457200">
                  <a:buFont typeface="+mj-lt"/>
                  <a:buAutoNum type="arabicPeriod"/>
                </a:pPr>
                <a:r>
                  <a:rPr lang="en-GB" sz="24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g</a:t>
                </a:r>
                <a:endParaRPr lang="en-SE" sz="2400" dirty="0"/>
              </a:p>
            </p:txBody>
          </p:sp>
        </mc:Choice>
        <mc:Fallback xmlns="">
          <p:sp>
            <p:nvSpPr>
              <p:cNvPr id="4" name="Text Placeholder 3">
                <a:extLst>
                  <a:ext uri="{FF2B5EF4-FFF2-40B4-BE49-F238E27FC236}">
                    <a16:creationId xmlns:a16="http://schemas.microsoft.com/office/drawing/2014/main" id="{BECD6679-ABA8-7B1C-E31D-087B1A048566}"/>
                  </a:ext>
                </a:extLst>
              </p:cNvPr>
              <p:cNvSpPr>
                <a:spLocks noGrp="1" noRot="1" noChangeAspect="1" noMove="1" noResize="1" noEditPoints="1" noAdjustHandles="1" noChangeArrowheads="1" noChangeShapeType="1" noTextEdit="1"/>
              </p:cNvSpPr>
              <p:nvPr>
                <p:ph type="body" sz="quarter" idx="26"/>
              </p:nvPr>
            </p:nvSpPr>
            <p:spPr>
              <a:blipFill>
                <a:blip r:embed="rId2"/>
                <a:stretch>
                  <a:fillRect l="-976" t="-786"/>
                </a:stretch>
              </a:blipFill>
            </p:spPr>
            <p:txBody>
              <a:bodyPr/>
              <a:lstStyle/>
              <a:p>
                <a:r>
                  <a:rPr lang="en-SE">
                    <a:noFill/>
                  </a:rPr>
                  <a:t> </a:t>
                </a:r>
              </a:p>
            </p:txBody>
          </p:sp>
        </mc:Fallback>
      </mc:AlternateContent>
      <p:sp>
        <p:nvSpPr>
          <p:cNvPr id="5" name="Text Placeholder 4">
            <a:extLst>
              <a:ext uri="{FF2B5EF4-FFF2-40B4-BE49-F238E27FC236}">
                <a16:creationId xmlns:a16="http://schemas.microsoft.com/office/drawing/2014/main" id="{113E86C1-1A9B-7C18-05AC-85ACB0E875CC}"/>
              </a:ext>
            </a:extLst>
          </p:cNvPr>
          <p:cNvSpPr>
            <a:spLocks noGrp="1"/>
          </p:cNvSpPr>
          <p:nvPr>
            <p:ph type="body" sz="quarter" idx="25"/>
          </p:nvPr>
        </p:nvSpPr>
        <p:spPr/>
        <p:txBody>
          <a:bodyPr/>
          <a:lstStyle/>
          <a:p>
            <a:r>
              <a:rPr lang="en-GB" dirty="0"/>
              <a:t>Chisholm's Paradox</a:t>
            </a:r>
          </a:p>
        </p:txBody>
      </p:sp>
      <p:sp>
        <p:nvSpPr>
          <p:cNvPr id="6" name="Slide Number Placeholder 5">
            <a:extLst>
              <a:ext uri="{FF2B5EF4-FFF2-40B4-BE49-F238E27FC236}">
                <a16:creationId xmlns:a16="http://schemas.microsoft.com/office/drawing/2014/main" id="{B14DA7AD-FFDC-7D48-D313-ACA3D7898636}"/>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26</a:t>
            </a:fld>
            <a:endParaRPr lang="bg-BG" dirty="0">
              <a:solidFill>
                <a:srgbClr val="000000"/>
              </a:solidFill>
            </a:endParaRPr>
          </a:p>
        </p:txBody>
      </p:sp>
      <p:sp>
        <p:nvSpPr>
          <p:cNvPr id="7" name="Right Brace 6">
            <a:extLst>
              <a:ext uri="{FF2B5EF4-FFF2-40B4-BE49-F238E27FC236}">
                <a16:creationId xmlns:a16="http://schemas.microsoft.com/office/drawing/2014/main" id="{6DA1FF9B-4539-8754-8E86-EBC2CE5E6872}"/>
              </a:ext>
            </a:extLst>
          </p:cNvPr>
          <p:cNvSpPr/>
          <p:nvPr/>
        </p:nvSpPr>
        <p:spPr>
          <a:xfrm rot="5400000">
            <a:off x="5391978" y="5352223"/>
            <a:ext cx="248475" cy="815010"/>
          </a:xfrm>
          <a:prstGeom prst="rightBrace">
            <a:avLst>
              <a:gd name="adj1" fmla="val 8333"/>
              <a:gd name="adj2" fmla="val 48436"/>
            </a:avLst>
          </a:prstGeom>
          <a:ln w="38100">
            <a:solidFill>
              <a:srgbClr val="FF2D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solidFill>
                <a:srgbClr val="FF2D64"/>
              </a:solidFill>
            </a:endParaRPr>
          </a:p>
        </p:txBody>
      </p:sp>
      <p:sp>
        <p:nvSpPr>
          <p:cNvPr id="9" name="TextBox 8">
            <a:extLst>
              <a:ext uri="{FF2B5EF4-FFF2-40B4-BE49-F238E27FC236}">
                <a16:creationId xmlns:a16="http://schemas.microsoft.com/office/drawing/2014/main" id="{A271D0E4-71C6-68BB-1B2E-F88F3CDB8CA6}"/>
              </a:ext>
            </a:extLst>
          </p:cNvPr>
          <p:cNvSpPr txBox="1"/>
          <p:nvPr/>
        </p:nvSpPr>
        <p:spPr>
          <a:xfrm>
            <a:off x="5350665" y="5883966"/>
            <a:ext cx="12195312" cy="430887"/>
          </a:xfrm>
          <a:prstGeom prst="rect">
            <a:avLst/>
          </a:prstGeom>
          <a:noFill/>
          <a:ln>
            <a:noFill/>
          </a:ln>
        </p:spPr>
        <p:txBody>
          <a:bodyPr wrap="square">
            <a:spAutoFit/>
          </a:bodyPr>
          <a:lstStyle/>
          <a:p>
            <a:r>
              <a:rPr lang="en-SE" sz="2200" i="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g</a:t>
            </a:r>
            <a:endParaRPr lang="en-SE" sz="2200"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Right Brace 9">
            <a:extLst>
              <a:ext uri="{FF2B5EF4-FFF2-40B4-BE49-F238E27FC236}">
                <a16:creationId xmlns:a16="http://schemas.microsoft.com/office/drawing/2014/main" id="{1E66F198-6CA9-C6B0-918C-B0966384097A}"/>
              </a:ext>
            </a:extLst>
          </p:cNvPr>
          <p:cNvSpPr/>
          <p:nvPr/>
        </p:nvSpPr>
        <p:spPr>
          <a:xfrm rot="5400000">
            <a:off x="8747654" y="5351977"/>
            <a:ext cx="209593" cy="3246784"/>
          </a:xfrm>
          <a:prstGeom prst="rightBrace">
            <a:avLst>
              <a:gd name="adj1" fmla="val 8333"/>
              <a:gd name="adj2" fmla="val 48436"/>
            </a:avLst>
          </a:prstGeom>
          <a:ln w="38100">
            <a:solidFill>
              <a:srgbClr val="FF2D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solidFill>
                <a:srgbClr val="FF2D64"/>
              </a:solidFill>
            </a:endParaRPr>
          </a:p>
        </p:txBody>
      </p:sp>
      <p:sp>
        <p:nvSpPr>
          <p:cNvPr id="11" name="TextBox 10">
            <a:extLst>
              <a:ext uri="{FF2B5EF4-FFF2-40B4-BE49-F238E27FC236}">
                <a16:creationId xmlns:a16="http://schemas.microsoft.com/office/drawing/2014/main" id="{3121F71A-A988-A6CC-A114-5583933243F2}"/>
              </a:ext>
            </a:extLst>
          </p:cNvPr>
          <p:cNvSpPr txBox="1"/>
          <p:nvPr/>
        </p:nvSpPr>
        <p:spPr>
          <a:xfrm>
            <a:off x="8772936" y="7092661"/>
            <a:ext cx="12195312" cy="430887"/>
          </a:xfrm>
          <a:prstGeom prst="rect">
            <a:avLst/>
          </a:prstGeom>
          <a:noFill/>
          <a:ln>
            <a:noFill/>
          </a:ln>
        </p:spPr>
        <p:txBody>
          <a:bodyPr wrap="square">
            <a:spAutoFit/>
          </a:bodyPr>
          <a:lstStyle/>
          <a:p>
            <a:r>
              <a:rPr lang="en-SE" sz="2200" i="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t</a:t>
            </a:r>
            <a:endParaRPr lang="en-SE" sz="2200"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4716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051CB8-2FBE-64E7-5A7A-DC4192F98C63}"/>
              </a:ext>
            </a:extLst>
          </p:cNvPr>
          <p:cNvSpPr>
            <a:spLocks noGrp="1"/>
          </p:cNvSpPr>
          <p:nvPr>
            <p:ph type="body" sz="quarter" idx="24"/>
          </p:nvPr>
        </p:nvSpPr>
        <p:spPr/>
        <p:txBody>
          <a:bodyPr/>
          <a:lstStyle/>
          <a:p>
            <a:r>
              <a:rPr lang="en-US" dirty="0"/>
              <a:t>Deontic Logic</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C52EFB7-EDEC-4977-87C7-A0843C83D7B6}"/>
                  </a:ext>
                </a:extLst>
              </p:cNvPr>
              <p:cNvSpPr>
                <a:spLocks noGrp="1"/>
              </p:cNvSpPr>
              <p:nvPr>
                <p:ph type="body" sz="quarter" idx="22"/>
              </p:nvPr>
            </p:nvSpPr>
            <p:spPr/>
            <p:txBody>
              <a:bodyPr/>
              <a:lstStyle/>
              <a:p>
                <a:r>
                  <a:rPr lang="en-SE" sz="2400" dirty="0"/>
                  <a:t>Given:</a:t>
                </a:r>
              </a:p>
              <a:p>
                <a:pPr marL="457200" indent="-457200">
                  <a:buFont typeface="+mj-lt"/>
                  <a:buAutoNum type="arabicPeriod"/>
                </a:pPr>
                <a:r>
                  <a:rPr lang="en-SE" sz="2400" b="1" dirty="0"/>
                  <a:t>O</a:t>
                </a:r>
                <a:r>
                  <a:rPr lang="en-SE" sz="2400" i="1" dirty="0"/>
                  <a:t>g</a:t>
                </a:r>
                <a:endParaRPr lang="en-SE" sz="2400" b="1" dirty="0"/>
              </a:p>
              <a:p>
                <a:pPr marL="457200" indent="-457200">
                  <a:buFont typeface="+mj-lt"/>
                  <a:buAutoNum type="arabicPeriod"/>
                </a:pPr>
                <a:r>
                  <a:rPr lang="en-SE" sz="2400" b="1" dirty="0"/>
                  <a:t>O</a:t>
                </a:r>
                <a:r>
                  <a:rPr lang="en-US" sz="2400" b="0" dirty="0">
                    <a:solidFill>
                      <a:srgbClr val="0000B0"/>
                    </a:solidFill>
                    <a:effectLst/>
                  </a:rPr>
                  <a:t> </a:t>
                </a:r>
                <a14:m>
                  <m:oMath xmlns:m="http://schemas.openxmlformats.org/officeDocument/2006/math">
                    <m:d>
                      <m:dPr>
                        <m:ctrlPr>
                          <a:rPr lang="en-US" sz="2400" b="0" i="1" smtClean="0">
                            <a:solidFill>
                              <a:srgbClr val="0000B0"/>
                            </a:solidFill>
                            <a:effectLst/>
                            <a:latin typeface="Cambria Math" panose="02040503050406030204" pitchFamily="18" charset="0"/>
                          </a:rPr>
                        </m:ctrlPr>
                      </m:dPr>
                      <m:e>
                        <m:r>
                          <a:rPr lang="en-US" sz="2400" b="0" i="1" smtClean="0">
                            <a:solidFill>
                              <a:srgbClr val="0000B0"/>
                            </a:solidFill>
                            <a:effectLst/>
                            <a:latin typeface="Cambria Math" panose="02040503050406030204" pitchFamily="18" charset="0"/>
                          </a:rPr>
                          <m:t>𝑔</m:t>
                        </m:r>
                        <m:r>
                          <a:rPr lang="en-US" sz="2400" b="0" i="1" smtClean="0">
                            <a:solidFill>
                              <a:srgbClr val="0000B0"/>
                            </a:solidFill>
                            <a:effectLst/>
                            <a:latin typeface="Cambria Math" panose="02040503050406030204" pitchFamily="18" charset="0"/>
                            <a:ea typeface="Cambria Math" panose="02040503050406030204" pitchFamily="18" charset="0"/>
                          </a:rPr>
                          <m:t>→</m:t>
                        </m:r>
                        <m:r>
                          <a:rPr lang="en-US" sz="2400" b="0" i="1" smtClean="0">
                            <a:solidFill>
                              <a:srgbClr val="0000B0"/>
                            </a:solidFill>
                            <a:effectLst/>
                            <a:latin typeface="Cambria Math" panose="02040503050406030204" pitchFamily="18" charset="0"/>
                            <a:ea typeface="Cambria Math" panose="02040503050406030204" pitchFamily="18" charset="0"/>
                          </a:rPr>
                          <m:t>𝑡</m:t>
                        </m:r>
                      </m:e>
                    </m:d>
                  </m:oMath>
                </a14:m>
                <a:r>
                  <a:rPr lang="en-SE" sz="2400" dirty="0"/>
                  <a:t> </a:t>
                </a:r>
                <a:endParaRPr lang="en-SE" sz="2400" b="1" dirty="0"/>
              </a:p>
              <a:p>
                <a:pPr marL="457200" indent="-457200">
                  <a:buFont typeface="+mj-lt"/>
                  <a:buAutoNum type="arabicPeriod"/>
                </a:pPr>
                <a:r>
                  <a:rPr lang="en-GB" sz="24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GB" sz="2400" dirty="0">
                    <a:latin typeface="Helvetica Neue" panose="02000503000000020004" pitchFamily="2" charset="0"/>
                    <a:ea typeface="Helvetica Neue" panose="02000503000000020004" pitchFamily="2" charset="0"/>
                    <a:cs typeface="Helvetica Neue" panose="02000503000000020004" pitchFamily="2" charset="0"/>
                  </a:rPr>
                  <a:t>g </a:t>
                </a:r>
                <a14:m>
                  <m:oMath xmlns:m="http://schemas.openxmlformats.org/officeDocument/2006/math">
                    <m:r>
                      <a:rPr lang="en-US" sz="2400" b="0" i="1" smtClean="0">
                        <a:solidFill>
                          <a:srgbClr val="0000B0"/>
                        </a:solidFill>
                        <a:effectLst/>
                        <a:latin typeface="Cambria Math" panose="02040503050406030204" pitchFamily="18" charset="0"/>
                        <a:ea typeface="Cambria Math" panose="02040503050406030204" pitchFamily="18" charset="0"/>
                      </a:rPr>
                      <m:t>→</m:t>
                    </m:r>
                  </m:oMath>
                </a14:m>
                <a:r>
                  <a:rPr lang="en-GB" sz="24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 </a:t>
                </a:r>
                <a:r>
                  <a:rPr lang="en-GB" sz="2400" b="1" dirty="0">
                    <a:latin typeface="Helvetica Neue" panose="02000503000000020004" pitchFamily="2" charset="0"/>
                    <a:ea typeface="Helvetica Neue" panose="02000503000000020004" pitchFamily="2" charset="0"/>
                    <a:cs typeface="Helvetica Neue" panose="02000503000000020004" pitchFamily="2" charset="0"/>
                  </a:rPr>
                  <a:t>O</a:t>
                </a:r>
                <a:r>
                  <a:rPr lang="en-GB" sz="2400" dirty="0">
                    <a:latin typeface="Helvetica Neue" panose="02000503000000020004" pitchFamily="2" charset="0"/>
                    <a:ea typeface="Helvetica Neue" panose="02000503000000020004" pitchFamily="2" charset="0"/>
                    <a:cs typeface="Helvetica Neue" panose="02000503000000020004" pitchFamily="2" charset="0"/>
                  </a:rPr>
                  <a:t>(</a:t>
                </a:r>
                <a:r>
                  <a:rPr lang="en-GB" sz="2400" b="1" dirty="0">
                    <a:latin typeface="Helvetica Neue" panose="02000503000000020004" pitchFamily="2" charset="0"/>
                    <a:ea typeface="Helvetica Neue" panose="02000503000000020004" pitchFamily="2" charset="0"/>
                    <a:cs typeface="Helvetica Neue" panose="02000503000000020004" pitchFamily="2" charset="0"/>
                  </a:rPr>
                  <a:t>¬</a:t>
                </a:r>
                <a:r>
                  <a:rPr lang="en-GB" sz="2400" dirty="0">
                    <a:latin typeface="Helvetica Neue" panose="02000503000000020004" pitchFamily="2" charset="0"/>
                    <a:ea typeface="Helvetica Neue" panose="02000503000000020004" pitchFamily="2" charset="0"/>
                    <a:cs typeface="Helvetica Neue" panose="02000503000000020004" pitchFamily="2" charset="0"/>
                  </a:rPr>
                  <a:t>t)</a:t>
                </a: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 </a:t>
                </a:r>
                <a:endParaRPr lang="en-SE" sz="2400" b="1" dirty="0"/>
              </a:p>
              <a:p>
                <a:pPr marL="457200" indent="-457200">
                  <a:buFont typeface="+mj-lt"/>
                  <a:buAutoNum type="arabicPeriod"/>
                </a:pPr>
                <a:r>
                  <a:rPr lang="en-GB" sz="24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g</a:t>
                </a:r>
              </a:p>
              <a:p>
                <a:r>
                  <a:rPr lang="en-SE" sz="2400" dirty="0">
                    <a:latin typeface="Helvetica Neue" panose="02000503000000020004" pitchFamily="2" charset="0"/>
                    <a:ea typeface="Helvetica Neue" panose="02000503000000020004" pitchFamily="2" charset="0"/>
                    <a:cs typeface="Helvetica Neue" panose="02000503000000020004" pitchFamily="2" charset="0"/>
                  </a:rPr>
                  <a:t>does either </a:t>
                </a:r>
                <a:r>
                  <a:rPr lang="en-SE" sz="2400" b="1" dirty="0"/>
                  <a:t>O</a:t>
                </a:r>
                <a:r>
                  <a:rPr lang="en-SE" sz="2400" i="1" dirty="0"/>
                  <a:t>t </a:t>
                </a:r>
                <a:r>
                  <a:rPr lang="en-SE" sz="2400" dirty="0"/>
                  <a:t>or </a:t>
                </a:r>
                <a:r>
                  <a:rPr lang="en-SE" sz="2400" b="1" dirty="0"/>
                  <a:t>O</a:t>
                </a:r>
                <a:r>
                  <a:rPr lang="en-GB" sz="24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GB" sz="2400" dirty="0">
                    <a:latin typeface="Helvetica Neue" panose="02000503000000020004" pitchFamily="2" charset="0"/>
                    <a:ea typeface="Helvetica Neue" panose="02000503000000020004" pitchFamily="2" charset="0"/>
                    <a:cs typeface="Helvetica Neue" panose="02000503000000020004" pitchFamily="2" charset="0"/>
                  </a:rPr>
                  <a:t>t hold?</a:t>
                </a:r>
                <a:endParaRPr lang="en-GB" sz="24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endParaRPr>
              </a:p>
              <a:p>
                <a:endParaRPr lang="en-SE" sz="2400" b="1" dirty="0"/>
              </a:p>
              <a:p>
                <a:r>
                  <a:rPr lang="en-GB" sz="2400" dirty="0">
                    <a:latin typeface="Helvetica Neue" panose="02000503000000020004" pitchFamily="2" charset="0"/>
                    <a:ea typeface="Helvetica Neue" panose="02000503000000020004" pitchFamily="2" charset="0"/>
                    <a:cs typeface="Helvetica Neue" panose="02000503000000020004" pitchFamily="2" charset="0"/>
                  </a:rPr>
                  <a:t>Given </a:t>
                </a:r>
                <a:r>
                  <a:rPr lang="en-GB" sz="2400" b="1" dirty="0">
                    <a:latin typeface="Helvetica Neue" panose="02000503000000020004" pitchFamily="2" charset="0"/>
                    <a:ea typeface="Helvetica Neue" panose="02000503000000020004" pitchFamily="2" charset="0"/>
                    <a:cs typeface="Helvetica Neue" panose="02000503000000020004" pitchFamily="2" charset="0"/>
                  </a:rPr>
                  <a:t>O</a:t>
                </a:r>
                <a:r>
                  <a:rPr lang="en-GB" sz="2400" dirty="0">
                    <a:latin typeface="Helvetica Neue" panose="02000503000000020004" pitchFamily="2" charset="0"/>
                    <a:ea typeface="Helvetica Neue" panose="02000503000000020004" pitchFamily="2" charset="0"/>
                    <a:cs typeface="Helvetica Neue" panose="02000503000000020004" pitchFamily="2" charset="0"/>
                  </a:rPr>
                  <a:t>B-K and </a:t>
                </a:r>
                <a:r>
                  <a:rPr lang="en-GB" sz="2400" dirty="0" err="1">
                    <a:latin typeface="Helvetica Neue" panose="02000503000000020004" pitchFamily="2" charset="0"/>
                    <a:ea typeface="Helvetica Neue" panose="02000503000000020004" pitchFamily="2" charset="0"/>
                    <a:cs typeface="Helvetica Neue" panose="02000503000000020004" pitchFamily="2" charset="0"/>
                  </a:rPr>
                  <a:t>popositions</a:t>
                </a:r>
                <a:r>
                  <a:rPr lang="en-GB" sz="2400" dirty="0">
                    <a:latin typeface="Helvetica Neue" panose="02000503000000020004" pitchFamily="2" charset="0"/>
                    <a:ea typeface="Helvetica Neue" panose="02000503000000020004" pitchFamily="2" charset="0"/>
                    <a:cs typeface="Helvetica Neue" panose="02000503000000020004" pitchFamily="2" charset="0"/>
                  </a:rPr>
                  <a:t> 1-2, </a:t>
                </a:r>
                <a:r>
                  <a:rPr lang="en-SE" sz="2400" b="1" dirty="0"/>
                  <a:t>O</a:t>
                </a:r>
                <a:r>
                  <a:rPr lang="en-SE" sz="2400" i="1" dirty="0"/>
                  <a:t>t </a:t>
                </a:r>
                <a:r>
                  <a:rPr lang="en-SE" sz="2400" dirty="0"/>
                  <a:t>holds!</a:t>
                </a:r>
              </a:p>
              <a:p>
                <a:r>
                  <a:rPr lang="en-SE" sz="2400" dirty="0">
                    <a:latin typeface="Helvetica Neue" panose="02000503000000020004" pitchFamily="2" charset="0"/>
                    <a:ea typeface="Helvetica Neue" panose="02000503000000020004" pitchFamily="2" charset="0"/>
                    <a:cs typeface="Helvetica Neue" panose="02000503000000020004" pitchFamily="2" charset="0"/>
                  </a:rPr>
                  <a:t>Given propositions 3-4 then </a:t>
                </a:r>
                <a:r>
                  <a:rPr lang="en-SE" sz="2400" b="1" dirty="0"/>
                  <a:t>O</a:t>
                </a:r>
                <a:r>
                  <a:rPr lang="en-GB" sz="24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GB" sz="2400" dirty="0">
                    <a:latin typeface="Helvetica Neue" panose="02000503000000020004" pitchFamily="2" charset="0"/>
                    <a:ea typeface="Helvetica Neue" panose="02000503000000020004" pitchFamily="2" charset="0"/>
                    <a:cs typeface="Helvetica Neue" panose="02000503000000020004" pitchFamily="2" charset="0"/>
                  </a:rPr>
                  <a:t>t also holds!</a:t>
                </a:r>
              </a:p>
            </p:txBody>
          </p:sp>
        </mc:Choice>
        <mc:Fallback xmlns="">
          <p:sp>
            <p:nvSpPr>
              <p:cNvPr id="3" name="Text Placeholder 2">
                <a:extLst>
                  <a:ext uri="{FF2B5EF4-FFF2-40B4-BE49-F238E27FC236}">
                    <a16:creationId xmlns:a16="http://schemas.microsoft.com/office/drawing/2014/main" id="{FC52EFB7-EDEC-4977-87C7-A0843C83D7B6}"/>
                  </a:ext>
                </a:extLst>
              </p:cNvPr>
              <p:cNvSpPr>
                <a:spLocks noGrp="1" noRot="1" noChangeAspect="1" noMove="1" noResize="1" noEditPoints="1" noAdjustHandles="1" noChangeArrowheads="1" noChangeShapeType="1" noTextEdit="1"/>
              </p:cNvSpPr>
              <p:nvPr>
                <p:ph type="body" sz="quarter" idx="22"/>
              </p:nvPr>
            </p:nvSpPr>
            <p:spPr>
              <a:blipFill>
                <a:blip r:embed="rId2"/>
                <a:stretch>
                  <a:fillRect l="-976" t="-786"/>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BECD6679-ABA8-7B1C-E31D-087B1A048566}"/>
                  </a:ext>
                </a:extLst>
              </p:cNvPr>
              <p:cNvSpPr>
                <a:spLocks noGrp="1"/>
              </p:cNvSpPr>
              <p:nvPr>
                <p:ph type="body" sz="quarter" idx="26"/>
              </p:nvPr>
            </p:nvSpPr>
            <p:spPr/>
            <p:txBody>
              <a:bodyPr/>
              <a:lstStyle/>
              <a:p>
                <a:r>
                  <a:rPr lang="en-GB" sz="20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A1</a:t>
                </a:r>
                <a:r>
                  <a:rPr lang="en-GB" sz="20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All the tautologies of propositional logic (TAUT)</a:t>
                </a:r>
              </a:p>
              <a:p>
                <a:r>
                  <a:rPr lang="en-GB" sz="20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A2:</a:t>
                </a:r>
                <a:r>
                  <a:rPr lang="en-GB" sz="20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a:t>
                </a:r>
                <a14:m>
                  <m:oMath xmlns:m="http://schemas.openxmlformats.org/officeDocument/2006/math">
                    <m:r>
                      <a:rPr lang="en-US" sz="2000" b="1" i="0" smtClean="0">
                        <a:solidFill>
                          <a:srgbClr val="0000B0"/>
                        </a:solidFill>
                        <a:effectLst/>
                        <a:latin typeface="Cambria Math" panose="02040503050406030204" pitchFamily="18" charset="0"/>
                      </a:rPr>
                      <m:t>𝐎</m:t>
                    </m:r>
                    <m:d>
                      <m:dPr>
                        <m:ctrlPr>
                          <a:rPr lang="en-US" sz="2000" b="0" i="1" smtClean="0">
                            <a:solidFill>
                              <a:srgbClr val="0000B0"/>
                            </a:solidFill>
                            <a:effectLst/>
                            <a:latin typeface="Cambria Math" panose="02040503050406030204" pitchFamily="18" charset="0"/>
                          </a:rPr>
                        </m:ctrlPr>
                      </m:dPr>
                      <m:e>
                        <m:r>
                          <a:rPr lang="en-US" sz="2000" b="0" i="1" smtClean="0">
                            <a:solidFill>
                              <a:srgbClr val="0000B0"/>
                            </a:solidFill>
                            <a:effectLst/>
                            <a:latin typeface="Cambria Math" panose="02040503050406030204" pitchFamily="18" charset="0"/>
                          </a:rPr>
                          <m:t>𝑝</m:t>
                        </m:r>
                        <m:r>
                          <a:rPr lang="en-US" sz="2000" b="0" i="1" smtClean="0">
                            <a:solidFill>
                              <a:srgbClr val="0000B0"/>
                            </a:solidFill>
                            <a:effectLst/>
                            <a:latin typeface="Cambria Math" panose="02040503050406030204" pitchFamily="18" charset="0"/>
                            <a:ea typeface="Cambria Math" panose="02040503050406030204" pitchFamily="18" charset="0"/>
                          </a:rPr>
                          <m:t>→</m:t>
                        </m:r>
                        <m:r>
                          <a:rPr lang="en-US" sz="2000" b="0" i="1" smtClean="0">
                            <a:solidFill>
                              <a:srgbClr val="0000B0"/>
                            </a:solidFill>
                            <a:effectLst/>
                            <a:latin typeface="Cambria Math" panose="02040503050406030204" pitchFamily="18" charset="0"/>
                            <a:ea typeface="Cambria Math" panose="02040503050406030204" pitchFamily="18" charset="0"/>
                          </a:rPr>
                          <m:t>𝑞</m:t>
                        </m:r>
                      </m:e>
                    </m:d>
                    <m:r>
                      <a:rPr lang="en-US" sz="2000" i="1">
                        <a:solidFill>
                          <a:srgbClr val="0000B0"/>
                        </a:solidFill>
                        <a:latin typeface="Cambria Math" panose="02040503050406030204" pitchFamily="18" charset="0"/>
                        <a:ea typeface="Cambria Math" panose="02040503050406030204" pitchFamily="18" charset="0"/>
                      </a:rPr>
                      <m:t>→</m:t>
                    </m:r>
                    <m:r>
                      <a:rPr lang="en-US" sz="2000" b="0" i="1" smtClean="0">
                        <a:solidFill>
                          <a:srgbClr val="0000B0"/>
                        </a:solidFill>
                        <a:latin typeface="Cambria Math" panose="02040503050406030204" pitchFamily="18" charset="0"/>
                        <a:ea typeface="Cambria Math" panose="02040503050406030204" pitchFamily="18" charset="0"/>
                      </a:rPr>
                      <m:t> </m:t>
                    </m:r>
                    <m:r>
                      <a:rPr lang="en-US" sz="2000" b="1" i="0">
                        <a:solidFill>
                          <a:srgbClr val="0000B0"/>
                        </a:solidFill>
                        <a:latin typeface="Cambria Math" panose="02040503050406030204" pitchFamily="18" charset="0"/>
                      </a:rPr>
                      <m:t>𝐎</m:t>
                    </m:r>
                    <m:d>
                      <m:dPr>
                        <m:ctrlPr>
                          <a:rPr lang="en-US" sz="2000" i="1">
                            <a:solidFill>
                              <a:srgbClr val="0000B0"/>
                            </a:solidFill>
                            <a:latin typeface="Cambria Math" panose="02040503050406030204" pitchFamily="18" charset="0"/>
                          </a:rPr>
                        </m:ctrlPr>
                      </m:dPr>
                      <m:e>
                        <m:r>
                          <a:rPr lang="en-US" sz="2000" b="0" i="1" smtClean="0">
                            <a:solidFill>
                              <a:srgbClr val="0000B0"/>
                            </a:solidFill>
                            <a:latin typeface="Cambria Math" panose="02040503050406030204" pitchFamily="18" charset="0"/>
                          </a:rPr>
                          <m:t>𝑞</m:t>
                        </m:r>
                        <m:r>
                          <a:rPr lang="en-US" sz="2000" i="1">
                            <a:solidFill>
                              <a:srgbClr val="0000B0"/>
                            </a:solidFill>
                            <a:latin typeface="Cambria Math" panose="02040503050406030204" pitchFamily="18" charset="0"/>
                            <a:ea typeface="Cambria Math" panose="02040503050406030204" pitchFamily="18" charset="0"/>
                          </a:rPr>
                          <m:t>→</m:t>
                        </m:r>
                        <m:r>
                          <a:rPr lang="en-US" sz="2000" b="0" i="1" smtClean="0">
                            <a:solidFill>
                              <a:srgbClr val="0000B0"/>
                            </a:solidFill>
                            <a:latin typeface="Cambria Math" panose="02040503050406030204" pitchFamily="18" charset="0"/>
                            <a:ea typeface="Cambria Math" panose="02040503050406030204" pitchFamily="18" charset="0"/>
                          </a:rPr>
                          <m:t>𝑝</m:t>
                        </m:r>
                      </m:e>
                    </m:d>
                  </m:oMath>
                </a14:m>
                <a:r>
                  <a:rPr lang="en-US" sz="2000" b="0" dirty="0">
                    <a:solidFill>
                      <a:srgbClr val="0000B0"/>
                    </a:solidFill>
                    <a:latin typeface="Helvetica Neue" panose="02000503000000020004" pitchFamily="2" charset="0"/>
                    <a:ea typeface="Cambria Math" panose="02040503050406030204" pitchFamily="18" charset="0"/>
                  </a:rPr>
                  <a:t> (</a:t>
                </a:r>
                <a:r>
                  <a:rPr lang="en-US" sz="2000" b="1" dirty="0">
                    <a:solidFill>
                      <a:srgbClr val="0000B0"/>
                    </a:solidFill>
                    <a:latin typeface="Helvetica Neue" panose="02000503000000020004" pitchFamily="2" charset="0"/>
                    <a:ea typeface="Cambria Math" panose="02040503050406030204" pitchFamily="18" charset="0"/>
                  </a:rPr>
                  <a:t>O</a:t>
                </a:r>
                <a:r>
                  <a:rPr lang="en-US" sz="2000" dirty="0">
                    <a:latin typeface="Helvetica Neue" panose="02000503000000020004" pitchFamily="2" charset="0"/>
                    <a:ea typeface="Cambria Math" panose="02040503050406030204" pitchFamily="18" charset="0"/>
                  </a:rPr>
                  <a:t>B-K)</a:t>
                </a:r>
                <a:endParaRPr lang="en-GB" sz="2000" b="1" dirty="0">
                  <a:latin typeface="Helvetica Neue" panose="02000503000000020004" pitchFamily="2" charset="0"/>
                  <a:ea typeface="Helvetica Neue" panose="02000503000000020004" pitchFamily="2" charset="0"/>
                  <a:cs typeface="Helvetica Neue" panose="02000503000000020004" pitchFamily="2" charset="0"/>
                </a:endParaRPr>
              </a:p>
              <a:p>
                <a:r>
                  <a:rPr lang="en-GB" sz="20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A3: O</a:t>
                </a:r>
                <a:r>
                  <a:rPr lang="en-GB" sz="20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p </a:t>
                </a:r>
                <a14:m>
                  <m:oMath xmlns:m="http://schemas.openxmlformats.org/officeDocument/2006/math">
                    <m:r>
                      <a:rPr lang="en-US" sz="2000" b="0" i="1" smtClean="0">
                        <a:solidFill>
                          <a:srgbClr val="0000B0"/>
                        </a:solidFill>
                        <a:effectLst/>
                        <a:latin typeface="Cambria Math" panose="02040503050406030204" pitchFamily="18" charset="0"/>
                        <a:ea typeface="Cambria Math" panose="02040503050406030204" pitchFamily="18" charset="0"/>
                      </a:rPr>
                      <m:t>→ </m:t>
                    </m:r>
                  </m:oMath>
                </a14:m>
                <a:r>
                  <a:rPr lang="en-GB" sz="20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GB" sz="2000" b="1" dirty="0" err="1">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O</a:t>
                </a:r>
                <a:r>
                  <a:rPr lang="en-GB" sz="2000" dirty="0" err="1">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GB" sz="2000" dirty="0" err="1">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p</a:t>
                </a:r>
                <a:r>
                  <a:rPr lang="en-GB" sz="20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   (NC)</a:t>
                </a:r>
              </a:p>
              <a:p>
                <a:r>
                  <a:rPr lang="en-GB" sz="20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R1: </a:t>
                </a:r>
                <a:r>
                  <a:rPr lang="en-GB" sz="20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If </a:t>
                </a:r>
                <a14:m>
                  <m:oMath xmlns:m="http://schemas.openxmlformats.org/officeDocument/2006/math">
                    <m:r>
                      <a:rPr lang="en-GB" sz="2000" i="1" smtClean="0">
                        <a:solidFill>
                          <a:srgbClr val="0000B0"/>
                        </a:solidFill>
                        <a:effectLst/>
                        <a:latin typeface="Cambria Math" panose="02040503050406030204" pitchFamily="18" charset="0"/>
                        <a:ea typeface="Cambria Math" panose="02040503050406030204" pitchFamily="18" charset="0"/>
                        <a:cs typeface="Helvetica Neue" panose="02000503000000020004" pitchFamily="2" charset="0"/>
                      </a:rPr>
                      <m:t>⊢</m:t>
                    </m:r>
                    <m:r>
                      <a:rPr lang="en-US" sz="2000" b="0" i="1" smtClean="0">
                        <a:solidFill>
                          <a:srgbClr val="0000B0"/>
                        </a:solidFill>
                        <a:effectLst/>
                        <a:latin typeface="Cambria Math" panose="02040503050406030204" pitchFamily="18" charset="0"/>
                        <a:ea typeface="Cambria Math" panose="02040503050406030204" pitchFamily="18" charset="0"/>
                        <a:cs typeface="Helvetica Neue" panose="02000503000000020004" pitchFamily="2" charset="0"/>
                      </a:rPr>
                      <m:t>𝑝</m:t>
                    </m:r>
                  </m:oMath>
                </a14:m>
                <a:r>
                  <a:rPr lang="en-GB" sz="2000" dirty="0">
                    <a:latin typeface="Helvetica Neue" panose="02000503000000020004" pitchFamily="2" charset="0"/>
                    <a:ea typeface="Helvetica Neue" panose="02000503000000020004" pitchFamily="2" charset="0"/>
                    <a:cs typeface="Helvetica Neue" panose="02000503000000020004" pitchFamily="2" charset="0"/>
                  </a:rPr>
                  <a:t> and  </a:t>
                </a:r>
                <a14:m>
                  <m:oMath xmlns:m="http://schemas.openxmlformats.org/officeDocument/2006/math">
                    <m:r>
                      <a:rPr lang="en-GB" sz="2000" i="1">
                        <a:latin typeface="Cambria Math" panose="02040503050406030204" pitchFamily="18" charset="0"/>
                        <a:ea typeface="Cambria Math" panose="02040503050406030204" pitchFamily="18" charset="0"/>
                        <a:cs typeface="Helvetica Neue" panose="02000503000000020004" pitchFamily="2" charset="0"/>
                      </a:rPr>
                      <m:t>⊢</m:t>
                    </m:r>
                    <m:r>
                      <a:rPr lang="en-US" sz="2000" i="1" smtClean="0">
                        <a:latin typeface="Cambria Math" panose="02040503050406030204" pitchFamily="18" charset="0"/>
                        <a:ea typeface="Cambria Math" panose="02040503050406030204" pitchFamily="18" charset="0"/>
                        <a:cs typeface="Helvetica Neue" panose="02000503000000020004" pitchFamily="2" charset="0"/>
                      </a:rPr>
                      <m:t>𝑝</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𝑞</m:t>
                    </m:r>
                  </m:oMath>
                </a14:m>
                <a:r>
                  <a:rPr lang="en-GB" sz="20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then </a:t>
                </a:r>
                <a14:m>
                  <m:oMath xmlns:m="http://schemas.openxmlformats.org/officeDocument/2006/math">
                    <m:r>
                      <a:rPr lang="en-GB" sz="2000" i="1">
                        <a:latin typeface="Cambria Math" panose="02040503050406030204" pitchFamily="18" charset="0"/>
                        <a:ea typeface="Cambria Math" panose="02040503050406030204" pitchFamily="18" charset="0"/>
                        <a:cs typeface="Helvetica Neue" panose="02000503000000020004" pitchFamily="2" charset="0"/>
                      </a:rPr>
                      <m:t>⊢</m:t>
                    </m:r>
                    <m:r>
                      <a:rPr lang="en-US" sz="2000" b="0" i="1" smtClean="0">
                        <a:latin typeface="Cambria Math" panose="02040503050406030204" pitchFamily="18" charset="0"/>
                        <a:ea typeface="Cambria Math" panose="02040503050406030204" pitchFamily="18" charset="0"/>
                        <a:cs typeface="Helvetica Neue" panose="02000503000000020004" pitchFamily="2" charset="0"/>
                      </a:rPr>
                      <m:t>𝑞</m:t>
                    </m:r>
                  </m:oMath>
                </a14:m>
                <a:r>
                  <a:rPr lang="en-GB" sz="2000" dirty="0">
                    <a:latin typeface="Helvetica Neue" panose="02000503000000020004" pitchFamily="2" charset="0"/>
                    <a:ea typeface="Helvetica Neue" panose="02000503000000020004" pitchFamily="2" charset="0"/>
                    <a:cs typeface="Helvetica Neue" panose="02000503000000020004" pitchFamily="2" charset="0"/>
                  </a:rPr>
                  <a:t> (MP) </a:t>
                </a:r>
                <a:endParaRPr lang="en-GB" sz="20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endParaRPr>
              </a:p>
              <a:p>
                <a:r>
                  <a:rPr lang="en-GB" sz="2000" b="1"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R2:</a:t>
                </a:r>
                <a:r>
                  <a:rPr lang="en-GB" sz="20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If </a:t>
                </a:r>
                <a14:m>
                  <m:oMath xmlns:m="http://schemas.openxmlformats.org/officeDocument/2006/math">
                    <m:r>
                      <a:rPr lang="en-GB" sz="2000" i="1" smtClean="0">
                        <a:solidFill>
                          <a:srgbClr val="0000B0"/>
                        </a:solidFill>
                        <a:effectLst/>
                        <a:latin typeface="Cambria Math" panose="02040503050406030204" pitchFamily="18" charset="0"/>
                        <a:ea typeface="Cambria Math" panose="02040503050406030204" pitchFamily="18" charset="0"/>
                        <a:cs typeface="Helvetica Neue" panose="02000503000000020004" pitchFamily="2" charset="0"/>
                      </a:rPr>
                      <m:t>⊢</m:t>
                    </m:r>
                    <m:r>
                      <a:rPr lang="en-US" sz="2000" b="0" i="1" smtClean="0">
                        <a:solidFill>
                          <a:srgbClr val="0000B0"/>
                        </a:solidFill>
                        <a:effectLst/>
                        <a:latin typeface="Cambria Math" panose="02040503050406030204" pitchFamily="18" charset="0"/>
                        <a:ea typeface="Cambria Math" panose="02040503050406030204" pitchFamily="18" charset="0"/>
                        <a:cs typeface="Helvetica Neue" panose="02000503000000020004" pitchFamily="2" charset="0"/>
                      </a:rPr>
                      <m:t>𝑝</m:t>
                    </m:r>
                  </m:oMath>
                </a14:m>
                <a:r>
                  <a:rPr lang="en-GB" sz="2000" dirty="0">
                    <a:solidFill>
                      <a:srgbClr val="0000B0"/>
                    </a:solidFill>
                    <a:effectLst/>
                    <a:latin typeface="Helvetica Neue" panose="02000503000000020004" pitchFamily="2" charset="0"/>
                    <a:ea typeface="Helvetica Neue" panose="02000503000000020004" pitchFamily="2" charset="0"/>
                    <a:cs typeface="Helvetica Neue" panose="02000503000000020004" pitchFamily="2" charset="0"/>
                  </a:rPr>
                  <a:t>, then </a:t>
                </a:r>
                <a14:m>
                  <m:oMath xmlns:m="http://schemas.openxmlformats.org/officeDocument/2006/math">
                    <m:r>
                      <a:rPr lang="en-GB" sz="2000" i="1">
                        <a:latin typeface="Cambria Math" panose="02040503050406030204" pitchFamily="18" charset="0"/>
                        <a:ea typeface="Cambria Math" panose="02040503050406030204" pitchFamily="18" charset="0"/>
                        <a:cs typeface="Helvetica Neue" panose="02000503000000020004" pitchFamily="2" charset="0"/>
                      </a:rPr>
                      <m:t>⊢</m:t>
                    </m:r>
                    <m:r>
                      <a:rPr lang="en-US" sz="2000" b="1" i="0" smtClean="0">
                        <a:latin typeface="Cambria Math" panose="02040503050406030204" pitchFamily="18" charset="0"/>
                        <a:ea typeface="Cambria Math" panose="02040503050406030204" pitchFamily="18" charset="0"/>
                        <a:cs typeface="Helvetica Neue" panose="02000503000000020004" pitchFamily="2" charset="0"/>
                      </a:rPr>
                      <m:t>𝐎</m:t>
                    </m:r>
                    <m:r>
                      <m:rPr>
                        <m:sty m:val="p"/>
                      </m:rPr>
                      <a:rPr lang="en-US" sz="2000" b="0" i="0" smtClean="0">
                        <a:latin typeface="Cambria Math" panose="02040503050406030204" pitchFamily="18" charset="0"/>
                        <a:ea typeface="Cambria Math" panose="02040503050406030204" pitchFamily="18" charset="0"/>
                        <a:cs typeface="Helvetica Neue" panose="02000503000000020004" pitchFamily="2" charset="0"/>
                      </a:rPr>
                      <m:t>B</m:t>
                    </m:r>
                    <m:r>
                      <a:rPr lang="en-US" sz="2000" i="1">
                        <a:latin typeface="Cambria Math" panose="02040503050406030204" pitchFamily="18" charset="0"/>
                        <a:ea typeface="Cambria Math" panose="02040503050406030204" pitchFamily="18" charset="0"/>
                        <a:cs typeface="Helvetica Neue" panose="02000503000000020004" pitchFamily="2" charset="0"/>
                      </a:rPr>
                      <m:t>𝑝</m:t>
                    </m:r>
                  </m:oMath>
                </a14:m>
                <a:r>
                  <a:rPr lang="en-GB" sz="2000" dirty="0">
                    <a:latin typeface="Helvetica Neue" panose="02000503000000020004" pitchFamily="2" charset="0"/>
                    <a:ea typeface="Helvetica Neue" panose="02000503000000020004" pitchFamily="2" charset="0"/>
                    <a:cs typeface="Helvetica Neue" panose="02000503000000020004" pitchFamily="2" charset="0"/>
                  </a:rPr>
                  <a:t>  (</a:t>
                </a:r>
                <a:r>
                  <a:rPr lang="en-GB" sz="2000" b="1" dirty="0">
                    <a:latin typeface="Helvetica Neue" panose="02000503000000020004" pitchFamily="2" charset="0"/>
                    <a:ea typeface="Helvetica Neue" panose="02000503000000020004" pitchFamily="2" charset="0"/>
                    <a:cs typeface="Helvetica Neue" panose="02000503000000020004" pitchFamily="2" charset="0"/>
                  </a:rPr>
                  <a:t>O</a:t>
                </a:r>
                <a:r>
                  <a:rPr lang="en-GB" sz="2000" dirty="0">
                    <a:latin typeface="Helvetica Neue" panose="02000503000000020004" pitchFamily="2" charset="0"/>
                    <a:ea typeface="Helvetica Neue" panose="02000503000000020004" pitchFamily="2" charset="0"/>
                    <a:cs typeface="Helvetica Neue" panose="02000503000000020004" pitchFamily="2" charset="0"/>
                  </a:rPr>
                  <a:t>B-NEC)</a:t>
                </a:r>
              </a:p>
              <a:p>
                <a:endParaRPr lang="en-GB" sz="20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a:p>
                <a:pPr algn="just"/>
                <a:endParaRPr lang="en-SE" sz="20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4" name="Text Placeholder 3">
                <a:extLst>
                  <a:ext uri="{FF2B5EF4-FFF2-40B4-BE49-F238E27FC236}">
                    <a16:creationId xmlns:a16="http://schemas.microsoft.com/office/drawing/2014/main" id="{BECD6679-ABA8-7B1C-E31D-087B1A048566}"/>
                  </a:ext>
                </a:extLst>
              </p:cNvPr>
              <p:cNvSpPr>
                <a:spLocks noGrp="1" noRot="1" noChangeAspect="1" noMove="1" noResize="1" noEditPoints="1" noAdjustHandles="1" noChangeArrowheads="1" noChangeShapeType="1" noTextEdit="1"/>
              </p:cNvSpPr>
              <p:nvPr>
                <p:ph type="body" sz="quarter" idx="26"/>
              </p:nvPr>
            </p:nvSpPr>
            <p:spPr>
              <a:blipFill>
                <a:blip r:embed="rId3"/>
                <a:stretch>
                  <a:fillRect l="-610" t="-589"/>
                </a:stretch>
              </a:blipFill>
            </p:spPr>
            <p:txBody>
              <a:bodyPr/>
              <a:lstStyle/>
              <a:p>
                <a:r>
                  <a:rPr lang="en-SE">
                    <a:noFill/>
                  </a:rPr>
                  <a:t> </a:t>
                </a:r>
              </a:p>
            </p:txBody>
          </p:sp>
        </mc:Fallback>
      </mc:AlternateContent>
      <p:sp>
        <p:nvSpPr>
          <p:cNvPr id="5" name="Text Placeholder 4">
            <a:extLst>
              <a:ext uri="{FF2B5EF4-FFF2-40B4-BE49-F238E27FC236}">
                <a16:creationId xmlns:a16="http://schemas.microsoft.com/office/drawing/2014/main" id="{113E86C1-1A9B-7C18-05AC-85ACB0E875CC}"/>
              </a:ext>
            </a:extLst>
          </p:cNvPr>
          <p:cNvSpPr>
            <a:spLocks noGrp="1"/>
          </p:cNvSpPr>
          <p:nvPr>
            <p:ph type="body" sz="quarter" idx="25"/>
          </p:nvPr>
        </p:nvSpPr>
        <p:spPr/>
        <p:txBody>
          <a:bodyPr/>
          <a:lstStyle/>
          <a:p>
            <a:r>
              <a:rPr lang="en-GB" dirty="0"/>
              <a:t>Chisholm's Paradox</a:t>
            </a:r>
          </a:p>
        </p:txBody>
      </p:sp>
      <p:sp>
        <p:nvSpPr>
          <p:cNvPr id="6" name="Slide Number Placeholder 5">
            <a:extLst>
              <a:ext uri="{FF2B5EF4-FFF2-40B4-BE49-F238E27FC236}">
                <a16:creationId xmlns:a16="http://schemas.microsoft.com/office/drawing/2014/main" id="{B14DA7AD-FFDC-7D48-D313-ACA3D7898636}"/>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27</a:t>
            </a:fld>
            <a:endParaRPr lang="bg-BG" dirty="0">
              <a:solidFill>
                <a:srgbClr val="000000"/>
              </a:solidFill>
            </a:endParaRPr>
          </a:p>
        </p:txBody>
      </p:sp>
    </p:spTree>
    <p:extLst>
      <p:ext uri="{BB962C8B-B14F-4D97-AF65-F5344CB8AC3E}">
        <p14:creationId xmlns:p14="http://schemas.microsoft.com/office/powerpoint/2010/main" val="373693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051CB8-2FBE-64E7-5A7A-DC4192F98C63}"/>
              </a:ext>
            </a:extLst>
          </p:cNvPr>
          <p:cNvSpPr>
            <a:spLocks noGrp="1"/>
          </p:cNvSpPr>
          <p:nvPr>
            <p:ph type="body" sz="quarter" idx="24"/>
          </p:nvPr>
        </p:nvSpPr>
        <p:spPr/>
        <p:txBody>
          <a:bodyPr/>
          <a:lstStyle/>
          <a:p>
            <a:r>
              <a:rPr lang="en-US" dirty="0"/>
              <a:t>Deontic Logic</a:t>
            </a:r>
          </a:p>
        </p:txBody>
      </p:sp>
      <p:sp>
        <p:nvSpPr>
          <p:cNvPr id="3" name="Text Placeholder 2">
            <a:extLst>
              <a:ext uri="{FF2B5EF4-FFF2-40B4-BE49-F238E27FC236}">
                <a16:creationId xmlns:a16="http://schemas.microsoft.com/office/drawing/2014/main" id="{FC52EFB7-EDEC-4977-87C7-A0843C83D7B6}"/>
              </a:ext>
            </a:extLst>
          </p:cNvPr>
          <p:cNvSpPr>
            <a:spLocks noGrp="1"/>
          </p:cNvSpPr>
          <p:nvPr>
            <p:ph type="body" sz="quarter" idx="22"/>
          </p:nvPr>
        </p:nvSpPr>
        <p:spPr/>
        <p:txBody>
          <a:bodyPr/>
          <a:lstStyle/>
          <a:p>
            <a:pPr marL="457200" indent="-457200">
              <a:buFont typeface="+mj-lt"/>
              <a:buAutoNum type="arabicPeriod"/>
            </a:pPr>
            <a:r>
              <a:rPr lang="en-GB" sz="2400" dirty="0"/>
              <a:t>It is obligatory (under the law) that Smith not murder Jones.</a:t>
            </a:r>
          </a:p>
          <a:p>
            <a:pPr marL="457200" indent="-457200">
              <a:buFont typeface="+mj-lt"/>
              <a:buAutoNum type="arabicPeriod"/>
            </a:pPr>
            <a:endParaRPr lang="en-GB" sz="2400" dirty="0"/>
          </a:p>
          <a:p>
            <a:pPr marL="457200" indent="-457200">
              <a:buFont typeface="+mj-lt"/>
              <a:buAutoNum type="arabicPeriod"/>
            </a:pPr>
            <a:r>
              <a:rPr lang="en-GB" sz="2400" dirty="0"/>
              <a:t>It is obligatory that, if Smith murders Jones, Smith murder Jones gently.</a:t>
            </a:r>
          </a:p>
          <a:p>
            <a:pPr marL="457200" indent="-457200">
              <a:buFont typeface="+mj-lt"/>
              <a:buAutoNum type="arabicPeriod"/>
            </a:pPr>
            <a:endParaRPr lang="en-GB" sz="2400" dirty="0"/>
          </a:p>
          <a:p>
            <a:pPr marL="457200" indent="-457200">
              <a:buFont typeface="+mj-lt"/>
              <a:buAutoNum type="arabicPeriod"/>
            </a:pPr>
            <a:r>
              <a:rPr lang="en-GB" sz="2400" dirty="0"/>
              <a:t>Smith murders Jones.</a:t>
            </a:r>
          </a:p>
          <a:p>
            <a:pPr marL="457200" indent="-457200">
              <a:buFont typeface="+mj-lt"/>
              <a:buAutoNum type="arabicPeriod"/>
            </a:pPr>
            <a:endParaRPr lang="en-GB" sz="2400" dirty="0"/>
          </a:p>
          <a:p>
            <a:r>
              <a:rPr lang="en-GB" sz="2400" dirty="0"/>
              <a:t>Is Smith obliged to kill Jones?</a:t>
            </a:r>
          </a:p>
          <a:p>
            <a:endParaRPr lang="en-SE" sz="2400"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BECD6679-ABA8-7B1C-E31D-087B1A048566}"/>
                  </a:ext>
                </a:extLst>
              </p:cNvPr>
              <p:cNvSpPr>
                <a:spLocks noGrp="1"/>
              </p:cNvSpPr>
              <p:nvPr>
                <p:ph type="body" sz="quarter" idx="26"/>
              </p:nvPr>
            </p:nvSpPr>
            <p:spPr/>
            <p:txBody>
              <a:bodyPr/>
              <a:lstStyle/>
              <a:p>
                <a:pPr marL="457200" indent="-457200">
                  <a:buFont typeface="+mj-lt"/>
                  <a:buAutoNum type="arabicPeriod"/>
                </a:pPr>
                <a:r>
                  <a:rPr lang="en-GB" sz="2400" b="1" dirty="0"/>
                  <a:t>O¬</a:t>
                </a:r>
                <a:r>
                  <a:rPr lang="en-GB" sz="2400" dirty="0" err="1"/>
                  <a:t>k</a:t>
                </a:r>
                <a:endParaRPr lang="en-GB" sz="2400" dirty="0"/>
              </a:p>
              <a:p>
                <a:pPr marL="457200" indent="-457200">
                  <a:buFont typeface="+mj-lt"/>
                  <a:buAutoNum type="arabicPeriod"/>
                </a:pPr>
                <a:endParaRPr lang="en-GB" sz="2400" dirty="0"/>
              </a:p>
              <a:p>
                <a:pPr marL="457200" indent="-457200">
                  <a:buFont typeface="+mj-lt"/>
                  <a:buAutoNum type="arabicPeriod"/>
                </a:pPr>
                <a:r>
                  <a:rPr lang="en-GB" sz="2400" b="1" dirty="0"/>
                  <a:t>O(</a:t>
                </a:r>
                <a:r>
                  <a:rPr lang="en-GB" sz="2400" dirty="0"/>
                  <a:t>k </a:t>
                </a:r>
                <a14:m>
                  <m:oMath xmlns:m="http://schemas.openxmlformats.org/officeDocument/2006/math">
                    <m:r>
                      <a:rPr lang="en-US" sz="2400" b="0" i="1" smtClean="0">
                        <a:solidFill>
                          <a:srgbClr val="0000B0"/>
                        </a:solidFill>
                        <a:effectLst/>
                        <a:latin typeface="Cambria Math" panose="02040503050406030204" pitchFamily="18" charset="0"/>
                        <a:ea typeface="Cambria Math" panose="02040503050406030204" pitchFamily="18" charset="0"/>
                      </a:rPr>
                      <m:t>→ </m:t>
                    </m:r>
                  </m:oMath>
                </a14:m>
                <a:r>
                  <a:rPr lang="en-GB" sz="2400" dirty="0"/>
                  <a:t>g) </a:t>
                </a:r>
                <a14:m>
                  <m:oMath xmlns:m="http://schemas.openxmlformats.org/officeDocument/2006/math">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m:t>
                    </m:r>
                  </m:oMath>
                </a14:m>
                <a:r>
                  <a:rPr lang="en-GB" sz="2400" dirty="0"/>
                  <a:t>k </a:t>
                </a:r>
                <a14:m>
                  <m:oMath xmlns:m="http://schemas.openxmlformats.org/officeDocument/2006/math">
                    <m:r>
                      <a:rPr lang="en-US" sz="2400" i="1">
                        <a:latin typeface="Cambria Math" panose="02040503050406030204" pitchFamily="18" charset="0"/>
                        <a:ea typeface="Cambria Math" panose="02040503050406030204" pitchFamily="18" charset="0"/>
                      </a:rPr>
                      <m:t>→ </m:t>
                    </m:r>
                  </m:oMath>
                </a14:m>
                <a:r>
                  <a:rPr lang="en-GB" sz="2400" b="1" dirty="0" err="1"/>
                  <a:t>O</a:t>
                </a:r>
                <a:r>
                  <a:rPr lang="en-GB" sz="2400" dirty="0" err="1"/>
                  <a:t>g</a:t>
                </a:r>
                <a:r>
                  <a:rPr lang="en-GB" sz="2400" dirty="0"/>
                  <a:t> )</a:t>
                </a:r>
              </a:p>
              <a:p>
                <a:pPr marL="457200" indent="-457200">
                  <a:buFont typeface="+mj-lt"/>
                  <a:buAutoNum type="arabicPeriod"/>
                </a:pPr>
                <a:endParaRPr lang="en-GB" sz="2400" dirty="0"/>
              </a:p>
              <a:p>
                <a:pPr marL="457200" indent="-457200">
                  <a:buFont typeface="+mj-lt"/>
                  <a:buAutoNum type="arabicPeriod"/>
                </a:pPr>
                <a:r>
                  <a:rPr lang="en-GB" sz="2400" dirty="0"/>
                  <a:t>k</a:t>
                </a:r>
              </a:p>
              <a:p>
                <a:pPr marL="457200" indent="-457200">
                  <a:buFont typeface="+mj-lt"/>
                  <a:buAutoNum type="arabicPeriod"/>
                </a:pPr>
                <a:endParaRPr lang="en-GB" sz="2400" dirty="0"/>
              </a:p>
              <a:p>
                <a:pPr marL="457200" indent="-457200">
                  <a:buFont typeface="+mj-lt"/>
                  <a:buAutoNum type="arabicPeriod"/>
                </a:pPr>
                <a:r>
                  <a:rPr lang="en-GB" sz="2400" b="1" dirty="0"/>
                  <a:t>O</a:t>
                </a:r>
                <a:r>
                  <a:rPr lang="en-GB" sz="2400" dirty="0"/>
                  <a:t>k because of axiom </a:t>
                </a:r>
                <a:r>
                  <a:rPr lang="en-US" sz="2400" b="1" dirty="0">
                    <a:latin typeface="Helvetica Neue" panose="02000503000000020004" pitchFamily="2" charset="0"/>
                    <a:ea typeface="Cambria Math" panose="02040503050406030204" pitchFamily="18" charset="0"/>
                  </a:rPr>
                  <a:t>O</a:t>
                </a:r>
                <a:r>
                  <a:rPr lang="en-US" sz="2400" dirty="0">
                    <a:latin typeface="Helvetica Neue" panose="02000503000000020004" pitchFamily="2" charset="0"/>
                    <a:ea typeface="Cambria Math" panose="02040503050406030204" pitchFamily="18" charset="0"/>
                  </a:rPr>
                  <a:t>B-K </a:t>
                </a:r>
                <a:endParaRPr lang="en-GB" sz="2400" b="1" dirty="0"/>
              </a:p>
              <a:p>
                <a:pPr marL="457200" indent="-457200">
                  <a:buFont typeface="+mj-lt"/>
                  <a:buAutoNum type="arabicPeriod"/>
                </a:pPr>
                <a:endParaRPr lang="en-GB" sz="2400" dirty="0"/>
              </a:p>
              <a:p>
                <a:endParaRPr lang="en-SE" sz="2400" dirty="0"/>
              </a:p>
            </p:txBody>
          </p:sp>
        </mc:Choice>
        <mc:Fallback xmlns="">
          <p:sp>
            <p:nvSpPr>
              <p:cNvPr id="4" name="Text Placeholder 3">
                <a:extLst>
                  <a:ext uri="{FF2B5EF4-FFF2-40B4-BE49-F238E27FC236}">
                    <a16:creationId xmlns:a16="http://schemas.microsoft.com/office/drawing/2014/main" id="{BECD6679-ABA8-7B1C-E31D-087B1A048566}"/>
                  </a:ext>
                </a:extLst>
              </p:cNvPr>
              <p:cNvSpPr>
                <a:spLocks noGrp="1" noRot="1" noChangeAspect="1" noMove="1" noResize="1" noEditPoints="1" noAdjustHandles="1" noChangeArrowheads="1" noChangeShapeType="1" noTextEdit="1"/>
              </p:cNvSpPr>
              <p:nvPr>
                <p:ph type="body" sz="quarter" idx="26"/>
              </p:nvPr>
            </p:nvSpPr>
            <p:spPr>
              <a:blipFill>
                <a:blip r:embed="rId2"/>
                <a:stretch>
                  <a:fillRect l="-976" t="-786"/>
                </a:stretch>
              </a:blipFill>
            </p:spPr>
            <p:txBody>
              <a:bodyPr/>
              <a:lstStyle/>
              <a:p>
                <a:r>
                  <a:rPr lang="en-SE">
                    <a:noFill/>
                  </a:rPr>
                  <a:t> </a:t>
                </a:r>
              </a:p>
            </p:txBody>
          </p:sp>
        </mc:Fallback>
      </mc:AlternateContent>
      <p:sp>
        <p:nvSpPr>
          <p:cNvPr id="5" name="Text Placeholder 4">
            <a:extLst>
              <a:ext uri="{FF2B5EF4-FFF2-40B4-BE49-F238E27FC236}">
                <a16:creationId xmlns:a16="http://schemas.microsoft.com/office/drawing/2014/main" id="{113E86C1-1A9B-7C18-05AC-85ACB0E875CC}"/>
              </a:ext>
            </a:extLst>
          </p:cNvPr>
          <p:cNvSpPr>
            <a:spLocks noGrp="1"/>
          </p:cNvSpPr>
          <p:nvPr>
            <p:ph type="body" sz="quarter" idx="25"/>
          </p:nvPr>
        </p:nvSpPr>
        <p:spPr/>
        <p:txBody>
          <a:bodyPr/>
          <a:lstStyle/>
          <a:p>
            <a:r>
              <a:rPr lang="en-SE" dirty="0"/>
              <a:t>Forrester’s Pradox</a:t>
            </a:r>
          </a:p>
        </p:txBody>
      </p:sp>
      <p:sp>
        <p:nvSpPr>
          <p:cNvPr id="6" name="Slide Number Placeholder 5">
            <a:extLst>
              <a:ext uri="{FF2B5EF4-FFF2-40B4-BE49-F238E27FC236}">
                <a16:creationId xmlns:a16="http://schemas.microsoft.com/office/drawing/2014/main" id="{B14DA7AD-FFDC-7D48-D313-ACA3D7898636}"/>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28</a:t>
            </a:fld>
            <a:endParaRPr lang="bg-BG" dirty="0">
              <a:solidFill>
                <a:srgbClr val="000000"/>
              </a:solidFill>
            </a:endParaRPr>
          </a:p>
        </p:txBody>
      </p:sp>
    </p:spTree>
    <p:extLst>
      <p:ext uri="{BB962C8B-B14F-4D97-AF65-F5344CB8AC3E}">
        <p14:creationId xmlns:p14="http://schemas.microsoft.com/office/powerpoint/2010/main" val="184610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F602B7-CAF9-0C8E-8290-081342F65196}"/>
              </a:ext>
            </a:extLst>
          </p:cNvPr>
          <p:cNvSpPr>
            <a:spLocks noGrp="1"/>
          </p:cNvSpPr>
          <p:nvPr>
            <p:ph type="body" sz="quarter" idx="16"/>
          </p:nvPr>
        </p:nvSpPr>
        <p:spPr/>
        <p:txBody>
          <a:bodyPr/>
          <a:lstStyle/>
          <a:p>
            <a:r>
              <a:rPr lang="en-SE" dirty="0"/>
              <a:t>SOTA EXAMPLES</a:t>
            </a:r>
          </a:p>
          <a:p>
            <a:r>
              <a:rPr lang="en-SE" sz="4400" dirty="0"/>
              <a:t>(Not in the exams)</a:t>
            </a:r>
          </a:p>
        </p:txBody>
      </p:sp>
    </p:spTree>
    <p:extLst>
      <p:ext uri="{BB962C8B-B14F-4D97-AF65-F5344CB8AC3E}">
        <p14:creationId xmlns:p14="http://schemas.microsoft.com/office/powerpoint/2010/main" val="2421585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4"/>
          </p:nvPr>
        </p:nvSpPr>
        <p:spPr/>
        <p:txBody>
          <a:bodyPr/>
          <a:lstStyle/>
          <a:p>
            <a:r>
              <a:rPr lang="en-US" dirty="0"/>
              <a:t>Introduction</a:t>
            </a:r>
          </a:p>
        </p:txBody>
      </p:sp>
      <p:sp>
        <p:nvSpPr>
          <p:cNvPr id="3" name="Text Placeholder 2"/>
          <p:cNvSpPr>
            <a:spLocks noGrp="1"/>
          </p:cNvSpPr>
          <p:nvPr>
            <p:ph type="body" sz="quarter" idx="22"/>
          </p:nvPr>
        </p:nvSpPr>
        <p:spPr/>
        <p:txBody>
          <a:bodyPr/>
          <a:lstStyle/>
          <a:p>
            <a:r>
              <a:rPr lang="en-US" sz="2400" b="1" dirty="0"/>
              <a:t>Today’s Structure:</a:t>
            </a:r>
          </a:p>
          <a:p>
            <a:pPr marL="342900" indent="-342900">
              <a:buFont typeface="Arial" panose="020B0604020202020204" pitchFamily="34" charset="0"/>
              <a:buChar char="•"/>
            </a:pPr>
            <a:r>
              <a:rPr lang="en-US" sz="2400" dirty="0"/>
              <a:t>Engineering Machine Ethics</a:t>
            </a:r>
          </a:p>
          <a:p>
            <a:pPr marL="342900" indent="-342900">
              <a:buFont typeface="Arial" panose="020B0604020202020204" pitchFamily="34" charset="0"/>
              <a:buChar char="•"/>
            </a:pPr>
            <a:r>
              <a:rPr lang="en-US" sz="2400" dirty="0"/>
              <a:t>Moor’s Ethical Agents</a:t>
            </a:r>
          </a:p>
          <a:p>
            <a:pPr marL="342900" indent="-342900">
              <a:buFont typeface="Arial" panose="020B0604020202020204" pitchFamily="34" charset="0"/>
              <a:buChar char="•"/>
            </a:pPr>
            <a:r>
              <a:rPr lang="en-US" sz="2400" dirty="0"/>
              <a:t>Deontic Logic</a:t>
            </a:r>
          </a:p>
          <a:p>
            <a:pPr marL="342900" indent="-342900">
              <a:buFont typeface="Arial" panose="020B0604020202020204" pitchFamily="34" charset="0"/>
              <a:buChar char="•"/>
            </a:pPr>
            <a:r>
              <a:rPr lang="en-US" sz="2400" dirty="0"/>
              <a:t>SOTA Examples</a:t>
            </a:r>
          </a:p>
          <a:p>
            <a:pPr marL="342900" indent="-342900">
              <a:buFont typeface="Arial" panose="020B0604020202020204" pitchFamily="34" charset="0"/>
              <a:buChar char="•"/>
            </a:pPr>
            <a:r>
              <a:rPr lang="en-US" sz="2400" dirty="0"/>
              <a:t>Moral standards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
        <p:nvSpPr>
          <p:cNvPr id="4" name="Text Placeholder 3"/>
          <p:cNvSpPr>
            <a:spLocks noGrp="1"/>
          </p:cNvSpPr>
          <p:nvPr>
            <p:ph type="body" sz="quarter" idx="26"/>
          </p:nvPr>
        </p:nvSpPr>
        <p:spPr/>
        <p:txBody>
          <a:bodyPr/>
          <a:lstStyle/>
          <a:p>
            <a:r>
              <a:rPr lang="en-US"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Today’s Goals:</a:t>
            </a:r>
          </a:p>
          <a:p>
            <a:pPr marL="342900" indent="-342900">
              <a:buFont typeface="Arial" panose="020B0604020202020204" pitchFamily="34" charset="0"/>
              <a:buChar char="•"/>
            </a:pPr>
            <a:r>
              <a:rPr lang="en-US" sz="2400" b="1" dirty="0">
                <a:latin typeface="Helvetica Neue" panose="02000503000000020004" pitchFamily="2" charset="0"/>
                <a:ea typeface="Helvetica Neue" panose="02000503000000020004" pitchFamily="2" charset="0"/>
                <a:cs typeface="Helvetica Neue" panose="02000503000000020004" pitchFamily="2" charset="0"/>
              </a:rPr>
              <a:t>Thematic units: </a:t>
            </a:r>
            <a:r>
              <a:rPr lang="en-US" sz="2400" dirty="0">
                <a:latin typeface="Helvetica Neue" panose="02000503000000020004" pitchFamily="2" charset="0"/>
                <a:ea typeface="Helvetica Neue" panose="02000503000000020004" pitchFamily="2" charset="0"/>
                <a:cs typeface="Helvetica Neue" panose="02000503000000020004" pitchFamily="2" charset="0"/>
              </a:rPr>
              <a:t>Evaluation of AI policy and Challenges for “</a:t>
            </a:r>
            <a:r>
              <a:rPr lang="en-US" sz="2400" dirty="0" err="1">
                <a:latin typeface="Helvetica Neue" panose="02000503000000020004" pitchFamily="2" charset="0"/>
                <a:ea typeface="Helvetica Neue" panose="02000503000000020004" pitchFamily="2" charset="0"/>
                <a:cs typeface="Helvetica Neue" panose="02000503000000020004" pitchFamily="2" charset="0"/>
              </a:rPr>
              <a:t>Ethicacy</a:t>
            </a:r>
            <a:r>
              <a:rPr lang="en-US" sz="2400" dirty="0">
                <a:latin typeface="Helvetica Neue" panose="02000503000000020004" pitchFamily="2" charset="0"/>
                <a:ea typeface="Helvetica Neue" panose="02000503000000020004" pitchFamily="2" charset="0"/>
                <a:cs typeface="Helvetica Neue" panose="02000503000000020004" pitchFamily="2" charset="0"/>
              </a:rPr>
              <a:t>” of AI policy</a:t>
            </a:r>
          </a:p>
          <a:p>
            <a:pPr marL="342900" indent="-342900">
              <a:buFont typeface="Arial" panose="020B0604020202020204" pitchFamily="34" charset="0"/>
              <a:buChar char="•"/>
            </a:pPr>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a:p>
            <a:r>
              <a:rPr lang="en-US"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Learning Objectives: </a:t>
            </a:r>
          </a:p>
          <a:p>
            <a:pPr marL="452438" lvl="0" indent="-452438" algn="just">
              <a:lnSpc>
                <a:spcPct val="107000"/>
              </a:lnSpc>
              <a:spcBef>
                <a:spcPts val="600"/>
              </a:spcBef>
              <a:spcAft>
                <a:spcPts val="600"/>
              </a:spcAft>
            </a:pPr>
            <a:r>
              <a:rPr lang="en-GB" sz="2400" dirty="0">
                <a:effectLst/>
                <a:latin typeface="Helvetica Neue" panose="02000503000000020004" pitchFamily="2" charset="0"/>
                <a:ea typeface="Helvetica Neue" panose="02000503000000020004" pitchFamily="2" charset="0"/>
                <a:cs typeface="Helvetica Neue" panose="02000503000000020004" pitchFamily="2" charset="0"/>
              </a:rPr>
              <a:t>4. Develop a critical understanding of socio-technical mechanisms for the governance of AI systems, recognizing the drawbacks and benefits of each approach.  </a:t>
            </a:r>
          </a:p>
          <a:p>
            <a:pPr marL="407988" lvl="0" indent="-407988" algn="just">
              <a:lnSpc>
                <a:spcPct val="107000"/>
              </a:lnSpc>
              <a:spcBef>
                <a:spcPts val="600"/>
              </a:spcBef>
              <a:spcAft>
                <a:spcPts val="600"/>
              </a:spcAft>
            </a:pPr>
            <a:r>
              <a:rPr lang="en-GB" sz="2400" dirty="0">
                <a:effectLst/>
                <a:latin typeface="Helvetica Neue" panose="02000503000000020004" pitchFamily="2" charset="0"/>
                <a:ea typeface="Helvetica Neue" panose="02000503000000020004" pitchFamily="2" charset="0"/>
                <a:cs typeface="Helvetica Neue" panose="02000503000000020004" pitchFamily="2" charset="0"/>
              </a:rPr>
              <a:t>5. Reflect upon how research in AI feeds into AI policy and how AI policy creates new needs for research into AI Ethics.</a:t>
            </a:r>
          </a:p>
          <a:p>
            <a:pPr marL="342900" indent="-342900">
              <a:buFont typeface="Arial" panose="020B0604020202020204" pitchFamily="34" charset="0"/>
              <a:buChar char="•"/>
            </a:pPr>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 Placeholder 4"/>
          <p:cNvSpPr>
            <a:spLocks noGrp="1"/>
          </p:cNvSpPr>
          <p:nvPr>
            <p:ph type="body" sz="quarter" idx="25"/>
          </p:nvPr>
        </p:nvSpPr>
        <p:spPr/>
        <p:txBody>
          <a:bodyPr/>
          <a:lstStyle/>
          <a:p>
            <a:r>
              <a:rPr lang="en-US" dirty="0"/>
              <a:t>Lecture Overview</a:t>
            </a:r>
          </a:p>
        </p:txBody>
      </p:sp>
      <p:sp>
        <p:nvSpPr>
          <p:cNvPr id="6" name="Slide Number Placeholder 5"/>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a:t>
            </a:fld>
            <a:endParaRPr lang="bg-BG" dirty="0">
              <a:solidFill>
                <a:srgbClr val="000000"/>
              </a:solidFill>
            </a:endParaRPr>
          </a:p>
        </p:txBody>
      </p:sp>
    </p:spTree>
    <p:extLst>
      <p:ext uri="{BB962C8B-B14F-4D97-AF65-F5344CB8AC3E}">
        <p14:creationId xmlns:p14="http://schemas.microsoft.com/office/powerpoint/2010/main" val="1376566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051CB8-2FBE-64E7-5A7A-DC4192F98C63}"/>
              </a:ext>
            </a:extLst>
          </p:cNvPr>
          <p:cNvSpPr>
            <a:spLocks noGrp="1"/>
          </p:cNvSpPr>
          <p:nvPr>
            <p:ph type="body" sz="quarter" idx="24"/>
          </p:nvPr>
        </p:nvSpPr>
        <p:spPr/>
        <p:txBody>
          <a:bodyPr/>
          <a:lstStyle/>
          <a:p>
            <a:r>
              <a:rPr lang="en-SE" dirty="0"/>
              <a:t>SOTA EXAMPLES: AWKWARD</a:t>
            </a:r>
          </a:p>
        </p:txBody>
      </p:sp>
      <p:sp>
        <p:nvSpPr>
          <p:cNvPr id="3" name="Text Placeholder 2">
            <a:extLst>
              <a:ext uri="{FF2B5EF4-FFF2-40B4-BE49-F238E27FC236}">
                <a16:creationId xmlns:a16="http://schemas.microsoft.com/office/drawing/2014/main" id="{FC52EFB7-EDEC-4977-87C7-A0843C83D7B6}"/>
              </a:ext>
            </a:extLst>
          </p:cNvPr>
          <p:cNvSpPr>
            <a:spLocks noGrp="1"/>
          </p:cNvSpPr>
          <p:nvPr>
            <p:ph type="body" sz="quarter" idx="22"/>
          </p:nvPr>
        </p:nvSpPr>
        <p:spPr/>
        <p:txBody>
          <a:bodyPr/>
          <a:lstStyle/>
          <a:p>
            <a:pPr marL="342900" indent="-342900">
              <a:buFont typeface="Arial" panose="020B0604020202020204" pitchFamily="34" charset="0"/>
              <a:buChar char="•"/>
            </a:pPr>
            <a:r>
              <a:rPr lang="en-US" dirty="0"/>
              <a:t>Allow us to define </a:t>
            </a:r>
            <a:r>
              <a:rPr lang="en-US" b="1" dirty="0"/>
              <a:t>temporal</a:t>
            </a:r>
            <a:r>
              <a:rPr lang="en-US" dirty="0"/>
              <a:t> </a:t>
            </a:r>
            <a:r>
              <a:rPr lang="en-US" b="1" dirty="0"/>
              <a:t>interaction scenes</a:t>
            </a:r>
            <a:r>
              <a:rPr lang="en-US" i="1" dirty="0"/>
              <a:t> </a:t>
            </a:r>
            <a:r>
              <a:rPr lang="en-US" dirty="0"/>
              <a:t>and </a:t>
            </a:r>
            <a:r>
              <a:rPr lang="en-US" b="1" dirty="0"/>
              <a:t>social roles</a:t>
            </a:r>
            <a:r>
              <a:rPr lang="en-US" i="1" dirty="0"/>
              <a:t> </a:t>
            </a:r>
            <a:r>
              <a:rPr lang="en-US" dirty="0"/>
              <a:t>for the agents in those interaction scenes.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Deontic operator describe </a:t>
            </a:r>
            <a:r>
              <a:rPr lang="en-US" b="1" dirty="0"/>
              <a:t>permitted, obliged, </a:t>
            </a:r>
            <a:r>
              <a:rPr lang="en-US" dirty="0"/>
              <a:t>and </a:t>
            </a:r>
            <a:r>
              <a:rPr lang="en-US" b="1" dirty="0"/>
              <a:t>non-permitted normative </a:t>
            </a:r>
            <a:r>
              <a:rPr lang="en-US" b="1" dirty="0" err="1"/>
              <a:t>behaviours</a:t>
            </a:r>
            <a:r>
              <a:rPr lang="en-US" b="1" dirty="0"/>
              <a:t> </a:t>
            </a:r>
            <a:r>
              <a:rPr lang="en-US" dirty="0"/>
              <a:t>for each role.     </a:t>
            </a:r>
          </a:p>
          <a:p>
            <a:endParaRPr lang="en-SE" dirty="0"/>
          </a:p>
        </p:txBody>
      </p:sp>
      <p:sp>
        <p:nvSpPr>
          <p:cNvPr id="5" name="Text Placeholder 4">
            <a:extLst>
              <a:ext uri="{FF2B5EF4-FFF2-40B4-BE49-F238E27FC236}">
                <a16:creationId xmlns:a16="http://schemas.microsoft.com/office/drawing/2014/main" id="{113E86C1-1A9B-7C18-05AC-85ACB0E875CC}"/>
              </a:ext>
            </a:extLst>
          </p:cNvPr>
          <p:cNvSpPr>
            <a:spLocks noGrp="1"/>
          </p:cNvSpPr>
          <p:nvPr>
            <p:ph type="body" sz="quarter" idx="25"/>
          </p:nvPr>
        </p:nvSpPr>
        <p:spPr/>
        <p:txBody>
          <a:bodyPr/>
          <a:lstStyle/>
          <a:p>
            <a:r>
              <a:rPr lang="en-SE" dirty="0"/>
              <a:t>OPERA</a:t>
            </a:r>
          </a:p>
        </p:txBody>
      </p:sp>
      <p:sp>
        <p:nvSpPr>
          <p:cNvPr id="6" name="Slide Number Placeholder 5">
            <a:extLst>
              <a:ext uri="{FF2B5EF4-FFF2-40B4-BE49-F238E27FC236}">
                <a16:creationId xmlns:a16="http://schemas.microsoft.com/office/drawing/2014/main" id="{B14DA7AD-FFDC-7D48-D313-ACA3D7898636}"/>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30</a:t>
            </a:fld>
            <a:endParaRPr lang="bg-BG" dirty="0">
              <a:solidFill>
                <a:srgbClr val="000000"/>
              </a:solidFill>
            </a:endParaRPr>
          </a:p>
        </p:txBody>
      </p:sp>
      <p:sp>
        <p:nvSpPr>
          <p:cNvPr id="9" name="TextBox 8">
            <a:extLst>
              <a:ext uri="{FF2B5EF4-FFF2-40B4-BE49-F238E27FC236}">
                <a16:creationId xmlns:a16="http://schemas.microsoft.com/office/drawing/2014/main" id="{A1DE3E40-8DB4-BE6E-9A84-2D16CC69EE35}"/>
              </a:ext>
            </a:extLst>
          </p:cNvPr>
          <p:cNvSpPr txBox="1"/>
          <p:nvPr/>
        </p:nvSpPr>
        <p:spPr>
          <a:xfrm>
            <a:off x="4017207" y="8475644"/>
            <a:ext cx="4937657" cy="2308324"/>
          </a:xfrm>
          <a:prstGeom prst="rect">
            <a:avLst/>
          </a:prstGeom>
          <a:noFill/>
          <a:ln>
            <a:solidFill>
              <a:schemeClr val="tx1"/>
            </a:solidFill>
          </a:ln>
        </p:spPr>
        <p:txBody>
          <a:bodyPr wrap="square" rtlCol="0">
            <a:spAutoFit/>
          </a:bodyPr>
          <a:lstStyle/>
          <a:p>
            <a:r>
              <a:rPr lang="en-GB" sz="2400" b="1" dirty="0"/>
              <a:t>IF … THEN</a:t>
            </a:r>
          </a:p>
          <a:p>
            <a:pPr lvl="1"/>
            <a:r>
              <a:rPr lang="en-GB" sz="2400" b="1" dirty="0"/>
              <a:t>OBLIGED</a:t>
            </a:r>
            <a:r>
              <a:rPr lang="en-GB" sz="2400" dirty="0"/>
              <a:t>(role A, behaviour)</a:t>
            </a:r>
          </a:p>
          <a:p>
            <a:r>
              <a:rPr lang="en-GB" sz="2400" b="1" dirty="0"/>
              <a:t>ELSE</a:t>
            </a:r>
          </a:p>
          <a:p>
            <a:pPr lvl="1"/>
            <a:r>
              <a:rPr lang="en-GB" sz="2400" b="1" dirty="0"/>
              <a:t>NOT PERMITTED</a:t>
            </a:r>
            <a:r>
              <a:rPr lang="en-GB" sz="2400" dirty="0"/>
              <a:t>(role B, behaviour)</a:t>
            </a:r>
            <a:endParaRPr lang="en-GB" sz="2400" b="1" dirty="0"/>
          </a:p>
          <a:p>
            <a:r>
              <a:rPr lang="en-GB" sz="2400" b="1" dirty="0"/>
              <a:t>ENDIF</a:t>
            </a:r>
            <a:endParaRPr lang="en-US" sz="2400" dirty="0"/>
          </a:p>
        </p:txBody>
      </p:sp>
      <p:sp>
        <p:nvSpPr>
          <p:cNvPr id="10" name="Rectangle 9">
            <a:extLst>
              <a:ext uri="{FF2B5EF4-FFF2-40B4-BE49-F238E27FC236}">
                <a16:creationId xmlns:a16="http://schemas.microsoft.com/office/drawing/2014/main" id="{5CC9D719-17EB-ED54-32FE-F25862E694F1}"/>
              </a:ext>
            </a:extLst>
          </p:cNvPr>
          <p:cNvSpPr/>
          <p:nvPr/>
        </p:nvSpPr>
        <p:spPr>
          <a:xfrm>
            <a:off x="1506415" y="11682950"/>
            <a:ext cx="9294211" cy="707886"/>
          </a:xfrm>
          <a:prstGeom prst="rect">
            <a:avLst/>
          </a:prstGeom>
        </p:spPr>
        <p:txBody>
          <a:bodyPr wrap="square">
            <a:spAutoFit/>
          </a:bodyPr>
          <a:lstStyle/>
          <a:p>
            <a:r>
              <a:rPr lang="en-CA" sz="2000" dirty="0">
                <a:solidFill>
                  <a:schemeClr val="bg1">
                    <a:lumMod val="50000"/>
                  </a:schemeClr>
                </a:solidFill>
              </a:rPr>
              <a:t>Dignum, V. (2004). </a:t>
            </a:r>
            <a:r>
              <a:rPr lang="en-CA" sz="2000" i="1" dirty="0">
                <a:solidFill>
                  <a:schemeClr val="bg1">
                    <a:lumMod val="50000"/>
                  </a:schemeClr>
                </a:solidFill>
              </a:rPr>
              <a:t>A model for organizational interaction: based on agents, founded in logic.</a:t>
            </a:r>
            <a:r>
              <a:rPr lang="en-CA" sz="2000" dirty="0">
                <a:solidFill>
                  <a:schemeClr val="bg1">
                    <a:lumMod val="50000"/>
                  </a:schemeClr>
                </a:solidFill>
              </a:rPr>
              <a:t> PhD thesis.</a:t>
            </a:r>
          </a:p>
        </p:txBody>
      </p:sp>
      <p:pic>
        <p:nvPicPr>
          <p:cNvPr id="11" name="Picture 10">
            <a:extLst>
              <a:ext uri="{FF2B5EF4-FFF2-40B4-BE49-F238E27FC236}">
                <a16:creationId xmlns:a16="http://schemas.microsoft.com/office/drawing/2014/main" id="{011FC85A-4926-8250-E5C9-BFD9AE0599CF}"/>
              </a:ext>
            </a:extLst>
          </p:cNvPr>
          <p:cNvPicPr>
            <a:picLocks noChangeAspect="1"/>
          </p:cNvPicPr>
          <p:nvPr/>
        </p:nvPicPr>
        <p:blipFill>
          <a:blip r:embed="rId2"/>
          <a:stretch>
            <a:fillRect/>
          </a:stretch>
        </p:blipFill>
        <p:spPr>
          <a:xfrm>
            <a:off x="13257806" y="5394935"/>
            <a:ext cx="8710654" cy="5610252"/>
          </a:xfrm>
          <a:prstGeom prst="rect">
            <a:avLst/>
          </a:prstGeom>
        </p:spPr>
      </p:pic>
    </p:spTree>
    <p:extLst>
      <p:ext uri="{BB962C8B-B14F-4D97-AF65-F5344CB8AC3E}">
        <p14:creationId xmlns:p14="http://schemas.microsoft.com/office/powerpoint/2010/main" val="3972853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051CB8-2FBE-64E7-5A7A-DC4192F98C63}"/>
              </a:ext>
            </a:extLst>
          </p:cNvPr>
          <p:cNvSpPr>
            <a:spLocks noGrp="1"/>
          </p:cNvSpPr>
          <p:nvPr>
            <p:ph type="body" sz="quarter" idx="24"/>
          </p:nvPr>
        </p:nvSpPr>
        <p:spPr/>
        <p:txBody>
          <a:bodyPr/>
          <a:lstStyle/>
          <a:p>
            <a:r>
              <a:rPr lang="en-SE" dirty="0"/>
              <a:t>SOTA EXAMPLES: AWKWARD</a:t>
            </a:r>
          </a:p>
        </p:txBody>
      </p:sp>
      <p:sp>
        <p:nvSpPr>
          <p:cNvPr id="3" name="Text Placeholder 2">
            <a:extLst>
              <a:ext uri="{FF2B5EF4-FFF2-40B4-BE49-F238E27FC236}">
                <a16:creationId xmlns:a16="http://schemas.microsoft.com/office/drawing/2014/main" id="{FC52EFB7-EDEC-4977-87C7-A0843C83D7B6}"/>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b="1" dirty="0"/>
              <a:t>Reactive planning </a:t>
            </a:r>
            <a:r>
              <a:rPr lang="en-GB" sz="2400" dirty="0"/>
              <a:t>paradigm: a</a:t>
            </a:r>
            <a:r>
              <a:rPr lang="en-GB" sz="2400" i="1" dirty="0"/>
              <a:t> </a:t>
            </a:r>
            <a:r>
              <a:rPr lang="en-GB" sz="2400" b="1" dirty="0"/>
              <a:t>prioritised list </a:t>
            </a:r>
            <a:r>
              <a:rPr lang="en-GB" sz="2400" dirty="0"/>
              <a:t>of </a:t>
            </a:r>
            <a:r>
              <a:rPr lang="en-GB" sz="2400" i="1" dirty="0"/>
              <a:t>actions</a:t>
            </a:r>
            <a:r>
              <a:rPr lang="en-GB" sz="2400" dirty="0"/>
              <a:t> converging to a </a:t>
            </a:r>
            <a:r>
              <a:rPr lang="en-GB" sz="2400" i="1" dirty="0"/>
              <a:t>goal</a:t>
            </a:r>
            <a:r>
              <a:rPr lang="en-GB" sz="2400" dirty="0"/>
              <a:t>.</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Each </a:t>
            </a:r>
            <a:r>
              <a:rPr lang="en-GB" sz="2400" b="1" dirty="0"/>
              <a:t>action requires stimuli </a:t>
            </a:r>
            <a:r>
              <a:rPr lang="en-GB" sz="2400" dirty="0"/>
              <a:t>to be activated; guarding it by its environmental context requirement.</a:t>
            </a:r>
          </a:p>
          <a:p>
            <a:pPr marL="342900" indent="-342900">
              <a:buFont typeface="Arial" panose="020B0604020202020204" pitchFamily="34" charset="0"/>
              <a:buChar char="•"/>
            </a:pPr>
            <a:endParaRPr lang="en-SE" sz="2400" dirty="0"/>
          </a:p>
        </p:txBody>
      </p:sp>
      <p:sp>
        <p:nvSpPr>
          <p:cNvPr id="5" name="Text Placeholder 4">
            <a:extLst>
              <a:ext uri="{FF2B5EF4-FFF2-40B4-BE49-F238E27FC236}">
                <a16:creationId xmlns:a16="http://schemas.microsoft.com/office/drawing/2014/main" id="{113E86C1-1A9B-7C18-05AC-85ACB0E875CC}"/>
              </a:ext>
            </a:extLst>
          </p:cNvPr>
          <p:cNvSpPr>
            <a:spLocks noGrp="1"/>
          </p:cNvSpPr>
          <p:nvPr>
            <p:ph type="body" sz="quarter" idx="25"/>
          </p:nvPr>
        </p:nvSpPr>
        <p:spPr/>
        <p:txBody>
          <a:bodyPr/>
          <a:lstStyle/>
          <a:p>
            <a:r>
              <a:rPr lang="en-SE" dirty="0"/>
              <a:t>Behaviour Oriented Design</a:t>
            </a:r>
          </a:p>
        </p:txBody>
      </p:sp>
      <p:sp>
        <p:nvSpPr>
          <p:cNvPr id="6" name="Slide Number Placeholder 5">
            <a:extLst>
              <a:ext uri="{FF2B5EF4-FFF2-40B4-BE49-F238E27FC236}">
                <a16:creationId xmlns:a16="http://schemas.microsoft.com/office/drawing/2014/main" id="{B14DA7AD-FFDC-7D48-D313-ACA3D7898636}"/>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31</a:t>
            </a:fld>
            <a:endParaRPr lang="bg-BG" dirty="0">
              <a:solidFill>
                <a:srgbClr val="000000"/>
              </a:solidFill>
            </a:endParaRPr>
          </a:p>
        </p:txBody>
      </p:sp>
      <p:pic>
        <p:nvPicPr>
          <p:cNvPr id="7" name="Picture 6">
            <a:extLst>
              <a:ext uri="{FF2B5EF4-FFF2-40B4-BE49-F238E27FC236}">
                <a16:creationId xmlns:a16="http://schemas.microsoft.com/office/drawing/2014/main" id="{DCCC08F8-E594-BF9F-00CD-73A7F6F98747}"/>
              </a:ext>
            </a:extLst>
          </p:cNvPr>
          <p:cNvPicPr>
            <a:picLocks noChangeAspect="1"/>
          </p:cNvPicPr>
          <p:nvPr/>
        </p:nvPicPr>
        <p:blipFill rotWithShape="1">
          <a:blip r:embed="rId2"/>
          <a:srcRect l="28116" t="4941" r="7227" b="4941"/>
          <a:stretch/>
        </p:blipFill>
        <p:spPr>
          <a:xfrm>
            <a:off x="13295151" y="7179498"/>
            <a:ext cx="9361040" cy="2592291"/>
          </a:xfrm>
          <a:prstGeom prst="rect">
            <a:avLst/>
          </a:prstGeom>
        </p:spPr>
      </p:pic>
      <p:sp>
        <p:nvSpPr>
          <p:cNvPr id="8" name="Rectangle 7">
            <a:extLst>
              <a:ext uri="{FF2B5EF4-FFF2-40B4-BE49-F238E27FC236}">
                <a16:creationId xmlns:a16="http://schemas.microsoft.com/office/drawing/2014/main" id="{D5197020-1A41-BA6D-01BB-70582EE317EF}"/>
              </a:ext>
            </a:extLst>
          </p:cNvPr>
          <p:cNvSpPr/>
          <p:nvPr/>
        </p:nvSpPr>
        <p:spPr>
          <a:xfrm>
            <a:off x="1805516" y="10709603"/>
            <a:ext cx="18455227" cy="995016"/>
          </a:xfrm>
          <a:prstGeom prst="rect">
            <a:avLst/>
          </a:prstGeom>
        </p:spPr>
        <p:txBody>
          <a:bodyPr wrap="square">
            <a:spAutoFit/>
          </a:bodyPr>
          <a:lstStyle/>
          <a:p>
            <a:r>
              <a:rPr lang="en-CA" sz="2933" dirty="0">
                <a:solidFill>
                  <a:schemeClr val="bg1">
                    <a:lumMod val="50000"/>
                  </a:schemeClr>
                </a:solidFill>
              </a:rPr>
              <a:t>Bryson, J. J. (2001). </a:t>
            </a:r>
            <a:r>
              <a:rPr lang="en-CA" sz="2933" i="1" dirty="0">
                <a:solidFill>
                  <a:schemeClr val="bg1">
                    <a:lumMod val="50000"/>
                  </a:schemeClr>
                </a:solidFill>
              </a:rPr>
              <a:t>Intelligence by design: Principles of modularity and coordination for engineering complex adaptive agents. </a:t>
            </a:r>
            <a:r>
              <a:rPr lang="en-CA" sz="2933" dirty="0">
                <a:solidFill>
                  <a:schemeClr val="bg1">
                    <a:lumMod val="50000"/>
                  </a:schemeClr>
                </a:solidFill>
              </a:rPr>
              <a:t>PhD thesis, </a:t>
            </a:r>
          </a:p>
        </p:txBody>
      </p:sp>
    </p:spTree>
    <p:extLst>
      <p:ext uri="{BB962C8B-B14F-4D97-AF65-F5344CB8AC3E}">
        <p14:creationId xmlns:p14="http://schemas.microsoft.com/office/powerpoint/2010/main" val="3964833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051CB8-2FBE-64E7-5A7A-DC4192F98C63}"/>
              </a:ext>
            </a:extLst>
          </p:cNvPr>
          <p:cNvSpPr>
            <a:spLocks noGrp="1"/>
          </p:cNvSpPr>
          <p:nvPr>
            <p:ph type="body" sz="quarter" idx="24"/>
          </p:nvPr>
        </p:nvSpPr>
        <p:spPr/>
        <p:txBody>
          <a:bodyPr/>
          <a:lstStyle/>
          <a:p>
            <a:r>
              <a:rPr lang="en-SE" dirty="0"/>
              <a:t>SOTA EXAMPLES: AWKWARD</a:t>
            </a:r>
          </a:p>
        </p:txBody>
      </p:sp>
      <p:sp>
        <p:nvSpPr>
          <p:cNvPr id="3" name="Text Placeholder 2">
            <a:extLst>
              <a:ext uri="{FF2B5EF4-FFF2-40B4-BE49-F238E27FC236}">
                <a16:creationId xmlns:a16="http://schemas.microsoft.com/office/drawing/2014/main" id="{FC52EFB7-EDEC-4977-87C7-A0843C83D7B6}"/>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b="1" dirty="0"/>
              <a:t>Reactive planning </a:t>
            </a:r>
            <a:r>
              <a:rPr lang="en-GB" sz="2400" dirty="0"/>
              <a:t>paradigm: a</a:t>
            </a:r>
            <a:r>
              <a:rPr lang="en-GB" sz="2400" i="1" dirty="0"/>
              <a:t> </a:t>
            </a:r>
            <a:r>
              <a:rPr lang="en-GB" sz="2400" b="1" dirty="0"/>
              <a:t>prioritised list </a:t>
            </a:r>
            <a:r>
              <a:rPr lang="en-GB" sz="2400" dirty="0"/>
              <a:t>of </a:t>
            </a:r>
            <a:r>
              <a:rPr lang="en-GB" sz="2400" i="1" dirty="0"/>
              <a:t>actions</a:t>
            </a:r>
            <a:r>
              <a:rPr lang="en-GB" sz="2400" dirty="0"/>
              <a:t> converging to a </a:t>
            </a:r>
            <a:r>
              <a:rPr lang="en-GB" sz="2400" i="1" dirty="0"/>
              <a:t>goal</a:t>
            </a:r>
            <a:r>
              <a:rPr lang="en-GB" sz="2400" dirty="0"/>
              <a:t>.</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Each </a:t>
            </a:r>
            <a:r>
              <a:rPr lang="en-GB" sz="2400" b="1" dirty="0"/>
              <a:t>action requires stimuli </a:t>
            </a:r>
            <a:r>
              <a:rPr lang="en-GB" sz="2400" dirty="0"/>
              <a:t>to be activated; guarding it by its environmental context requirement.</a:t>
            </a:r>
          </a:p>
          <a:p>
            <a:pPr marL="342900" indent="-342900">
              <a:buFont typeface="Arial" panose="020B0604020202020204" pitchFamily="34" charset="0"/>
              <a:buChar char="•"/>
            </a:pPr>
            <a:endParaRPr lang="en-SE" sz="2400" dirty="0"/>
          </a:p>
        </p:txBody>
      </p:sp>
      <p:sp>
        <p:nvSpPr>
          <p:cNvPr id="5" name="Text Placeholder 4">
            <a:extLst>
              <a:ext uri="{FF2B5EF4-FFF2-40B4-BE49-F238E27FC236}">
                <a16:creationId xmlns:a16="http://schemas.microsoft.com/office/drawing/2014/main" id="{113E86C1-1A9B-7C18-05AC-85ACB0E875CC}"/>
              </a:ext>
            </a:extLst>
          </p:cNvPr>
          <p:cNvSpPr>
            <a:spLocks noGrp="1"/>
          </p:cNvSpPr>
          <p:nvPr>
            <p:ph type="body" sz="quarter" idx="25"/>
          </p:nvPr>
        </p:nvSpPr>
        <p:spPr/>
        <p:txBody>
          <a:bodyPr/>
          <a:lstStyle/>
          <a:p>
            <a:r>
              <a:rPr lang="en-SE" dirty="0"/>
              <a:t>Behaviour Oriented Design</a:t>
            </a:r>
          </a:p>
        </p:txBody>
      </p:sp>
      <p:sp>
        <p:nvSpPr>
          <p:cNvPr id="6" name="Slide Number Placeholder 5">
            <a:extLst>
              <a:ext uri="{FF2B5EF4-FFF2-40B4-BE49-F238E27FC236}">
                <a16:creationId xmlns:a16="http://schemas.microsoft.com/office/drawing/2014/main" id="{B14DA7AD-FFDC-7D48-D313-ACA3D7898636}"/>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32</a:t>
            </a:fld>
            <a:endParaRPr lang="bg-BG" dirty="0">
              <a:solidFill>
                <a:srgbClr val="000000"/>
              </a:solidFill>
            </a:endParaRPr>
          </a:p>
        </p:txBody>
      </p:sp>
      <p:pic>
        <p:nvPicPr>
          <p:cNvPr id="7" name="Picture 6">
            <a:extLst>
              <a:ext uri="{FF2B5EF4-FFF2-40B4-BE49-F238E27FC236}">
                <a16:creationId xmlns:a16="http://schemas.microsoft.com/office/drawing/2014/main" id="{DCCC08F8-E594-BF9F-00CD-73A7F6F98747}"/>
              </a:ext>
            </a:extLst>
          </p:cNvPr>
          <p:cNvPicPr>
            <a:picLocks noChangeAspect="1"/>
          </p:cNvPicPr>
          <p:nvPr/>
        </p:nvPicPr>
        <p:blipFill rotWithShape="1">
          <a:blip r:embed="rId2"/>
          <a:srcRect l="28116" t="4941" r="7227" b="4941"/>
          <a:stretch/>
        </p:blipFill>
        <p:spPr>
          <a:xfrm>
            <a:off x="13295151" y="7179498"/>
            <a:ext cx="9361040" cy="2592291"/>
          </a:xfrm>
          <a:prstGeom prst="rect">
            <a:avLst/>
          </a:prstGeom>
        </p:spPr>
      </p:pic>
      <p:sp>
        <p:nvSpPr>
          <p:cNvPr id="8" name="Rectangle 7">
            <a:extLst>
              <a:ext uri="{FF2B5EF4-FFF2-40B4-BE49-F238E27FC236}">
                <a16:creationId xmlns:a16="http://schemas.microsoft.com/office/drawing/2014/main" id="{D5197020-1A41-BA6D-01BB-70582EE317EF}"/>
              </a:ext>
            </a:extLst>
          </p:cNvPr>
          <p:cNvSpPr/>
          <p:nvPr/>
        </p:nvSpPr>
        <p:spPr>
          <a:xfrm>
            <a:off x="1805516" y="10709603"/>
            <a:ext cx="18455227" cy="995016"/>
          </a:xfrm>
          <a:prstGeom prst="rect">
            <a:avLst/>
          </a:prstGeom>
        </p:spPr>
        <p:txBody>
          <a:bodyPr wrap="square">
            <a:spAutoFit/>
          </a:bodyPr>
          <a:lstStyle/>
          <a:p>
            <a:r>
              <a:rPr lang="en-CA" sz="2933" dirty="0">
                <a:solidFill>
                  <a:schemeClr val="bg1">
                    <a:lumMod val="50000"/>
                  </a:schemeClr>
                </a:solidFill>
              </a:rPr>
              <a:t>Bryson, J. J. (2001). </a:t>
            </a:r>
            <a:r>
              <a:rPr lang="en-CA" sz="2933" i="1" dirty="0">
                <a:solidFill>
                  <a:schemeClr val="bg1">
                    <a:lumMod val="50000"/>
                  </a:schemeClr>
                </a:solidFill>
              </a:rPr>
              <a:t>Intelligence by design: Principles of modularity and coordination for engineering complex adaptive agents. </a:t>
            </a:r>
            <a:r>
              <a:rPr lang="en-CA" sz="2933" dirty="0">
                <a:solidFill>
                  <a:schemeClr val="bg1">
                    <a:lumMod val="50000"/>
                  </a:schemeClr>
                </a:solidFill>
              </a:rPr>
              <a:t>PhD thesis, </a:t>
            </a:r>
          </a:p>
        </p:txBody>
      </p:sp>
    </p:spTree>
    <p:extLst>
      <p:ext uri="{BB962C8B-B14F-4D97-AF65-F5344CB8AC3E}">
        <p14:creationId xmlns:p14="http://schemas.microsoft.com/office/powerpoint/2010/main" val="182434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5200E9-3D4A-99B3-4127-792D831AABEE}"/>
              </a:ext>
            </a:extLst>
          </p:cNvPr>
          <p:cNvSpPr>
            <a:spLocks noGrp="1"/>
          </p:cNvSpPr>
          <p:nvPr>
            <p:ph type="body" sz="quarter" idx="24"/>
          </p:nvPr>
        </p:nvSpPr>
        <p:spPr/>
        <p:txBody>
          <a:bodyPr/>
          <a:lstStyle/>
          <a:p>
            <a:r>
              <a:rPr lang="en-SE" dirty="0"/>
              <a:t>SOTA EXAMPLES: AWKWARD</a:t>
            </a:r>
          </a:p>
        </p:txBody>
      </p:sp>
      <p:sp>
        <p:nvSpPr>
          <p:cNvPr id="3" name="Text Placeholder 2">
            <a:extLst>
              <a:ext uri="{FF2B5EF4-FFF2-40B4-BE49-F238E27FC236}">
                <a16:creationId xmlns:a16="http://schemas.microsoft.com/office/drawing/2014/main" id="{D2068C1C-0B97-C72C-CC43-B86B8EB8F80E}"/>
              </a:ext>
            </a:extLst>
          </p:cNvPr>
          <p:cNvSpPr>
            <a:spLocks noGrp="1"/>
          </p:cNvSpPr>
          <p:nvPr>
            <p:ph type="body" sz="quarter" idx="22"/>
          </p:nvPr>
        </p:nvSpPr>
        <p:spPr/>
        <p:txBody>
          <a:bodyPr/>
          <a:lstStyle/>
          <a:p>
            <a:pPr marL="342900" indent="-342900">
              <a:buFont typeface="Arial" panose="020B0604020202020204" pitchFamily="34" charset="0"/>
              <a:buChar char="•"/>
            </a:pPr>
            <a:r>
              <a:rPr lang="en-GB" sz="2400" dirty="0"/>
              <a:t>Fulfilment of societal goals requires </a:t>
            </a:r>
            <a:r>
              <a:rPr lang="en-GB" sz="2400" b="1" dirty="0"/>
              <a:t>altruistic</a:t>
            </a:r>
            <a:r>
              <a:rPr lang="en-GB" sz="2400" dirty="0"/>
              <a:t> or other </a:t>
            </a:r>
            <a:r>
              <a:rPr lang="en-GB" sz="2400" b="1" dirty="0"/>
              <a:t>pro-social behaviour</a:t>
            </a:r>
            <a:r>
              <a:rPr lang="en-GB" sz="2400" dirty="0"/>
              <a:t>.</a:t>
            </a:r>
          </a:p>
          <a:p>
            <a:pPr marL="342900" indent="-342900">
              <a:buFont typeface="Arial" panose="020B0604020202020204" pitchFamily="34" charset="0"/>
              <a:buChar char="•"/>
            </a:pPr>
            <a:endParaRPr lang="en-GB" sz="2400" b="1" dirty="0"/>
          </a:p>
          <a:p>
            <a:pPr marL="342900" indent="-342900">
              <a:buFont typeface="Arial" panose="020B0604020202020204" pitchFamily="34" charset="0"/>
              <a:buChar char="•"/>
            </a:pPr>
            <a:r>
              <a:rPr lang="en-GB" sz="2400" dirty="0"/>
              <a:t>Fulfilment of individual goals may require </a:t>
            </a:r>
            <a:r>
              <a:rPr lang="en-GB" sz="2400" b="1" dirty="0"/>
              <a:t>freeriding, selfish, </a:t>
            </a:r>
            <a:r>
              <a:rPr lang="en-GB" sz="2400" dirty="0"/>
              <a:t>and</a:t>
            </a:r>
            <a:r>
              <a:rPr lang="en-GB" sz="2400" b="1" dirty="0"/>
              <a:t> anti-social </a:t>
            </a:r>
            <a:r>
              <a:rPr lang="en-GB" sz="2400" dirty="0"/>
              <a:t>behaviours.</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There is a need to alternate between different behaviours given the situation.</a:t>
            </a:r>
          </a:p>
          <a:p>
            <a:pPr marL="342900" indent="-342900">
              <a:buFont typeface="Arial" panose="020B0604020202020204" pitchFamily="34" charset="0"/>
              <a:buChar char="•"/>
            </a:pPr>
            <a:endParaRPr lang="en-SE" sz="2400" dirty="0"/>
          </a:p>
        </p:txBody>
      </p:sp>
      <p:sp>
        <p:nvSpPr>
          <p:cNvPr id="4" name="Text Placeholder 3">
            <a:extLst>
              <a:ext uri="{FF2B5EF4-FFF2-40B4-BE49-F238E27FC236}">
                <a16:creationId xmlns:a16="http://schemas.microsoft.com/office/drawing/2014/main" id="{F64DE396-DD77-C0CF-316C-C5CE0730DA5D}"/>
              </a:ext>
            </a:extLst>
          </p:cNvPr>
          <p:cNvSpPr>
            <a:spLocks noGrp="1"/>
          </p:cNvSpPr>
          <p:nvPr>
            <p:ph type="body" sz="quarter" idx="26"/>
          </p:nvPr>
        </p:nvSpPr>
        <p:spPr/>
        <p:txBody>
          <a:bodyPr/>
          <a:lstStyle/>
          <a:p>
            <a:pPr marL="342900" indent="-342900">
              <a:buFont typeface="Arial" panose="020B0604020202020204" pitchFamily="34" charset="0"/>
              <a:buChar char="•"/>
            </a:pPr>
            <a:r>
              <a:rPr lang="en-GB" sz="2400" dirty="0"/>
              <a:t>Inspired by Dennett’s Kinds of Minds:</a:t>
            </a:r>
          </a:p>
          <a:p>
            <a:pPr marL="952500" lvl="1" indent="-342900">
              <a:buFont typeface="Arial" panose="020B0604020202020204" pitchFamily="34" charset="0"/>
              <a:buChar char="•"/>
            </a:pPr>
            <a:r>
              <a:rPr lang="en-GB"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Darwinian – hardwired in phenotypes (evolutions)</a:t>
            </a:r>
          </a:p>
          <a:p>
            <a:pPr marL="952500" lvl="1" indent="-342900">
              <a:buFont typeface="Arial" panose="020B0604020202020204" pitchFamily="34" charset="0"/>
              <a:buChar char="•"/>
            </a:pPr>
            <a:r>
              <a:rPr lang="en-GB"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Skinnerian – ABC Learning</a:t>
            </a:r>
          </a:p>
          <a:p>
            <a:pPr marL="952500" lvl="1" indent="-342900">
              <a:buFont typeface="Arial" panose="020B0604020202020204" pitchFamily="34" charset="0"/>
              <a:buChar char="•"/>
            </a:pPr>
            <a:r>
              <a:rPr lang="en-GB"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Popperian – permits our hypotheses to die in head</a:t>
            </a:r>
          </a:p>
          <a:p>
            <a:pPr marL="952500" lvl="1" indent="-342900">
              <a:buFont typeface="Arial" panose="020B0604020202020204" pitchFamily="34" charset="0"/>
              <a:buChar char="•"/>
            </a:pPr>
            <a:r>
              <a:rPr lang="en-GB" sz="22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Gregorian – import tools from cultural environment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SE" sz="2400" dirty="0"/>
              <a:t>Or even ‘System 1/ System 2’</a:t>
            </a:r>
          </a:p>
        </p:txBody>
      </p:sp>
      <p:sp>
        <p:nvSpPr>
          <p:cNvPr id="5" name="Text Placeholder 4">
            <a:extLst>
              <a:ext uri="{FF2B5EF4-FFF2-40B4-BE49-F238E27FC236}">
                <a16:creationId xmlns:a16="http://schemas.microsoft.com/office/drawing/2014/main" id="{81AA3ABB-E2AD-D866-DB53-CC8EE7FC9E24}"/>
              </a:ext>
            </a:extLst>
          </p:cNvPr>
          <p:cNvSpPr>
            <a:spLocks noGrp="1"/>
          </p:cNvSpPr>
          <p:nvPr>
            <p:ph type="body" sz="quarter" idx="25"/>
          </p:nvPr>
        </p:nvSpPr>
        <p:spPr/>
        <p:txBody>
          <a:bodyPr/>
          <a:lstStyle/>
          <a:p>
            <a:r>
              <a:rPr lang="en-GB" dirty="0">
                <a:solidFill>
                  <a:srgbClr val="FF2D64"/>
                </a:solidFill>
              </a:rPr>
              <a:t>A</a:t>
            </a:r>
            <a:r>
              <a:rPr lang="en-GB" dirty="0">
                <a:solidFill>
                  <a:srgbClr val="0100C8"/>
                </a:solidFill>
              </a:rPr>
              <a:t>gents </a:t>
            </a:r>
            <a:r>
              <a:rPr lang="en-GB" dirty="0">
                <a:solidFill>
                  <a:srgbClr val="FF2D64"/>
                </a:solidFill>
              </a:rPr>
              <a:t>W</a:t>
            </a:r>
            <a:r>
              <a:rPr lang="en-GB" dirty="0">
                <a:solidFill>
                  <a:srgbClr val="0100C8"/>
                </a:solidFill>
              </a:rPr>
              <a:t>ith </a:t>
            </a:r>
            <a:r>
              <a:rPr lang="en-GB" dirty="0">
                <a:solidFill>
                  <a:srgbClr val="FF2D64"/>
                </a:solidFill>
              </a:rPr>
              <a:t>K</a:t>
            </a:r>
            <a:r>
              <a:rPr lang="en-GB" dirty="0">
                <a:solidFill>
                  <a:srgbClr val="0100C8"/>
                </a:solidFill>
              </a:rPr>
              <a:t>nowledge </a:t>
            </a:r>
            <a:r>
              <a:rPr lang="en-GB" dirty="0">
                <a:solidFill>
                  <a:srgbClr val="FF2D64"/>
                </a:solidFill>
              </a:rPr>
              <a:t>A</a:t>
            </a:r>
            <a:r>
              <a:rPr lang="en-GB" dirty="0">
                <a:solidFill>
                  <a:srgbClr val="0100C8"/>
                </a:solidFill>
              </a:rPr>
              <a:t>bout </a:t>
            </a:r>
            <a:r>
              <a:rPr lang="en-GB" dirty="0">
                <a:solidFill>
                  <a:srgbClr val="FF2D64"/>
                </a:solidFill>
              </a:rPr>
              <a:t>R</a:t>
            </a:r>
            <a:r>
              <a:rPr lang="en-GB" dirty="0">
                <a:solidFill>
                  <a:srgbClr val="0100C8"/>
                </a:solidFill>
              </a:rPr>
              <a:t>eal-time </a:t>
            </a:r>
            <a:r>
              <a:rPr lang="en-GB" dirty="0">
                <a:solidFill>
                  <a:srgbClr val="FF2D64"/>
                </a:solidFill>
              </a:rPr>
              <a:t>D</a:t>
            </a:r>
            <a:r>
              <a:rPr lang="en-GB" dirty="0">
                <a:solidFill>
                  <a:srgbClr val="0100C8"/>
                </a:solidFill>
              </a:rPr>
              <a:t>uties</a:t>
            </a:r>
            <a:endParaRPr lang="en-SE" dirty="0">
              <a:solidFill>
                <a:srgbClr val="0100C8"/>
              </a:solidFill>
            </a:endParaRPr>
          </a:p>
          <a:p>
            <a:endParaRPr lang="en-SE" dirty="0"/>
          </a:p>
        </p:txBody>
      </p:sp>
      <p:sp>
        <p:nvSpPr>
          <p:cNvPr id="6" name="Slide Number Placeholder 5">
            <a:extLst>
              <a:ext uri="{FF2B5EF4-FFF2-40B4-BE49-F238E27FC236}">
                <a16:creationId xmlns:a16="http://schemas.microsoft.com/office/drawing/2014/main" id="{825D3A62-D9B9-6485-F014-496A4708AAB0}"/>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33</a:t>
            </a:fld>
            <a:endParaRPr lang="bg-BG" dirty="0">
              <a:solidFill>
                <a:srgbClr val="000000"/>
              </a:solidFill>
            </a:endParaRPr>
          </a:p>
        </p:txBody>
      </p:sp>
    </p:spTree>
    <p:extLst>
      <p:ext uri="{BB962C8B-B14F-4D97-AF65-F5344CB8AC3E}">
        <p14:creationId xmlns:p14="http://schemas.microsoft.com/office/powerpoint/2010/main" val="4269650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 timeline&#10;&#10;Description automatically generated">
            <a:extLst>
              <a:ext uri="{FF2B5EF4-FFF2-40B4-BE49-F238E27FC236}">
                <a16:creationId xmlns:a16="http://schemas.microsoft.com/office/drawing/2014/main" id="{A0740877-1C35-98CF-4F46-A9E9BAE7CC0E}"/>
              </a:ext>
            </a:extLst>
          </p:cNvPr>
          <p:cNvPicPr>
            <a:picLocks noChangeAspect="1"/>
          </p:cNvPicPr>
          <p:nvPr/>
        </p:nvPicPr>
        <p:blipFill>
          <a:blip r:embed="rId3"/>
          <a:stretch>
            <a:fillRect/>
          </a:stretch>
        </p:blipFill>
        <p:spPr>
          <a:xfrm>
            <a:off x="1287095" y="5057489"/>
            <a:ext cx="9253130" cy="6206620"/>
          </a:xfrm>
          <a:prstGeom prst="rect">
            <a:avLst/>
          </a:prstGeom>
        </p:spPr>
      </p:pic>
      <p:sp>
        <p:nvSpPr>
          <p:cNvPr id="4" name="Text Placeholder 3">
            <a:extLst>
              <a:ext uri="{FF2B5EF4-FFF2-40B4-BE49-F238E27FC236}">
                <a16:creationId xmlns:a16="http://schemas.microsoft.com/office/drawing/2014/main" id="{2A48C4F2-50F1-4175-7C7F-17C2703460E2}"/>
              </a:ext>
            </a:extLst>
          </p:cNvPr>
          <p:cNvSpPr>
            <a:spLocks noGrp="1"/>
          </p:cNvSpPr>
          <p:nvPr>
            <p:ph type="body" sz="quarter" idx="24"/>
          </p:nvPr>
        </p:nvSpPr>
        <p:spPr/>
        <p:txBody>
          <a:bodyPr/>
          <a:lstStyle/>
          <a:p>
            <a:r>
              <a:rPr lang="en-SE" dirty="0"/>
              <a:t>SOTA EXAMPLES: AWKWARD</a:t>
            </a:r>
          </a:p>
        </p:txBody>
      </p:sp>
      <p:sp>
        <p:nvSpPr>
          <p:cNvPr id="5" name="Text Placeholder 4">
            <a:extLst>
              <a:ext uri="{FF2B5EF4-FFF2-40B4-BE49-F238E27FC236}">
                <a16:creationId xmlns:a16="http://schemas.microsoft.com/office/drawing/2014/main" id="{B8EF227C-3388-7BFC-9937-841436716ECC}"/>
              </a:ext>
            </a:extLst>
          </p:cNvPr>
          <p:cNvSpPr>
            <a:spLocks noGrp="1"/>
          </p:cNvSpPr>
          <p:nvPr>
            <p:ph type="body" sz="quarter" idx="25"/>
          </p:nvPr>
        </p:nvSpPr>
        <p:spPr/>
        <p:txBody>
          <a:bodyPr/>
          <a:lstStyle/>
          <a:p>
            <a:r>
              <a:rPr lang="en-GB" dirty="0">
                <a:solidFill>
                  <a:srgbClr val="FF2D64"/>
                </a:solidFill>
              </a:rPr>
              <a:t>A</a:t>
            </a:r>
            <a:r>
              <a:rPr lang="en-GB" dirty="0">
                <a:solidFill>
                  <a:srgbClr val="0100C8"/>
                </a:solidFill>
              </a:rPr>
              <a:t>gents </a:t>
            </a:r>
            <a:r>
              <a:rPr lang="en-GB" dirty="0">
                <a:solidFill>
                  <a:srgbClr val="FF2D64"/>
                </a:solidFill>
              </a:rPr>
              <a:t>W</a:t>
            </a:r>
            <a:r>
              <a:rPr lang="en-GB" dirty="0">
                <a:solidFill>
                  <a:srgbClr val="0100C8"/>
                </a:solidFill>
              </a:rPr>
              <a:t>ith </a:t>
            </a:r>
            <a:r>
              <a:rPr lang="en-GB" dirty="0">
                <a:solidFill>
                  <a:srgbClr val="FF2D64"/>
                </a:solidFill>
              </a:rPr>
              <a:t>K</a:t>
            </a:r>
            <a:r>
              <a:rPr lang="en-GB" dirty="0">
                <a:solidFill>
                  <a:srgbClr val="0100C8"/>
                </a:solidFill>
              </a:rPr>
              <a:t>nowledge </a:t>
            </a:r>
            <a:r>
              <a:rPr lang="en-GB" dirty="0">
                <a:solidFill>
                  <a:srgbClr val="FF2D64"/>
                </a:solidFill>
              </a:rPr>
              <a:t>A</a:t>
            </a:r>
            <a:r>
              <a:rPr lang="en-GB" dirty="0">
                <a:solidFill>
                  <a:srgbClr val="0100C8"/>
                </a:solidFill>
              </a:rPr>
              <a:t>bout </a:t>
            </a:r>
            <a:r>
              <a:rPr lang="en-GB" dirty="0">
                <a:solidFill>
                  <a:srgbClr val="FF2D64"/>
                </a:solidFill>
              </a:rPr>
              <a:t>R</a:t>
            </a:r>
            <a:r>
              <a:rPr lang="en-GB" dirty="0">
                <a:solidFill>
                  <a:srgbClr val="0100C8"/>
                </a:solidFill>
              </a:rPr>
              <a:t>eal-time </a:t>
            </a:r>
            <a:r>
              <a:rPr lang="en-GB" dirty="0">
                <a:solidFill>
                  <a:srgbClr val="FF2D64"/>
                </a:solidFill>
              </a:rPr>
              <a:t>D</a:t>
            </a:r>
            <a:r>
              <a:rPr lang="en-GB" dirty="0">
                <a:solidFill>
                  <a:srgbClr val="0100C8"/>
                </a:solidFill>
              </a:rPr>
              <a:t>uties</a:t>
            </a:r>
            <a:endParaRPr lang="en-SE" dirty="0">
              <a:solidFill>
                <a:srgbClr val="0100C8"/>
              </a:solidFill>
            </a:endParaRPr>
          </a:p>
        </p:txBody>
      </p:sp>
      <p:sp>
        <p:nvSpPr>
          <p:cNvPr id="10" name="Rectangle 9">
            <a:extLst>
              <a:ext uri="{FF2B5EF4-FFF2-40B4-BE49-F238E27FC236}">
                <a16:creationId xmlns:a16="http://schemas.microsoft.com/office/drawing/2014/main" id="{B2A2E296-6233-A8B8-0BD6-DEF76874679D}"/>
              </a:ext>
            </a:extLst>
          </p:cNvPr>
          <p:cNvSpPr/>
          <p:nvPr/>
        </p:nvSpPr>
        <p:spPr>
          <a:xfrm>
            <a:off x="16350423" y="10659816"/>
            <a:ext cx="5582325" cy="1569660"/>
          </a:xfrm>
          <a:prstGeom prst="rect">
            <a:avLst/>
          </a:prstGeom>
        </p:spPr>
        <p:txBody>
          <a:bodyPr wrap="square">
            <a:spAutoFit/>
          </a:bodyPr>
          <a:lstStyle/>
          <a:p>
            <a:r>
              <a:rPr lang="en-CA" sz="2400" dirty="0">
                <a:solidFill>
                  <a:schemeClr val="bg1">
                    <a:lumMod val="50000"/>
                  </a:schemeClr>
                </a:solidFill>
              </a:rPr>
              <a:t>Methnani, L., </a:t>
            </a:r>
            <a:r>
              <a:rPr lang="en-CA" sz="2400" dirty="0" err="1">
                <a:solidFill>
                  <a:schemeClr val="bg1">
                    <a:lumMod val="50000"/>
                  </a:schemeClr>
                </a:solidFill>
              </a:rPr>
              <a:t>Antoniades</a:t>
            </a:r>
            <a:r>
              <a:rPr lang="en-CA" sz="2400" dirty="0">
                <a:solidFill>
                  <a:schemeClr val="bg1">
                    <a:lumMod val="50000"/>
                  </a:schemeClr>
                </a:solidFill>
              </a:rPr>
              <a:t>, A., &amp; </a:t>
            </a:r>
            <a:r>
              <a:rPr lang="en-CA" sz="2400" b="1" dirty="0">
                <a:solidFill>
                  <a:schemeClr val="bg1">
                    <a:lumMod val="50000"/>
                  </a:schemeClr>
                </a:solidFill>
              </a:rPr>
              <a:t>Theodorou, A</a:t>
            </a:r>
            <a:r>
              <a:rPr lang="en-CA" sz="2400" dirty="0">
                <a:solidFill>
                  <a:schemeClr val="bg1">
                    <a:lumMod val="50000"/>
                  </a:schemeClr>
                </a:solidFill>
              </a:rPr>
              <a:t>. (2022). </a:t>
            </a:r>
            <a:r>
              <a:rPr lang="en-CA" sz="2400" i="1" dirty="0">
                <a:solidFill>
                  <a:schemeClr val="bg1">
                    <a:lumMod val="50000"/>
                  </a:schemeClr>
                </a:solidFill>
              </a:rPr>
              <a:t>Embracing AWKWARD! Real-time Adjustment of Reactive Plans Using Social Norms. </a:t>
            </a:r>
            <a:r>
              <a:rPr lang="en-CA" sz="2400" dirty="0">
                <a:solidFill>
                  <a:schemeClr val="bg1">
                    <a:lumMod val="50000"/>
                  </a:schemeClr>
                </a:solidFill>
              </a:rPr>
              <a:t>COINE 2022. arXiv:2204.10740.</a:t>
            </a:r>
          </a:p>
        </p:txBody>
      </p:sp>
      <p:sp>
        <p:nvSpPr>
          <p:cNvPr id="11" name="Right Brace 10">
            <a:extLst>
              <a:ext uri="{FF2B5EF4-FFF2-40B4-BE49-F238E27FC236}">
                <a16:creationId xmlns:a16="http://schemas.microsoft.com/office/drawing/2014/main" id="{FDCB6D39-E3CF-444D-51DD-7FFF7E512A0D}"/>
              </a:ext>
            </a:extLst>
          </p:cNvPr>
          <p:cNvSpPr/>
          <p:nvPr/>
        </p:nvSpPr>
        <p:spPr>
          <a:xfrm>
            <a:off x="10845272" y="5139211"/>
            <a:ext cx="664691" cy="2114027"/>
          </a:xfrm>
          <a:prstGeom prst="rightBrace">
            <a:avLst/>
          </a:prstGeom>
          <a:ln w="28575">
            <a:solidFill>
              <a:srgbClr val="FF2D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sz="9600"/>
          </a:p>
        </p:txBody>
      </p:sp>
      <p:sp>
        <p:nvSpPr>
          <p:cNvPr id="12" name="Right Brace 11">
            <a:extLst>
              <a:ext uri="{FF2B5EF4-FFF2-40B4-BE49-F238E27FC236}">
                <a16:creationId xmlns:a16="http://schemas.microsoft.com/office/drawing/2014/main" id="{64A76848-5BB6-A9EE-AD87-DAED33AC8713}"/>
              </a:ext>
            </a:extLst>
          </p:cNvPr>
          <p:cNvSpPr/>
          <p:nvPr/>
        </p:nvSpPr>
        <p:spPr>
          <a:xfrm>
            <a:off x="10845272" y="7563690"/>
            <a:ext cx="664691" cy="3700419"/>
          </a:xfrm>
          <a:prstGeom prst="rightBrace">
            <a:avLst/>
          </a:prstGeom>
          <a:ln w="28575">
            <a:solidFill>
              <a:srgbClr val="FF2D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sz="9600"/>
          </a:p>
        </p:txBody>
      </p:sp>
      <p:sp>
        <p:nvSpPr>
          <p:cNvPr id="13" name="Content Placeholder 4">
            <a:extLst>
              <a:ext uri="{FF2B5EF4-FFF2-40B4-BE49-F238E27FC236}">
                <a16:creationId xmlns:a16="http://schemas.microsoft.com/office/drawing/2014/main" id="{01E4B6A7-4EAF-EF3D-C2E3-874252808278}"/>
              </a:ext>
            </a:extLst>
          </p:cNvPr>
          <p:cNvSpPr txBox="1">
            <a:spLocks/>
          </p:cNvSpPr>
          <p:nvPr/>
        </p:nvSpPr>
        <p:spPr>
          <a:xfrm>
            <a:off x="11815010" y="9093624"/>
            <a:ext cx="9070827" cy="14144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80000"/>
              <a:buFont typeface="Courier New"/>
              <a:buChar char="o"/>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Lucida Grande"/>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267"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sym typeface="Wingdings" panose="05000000000000000000" pitchFamily="2" charset="2"/>
              </a:rPr>
              <a:t>Behaviour Oriented Design</a:t>
            </a:r>
          </a:p>
        </p:txBody>
      </p:sp>
      <p:sp>
        <p:nvSpPr>
          <p:cNvPr id="15" name="Content Placeholder 4">
            <a:extLst>
              <a:ext uri="{FF2B5EF4-FFF2-40B4-BE49-F238E27FC236}">
                <a16:creationId xmlns:a16="http://schemas.microsoft.com/office/drawing/2014/main" id="{A47FF331-38F8-6BF9-D0F1-BFA861690A4B}"/>
              </a:ext>
            </a:extLst>
          </p:cNvPr>
          <p:cNvSpPr txBox="1">
            <a:spLocks/>
          </p:cNvSpPr>
          <p:nvPr/>
        </p:nvSpPr>
        <p:spPr>
          <a:xfrm>
            <a:off x="11904298" y="5768602"/>
            <a:ext cx="9070827" cy="14144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80000"/>
              <a:buFont typeface="Courier New"/>
              <a:buChar char="o"/>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Lucida Grande"/>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267" dirty="0" err="1">
                <a:solidFill>
                  <a:srgbClr val="FF2D64"/>
                </a:solidFill>
                <a:latin typeface="Helvetica Neue" panose="02000503000000020004" pitchFamily="2" charset="0"/>
                <a:ea typeface="Helvetica Neue" panose="02000503000000020004" pitchFamily="2" charset="0"/>
                <a:cs typeface="Helvetica Neue" panose="02000503000000020004" pitchFamily="2" charset="0"/>
                <a:sym typeface="Wingdings" panose="05000000000000000000" pitchFamily="2" charset="2"/>
              </a:rPr>
              <a:t>OperA</a:t>
            </a:r>
            <a:endParaRPr lang="en-GB" sz="4267"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sym typeface="Wingdings" panose="05000000000000000000" pitchFamily="2" charset="2"/>
            </a:endParaRPr>
          </a:p>
        </p:txBody>
      </p:sp>
    </p:spTree>
    <p:extLst>
      <p:ext uri="{BB962C8B-B14F-4D97-AF65-F5344CB8AC3E}">
        <p14:creationId xmlns:p14="http://schemas.microsoft.com/office/powerpoint/2010/main" val="198593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2083E-6 -3.14815E-6 L -0.20761 -0.00185 " pathEditMode="relative" rAng="0" ptsTypes="AA">
                                      <p:cBhvr>
                                        <p:cTn id="6" dur="2000" fill="hold"/>
                                        <p:tgtEl>
                                          <p:spTgt spid="9"/>
                                        </p:tgtEl>
                                        <p:attrNameLst>
                                          <p:attrName>ppt_x</p:attrName>
                                          <p:attrName>ppt_y</p:attrName>
                                        </p:attrNameLst>
                                      </p:cBhvr>
                                      <p:rCtr x="-10384" y="-93"/>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 timeline&#10;&#10;Description automatically generated">
            <a:extLst>
              <a:ext uri="{FF2B5EF4-FFF2-40B4-BE49-F238E27FC236}">
                <a16:creationId xmlns:a16="http://schemas.microsoft.com/office/drawing/2014/main" id="{A0740877-1C35-98CF-4F46-A9E9BAE7CC0E}"/>
              </a:ext>
            </a:extLst>
          </p:cNvPr>
          <p:cNvPicPr>
            <a:picLocks noChangeAspect="1"/>
          </p:cNvPicPr>
          <p:nvPr/>
        </p:nvPicPr>
        <p:blipFill>
          <a:blip r:embed="rId3"/>
          <a:stretch>
            <a:fillRect/>
          </a:stretch>
        </p:blipFill>
        <p:spPr>
          <a:xfrm>
            <a:off x="1287095" y="5057489"/>
            <a:ext cx="9253130" cy="6206620"/>
          </a:xfrm>
          <a:prstGeom prst="rect">
            <a:avLst/>
          </a:prstGeom>
        </p:spPr>
      </p:pic>
      <p:sp>
        <p:nvSpPr>
          <p:cNvPr id="4" name="Text Placeholder 3">
            <a:extLst>
              <a:ext uri="{FF2B5EF4-FFF2-40B4-BE49-F238E27FC236}">
                <a16:creationId xmlns:a16="http://schemas.microsoft.com/office/drawing/2014/main" id="{2A48C4F2-50F1-4175-7C7F-17C2703460E2}"/>
              </a:ext>
            </a:extLst>
          </p:cNvPr>
          <p:cNvSpPr>
            <a:spLocks noGrp="1"/>
          </p:cNvSpPr>
          <p:nvPr>
            <p:ph type="body" sz="quarter" idx="24"/>
          </p:nvPr>
        </p:nvSpPr>
        <p:spPr/>
        <p:txBody>
          <a:bodyPr/>
          <a:lstStyle/>
          <a:p>
            <a:r>
              <a:rPr lang="en-SE" dirty="0"/>
              <a:t>SOTA EXAMPLES: AWKWARD</a:t>
            </a:r>
          </a:p>
        </p:txBody>
      </p:sp>
      <p:sp>
        <p:nvSpPr>
          <p:cNvPr id="5" name="Text Placeholder 4">
            <a:extLst>
              <a:ext uri="{FF2B5EF4-FFF2-40B4-BE49-F238E27FC236}">
                <a16:creationId xmlns:a16="http://schemas.microsoft.com/office/drawing/2014/main" id="{B8EF227C-3388-7BFC-9937-841436716ECC}"/>
              </a:ext>
            </a:extLst>
          </p:cNvPr>
          <p:cNvSpPr>
            <a:spLocks noGrp="1"/>
          </p:cNvSpPr>
          <p:nvPr>
            <p:ph type="body" sz="quarter" idx="25"/>
          </p:nvPr>
        </p:nvSpPr>
        <p:spPr/>
        <p:txBody>
          <a:bodyPr/>
          <a:lstStyle/>
          <a:p>
            <a:r>
              <a:rPr lang="en-GB" dirty="0">
                <a:solidFill>
                  <a:srgbClr val="FF2D64"/>
                </a:solidFill>
              </a:rPr>
              <a:t>A</a:t>
            </a:r>
            <a:r>
              <a:rPr lang="en-GB" dirty="0">
                <a:solidFill>
                  <a:srgbClr val="0100C8"/>
                </a:solidFill>
              </a:rPr>
              <a:t>gents </a:t>
            </a:r>
            <a:r>
              <a:rPr lang="en-GB" dirty="0">
                <a:solidFill>
                  <a:srgbClr val="FF2D64"/>
                </a:solidFill>
              </a:rPr>
              <a:t>W</a:t>
            </a:r>
            <a:r>
              <a:rPr lang="en-GB" dirty="0">
                <a:solidFill>
                  <a:srgbClr val="0100C8"/>
                </a:solidFill>
              </a:rPr>
              <a:t>ith </a:t>
            </a:r>
            <a:r>
              <a:rPr lang="en-GB" dirty="0">
                <a:solidFill>
                  <a:srgbClr val="FF2D64"/>
                </a:solidFill>
              </a:rPr>
              <a:t>K</a:t>
            </a:r>
            <a:r>
              <a:rPr lang="en-GB" dirty="0">
                <a:solidFill>
                  <a:srgbClr val="0100C8"/>
                </a:solidFill>
              </a:rPr>
              <a:t>nowledge </a:t>
            </a:r>
            <a:r>
              <a:rPr lang="en-GB" dirty="0">
                <a:solidFill>
                  <a:srgbClr val="FF2D64"/>
                </a:solidFill>
              </a:rPr>
              <a:t>A</a:t>
            </a:r>
            <a:r>
              <a:rPr lang="en-GB" dirty="0">
                <a:solidFill>
                  <a:srgbClr val="0100C8"/>
                </a:solidFill>
              </a:rPr>
              <a:t>bout </a:t>
            </a:r>
            <a:r>
              <a:rPr lang="en-GB" dirty="0">
                <a:solidFill>
                  <a:srgbClr val="FF2D64"/>
                </a:solidFill>
              </a:rPr>
              <a:t>R</a:t>
            </a:r>
            <a:r>
              <a:rPr lang="en-GB" dirty="0">
                <a:solidFill>
                  <a:srgbClr val="0100C8"/>
                </a:solidFill>
              </a:rPr>
              <a:t>eal-time </a:t>
            </a:r>
            <a:r>
              <a:rPr lang="en-GB" dirty="0">
                <a:solidFill>
                  <a:srgbClr val="FF2D64"/>
                </a:solidFill>
              </a:rPr>
              <a:t>D</a:t>
            </a:r>
            <a:r>
              <a:rPr lang="en-GB" dirty="0">
                <a:solidFill>
                  <a:srgbClr val="0100C8"/>
                </a:solidFill>
              </a:rPr>
              <a:t>uties</a:t>
            </a:r>
            <a:endParaRPr lang="en-SE" dirty="0">
              <a:solidFill>
                <a:srgbClr val="0100C8"/>
              </a:solidFill>
            </a:endParaRPr>
          </a:p>
        </p:txBody>
      </p:sp>
      <p:sp>
        <p:nvSpPr>
          <p:cNvPr id="10" name="Rectangle 9">
            <a:extLst>
              <a:ext uri="{FF2B5EF4-FFF2-40B4-BE49-F238E27FC236}">
                <a16:creationId xmlns:a16="http://schemas.microsoft.com/office/drawing/2014/main" id="{B2A2E296-6233-A8B8-0BD6-DEF76874679D}"/>
              </a:ext>
            </a:extLst>
          </p:cNvPr>
          <p:cNvSpPr/>
          <p:nvPr/>
        </p:nvSpPr>
        <p:spPr>
          <a:xfrm>
            <a:off x="1007665" y="11574561"/>
            <a:ext cx="15053970" cy="830997"/>
          </a:xfrm>
          <a:prstGeom prst="rect">
            <a:avLst/>
          </a:prstGeom>
        </p:spPr>
        <p:txBody>
          <a:bodyPr wrap="square">
            <a:spAutoFit/>
          </a:bodyPr>
          <a:lstStyle/>
          <a:p>
            <a:r>
              <a:rPr lang="en-CA" sz="2400" dirty="0">
                <a:solidFill>
                  <a:schemeClr val="bg1">
                    <a:lumMod val="50000"/>
                  </a:schemeClr>
                </a:solidFill>
              </a:rPr>
              <a:t>Methnani, L., </a:t>
            </a:r>
            <a:r>
              <a:rPr lang="en-CA" sz="2400" dirty="0" err="1">
                <a:solidFill>
                  <a:schemeClr val="bg1">
                    <a:lumMod val="50000"/>
                  </a:schemeClr>
                </a:solidFill>
              </a:rPr>
              <a:t>Antoniades</a:t>
            </a:r>
            <a:r>
              <a:rPr lang="en-CA" sz="2400" dirty="0">
                <a:solidFill>
                  <a:schemeClr val="bg1">
                    <a:lumMod val="50000"/>
                  </a:schemeClr>
                </a:solidFill>
              </a:rPr>
              <a:t>, A., &amp; </a:t>
            </a:r>
            <a:r>
              <a:rPr lang="en-CA" sz="2400" b="1" dirty="0">
                <a:solidFill>
                  <a:schemeClr val="bg1">
                    <a:lumMod val="50000"/>
                  </a:schemeClr>
                </a:solidFill>
              </a:rPr>
              <a:t>Theodorou, A</a:t>
            </a:r>
            <a:r>
              <a:rPr lang="en-CA" sz="2400" dirty="0">
                <a:solidFill>
                  <a:schemeClr val="bg1">
                    <a:lumMod val="50000"/>
                  </a:schemeClr>
                </a:solidFill>
              </a:rPr>
              <a:t>. (2022). </a:t>
            </a:r>
            <a:r>
              <a:rPr lang="en-CA" sz="2400" i="1" dirty="0">
                <a:solidFill>
                  <a:schemeClr val="bg1">
                    <a:lumMod val="50000"/>
                  </a:schemeClr>
                </a:solidFill>
              </a:rPr>
              <a:t>Embracing AWKWARD! Real-time Adjustment of Reactive Plans Using Social Norms. </a:t>
            </a:r>
            <a:r>
              <a:rPr lang="en-CA" sz="2400" dirty="0">
                <a:solidFill>
                  <a:schemeClr val="bg1">
                    <a:lumMod val="50000"/>
                  </a:schemeClr>
                </a:solidFill>
              </a:rPr>
              <a:t>COINE 2022. arXiv:2204.10740.</a:t>
            </a:r>
          </a:p>
        </p:txBody>
      </p:sp>
      <p:sp>
        <p:nvSpPr>
          <p:cNvPr id="2" name="TextBox 1">
            <a:extLst>
              <a:ext uri="{FF2B5EF4-FFF2-40B4-BE49-F238E27FC236}">
                <a16:creationId xmlns:a16="http://schemas.microsoft.com/office/drawing/2014/main" id="{8E6BFF9B-DF2A-B9F8-CA78-A3DFB658F767}"/>
              </a:ext>
            </a:extLst>
          </p:cNvPr>
          <p:cNvSpPr txBox="1"/>
          <p:nvPr/>
        </p:nvSpPr>
        <p:spPr>
          <a:xfrm>
            <a:off x="11768560" y="5057489"/>
            <a:ext cx="6030818" cy="2144498"/>
          </a:xfrm>
          <a:prstGeom prst="rect">
            <a:avLst/>
          </a:prstGeom>
          <a:noFill/>
          <a:ln>
            <a:solidFill>
              <a:schemeClr val="tx1"/>
            </a:solidFill>
          </a:ln>
        </p:spPr>
        <p:txBody>
          <a:bodyPr wrap="none" rtlCol="0">
            <a:spAutoFit/>
          </a:bodyPr>
          <a:lstStyle/>
          <a:p>
            <a:r>
              <a:rPr lang="en-GB" sz="2667" b="1" dirty="0"/>
              <a:t>IF … THEN</a:t>
            </a:r>
          </a:p>
          <a:p>
            <a:pPr lvl="1"/>
            <a:r>
              <a:rPr lang="en-GB" sz="2667" b="1" dirty="0"/>
              <a:t>OBLIGED</a:t>
            </a:r>
            <a:r>
              <a:rPr lang="en-GB" sz="2667" dirty="0"/>
              <a:t>(role A, behaviour)</a:t>
            </a:r>
          </a:p>
          <a:p>
            <a:r>
              <a:rPr lang="en-GB" sz="2667" b="1" dirty="0"/>
              <a:t>ELSE</a:t>
            </a:r>
          </a:p>
          <a:p>
            <a:pPr lvl="1"/>
            <a:r>
              <a:rPr lang="en-GB" sz="2667" b="1" dirty="0"/>
              <a:t>NOT PERMITTED</a:t>
            </a:r>
            <a:r>
              <a:rPr lang="en-GB" sz="2667" dirty="0"/>
              <a:t>(role B, behaviour)</a:t>
            </a:r>
            <a:endParaRPr lang="en-GB" sz="2667" b="1" dirty="0"/>
          </a:p>
          <a:p>
            <a:r>
              <a:rPr lang="en-GB" sz="2667" b="1" dirty="0"/>
              <a:t>ENDIF</a:t>
            </a:r>
            <a:endParaRPr lang="en-US" sz="6400" dirty="0"/>
          </a:p>
        </p:txBody>
      </p:sp>
      <p:sp>
        <p:nvSpPr>
          <p:cNvPr id="3" name="Right Brace 2">
            <a:extLst>
              <a:ext uri="{FF2B5EF4-FFF2-40B4-BE49-F238E27FC236}">
                <a16:creationId xmlns:a16="http://schemas.microsoft.com/office/drawing/2014/main" id="{1CDFF5CC-ED5D-081E-31F7-B1AE820721E5}"/>
              </a:ext>
            </a:extLst>
          </p:cNvPr>
          <p:cNvSpPr/>
          <p:nvPr/>
        </p:nvSpPr>
        <p:spPr>
          <a:xfrm>
            <a:off x="10540225" y="5086534"/>
            <a:ext cx="664691" cy="2114027"/>
          </a:xfrm>
          <a:prstGeom prst="rightBrace">
            <a:avLst/>
          </a:prstGeom>
          <a:ln w="28575">
            <a:solidFill>
              <a:srgbClr val="FF2D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sz="9600">
              <a:solidFill>
                <a:srgbClr val="FF2D64"/>
              </a:solidFill>
            </a:endParaRPr>
          </a:p>
        </p:txBody>
      </p:sp>
      <p:sp>
        <p:nvSpPr>
          <p:cNvPr id="6" name="Right Brace 5">
            <a:extLst>
              <a:ext uri="{FF2B5EF4-FFF2-40B4-BE49-F238E27FC236}">
                <a16:creationId xmlns:a16="http://schemas.microsoft.com/office/drawing/2014/main" id="{DF3749E3-5014-B578-22BE-DF2AC7CA2D94}"/>
              </a:ext>
            </a:extLst>
          </p:cNvPr>
          <p:cNvSpPr/>
          <p:nvPr/>
        </p:nvSpPr>
        <p:spPr>
          <a:xfrm>
            <a:off x="10540225" y="7228851"/>
            <a:ext cx="664691" cy="2347396"/>
          </a:xfrm>
          <a:prstGeom prst="rightBrace">
            <a:avLst/>
          </a:prstGeom>
          <a:ln w="28575">
            <a:solidFill>
              <a:srgbClr val="FF2D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sz="9600">
              <a:solidFill>
                <a:srgbClr val="FF2D64"/>
              </a:solidFill>
            </a:endParaRPr>
          </a:p>
        </p:txBody>
      </p:sp>
      <p:sp>
        <p:nvSpPr>
          <p:cNvPr id="7" name="Right Brace 6">
            <a:extLst>
              <a:ext uri="{FF2B5EF4-FFF2-40B4-BE49-F238E27FC236}">
                <a16:creationId xmlns:a16="http://schemas.microsoft.com/office/drawing/2014/main" id="{7D28008B-62A0-6E51-AA51-9FD6004E208A}"/>
              </a:ext>
            </a:extLst>
          </p:cNvPr>
          <p:cNvSpPr/>
          <p:nvPr/>
        </p:nvSpPr>
        <p:spPr>
          <a:xfrm>
            <a:off x="10548498" y="9576246"/>
            <a:ext cx="664691" cy="1678619"/>
          </a:xfrm>
          <a:prstGeom prst="rightBrace">
            <a:avLst/>
          </a:prstGeom>
          <a:ln w="28575">
            <a:solidFill>
              <a:srgbClr val="FF2D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sz="9600">
              <a:solidFill>
                <a:srgbClr val="FF2D64"/>
              </a:solidFill>
            </a:endParaRPr>
          </a:p>
        </p:txBody>
      </p:sp>
      <p:pic>
        <p:nvPicPr>
          <p:cNvPr id="8" name="Picture 7">
            <a:extLst>
              <a:ext uri="{FF2B5EF4-FFF2-40B4-BE49-F238E27FC236}">
                <a16:creationId xmlns:a16="http://schemas.microsoft.com/office/drawing/2014/main" id="{CF5AD5E6-5A16-D0CC-F35B-39145FC9E279}"/>
              </a:ext>
            </a:extLst>
          </p:cNvPr>
          <p:cNvPicPr>
            <a:picLocks noChangeAspect="1"/>
          </p:cNvPicPr>
          <p:nvPr/>
        </p:nvPicPr>
        <p:blipFill rotWithShape="1">
          <a:blip r:embed="rId4"/>
          <a:srcRect l="20189" t="37485" r="36822" b="9380"/>
          <a:stretch/>
        </p:blipFill>
        <p:spPr>
          <a:xfrm rot="5400000">
            <a:off x="17868568" y="6005937"/>
            <a:ext cx="3085915" cy="5463253"/>
          </a:xfrm>
          <a:prstGeom prst="rect">
            <a:avLst/>
          </a:prstGeom>
        </p:spPr>
      </p:pic>
      <p:pic>
        <p:nvPicPr>
          <p:cNvPr id="16" name="Picture 15">
            <a:extLst>
              <a:ext uri="{FF2B5EF4-FFF2-40B4-BE49-F238E27FC236}">
                <a16:creationId xmlns:a16="http://schemas.microsoft.com/office/drawing/2014/main" id="{B3FCB079-32C2-ED16-EAC4-E16EDBE1EAC6}"/>
              </a:ext>
            </a:extLst>
          </p:cNvPr>
          <p:cNvPicPr>
            <a:picLocks noChangeAspect="1"/>
          </p:cNvPicPr>
          <p:nvPr/>
        </p:nvPicPr>
        <p:blipFill rotWithShape="1">
          <a:blip r:embed="rId5"/>
          <a:srcRect l="8587" t="30467" r="14895" b="3446"/>
          <a:stretch/>
        </p:blipFill>
        <p:spPr>
          <a:xfrm rot="5400000">
            <a:off x="12440265" y="6852350"/>
            <a:ext cx="3559593" cy="4903004"/>
          </a:xfrm>
          <a:prstGeom prst="rect">
            <a:avLst/>
          </a:prstGeom>
        </p:spPr>
      </p:pic>
    </p:spTree>
    <p:extLst>
      <p:ext uri="{BB962C8B-B14F-4D97-AF65-F5344CB8AC3E}">
        <p14:creationId xmlns:p14="http://schemas.microsoft.com/office/powerpoint/2010/main" val="742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 timeline&#10;&#10;Description automatically generated">
            <a:extLst>
              <a:ext uri="{FF2B5EF4-FFF2-40B4-BE49-F238E27FC236}">
                <a16:creationId xmlns:a16="http://schemas.microsoft.com/office/drawing/2014/main" id="{A0740877-1C35-98CF-4F46-A9E9BAE7CC0E}"/>
              </a:ext>
            </a:extLst>
          </p:cNvPr>
          <p:cNvPicPr>
            <a:picLocks noChangeAspect="1"/>
          </p:cNvPicPr>
          <p:nvPr/>
        </p:nvPicPr>
        <p:blipFill>
          <a:blip r:embed="rId3"/>
          <a:stretch>
            <a:fillRect/>
          </a:stretch>
        </p:blipFill>
        <p:spPr>
          <a:xfrm>
            <a:off x="1287095" y="5057489"/>
            <a:ext cx="9253130" cy="6206620"/>
          </a:xfrm>
          <a:prstGeom prst="rect">
            <a:avLst/>
          </a:prstGeom>
        </p:spPr>
      </p:pic>
      <p:sp>
        <p:nvSpPr>
          <p:cNvPr id="4" name="Text Placeholder 3">
            <a:extLst>
              <a:ext uri="{FF2B5EF4-FFF2-40B4-BE49-F238E27FC236}">
                <a16:creationId xmlns:a16="http://schemas.microsoft.com/office/drawing/2014/main" id="{2A48C4F2-50F1-4175-7C7F-17C2703460E2}"/>
              </a:ext>
            </a:extLst>
          </p:cNvPr>
          <p:cNvSpPr>
            <a:spLocks noGrp="1"/>
          </p:cNvSpPr>
          <p:nvPr>
            <p:ph type="body" sz="quarter" idx="24"/>
          </p:nvPr>
        </p:nvSpPr>
        <p:spPr/>
        <p:txBody>
          <a:bodyPr/>
          <a:lstStyle/>
          <a:p>
            <a:r>
              <a:rPr lang="en-SE" dirty="0"/>
              <a:t>SOTA EXAMPLES: AWKWARD</a:t>
            </a:r>
          </a:p>
        </p:txBody>
      </p:sp>
      <p:sp>
        <p:nvSpPr>
          <p:cNvPr id="5" name="Text Placeholder 4">
            <a:extLst>
              <a:ext uri="{FF2B5EF4-FFF2-40B4-BE49-F238E27FC236}">
                <a16:creationId xmlns:a16="http://schemas.microsoft.com/office/drawing/2014/main" id="{B8EF227C-3388-7BFC-9937-841436716ECC}"/>
              </a:ext>
            </a:extLst>
          </p:cNvPr>
          <p:cNvSpPr>
            <a:spLocks noGrp="1"/>
          </p:cNvSpPr>
          <p:nvPr>
            <p:ph type="body" sz="quarter" idx="25"/>
          </p:nvPr>
        </p:nvSpPr>
        <p:spPr/>
        <p:txBody>
          <a:bodyPr/>
          <a:lstStyle/>
          <a:p>
            <a:r>
              <a:rPr lang="en-GB" dirty="0">
                <a:solidFill>
                  <a:srgbClr val="FF2D64"/>
                </a:solidFill>
              </a:rPr>
              <a:t>A</a:t>
            </a:r>
            <a:r>
              <a:rPr lang="en-GB" dirty="0">
                <a:solidFill>
                  <a:srgbClr val="0100C8"/>
                </a:solidFill>
              </a:rPr>
              <a:t>gents </a:t>
            </a:r>
            <a:r>
              <a:rPr lang="en-GB" dirty="0">
                <a:solidFill>
                  <a:srgbClr val="FF2D64"/>
                </a:solidFill>
              </a:rPr>
              <a:t>W</a:t>
            </a:r>
            <a:r>
              <a:rPr lang="en-GB" dirty="0">
                <a:solidFill>
                  <a:srgbClr val="0100C8"/>
                </a:solidFill>
              </a:rPr>
              <a:t>ith </a:t>
            </a:r>
            <a:r>
              <a:rPr lang="en-GB" dirty="0">
                <a:solidFill>
                  <a:srgbClr val="FF2D64"/>
                </a:solidFill>
              </a:rPr>
              <a:t>K</a:t>
            </a:r>
            <a:r>
              <a:rPr lang="en-GB" dirty="0">
                <a:solidFill>
                  <a:srgbClr val="0100C8"/>
                </a:solidFill>
              </a:rPr>
              <a:t>nowledge </a:t>
            </a:r>
            <a:r>
              <a:rPr lang="en-GB" dirty="0">
                <a:solidFill>
                  <a:srgbClr val="FF2D64"/>
                </a:solidFill>
              </a:rPr>
              <a:t>A</a:t>
            </a:r>
            <a:r>
              <a:rPr lang="en-GB" dirty="0">
                <a:solidFill>
                  <a:srgbClr val="0100C8"/>
                </a:solidFill>
              </a:rPr>
              <a:t>bout </a:t>
            </a:r>
            <a:r>
              <a:rPr lang="en-GB" dirty="0">
                <a:solidFill>
                  <a:srgbClr val="FF2D64"/>
                </a:solidFill>
              </a:rPr>
              <a:t>R</a:t>
            </a:r>
            <a:r>
              <a:rPr lang="en-GB" dirty="0">
                <a:solidFill>
                  <a:srgbClr val="0100C8"/>
                </a:solidFill>
              </a:rPr>
              <a:t>eal-time </a:t>
            </a:r>
            <a:r>
              <a:rPr lang="en-GB" dirty="0">
                <a:solidFill>
                  <a:srgbClr val="FF2D64"/>
                </a:solidFill>
              </a:rPr>
              <a:t>D</a:t>
            </a:r>
            <a:r>
              <a:rPr lang="en-GB" dirty="0">
                <a:solidFill>
                  <a:srgbClr val="0100C8"/>
                </a:solidFill>
              </a:rPr>
              <a:t>uties</a:t>
            </a:r>
            <a:endParaRPr lang="en-SE" dirty="0">
              <a:solidFill>
                <a:srgbClr val="0100C8"/>
              </a:solidFill>
            </a:endParaRPr>
          </a:p>
        </p:txBody>
      </p:sp>
      <p:sp>
        <p:nvSpPr>
          <p:cNvPr id="10" name="Rectangle 9">
            <a:extLst>
              <a:ext uri="{FF2B5EF4-FFF2-40B4-BE49-F238E27FC236}">
                <a16:creationId xmlns:a16="http://schemas.microsoft.com/office/drawing/2014/main" id="{B2A2E296-6233-A8B8-0BD6-DEF76874679D}"/>
              </a:ext>
            </a:extLst>
          </p:cNvPr>
          <p:cNvSpPr/>
          <p:nvPr/>
        </p:nvSpPr>
        <p:spPr>
          <a:xfrm>
            <a:off x="1007665" y="11574561"/>
            <a:ext cx="15053970" cy="830997"/>
          </a:xfrm>
          <a:prstGeom prst="rect">
            <a:avLst/>
          </a:prstGeom>
        </p:spPr>
        <p:txBody>
          <a:bodyPr wrap="square">
            <a:spAutoFit/>
          </a:bodyPr>
          <a:lstStyle/>
          <a:p>
            <a:r>
              <a:rPr lang="en-CA" sz="2400" dirty="0">
                <a:solidFill>
                  <a:schemeClr val="bg1">
                    <a:lumMod val="50000"/>
                  </a:schemeClr>
                </a:solidFill>
              </a:rPr>
              <a:t>Methnani, L., </a:t>
            </a:r>
            <a:r>
              <a:rPr lang="en-CA" sz="2400" dirty="0" err="1">
                <a:solidFill>
                  <a:schemeClr val="bg1">
                    <a:lumMod val="50000"/>
                  </a:schemeClr>
                </a:solidFill>
              </a:rPr>
              <a:t>Antoniades</a:t>
            </a:r>
            <a:r>
              <a:rPr lang="en-CA" sz="2400" dirty="0">
                <a:solidFill>
                  <a:schemeClr val="bg1">
                    <a:lumMod val="50000"/>
                  </a:schemeClr>
                </a:solidFill>
              </a:rPr>
              <a:t>, A., &amp; </a:t>
            </a:r>
            <a:r>
              <a:rPr lang="en-CA" sz="2400" b="1" dirty="0">
                <a:solidFill>
                  <a:schemeClr val="bg1">
                    <a:lumMod val="50000"/>
                  </a:schemeClr>
                </a:solidFill>
              </a:rPr>
              <a:t>Theodorou, A</a:t>
            </a:r>
            <a:r>
              <a:rPr lang="en-CA" sz="2400" dirty="0">
                <a:solidFill>
                  <a:schemeClr val="bg1">
                    <a:lumMod val="50000"/>
                  </a:schemeClr>
                </a:solidFill>
              </a:rPr>
              <a:t>. (2022). </a:t>
            </a:r>
            <a:r>
              <a:rPr lang="en-CA" sz="2400" i="1" dirty="0">
                <a:solidFill>
                  <a:schemeClr val="bg1">
                    <a:lumMod val="50000"/>
                  </a:schemeClr>
                </a:solidFill>
              </a:rPr>
              <a:t>Embracing AWKWARD! Real-time Adjustment of Reactive Plans Using Social Norms. </a:t>
            </a:r>
            <a:r>
              <a:rPr lang="en-CA" sz="2400" dirty="0">
                <a:solidFill>
                  <a:schemeClr val="bg1">
                    <a:lumMod val="50000"/>
                  </a:schemeClr>
                </a:solidFill>
              </a:rPr>
              <a:t>COINE 2022. arXiv:2204.10740.</a:t>
            </a:r>
          </a:p>
        </p:txBody>
      </p:sp>
      <p:sp>
        <p:nvSpPr>
          <p:cNvPr id="3" name="Right Brace 2">
            <a:extLst>
              <a:ext uri="{FF2B5EF4-FFF2-40B4-BE49-F238E27FC236}">
                <a16:creationId xmlns:a16="http://schemas.microsoft.com/office/drawing/2014/main" id="{1CDFF5CC-ED5D-081E-31F7-B1AE820721E5}"/>
              </a:ext>
            </a:extLst>
          </p:cNvPr>
          <p:cNvSpPr/>
          <p:nvPr/>
        </p:nvSpPr>
        <p:spPr>
          <a:xfrm>
            <a:off x="10540225" y="5086534"/>
            <a:ext cx="664691" cy="2114027"/>
          </a:xfrm>
          <a:prstGeom prst="rightBrace">
            <a:avLst/>
          </a:prstGeom>
          <a:ln w="28575">
            <a:solidFill>
              <a:srgbClr val="FF2D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sz="9600"/>
          </a:p>
        </p:txBody>
      </p:sp>
      <p:sp>
        <p:nvSpPr>
          <p:cNvPr id="6" name="Right Brace 5">
            <a:extLst>
              <a:ext uri="{FF2B5EF4-FFF2-40B4-BE49-F238E27FC236}">
                <a16:creationId xmlns:a16="http://schemas.microsoft.com/office/drawing/2014/main" id="{DF3749E3-5014-B578-22BE-DF2AC7CA2D94}"/>
              </a:ext>
            </a:extLst>
          </p:cNvPr>
          <p:cNvSpPr/>
          <p:nvPr/>
        </p:nvSpPr>
        <p:spPr>
          <a:xfrm>
            <a:off x="10540225" y="7228851"/>
            <a:ext cx="664691" cy="2347396"/>
          </a:xfrm>
          <a:prstGeom prst="rightBrace">
            <a:avLst/>
          </a:prstGeom>
          <a:ln w="28575">
            <a:solidFill>
              <a:srgbClr val="FF2D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sz="9600"/>
          </a:p>
        </p:txBody>
      </p:sp>
      <p:sp>
        <p:nvSpPr>
          <p:cNvPr id="7" name="Right Brace 6">
            <a:extLst>
              <a:ext uri="{FF2B5EF4-FFF2-40B4-BE49-F238E27FC236}">
                <a16:creationId xmlns:a16="http://schemas.microsoft.com/office/drawing/2014/main" id="{7D28008B-62A0-6E51-AA51-9FD6004E208A}"/>
              </a:ext>
            </a:extLst>
          </p:cNvPr>
          <p:cNvSpPr/>
          <p:nvPr/>
        </p:nvSpPr>
        <p:spPr>
          <a:xfrm>
            <a:off x="10548498" y="9576246"/>
            <a:ext cx="664691" cy="1678619"/>
          </a:xfrm>
          <a:prstGeom prst="rightBrace">
            <a:avLst/>
          </a:prstGeom>
          <a:ln w="28575">
            <a:solidFill>
              <a:srgbClr val="FF2D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sz="9600"/>
          </a:p>
        </p:txBody>
      </p:sp>
      <p:sp>
        <p:nvSpPr>
          <p:cNvPr id="17" name="Content Placeholder 4">
            <a:extLst>
              <a:ext uri="{FF2B5EF4-FFF2-40B4-BE49-F238E27FC236}">
                <a16:creationId xmlns:a16="http://schemas.microsoft.com/office/drawing/2014/main" id="{991E8C3D-B7D8-A2A6-79D3-F44863AE381A}"/>
              </a:ext>
            </a:extLst>
          </p:cNvPr>
          <p:cNvSpPr txBox="1">
            <a:spLocks/>
          </p:cNvSpPr>
          <p:nvPr/>
        </p:nvSpPr>
        <p:spPr>
          <a:xfrm>
            <a:off x="11589114" y="10131835"/>
            <a:ext cx="9070827" cy="14144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80000"/>
              <a:buFont typeface="Courier New"/>
              <a:buChar char="o"/>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Lucida Grande"/>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267"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sym typeface="Wingdings" panose="05000000000000000000" pitchFamily="2" charset="2"/>
              </a:rPr>
              <a:t>Embodiment</a:t>
            </a:r>
          </a:p>
        </p:txBody>
      </p:sp>
      <p:sp>
        <p:nvSpPr>
          <p:cNvPr id="20" name="Content Placeholder 4">
            <a:extLst>
              <a:ext uri="{FF2B5EF4-FFF2-40B4-BE49-F238E27FC236}">
                <a16:creationId xmlns:a16="http://schemas.microsoft.com/office/drawing/2014/main" id="{0B38956A-1A54-D926-DF7B-BA14701521AF}"/>
              </a:ext>
            </a:extLst>
          </p:cNvPr>
          <p:cNvSpPr txBox="1">
            <a:spLocks/>
          </p:cNvSpPr>
          <p:nvPr/>
        </p:nvSpPr>
        <p:spPr>
          <a:xfrm>
            <a:off x="11526221" y="5893918"/>
            <a:ext cx="9070827" cy="14144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80000"/>
              <a:buFont typeface="Courier New"/>
              <a:buChar char="o"/>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Lucida Grande"/>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267"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sym typeface="Wingdings" panose="05000000000000000000" pitchFamily="2" charset="2"/>
              </a:rPr>
              <a:t>Gregorian Mind / System 2</a:t>
            </a:r>
          </a:p>
        </p:txBody>
      </p:sp>
      <p:sp>
        <p:nvSpPr>
          <p:cNvPr id="21" name="Content Placeholder 4">
            <a:extLst>
              <a:ext uri="{FF2B5EF4-FFF2-40B4-BE49-F238E27FC236}">
                <a16:creationId xmlns:a16="http://schemas.microsoft.com/office/drawing/2014/main" id="{BB5D8DC0-9729-DACE-24AE-24AE5C979C84}"/>
              </a:ext>
            </a:extLst>
          </p:cNvPr>
          <p:cNvSpPr txBox="1">
            <a:spLocks/>
          </p:cNvSpPr>
          <p:nvPr/>
        </p:nvSpPr>
        <p:spPr>
          <a:xfrm>
            <a:off x="11733755" y="8027031"/>
            <a:ext cx="9070827" cy="14144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80000"/>
              <a:buFont typeface="Courier New"/>
              <a:buChar char="o"/>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Lucida Grande"/>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267"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sym typeface="Wingdings" panose="05000000000000000000" pitchFamily="2" charset="2"/>
              </a:rPr>
              <a:t>Darwinian Mind / System 1</a:t>
            </a:r>
          </a:p>
        </p:txBody>
      </p:sp>
    </p:spTree>
    <p:extLst>
      <p:ext uri="{BB962C8B-B14F-4D97-AF65-F5344CB8AC3E}">
        <p14:creationId xmlns:p14="http://schemas.microsoft.com/office/powerpoint/2010/main" val="413771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0B7D4A-0A23-9ED4-9643-05F101AB9EDB}"/>
              </a:ext>
            </a:extLst>
          </p:cNvPr>
          <p:cNvSpPr>
            <a:spLocks noGrp="1"/>
          </p:cNvSpPr>
          <p:nvPr>
            <p:ph type="body" sz="quarter" idx="24"/>
          </p:nvPr>
        </p:nvSpPr>
        <p:spPr/>
        <p:txBody>
          <a:bodyPr/>
          <a:lstStyle/>
          <a:p>
            <a:r>
              <a:rPr lang="en-SE" dirty="0"/>
              <a:t>SOTA EXAMPLES: AWKWARD</a:t>
            </a:r>
          </a:p>
        </p:txBody>
      </p:sp>
      <p:sp>
        <p:nvSpPr>
          <p:cNvPr id="3" name="Text Placeholder 2">
            <a:extLst>
              <a:ext uri="{FF2B5EF4-FFF2-40B4-BE49-F238E27FC236}">
                <a16:creationId xmlns:a16="http://schemas.microsoft.com/office/drawing/2014/main" id="{F45587E9-BE7C-26D2-DA82-52ABD3E0BD19}"/>
              </a:ext>
            </a:extLst>
          </p:cNvPr>
          <p:cNvSpPr>
            <a:spLocks noGrp="1"/>
          </p:cNvSpPr>
          <p:nvPr>
            <p:ph type="body" sz="quarter" idx="22"/>
          </p:nvPr>
        </p:nvSpPr>
        <p:spPr/>
        <p:txBody>
          <a:bodyPr/>
          <a:lstStyle/>
          <a:p>
            <a:pPr marL="342900" indent="-342900">
              <a:lnSpc>
                <a:spcPct val="120000"/>
              </a:lnSpc>
              <a:buFont typeface="Arial" panose="020B0604020202020204" pitchFamily="34" charset="0"/>
              <a:buChar char="•"/>
            </a:pPr>
            <a:r>
              <a:rPr lang="en-US" sz="2400" dirty="0"/>
              <a:t>Multiplayer real-time strategy game.</a:t>
            </a:r>
          </a:p>
          <a:p>
            <a:pPr marL="342900" indent="-342900">
              <a:lnSpc>
                <a:spcPct val="120000"/>
              </a:lnSpc>
              <a:buFont typeface="Arial" panose="020B0604020202020204" pitchFamily="34" charset="0"/>
              <a:buChar char="•"/>
            </a:pPr>
            <a:endParaRPr lang="en-US" sz="2400" dirty="0"/>
          </a:p>
          <a:p>
            <a:pPr marL="342900" indent="-342900">
              <a:lnSpc>
                <a:spcPct val="120000"/>
              </a:lnSpc>
              <a:buFont typeface="Arial" panose="020B0604020202020204" pitchFamily="34" charset="0"/>
              <a:buChar char="•"/>
            </a:pPr>
            <a:r>
              <a:rPr lang="en-US" sz="2400" dirty="0"/>
              <a:t>Complex and dynamic environment</a:t>
            </a:r>
            <a:r>
              <a:rPr lang="en-US" sz="2400" dirty="0">
                <a:ea typeface="+mn-lt"/>
                <a:cs typeface="+mn-lt"/>
              </a:rPr>
              <a:t>.</a:t>
            </a:r>
            <a:endParaRPr lang="en-US" sz="2400" dirty="0"/>
          </a:p>
          <a:p>
            <a:pPr marL="342900" indent="-342900">
              <a:lnSpc>
                <a:spcPct val="120000"/>
              </a:lnSpc>
              <a:buFont typeface="Arial" panose="020B0604020202020204" pitchFamily="34" charset="0"/>
              <a:buChar char="•"/>
            </a:pPr>
            <a:endParaRPr lang="en-GB" sz="2400" dirty="0">
              <a:ea typeface="+mn-lt"/>
              <a:cs typeface="+mn-lt"/>
            </a:endParaRPr>
          </a:p>
          <a:p>
            <a:pPr marL="342900" indent="-342900">
              <a:lnSpc>
                <a:spcPct val="120000"/>
              </a:lnSpc>
              <a:buFont typeface="Arial" panose="020B0604020202020204" pitchFamily="34" charset="0"/>
              <a:buChar char="•"/>
            </a:pPr>
            <a:r>
              <a:rPr lang="en-GB" sz="2400" dirty="0">
                <a:ea typeface="+mn-lt"/>
                <a:cs typeface="+mn-lt"/>
              </a:rPr>
              <a:t>Varied hero abilities; social agent interaction is key.</a:t>
            </a:r>
            <a:endParaRPr lang="en-US" sz="2400" b="1" dirty="0"/>
          </a:p>
          <a:p>
            <a:pPr marL="342900" indent="-342900">
              <a:buFont typeface="Arial" panose="020B0604020202020204" pitchFamily="34" charset="0"/>
              <a:buChar char="•"/>
            </a:pPr>
            <a:endParaRPr lang="en-SE" sz="2400" dirty="0"/>
          </a:p>
        </p:txBody>
      </p:sp>
      <p:sp>
        <p:nvSpPr>
          <p:cNvPr id="4" name="Text Placeholder 3">
            <a:extLst>
              <a:ext uri="{FF2B5EF4-FFF2-40B4-BE49-F238E27FC236}">
                <a16:creationId xmlns:a16="http://schemas.microsoft.com/office/drawing/2014/main" id="{DE4E7990-3353-F33B-6B4E-B18E9E7052A9}"/>
              </a:ext>
            </a:extLst>
          </p:cNvPr>
          <p:cNvSpPr>
            <a:spLocks noGrp="1"/>
          </p:cNvSpPr>
          <p:nvPr>
            <p:ph type="body" sz="quarter" idx="26"/>
          </p:nvPr>
        </p:nvSpPr>
        <p:spPr/>
        <p:txBody>
          <a:bodyPr/>
          <a:lstStyle/>
          <a:p>
            <a:endParaRPr lang="en-SE"/>
          </a:p>
        </p:txBody>
      </p:sp>
      <p:sp>
        <p:nvSpPr>
          <p:cNvPr id="5" name="Text Placeholder 4">
            <a:extLst>
              <a:ext uri="{FF2B5EF4-FFF2-40B4-BE49-F238E27FC236}">
                <a16:creationId xmlns:a16="http://schemas.microsoft.com/office/drawing/2014/main" id="{2DD4A9F9-F3AB-66D9-6E7A-DCD11B80A0B7}"/>
              </a:ext>
            </a:extLst>
          </p:cNvPr>
          <p:cNvSpPr>
            <a:spLocks noGrp="1"/>
          </p:cNvSpPr>
          <p:nvPr>
            <p:ph type="body" sz="quarter" idx="25"/>
          </p:nvPr>
        </p:nvSpPr>
        <p:spPr/>
        <p:txBody>
          <a:bodyPr/>
          <a:lstStyle/>
          <a:p>
            <a:r>
              <a:rPr lang="en-SE" dirty="0"/>
              <a:t>DOTA2 Example</a:t>
            </a:r>
          </a:p>
        </p:txBody>
      </p:sp>
      <p:sp>
        <p:nvSpPr>
          <p:cNvPr id="6" name="Slide Number Placeholder 5">
            <a:extLst>
              <a:ext uri="{FF2B5EF4-FFF2-40B4-BE49-F238E27FC236}">
                <a16:creationId xmlns:a16="http://schemas.microsoft.com/office/drawing/2014/main" id="{0E812009-519C-CED3-A8F6-A7656AFE4688}"/>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37</a:t>
            </a:fld>
            <a:endParaRPr lang="bg-BG" dirty="0">
              <a:solidFill>
                <a:srgbClr val="000000"/>
              </a:solidFill>
            </a:endParaRPr>
          </a:p>
        </p:txBody>
      </p:sp>
      <p:pic>
        <p:nvPicPr>
          <p:cNvPr id="7" name="Picture 2" descr="Dota 2 Guide for Beginners | How to Play Dota | DMarket | Blog">
            <a:extLst>
              <a:ext uri="{FF2B5EF4-FFF2-40B4-BE49-F238E27FC236}">
                <a16:creationId xmlns:a16="http://schemas.microsoft.com/office/drawing/2014/main" id="{65AB8039-DC13-5C1D-CFB1-2A2EF63385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0"/>
          <a:stretch/>
        </p:blipFill>
        <p:spPr bwMode="auto">
          <a:xfrm>
            <a:off x="15107477" y="5112166"/>
            <a:ext cx="5347253" cy="4911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563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0B7D4A-0A23-9ED4-9643-05F101AB9EDB}"/>
              </a:ext>
            </a:extLst>
          </p:cNvPr>
          <p:cNvSpPr>
            <a:spLocks noGrp="1"/>
          </p:cNvSpPr>
          <p:nvPr>
            <p:ph type="body" sz="quarter" idx="24"/>
          </p:nvPr>
        </p:nvSpPr>
        <p:spPr/>
        <p:txBody>
          <a:bodyPr/>
          <a:lstStyle/>
          <a:p>
            <a:r>
              <a:rPr lang="en-SE" dirty="0"/>
              <a:t>SOTA EXAMPLES: AWKWARD</a:t>
            </a:r>
          </a:p>
        </p:txBody>
      </p:sp>
      <p:sp>
        <p:nvSpPr>
          <p:cNvPr id="5" name="Text Placeholder 4">
            <a:extLst>
              <a:ext uri="{FF2B5EF4-FFF2-40B4-BE49-F238E27FC236}">
                <a16:creationId xmlns:a16="http://schemas.microsoft.com/office/drawing/2014/main" id="{2DD4A9F9-F3AB-66D9-6E7A-DCD11B80A0B7}"/>
              </a:ext>
            </a:extLst>
          </p:cNvPr>
          <p:cNvSpPr>
            <a:spLocks noGrp="1"/>
          </p:cNvSpPr>
          <p:nvPr>
            <p:ph type="body" sz="quarter" idx="25"/>
          </p:nvPr>
        </p:nvSpPr>
        <p:spPr/>
        <p:txBody>
          <a:bodyPr/>
          <a:lstStyle/>
          <a:p>
            <a:r>
              <a:rPr lang="en-US" dirty="0"/>
              <a:t>Interaction Scenes</a:t>
            </a:r>
            <a:endParaRPr lang="en-SE" dirty="0"/>
          </a:p>
        </p:txBody>
      </p:sp>
      <p:sp>
        <p:nvSpPr>
          <p:cNvPr id="6" name="Slide Number Placeholder 5">
            <a:extLst>
              <a:ext uri="{FF2B5EF4-FFF2-40B4-BE49-F238E27FC236}">
                <a16:creationId xmlns:a16="http://schemas.microsoft.com/office/drawing/2014/main" id="{0E812009-519C-CED3-A8F6-A7656AFE4688}"/>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38</a:t>
            </a:fld>
            <a:endParaRPr lang="bg-BG" dirty="0">
              <a:solidFill>
                <a:srgbClr val="000000"/>
              </a:solidFill>
            </a:endParaRPr>
          </a:p>
        </p:txBody>
      </p:sp>
      <p:pic>
        <p:nvPicPr>
          <p:cNvPr id="10" name="Content Placeholder 6">
            <a:extLst>
              <a:ext uri="{FF2B5EF4-FFF2-40B4-BE49-F238E27FC236}">
                <a16:creationId xmlns:a16="http://schemas.microsoft.com/office/drawing/2014/main" id="{79B16EAA-5DDD-8EFF-3521-CC304D74CC0A}"/>
              </a:ext>
            </a:extLst>
          </p:cNvPr>
          <p:cNvPicPr>
            <a:picLocks noChangeAspect="1"/>
          </p:cNvPicPr>
          <p:nvPr/>
        </p:nvPicPr>
        <p:blipFill>
          <a:blip r:embed="rId2"/>
          <a:stretch>
            <a:fillRect/>
          </a:stretch>
        </p:blipFill>
        <p:spPr>
          <a:xfrm>
            <a:off x="7755675" y="4491552"/>
            <a:ext cx="8856133" cy="4732896"/>
          </a:xfrm>
        </p:spPr>
      </p:pic>
      <p:pic>
        <p:nvPicPr>
          <p:cNvPr id="11" name="Picture 6" descr="Dota 2 - Sniper">
            <a:extLst>
              <a:ext uri="{FF2B5EF4-FFF2-40B4-BE49-F238E27FC236}">
                <a16:creationId xmlns:a16="http://schemas.microsoft.com/office/drawing/2014/main" id="{E9FC8AA9-FF6E-A0D5-252B-2CB81CF6E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6771" y="4722715"/>
            <a:ext cx="4270571" cy="42705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Dota 2 - Witch Doctor">
            <a:extLst>
              <a:ext uri="{FF2B5EF4-FFF2-40B4-BE49-F238E27FC236}">
                <a16:creationId xmlns:a16="http://schemas.microsoft.com/office/drawing/2014/main" id="{1C60FD5D-C28F-7FFF-22B4-3AA5F3E783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26664" y="4558080"/>
            <a:ext cx="4599840" cy="4599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D2BB635-F85F-62FD-30A8-F3E8E42C1BFD}"/>
              </a:ext>
            </a:extLst>
          </p:cNvPr>
          <p:cNvSpPr txBox="1"/>
          <p:nvPr/>
        </p:nvSpPr>
        <p:spPr>
          <a:xfrm>
            <a:off x="2702020" y="9809527"/>
            <a:ext cx="6040072" cy="1015663"/>
          </a:xfrm>
          <a:prstGeom prst="rect">
            <a:avLst/>
          </a:prstGeom>
          <a:noFill/>
        </p:spPr>
        <p:txBody>
          <a:bodyPr wrap="square" rtlCol="0">
            <a:spAutoFit/>
          </a:bodyPr>
          <a:lstStyle/>
          <a:p>
            <a:r>
              <a:rPr lang="en-US" sz="6000"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Position 1</a:t>
            </a:r>
            <a:endParaRPr lang="en-AE" sz="6000">
              <a:solidFill>
                <a:srgbClr val="FF2D64"/>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TextBox 13">
            <a:extLst>
              <a:ext uri="{FF2B5EF4-FFF2-40B4-BE49-F238E27FC236}">
                <a16:creationId xmlns:a16="http://schemas.microsoft.com/office/drawing/2014/main" id="{2A060FAD-356B-8A1B-E355-8AD892026271}"/>
              </a:ext>
            </a:extLst>
          </p:cNvPr>
          <p:cNvSpPr txBox="1"/>
          <p:nvPr/>
        </p:nvSpPr>
        <p:spPr>
          <a:xfrm>
            <a:off x="16824960" y="9809526"/>
            <a:ext cx="4797704" cy="1015663"/>
          </a:xfrm>
          <a:prstGeom prst="rect">
            <a:avLst/>
          </a:prstGeom>
          <a:noFill/>
        </p:spPr>
        <p:txBody>
          <a:bodyPr wrap="square" rtlCol="0">
            <a:spAutoFit/>
          </a:bodyPr>
          <a:lstStyle/>
          <a:p>
            <a:r>
              <a:rPr lang="en-US" sz="6000"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Position 5</a:t>
            </a:r>
            <a:endParaRPr lang="en-AE" sz="6000">
              <a:solidFill>
                <a:srgbClr val="FF2D64"/>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Arc 14">
            <a:extLst>
              <a:ext uri="{FF2B5EF4-FFF2-40B4-BE49-F238E27FC236}">
                <a16:creationId xmlns:a16="http://schemas.microsoft.com/office/drawing/2014/main" id="{9E6DE3D1-182F-396C-474A-B1F94B13A9DF}"/>
              </a:ext>
            </a:extLst>
          </p:cNvPr>
          <p:cNvSpPr/>
          <p:nvPr/>
        </p:nvSpPr>
        <p:spPr>
          <a:xfrm flipH="1">
            <a:off x="1777016" y="7416156"/>
            <a:ext cx="3087147" cy="3154259"/>
          </a:xfrm>
          <a:prstGeom prst="arc">
            <a:avLst>
              <a:gd name="adj1" fmla="val 15840716"/>
              <a:gd name="adj2" fmla="val 3373220"/>
            </a:avLst>
          </a:prstGeom>
          <a:ln w="38100">
            <a:solidFill>
              <a:srgbClr val="FF2D64"/>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sz="9600"/>
          </a:p>
        </p:txBody>
      </p:sp>
      <p:sp>
        <p:nvSpPr>
          <p:cNvPr id="16" name="Arc 15">
            <a:extLst>
              <a:ext uri="{FF2B5EF4-FFF2-40B4-BE49-F238E27FC236}">
                <a16:creationId xmlns:a16="http://schemas.microsoft.com/office/drawing/2014/main" id="{75110016-19A0-CE04-6100-E7CAC7BA4019}"/>
              </a:ext>
            </a:extLst>
          </p:cNvPr>
          <p:cNvSpPr/>
          <p:nvPr/>
        </p:nvSpPr>
        <p:spPr>
          <a:xfrm rot="19818349">
            <a:off x="18554835" y="6808151"/>
            <a:ext cx="3154261" cy="3154259"/>
          </a:xfrm>
          <a:prstGeom prst="arc">
            <a:avLst>
              <a:gd name="adj1" fmla="val 18508061"/>
              <a:gd name="adj2" fmla="val 4675792"/>
            </a:avLst>
          </a:prstGeom>
          <a:ln w="38100">
            <a:solidFill>
              <a:srgbClr val="FF2D64"/>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sz="9600"/>
          </a:p>
        </p:txBody>
      </p:sp>
      <p:pic>
        <p:nvPicPr>
          <p:cNvPr id="17" name="Content Placeholder 6">
            <a:extLst>
              <a:ext uri="{FF2B5EF4-FFF2-40B4-BE49-F238E27FC236}">
                <a16:creationId xmlns:a16="http://schemas.microsoft.com/office/drawing/2014/main" id="{AF1635CC-C048-6938-09BF-8F31C18FA687}"/>
              </a:ext>
            </a:extLst>
          </p:cNvPr>
          <p:cNvPicPr>
            <a:picLocks noChangeAspect="1"/>
          </p:cNvPicPr>
          <p:nvPr/>
        </p:nvPicPr>
        <p:blipFill>
          <a:blip r:embed="rId2"/>
          <a:stretch>
            <a:fillRect/>
          </a:stretch>
        </p:blipFill>
        <p:spPr>
          <a:xfrm>
            <a:off x="7857337" y="5728580"/>
            <a:ext cx="8856133" cy="4732896"/>
          </a:xfrm>
          <a:prstGeom prst="rect">
            <a:avLst/>
          </a:prstGeom>
        </p:spPr>
      </p:pic>
    </p:spTree>
    <p:extLst>
      <p:ext uri="{BB962C8B-B14F-4D97-AF65-F5344CB8AC3E}">
        <p14:creationId xmlns:p14="http://schemas.microsoft.com/office/powerpoint/2010/main" val="1559392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1F62CD4-4484-90A9-96BA-0C5A1436ED15}"/>
              </a:ext>
            </a:extLst>
          </p:cNvPr>
          <p:cNvSpPr>
            <a:spLocks noGrp="1"/>
          </p:cNvSpPr>
          <p:nvPr>
            <p:ph type="body" sz="quarter" idx="24"/>
          </p:nvPr>
        </p:nvSpPr>
        <p:spPr/>
        <p:txBody>
          <a:bodyPr/>
          <a:lstStyle/>
          <a:p>
            <a:r>
              <a:rPr lang="en-SE" dirty="0"/>
              <a:t>SOTA EXAMPLES: AWKWARD</a:t>
            </a:r>
          </a:p>
        </p:txBody>
      </p:sp>
      <p:sp>
        <p:nvSpPr>
          <p:cNvPr id="2" name="Content Placeholder 1">
            <a:extLst>
              <a:ext uri="{FF2B5EF4-FFF2-40B4-BE49-F238E27FC236}">
                <a16:creationId xmlns:a16="http://schemas.microsoft.com/office/drawing/2014/main" id="{90A3300A-F8F0-4DDA-AF38-FAEE923164FE}"/>
              </a:ext>
            </a:extLst>
          </p:cNvPr>
          <p:cNvSpPr>
            <a:spLocks noGrp="1"/>
          </p:cNvSpPr>
          <p:nvPr>
            <p:ph type="body" sz="quarter" idx="22"/>
          </p:nvPr>
        </p:nvSpPr>
        <p:spPr/>
        <p:txBody>
          <a:bodyPr/>
          <a:lstStyle/>
          <a:p>
            <a:endParaRPr lang="en-GB" dirty="0"/>
          </a:p>
          <a:p>
            <a:endParaRPr lang="en-GB" dirty="0"/>
          </a:p>
        </p:txBody>
      </p:sp>
      <p:sp>
        <p:nvSpPr>
          <p:cNvPr id="10" name="Text Placeholder 9">
            <a:extLst>
              <a:ext uri="{FF2B5EF4-FFF2-40B4-BE49-F238E27FC236}">
                <a16:creationId xmlns:a16="http://schemas.microsoft.com/office/drawing/2014/main" id="{9A5204B9-583A-8F2B-9454-4080AAAAC05F}"/>
              </a:ext>
            </a:extLst>
          </p:cNvPr>
          <p:cNvSpPr>
            <a:spLocks noGrp="1"/>
          </p:cNvSpPr>
          <p:nvPr>
            <p:ph type="body" sz="quarter" idx="25"/>
          </p:nvPr>
        </p:nvSpPr>
        <p:spPr/>
        <p:txBody>
          <a:bodyPr/>
          <a:lstStyle/>
          <a:p>
            <a:r>
              <a:rPr lang="en-GB" dirty="0"/>
              <a:t>Plan manipulation</a:t>
            </a:r>
            <a:endParaRPr lang="en-SE" dirty="0"/>
          </a:p>
        </p:txBody>
      </p:sp>
      <p:pic>
        <p:nvPicPr>
          <p:cNvPr id="6" name="Content Placeholder 6">
            <a:extLst>
              <a:ext uri="{FF2B5EF4-FFF2-40B4-BE49-F238E27FC236}">
                <a16:creationId xmlns:a16="http://schemas.microsoft.com/office/drawing/2014/main" id="{B523AE9D-B479-32B3-34CA-FFB9415D354A}"/>
              </a:ext>
            </a:extLst>
          </p:cNvPr>
          <p:cNvPicPr>
            <a:picLocks noChangeAspect="1"/>
          </p:cNvPicPr>
          <p:nvPr/>
        </p:nvPicPr>
        <p:blipFill>
          <a:blip r:embed="rId3"/>
          <a:stretch>
            <a:fillRect/>
          </a:stretch>
        </p:blipFill>
        <p:spPr>
          <a:xfrm>
            <a:off x="3522257" y="3903115"/>
            <a:ext cx="10085885" cy="7044912"/>
          </a:xfrm>
          <a:prstGeom prst="rect">
            <a:avLst/>
          </a:prstGeom>
        </p:spPr>
      </p:pic>
      <p:pic>
        <p:nvPicPr>
          <p:cNvPr id="16" name="Content Placeholder 6">
            <a:extLst>
              <a:ext uri="{FF2B5EF4-FFF2-40B4-BE49-F238E27FC236}">
                <a16:creationId xmlns:a16="http://schemas.microsoft.com/office/drawing/2014/main" id="{9B0483C2-FE3C-04A0-4340-7B3129296E20}"/>
              </a:ext>
            </a:extLst>
          </p:cNvPr>
          <p:cNvPicPr>
            <a:picLocks noChangeAspect="1"/>
          </p:cNvPicPr>
          <p:nvPr/>
        </p:nvPicPr>
        <p:blipFill>
          <a:blip r:embed="rId3"/>
          <a:stretch>
            <a:fillRect/>
          </a:stretch>
        </p:blipFill>
        <p:spPr>
          <a:xfrm>
            <a:off x="12191999" y="3903115"/>
            <a:ext cx="10085885" cy="7044912"/>
          </a:xfrm>
          <a:prstGeom prst="rect">
            <a:avLst/>
          </a:prstGeom>
        </p:spPr>
      </p:pic>
      <p:sp>
        <p:nvSpPr>
          <p:cNvPr id="14" name="Rectangle 13">
            <a:extLst>
              <a:ext uri="{FF2B5EF4-FFF2-40B4-BE49-F238E27FC236}">
                <a16:creationId xmlns:a16="http://schemas.microsoft.com/office/drawing/2014/main" id="{A4BCA677-8178-5FA5-3D78-3A88B878AE2D}"/>
              </a:ext>
            </a:extLst>
          </p:cNvPr>
          <p:cNvSpPr/>
          <p:nvPr/>
        </p:nvSpPr>
        <p:spPr>
          <a:xfrm>
            <a:off x="18084800" y="5575303"/>
            <a:ext cx="2692400" cy="3390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600">
              <a:solidFill>
                <a:schemeClr val="bg1"/>
              </a:solidFill>
            </a:endParaRPr>
          </a:p>
        </p:txBody>
      </p:sp>
      <p:sp>
        <p:nvSpPr>
          <p:cNvPr id="22" name="TextBox 21">
            <a:extLst>
              <a:ext uri="{FF2B5EF4-FFF2-40B4-BE49-F238E27FC236}">
                <a16:creationId xmlns:a16="http://schemas.microsoft.com/office/drawing/2014/main" id="{8CCA4464-1D83-7F67-5EE9-C7D0EFD7091F}"/>
              </a:ext>
            </a:extLst>
          </p:cNvPr>
          <p:cNvSpPr txBox="1"/>
          <p:nvPr/>
        </p:nvSpPr>
        <p:spPr>
          <a:xfrm>
            <a:off x="18023468" y="8196658"/>
            <a:ext cx="2815064" cy="502766"/>
          </a:xfrm>
          <a:prstGeom prst="rect">
            <a:avLst/>
          </a:prstGeom>
          <a:solidFill>
            <a:schemeClr val="bg1"/>
          </a:solidFill>
        </p:spPr>
        <p:txBody>
          <a:bodyPr wrap="square" lIns="96000" rtlCol="0">
            <a:spAutoFit/>
          </a:bodyPr>
          <a:lstStyle/>
          <a:p>
            <a:r>
              <a:rPr lang="en-GB" sz="2667"/>
              <a:t>DE-Idle</a:t>
            </a:r>
          </a:p>
        </p:txBody>
      </p:sp>
      <p:sp>
        <p:nvSpPr>
          <p:cNvPr id="23" name="TextBox 22">
            <a:extLst>
              <a:ext uri="{FF2B5EF4-FFF2-40B4-BE49-F238E27FC236}">
                <a16:creationId xmlns:a16="http://schemas.microsoft.com/office/drawing/2014/main" id="{A55DF373-8E03-66FC-B6A0-6CE1884B2030}"/>
              </a:ext>
            </a:extLst>
          </p:cNvPr>
          <p:cNvSpPr txBox="1"/>
          <p:nvPr/>
        </p:nvSpPr>
        <p:spPr>
          <a:xfrm>
            <a:off x="18036161" y="7688636"/>
            <a:ext cx="2815064" cy="502766"/>
          </a:xfrm>
          <a:prstGeom prst="rect">
            <a:avLst/>
          </a:prstGeom>
          <a:noFill/>
        </p:spPr>
        <p:txBody>
          <a:bodyPr wrap="square" lIns="96000" rtlCol="0">
            <a:spAutoFit/>
          </a:bodyPr>
          <a:lstStyle/>
          <a:p>
            <a:r>
              <a:rPr lang="en-GB" sz="2667"/>
              <a:t>DE-Harass</a:t>
            </a:r>
          </a:p>
        </p:txBody>
      </p:sp>
      <p:sp>
        <p:nvSpPr>
          <p:cNvPr id="24" name="TextBox 23">
            <a:extLst>
              <a:ext uri="{FF2B5EF4-FFF2-40B4-BE49-F238E27FC236}">
                <a16:creationId xmlns:a16="http://schemas.microsoft.com/office/drawing/2014/main" id="{CEDFA524-73BF-7B15-EE4D-E2A713A9F02F}"/>
              </a:ext>
            </a:extLst>
          </p:cNvPr>
          <p:cNvSpPr txBox="1"/>
          <p:nvPr/>
        </p:nvSpPr>
        <p:spPr>
          <a:xfrm>
            <a:off x="18046679" y="7121142"/>
            <a:ext cx="2815064" cy="502766"/>
          </a:xfrm>
          <a:prstGeom prst="rect">
            <a:avLst/>
          </a:prstGeom>
          <a:noFill/>
        </p:spPr>
        <p:txBody>
          <a:bodyPr wrap="square" lIns="96000" rtlCol="0">
            <a:spAutoFit/>
          </a:bodyPr>
          <a:lstStyle/>
          <a:p>
            <a:r>
              <a:rPr lang="en-GB" sz="2667"/>
              <a:t>DE-</a:t>
            </a:r>
            <a:r>
              <a:rPr lang="en-GB" sz="2667" err="1"/>
              <a:t>FarmLane</a:t>
            </a:r>
            <a:endParaRPr lang="en-GB" sz="2667"/>
          </a:p>
        </p:txBody>
      </p:sp>
      <p:sp>
        <p:nvSpPr>
          <p:cNvPr id="25" name="TextBox 24">
            <a:extLst>
              <a:ext uri="{FF2B5EF4-FFF2-40B4-BE49-F238E27FC236}">
                <a16:creationId xmlns:a16="http://schemas.microsoft.com/office/drawing/2014/main" id="{6C2032FE-F990-8BDC-7C33-9FFF7B1ABC14}"/>
              </a:ext>
            </a:extLst>
          </p:cNvPr>
          <p:cNvSpPr txBox="1"/>
          <p:nvPr/>
        </p:nvSpPr>
        <p:spPr>
          <a:xfrm>
            <a:off x="18033985" y="6553894"/>
            <a:ext cx="2815064" cy="502766"/>
          </a:xfrm>
          <a:prstGeom prst="rect">
            <a:avLst/>
          </a:prstGeom>
          <a:noFill/>
        </p:spPr>
        <p:txBody>
          <a:bodyPr wrap="square" lIns="96000" rtlCol="0">
            <a:spAutoFit/>
          </a:bodyPr>
          <a:lstStyle/>
          <a:p>
            <a:r>
              <a:rPr lang="en-GB" sz="2667"/>
              <a:t>DE-</a:t>
            </a:r>
            <a:r>
              <a:rPr lang="en-GB" sz="2667" err="1"/>
              <a:t>HealAlly</a:t>
            </a:r>
            <a:endParaRPr lang="en-GB" sz="2667"/>
          </a:p>
        </p:txBody>
      </p:sp>
      <p:sp>
        <p:nvSpPr>
          <p:cNvPr id="26" name="TextBox 25">
            <a:extLst>
              <a:ext uri="{FF2B5EF4-FFF2-40B4-BE49-F238E27FC236}">
                <a16:creationId xmlns:a16="http://schemas.microsoft.com/office/drawing/2014/main" id="{0A71C6CB-1394-D9F5-CCFB-B6CC626D781F}"/>
              </a:ext>
            </a:extLst>
          </p:cNvPr>
          <p:cNvSpPr txBox="1"/>
          <p:nvPr/>
        </p:nvSpPr>
        <p:spPr>
          <a:xfrm>
            <a:off x="18046679" y="6016138"/>
            <a:ext cx="2815064" cy="502766"/>
          </a:xfrm>
          <a:prstGeom prst="rect">
            <a:avLst/>
          </a:prstGeom>
          <a:noFill/>
        </p:spPr>
        <p:txBody>
          <a:bodyPr wrap="square" lIns="96000" rtlCol="0">
            <a:spAutoFit/>
          </a:bodyPr>
          <a:lstStyle/>
          <a:p>
            <a:r>
              <a:rPr lang="en-GB" sz="2667" dirty="0"/>
              <a:t>DE-Heal</a:t>
            </a:r>
          </a:p>
        </p:txBody>
      </p:sp>
      <p:sp>
        <p:nvSpPr>
          <p:cNvPr id="27" name="TextBox 26">
            <a:extLst>
              <a:ext uri="{FF2B5EF4-FFF2-40B4-BE49-F238E27FC236}">
                <a16:creationId xmlns:a16="http://schemas.microsoft.com/office/drawing/2014/main" id="{4945F055-7398-41AC-A22D-72F2ACDC682A}"/>
              </a:ext>
            </a:extLst>
          </p:cNvPr>
          <p:cNvSpPr txBox="1"/>
          <p:nvPr/>
        </p:nvSpPr>
        <p:spPr>
          <a:xfrm>
            <a:off x="18023465" y="5459862"/>
            <a:ext cx="2815064" cy="502766"/>
          </a:xfrm>
          <a:prstGeom prst="rect">
            <a:avLst/>
          </a:prstGeom>
          <a:noFill/>
        </p:spPr>
        <p:txBody>
          <a:bodyPr wrap="square" lIns="96000" rtlCol="0">
            <a:spAutoFit/>
          </a:bodyPr>
          <a:lstStyle/>
          <a:p>
            <a:r>
              <a:rPr lang="en-GB" sz="2667"/>
              <a:t>DE-Retreat</a:t>
            </a:r>
          </a:p>
        </p:txBody>
      </p:sp>
      <p:sp>
        <p:nvSpPr>
          <p:cNvPr id="13" name="Rectangle 12">
            <a:extLst>
              <a:ext uri="{FF2B5EF4-FFF2-40B4-BE49-F238E27FC236}">
                <a16:creationId xmlns:a16="http://schemas.microsoft.com/office/drawing/2014/main" id="{1AAFD39F-B40E-94FA-2B40-A50C450E20AF}"/>
              </a:ext>
            </a:extLst>
          </p:cNvPr>
          <p:cNvSpPr/>
          <p:nvPr/>
        </p:nvSpPr>
        <p:spPr>
          <a:xfrm>
            <a:off x="7289407" y="6628378"/>
            <a:ext cx="4138749" cy="507117"/>
          </a:xfrm>
          <a:custGeom>
            <a:avLst/>
            <a:gdLst>
              <a:gd name="connsiteX0" fmla="*/ 0 w 4138749"/>
              <a:gd name="connsiteY0" fmla="*/ 0 h 507117"/>
              <a:gd name="connsiteX1" fmla="*/ 607017 w 4138749"/>
              <a:gd name="connsiteY1" fmla="*/ 0 h 507117"/>
              <a:gd name="connsiteX2" fmla="*/ 1296808 w 4138749"/>
              <a:gd name="connsiteY2" fmla="*/ 0 h 507117"/>
              <a:gd name="connsiteX3" fmla="*/ 2027987 w 4138749"/>
              <a:gd name="connsiteY3" fmla="*/ 0 h 507117"/>
              <a:gd name="connsiteX4" fmla="*/ 2635004 w 4138749"/>
              <a:gd name="connsiteY4" fmla="*/ 0 h 507117"/>
              <a:gd name="connsiteX5" fmla="*/ 3366183 w 4138749"/>
              <a:gd name="connsiteY5" fmla="*/ 0 h 507117"/>
              <a:gd name="connsiteX6" fmla="*/ 4138749 w 4138749"/>
              <a:gd name="connsiteY6" fmla="*/ 0 h 507117"/>
              <a:gd name="connsiteX7" fmla="*/ 4138749 w 4138749"/>
              <a:gd name="connsiteY7" fmla="*/ 507117 h 507117"/>
              <a:gd name="connsiteX8" fmla="*/ 3407570 w 4138749"/>
              <a:gd name="connsiteY8" fmla="*/ 507117 h 507117"/>
              <a:gd name="connsiteX9" fmla="*/ 2759166 w 4138749"/>
              <a:gd name="connsiteY9" fmla="*/ 507117 h 507117"/>
              <a:gd name="connsiteX10" fmla="*/ 2193537 w 4138749"/>
              <a:gd name="connsiteY10" fmla="*/ 507117 h 507117"/>
              <a:gd name="connsiteX11" fmla="*/ 1545133 w 4138749"/>
              <a:gd name="connsiteY11" fmla="*/ 507117 h 507117"/>
              <a:gd name="connsiteX12" fmla="*/ 896729 w 4138749"/>
              <a:gd name="connsiteY12" fmla="*/ 507117 h 507117"/>
              <a:gd name="connsiteX13" fmla="*/ 0 w 4138749"/>
              <a:gd name="connsiteY13" fmla="*/ 507117 h 507117"/>
              <a:gd name="connsiteX14" fmla="*/ 0 w 4138749"/>
              <a:gd name="connsiteY14" fmla="*/ 0 h 50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38749" h="507117" fill="none" extrusionOk="0">
                <a:moveTo>
                  <a:pt x="0" y="0"/>
                </a:moveTo>
                <a:cubicBezTo>
                  <a:pt x="265713" y="324"/>
                  <a:pt x="336329" y="-2746"/>
                  <a:pt x="607017" y="0"/>
                </a:cubicBezTo>
                <a:cubicBezTo>
                  <a:pt x="877705" y="2746"/>
                  <a:pt x="1029685" y="16344"/>
                  <a:pt x="1296808" y="0"/>
                </a:cubicBezTo>
                <a:cubicBezTo>
                  <a:pt x="1563931" y="-16344"/>
                  <a:pt x="1753715" y="-35646"/>
                  <a:pt x="2027987" y="0"/>
                </a:cubicBezTo>
                <a:cubicBezTo>
                  <a:pt x="2302259" y="35646"/>
                  <a:pt x="2502854" y="-8338"/>
                  <a:pt x="2635004" y="0"/>
                </a:cubicBezTo>
                <a:cubicBezTo>
                  <a:pt x="2767154" y="8338"/>
                  <a:pt x="3218220" y="-22174"/>
                  <a:pt x="3366183" y="0"/>
                </a:cubicBezTo>
                <a:cubicBezTo>
                  <a:pt x="3514146" y="22174"/>
                  <a:pt x="3927350" y="8977"/>
                  <a:pt x="4138749" y="0"/>
                </a:cubicBezTo>
                <a:cubicBezTo>
                  <a:pt x="4117443" y="151418"/>
                  <a:pt x="4139633" y="317096"/>
                  <a:pt x="4138749" y="507117"/>
                </a:cubicBezTo>
                <a:cubicBezTo>
                  <a:pt x="3961004" y="490475"/>
                  <a:pt x="3606461" y="511144"/>
                  <a:pt x="3407570" y="507117"/>
                </a:cubicBezTo>
                <a:cubicBezTo>
                  <a:pt x="3208679" y="503090"/>
                  <a:pt x="3060454" y="495956"/>
                  <a:pt x="2759166" y="507117"/>
                </a:cubicBezTo>
                <a:cubicBezTo>
                  <a:pt x="2457878" y="518278"/>
                  <a:pt x="2360000" y="508860"/>
                  <a:pt x="2193537" y="507117"/>
                </a:cubicBezTo>
                <a:cubicBezTo>
                  <a:pt x="2027074" y="505374"/>
                  <a:pt x="1752928" y="484330"/>
                  <a:pt x="1545133" y="507117"/>
                </a:cubicBezTo>
                <a:cubicBezTo>
                  <a:pt x="1337338" y="529904"/>
                  <a:pt x="1038186" y="521463"/>
                  <a:pt x="896729" y="507117"/>
                </a:cubicBezTo>
                <a:cubicBezTo>
                  <a:pt x="755272" y="492771"/>
                  <a:pt x="439887" y="504238"/>
                  <a:pt x="0" y="507117"/>
                </a:cubicBezTo>
                <a:cubicBezTo>
                  <a:pt x="-20703" y="371776"/>
                  <a:pt x="14474" y="150261"/>
                  <a:pt x="0" y="0"/>
                </a:cubicBezTo>
                <a:close/>
              </a:path>
              <a:path w="4138749" h="507117" stroke="0" extrusionOk="0">
                <a:moveTo>
                  <a:pt x="0" y="0"/>
                </a:moveTo>
                <a:cubicBezTo>
                  <a:pt x="261877" y="6123"/>
                  <a:pt x="378682" y="6085"/>
                  <a:pt x="689792" y="0"/>
                </a:cubicBezTo>
                <a:cubicBezTo>
                  <a:pt x="1000902" y="-6085"/>
                  <a:pt x="1122843" y="-6982"/>
                  <a:pt x="1338196" y="0"/>
                </a:cubicBezTo>
                <a:cubicBezTo>
                  <a:pt x="1553549" y="6982"/>
                  <a:pt x="1853776" y="-28375"/>
                  <a:pt x="2027987" y="0"/>
                </a:cubicBezTo>
                <a:cubicBezTo>
                  <a:pt x="2202198" y="28375"/>
                  <a:pt x="2500380" y="28307"/>
                  <a:pt x="2759166" y="0"/>
                </a:cubicBezTo>
                <a:cubicBezTo>
                  <a:pt x="3017952" y="-28307"/>
                  <a:pt x="3194247" y="-15741"/>
                  <a:pt x="3324795" y="0"/>
                </a:cubicBezTo>
                <a:cubicBezTo>
                  <a:pt x="3455343" y="15741"/>
                  <a:pt x="3874548" y="-87"/>
                  <a:pt x="4138749" y="0"/>
                </a:cubicBezTo>
                <a:cubicBezTo>
                  <a:pt x="4132608" y="237943"/>
                  <a:pt x="4128031" y="286012"/>
                  <a:pt x="4138749" y="507117"/>
                </a:cubicBezTo>
                <a:cubicBezTo>
                  <a:pt x="3878528" y="478971"/>
                  <a:pt x="3676854" y="497751"/>
                  <a:pt x="3490345" y="507117"/>
                </a:cubicBezTo>
                <a:cubicBezTo>
                  <a:pt x="3303836" y="516483"/>
                  <a:pt x="2954085" y="504804"/>
                  <a:pt x="2759166" y="507117"/>
                </a:cubicBezTo>
                <a:cubicBezTo>
                  <a:pt x="2564247" y="509430"/>
                  <a:pt x="2248283" y="506877"/>
                  <a:pt x="2069375" y="507117"/>
                </a:cubicBezTo>
                <a:cubicBezTo>
                  <a:pt x="1890467" y="507357"/>
                  <a:pt x="1644715" y="518040"/>
                  <a:pt x="1503745" y="507117"/>
                </a:cubicBezTo>
                <a:cubicBezTo>
                  <a:pt x="1362775" y="496195"/>
                  <a:pt x="961856" y="517802"/>
                  <a:pt x="772566" y="507117"/>
                </a:cubicBezTo>
                <a:cubicBezTo>
                  <a:pt x="583276" y="496432"/>
                  <a:pt x="382066" y="518192"/>
                  <a:pt x="0" y="507117"/>
                </a:cubicBezTo>
                <a:cubicBezTo>
                  <a:pt x="16899" y="346147"/>
                  <a:pt x="-1838" y="108634"/>
                  <a:pt x="0" y="0"/>
                </a:cubicBezTo>
                <a:close/>
              </a:path>
            </a:pathLst>
          </a:custGeom>
          <a:solidFill>
            <a:srgbClr val="66FF66">
              <a:alpha val="10196"/>
            </a:srgbClr>
          </a:solidFill>
          <a:ln>
            <a:solidFill>
              <a:srgbClr val="00B050"/>
            </a:solidFill>
            <a:extLst>
              <a:ext uri="{C807C97D-BFC1-408E-A445-0C87EB9F89A2}">
                <ask:lineSketchStyleProps xmlns:ask="http://schemas.microsoft.com/office/drawing/2018/sketchyshapes" sd="914353939">
                  <a:prstGeom prst="rect">
                    <a:avLst/>
                  </a:prstGeom>
                  <ask:type>
                    <ask:lineSketchFreehan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9600"/>
          </a:p>
        </p:txBody>
      </p:sp>
      <p:sp>
        <p:nvSpPr>
          <p:cNvPr id="15" name="Rectangle 14">
            <a:extLst>
              <a:ext uri="{FF2B5EF4-FFF2-40B4-BE49-F238E27FC236}">
                <a16:creationId xmlns:a16="http://schemas.microsoft.com/office/drawing/2014/main" id="{93F63978-B0B5-7A2F-42BB-61B7B1193F11}"/>
              </a:ext>
            </a:extLst>
          </p:cNvPr>
          <p:cNvSpPr/>
          <p:nvPr/>
        </p:nvSpPr>
        <p:spPr>
          <a:xfrm>
            <a:off x="16212866" y="5534596"/>
            <a:ext cx="4138749" cy="507117"/>
          </a:xfrm>
          <a:custGeom>
            <a:avLst/>
            <a:gdLst>
              <a:gd name="connsiteX0" fmla="*/ 0 w 4138749"/>
              <a:gd name="connsiteY0" fmla="*/ 0 h 507117"/>
              <a:gd name="connsiteX1" fmla="*/ 607017 w 4138749"/>
              <a:gd name="connsiteY1" fmla="*/ 0 h 507117"/>
              <a:gd name="connsiteX2" fmla="*/ 1296808 w 4138749"/>
              <a:gd name="connsiteY2" fmla="*/ 0 h 507117"/>
              <a:gd name="connsiteX3" fmla="*/ 2027987 w 4138749"/>
              <a:gd name="connsiteY3" fmla="*/ 0 h 507117"/>
              <a:gd name="connsiteX4" fmla="*/ 2635004 w 4138749"/>
              <a:gd name="connsiteY4" fmla="*/ 0 h 507117"/>
              <a:gd name="connsiteX5" fmla="*/ 3366183 w 4138749"/>
              <a:gd name="connsiteY5" fmla="*/ 0 h 507117"/>
              <a:gd name="connsiteX6" fmla="*/ 4138749 w 4138749"/>
              <a:gd name="connsiteY6" fmla="*/ 0 h 507117"/>
              <a:gd name="connsiteX7" fmla="*/ 4138749 w 4138749"/>
              <a:gd name="connsiteY7" fmla="*/ 507117 h 507117"/>
              <a:gd name="connsiteX8" fmla="*/ 3407570 w 4138749"/>
              <a:gd name="connsiteY8" fmla="*/ 507117 h 507117"/>
              <a:gd name="connsiteX9" fmla="*/ 2759166 w 4138749"/>
              <a:gd name="connsiteY9" fmla="*/ 507117 h 507117"/>
              <a:gd name="connsiteX10" fmla="*/ 2193537 w 4138749"/>
              <a:gd name="connsiteY10" fmla="*/ 507117 h 507117"/>
              <a:gd name="connsiteX11" fmla="*/ 1545133 w 4138749"/>
              <a:gd name="connsiteY11" fmla="*/ 507117 h 507117"/>
              <a:gd name="connsiteX12" fmla="*/ 896729 w 4138749"/>
              <a:gd name="connsiteY12" fmla="*/ 507117 h 507117"/>
              <a:gd name="connsiteX13" fmla="*/ 0 w 4138749"/>
              <a:gd name="connsiteY13" fmla="*/ 507117 h 507117"/>
              <a:gd name="connsiteX14" fmla="*/ 0 w 4138749"/>
              <a:gd name="connsiteY14" fmla="*/ 0 h 50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38749" h="507117" fill="none" extrusionOk="0">
                <a:moveTo>
                  <a:pt x="0" y="0"/>
                </a:moveTo>
                <a:cubicBezTo>
                  <a:pt x="265713" y="324"/>
                  <a:pt x="336329" y="-2746"/>
                  <a:pt x="607017" y="0"/>
                </a:cubicBezTo>
                <a:cubicBezTo>
                  <a:pt x="877705" y="2746"/>
                  <a:pt x="1029685" y="16344"/>
                  <a:pt x="1296808" y="0"/>
                </a:cubicBezTo>
                <a:cubicBezTo>
                  <a:pt x="1563931" y="-16344"/>
                  <a:pt x="1753715" y="-35646"/>
                  <a:pt x="2027987" y="0"/>
                </a:cubicBezTo>
                <a:cubicBezTo>
                  <a:pt x="2302259" y="35646"/>
                  <a:pt x="2502854" y="-8338"/>
                  <a:pt x="2635004" y="0"/>
                </a:cubicBezTo>
                <a:cubicBezTo>
                  <a:pt x="2767154" y="8338"/>
                  <a:pt x="3218220" y="-22174"/>
                  <a:pt x="3366183" y="0"/>
                </a:cubicBezTo>
                <a:cubicBezTo>
                  <a:pt x="3514146" y="22174"/>
                  <a:pt x="3927350" y="8977"/>
                  <a:pt x="4138749" y="0"/>
                </a:cubicBezTo>
                <a:cubicBezTo>
                  <a:pt x="4117443" y="151418"/>
                  <a:pt x="4139633" y="317096"/>
                  <a:pt x="4138749" y="507117"/>
                </a:cubicBezTo>
                <a:cubicBezTo>
                  <a:pt x="3961004" y="490475"/>
                  <a:pt x="3606461" y="511144"/>
                  <a:pt x="3407570" y="507117"/>
                </a:cubicBezTo>
                <a:cubicBezTo>
                  <a:pt x="3208679" y="503090"/>
                  <a:pt x="3060454" y="495956"/>
                  <a:pt x="2759166" y="507117"/>
                </a:cubicBezTo>
                <a:cubicBezTo>
                  <a:pt x="2457878" y="518278"/>
                  <a:pt x="2360000" y="508860"/>
                  <a:pt x="2193537" y="507117"/>
                </a:cubicBezTo>
                <a:cubicBezTo>
                  <a:pt x="2027074" y="505374"/>
                  <a:pt x="1752928" y="484330"/>
                  <a:pt x="1545133" y="507117"/>
                </a:cubicBezTo>
                <a:cubicBezTo>
                  <a:pt x="1337338" y="529904"/>
                  <a:pt x="1038186" y="521463"/>
                  <a:pt x="896729" y="507117"/>
                </a:cubicBezTo>
                <a:cubicBezTo>
                  <a:pt x="755272" y="492771"/>
                  <a:pt x="439887" y="504238"/>
                  <a:pt x="0" y="507117"/>
                </a:cubicBezTo>
                <a:cubicBezTo>
                  <a:pt x="-20703" y="371776"/>
                  <a:pt x="14474" y="150261"/>
                  <a:pt x="0" y="0"/>
                </a:cubicBezTo>
                <a:close/>
              </a:path>
              <a:path w="4138749" h="507117" stroke="0" extrusionOk="0">
                <a:moveTo>
                  <a:pt x="0" y="0"/>
                </a:moveTo>
                <a:cubicBezTo>
                  <a:pt x="261877" y="6123"/>
                  <a:pt x="378682" y="6085"/>
                  <a:pt x="689792" y="0"/>
                </a:cubicBezTo>
                <a:cubicBezTo>
                  <a:pt x="1000902" y="-6085"/>
                  <a:pt x="1122843" y="-6982"/>
                  <a:pt x="1338196" y="0"/>
                </a:cubicBezTo>
                <a:cubicBezTo>
                  <a:pt x="1553549" y="6982"/>
                  <a:pt x="1853776" y="-28375"/>
                  <a:pt x="2027987" y="0"/>
                </a:cubicBezTo>
                <a:cubicBezTo>
                  <a:pt x="2202198" y="28375"/>
                  <a:pt x="2500380" y="28307"/>
                  <a:pt x="2759166" y="0"/>
                </a:cubicBezTo>
                <a:cubicBezTo>
                  <a:pt x="3017952" y="-28307"/>
                  <a:pt x="3194247" y="-15741"/>
                  <a:pt x="3324795" y="0"/>
                </a:cubicBezTo>
                <a:cubicBezTo>
                  <a:pt x="3455343" y="15741"/>
                  <a:pt x="3874548" y="-87"/>
                  <a:pt x="4138749" y="0"/>
                </a:cubicBezTo>
                <a:cubicBezTo>
                  <a:pt x="4132608" y="237943"/>
                  <a:pt x="4128031" y="286012"/>
                  <a:pt x="4138749" y="507117"/>
                </a:cubicBezTo>
                <a:cubicBezTo>
                  <a:pt x="3878528" y="478971"/>
                  <a:pt x="3676854" y="497751"/>
                  <a:pt x="3490345" y="507117"/>
                </a:cubicBezTo>
                <a:cubicBezTo>
                  <a:pt x="3303836" y="516483"/>
                  <a:pt x="2954085" y="504804"/>
                  <a:pt x="2759166" y="507117"/>
                </a:cubicBezTo>
                <a:cubicBezTo>
                  <a:pt x="2564247" y="509430"/>
                  <a:pt x="2248283" y="506877"/>
                  <a:pt x="2069375" y="507117"/>
                </a:cubicBezTo>
                <a:cubicBezTo>
                  <a:pt x="1890467" y="507357"/>
                  <a:pt x="1644715" y="518040"/>
                  <a:pt x="1503745" y="507117"/>
                </a:cubicBezTo>
                <a:cubicBezTo>
                  <a:pt x="1362775" y="496195"/>
                  <a:pt x="961856" y="517802"/>
                  <a:pt x="772566" y="507117"/>
                </a:cubicBezTo>
                <a:cubicBezTo>
                  <a:pt x="583276" y="496432"/>
                  <a:pt x="382066" y="518192"/>
                  <a:pt x="0" y="507117"/>
                </a:cubicBezTo>
                <a:cubicBezTo>
                  <a:pt x="16899" y="346147"/>
                  <a:pt x="-1838" y="108634"/>
                  <a:pt x="0" y="0"/>
                </a:cubicBezTo>
                <a:close/>
              </a:path>
            </a:pathLst>
          </a:custGeom>
          <a:solidFill>
            <a:srgbClr val="66FF66">
              <a:alpha val="10196"/>
            </a:srgbClr>
          </a:solidFill>
          <a:ln>
            <a:solidFill>
              <a:srgbClr val="00B050"/>
            </a:solidFill>
            <a:extLst>
              <a:ext uri="{C807C97D-BFC1-408E-A445-0C87EB9F89A2}">
                <ask:lineSketchStyleProps xmlns:ask="http://schemas.microsoft.com/office/drawing/2018/sketchyshapes" sd="914353939">
                  <a:prstGeom prst="rect">
                    <a:avLst/>
                  </a:prstGeom>
                  <ask:type>
                    <ask:lineSketchFreehan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9600"/>
          </a:p>
        </p:txBody>
      </p:sp>
      <p:sp>
        <p:nvSpPr>
          <p:cNvPr id="17" name="Rectangle 16">
            <a:extLst>
              <a:ext uri="{FF2B5EF4-FFF2-40B4-BE49-F238E27FC236}">
                <a16:creationId xmlns:a16="http://schemas.microsoft.com/office/drawing/2014/main" id="{DC7B4703-1EE9-D9AF-A6FC-A3BD4E49CE65}"/>
              </a:ext>
            </a:extLst>
          </p:cNvPr>
          <p:cNvSpPr/>
          <p:nvPr/>
        </p:nvSpPr>
        <p:spPr>
          <a:xfrm>
            <a:off x="7289407" y="7254911"/>
            <a:ext cx="4138749" cy="507117"/>
          </a:xfrm>
          <a:custGeom>
            <a:avLst/>
            <a:gdLst>
              <a:gd name="connsiteX0" fmla="*/ 0 w 4138749"/>
              <a:gd name="connsiteY0" fmla="*/ 0 h 507117"/>
              <a:gd name="connsiteX1" fmla="*/ 607017 w 4138749"/>
              <a:gd name="connsiteY1" fmla="*/ 0 h 507117"/>
              <a:gd name="connsiteX2" fmla="*/ 1296808 w 4138749"/>
              <a:gd name="connsiteY2" fmla="*/ 0 h 507117"/>
              <a:gd name="connsiteX3" fmla="*/ 2027987 w 4138749"/>
              <a:gd name="connsiteY3" fmla="*/ 0 h 507117"/>
              <a:gd name="connsiteX4" fmla="*/ 2635004 w 4138749"/>
              <a:gd name="connsiteY4" fmla="*/ 0 h 507117"/>
              <a:gd name="connsiteX5" fmla="*/ 3366183 w 4138749"/>
              <a:gd name="connsiteY5" fmla="*/ 0 h 507117"/>
              <a:gd name="connsiteX6" fmla="*/ 4138749 w 4138749"/>
              <a:gd name="connsiteY6" fmla="*/ 0 h 507117"/>
              <a:gd name="connsiteX7" fmla="*/ 4138749 w 4138749"/>
              <a:gd name="connsiteY7" fmla="*/ 507117 h 507117"/>
              <a:gd name="connsiteX8" fmla="*/ 3407570 w 4138749"/>
              <a:gd name="connsiteY8" fmla="*/ 507117 h 507117"/>
              <a:gd name="connsiteX9" fmla="*/ 2759166 w 4138749"/>
              <a:gd name="connsiteY9" fmla="*/ 507117 h 507117"/>
              <a:gd name="connsiteX10" fmla="*/ 2193537 w 4138749"/>
              <a:gd name="connsiteY10" fmla="*/ 507117 h 507117"/>
              <a:gd name="connsiteX11" fmla="*/ 1545133 w 4138749"/>
              <a:gd name="connsiteY11" fmla="*/ 507117 h 507117"/>
              <a:gd name="connsiteX12" fmla="*/ 896729 w 4138749"/>
              <a:gd name="connsiteY12" fmla="*/ 507117 h 507117"/>
              <a:gd name="connsiteX13" fmla="*/ 0 w 4138749"/>
              <a:gd name="connsiteY13" fmla="*/ 507117 h 507117"/>
              <a:gd name="connsiteX14" fmla="*/ 0 w 4138749"/>
              <a:gd name="connsiteY14" fmla="*/ 0 h 50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38749" h="507117" fill="none" extrusionOk="0">
                <a:moveTo>
                  <a:pt x="0" y="0"/>
                </a:moveTo>
                <a:cubicBezTo>
                  <a:pt x="265713" y="324"/>
                  <a:pt x="336329" y="-2746"/>
                  <a:pt x="607017" y="0"/>
                </a:cubicBezTo>
                <a:cubicBezTo>
                  <a:pt x="877705" y="2746"/>
                  <a:pt x="1029685" y="16344"/>
                  <a:pt x="1296808" y="0"/>
                </a:cubicBezTo>
                <a:cubicBezTo>
                  <a:pt x="1563931" y="-16344"/>
                  <a:pt x="1753715" y="-35646"/>
                  <a:pt x="2027987" y="0"/>
                </a:cubicBezTo>
                <a:cubicBezTo>
                  <a:pt x="2302259" y="35646"/>
                  <a:pt x="2502854" y="-8338"/>
                  <a:pt x="2635004" y="0"/>
                </a:cubicBezTo>
                <a:cubicBezTo>
                  <a:pt x="2767154" y="8338"/>
                  <a:pt x="3218220" y="-22174"/>
                  <a:pt x="3366183" y="0"/>
                </a:cubicBezTo>
                <a:cubicBezTo>
                  <a:pt x="3514146" y="22174"/>
                  <a:pt x="3927350" y="8977"/>
                  <a:pt x="4138749" y="0"/>
                </a:cubicBezTo>
                <a:cubicBezTo>
                  <a:pt x="4117443" y="151418"/>
                  <a:pt x="4139633" y="317096"/>
                  <a:pt x="4138749" y="507117"/>
                </a:cubicBezTo>
                <a:cubicBezTo>
                  <a:pt x="3961004" y="490475"/>
                  <a:pt x="3606461" y="511144"/>
                  <a:pt x="3407570" y="507117"/>
                </a:cubicBezTo>
                <a:cubicBezTo>
                  <a:pt x="3208679" y="503090"/>
                  <a:pt x="3060454" y="495956"/>
                  <a:pt x="2759166" y="507117"/>
                </a:cubicBezTo>
                <a:cubicBezTo>
                  <a:pt x="2457878" y="518278"/>
                  <a:pt x="2360000" y="508860"/>
                  <a:pt x="2193537" y="507117"/>
                </a:cubicBezTo>
                <a:cubicBezTo>
                  <a:pt x="2027074" y="505374"/>
                  <a:pt x="1752928" y="484330"/>
                  <a:pt x="1545133" y="507117"/>
                </a:cubicBezTo>
                <a:cubicBezTo>
                  <a:pt x="1337338" y="529904"/>
                  <a:pt x="1038186" y="521463"/>
                  <a:pt x="896729" y="507117"/>
                </a:cubicBezTo>
                <a:cubicBezTo>
                  <a:pt x="755272" y="492771"/>
                  <a:pt x="439887" y="504238"/>
                  <a:pt x="0" y="507117"/>
                </a:cubicBezTo>
                <a:cubicBezTo>
                  <a:pt x="-20703" y="371776"/>
                  <a:pt x="14474" y="150261"/>
                  <a:pt x="0" y="0"/>
                </a:cubicBezTo>
                <a:close/>
              </a:path>
              <a:path w="4138749" h="507117" stroke="0" extrusionOk="0">
                <a:moveTo>
                  <a:pt x="0" y="0"/>
                </a:moveTo>
                <a:cubicBezTo>
                  <a:pt x="261877" y="6123"/>
                  <a:pt x="378682" y="6085"/>
                  <a:pt x="689792" y="0"/>
                </a:cubicBezTo>
                <a:cubicBezTo>
                  <a:pt x="1000902" y="-6085"/>
                  <a:pt x="1122843" y="-6982"/>
                  <a:pt x="1338196" y="0"/>
                </a:cubicBezTo>
                <a:cubicBezTo>
                  <a:pt x="1553549" y="6982"/>
                  <a:pt x="1853776" y="-28375"/>
                  <a:pt x="2027987" y="0"/>
                </a:cubicBezTo>
                <a:cubicBezTo>
                  <a:pt x="2202198" y="28375"/>
                  <a:pt x="2500380" y="28307"/>
                  <a:pt x="2759166" y="0"/>
                </a:cubicBezTo>
                <a:cubicBezTo>
                  <a:pt x="3017952" y="-28307"/>
                  <a:pt x="3194247" y="-15741"/>
                  <a:pt x="3324795" y="0"/>
                </a:cubicBezTo>
                <a:cubicBezTo>
                  <a:pt x="3455343" y="15741"/>
                  <a:pt x="3874548" y="-87"/>
                  <a:pt x="4138749" y="0"/>
                </a:cubicBezTo>
                <a:cubicBezTo>
                  <a:pt x="4132608" y="237943"/>
                  <a:pt x="4128031" y="286012"/>
                  <a:pt x="4138749" y="507117"/>
                </a:cubicBezTo>
                <a:cubicBezTo>
                  <a:pt x="3878528" y="478971"/>
                  <a:pt x="3676854" y="497751"/>
                  <a:pt x="3490345" y="507117"/>
                </a:cubicBezTo>
                <a:cubicBezTo>
                  <a:pt x="3303836" y="516483"/>
                  <a:pt x="2954085" y="504804"/>
                  <a:pt x="2759166" y="507117"/>
                </a:cubicBezTo>
                <a:cubicBezTo>
                  <a:pt x="2564247" y="509430"/>
                  <a:pt x="2248283" y="506877"/>
                  <a:pt x="2069375" y="507117"/>
                </a:cubicBezTo>
                <a:cubicBezTo>
                  <a:pt x="1890467" y="507357"/>
                  <a:pt x="1644715" y="518040"/>
                  <a:pt x="1503745" y="507117"/>
                </a:cubicBezTo>
                <a:cubicBezTo>
                  <a:pt x="1362775" y="496195"/>
                  <a:pt x="961856" y="517802"/>
                  <a:pt x="772566" y="507117"/>
                </a:cubicBezTo>
                <a:cubicBezTo>
                  <a:pt x="583276" y="496432"/>
                  <a:pt x="382066" y="518192"/>
                  <a:pt x="0" y="507117"/>
                </a:cubicBezTo>
                <a:cubicBezTo>
                  <a:pt x="16899" y="346147"/>
                  <a:pt x="-1838" y="108634"/>
                  <a:pt x="0" y="0"/>
                </a:cubicBezTo>
                <a:close/>
              </a:path>
            </a:pathLst>
          </a:custGeom>
          <a:solidFill>
            <a:srgbClr val="FFC000">
              <a:alpha val="10196"/>
            </a:srgbClr>
          </a:solidFill>
          <a:ln>
            <a:solidFill>
              <a:srgbClr val="FFC000"/>
            </a:solidFill>
            <a:extLst>
              <a:ext uri="{C807C97D-BFC1-408E-A445-0C87EB9F89A2}">
                <ask:lineSketchStyleProps xmlns:ask="http://schemas.microsoft.com/office/drawing/2018/sketchyshapes" sd="914353939">
                  <a:prstGeom prst="rect">
                    <a:avLst/>
                  </a:prstGeom>
                  <ask:type>
                    <ask:lineSketchFreehan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9600"/>
          </a:p>
        </p:txBody>
      </p:sp>
      <p:sp>
        <p:nvSpPr>
          <p:cNvPr id="18" name="Rectangle 17">
            <a:extLst>
              <a:ext uri="{FF2B5EF4-FFF2-40B4-BE49-F238E27FC236}">
                <a16:creationId xmlns:a16="http://schemas.microsoft.com/office/drawing/2014/main" id="{B632A09E-3809-EA18-17AD-6A55564809E4}"/>
              </a:ext>
            </a:extLst>
          </p:cNvPr>
          <p:cNvSpPr/>
          <p:nvPr/>
        </p:nvSpPr>
        <p:spPr>
          <a:xfrm>
            <a:off x="16239900" y="8272522"/>
            <a:ext cx="4138749" cy="507117"/>
          </a:xfrm>
          <a:custGeom>
            <a:avLst/>
            <a:gdLst>
              <a:gd name="connsiteX0" fmla="*/ 0 w 4138749"/>
              <a:gd name="connsiteY0" fmla="*/ 0 h 507117"/>
              <a:gd name="connsiteX1" fmla="*/ 607017 w 4138749"/>
              <a:gd name="connsiteY1" fmla="*/ 0 h 507117"/>
              <a:gd name="connsiteX2" fmla="*/ 1296808 w 4138749"/>
              <a:gd name="connsiteY2" fmla="*/ 0 h 507117"/>
              <a:gd name="connsiteX3" fmla="*/ 2027987 w 4138749"/>
              <a:gd name="connsiteY3" fmla="*/ 0 h 507117"/>
              <a:gd name="connsiteX4" fmla="*/ 2635004 w 4138749"/>
              <a:gd name="connsiteY4" fmla="*/ 0 h 507117"/>
              <a:gd name="connsiteX5" fmla="*/ 3366183 w 4138749"/>
              <a:gd name="connsiteY5" fmla="*/ 0 h 507117"/>
              <a:gd name="connsiteX6" fmla="*/ 4138749 w 4138749"/>
              <a:gd name="connsiteY6" fmla="*/ 0 h 507117"/>
              <a:gd name="connsiteX7" fmla="*/ 4138749 w 4138749"/>
              <a:gd name="connsiteY7" fmla="*/ 507117 h 507117"/>
              <a:gd name="connsiteX8" fmla="*/ 3407570 w 4138749"/>
              <a:gd name="connsiteY8" fmla="*/ 507117 h 507117"/>
              <a:gd name="connsiteX9" fmla="*/ 2759166 w 4138749"/>
              <a:gd name="connsiteY9" fmla="*/ 507117 h 507117"/>
              <a:gd name="connsiteX10" fmla="*/ 2193537 w 4138749"/>
              <a:gd name="connsiteY10" fmla="*/ 507117 h 507117"/>
              <a:gd name="connsiteX11" fmla="*/ 1545133 w 4138749"/>
              <a:gd name="connsiteY11" fmla="*/ 507117 h 507117"/>
              <a:gd name="connsiteX12" fmla="*/ 896729 w 4138749"/>
              <a:gd name="connsiteY12" fmla="*/ 507117 h 507117"/>
              <a:gd name="connsiteX13" fmla="*/ 0 w 4138749"/>
              <a:gd name="connsiteY13" fmla="*/ 507117 h 507117"/>
              <a:gd name="connsiteX14" fmla="*/ 0 w 4138749"/>
              <a:gd name="connsiteY14" fmla="*/ 0 h 50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38749" h="507117" fill="none" extrusionOk="0">
                <a:moveTo>
                  <a:pt x="0" y="0"/>
                </a:moveTo>
                <a:cubicBezTo>
                  <a:pt x="265713" y="324"/>
                  <a:pt x="336329" y="-2746"/>
                  <a:pt x="607017" y="0"/>
                </a:cubicBezTo>
                <a:cubicBezTo>
                  <a:pt x="877705" y="2746"/>
                  <a:pt x="1029685" y="16344"/>
                  <a:pt x="1296808" y="0"/>
                </a:cubicBezTo>
                <a:cubicBezTo>
                  <a:pt x="1563931" y="-16344"/>
                  <a:pt x="1753715" y="-35646"/>
                  <a:pt x="2027987" y="0"/>
                </a:cubicBezTo>
                <a:cubicBezTo>
                  <a:pt x="2302259" y="35646"/>
                  <a:pt x="2502854" y="-8338"/>
                  <a:pt x="2635004" y="0"/>
                </a:cubicBezTo>
                <a:cubicBezTo>
                  <a:pt x="2767154" y="8338"/>
                  <a:pt x="3218220" y="-22174"/>
                  <a:pt x="3366183" y="0"/>
                </a:cubicBezTo>
                <a:cubicBezTo>
                  <a:pt x="3514146" y="22174"/>
                  <a:pt x="3927350" y="8977"/>
                  <a:pt x="4138749" y="0"/>
                </a:cubicBezTo>
                <a:cubicBezTo>
                  <a:pt x="4117443" y="151418"/>
                  <a:pt x="4139633" y="317096"/>
                  <a:pt x="4138749" y="507117"/>
                </a:cubicBezTo>
                <a:cubicBezTo>
                  <a:pt x="3961004" y="490475"/>
                  <a:pt x="3606461" y="511144"/>
                  <a:pt x="3407570" y="507117"/>
                </a:cubicBezTo>
                <a:cubicBezTo>
                  <a:pt x="3208679" y="503090"/>
                  <a:pt x="3060454" y="495956"/>
                  <a:pt x="2759166" y="507117"/>
                </a:cubicBezTo>
                <a:cubicBezTo>
                  <a:pt x="2457878" y="518278"/>
                  <a:pt x="2360000" y="508860"/>
                  <a:pt x="2193537" y="507117"/>
                </a:cubicBezTo>
                <a:cubicBezTo>
                  <a:pt x="2027074" y="505374"/>
                  <a:pt x="1752928" y="484330"/>
                  <a:pt x="1545133" y="507117"/>
                </a:cubicBezTo>
                <a:cubicBezTo>
                  <a:pt x="1337338" y="529904"/>
                  <a:pt x="1038186" y="521463"/>
                  <a:pt x="896729" y="507117"/>
                </a:cubicBezTo>
                <a:cubicBezTo>
                  <a:pt x="755272" y="492771"/>
                  <a:pt x="439887" y="504238"/>
                  <a:pt x="0" y="507117"/>
                </a:cubicBezTo>
                <a:cubicBezTo>
                  <a:pt x="-20703" y="371776"/>
                  <a:pt x="14474" y="150261"/>
                  <a:pt x="0" y="0"/>
                </a:cubicBezTo>
                <a:close/>
              </a:path>
              <a:path w="4138749" h="507117" stroke="0" extrusionOk="0">
                <a:moveTo>
                  <a:pt x="0" y="0"/>
                </a:moveTo>
                <a:cubicBezTo>
                  <a:pt x="261877" y="6123"/>
                  <a:pt x="378682" y="6085"/>
                  <a:pt x="689792" y="0"/>
                </a:cubicBezTo>
                <a:cubicBezTo>
                  <a:pt x="1000902" y="-6085"/>
                  <a:pt x="1122843" y="-6982"/>
                  <a:pt x="1338196" y="0"/>
                </a:cubicBezTo>
                <a:cubicBezTo>
                  <a:pt x="1553549" y="6982"/>
                  <a:pt x="1853776" y="-28375"/>
                  <a:pt x="2027987" y="0"/>
                </a:cubicBezTo>
                <a:cubicBezTo>
                  <a:pt x="2202198" y="28375"/>
                  <a:pt x="2500380" y="28307"/>
                  <a:pt x="2759166" y="0"/>
                </a:cubicBezTo>
                <a:cubicBezTo>
                  <a:pt x="3017952" y="-28307"/>
                  <a:pt x="3194247" y="-15741"/>
                  <a:pt x="3324795" y="0"/>
                </a:cubicBezTo>
                <a:cubicBezTo>
                  <a:pt x="3455343" y="15741"/>
                  <a:pt x="3874548" y="-87"/>
                  <a:pt x="4138749" y="0"/>
                </a:cubicBezTo>
                <a:cubicBezTo>
                  <a:pt x="4132608" y="237943"/>
                  <a:pt x="4128031" y="286012"/>
                  <a:pt x="4138749" y="507117"/>
                </a:cubicBezTo>
                <a:cubicBezTo>
                  <a:pt x="3878528" y="478971"/>
                  <a:pt x="3676854" y="497751"/>
                  <a:pt x="3490345" y="507117"/>
                </a:cubicBezTo>
                <a:cubicBezTo>
                  <a:pt x="3303836" y="516483"/>
                  <a:pt x="2954085" y="504804"/>
                  <a:pt x="2759166" y="507117"/>
                </a:cubicBezTo>
                <a:cubicBezTo>
                  <a:pt x="2564247" y="509430"/>
                  <a:pt x="2248283" y="506877"/>
                  <a:pt x="2069375" y="507117"/>
                </a:cubicBezTo>
                <a:cubicBezTo>
                  <a:pt x="1890467" y="507357"/>
                  <a:pt x="1644715" y="518040"/>
                  <a:pt x="1503745" y="507117"/>
                </a:cubicBezTo>
                <a:cubicBezTo>
                  <a:pt x="1362775" y="496195"/>
                  <a:pt x="961856" y="517802"/>
                  <a:pt x="772566" y="507117"/>
                </a:cubicBezTo>
                <a:cubicBezTo>
                  <a:pt x="583276" y="496432"/>
                  <a:pt x="382066" y="518192"/>
                  <a:pt x="0" y="507117"/>
                </a:cubicBezTo>
                <a:cubicBezTo>
                  <a:pt x="16899" y="346147"/>
                  <a:pt x="-1838" y="108634"/>
                  <a:pt x="0" y="0"/>
                </a:cubicBezTo>
                <a:close/>
              </a:path>
            </a:pathLst>
          </a:custGeom>
          <a:solidFill>
            <a:srgbClr val="FFC000">
              <a:alpha val="10196"/>
            </a:srgbClr>
          </a:solidFill>
          <a:ln>
            <a:solidFill>
              <a:srgbClr val="FFC000"/>
            </a:solidFill>
            <a:extLst>
              <a:ext uri="{C807C97D-BFC1-408E-A445-0C87EB9F89A2}">
                <ask:lineSketchStyleProps xmlns:ask="http://schemas.microsoft.com/office/drawing/2018/sketchyshapes" sd="914353939">
                  <a:prstGeom prst="rect">
                    <a:avLst/>
                  </a:prstGeom>
                  <ask:type>
                    <ask:lineSketchFreehan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9600"/>
          </a:p>
        </p:txBody>
      </p:sp>
    </p:spTree>
    <p:extLst>
      <p:ext uri="{BB962C8B-B14F-4D97-AF65-F5344CB8AC3E}">
        <p14:creationId xmlns:p14="http://schemas.microsoft.com/office/powerpoint/2010/main" val="359199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E-6 -3.58025E-6 L 5E-6 0.08056 " pathEditMode="relative" rAng="0" ptsTypes="AA">
                                      <p:cBhvr>
                                        <p:cTn id="6" dur="2000" fill="hold"/>
                                        <p:tgtEl>
                                          <p:spTgt spid="27"/>
                                        </p:tgtEl>
                                        <p:attrNameLst>
                                          <p:attrName>ppt_x</p:attrName>
                                          <p:attrName>ppt_y</p:attrName>
                                        </p:attrNameLst>
                                      </p:cBhvr>
                                      <p:rCtr x="0" y="4012"/>
                                    </p:animMotion>
                                  </p:childTnLst>
                                </p:cTn>
                              </p:par>
                              <p:par>
                                <p:cTn id="7" presetID="42" presetClass="path" presetSubtype="0" accel="50000" decel="50000" fill="hold" grpId="0" nodeType="withEffect">
                                  <p:stCondLst>
                                    <p:cond delay="0"/>
                                  </p:stCondLst>
                                  <p:childTnLst>
                                    <p:animMotion origin="layout" path="M -2.22222E-6 -3.20988E-6 L -0.00034 -0.07963 " pathEditMode="relative" rAng="0" ptsTypes="AA">
                                      <p:cBhvr>
                                        <p:cTn id="8" dur="2000" fill="hold"/>
                                        <p:tgtEl>
                                          <p:spTgt spid="25"/>
                                        </p:tgtEl>
                                        <p:attrNameLst>
                                          <p:attrName>ppt_x</p:attrName>
                                          <p:attrName>ppt_y</p:attrName>
                                        </p:attrNameLst>
                                      </p:cBhvr>
                                      <p:rCtr x="-17" y="-3981"/>
                                    </p:animMotion>
                                  </p:childTnLst>
                                </p:cTn>
                              </p:par>
                              <p:par>
                                <p:cTn id="9" presetID="42" presetClass="path" presetSubtype="0" accel="50000" decel="50000" fill="hold" grpId="0" nodeType="withEffect">
                                  <p:stCondLst>
                                    <p:cond delay="0"/>
                                  </p:stCondLst>
                                  <p:childTnLst>
                                    <p:animMotion origin="layout" path="M -3.05556E-6 -1.23457E-6 L -0.00086 0.0784 " pathEditMode="relative" rAng="0" ptsTypes="AA">
                                      <p:cBhvr>
                                        <p:cTn id="10" dur="2000" fill="hold"/>
                                        <p:tgtEl>
                                          <p:spTgt spid="24"/>
                                        </p:tgtEl>
                                        <p:attrNameLst>
                                          <p:attrName>ppt_x</p:attrName>
                                          <p:attrName>ppt_y</p:attrName>
                                        </p:attrNameLst>
                                      </p:cBhvr>
                                      <p:rCtr x="-52" y="3920"/>
                                    </p:animMotion>
                                  </p:childTnLst>
                                </p:cTn>
                              </p:par>
                              <p:par>
                                <p:cTn id="11" presetID="42" presetClass="path" presetSubtype="0" accel="50000" decel="50000" fill="hold" grpId="0" nodeType="withEffect">
                                  <p:stCondLst>
                                    <p:cond delay="0"/>
                                  </p:stCondLst>
                                  <p:childTnLst>
                                    <p:animMotion origin="layout" path="M 5E-6 3.7037E-6 L 0.00087 -0.0784 " pathEditMode="relative" rAng="0" ptsTypes="AA">
                                      <p:cBhvr>
                                        <p:cTn id="12" dur="2000" fill="hold"/>
                                        <p:tgtEl>
                                          <p:spTgt spid="22"/>
                                        </p:tgtEl>
                                        <p:attrNameLst>
                                          <p:attrName>ppt_x</p:attrName>
                                          <p:attrName>ppt_y</p:attrName>
                                        </p:attrNameLst>
                                      </p:cBhvr>
                                      <p:rCtr x="35" y="-3920"/>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13" grpId="0" animBg="1"/>
      <p:bldP spid="15"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54D35B-E61B-4120-E8A9-D40740B47A7C}"/>
              </a:ext>
            </a:extLst>
          </p:cNvPr>
          <p:cNvSpPr>
            <a:spLocks noGrp="1"/>
          </p:cNvSpPr>
          <p:nvPr>
            <p:ph type="body" sz="quarter" idx="24"/>
          </p:nvPr>
        </p:nvSpPr>
        <p:spPr/>
        <p:txBody>
          <a:bodyPr/>
          <a:lstStyle/>
          <a:p>
            <a:endParaRPr lang="en-SE"/>
          </a:p>
        </p:txBody>
      </p:sp>
      <p:sp>
        <p:nvSpPr>
          <p:cNvPr id="3" name="Text Placeholder 2">
            <a:extLst>
              <a:ext uri="{FF2B5EF4-FFF2-40B4-BE49-F238E27FC236}">
                <a16:creationId xmlns:a16="http://schemas.microsoft.com/office/drawing/2014/main" id="{75BD4FC9-54DB-21A2-8FBC-DD8A071B3C0E}"/>
              </a:ext>
            </a:extLst>
          </p:cNvPr>
          <p:cNvSpPr>
            <a:spLocks noGrp="1"/>
          </p:cNvSpPr>
          <p:nvPr>
            <p:ph type="body" sz="quarter" idx="22"/>
          </p:nvPr>
        </p:nvSpPr>
        <p:spPr/>
        <p:txBody>
          <a:bodyPr/>
          <a:lstStyle/>
          <a:p>
            <a:r>
              <a:rPr lang="en-GB" dirty="0"/>
              <a:t>AI Ethics emphasizes the responsibility of the developer/user towards ensuring:</a:t>
            </a:r>
          </a:p>
          <a:p>
            <a:endParaRPr lang="en-GB" dirty="0"/>
          </a:p>
          <a:p>
            <a:endParaRPr lang="en-GB" dirty="0"/>
          </a:p>
          <a:p>
            <a:endParaRPr lang="en-GB" dirty="0"/>
          </a:p>
          <a:p>
            <a:r>
              <a:rPr lang="en-GB" b="1" dirty="0"/>
              <a:t>The developer is responsible for the ethical decision making!</a:t>
            </a:r>
            <a:endParaRPr lang="en-SE" b="1" dirty="0"/>
          </a:p>
        </p:txBody>
      </p:sp>
      <p:sp>
        <p:nvSpPr>
          <p:cNvPr id="4" name="Text Placeholder 3">
            <a:extLst>
              <a:ext uri="{FF2B5EF4-FFF2-40B4-BE49-F238E27FC236}">
                <a16:creationId xmlns:a16="http://schemas.microsoft.com/office/drawing/2014/main" id="{24982B54-12D9-2BF1-C607-B60E9E6A1DE0}"/>
              </a:ext>
            </a:extLst>
          </p:cNvPr>
          <p:cNvSpPr>
            <a:spLocks noGrp="1"/>
          </p:cNvSpPr>
          <p:nvPr>
            <p:ph type="body" sz="quarter" idx="26"/>
          </p:nvPr>
        </p:nvSpPr>
        <p:spPr/>
        <p:txBody>
          <a:bodyPr/>
          <a:lstStyle/>
          <a:p>
            <a:pPr algn="just"/>
            <a:r>
              <a:rPr lang="en-GB" dirty="0"/>
              <a:t>Machine Ethics focus on building ‘ethical reasoning’ into AI systems themselves.</a:t>
            </a:r>
          </a:p>
          <a:p>
            <a:pPr algn="just"/>
            <a:endParaRPr lang="en-GB" dirty="0"/>
          </a:p>
          <a:p>
            <a:pPr algn="just"/>
            <a:r>
              <a:rPr lang="en-GB" b="0" i="0" u="none" strike="noStrike" dirty="0">
                <a:solidFill>
                  <a:srgbClr val="444444"/>
                </a:solidFill>
                <a:effectLst/>
                <a:latin typeface="Open Sans" panose="020B0606030504020204" pitchFamily="34" charset="0"/>
              </a:rPr>
              <a:t>Ethical Impact Agents</a:t>
            </a:r>
          </a:p>
          <a:p>
            <a:pPr algn="just"/>
            <a:r>
              <a:rPr lang="en-GB" b="0" i="0" u="none" strike="noStrike" dirty="0">
                <a:solidFill>
                  <a:srgbClr val="444444"/>
                </a:solidFill>
                <a:effectLst/>
                <a:latin typeface="Open Sans" panose="020B0606030504020204" pitchFamily="34" charset="0"/>
              </a:rPr>
              <a:t>Implicit Ethical Agents</a:t>
            </a:r>
          </a:p>
          <a:p>
            <a:pPr algn="just"/>
            <a:r>
              <a:rPr lang="en-GB" b="0" i="0" u="none" strike="noStrike" dirty="0">
                <a:solidFill>
                  <a:srgbClr val="444444"/>
                </a:solidFill>
                <a:effectLst/>
                <a:latin typeface="Open Sans" panose="020B0606030504020204" pitchFamily="34" charset="0"/>
              </a:rPr>
              <a:t>Explicit Ethical Agents</a:t>
            </a:r>
          </a:p>
          <a:p>
            <a:pPr algn="just"/>
            <a:r>
              <a:rPr lang="en-GB" b="0" i="0" u="none" strike="noStrike" dirty="0">
                <a:solidFill>
                  <a:srgbClr val="444444"/>
                </a:solidFill>
                <a:effectLst/>
                <a:latin typeface="Open Sans" panose="020B0606030504020204" pitchFamily="34" charset="0"/>
              </a:rPr>
              <a:t>Autonomous Explicit Ethical Agents</a:t>
            </a:r>
          </a:p>
          <a:p>
            <a:pPr algn="just"/>
            <a:endParaRPr lang="en-GB" dirty="0"/>
          </a:p>
          <a:p>
            <a:pPr algn="just"/>
            <a:br>
              <a:rPr lang="en-GB" dirty="0"/>
            </a:br>
            <a:r>
              <a:rPr lang="en-GB" b="1" dirty="0"/>
              <a:t>The machine is ‘responsible’ for ethical decision making.</a:t>
            </a:r>
            <a:endParaRPr lang="en-SE" dirty="0"/>
          </a:p>
        </p:txBody>
      </p:sp>
      <p:sp>
        <p:nvSpPr>
          <p:cNvPr id="5" name="Text Placeholder 4">
            <a:extLst>
              <a:ext uri="{FF2B5EF4-FFF2-40B4-BE49-F238E27FC236}">
                <a16:creationId xmlns:a16="http://schemas.microsoft.com/office/drawing/2014/main" id="{553A1B0F-5A89-37AB-51AA-56CA7653E6B5}"/>
              </a:ext>
            </a:extLst>
          </p:cNvPr>
          <p:cNvSpPr>
            <a:spLocks noGrp="1"/>
          </p:cNvSpPr>
          <p:nvPr>
            <p:ph type="body" sz="quarter" idx="25"/>
          </p:nvPr>
        </p:nvSpPr>
        <p:spPr/>
        <p:txBody>
          <a:bodyPr/>
          <a:lstStyle/>
          <a:p>
            <a:r>
              <a:rPr lang="en-SE" dirty="0"/>
              <a:t>AI Ethics vs Machine Ethics</a:t>
            </a:r>
          </a:p>
        </p:txBody>
      </p:sp>
      <p:sp>
        <p:nvSpPr>
          <p:cNvPr id="6" name="Slide Number Placeholder 5">
            <a:extLst>
              <a:ext uri="{FF2B5EF4-FFF2-40B4-BE49-F238E27FC236}">
                <a16:creationId xmlns:a16="http://schemas.microsoft.com/office/drawing/2014/main" id="{D7E9CFF0-3825-476C-313C-CE051175E7A7}"/>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4</a:t>
            </a:fld>
            <a:endParaRPr lang="bg-BG" dirty="0">
              <a:solidFill>
                <a:srgbClr val="000000"/>
              </a:solidFill>
            </a:endParaRPr>
          </a:p>
        </p:txBody>
      </p:sp>
      <p:sp>
        <p:nvSpPr>
          <p:cNvPr id="7" name="TextBox 6">
            <a:extLst>
              <a:ext uri="{FF2B5EF4-FFF2-40B4-BE49-F238E27FC236}">
                <a16:creationId xmlns:a16="http://schemas.microsoft.com/office/drawing/2014/main" id="{C6C13FAD-5840-DD8D-FB00-C92B1DAFF1BF}"/>
              </a:ext>
            </a:extLst>
          </p:cNvPr>
          <p:cNvSpPr txBox="1"/>
          <p:nvPr/>
        </p:nvSpPr>
        <p:spPr>
          <a:xfrm>
            <a:off x="30118050" y="3914775"/>
            <a:ext cx="184731" cy="646331"/>
          </a:xfrm>
          <a:prstGeom prst="rect">
            <a:avLst/>
          </a:prstGeom>
          <a:noFill/>
        </p:spPr>
        <p:txBody>
          <a:bodyPr wrap="none" rtlCol="0">
            <a:spAutoFit/>
          </a:bodyPr>
          <a:lstStyle/>
          <a:p>
            <a:endParaRPr lang="en-SE"/>
          </a:p>
        </p:txBody>
      </p:sp>
    </p:spTree>
    <p:extLst>
      <p:ext uri="{BB962C8B-B14F-4D97-AF65-F5344CB8AC3E}">
        <p14:creationId xmlns:p14="http://schemas.microsoft.com/office/powerpoint/2010/main" val="2588570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0B7D4A-0A23-9ED4-9643-05F101AB9EDB}"/>
              </a:ext>
            </a:extLst>
          </p:cNvPr>
          <p:cNvSpPr>
            <a:spLocks noGrp="1"/>
          </p:cNvSpPr>
          <p:nvPr>
            <p:ph type="body" sz="quarter" idx="24"/>
          </p:nvPr>
        </p:nvSpPr>
        <p:spPr/>
        <p:txBody>
          <a:bodyPr>
            <a:normAutofit/>
          </a:bodyPr>
          <a:lstStyle/>
          <a:p>
            <a:r>
              <a:rPr lang="en-SE" dirty="0"/>
              <a:t>SOTA EXAMPLES: AWKWARD</a:t>
            </a:r>
          </a:p>
        </p:txBody>
      </p:sp>
      <p:sp>
        <p:nvSpPr>
          <p:cNvPr id="5" name="Text Placeholder 4">
            <a:extLst>
              <a:ext uri="{FF2B5EF4-FFF2-40B4-BE49-F238E27FC236}">
                <a16:creationId xmlns:a16="http://schemas.microsoft.com/office/drawing/2014/main" id="{2DD4A9F9-F3AB-66D9-6E7A-DCD11B80A0B7}"/>
              </a:ext>
            </a:extLst>
          </p:cNvPr>
          <p:cNvSpPr>
            <a:spLocks noGrp="1"/>
          </p:cNvSpPr>
          <p:nvPr>
            <p:ph type="body" sz="quarter" idx="25"/>
          </p:nvPr>
        </p:nvSpPr>
        <p:spPr/>
        <p:txBody>
          <a:bodyPr/>
          <a:lstStyle/>
          <a:p>
            <a:r>
              <a:rPr lang="en-US" dirty="0">
                <a:ea typeface="Verdana"/>
              </a:rPr>
              <a:t>Social Interaction</a:t>
            </a:r>
            <a:endParaRPr lang="en-SE" dirty="0"/>
          </a:p>
        </p:txBody>
      </p:sp>
      <p:sp>
        <p:nvSpPr>
          <p:cNvPr id="6" name="Slide Number Placeholder 5">
            <a:extLst>
              <a:ext uri="{FF2B5EF4-FFF2-40B4-BE49-F238E27FC236}">
                <a16:creationId xmlns:a16="http://schemas.microsoft.com/office/drawing/2014/main" id="{0E812009-519C-CED3-A8F6-A7656AFE4688}"/>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40</a:t>
            </a:fld>
            <a:endParaRPr lang="bg-BG" dirty="0">
              <a:solidFill>
                <a:srgbClr val="000000"/>
              </a:solidFill>
            </a:endParaRPr>
          </a:p>
        </p:txBody>
      </p:sp>
      <p:pic>
        <p:nvPicPr>
          <p:cNvPr id="3" name="AWKWARD Harass">
            <a:hlinkClick r:id="" action="ppaction://media"/>
            <a:extLst>
              <a:ext uri="{FF2B5EF4-FFF2-40B4-BE49-F238E27FC236}">
                <a16:creationId xmlns:a16="http://schemas.microsoft.com/office/drawing/2014/main" id="{0B7466FB-E677-9386-8139-338E0ADAD98B}"/>
              </a:ext>
            </a:extLst>
          </p:cNvPr>
          <p:cNvPicPr>
            <a:picLocks noChangeAspect="1"/>
          </p:cNvPicPr>
          <p:nvPr>
            <a:videoFile r:link="rId1"/>
            <p:extLst>
              <p:ext uri="{DAA4B4D4-6D71-4841-9C94-3DE7FCFB9230}">
                <p14:media xmlns:p14="http://schemas.microsoft.com/office/powerpoint/2010/main" r:embed="rId2">
                  <p14:trim st="585"/>
                </p14:media>
              </p:ext>
            </p:extLst>
          </p:nvPr>
        </p:nvPicPr>
        <p:blipFill rotWithShape="1">
          <a:blip r:embed="rId4"/>
          <a:srcRect l="12953" r="16192"/>
          <a:stretch>
            <a:fillRect/>
          </a:stretch>
        </p:blipFill>
        <p:spPr>
          <a:xfrm>
            <a:off x="2886250" y="5387954"/>
            <a:ext cx="8398933" cy="6667701"/>
          </a:xfrm>
          <a:prstGeom prst="rect">
            <a:avLst/>
          </a:prstGeom>
        </p:spPr>
      </p:pic>
      <p:pic>
        <p:nvPicPr>
          <p:cNvPr id="4" name="Content Placeholder 6">
            <a:extLst>
              <a:ext uri="{FF2B5EF4-FFF2-40B4-BE49-F238E27FC236}">
                <a16:creationId xmlns:a16="http://schemas.microsoft.com/office/drawing/2014/main" id="{1E2BBC6D-83D6-96E3-7159-7784282D61A4}"/>
              </a:ext>
            </a:extLst>
          </p:cNvPr>
          <p:cNvPicPr>
            <a:picLocks noChangeAspect="1"/>
          </p:cNvPicPr>
          <p:nvPr/>
        </p:nvPicPr>
        <p:blipFill>
          <a:blip r:embed="rId5"/>
          <a:stretch>
            <a:fillRect/>
          </a:stretch>
        </p:blipFill>
        <p:spPr>
          <a:xfrm>
            <a:off x="11285184" y="5387953"/>
            <a:ext cx="10085885" cy="7044912"/>
          </a:xfrm>
          <a:prstGeom prst="rect">
            <a:avLst/>
          </a:prstGeom>
        </p:spPr>
      </p:pic>
      <p:pic>
        <p:nvPicPr>
          <p:cNvPr id="7" name="Content Placeholder 18">
            <a:extLst>
              <a:ext uri="{FF2B5EF4-FFF2-40B4-BE49-F238E27FC236}">
                <a16:creationId xmlns:a16="http://schemas.microsoft.com/office/drawing/2014/main" id="{C50E6316-CBFD-2491-DEFE-871596238652}"/>
              </a:ext>
            </a:extLst>
          </p:cNvPr>
          <p:cNvPicPr>
            <a:picLocks noChangeAspect="1"/>
          </p:cNvPicPr>
          <p:nvPr/>
        </p:nvPicPr>
        <p:blipFill>
          <a:blip r:embed="rId6"/>
          <a:stretch>
            <a:fillRect/>
          </a:stretch>
        </p:blipFill>
        <p:spPr>
          <a:xfrm>
            <a:off x="11208983" y="5317447"/>
            <a:ext cx="10365477" cy="7236725"/>
          </a:xfrm>
          <a:prstGeom prst="rect">
            <a:avLst/>
          </a:prstGeom>
        </p:spPr>
      </p:pic>
      <p:pic>
        <p:nvPicPr>
          <p:cNvPr id="8" name="Content Placeholder 12">
            <a:extLst>
              <a:ext uri="{FF2B5EF4-FFF2-40B4-BE49-F238E27FC236}">
                <a16:creationId xmlns:a16="http://schemas.microsoft.com/office/drawing/2014/main" id="{84CE47B4-CC90-956A-3ADB-48975BBF9D8E}"/>
              </a:ext>
            </a:extLst>
          </p:cNvPr>
          <p:cNvPicPr>
            <a:picLocks noChangeAspect="1"/>
          </p:cNvPicPr>
          <p:nvPr/>
        </p:nvPicPr>
        <p:blipFill rotWithShape="1">
          <a:blip r:embed="rId7"/>
          <a:srcRect l="3262" t="8019" r="3164" b="2475"/>
          <a:stretch/>
        </p:blipFill>
        <p:spPr>
          <a:xfrm>
            <a:off x="6415730" y="5865005"/>
            <a:ext cx="9496497" cy="4773370"/>
          </a:xfrm>
          <a:prstGeom prst="rect">
            <a:avLst/>
          </a:prstGeom>
        </p:spPr>
      </p:pic>
      <p:sp>
        <p:nvSpPr>
          <p:cNvPr id="9" name="TextBox 8">
            <a:extLst>
              <a:ext uri="{FF2B5EF4-FFF2-40B4-BE49-F238E27FC236}">
                <a16:creationId xmlns:a16="http://schemas.microsoft.com/office/drawing/2014/main" id="{DA3374D0-BEC9-E1B9-966E-39F3716D7958}"/>
              </a:ext>
            </a:extLst>
          </p:cNvPr>
          <p:cNvSpPr txBox="1"/>
          <p:nvPr/>
        </p:nvSpPr>
        <p:spPr>
          <a:xfrm>
            <a:off x="15912228" y="5387952"/>
            <a:ext cx="4044552" cy="954107"/>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rgbClr val="0500C0"/>
                </a:solidFill>
              </a:rPr>
              <a:t>Position 1</a:t>
            </a:r>
          </a:p>
          <a:p>
            <a:pPr marL="285750" indent="-285750">
              <a:buFont typeface="Arial" panose="020B0604020202020204" pitchFamily="34" charset="0"/>
              <a:buChar char="•"/>
            </a:pPr>
            <a:r>
              <a:rPr lang="en-GB" sz="2800" dirty="0">
                <a:solidFill>
                  <a:srgbClr val="FF0000"/>
                </a:solidFill>
              </a:rPr>
              <a:t>Position 5</a:t>
            </a:r>
          </a:p>
        </p:txBody>
      </p:sp>
    </p:spTree>
    <p:extLst>
      <p:ext uri="{BB962C8B-B14F-4D97-AF65-F5344CB8AC3E}">
        <p14:creationId xmlns:p14="http://schemas.microsoft.com/office/powerpoint/2010/main" val="30559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1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
                                        </p:tgtEl>
                                      </p:cBhvr>
                                    </p:cmd>
                                  </p:childTnLst>
                                </p:cTn>
                              </p:par>
                            </p:childTnLst>
                          </p:cTn>
                        </p:par>
                      </p:childTnLst>
                    </p:cTn>
                  </p:par>
                </p:childTnLst>
              </p:cTn>
              <p:nextCondLst>
                <p:cond evt="onClick" delay="0">
                  <p:tgtEl>
                    <p:spTgt spid="3"/>
                  </p:tgtEl>
                </p:cond>
              </p:nextCondLst>
            </p:seq>
            <p:video>
              <p:cMediaNode vol="0" mute="1">
                <p:cTn id="24" fill="hold" display="0">
                  <p:stCondLst>
                    <p:cond delay="indefinite"/>
                  </p:stCondLst>
                </p:cTn>
                <p:tgtEl>
                  <p:spTgt spid="3"/>
                </p:tgtEl>
              </p:cMediaNode>
            </p:video>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7E204D-AD0B-66CA-D74D-12073C5CB7BB}"/>
              </a:ext>
            </a:extLst>
          </p:cNvPr>
          <p:cNvSpPr>
            <a:spLocks noGrp="1"/>
          </p:cNvSpPr>
          <p:nvPr>
            <p:ph type="body" sz="quarter" idx="24"/>
          </p:nvPr>
        </p:nvSpPr>
        <p:spPr/>
        <p:txBody>
          <a:bodyPr/>
          <a:lstStyle/>
          <a:p>
            <a:r>
              <a:rPr lang="en-SE" dirty="0"/>
              <a:t>SOTA EXAMPLES: GLASS BOX</a:t>
            </a:r>
          </a:p>
        </p:txBody>
      </p:sp>
      <p:sp>
        <p:nvSpPr>
          <p:cNvPr id="3" name="Text Placeholder 2">
            <a:extLst>
              <a:ext uri="{FF2B5EF4-FFF2-40B4-BE49-F238E27FC236}">
                <a16:creationId xmlns:a16="http://schemas.microsoft.com/office/drawing/2014/main" id="{DB08DC16-C5A9-6EB5-2AA3-3D043AA32945}"/>
              </a:ext>
            </a:extLst>
          </p:cNvPr>
          <p:cNvSpPr>
            <a:spLocks noGrp="1"/>
          </p:cNvSpPr>
          <p:nvPr>
            <p:ph type="body" sz="quarter" idx="22"/>
          </p:nvPr>
        </p:nvSpPr>
        <p:spPr/>
        <p:txBody>
          <a:bodyPr/>
          <a:lstStyle/>
          <a:p>
            <a:endParaRPr lang="en-SE" dirty="0"/>
          </a:p>
        </p:txBody>
      </p:sp>
      <p:sp>
        <p:nvSpPr>
          <p:cNvPr id="5" name="Text Placeholder 4">
            <a:extLst>
              <a:ext uri="{FF2B5EF4-FFF2-40B4-BE49-F238E27FC236}">
                <a16:creationId xmlns:a16="http://schemas.microsoft.com/office/drawing/2014/main" id="{3A1699A9-3EA6-69EA-4284-DA05BD98587A}"/>
              </a:ext>
            </a:extLst>
          </p:cNvPr>
          <p:cNvSpPr>
            <a:spLocks noGrp="1"/>
          </p:cNvSpPr>
          <p:nvPr>
            <p:ph type="body" sz="quarter" idx="25"/>
          </p:nvPr>
        </p:nvSpPr>
        <p:spPr/>
        <p:txBody>
          <a:bodyPr/>
          <a:lstStyle/>
          <a:p>
            <a:r>
              <a:rPr lang="en-SE" dirty="0"/>
              <a:t>Glass Box</a:t>
            </a:r>
          </a:p>
        </p:txBody>
      </p:sp>
      <p:sp>
        <p:nvSpPr>
          <p:cNvPr id="6" name="Slide Number Placeholder 5">
            <a:extLst>
              <a:ext uri="{FF2B5EF4-FFF2-40B4-BE49-F238E27FC236}">
                <a16:creationId xmlns:a16="http://schemas.microsoft.com/office/drawing/2014/main" id="{1E0669AE-98CD-CEFA-1E77-14727A92F5AF}"/>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41</a:t>
            </a:fld>
            <a:endParaRPr lang="bg-BG" dirty="0">
              <a:solidFill>
                <a:srgbClr val="000000"/>
              </a:solidFill>
            </a:endParaRPr>
          </a:p>
        </p:txBody>
      </p:sp>
      <p:sp>
        <p:nvSpPr>
          <p:cNvPr id="7" name="Rectangle 6">
            <a:extLst>
              <a:ext uri="{FF2B5EF4-FFF2-40B4-BE49-F238E27FC236}">
                <a16:creationId xmlns:a16="http://schemas.microsoft.com/office/drawing/2014/main" id="{73532CBB-6FF0-D271-9F42-4A635B45D60A}"/>
              </a:ext>
            </a:extLst>
          </p:cNvPr>
          <p:cNvSpPr/>
          <p:nvPr/>
        </p:nvSpPr>
        <p:spPr>
          <a:xfrm>
            <a:off x="990000" y="10397108"/>
            <a:ext cx="9957460" cy="523220"/>
          </a:xfrm>
          <a:prstGeom prst="rect">
            <a:avLst/>
          </a:prstGeom>
        </p:spPr>
        <p:txBody>
          <a:bodyPr wrap="square">
            <a:spAutoFit/>
          </a:bodyPr>
          <a:lstStyle/>
          <a:p>
            <a:r>
              <a:rPr lang="en-GB" sz="1400" dirty="0">
                <a:solidFill>
                  <a:schemeClr val="bg1">
                    <a:lumMod val="50000"/>
                  </a:schemeClr>
                </a:solidFill>
              </a:rPr>
              <a:t>Aler Tubella A., </a:t>
            </a:r>
            <a:r>
              <a:rPr lang="en-GB" sz="1400" b="1" u="sng" dirty="0">
                <a:solidFill>
                  <a:schemeClr val="bg1">
                    <a:lumMod val="50000"/>
                  </a:schemeClr>
                </a:solidFill>
              </a:rPr>
              <a:t>Theodorou A.</a:t>
            </a:r>
            <a:r>
              <a:rPr lang="en-GB" sz="1400" dirty="0">
                <a:solidFill>
                  <a:schemeClr val="bg1">
                    <a:lumMod val="50000"/>
                  </a:schemeClr>
                </a:solidFill>
              </a:rPr>
              <a:t>, Dignum F., Dignum V. (2019).</a:t>
            </a:r>
            <a:r>
              <a:rPr lang="en-GB" sz="1400" i="1" dirty="0">
                <a:solidFill>
                  <a:schemeClr val="bg1">
                    <a:lumMod val="50000"/>
                  </a:schemeClr>
                </a:solidFill>
              </a:rPr>
              <a:t> Governance by Glass-box: implementing transparent moral bounds for AI behaviour</a:t>
            </a:r>
            <a:r>
              <a:rPr lang="en-GB" sz="1400" dirty="0">
                <a:solidFill>
                  <a:schemeClr val="bg1">
                    <a:lumMod val="50000"/>
                  </a:schemeClr>
                </a:solidFill>
              </a:rPr>
              <a:t>. International Joint Conference on Artificial Intelligence (IJCAI) 2019. Macao, China.</a:t>
            </a:r>
          </a:p>
        </p:txBody>
      </p:sp>
      <p:pic>
        <p:nvPicPr>
          <p:cNvPr id="8" name="Picture 7">
            <a:extLst>
              <a:ext uri="{FF2B5EF4-FFF2-40B4-BE49-F238E27FC236}">
                <a16:creationId xmlns:a16="http://schemas.microsoft.com/office/drawing/2014/main" id="{484D615A-CDE0-163F-8D2A-614247872D52}"/>
              </a:ext>
            </a:extLst>
          </p:cNvPr>
          <p:cNvPicPr>
            <a:picLocks noChangeAspect="1"/>
          </p:cNvPicPr>
          <p:nvPr/>
        </p:nvPicPr>
        <p:blipFill>
          <a:blip r:embed="rId2"/>
          <a:stretch>
            <a:fillRect/>
          </a:stretch>
        </p:blipFill>
        <p:spPr>
          <a:xfrm>
            <a:off x="1506415" y="5494449"/>
            <a:ext cx="9906186" cy="4118368"/>
          </a:xfrm>
          <a:prstGeom prst="rect">
            <a:avLst/>
          </a:prstGeom>
        </p:spPr>
      </p:pic>
      <p:pic>
        <p:nvPicPr>
          <p:cNvPr id="51" name="Picture 50">
            <a:extLst>
              <a:ext uri="{FF2B5EF4-FFF2-40B4-BE49-F238E27FC236}">
                <a16:creationId xmlns:a16="http://schemas.microsoft.com/office/drawing/2014/main" id="{E520BAC0-D310-B8C1-67FA-29EF2C915D2F}"/>
              </a:ext>
            </a:extLst>
          </p:cNvPr>
          <p:cNvPicPr>
            <a:picLocks noChangeAspect="1"/>
          </p:cNvPicPr>
          <p:nvPr/>
        </p:nvPicPr>
        <p:blipFill>
          <a:blip r:embed="rId3"/>
          <a:stretch>
            <a:fillRect/>
          </a:stretch>
        </p:blipFill>
        <p:spPr>
          <a:xfrm>
            <a:off x="14076354" y="5357751"/>
            <a:ext cx="7283191" cy="4712653"/>
          </a:xfrm>
          <a:prstGeom prst="rect">
            <a:avLst/>
          </a:prstGeom>
        </p:spPr>
      </p:pic>
      <p:sp>
        <p:nvSpPr>
          <p:cNvPr id="61" name="Oval 60">
            <a:extLst>
              <a:ext uri="{FF2B5EF4-FFF2-40B4-BE49-F238E27FC236}">
                <a16:creationId xmlns:a16="http://schemas.microsoft.com/office/drawing/2014/main" id="{DB236690-B043-9365-5D6A-363327FC371E}"/>
              </a:ext>
            </a:extLst>
          </p:cNvPr>
          <p:cNvSpPr/>
          <p:nvPr/>
        </p:nvSpPr>
        <p:spPr>
          <a:xfrm>
            <a:off x="5479432" y="6328873"/>
            <a:ext cx="7401234" cy="2583180"/>
          </a:xfrm>
          <a:prstGeom prst="ellipse">
            <a:avLst/>
          </a:prstGeom>
          <a:noFill/>
          <a:ln w="28575">
            <a:solidFill>
              <a:srgbClr val="FF2D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cxnSp>
        <p:nvCxnSpPr>
          <p:cNvPr id="63" name="Straight Arrow Connector 62">
            <a:extLst>
              <a:ext uri="{FF2B5EF4-FFF2-40B4-BE49-F238E27FC236}">
                <a16:creationId xmlns:a16="http://schemas.microsoft.com/office/drawing/2014/main" id="{80E86B9D-36DF-15DA-71CA-B2330527E4E6}"/>
              </a:ext>
            </a:extLst>
          </p:cNvPr>
          <p:cNvCxnSpPr/>
          <p:nvPr/>
        </p:nvCxnSpPr>
        <p:spPr>
          <a:xfrm>
            <a:off x="12971401" y="7714077"/>
            <a:ext cx="2207639" cy="0"/>
          </a:xfrm>
          <a:prstGeom prst="straightConnector1">
            <a:avLst/>
          </a:prstGeom>
          <a:ln w="28575">
            <a:solidFill>
              <a:srgbClr val="FF2D6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441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7E204D-AD0B-66CA-D74D-12073C5CB7BB}"/>
              </a:ext>
            </a:extLst>
          </p:cNvPr>
          <p:cNvSpPr>
            <a:spLocks noGrp="1"/>
          </p:cNvSpPr>
          <p:nvPr>
            <p:ph type="body" sz="quarter" idx="24"/>
          </p:nvPr>
        </p:nvSpPr>
        <p:spPr/>
        <p:txBody>
          <a:bodyPr/>
          <a:lstStyle/>
          <a:p>
            <a:r>
              <a:rPr lang="en-SE" dirty="0"/>
              <a:t>SOTA EXAMPLES: GLASS BOX</a:t>
            </a:r>
          </a:p>
        </p:txBody>
      </p:sp>
      <p:sp>
        <p:nvSpPr>
          <p:cNvPr id="3" name="Text Placeholder 2">
            <a:extLst>
              <a:ext uri="{FF2B5EF4-FFF2-40B4-BE49-F238E27FC236}">
                <a16:creationId xmlns:a16="http://schemas.microsoft.com/office/drawing/2014/main" id="{DB08DC16-C5A9-6EB5-2AA3-3D043AA32945}"/>
              </a:ext>
            </a:extLst>
          </p:cNvPr>
          <p:cNvSpPr>
            <a:spLocks noGrp="1"/>
          </p:cNvSpPr>
          <p:nvPr>
            <p:ph type="body" sz="quarter" idx="22"/>
          </p:nvPr>
        </p:nvSpPr>
        <p:spPr/>
        <p:txBody>
          <a:bodyPr/>
          <a:lstStyle/>
          <a:p>
            <a:pPr marL="342900" indent="-342900">
              <a:buFont typeface="Arial" panose="020B0604020202020204" pitchFamily="34" charset="0"/>
              <a:buChar char="•"/>
            </a:pPr>
            <a:r>
              <a:rPr lang="es-ES" sz="2400" dirty="0"/>
              <a:t>A multi-modal </a:t>
            </a:r>
            <a:r>
              <a:rPr lang="es-ES" sz="2400" dirty="0" err="1"/>
              <a:t>logic</a:t>
            </a:r>
            <a:r>
              <a:rPr lang="es-ES" sz="2400" dirty="0"/>
              <a:t> </a:t>
            </a:r>
            <a:r>
              <a:rPr lang="es-ES" sz="2400" dirty="0" err="1"/>
              <a:t>with</a:t>
            </a:r>
            <a:r>
              <a:rPr lang="es-ES" sz="2400" dirty="0"/>
              <a:t> </a:t>
            </a:r>
            <a:r>
              <a:rPr lang="es-ES" sz="2400" i="1" dirty="0" err="1"/>
              <a:t>counts</a:t>
            </a:r>
            <a:r>
              <a:rPr lang="es-ES" sz="2400" i="1" dirty="0"/>
              <a:t>-as </a:t>
            </a:r>
            <a:r>
              <a:rPr lang="es-ES" sz="2400" i="1" dirty="0" err="1"/>
              <a:t>operator</a:t>
            </a:r>
            <a:r>
              <a:rPr lang="es-ES" sz="2400" dirty="0"/>
              <a:t> </a:t>
            </a:r>
            <a:r>
              <a:rPr lang="es-ES" sz="2400" dirty="0" err="1"/>
              <a:t>is</a:t>
            </a:r>
            <a:r>
              <a:rPr lang="es-ES" sz="2400" dirty="0"/>
              <a:t> </a:t>
            </a:r>
            <a:r>
              <a:rPr lang="es-ES" sz="2400" dirty="0" err="1"/>
              <a:t>enough</a:t>
            </a:r>
            <a:r>
              <a:rPr lang="es-ES" sz="2400" dirty="0"/>
              <a:t> </a:t>
            </a:r>
            <a:r>
              <a:rPr lang="es-ES" sz="2400" dirty="0" err="1"/>
              <a:t>to</a:t>
            </a:r>
            <a:r>
              <a:rPr lang="es-ES" sz="2400" dirty="0"/>
              <a:t> </a:t>
            </a:r>
            <a:r>
              <a:rPr lang="es-ES" sz="2400" dirty="0" err="1"/>
              <a:t>encode</a:t>
            </a:r>
            <a:r>
              <a:rPr lang="es-ES" sz="2400" dirty="0"/>
              <a:t> a </a:t>
            </a:r>
            <a:r>
              <a:rPr lang="es-ES" sz="2400" dirty="0" err="1"/>
              <a:t>Glass</a:t>
            </a:r>
            <a:r>
              <a:rPr lang="es-ES" sz="2400" dirty="0"/>
              <a:t> Box.</a:t>
            </a:r>
          </a:p>
          <a:p>
            <a:pPr marL="171450" indent="-171450">
              <a:buFont typeface="Arial" panose="020B0604020202020204" pitchFamily="34" charset="0"/>
              <a:buChar char="•"/>
            </a:pPr>
            <a:endParaRPr lang="es-ES" sz="2400" dirty="0"/>
          </a:p>
          <a:p>
            <a:pPr marL="342900" indent="-342900">
              <a:buFont typeface="Arial" panose="020B0604020202020204" pitchFamily="34" charset="0"/>
              <a:buChar char="•"/>
            </a:pPr>
            <a:r>
              <a:rPr lang="es-ES" sz="2400" dirty="0" err="1"/>
              <a:t>We</a:t>
            </a:r>
            <a:r>
              <a:rPr lang="es-ES" sz="2400" dirty="0"/>
              <a:t> </a:t>
            </a:r>
            <a:r>
              <a:rPr lang="es-ES" sz="2400" dirty="0" err="1"/>
              <a:t>encode</a:t>
            </a:r>
            <a:r>
              <a:rPr lang="es-ES" sz="2400" dirty="0"/>
              <a:t> </a:t>
            </a:r>
            <a:r>
              <a:rPr lang="es-ES" sz="2400" dirty="0" err="1"/>
              <a:t>statements</a:t>
            </a:r>
            <a:r>
              <a:rPr lang="es-ES" sz="2400" dirty="0"/>
              <a:t> </a:t>
            </a:r>
            <a:r>
              <a:rPr lang="es-ES" sz="2400" dirty="0" err="1"/>
              <a:t>of</a:t>
            </a:r>
            <a:r>
              <a:rPr lang="es-ES" sz="2400" dirty="0"/>
              <a:t> </a:t>
            </a:r>
            <a:r>
              <a:rPr lang="es-ES" sz="2400" dirty="0" err="1"/>
              <a:t>the</a:t>
            </a:r>
            <a:r>
              <a:rPr lang="es-ES" sz="2400" dirty="0"/>
              <a:t> </a:t>
            </a:r>
            <a:r>
              <a:rPr lang="es-ES" sz="2400" dirty="0" err="1"/>
              <a:t>form</a:t>
            </a:r>
            <a:r>
              <a:rPr lang="es-ES" sz="2400" dirty="0"/>
              <a:t>: </a:t>
            </a:r>
            <a:r>
              <a:rPr lang="en-GB" sz="2400" dirty="0"/>
              <a:t>“</a:t>
            </a:r>
            <a:r>
              <a:rPr lang="en-GB" sz="2400" b="1" i="1" dirty="0"/>
              <a:t>A</a:t>
            </a:r>
            <a:r>
              <a:rPr lang="en-GB" sz="2400" b="1" dirty="0"/>
              <a:t> counts-as </a:t>
            </a:r>
            <a:r>
              <a:rPr lang="en-GB" sz="2400" b="1" i="1" dirty="0"/>
              <a:t>B</a:t>
            </a:r>
            <a:r>
              <a:rPr lang="en-GB" sz="2400" b="1" dirty="0"/>
              <a:t> in context </a:t>
            </a:r>
            <a:r>
              <a:rPr lang="en-GB" sz="2400" b="1" i="1" dirty="0"/>
              <a:t>C</a:t>
            </a:r>
            <a:r>
              <a:rPr lang="en-GB" sz="2400" dirty="0"/>
              <a:t>”.</a:t>
            </a:r>
          </a:p>
          <a:p>
            <a:pPr marL="171450" indent="-171450">
              <a:buFont typeface="Arial" panose="020B0604020202020204" pitchFamily="34" charset="0"/>
              <a:buChar char="•"/>
            </a:pPr>
            <a:endParaRPr lang="es-ES" sz="2400" dirty="0"/>
          </a:p>
          <a:p>
            <a:pPr marL="342900" indent="-342900">
              <a:buFont typeface="Arial" panose="020B0604020202020204" pitchFamily="34" charset="0"/>
              <a:buChar char="•"/>
            </a:pPr>
            <a:r>
              <a:rPr lang="es-ES" sz="2400" dirty="0" err="1"/>
              <a:t>It</a:t>
            </a:r>
            <a:r>
              <a:rPr lang="es-ES" sz="2400" dirty="0"/>
              <a:t> </a:t>
            </a:r>
            <a:r>
              <a:rPr lang="es-ES" sz="2400" dirty="0" err="1"/>
              <a:t>allows</a:t>
            </a:r>
            <a:r>
              <a:rPr lang="es-ES" sz="2400" dirty="0"/>
              <a:t> </a:t>
            </a:r>
            <a:r>
              <a:rPr lang="es-ES" sz="2400" dirty="0" err="1"/>
              <a:t>for</a:t>
            </a:r>
            <a:r>
              <a:rPr lang="es-ES" sz="2400" dirty="0"/>
              <a:t> </a:t>
            </a:r>
            <a:r>
              <a:rPr lang="es-ES" sz="2400" dirty="0" err="1"/>
              <a:t>verification</a:t>
            </a:r>
            <a:r>
              <a:rPr lang="es-ES" sz="2400" dirty="0"/>
              <a:t> in </a:t>
            </a:r>
            <a:r>
              <a:rPr lang="es-ES" sz="2400" dirty="0" err="1"/>
              <a:t>reasonable</a:t>
            </a:r>
            <a:r>
              <a:rPr lang="es-ES" sz="2400" dirty="0"/>
              <a:t> time.</a:t>
            </a:r>
            <a:endParaRPr lang="en-GB" sz="2400" dirty="0"/>
          </a:p>
          <a:p>
            <a:pPr marL="342900" indent="-342900">
              <a:buFont typeface="Arial" panose="020B0604020202020204" pitchFamily="34" charset="0"/>
              <a:buChar char="•"/>
            </a:pPr>
            <a:endParaRPr lang="en-SE" sz="2400" dirty="0"/>
          </a:p>
        </p:txBody>
      </p:sp>
      <p:sp>
        <p:nvSpPr>
          <p:cNvPr id="5" name="Text Placeholder 4">
            <a:extLst>
              <a:ext uri="{FF2B5EF4-FFF2-40B4-BE49-F238E27FC236}">
                <a16:creationId xmlns:a16="http://schemas.microsoft.com/office/drawing/2014/main" id="{3A1699A9-3EA6-69EA-4284-DA05BD98587A}"/>
              </a:ext>
            </a:extLst>
          </p:cNvPr>
          <p:cNvSpPr>
            <a:spLocks noGrp="1"/>
          </p:cNvSpPr>
          <p:nvPr>
            <p:ph type="body" sz="quarter" idx="25"/>
          </p:nvPr>
        </p:nvSpPr>
        <p:spPr/>
        <p:txBody>
          <a:bodyPr/>
          <a:lstStyle/>
          <a:p>
            <a:r>
              <a:rPr lang="es-ES" dirty="0" err="1"/>
              <a:t>Formalising</a:t>
            </a:r>
            <a:r>
              <a:rPr lang="es-ES" dirty="0"/>
              <a:t> </a:t>
            </a:r>
            <a:r>
              <a:rPr lang="es-ES" dirty="0" err="1"/>
              <a:t>the</a:t>
            </a:r>
            <a:r>
              <a:rPr lang="es-ES" dirty="0"/>
              <a:t> </a:t>
            </a:r>
            <a:r>
              <a:rPr lang="es-ES" dirty="0" err="1"/>
              <a:t>glass</a:t>
            </a:r>
            <a:r>
              <a:rPr lang="es-ES" dirty="0"/>
              <a:t> box</a:t>
            </a:r>
            <a:endParaRPr lang="en-SE" dirty="0"/>
          </a:p>
        </p:txBody>
      </p:sp>
      <p:sp>
        <p:nvSpPr>
          <p:cNvPr id="6" name="Slide Number Placeholder 5">
            <a:extLst>
              <a:ext uri="{FF2B5EF4-FFF2-40B4-BE49-F238E27FC236}">
                <a16:creationId xmlns:a16="http://schemas.microsoft.com/office/drawing/2014/main" id="{1E0669AE-98CD-CEFA-1E77-14727A92F5AF}"/>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42</a:t>
            </a:fld>
            <a:endParaRPr lang="bg-BG" dirty="0">
              <a:solidFill>
                <a:srgbClr val="000000"/>
              </a:solidFill>
            </a:endParaRPr>
          </a:p>
        </p:txBody>
      </p:sp>
      <p:pic>
        <p:nvPicPr>
          <p:cNvPr id="10" name="Picture 9">
            <a:extLst>
              <a:ext uri="{FF2B5EF4-FFF2-40B4-BE49-F238E27FC236}">
                <a16:creationId xmlns:a16="http://schemas.microsoft.com/office/drawing/2014/main" id="{C445593C-AE20-1B1F-7FBD-0040331EFE1D}"/>
              </a:ext>
            </a:extLst>
          </p:cNvPr>
          <p:cNvPicPr>
            <a:picLocks noChangeAspect="1"/>
          </p:cNvPicPr>
          <p:nvPr/>
        </p:nvPicPr>
        <p:blipFill>
          <a:blip r:embed="rId2"/>
          <a:stretch>
            <a:fillRect/>
          </a:stretch>
        </p:blipFill>
        <p:spPr>
          <a:xfrm>
            <a:off x="15210913" y="5535854"/>
            <a:ext cx="6278518" cy="5879580"/>
          </a:xfrm>
          <a:prstGeom prst="rect">
            <a:avLst/>
          </a:prstGeom>
        </p:spPr>
      </p:pic>
      <p:sp>
        <p:nvSpPr>
          <p:cNvPr id="11" name="Rectangle 10">
            <a:extLst>
              <a:ext uri="{FF2B5EF4-FFF2-40B4-BE49-F238E27FC236}">
                <a16:creationId xmlns:a16="http://schemas.microsoft.com/office/drawing/2014/main" id="{730B09C7-57C1-EEB8-4C00-2C88C705A2D5}"/>
              </a:ext>
            </a:extLst>
          </p:cNvPr>
          <p:cNvSpPr/>
          <p:nvPr/>
        </p:nvSpPr>
        <p:spPr>
          <a:xfrm>
            <a:off x="1068966" y="10643620"/>
            <a:ext cx="13744584" cy="954107"/>
          </a:xfrm>
          <a:prstGeom prst="rect">
            <a:avLst/>
          </a:prstGeom>
        </p:spPr>
        <p:txBody>
          <a:bodyPr wrap="square">
            <a:spAutoFit/>
          </a:bodyPr>
          <a:lstStyle/>
          <a:p>
            <a:r>
              <a:rPr lang="en-GB" sz="2800" dirty="0" err="1">
                <a:solidFill>
                  <a:schemeClr val="bg1">
                    <a:lumMod val="50000"/>
                  </a:schemeClr>
                </a:solidFill>
              </a:rPr>
              <a:t>Aler</a:t>
            </a:r>
            <a:r>
              <a:rPr lang="en-GB" sz="2800" dirty="0">
                <a:solidFill>
                  <a:schemeClr val="bg1">
                    <a:lumMod val="50000"/>
                  </a:schemeClr>
                </a:solidFill>
              </a:rPr>
              <a:t> </a:t>
            </a:r>
            <a:r>
              <a:rPr lang="en-GB" sz="2800" dirty="0" err="1">
                <a:solidFill>
                  <a:schemeClr val="bg1">
                    <a:lumMod val="50000"/>
                  </a:schemeClr>
                </a:solidFill>
              </a:rPr>
              <a:t>Tubella</a:t>
            </a:r>
            <a:r>
              <a:rPr lang="en-GB" sz="2800" dirty="0">
                <a:solidFill>
                  <a:schemeClr val="bg1">
                    <a:lumMod val="50000"/>
                  </a:schemeClr>
                </a:solidFill>
              </a:rPr>
              <a:t> A., </a:t>
            </a:r>
            <a:r>
              <a:rPr lang="en-GB" sz="2800" dirty="0" err="1">
                <a:solidFill>
                  <a:schemeClr val="bg1">
                    <a:lumMod val="50000"/>
                  </a:schemeClr>
                </a:solidFill>
              </a:rPr>
              <a:t>Dignum</a:t>
            </a:r>
            <a:r>
              <a:rPr lang="en-GB" sz="2800" dirty="0">
                <a:solidFill>
                  <a:schemeClr val="bg1">
                    <a:lumMod val="50000"/>
                  </a:schemeClr>
                </a:solidFill>
              </a:rPr>
              <a:t> V. (2019).</a:t>
            </a:r>
            <a:r>
              <a:rPr lang="en-GB" sz="2800" i="1" dirty="0">
                <a:solidFill>
                  <a:schemeClr val="bg1">
                    <a:lumMod val="50000"/>
                  </a:schemeClr>
                </a:solidFill>
              </a:rPr>
              <a:t> The Glass Box Approach: Verifying Contextual Adherence to Values</a:t>
            </a:r>
            <a:r>
              <a:rPr lang="en-GB" sz="2800" dirty="0">
                <a:solidFill>
                  <a:schemeClr val="bg1">
                    <a:lumMod val="50000"/>
                  </a:schemeClr>
                </a:solidFill>
              </a:rPr>
              <a:t>. Workshop in AI Safety 2019</a:t>
            </a:r>
          </a:p>
        </p:txBody>
      </p:sp>
    </p:spTree>
    <p:extLst>
      <p:ext uri="{BB962C8B-B14F-4D97-AF65-F5344CB8AC3E}">
        <p14:creationId xmlns:p14="http://schemas.microsoft.com/office/powerpoint/2010/main" val="3823835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7E204D-AD0B-66CA-D74D-12073C5CB7BB}"/>
              </a:ext>
            </a:extLst>
          </p:cNvPr>
          <p:cNvSpPr>
            <a:spLocks noGrp="1"/>
          </p:cNvSpPr>
          <p:nvPr>
            <p:ph type="body" sz="quarter" idx="24"/>
          </p:nvPr>
        </p:nvSpPr>
        <p:spPr/>
        <p:txBody>
          <a:bodyPr/>
          <a:lstStyle/>
          <a:p>
            <a:r>
              <a:rPr lang="en-SE" dirty="0"/>
              <a:t>SOTA EXAMPLES: GLASS BOX</a:t>
            </a:r>
          </a:p>
        </p:txBody>
      </p:sp>
      <p:sp>
        <p:nvSpPr>
          <p:cNvPr id="5" name="Text Placeholder 4">
            <a:extLst>
              <a:ext uri="{FF2B5EF4-FFF2-40B4-BE49-F238E27FC236}">
                <a16:creationId xmlns:a16="http://schemas.microsoft.com/office/drawing/2014/main" id="{3A1699A9-3EA6-69EA-4284-DA05BD98587A}"/>
              </a:ext>
            </a:extLst>
          </p:cNvPr>
          <p:cNvSpPr>
            <a:spLocks noGrp="1"/>
          </p:cNvSpPr>
          <p:nvPr>
            <p:ph type="body" sz="quarter" idx="25"/>
          </p:nvPr>
        </p:nvSpPr>
        <p:spPr/>
        <p:txBody>
          <a:bodyPr/>
          <a:lstStyle/>
          <a:p>
            <a:r>
              <a:rPr lang="es-ES" dirty="0" err="1"/>
              <a:t>Formalising</a:t>
            </a:r>
            <a:r>
              <a:rPr lang="es-ES" dirty="0"/>
              <a:t> </a:t>
            </a:r>
            <a:r>
              <a:rPr lang="es-ES" dirty="0" err="1"/>
              <a:t>the</a:t>
            </a:r>
            <a:r>
              <a:rPr lang="es-ES" dirty="0"/>
              <a:t> </a:t>
            </a:r>
            <a:r>
              <a:rPr lang="es-ES" dirty="0" err="1"/>
              <a:t>glass</a:t>
            </a:r>
            <a:r>
              <a:rPr lang="es-ES" dirty="0"/>
              <a:t> box</a:t>
            </a:r>
            <a:endParaRPr lang="en-SE" dirty="0"/>
          </a:p>
        </p:txBody>
      </p:sp>
      <p:sp>
        <p:nvSpPr>
          <p:cNvPr id="6" name="Slide Number Placeholder 5">
            <a:extLst>
              <a:ext uri="{FF2B5EF4-FFF2-40B4-BE49-F238E27FC236}">
                <a16:creationId xmlns:a16="http://schemas.microsoft.com/office/drawing/2014/main" id="{1E0669AE-98CD-CEFA-1E77-14727A92F5AF}"/>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43</a:t>
            </a:fld>
            <a:endParaRPr lang="bg-BG" dirty="0">
              <a:solidFill>
                <a:srgbClr val="000000"/>
              </a:solidFill>
            </a:endParaRPr>
          </a:p>
        </p:txBody>
      </p:sp>
      <p:pic>
        <p:nvPicPr>
          <p:cNvPr id="19" name="Picture 18">
            <a:extLst>
              <a:ext uri="{FF2B5EF4-FFF2-40B4-BE49-F238E27FC236}">
                <a16:creationId xmlns:a16="http://schemas.microsoft.com/office/drawing/2014/main" id="{E92AEF67-EDDB-B8E7-C1DB-01712D60AB53}"/>
              </a:ext>
            </a:extLst>
          </p:cNvPr>
          <p:cNvPicPr>
            <a:picLocks noChangeAspect="1"/>
          </p:cNvPicPr>
          <p:nvPr/>
        </p:nvPicPr>
        <p:blipFill>
          <a:blip r:embed="rId2"/>
          <a:stretch>
            <a:fillRect/>
          </a:stretch>
        </p:blipFill>
        <p:spPr>
          <a:xfrm>
            <a:off x="3345180" y="5669229"/>
            <a:ext cx="8656320" cy="5567202"/>
          </a:xfrm>
          <a:prstGeom prst="rect">
            <a:avLst/>
          </a:prstGeom>
        </p:spPr>
      </p:pic>
      <p:pic>
        <p:nvPicPr>
          <p:cNvPr id="20" name="Picture 19">
            <a:extLst>
              <a:ext uri="{FF2B5EF4-FFF2-40B4-BE49-F238E27FC236}">
                <a16:creationId xmlns:a16="http://schemas.microsoft.com/office/drawing/2014/main" id="{FE30BA56-F379-BAD4-FB78-2D245A9F4D3E}"/>
              </a:ext>
            </a:extLst>
          </p:cNvPr>
          <p:cNvPicPr>
            <a:picLocks noChangeAspect="1"/>
          </p:cNvPicPr>
          <p:nvPr/>
        </p:nvPicPr>
        <p:blipFill>
          <a:blip r:embed="rId3"/>
          <a:stretch>
            <a:fillRect/>
          </a:stretch>
        </p:blipFill>
        <p:spPr>
          <a:xfrm>
            <a:off x="14059585" y="4025997"/>
            <a:ext cx="8346261" cy="4711073"/>
          </a:xfrm>
          <a:prstGeom prst="rect">
            <a:avLst/>
          </a:prstGeom>
        </p:spPr>
      </p:pic>
      <p:pic>
        <p:nvPicPr>
          <p:cNvPr id="22" name="Picture 21">
            <a:extLst>
              <a:ext uri="{FF2B5EF4-FFF2-40B4-BE49-F238E27FC236}">
                <a16:creationId xmlns:a16="http://schemas.microsoft.com/office/drawing/2014/main" id="{55A97821-2FAB-6B97-010F-C73A30370FEE}"/>
              </a:ext>
            </a:extLst>
          </p:cNvPr>
          <p:cNvPicPr>
            <a:picLocks noChangeAspect="1"/>
          </p:cNvPicPr>
          <p:nvPr/>
        </p:nvPicPr>
        <p:blipFill>
          <a:blip r:embed="rId4"/>
          <a:stretch>
            <a:fillRect/>
          </a:stretch>
        </p:blipFill>
        <p:spPr>
          <a:xfrm>
            <a:off x="13743062" y="7565048"/>
            <a:ext cx="6848695" cy="4711072"/>
          </a:xfrm>
          <a:prstGeom prst="rect">
            <a:avLst/>
          </a:prstGeom>
        </p:spPr>
      </p:pic>
    </p:spTree>
    <p:extLst>
      <p:ext uri="{BB962C8B-B14F-4D97-AF65-F5344CB8AC3E}">
        <p14:creationId xmlns:p14="http://schemas.microsoft.com/office/powerpoint/2010/main" val="1828042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Moral Standards</a:t>
            </a:r>
          </a:p>
        </p:txBody>
      </p:sp>
    </p:spTree>
    <p:extLst>
      <p:ext uri="{BB962C8B-B14F-4D97-AF65-F5344CB8AC3E}">
        <p14:creationId xmlns:p14="http://schemas.microsoft.com/office/powerpoint/2010/main" val="29948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DA63B1-FE5C-CB12-EFE9-ACF89EB4D26D}"/>
              </a:ext>
            </a:extLst>
          </p:cNvPr>
          <p:cNvSpPr>
            <a:spLocks noGrp="1"/>
          </p:cNvSpPr>
          <p:nvPr>
            <p:ph type="body" sz="quarter" idx="24"/>
          </p:nvPr>
        </p:nvSpPr>
        <p:spPr/>
        <p:txBody>
          <a:bodyPr/>
          <a:lstStyle/>
          <a:p>
            <a:r>
              <a:rPr lang="en-SE" dirty="0"/>
              <a:t>Moral Standards</a:t>
            </a:r>
          </a:p>
        </p:txBody>
      </p:sp>
      <p:sp>
        <p:nvSpPr>
          <p:cNvPr id="7" name="Text Placeholder 6">
            <a:extLst>
              <a:ext uri="{FF2B5EF4-FFF2-40B4-BE49-F238E27FC236}">
                <a16:creationId xmlns:a16="http://schemas.microsoft.com/office/drawing/2014/main" id="{2344E5C8-850C-63A5-7574-8EDD9AC99482}"/>
              </a:ext>
            </a:extLst>
          </p:cNvPr>
          <p:cNvSpPr>
            <a:spLocks noGrp="1"/>
          </p:cNvSpPr>
          <p:nvPr>
            <p:ph type="body" sz="quarter" idx="25"/>
          </p:nvPr>
        </p:nvSpPr>
        <p:spPr/>
        <p:txBody>
          <a:bodyPr/>
          <a:lstStyle/>
          <a:p>
            <a:r>
              <a:rPr lang="en-SE" dirty="0"/>
              <a:t>Trolley Problem</a:t>
            </a:r>
          </a:p>
        </p:txBody>
      </p:sp>
      <p:pic>
        <p:nvPicPr>
          <p:cNvPr id="9" name="Picture 4" descr="No photo description available.">
            <a:extLst>
              <a:ext uri="{FF2B5EF4-FFF2-40B4-BE49-F238E27FC236}">
                <a16:creationId xmlns:a16="http://schemas.microsoft.com/office/drawing/2014/main" id="{616C13A1-4300-4788-CF56-F57588D5D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6228" y="5219704"/>
            <a:ext cx="6653538" cy="55122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C8173B7C-FEB0-798C-CA09-092517B95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8965" y="4576938"/>
            <a:ext cx="7440546" cy="37326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No photo description available.">
            <a:extLst>
              <a:ext uri="{FF2B5EF4-FFF2-40B4-BE49-F238E27FC236}">
                <a16:creationId xmlns:a16="http://schemas.microsoft.com/office/drawing/2014/main" id="{1780526E-B9E2-D61C-97C1-A03FB0470C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8948" y="8503594"/>
            <a:ext cx="5986618" cy="44210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No photo description available.">
            <a:extLst>
              <a:ext uri="{FF2B5EF4-FFF2-40B4-BE49-F238E27FC236}">
                <a16:creationId xmlns:a16="http://schemas.microsoft.com/office/drawing/2014/main" id="{F727F762-1282-600A-E875-602AAB28B8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49511" y="6442263"/>
            <a:ext cx="6328074" cy="3928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321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AFB1F5-9202-D556-BADF-A250473B9B9C}"/>
              </a:ext>
            </a:extLst>
          </p:cNvPr>
          <p:cNvSpPr>
            <a:spLocks noGrp="1"/>
          </p:cNvSpPr>
          <p:nvPr>
            <p:ph type="body" sz="quarter" idx="24"/>
          </p:nvPr>
        </p:nvSpPr>
        <p:spPr/>
        <p:txBody>
          <a:bodyPr/>
          <a:lstStyle/>
          <a:p>
            <a:r>
              <a:rPr lang="en-SE" dirty="0"/>
              <a:t>Moral Standards</a:t>
            </a:r>
          </a:p>
        </p:txBody>
      </p:sp>
      <p:sp>
        <p:nvSpPr>
          <p:cNvPr id="3" name="Text Placeholder 2">
            <a:extLst>
              <a:ext uri="{FF2B5EF4-FFF2-40B4-BE49-F238E27FC236}">
                <a16:creationId xmlns:a16="http://schemas.microsoft.com/office/drawing/2014/main" id="{0B3E2991-0492-46CF-6762-3CA9C48DFD36}"/>
              </a:ext>
            </a:extLst>
          </p:cNvPr>
          <p:cNvSpPr>
            <a:spLocks noGrp="1"/>
          </p:cNvSpPr>
          <p:nvPr>
            <p:ph type="body" sz="quarter" idx="22"/>
          </p:nvPr>
        </p:nvSpPr>
        <p:spPr/>
        <p:txBody>
          <a:bodyPr/>
          <a:lstStyle/>
          <a:p>
            <a:endParaRPr lang="en-SE"/>
          </a:p>
        </p:txBody>
      </p:sp>
      <p:sp>
        <p:nvSpPr>
          <p:cNvPr id="4" name="Text Placeholder 3">
            <a:extLst>
              <a:ext uri="{FF2B5EF4-FFF2-40B4-BE49-F238E27FC236}">
                <a16:creationId xmlns:a16="http://schemas.microsoft.com/office/drawing/2014/main" id="{3AF57832-4AE6-635F-A304-153CC42AD645}"/>
              </a:ext>
            </a:extLst>
          </p:cNvPr>
          <p:cNvSpPr>
            <a:spLocks noGrp="1"/>
          </p:cNvSpPr>
          <p:nvPr>
            <p:ph type="body" sz="quarter" idx="26"/>
          </p:nvPr>
        </p:nvSpPr>
        <p:spPr/>
        <p:txBody>
          <a:bodyPr/>
          <a:lstStyle/>
          <a:p>
            <a:endParaRPr lang="en-SE" dirty="0"/>
          </a:p>
        </p:txBody>
      </p:sp>
      <p:sp>
        <p:nvSpPr>
          <p:cNvPr id="5" name="Text Placeholder 4">
            <a:extLst>
              <a:ext uri="{FF2B5EF4-FFF2-40B4-BE49-F238E27FC236}">
                <a16:creationId xmlns:a16="http://schemas.microsoft.com/office/drawing/2014/main" id="{266D454F-E387-DB48-E34A-469179D72A8E}"/>
              </a:ext>
            </a:extLst>
          </p:cNvPr>
          <p:cNvSpPr>
            <a:spLocks noGrp="1"/>
          </p:cNvSpPr>
          <p:nvPr>
            <p:ph type="body" sz="quarter" idx="25"/>
          </p:nvPr>
        </p:nvSpPr>
        <p:spPr/>
        <p:txBody>
          <a:bodyPr/>
          <a:lstStyle/>
          <a:p>
            <a:r>
              <a:rPr lang="en-SE" dirty="0"/>
              <a:t>Trolley Problem</a:t>
            </a:r>
          </a:p>
        </p:txBody>
      </p:sp>
      <p:sp>
        <p:nvSpPr>
          <p:cNvPr id="6" name="Slide Number Placeholder 5">
            <a:extLst>
              <a:ext uri="{FF2B5EF4-FFF2-40B4-BE49-F238E27FC236}">
                <a16:creationId xmlns:a16="http://schemas.microsoft.com/office/drawing/2014/main" id="{E72238F0-9D1C-457C-8440-E9A011DB130F}"/>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46</a:t>
            </a:fld>
            <a:endParaRPr lang="bg-BG" dirty="0">
              <a:solidFill>
                <a:srgbClr val="000000"/>
              </a:solidFill>
            </a:endParaRPr>
          </a:p>
        </p:txBody>
      </p:sp>
      <p:pic>
        <p:nvPicPr>
          <p:cNvPr id="7" name="Picture 6">
            <a:extLst>
              <a:ext uri="{FF2B5EF4-FFF2-40B4-BE49-F238E27FC236}">
                <a16:creationId xmlns:a16="http://schemas.microsoft.com/office/drawing/2014/main" id="{0CF50B4E-2C9E-71F9-961E-1F24D8AFB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953" y="5428779"/>
            <a:ext cx="7706165" cy="6154919"/>
          </a:xfrm>
          <a:prstGeom prst="rect">
            <a:avLst/>
          </a:prstGeom>
        </p:spPr>
      </p:pic>
      <p:sp>
        <p:nvSpPr>
          <p:cNvPr id="8" name="Rectangle 7">
            <a:extLst>
              <a:ext uri="{FF2B5EF4-FFF2-40B4-BE49-F238E27FC236}">
                <a16:creationId xmlns:a16="http://schemas.microsoft.com/office/drawing/2014/main" id="{B4C08FD0-E06E-22D0-F4A0-347BC808B9DC}"/>
              </a:ext>
            </a:extLst>
          </p:cNvPr>
          <p:cNvSpPr/>
          <p:nvPr/>
        </p:nvSpPr>
        <p:spPr>
          <a:xfrm>
            <a:off x="2703352" y="11681671"/>
            <a:ext cx="7726601" cy="830997"/>
          </a:xfrm>
          <a:prstGeom prst="rect">
            <a:avLst/>
          </a:prstGeom>
        </p:spPr>
        <p:txBody>
          <a:bodyPr wrap="square">
            <a:spAutoFit/>
          </a:bodyPr>
          <a:lstStyle/>
          <a:p>
            <a:r>
              <a:rPr lang="en-GB" sz="2400" dirty="0">
                <a:solidFill>
                  <a:schemeClr val="bg1">
                    <a:lumMod val="65000"/>
                  </a:schemeClr>
                </a:solidFill>
              </a:rPr>
              <a:t>J. F. </a:t>
            </a:r>
            <a:r>
              <a:rPr lang="en-GB" sz="2400" dirty="0" err="1">
                <a:solidFill>
                  <a:schemeClr val="bg1">
                    <a:lumMod val="65000"/>
                  </a:schemeClr>
                </a:solidFill>
              </a:rPr>
              <a:t>Bonnefon</a:t>
            </a:r>
            <a:r>
              <a:rPr lang="en-GB" sz="2400" dirty="0">
                <a:solidFill>
                  <a:schemeClr val="bg1">
                    <a:lumMod val="65000"/>
                  </a:schemeClr>
                </a:solidFill>
              </a:rPr>
              <a:t>, A. </a:t>
            </a:r>
            <a:r>
              <a:rPr lang="en-GB" sz="2400" dirty="0" err="1">
                <a:solidFill>
                  <a:schemeClr val="bg1">
                    <a:lumMod val="65000"/>
                  </a:schemeClr>
                </a:solidFill>
              </a:rPr>
              <a:t>Shariff</a:t>
            </a:r>
            <a:r>
              <a:rPr lang="en-GB" sz="2400" dirty="0">
                <a:solidFill>
                  <a:schemeClr val="bg1">
                    <a:lumMod val="65000"/>
                  </a:schemeClr>
                </a:solidFill>
              </a:rPr>
              <a:t>, I. </a:t>
            </a:r>
            <a:r>
              <a:rPr lang="en-GB" sz="2400" dirty="0" err="1">
                <a:solidFill>
                  <a:schemeClr val="bg1">
                    <a:lumMod val="65000"/>
                  </a:schemeClr>
                </a:solidFill>
              </a:rPr>
              <a:t>Rahwan</a:t>
            </a:r>
            <a:r>
              <a:rPr lang="en-GB" sz="2400" dirty="0">
                <a:solidFill>
                  <a:schemeClr val="bg1">
                    <a:lumMod val="65000"/>
                  </a:schemeClr>
                </a:solidFill>
              </a:rPr>
              <a:t> (2016). </a:t>
            </a:r>
            <a:r>
              <a:rPr lang="en-GB" sz="2400" i="1" dirty="0">
                <a:solidFill>
                  <a:schemeClr val="bg1">
                    <a:lumMod val="65000"/>
                  </a:schemeClr>
                </a:solidFill>
              </a:rPr>
              <a:t>The Social Dilemma of Autonomous Vehicles</a:t>
            </a:r>
            <a:r>
              <a:rPr lang="en-GB" sz="2400" dirty="0">
                <a:solidFill>
                  <a:schemeClr val="bg1">
                    <a:lumMod val="65000"/>
                  </a:schemeClr>
                </a:solidFill>
              </a:rPr>
              <a:t> Science</a:t>
            </a:r>
          </a:p>
        </p:txBody>
      </p:sp>
      <p:pic>
        <p:nvPicPr>
          <p:cNvPr id="9" name="Picture 8">
            <a:extLst>
              <a:ext uri="{FF2B5EF4-FFF2-40B4-BE49-F238E27FC236}">
                <a16:creationId xmlns:a16="http://schemas.microsoft.com/office/drawing/2014/main" id="{9A8C6C54-B5C0-3A75-1025-EA808F6A0642}"/>
              </a:ext>
            </a:extLst>
          </p:cNvPr>
          <p:cNvPicPr>
            <a:picLocks noChangeAspect="1"/>
          </p:cNvPicPr>
          <p:nvPr/>
        </p:nvPicPr>
        <p:blipFill>
          <a:blip r:embed="rId3"/>
          <a:stretch>
            <a:fillRect/>
          </a:stretch>
        </p:blipFill>
        <p:spPr>
          <a:xfrm>
            <a:off x="14807339" y="5056901"/>
            <a:ext cx="7489884" cy="6030696"/>
          </a:xfrm>
          <a:prstGeom prst="rect">
            <a:avLst/>
          </a:prstGeom>
        </p:spPr>
      </p:pic>
      <p:sp>
        <p:nvSpPr>
          <p:cNvPr id="10" name="Rectangle 9">
            <a:extLst>
              <a:ext uri="{FF2B5EF4-FFF2-40B4-BE49-F238E27FC236}">
                <a16:creationId xmlns:a16="http://schemas.microsoft.com/office/drawing/2014/main" id="{7A33A6CF-BA8D-533A-0311-1CD6AABE7B0B}"/>
              </a:ext>
            </a:extLst>
          </p:cNvPr>
          <p:cNvSpPr/>
          <p:nvPr/>
        </p:nvSpPr>
        <p:spPr>
          <a:xfrm>
            <a:off x="14016449" y="11583698"/>
            <a:ext cx="7726601" cy="1569660"/>
          </a:xfrm>
          <a:prstGeom prst="rect">
            <a:avLst/>
          </a:prstGeom>
        </p:spPr>
        <p:txBody>
          <a:bodyPr wrap="square">
            <a:spAutoFit/>
          </a:bodyPr>
          <a:lstStyle/>
          <a:p>
            <a:r>
              <a:rPr lang="en-GB" sz="2400" dirty="0">
                <a:solidFill>
                  <a:schemeClr val="bg1">
                    <a:lumMod val="65000"/>
                  </a:schemeClr>
                </a:solidFill>
              </a:rPr>
              <a:t>E. </a:t>
            </a:r>
            <a:r>
              <a:rPr lang="en-GB" sz="2400" dirty="0" err="1">
                <a:solidFill>
                  <a:schemeClr val="bg1">
                    <a:lumMod val="65000"/>
                  </a:schemeClr>
                </a:solidFill>
              </a:rPr>
              <a:t>Awad</a:t>
            </a:r>
            <a:r>
              <a:rPr lang="en-GB" sz="2400" dirty="0">
                <a:solidFill>
                  <a:schemeClr val="bg1">
                    <a:lumMod val="65000"/>
                  </a:schemeClr>
                </a:solidFill>
              </a:rPr>
              <a:t>, S. Dsouza, R. Kim, J. Schulz, J. </a:t>
            </a:r>
            <a:r>
              <a:rPr lang="en-GB" sz="2400" dirty="0" err="1">
                <a:solidFill>
                  <a:schemeClr val="bg1">
                    <a:lumMod val="65000"/>
                  </a:schemeClr>
                </a:solidFill>
              </a:rPr>
              <a:t>Henrich</a:t>
            </a:r>
            <a:r>
              <a:rPr lang="en-GB" sz="2400" dirty="0">
                <a:solidFill>
                  <a:schemeClr val="bg1">
                    <a:lumMod val="65000"/>
                  </a:schemeClr>
                </a:solidFill>
              </a:rPr>
              <a:t>, J., A. </a:t>
            </a:r>
            <a:r>
              <a:rPr lang="en-GB" sz="2400" dirty="0" err="1">
                <a:solidFill>
                  <a:schemeClr val="bg1">
                    <a:lumMod val="65000"/>
                  </a:schemeClr>
                </a:solidFill>
              </a:rPr>
              <a:t>Shariff</a:t>
            </a:r>
            <a:r>
              <a:rPr lang="en-GB" sz="2400" dirty="0">
                <a:solidFill>
                  <a:schemeClr val="bg1">
                    <a:lumMod val="65000"/>
                  </a:schemeClr>
                </a:solidFill>
              </a:rPr>
              <a:t>, F. </a:t>
            </a:r>
            <a:r>
              <a:rPr lang="en-GB" sz="2400" dirty="0" err="1">
                <a:solidFill>
                  <a:schemeClr val="bg1">
                    <a:lumMod val="65000"/>
                  </a:schemeClr>
                </a:solidFill>
              </a:rPr>
              <a:t>Bonnefon</a:t>
            </a:r>
            <a:r>
              <a:rPr lang="en-GB" sz="2400" dirty="0">
                <a:solidFill>
                  <a:schemeClr val="bg1">
                    <a:lumMod val="65000"/>
                  </a:schemeClr>
                </a:solidFill>
              </a:rPr>
              <a:t>, I. </a:t>
            </a:r>
            <a:r>
              <a:rPr lang="en-GB" sz="2400" dirty="0" err="1">
                <a:solidFill>
                  <a:schemeClr val="bg1">
                    <a:lumMod val="65000"/>
                  </a:schemeClr>
                </a:solidFill>
              </a:rPr>
              <a:t>Rahwan</a:t>
            </a:r>
            <a:r>
              <a:rPr lang="en-GB" sz="2400" dirty="0">
                <a:solidFill>
                  <a:schemeClr val="bg1">
                    <a:lumMod val="65000"/>
                  </a:schemeClr>
                </a:solidFill>
              </a:rPr>
              <a:t> (2018). </a:t>
            </a:r>
            <a:r>
              <a:rPr lang="en-GB" sz="2400" i="1" dirty="0">
                <a:solidFill>
                  <a:schemeClr val="bg1">
                    <a:lumMod val="65000"/>
                  </a:schemeClr>
                </a:solidFill>
              </a:rPr>
              <a:t>The Moral Machine Experiment </a:t>
            </a:r>
            <a:r>
              <a:rPr lang="en-GB" sz="2400" dirty="0">
                <a:solidFill>
                  <a:schemeClr val="bg1">
                    <a:lumMod val="65000"/>
                  </a:schemeClr>
                </a:solidFill>
              </a:rPr>
              <a:t> Nature</a:t>
            </a:r>
          </a:p>
          <a:p>
            <a:endParaRPr lang="en-GB" sz="2400" dirty="0">
              <a:solidFill>
                <a:schemeClr val="bg1">
                  <a:lumMod val="65000"/>
                </a:schemeClr>
              </a:solidFill>
            </a:endParaRPr>
          </a:p>
        </p:txBody>
      </p:sp>
    </p:spTree>
    <p:extLst>
      <p:ext uri="{BB962C8B-B14F-4D97-AF65-F5344CB8AC3E}">
        <p14:creationId xmlns:p14="http://schemas.microsoft.com/office/powerpoint/2010/main" val="9764282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9B8E70-B919-441A-AC0A-9AB643335684}"/>
              </a:ext>
            </a:extLst>
          </p:cNvPr>
          <p:cNvSpPr>
            <a:spLocks noGrp="1"/>
          </p:cNvSpPr>
          <p:nvPr>
            <p:ph type="title"/>
          </p:nvPr>
        </p:nvSpPr>
        <p:spPr/>
        <p:txBody>
          <a:bodyPr/>
          <a:lstStyle/>
          <a:p>
            <a:r>
              <a:rPr lang="en-GB" dirty="0"/>
              <a:t>THE </a:t>
            </a:r>
            <a:r>
              <a:rPr lang="en-GB" strike="sngStrike" dirty="0"/>
              <a:t>Trolley</a:t>
            </a:r>
            <a:r>
              <a:rPr lang="en-GB" dirty="0"/>
              <a:t> MORAL MACHINE problem</a:t>
            </a:r>
          </a:p>
        </p:txBody>
      </p:sp>
      <p:pic>
        <p:nvPicPr>
          <p:cNvPr id="7" name="Picture 6">
            <a:extLst>
              <a:ext uri="{FF2B5EF4-FFF2-40B4-BE49-F238E27FC236}">
                <a16:creationId xmlns:a16="http://schemas.microsoft.com/office/drawing/2014/main" id="{8F2FBAA7-560A-480F-B604-3BCBA3D73A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9875" y="2838248"/>
            <a:ext cx="9645666" cy="7704000"/>
          </a:xfrm>
          <a:prstGeom prst="rect">
            <a:avLst/>
          </a:prstGeom>
        </p:spPr>
      </p:pic>
      <p:sp>
        <p:nvSpPr>
          <p:cNvPr id="8" name="Rectangle 7">
            <a:extLst>
              <a:ext uri="{FF2B5EF4-FFF2-40B4-BE49-F238E27FC236}">
                <a16:creationId xmlns:a16="http://schemas.microsoft.com/office/drawing/2014/main" id="{7DD22FC6-5796-4D0B-83F8-86882360D31A}"/>
              </a:ext>
            </a:extLst>
          </p:cNvPr>
          <p:cNvSpPr/>
          <p:nvPr/>
        </p:nvSpPr>
        <p:spPr>
          <a:xfrm>
            <a:off x="5532246" y="10542249"/>
            <a:ext cx="13300924" cy="461665"/>
          </a:xfrm>
          <a:prstGeom prst="rect">
            <a:avLst/>
          </a:prstGeom>
        </p:spPr>
        <p:txBody>
          <a:bodyPr wrap="square">
            <a:spAutoFit/>
          </a:bodyPr>
          <a:lstStyle/>
          <a:p>
            <a:r>
              <a:rPr lang="en-GB" sz="2400" dirty="0">
                <a:solidFill>
                  <a:schemeClr val="bg1">
                    <a:lumMod val="65000"/>
                  </a:schemeClr>
                </a:solidFill>
              </a:rPr>
              <a:t>J. F. </a:t>
            </a:r>
            <a:r>
              <a:rPr lang="en-GB" sz="2400" dirty="0" err="1">
                <a:solidFill>
                  <a:schemeClr val="bg1">
                    <a:lumMod val="65000"/>
                  </a:schemeClr>
                </a:solidFill>
              </a:rPr>
              <a:t>Bonnefon</a:t>
            </a:r>
            <a:r>
              <a:rPr lang="en-GB" sz="2400" dirty="0">
                <a:solidFill>
                  <a:schemeClr val="bg1">
                    <a:lumMod val="65000"/>
                  </a:schemeClr>
                </a:solidFill>
              </a:rPr>
              <a:t>, A. </a:t>
            </a:r>
            <a:r>
              <a:rPr lang="en-GB" sz="2400" dirty="0" err="1">
                <a:solidFill>
                  <a:schemeClr val="bg1">
                    <a:lumMod val="65000"/>
                  </a:schemeClr>
                </a:solidFill>
              </a:rPr>
              <a:t>Shariff</a:t>
            </a:r>
            <a:r>
              <a:rPr lang="en-GB" sz="2400" dirty="0">
                <a:solidFill>
                  <a:schemeClr val="bg1">
                    <a:lumMod val="65000"/>
                  </a:schemeClr>
                </a:solidFill>
              </a:rPr>
              <a:t>, I. </a:t>
            </a:r>
            <a:r>
              <a:rPr lang="en-GB" sz="2400" dirty="0" err="1">
                <a:solidFill>
                  <a:schemeClr val="bg1">
                    <a:lumMod val="65000"/>
                  </a:schemeClr>
                </a:solidFill>
              </a:rPr>
              <a:t>Rahwan</a:t>
            </a:r>
            <a:r>
              <a:rPr lang="en-GB" sz="2400" dirty="0">
                <a:solidFill>
                  <a:schemeClr val="bg1">
                    <a:lumMod val="65000"/>
                  </a:schemeClr>
                </a:solidFill>
              </a:rPr>
              <a:t> (2016). </a:t>
            </a:r>
            <a:r>
              <a:rPr lang="en-GB" sz="2400" i="1" dirty="0">
                <a:solidFill>
                  <a:schemeClr val="bg1">
                    <a:lumMod val="65000"/>
                  </a:schemeClr>
                </a:solidFill>
              </a:rPr>
              <a:t>The Social Dilemma of Autonomous Vehicles</a:t>
            </a:r>
            <a:r>
              <a:rPr lang="en-GB" sz="2400" dirty="0">
                <a:solidFill>
                  <a:schemeClr val="bg1">
                    <a:lumMod val="65000"/>
                  </a:schemeClr>
                </a:solidFill>
              </a:rPr>
              <a:t> Science</a:t>
            </a:r>
          </a:p>
        </p:txBody>
      </p:sp>
      <p:sp>
        <p:nvSpPr>
          <p:cNvPr id="6" name="Footer Placeholder 2">
            <a:extLst>
              <a:ext uri="{FF2B5EF4-FFF2-40B4-BE49-F238E27FC236}">
                <a16:creationId xmlns:a16="http://schemas.microsoft.com/office/drawing/2014/main" id="{61DC3DDA-B2A8-4F12-9600-3D23E2AD3A4C}"/>
              </a:ext>
            </a:extLst>
          </p:cNvPr>
          <p:cNvSpPr txBox="1">
            <a:spLocks/>
          </p:cNvSpPr>
          <p:nvPr/>
        </p:nvSpPr>
        <p:spPr>
          <a:xfrm>
            <a:off x="8375650" y="13062860"/>
            <a:ext cx="7632000" cy="197136"/>
          </a:xfrm>
          <a:prstGeom prst="rect">
            <a:avLst/>
          </a:prstGeom>
        </p:spPr>
        <p:txBody>
          <a:bodyPr vert="horz" lIns="0" tIns="0" rIns="0" bIns="0" rtlCol="0" anchor="ctr"/>
          <a:lstStyle>
            <a:defPPr>
              <a:defRPr lang="sv-SE"/>
            </a:defPPr>
            <a:lvl1pPr marL="0" algn="ctr" defTabSz="914400" rtl="0" eaLnBrk="1" latinLnBrk="0" hangingPunct="1">
              <a:defRPr sz="700" kern="1200" cap="none" baseline="0">
                <a:solidFill>
                  <a:schemeClr val="bg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1600" dirty="0"/>
              <a:t>Andreas Theodorou | t: @</a:t>
            </a:r>
            <a:r>
              <a:rPr lang="sv-SE" sz="1600" dirty="0" err="1"/>
              <a:t>recklesscoding</a:t>
            </a:r>
            <a:endParaRPr lang="sv-SE" sz="1600" dirty="0"/>
          </a:p>
        </p:txBody>
      </p:sp>
    </p:spTree>
    <p:extLst>
      <p:ext uri="{BB962C8B-B14F-4D97-AF65-F5344CB8AC3E}">
        <p14:creationId xmlns:p14="http://schemas.microsoft.com/office/powerpoint/2010/main" val="1556228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320661-8843-440D-B851-6D2B47C6ADFD}"/>
              </a:ext>
            </a:extLst>
          </p:cNvPr>
          <p:cNvSpPr>
            <a:spLocks noGrp="1"/>
          </p:cNvSpPr>
          <p:nvPr>
            <p:ph type="body" sz="quarter" idx="24"/>
          </p:nvPr>
        </p:nvSpPr>
        <p:spPr/>
        <p:txBody>
          <a:bodyPr/>
          <a:lstStyle/>
          <a:p>
            <a:endParaRPr lang="en-SE"/>
          </a:p>
        </p:txBody>
      </p:sp>
      <p:sp>
        <p:nvSpPr>
          <p:cNvPr id="3" name="Text Placeholder 2">
            <a:extLst>
              <a:ext uri="{FF2B5EF4-FFF2-40B4-BE49-F238E27FC236}">
                <a16:creationId xmlns:a16="http://schemas.microsoft.com/office/drawing/2014/main" id="{EFA4A9E6-7E13-D165-726B-E08B8E3BE3EA}"/>
              </a:ext>
            </a:extLst>
          </p:cNvPr>
          <p:cNvSpPr>
            <a:spLocks noGrp="1"/>
          </p:cNvSpPr>
          <p:nvPr>
            <p:ph type="body" sz="quarter" idx="22"/>
          </p:nvPr>
        </p:nvSpPr>
        <p:spPr/>
        <p:txBody>
          <a:bodyPr/>
          <a:lstStyle/>
          <a:p>
            <a:endParaRPr lang="en-SE"/>
          </a:p>
        </p:txBody>
      </p:sp>
      <p:sp>
        <p:nvSpPr>
          <p:cNvPr id="4" name="Text Placeholder 3">
            <a:extLst>
              <a:ext uri="{FF2B5EF4-FFF2-40B4-BE49-F238E27FC236}">
                <a16:creationId xmlns:a16="http://schemas.microsoft.com/office/drawing/2014/main" id="{01B97986-1196-95F0-69A4-12BFE1250487}"/>
              </a:ext>
            </a:extLst>
          </p:cNvPr>
          <p:cNvSpPr>
            <a:spLocks noGrp="1"/>
          </p:cNvSpPr>
          <p:nvPr>
            <p:ph type="body" sz="quarter" idx="26"/>
          </p:nvPr>
        </p:nvSpPr>
        <p:spPr/>
        <p:txBody>
          <a:bodyPr/>
          <a:lstStyle/>
          <a:p>
            <a:endParaRPr lang="en-SE"/>
          </a:p>
        </p:txBody>
      </p:sp>
      <p:sp>
        <p:nvSpPr>
          <p:cNvPr id="5" name="Text Placeholder 4">
            <a:extLst>
              <a:ext uri="{FF2B5EF4-FFF2-40B4-BE49-F238E27FC236}">
                <a16:creationId xmlns:a16="http://schemas.microsoft.com/office/drawing/2014/main" id="{1FCAA49C-C31F-D7CC-615C-508DDECC83D7}"/>
              </a:ext>
            </a:extLst>
          </p:cNvPr>
          <p:cNvSpPr>
            <a:spLocks noGrp="1"/>
          </p:cNvSpPr>
          <p:nvPr>
            <p:ph type="body" sz="quarter" idx="25"/>
          </p:nvPr>
        </p:nvSpPr>
        <p:spPr/>
        <p:txBody>
          <a:bodyPr/>
          <a:lstStyle/>
          <a:p>
            <a:endParaRPr lang="en-SE"/>
          </a:p>
        </p:txBody>
      </p:sp>
      <p:sp>
        <p:nvSpPr>
          <p:cNvPr id="6" name="Slide Number Placeholder 5">
            <a:extLst>
              <a:ext uri="{FF2B5EF4-FFF2-40B4-BE49-F238E27FC236}">
                <a16:creationId xmlns:a16="http://schemas.microsoft.com/office/drawing/2014/main" id="{ACD101A1-467A-42DD-5B10-86086EEDCE9D}"/>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48</a:t>
            </a:fld>
            <a:endParaRPr lang="bg-BG" dirty="0">
              <a:solidFill>
                <a:srgbClr val="000000"/>
              </a:solidFill>
            </a:endParaRPr>
          </a:p>
        </p:txBody>
      </p:sp>
      <p:pic>
        <p:nvPicPr>
          <p:cNvPr id="7" name="militaryvsMedic">
            <a:hlinkClick r:id="" action="ppaction://media"/>
            <a:extLst>
              <a:ext uri="{FF2B5EF4-FFF2-40B4-BE49-F238E27FC236}">
                <a16:creationId xmlns:a16="http://schemas.microsoft.com/office/drawing/2014/main" id="{7B390614-3EC4-606F-2DB8-2C300AB60D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55250" y="2225171"/>
            <a:ext cx="20048905" cy="9265657"/>
          </a:xfrm>
          <a:prstGeom prst="rect">
            <a:avLst/>
          </a:prstGeom>
        </p:spPr>
      </p:pic>
      <p:sp>
        <p:nvSpPr>
          <p:cNvPr id="8" name="Rectangle 7">
            <a:extLst>
              <a:ext uri="{FF2B5EF4-FFF2-40B4-BE49-F238E27FC236}">
                <a16:creationId xmlns:a16="http://schemas.microsoft.com/office/drawing/2014/main" id="{F04CF17A-04AC-10BA-18B8-B198F5DDC03C}"/>
              </a:ext>
            </a:extLst>
          </p:cNvPr>
          <p:cNvSpPr/>
          <p:nvPr/>
        </p:nvSpPr>
        <p:spPr>
          <a:xfrm>
            <a:off x="1630611" y="11779075"/>
            <a:ext cx="21698181" cy="1077218"/>
          </a:xfrm>
          <a:prstGeom prst="rect">
            <a:avLst/>
          </a:prstGeom>
        </p:spPr>
        <p:txBody>
          <a:bodyPr wrap="square">
            <a:spAutoFit/>
          </a:bodyPr>
          <a:lstStyle/>
          <a:p>
            <a:r>
              <a:rPr lang="en-GB" sz="3200" dirty="0">
                <a:solidFill>
                  <a:schemeClr val="bg1">
                    <a:lumMod val="65000"/>
                  </a:schemeClr>
                </a:solidFill>
              </a:rPr>
              <a:t>Wilson H. and </a:t>
            </a:r>
            <a:r>
              <a:rPr lang="en-GB" sz="3200" b="1" u="sng" dirty="0">
                <a:solidFill>
                  <a:schemeClr val="bg1">
                    <a:lumMod val="65000"/>
                  </a:schemeClr>
                </a:solidFill>
              </a:rPr>
              <a:t>Theodorou A.</a:t>
            </a:r>
            <a:r>
              <a:rPr lang="en-GB" sz="3200" dirty="0">
                <a:solidFill>
                  <a:schemeClr val="bg1">
                    <a:lumMod val="65000"/>
                  </a:schemeClr>
                </a:solidFill>
              </a:rPr>
              <a:t> (2019). </a:t>
            </a:r>
            <a:r>
              <a:rPr lang="en-GB" sz="3200" i="1" dirty="0">
                <a:solidFill>
                  <a:schemeClr val="bg1">
                    <a:lumMod val="65000"/>
                  </a:schemeClr>
                </a:solidFill>
              </a:rPr>
              <a:t>Slam the breaks! Perceptions of Moral Decisions in Driving Dilemmas. </a:t>
            </a:r>
            <a:r>
              <a:rPr lang="en-GB" sz="3200" dirty="0">
                <a:solidFill>
                  <a:schemeClr val="bg1">
                    <a:lumMod val="65000"/>
                  </a:schemeClr>
                </a:solidFill>
              </a:rPr>
              <a:t>Workshop on AI Safety IJCAI 2019.</a:t>
            </a:r>
            <a:endParaRPr lang="en-GB" sz="3200" b="1" i="1" u="sng" dirty="0">
              <a:solidFill>
                <a:schemeClr val="bg1">
                  <a:lumMod val="65000"/>
                </a:schemeClr>
              </a:solidFill>
            </a:endParaRPr>
          </a:p>
        </p:txBody>
      </p:sp>
    </p:spTree>
    <p:extLst>
      <p:ext uri="{BB962C8B-B14F-4D97-AF65-F5344CB8AC3E}">
        <p14:creationId xmlns:p14="http://schemas.microsoft.com/office/powerpoint/2010/main" val="132578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D77360-F786-85DB-0694-21A74FC8F411}"/>
              </a:ext>
            </a:extLst>
          </p:cNvPr>
          <p:cNvSpPr>
            <a:spLocks noGrp="1"/>
          </p:cNvSpPr>
          <p:nvPr>
            <p:ph type="body" sz="quarter" idx="24"/>
          </p:nvPr>
        </p:nvSpPr>
        <p:spPr/>
        <p:txBody>
          <a:bodyPr/>
          <a:lstStyle/>
          <a:p>
            <a:endParaRPr lang="en-SE"/>
          </a:p>
        </p:txBody>
      </p:sp>
      <p:sp>
        <p:nvSpPr>
          <p:cNvPr id="5" name="Text Placeholder 4">
            <a:extLst>
              <a:ext uri="{FF2B5EF4-FFF2-40B4-BE49-F238E27FC236}">
                <a16:creationId xmlns:a16="http://schemas.microsoft.com/office/drawing/2014/main" id="{9B7F0142-DA29-F009-1887-8250B7E2F14C}"/>
              </a:ext>
            </a:extLst>
          </p:cNvPr>
          <p:cNvSpPr>
            <a:spLocks noGrp="1"/>
          </p:cNvSpPr>
          <p:nvPr>
            <p:ph type="body" sz="quarter" idx="25"/>
          </p:nvPr>
        </p:nvSpPr>
        <p:spPr/>
        <p:txBody>
          <a:bodyPr/>
          <a:lstStyle/>
          <a:p>
            <a:r>
              <a:rPr lang="en-SE" dirty="0"/>
              <a:t>Experimental Setup</a:t>
            </a:r>
          </a:p>
        </p:txBody>
      </p:sp>
      <p:sp>
        <p:nvSpPr>
          <p:cNvPr id="6" name="Slide Number Placeholder 5">
            <a:extLst>
              <a:ext uri="{FF2B5EF4-FFF2-40B4-BE49-F238E27FC236}">
                <a16:creationId xmlns:a16="http://schemas.microsoft.com/office/drawing/2014/main" id="{A2A2D3C8-B33E-359E-28ED-C2136B56B8B5}"/>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49</a:t>
            </a:fld>
            <a:endParaRPr lang="bg-BG" dirty="0">
              <a:solidFill>
                <a:srgbClr val="000000"/>
              </a:solidFill>
            </a:endParaRPr>
          </a:p>
        </p:txBody>
      </p:sp>
      <p:sp>
        <p:nvSpPr>
          <p:cNvPr id="7" name="Rectangle 6">
            <a:extLst>
              <a:ext uri="{FF2B5EF4-FFF2-40B4-BE49-F238E27FC236}">
                <a16:creationId xmlns:a16="http://schemas.microsoft.com/office/drawing/2014/main" id="{EE197923-D3AA-60A8-657C-AF74D82C9361}"/>
              </a:ext>
            </a:extLst>
          </p:cNvPr>
          <p:cNvSpPr/>
          <p:nvPr/>
        </p:nvSpPr>
        <p:spPr>
          <a:xfrm>
            <a:off x="1287095" y="10943388"/>
            <a:ext cx="20672829" cy="1077218"/>
          </a:xfrm>
          <a:prstGeom prst="rect">
            <a:avLst/>
          </a:prstGeom>
        </p:spPr>
        <p:txBody>
          <a:bodyPr wrap="square">
            <a:spAutoFit/>
          </a:bodyPr>
          <a:lstStyle/>
          <a:p>
            <a:r>
              <a:rPr lang="en-GB" sz="3200" dirty="0">
                <a:solidFill>
                  <a:schemeClr val="bg1">
                    <a:lumMod val="65000"/>
                  </a:schemeClr>
                </a:solidFill>
              </a:rPr>
              <a:t>Wilson H. and </a:t>
            </a:r>
            <a:r>
              <a:rPr lang="en-GB" sz="3200" b="1" u="sng" dirty="0">
                <a:solidFill>
                  <a:schemeClr val="bg1">
                    <a:lumMod val="65000"/>
                  </a:schemeClr>
                </a:solidFill>
              </a:rPr>
              <a:t>Theodorou A.</a:t>
            </a:r>
            <a:r>
              <a:rPr lang="en-GB" sz="3200" dirty="0">
                <a:solidFill>
                  <a:schemeClr val="bg1">
                    <a:lumMod val="65000"/>
                  </a:schemeClr>
                </a:solidFill>
              </a:rPr>
              <a:t> (2019). </a:t>
            </a:r>
            <a:r>
              <a:rPr lang="en-GB" sz="3200" i="1" dirty="0">
                <a:solidFill>
                  <a:schemeClr val="bg1">
                    <a:lumMod val="65000"/>
                  </a:schemeClr>
                </a:solidFill>
              </a:rPr>
              <a:t>Slam the breaks! Perceptions of Moral Decisions in Driving Dilemmas. </a:t>
            </a:r>
            <a:r>
              <a:rPr lang="en-GB" sz="3200" dirty="0">
                <a:solidFill>
                  <a:schemeClr val="bg1">
                    <a:lumMod val="65000"/>
                  </a:schemeClr>
                </a:solidFill>
              </a:rPr>
              <a:t>Workshop on AI Safety IJCAI 2019.</a:t>
            </a:r>
            <a:endParaRPr lang="en-GB" sz="3200" b="1" i="1" u="sng" dirty="0">
              <a:solidFill>
                <a:schemeClr val="bg1">
                  <a:lumMod val="65000"/>
                </a:schemeClr>
              </a:solidFill>
            </a:endParaRPr>
          </a:p>
        </p:txBody>
      </p:sp>
      <p:graphicFrame>
        <p:nvGraphicFramePr>
          <p:cNvPr id="8" name="Table 7">
            <a:extLst>
              <a:ext uri="{FF2B5EF4-FFF2-40B4-BE49-F238E27FC236}">
                <a16:creationId xmlns:a16="http://schemas.microsoft.com/office/drawing/2014/main" id="{0561DAFA-903F-5539-B9FC-ACDE46D16795}"/>
              </a:ext>
            </a:extLst>
          </p:cNvPr>
          <p:cNvGraphicFramePr>
            <a:graphicFrameLocks noGrp="1"/>
          </p:cNvGraphicFramePr>
          <p:nvPr>
            <p:extLst>
              <p:ext uri="{D42A27DB-BD31-4B8C-83A1-F6EECF244321}">
                <p14:modId xmlns:p14="http://schemas.microsoft.com/office/powerpoint/2010/main" val="3052525265"/>
              </p:ext>
            </p:extLst>
          </p:nvPr>
        </p:nvGraphicFramePr>
        <p:xfrm>
          <a:off x="1287095" y="5897880"/>
          <a:ext cx="17433531" cy="3435277"/>
        </p:xfrm>
        <a:graphic>
          <a:graphicData uri="http://schemas.openxmlformats.org/drawingml/2006/table">
            <a:tbl>
              <a:tblPr firstRow="1" bandRow="1">
                <a:tableStyleId>{5C22544A-7EE6-4342-B048-85BDC9FD1C3A}</a:tableStyleId>
              </a:tblPr>
              <a:tblGrid>
                <a:gridCol w="4437639">
                  <a:extLst>
                    <a:ext uri="{9D8B030D-6E8A-4147-A177-3AD203B41FA5}">
                      <a16:colId xmlns:a16="http://schemas.microsoft.com/office/drawing/2014/main" val="3112673163"/>
                    </a:ext>
                  </a:extLst>
                </a:gridCol>
                <a:gridCol w="12995892">
                  <a:extLst>
                    <a:ext uri="{9D8B030D-6E8A-4147-A177-3AD203B41FA5}">
                      <a16:colId xmlns:a16="http://schemas.microsoft.com/office/drawing/2014/main" val="415396192"/>
                    </a:ext>
                  </a:extLst>
                </a:gridCol>
              </a:tblGrid>
              <a:tr h="342900">
                <a:tc>
                  <a:txBody>
                    <a:bodyPr/>
                    <a:lstStyle/>
                    <a:p>
                      <a:pPr algn="l"/>
                      <a:r>
                        <a:rPr lang="en-GB" sz="2400" dirty="0">
                          <a:latin typeface="Helvetica Neue" panose="02000503000000020004" pitchFamily="2" charset="0"/>
                          <a:ea typeface="Helvetica Neue" panose="02000503000000020004" pitchFamily="2" charset="0"/>
                          <a:cs typeface="Helvetica Neue" panose="02000503000000020004" pitchFamily="2" charset="0"/>
                        </a:rPr>
                        <a:t>Condition</a:t>
                      </a:r>
                    </a:p>
                  </a:txBody>
                  <a:tcPr marL="182880" marR="182880" marT="91440" marB="91440" anchor="ctr">
                    <a:solidFill>
                      <a:srgbClr val="FF2D64"/>
                    </a:solidFill>
                  </a:tcPr>
                </a:tc>
                <a:tc>
                  <a:txBody>
                    <a:bodyPr/>
                    <a:lstStyle/>
                    <a:p>
                      <a:pPr algn="l"/>
                      <a:r>
                        <a:rPr lang="en-GB" sz="2400" dirty="0">
                          <a:latin typeface="Helvetica Neue" panose="02000503000000020004" pitchFamily="2" charset="0"/>
                          <a:ea typeface="Helvetica Neue" panose="02000503000000020004" pitchFamily="2" charset="0"/>
                          <a:cs typeface="Helvetica Neue" panose="02000503000000020004" pitchFamily="2" charset="0"/>
                        </a:rPr>
                        <a:t>Description</a:t>
                      </a:r>
                    </a:p>
                  </a:txBody>
                  <a:tcPr marL="182880" marR="182880" marT="91440" marB="91440" anchor="ctr">
                    <a:solidFill>
                      <a:srgbClr val="FF2D64"/>
                    </a:solidFill>
                  </a:tcPr>
                </a:tc>
                <a:extLst>
                  <a:ext uri="{0D108BD9-81ED-4DB2-BD59-A6C34878D82A}">
                    <a16:rowId xmlns:a16="http://schemas.microsoft.com/office/drawing/2014/main" val="4239312450"/>
                  </a:ext>
                </a:extLst>
              </a:tr>
              <a:tr h="8437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Opaque AV</a:t>
                      </a:r>
                    </a:p>
                  </a:txBody>
                  <a:tcPr marL="182880" marR="182880" marT="91440" marB="91440" anchor="ctr">
                    <a:solidFill>
                      <a:srgbClr val="00008A"/>
                    </a:solidFill>
                  </a:tcPr>
                </a:tc>
                <a:tc>
                  <a:txBody>
                    <a:bodyPr/>
                    <a:lstStyle/>
                    <a:p>
                      <a:pPr algn="l"/>
                      <a:r>
                        <a:rPr lang="en-GB"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Participants told that they will be driven in an AV; no post-crash explanation.</a:t>
                      </a:r>
                    </a:p>
                  </a:txBody>
                  <a:tcPr marL="182880" marR="182880" marT="91440" marB="91440" anchor="ctr">
                    <a:solidFill>
                      <a:srgbClr val="00008A"/>
                    </a:solidFill>
                  </a:tcPr>
                </a:tc>
                <a:extLst>
                  <a:ext uri="{0D108BD9-81ED-4DB2-BD59-A6C34878D82A}">
                    <a16:rowId xmlns:a16="http://schemas.microsoft.com/office/drawing/2014/main" val="3999176744"/>
                  </a:ext>
                </a:extLst>
              </a:tr>
              <a:tr h="11990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Transparent AV</a:t>
                      </a:r>
                    </a:p>
                  </a:txBody>
                  <a:tcPr marL="182880" marR="182880" marT="91440" marB="91440" anchor="ctr">
                    <a:solidFill>
                      <a:srgbClr val="0100C8"/>
                    </a:solidFill>
                  </a:tcPr>
                </a:tc>
                <a:tc>
                  <a:txBody>
                    <a:bodyPr/>
                    <a:lstStyle/>
                    <a:p>
                      <a:pPr algn="l"/>
                      <a:r>
                        <a:rPr lang="en-GB"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Participants told that they will be driven in an AV; post-crash explanation: “The self-driving car made the decision on the basis that...”.</a:t>
                      </a:r>
                    </a:p>
                  </a:txBody>
                  <a:tcPr marL="182880" marR="182880" marT="91440" marB="91440" anchor="ctr">
                    <a:solidFill>
                      <a:srgbClr val="0100C8"/>
                    </a:solidFill>
                  </a:tcPr>
                </a:tc>
                <a:extLst>
                  <a:ext uri="{0D108BD9-81ED-4DB2-BD59-A6C34878D82A}">
                    <a16:rowId xmlns:a16="http://schemas.microsoft.com/office/drawing/2014/main" val="2168181848"/>
                  </a:ext>
                </a:extLst>
              </a:tr>
              <a:tr h="843786">
                <a:tc>
                  <a:txBody>
                    <a:bodyPr/>
                    <a:lstStyle/>
                    <a:p>
                      <a:pPr algn="l"/>
                      <a:r>
                        <a:rPr lang="en-GB"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“Human” Driver</a:t>
                      </a:r>
                    </a:p>
                  </a:txBody>
                  <a:tcPr marL="182880" marR="182880" marT="91440" marB="91440" anchor="ctr">
                    <a:solidFill>
                      <a:srgbClr val="00008A"/>
                    </a:solidFill>
                  </a:tcPr>
                </a:tc>
                <a:tc>
                  <a:txBody>
                    <a:bodyPr/>
                    <a:lstStyle/>
                    <a:p>
                      <a:pPr algn="l"/>
                      <a:r>
                        <a:rPr lang="en-GB"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Participants told that they will be driven in a human-controlled car.</a:t>
                      </a:r>
                    </a:p>
                  </a:txBody>
                  <a:tcPr marL="182880" marR="182880" marT="91440" marB="91440" anchor="ctr">
                    <a:solidFill>
                      <a:srgbClr val="00008A"/>
                    </a:solidFill>
                  </a:tcPr>
                </a:tc>
                <a:extLst>
                  <a:ext uri="{0D108BD9-81ED-4DB2-BD59-A6C34878D82A}">
                    <a16:rowId xmlns:a16="http://schemas.microsoft.com/office/drawing/2014/main" val="2730882651"/>
                  </a:ext>
                </a:extLst>
              </a:tr>
            </a:tbl>
          </a:graphicData>
        </a:graphic>
      </p:graphicFrame>
    </p:spTree>
    <p:extLst>
      <p:ext uri="{BB962C8B-B14F-4D97-AF65-F5344CB8AC3E}">
        <p14:creationId xmlns:p14="http://schemas.microsoft.com/office/powerpoint/2010/main" val="1103887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Engineering Machine Ethics</a:t>
            </a:r>
          </a:p>
        </p:txBody>
      </p:sp>
    </p:spTree>
    <p:extLst>
      <p:ext uri="{BB962C8B-B14F-4D97-AF65-F5344CB8AC3E}">
        <p14:creationId xmlns:p14="http://schemas.microsoft.com/office/powerpoint/2010/main" val="3781345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4F286E-2DAD-6AD4-ACF9-A529D1B9C7D8}"/>
              </a:ext>
            </a:extLst>
          </p:cNvPr>
          <p:cNvSpPr>
            <a:spLocks noGrp="1"/>
          </p:cNvSpPr>
          <p:nvPr>
            <p:ph type="body" sz="quarter" idx="24"/>
          </p:nvPr>
        </p:nvSpPr>
        <p:spPr/>
        <p:txBody>
          <a:bodyPr/>
          <a:lstStyle/>
          <a:p>
            <a:r>
              <a:rPr lang="en-US" dirty="0"/>
              <a:t>Moral Standards</a:t>
            </a:r>
          </a:p>
        </p:txBody>
      </p:sp>
      <p:sp>
        <p:nvSpPr>
          <p:cNvPr id="3" name="Text Placeholder 2">
            <a:extLst>
              <a:ext uri="{FF2B5EF4-FFF2-40B4-BE49-F238E27FC236}">
                <a16:creationId xmlns:a16="http://schemas.microsoft.com/office/drawing/2014/main" id="{00BA7E7B-3DBD-815A-FB01-48CDC5A42E3C}"/>
              </a:ext>
            </a:extLst>
          </p:cNvPr>
          <p:cNvSpPr>
            <a:spLocks noGrp="1"/>
          </p:cNvSpPr>
          <p:nvPr>
            <p:ph type="body" sz="quarter" idx="22"/>
          </p:nvPr>
        </p:nvSpPr>
        <p:spPr/>
        <p:txBody>
          <a:bodyPr/>
          <a:lstStyle/>
          <a:p>
            <a:pPr marL="342900" indent="-342900">
              <a:buClr>
                <a:schemeClr val="tx1"/>
              </a:buClr>
              <a:buFont typeface="Arial" panose="020B0604020202020204" pitchFamily="34" charset="0"/>
              <a:buChar char="•"/>
            </a:pPr>
            <a:r>
              <a:rPr lang="en-GB" sz="2400" dirty="0">
                <a:solidFill>
                  <a:srgbClr val="0100C8"/>
                </a:solidFill>
              </a:rPr>
              <a:t>Our experiment elicited </a:t>
            </a:r>
            <a:r>
              <a:rPr lang="en-GB" sz="2400" b="1" dirty="0">
                <a:solidFill>
                  <a:srgbClr val="0100C8"/>
                </a:solidFill>
              </a:rPr>
              <a:t>strong emotional reactions in participants.</a:t>
            </a:r>
          </a:p>
          <a:p>
            <a:pPr marL="342900" indent="-342900">
              <a:buClr>
                <a:schemeClr val="tx1"/>
              </a:buClr>
              <a:buFont typeface="Arial" panose="020B0604020202020204" pitchFamily="34" charset="0"/>
              <a:buChar char="•"/>
            </a:pPr>
            <a:endParaRPr lang="en-GB" sz="2400" b="1" dirty="0">
              <a:solidFill>
                <a:srgbClr val="0100C8"/>
              </a:solidFill>
            </a:endParaRPr>
          </a:p>
          <a:p>
            <a:pPr marL="342900" indent="-342900">
              <a:buClr>
                <a:schemeClr val="tx1"/>
              </a:buClr>
              <a:buFont typeface="Arial" panose="020B0604020202020204" pitchFamily="34" charset="0"/>
              <a:buChar char="•"/>
            </a:pPr>
            <a:r>
              <a:rPr lang="en-GB" sz="2400" dirty="0">
                <a:solidFill>
                  <a:srgbClr val="0100C8"/>
                </a:solidFill>
              </a:rPr>
              <a:t>They were vocal </a:t>
            </a:r>
            <a:r>
              <a:rPr lang="en-GB" sz="2400" b="1" dirty="0">
                <a:solidFill>
                  <a:srgbClr val="0100C8"/>
                </a:solidFill>
              </a:rPr>
              <a:t>against selection based on social value</a:t>
            </a:r>
            <a:r>
              <a:rPr lang="en-GB" sz="2400" dirty="0">
                <a:solidFill>
                  <a:srgbClr val="0100C8"/>
                </a:solidFill>
              </a:rPr>
              <a:t>. </a:t>
            </a:r>
          </a:p>
          <a:p>
            <a:pPr marL="342900" indent="-342900">
              <a:buClr>
                <a:schemeClr val="tx1"/>
              </a:buClr>
              <a:buFont typeface="Arial" panose="020B0604020202020204" pitchFamily="34" charset="0"/>
              <a:buChar char="•"/>
            </a:pPr>
            <a:endParaRPr lang="en-GB" sz="2400" dirty="0">
              <a:solidFill>
                <a:srgbClr val="0100C8"/>
              </a:solidFill>
            </a:endParaRPr>
          </a:p>
          <a:p>
            <a:pPr marL="342900" indent="-342900">
              <a:buClr>
                <a:schemeClr val="tx1"/>
              </a:buClr>
              <a:buFont typeface="Arial" panose="020B0604020202020204" pitchFamily="34" charset="0"/>
              <a:buChar char="•"/>
            </a:pPr>
            <a:r>
              <a:rPr lang="en-GB" sz="2400" dirty="0">
                <a:solidFill>
                  <a:srgbClr val="0100C8"/>
                </a:solidFill>
              </a:rPr>
              <a:t>AV users may feel </a:t>
            </a:r>
            <a:r>
              <a:rPr lang="en-GB" sz="2400" b="1" dirty="0">
                <a:solidFill>
                  <a:srgbClr val="0100C8"/>
                </a:solidFill>
              </a:rPr>
              <a:t>unconformable to be associated with an autonomous vehicle </a:t>
            </a:r>
            <a:r>
              <a:rPr lang="en-GB" sz="2400" dirty="0">
                <a:solidFill>
                  <a:srgbClr val="0100C8"/>
                </a:solidFill>
              </a:rPr>
              <a:t>that uses protected demographic and socio-economic characteristics for its decision-making process. </a:t>
            </a:r>
          </a:p>
          <a:p>
            <a:pPr marL="342900" indent="-342900">
              <a:buClr>
                <a:srgbClr val="92D050"/>
              </a:buClr>
              <a:buFont typeface="Arial" panose="020B0604020202020204" pitchFamily="34" charset="0"/>
              <a:buChar char="•"/>
            </a:pPr>
            <a:endParaRPr lang="en-GB" sz="2400" dirty="0">
              <a:solidFill>
                <a:srgbClr val="0100C8"/>
              </a:solidFill>
            </a:endParaRPr>
          </a:p>
          <a:p>
            <a:pPr marL="342900" indent="-342900">
              <a:buClr>
                <a:srgbClr val="92D050"/>
              </a:buClr>
              <a:buFont typeface="Arial" panose="020B0604020202020204" pitchFamily="34" charset="0"/>
              <a:buChar char="•"/>
            </a:pPr>
            <a:endParaRPr lang="en-GB" sz="2400" dirty="0">
              <a:solidFill>
                <a:srgbClr val="0100C8"/>
              </a:solidFill>
            </a:endParaRPr>
          </a:p>
          <a:p>
            <a:pPr marL="342900" indent="-342900">
              <a:buClr>
                <a:srgbClr val="92D050"/>
              </a:buClr>
              <a:buFont typeface="Arial" panose="020B0604020202020204" pitchFamily="34" charset="0"/>
              <a:buChar char="•"/>
            </a:pPr>
            <a:endParaRPr lang="en-GB" sz="2400" dirty="0">
              <a:solidFill>
                <a:srgbClr val="0100C8"/>
              </a:solidFill>
            </a:endParaRPr>
          </a:p>
          <a:p>
            <a:pPr marL="342900" indent="-342900">
              <a:buFont typeface="Arial" panose="020B0604020202020204" pitchFamily="34" charset="0"/>
              <a:buChar char="•"/>
            </a:pPr>
            <a:endParaRPr lang="en-SE" sz="2400" dirty="0">
              <a:solidFill>
                <a:srgbClr val="0100C8"/>
              </a:solidFill>
            </a:endParaRPr>
          </a:p>
        </p:txBody>
      </p:sp>
      <p:sp>
        <p:nvSpPr>
          <p:cNvPr id="4" name="Text Placeholder 3">
            <a:extLst>
              <a:ext uri="{FF2B5EF4-FFF2-40B4-BE49-F238E27FC236}">
                <a16:creationId xmlns:a16="http://schemas.microsoft.com/office/drawing/2014/main" id="{7D66D45F-F760-3260-2EEF-6BC08F95D4EA}"/>
              </a:ext>
            </a:extLst>
          </p:cNvPr>
          <p:cNvSpPr>
            <a:spLocks noGrp="1"/>
          </p:cNvSpPr>
          <p:nvPr>
            <p:ph type="body" sz="quarter" idx="26"/>
          </p:nvPr>
        </p:nvSpPr>
        <p:spPr/>
        <p:txBody>
          <a:bodyPr/>
          <a:lstStyle/>
          <a:p>
            <a:pPr marL="342900" indent="-342900">
              <a:buFont typeface="Arial" panose="020B0604020202020204" pitchFamily="34" charset="0"/>
              <a:buChar char="•"/>
            </a:pPr>
            <a:r>
              <a:rPr lang="en-GB" sz="2400" dirty="0">
                <a:solidFill>
                  <a:srgbClr val="0100C8"/>
                </a:solidFill>
              </a:rPr>
              <a:t>We tend to </a:t>
            </a:r>
            <a:r>
              <a:rPr lang="en-GB" sz="2400" b="1" dirty="0">
                <a:solidFill>
                  <a:srgbClr val="0100C8"/>
                </a:solidFill>
              </a:rPr>
              <a:t>assign less blame to</a:t>
            </a:r>
            <a:r>
              <a:rPr lang="en-GB" sz="2400" dirty="0">
                <a:solidFill>
                  <a:srgbClr val="0100C8"/>
                </a:solidFill>
              </a:rPr>
              <a:t> </a:t>
            </a:r>
            <a:r>
              <a:rPr lang="en-GB" sz="2400" b="1" dirty="0">
                <a:solidFill>
                  <a:srgbClr val="0100C8"/>
                </a:solidFill>
              </a:rPr>
              <a:t>human</a:t>
            </a:r>
            <a:r>
              <a:rPr lang="en-GB" sz="2400" dirty="0">
                <a:solidFill>
                  <a:srgbClr val="0100C8"/>
                </a:solidFill>
              </a:rPr>
              <a:t>-made errors </a:t>
            </a:r>
            <a:r>
              <a:rPr lang="en-GB" sz="2400" b="1" dirty="0">
                <a:solidFill>
                  <a:srgbClr val="0100C8"/>
                </a:solidFill>
              </a:rPr>
              <a:t>easier</a:t>
            </a:r>
            <a:r>
              <a:rPr lang="en-GB" sz="2400" dirty="0">
                <a:solidFill>
                  <a:srgbClr val="0100C8"/>
                </a:solidFill>
              </a:rPr>
              <a:t> </a:t>
            </a:r>
            <a:r>
              <a:rPr lang="en-GB" sz="2400" b="1" dirty="0">
                <a:solidFill>
                  <a:srgbClr val="0100C8"/>
                </a:solidFill>
              </a:rPr>
              <a:t>than machine</a:t>
            </a:r>
            <a:r>
              <a:rPr lang="en-GB" sz="2400" dirty="0">
                <a:solidFill>
                  <a:srgbClr val="0100C8"/>
                </a:solidFill>
              </a:rPr>
              <a:t>-made errors (</a:t>
            </a:r>
            <a:r>
              <a:rPr lang="en-GB" sz="2400" dirty="0" err="1">
                <a:solidFill>
                  <a:srgbClr val="0100C8"/>
                </a:solidFill>
              </a:rPr>
              <a:t>Madhavan</a:t>
            </a:r>
            <a:r>
              <a:rPr lang="en-GB" sz="2400" dirty="0">
                <a:solidFill>
                  <a:srgbClr val="0100C8"/>
                </a:solidFill>
              </a:rPr>
              <a:t> and </a:t>
            </a:r>
            <a:r>
              <a:rPr lang="en-GB" sz="2400" dirty="0" err="1">
                <a:solidFill>
                  <a:srgbClr val="0100C8"/>
                </a:solidFill>
              </a:rPr>
              <a:t>Wiegmann</a:t>
            </a:r>
            <a:r>
              <a:rPr lang="en-GB" sz="2400" dirty="0">
                <a:solidFill>
                  <a:srgbClr val="0100C8"/>
                </a:solidFill>
              </a:rPr>
              <a:t>, 2007; Salem</a:t>
            </a:r>
            <a:r>
              <a:rPr lang="en-GB" sz="2400" i="1" dirty="0">
                <a:solidFill>
                  <a:srgbClr val="0100C8"/>
                </a:solidFill>
              </a:rPr>
              <a:t> et al</a:t>
            </a:r>
            <a:r>
              <a:rPr lang="en-GB" sz="2400" dirty="0">
                <a:solidFill>
                  <a:srgbClr val="0100C8"/>
                </a:solidFill>
              </a:rPr>
              <a:t>., 2015). </a:t>
            </a:r>
          </a:p>
          <a:p>
            <a:pPr marL="342900" indent="-342900">
              <a:buFont typeface="Arial" panose="020B0604020202020204" pitchFamily="34" charset="0"/>
              <a:buChar char="•"/>
            </a:pPr>
            <a:endParaRPr lang="en-GB" sz="2400" dirty="0">
              <a:solidFill>
                <a:srgbClr val="0100C8"/>
              </a:solidFill>
            </a:endParaRPr>
          </a:p>
          <a:p>
            <a:pPr marL="342900" indent="-342900">
              <a:buFont typeface="Arial" panose="020B0604020202020204" pitchFamily="34" charset="0"/>
              <a:buChar char="•"/>
            </a:pPr>
            <a:r>
              <a:rPr lang="en-GB" sz="2400" b="1" dirty="0">
                <a:solidFill>
                  <a:srgbClr val="0100C8"/>
                </a:solidFill>
              </a:rPr>
              <a:t>Least blame towards </a:t>
            </a:r>
            <a:r>
              <a:rPr lang="en-GB" sz="2400" dirty="0">
                <a:solidFill>
                  <a:srgbClr val="0100C8"/>
                </a:solidFill>
              </a:rPr>
              <a:t>the </a:t>
            </a:r>
            <a:r>
              <a:rPr lang="en-GB" sz="2400" b="1" dirty="0">
                <a:solidFill>
                  <a:srgbClr val="0100C8"/>
                </a:solidFill>
              </a:rPr>
              <a:t>‘human’ driver </a:t>
            </a:r>
            <a:r>
              <a:rPr lang="en-GB" sz="2400" dirty="0">
                <a:solidFill>
                  <a:srgbClr val="0100C8"/>
                </a:solidFill>
              </a:rPr>
              <a:t>(rated </a:t>
            </a:r>
            <a:r>
              <a:rPr lang="en-GB" sz="2400" b="1" dirty="0">
                <a:solidFill>
                  <a:srgbClr val="0100C8"/>
                </a:solidFill>
              </a:rPr>
              <a:t>least machinelike</a:t>
            </a:r>
            <a:r>
              <a:rPr lang="en-GB" sz="2400" dirty="0">
                <a:solidFill>
                  <a:srgbClr val="0100C8"/>
                </a:solidFill>
              </a:rPr>
              <a:t>), </a:t>
            </a:r>
            <a:r>
              <a:rPr lang="en-GB" sz="2400" b="1" dirty="0">
                <a:solidFill>
                  <a:srgbClr val="0100C8"/>
                </a:solidFill>
              </a:rPr>
              <a:t>medium blame</a:t>
            </a:r>
            <a:r>
              <a:rPr lang="en-GB" sz="2400" dirty="0">
                <a:solidFill>
                  <a:srgbClr val="0100C8"/>
                </a:solidFill>
              </a:rPr>
              <a:t> to the </a:t>
            </a:r>
            <a:r>
              <a:rPr lang="en-GB" sz="2400" b="1" dirty="0">
                <a:solidFill>
                  <a:srgbClr val="0100C8"/>
                </a:solidFill>
              </a:rPr>
              <a:t>opaque AV</a:t>
            </a:r>
            <a:r>
              <a:rPr lang="en-GB" sz="2400" dirty="0">
                <a:solidFill>
                  <a:srgbClr val="0100C8"/>
                </a:solidFill>
              </a:rPr>
              <a:t> (rated </a:t>
            </a:r>
            <a:r>
              <a:rPr lang="en-GB" sz="2400" b="1" dirty="0">
                <a:solidFill>
                  <a:srgbClr val="0100C8"/>
                </a:solidFill>
              </a:rPr>
              <a:t>“medium” machinelike</a:t>
            </a:r>
            <a:r>
              <a:rPr lang="en-GB" sz="2400" dirty="0">
                <a:solidFill>
                  <a:srgbClr val="0100C8"/>
                </a:solidFill>
              </a:rPr>
              <a:t>), but </a:t>
            </a:r>
            <a:r>
              <a:rPr lang="en-GB" sz="2400" b="1" dirty="0">
                <a:solidFill>
                  <a:srgbClr val="0100C8"/>
                </a:solidFill>
              </a:rPr>
              <a:t>most blame</a:t>
            </a:r>
            <a:r>
              <a:rPr lang="en-GB" sz="2400" dirty="0">
                <a:solidFill>
                  <a:srgbClr val="0100C8"/>
                </a:solidFill>
              </a:rPr>
              <a:t> to the </a:t>
            </a:r>
            <a:r>
              <a:rPr lang="en-GB" sz="2400" b="1" dirty="0">
                <a:solidFill>
                  <a:srgbClr val="0100C8"/>
                </a:solidFill>
              </a:rPr>
              <a:t>transparent AV</a:t>
            </a:r>
            <a:r>
              <a:rPr lang="en-GB" sz="2400" dirty="0">
                <a:solidFill>
                  <a:srgbClr val="0100C8"/>
                </a:solidFill>
              </a:rPr>
              <a:t> (rated </a:t>
            </a:r>
            <a:r>
              <a:rPr lang="en-GB" sz="2400" b="1" dirty="0">
                <a:solidFill>
                  <a:srgbClr val="0100C8"/>
                </a:solidFill>
              </a:rPr>
              <a:t>most</a:t>
            </a:r>
            <a:r>
              <a:rPr lang="en-GB" sz="2400" dirty="0">
                <a:solidFill>
                  <a:srgbClr val="0100C8"/>
                </a:solidFill>
              </a:rPr>
              <a:t> </a:t>
            </a:r>
            <a:r>
              <a:rPr lang="en-GB" sz="2400" b="1" dirty="0">
                <a:solidFill>
                  <a:srgbClr val="0100C8"/>
                </a:solidFill>
              </a:rPr>
              <a:t>machinelike</a:t>
            </a:r>
            <a:r>
              <a:rPr lang="en-GB" sz="2400" dirty="0">
                <a:solidFill>
                  <a:srgbClr val="0100C8"/>
                </a:solidFill>
              </a:rPr>
              <a:t>).</a:t>
            </a:r>
          </a:p>
          <a:p>
            <a:endParaRPr lang="en-SE" sz="2400" dirty="0">
              <a:solidFill>
                <a:srgbClr val="0100C8"/>
              </a:solidFill>
            </a:endParaRPr>
          </a:p>
        </p:txBody>
      </p:sp>
      <p:sp>
        <p:nvSpPr>
          <p:cNvPr id="5" name="Text Placeholder 4">
            <a:extLst>
              <a:ext uri="{FF2B5EF4-FFF2-40B4-BE49-F238E27FC236}">
                <a16:creationId xmlns:a16="http://schemas.microsoft.com/office/drawing/2014/main" id="{9E6B7BF0-0EB0-7211-3DFE-F6D68FF96369}"/>
              </a:ext>
            </a:extLst>
          </p:cNvPr>
          <p:cNvSpPr>
            <a:spLocks noGrp="1"/>
          </p:cNvSpPr>
          <p:nvPr>
            <p:ph type="body" sz="quarter" idx="25"/>
          </p:nvPr>
        </p:nvSpPr>
        <p:spPr/>
        <p:txBody>
          <a:bodyPr/>
          <a:lstStyle/>
          <a:p>
            <a:r>
              <a:rPr lang="en-US" dirty="0"/>
              <a:t>Key Findings</a:t>
            </a:r>
            <a:endParaRPr lang="en-SE" dirty="0"/>
          </a:p>
        </p:txBody>
      </p:sp>
      <p:sp>
        <p:nvSpPr>
          <p:cNvPr id="6" name="Slide Number Placeholder 5">
            <a:extLst>
              <a:ext uri="{FF2B5EF4-FFF2-40B4-BE49-F238E27FC236}">
                <a16:creationId xmlns:a16="http://schemas.microsoft.com/office/drawing/2014/main" id="{6B365443-5A8B-78E1-1727-B6D832E3A2D3}"/>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50</a:t>
            </a:fld>
            <a:endParaRPr lang="bg-BG" dirty="0">
              <a:solidFill>
                <a:srgbClr val="000000"/>
              </a:solidFill>
            </a:endParaRPr>
          </a:p>
        </p:txBody>
      </p:sp>
      <p:sp>
        <p:nvSpPr>
          <p:cNvPr id="7" name="Rectangle 6">
            <a:extLst>
              <a:ext uri="{FF2B5EF4-FFF2-40B4-BE49-F238E27FC236}">
                <a16:creationId xmlns:a16="http://schemas.microsoft.com/office/drawing/2014/main" id="{B1A5F22E-EEE2-770A-15F2-FEF578530B0B}"/>
              </a:ext>
            </a:extLst>
          </p:cNvPr>
          <p:cNvSpPr/>
          <p:nvPr/>
        </p:nvSpPr>
        <p:spPr>
          <a:xfrm>
            <a:off x="5928072" y="9890763"/>
            <a:ext cx="13300924" cy="2031325"/>
          </a:xfrm>
          <a:prstGeom prst="rect">
            <a:avLst/>
          </a:prstGeom>
        </p:spPr>
        <p:txBody>
          <a:bodyPr wrap="square">
            <a:spAutoFit/>
          </a:bodyPr>
          <a:lstStyle/>
          <a:p>
            <a:r>
              <a:rPr lang="en-GB" sz="2100" dirty="0">
                <a:solidFill>
                  <a:schemeClr val="bg1">
                    <a:lumMod val="65000"/>
                  </a:schemeClr>
                </a:solidFill>
              </a:rPr>
              <a:t>Poornima </a:t>
            </a:r>
            <a:r>
              <a:rPr lang="en-GB" sz="2100" dirty="0" err="1">
                <a:solidFill>
                  <a:schemeClr val="bg1">
                    <a:lumMod val="65000"/>
                  </a:schemeClr>
                </a:solidFill>
              </a:rPr>
              <a:t>Madhavan</a:t>
            </a:r>
            <a:r>
              <a:rPr lang="en-GB" sz="2100" dirty="0">
                <a:solidFill>
                  <a:schemeClr val="bg1">
                    <a:lumMod val="65000"/>
                  </a:schemeClr>
                </a:solidFill>
              </a:rPr>
              <a:t> and Douglas A </a:t>
            </a:r>
            <a:r>
              <a:rPr lang="en-GB" sz="2100" dirty="0" err="1">
                <a:solidFill>
                  <a:schemeClr val="bg1">
                    <a:lumMod val="65000"/>
                  </a:schemeClr>
                </a:solidFill>
              </a:rPr>
              <a:t>Wiegmann</a:t>
            </a:r>
            <a:r>
              <a:rPr lang="en-GB" sz="2100" dirty="0">
                <a:solidFill>
                  <a:schemeClr val="bg1">
                    <a:lumMod val="65000"/>
                  </a:schemeClr>
                </a:solidFill>
              </a:rPr>
              <a:t> (2007). </a:t>
            </a:r>
            <a:r>
              <a:rPr lang="en-GB" sz="2100" i="1" dirty="0">
                <a:solidFill>
                  <a:schemeClr val="bg1">
                    <a:lumMod val="65000"/>
                  </a:schemeClr>
                </a:solidFill>
              </a:rPr>
              <a:t>Similarities and differences between human–human and human–automation trust: an integrative review</a:t>
            </a:r>
            <a:r>
              <a:rPr lang="en-GB" sz="2100" dirty="0">
                <a:solidFill>
                  <a:schemeClr val="bg1">
                    <a:lumMod val="65000"/>
                  </a:schemeClr>
                </a:solidFill>
              </a:rPr>
              <a:t>. Theoretical Issues in Ergonomics Science.</a:t>
            </a:r>
          </a:p>
          <a:p>
            <a:endParaRPr lang="en-GB" sz="2100" dirty="0">
              <a:solidFill>
                <a:schemeClr val="bg1">
                  <a:lumMod val="65000"/>
                </a:schemeClr>
              </a:solidFill>
            </a:endParaRPr>
          </a:p>
          <a:p>
            <a:r>
              <a:rPr lang="en-GB" sz="2100" dirty="0" err="1">
                <a:solidFill>
                  <a:schemeClr val="bg1">
                    <a:lumMod val="65000"/>
                  </a:schemeClr>
                </a:solidFill>
              </a:rPr>
              <a:t>Maha</a:t>
            </a:r>
            <a:r>
              <a:rPr lang="en-GB" sz="2100" dirty="0">
                <a:solidFill>
                  <a:schemeClr val="bg1">
                    <a:lumMod val="65000"/>
                  </a:schemeClr>
                </a:solidFill>
              </a:rPr>
              <a:t> Salem, Gabriella Lakatos, </a:t>
            </a:r>
            <a:r>
              <a:rPr lang="en-GB" sz="2100" dirty="0" err="1">
                <a:solidFill>
                  <a:schemeClr val="bg1">
                    <a:lumMod val="65000"/>
                  </a:schemeClr>
                </a:solidFill>
              </a:rPr>
              <a:t>Farshid</a:t>
            </a:r>
            <a:r>
              <a:rPr lang="en-GB" sz="2100" dirty="0">
                <a:solidFill>
                  <a:schemeClr val="bg1">
                    <a:lumMod val="65000"/>
                  </a:schemeClr>
                </a:solidFill>
              </a:rPr>
              <a:t> </a:t>
            </a:r>
            <a:r>
              <a:rPr lang="en-GB" sz="2100" dirty="0" err="1">
                <a:solidFill>
                  <a:schemeClr val="bg1">
                    <a:lumMod val="65000"/>
                  </a:schemeClr>
                </a:solidFill>
              </a:rPr>
              <a:t>Amirabdollahian</a:t>
            </a:r>
            <a:r>
              <a:rPr lang="en-GB" sz="2100" dirty="0">
                <a:solidFill>
                  <a:schemeClr val="bg1">
                    <a:lumMod val="65000"/>
                  </a:schemeClr>
                </a:solidFill>
              </a:rPr>
              <a:t>, and Kerstin </a:t>
            </a:r>
            <a:r>
              <a:rPr lang="en-GB" sz="2100" dirty="0" err="1">
                <a:solidFill>
                  <a:schemeClr val="bg1">
                    <a:lumMod val="65000"/>
                  </a:schemeClr>
                </a:solidFill>
              </a:rPr>
              <a:t>Dautenhahn</a:t>
            </a:r>
            <a:r>
              <a:rPr lang="en-GB" sz="2100" dirty="0">
                <a:solidFill>
                  <a:schemeClr val="bg1">
                    <a:lumMod val="65000"/>
                  </a:schemeClr>
                </a:solidFill>
              </a:rPr>
              <a:t> (2015). Would you trust a (faulty) robot?: Effects of error, task type and personality on human-robot cooperation and trust. In Proceedings of the Tenth Annual ACM/IEEE International Conference on Human-Robot Interaction</a:t>
            </a:r>
          </a:p>
        </p:txBody>
      </p:sp>
    </p:spTree>
    <p:extLst>
      <p:ext uri="{BB962C8B-B14F-4D97-AF65-F5344CB8AC3E}">
        <p14:creationId xmlns:p14="http://schemas.microsoft.com/office/powerpoint/2010/main" val="36742985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4F286E-2DAD-6AD4-ACF9-A529D1B9C7D8}"/>
              </a:ext>
            </a:extLst>
          </p:cNvPr>
          <p:cNvSpPr>
            <a:spLocks noGrp="1"/>
          </p:cNvSpPr>
          <p:nvPr>
            <p:ph type="body" sz="quarter" idx="24"/>
          </p:nvPr>
        </p:nvSpPr>
        <p:spPr/>
        <p:txBody>
          <a:bodyPr/>
          <a:lstStyle/>
          <a:p>
            <a:r>
              <a:rPr lang="en-US" dirty="0"/>
              <a:t>Moral Standards</a:t>
            </a:r>
          </a:p>
        </p:txBody>
      </p:sp>
      <p:sp>
        <p:nvSpPr>
          <p:cNvPr id="3" name="Text Placeholder 2">
            <a:extLst>
              <a:ext uri="{FF2B5EF4-FFF2-40B4-BE49-F238E27FC236}">
                <a16:creationId xmlns:a16="http://schemas.microsoft.com/office/drawing/2014/main" id="{00BA7E7B-3DBD-815A-FB01-48CDC5A42E3C}"/>
              </a:ext>
            </a:extLst>
          </p:cNvPr>
          <p:cNvSpPr>
            <a:spLocks noGrp="1"/>
          </p:cNvSpPr>
          <p:nvPr>
            <p:ph type="body" sz="quarter" idx="22"/>
          </p:nvPr>
        </p:nvSpPr>
        <p:spPr/>
        <p:txBody>
          <a:bodyPr/>
          <a:lstStyle/>
          <a:p>
            <a:pPr marL="342900" indent="-342900">
              <a:buClr>
                <a:schemeClr val="tx1"/>
              </a:buClr>
              <a:buFont typeface="Arial" panose="020B0604020202020204" pitchFamily="34" charset="0"/>
              <a:buChar char="•"/>
            </a:pPr>
            <a:r>
              <a:rPr lang="en-GB" sz="2400" dirty="0">
                <a:solidFill>
                  <a:srgbClr val="0100C8"/>
                </a:solidFill>
              </a:rPr>
              <a:t>Human drivers (Group 1) were perceived to be significantly more morally culpable than autonomous vehicle in the opaque AV condition (Group 2) and transparent AV. </a:t>
            </a:r>
          </a:p>
          <a:p>
            <a:pPr marL="342900" indent="-342900">
              <a:buClr>
                <a:schemeClr val="tx1"/>
              </a:buClr>
              <a:buFont typeface="Arial" panose="020B0604020202020204" pitchFamily="34" charset="0"/>
              <a:buChar char="•"/>
            </a:pPr>
            <a:endParaRPr lang="en-GB" sz="2400" dirty="0">
              <a:solidFill>
                <a:srgbClr val="0100C8"/>
              </a:solidFill>
            </a:endParaRPr>
          </a:p>
          <a:p>
            <a:pPr marL="342900" indent="-342900">
              <a:buClr>
                <a:schemeClr val="tx1"/>
              </a:buClr>
              <a:buFont typeface="Arial" panose="020B0604020202020204" pitchFamily="34" charset="0"/>
              <a:buChar char="•"/>
            </a:pPr>
            <a:r>
              <a:rPr lang="en-GB" sz="2400" dirty="0">
                <a:solidFill>
                  <a:srgbClr val="0100C8"/>
                </a:solidFill>
              </a:rPr>
              <a:t>In the AV was considered significantly less morally culpable when the car’s decision-making system was made transparent compare to the opaque condition. </a:t>
            </a:r>
          </a:p>
          <a:p>
            <a:pPr marL="342900" indent="-342900">
              <a:buClr>
                <a:schemeClr val="tx1"/>
              </a:buClr>
              <a:buFont typeface="Arial" panose="020B0604020202020204" pitchFamily="34" charset="0"/>
              <a:buChar char="•"/>
            </a:pPr>
            <a:endParaRPr lang="en-GB" sz="2400" dirty="0">
              <a:solidFill>
                <a:srgbClr val="0100C8"/>
              </a:solidFill>
            </a:endParaRPr>
          </a:p>
          <a:p>
            <a:pPr marL="342900" indent="-342900">
              <a:buClr>
                <a:schemeClr val="tx1"/>
              </a:buClr>
              <a:buFont typeface="Arial" panose="020B0604020202020204" pitchFamily="34" charset="0"/>
              <a:buChar char="•"/>
            </a:pPr>
            <a:r>
              <a:rPr lang="en-GB" sz="2400" dirty="0">
                <a:solidFill>
                  <a:srgbClr val="0100C8"/>
                </a:solidFill>
              </a:rPr>
              <a:t>At the same time, people were assigning more blame to the AV as we were making its machine nature more transparent.</a:t>
            </a:r>
          </a:p>
          <a:p>
            <a:pPr marL="342900" indent="-342900">
              <a:buClr>
                <a:schemeClr val="tx1"/>
              </a:buClr>
              <a:buFont typeface="Arial" panose="020B0604020202020204" pitchFamily="34" charset="0"/>
              <a:buChar char="•"/>
            </a:pPr>
            <a:endParaRPr lang="en-GB" sz="2400" dirty="0">
              <a:solidFill>
                <a:srgbClr val="0100C8"/>
              </a:solidFill>
            </a:endParaRPr>
          </a:p>
        </p:txBody>
      </p:sp>
      <p:sp>
        <p:nvSpPr>
          <p:cNvPr id="4" name="Text Placeholder 3">
            <a:extLst>
              <a:ext uri="{FF2B5EF4-FFF2-40B4-BE49-F238E27FC236}">
                <a16:creationId xmlns:a16="http://schemas.microsoft.com/office/drawing/2014/main" id="{7D66D45F-F760-3260-2EEF-6BC08F95D4EA}"/>
              </a:ext>
            </a:extLst>
          </p:cNvPr>
          <p:cNvSpPr>
            <a:spLocks noGrp="1"/>
          </p:cNvSpPr>
          <p:nvPr>
            <p:ph type="body" sz="quarter" idx="26"/>
          </p:nvPr>
        </p:nvSpPr>
        <p:spPr/>
        <p:txBody>
          <a:bodyPr/>
          <a:lstStyle/>
          <a:p>
            <a:pPr marL="342900" indent="-342900">
              <a:buFont typeface="Arial" panose="020B0604020202020204" pitchFamily="34" charset="0"/>
              <a:buChar char="•"/>
            </a:pPr>
            <a:r>
              <a:rPr lang="en-GB" sz="2400" dirty="0">
                <a:solidFill>
                  <a:srgbClr val="0100C8"/>
                </a:solidFill>
              </a:rPr>
              <a:t>Literature also suggests that </a:t>
            </a:r>
            <a:r>
              <a:rPr lang="en-GB" sz="2400" b="1" dirty="0">
                <a:solidFill>
                  <a:srgbClr val="0100C8"/>
                </a:solidFill>
              </a:rPr>
              <a:t>utilitarian action</a:t>
            </a:r>
            <a:r>
              <a:rPr lang="en-GB" sz="2400" dirty="0">
                <a:solidFill>
                  <a:srgbClr val="0100C8"/>
                </a:solidFill>
              </a:rPr>
              <a:t> is also be </a:t>
            </a:r>
            <a:r>
              <a:rPr lang="en-GB" sz="2400" b="1" dirty="0">
                <a:solidFill>
                  <a:srgbClr val="0100C8"/>
                </a:solidFill>
              </a:rPr>
              <a:t>more</a:t>
            </a:r>
            <a:r>
              <a:rPr lang="en-GB" sz="2400" dirty="0">
                <a:solidFill>
                  <a:srgbClr val="0100C8"/>
                </a:solidFill>
              </a:rPr>
              <a:t> </a:t>
            </a:r>
            <a:r>
              <a:rPr lang="en-GB" sz="2400" b="1" dirty="0">
                <a:solidFill>
                  <a:srgbClr val="0100C8"/>
                </a:solidFill>
              </a:rPr>
              <a:t>permissible</a:t>
            </a:r>
            <a:r>
              <a:rPr lang="en-GB" sz="2400" dirty="0">
                <a:solidFill>
                  <a:srgbClr val="0100C8"/>
                </a:solidFill>
              </a:rPr>
              <a:t> —if not expected— </a:t>
            </a:r>
            <a:r>
              <a:rPr lang="en-GB" sz="2400" b="1" dirty="0">
                <a:solidFill>
                  <a:srgbClr val="0100C8"/>
                </a:solidFill>
              </a:rPr>
              <a:t>when taken by a robot</a:t>
            </a:r>
            <a:r>
              <a:rPr lang="en-GB" sz="2400" dirty="0">
                <a:solidFill>
                  <a:srgbClr val="0100C8"/>
                </a:solidFill>
              </a:rPr>
              <a:t> than human (</a:t>
            </a:r>
            <a:r>
              <a:rPr lang="en-GB" sz="2400" dirty="0" err="1">
                <a:solidFill>
                  <a:srgbClr val="0100C8"/>
                </a:solidFill>
              </a:rPr>
              <a:t>Malle</a:t>
            </a:r>
            <a:r>
              <a:rPr lang="en-GB" sz="2400" dirty="0">
                <a:solidFill>
                  <a:srgbClr val="0100C8"/>
                </a:solidFill>
              </a:rPr>
              <a:t> </a:t>
            </a:r>
            <a:r>
              <a:rPr lang="en-GB" sz="2400" i="1" dirty="0">
                <a:solidFill>
                  <a:srgbClr val="0100C8"/>
                </a:solidFill>
              </a:rPr>
              <a:t>et al., </a:t>
            </a:r>
            <a:r>
              <a:rPr lang="en-GB" sz="2400" dirty="0">
                <a:solidFill>
                  <a:srgbClr val="0100C8"/>
                </a:solidFill>
              </a:rPr>
              <a:t>2015).</a:t>
            </a:r>
          </a:p>
          <a:p>
            <a:pPr marL="342900" indent="-342900">
              <a:buFont typeface="Arial" panose="020B0604020202020204" pitchFamily="34" charset="0"/>
              <a:buChar char="•"/>
            </a:pPr>
            <a:endParaRPr lang="en-GB" sz="2400" dirty="0">
              <a:solidFill>
                <a:srgbClr val="0100C8"/>
              </a:solidFill>
            </a:endParaRPr>
          </a:p>
          <a:p>
            <a:pPr marL="342900" indent="-342900">
              <a:buFont typeface="Arial" panose="020B0604020202020204" pitchFamily="34" charset="0"/>
              <a:buChar char="•"/>
            </a:pPr>
            <a:r>
              <a:rPr lang="en-GB" sz="2400" dirty="0">
                <a:solidFill>
                  <a:srgbClr val="0100C8"/>
                </a:solidFill>
              </a:rPr>
              <a:t>We believe that the </a:t>
            </a:r>
            <a:r>
              <a:rPr lang="en-GB" sz="2400" b="1" dirty="0">
                <a:solidFill>
                  <a:srgbClr val="0100C8"/>
                </a:solidFill>
              </a:rPr>
              <a:t>increased attribution of moral responsibility </a:t>
            </a:r>
            <a:r>
              <a:rPr lang="en-GB" sz="2400" dirty="0">
                <a:solidFill>
                  <a:srgbClr val="0100C8"/>
                </a:solidFill>
              </a:rPr>
              <a:t>is due to realisation that </a:t>
            </a:r>
            <a:r>
              <a:rPr lang="en-GB" sz="2400" b="1" dirty="0">
                <a:solidFill>
                  <a:srgbClr val="0100C8"/>
                </a:solidFill>
              </a:rPr>
              <a:t>the action was determined based on social values</a:t>
            </a:r>
            <a:r>
              <a:rPr lang="en-GB" sz="2400" dirty="0">
                <a:solidFill>
                  <a:srgbClr val="0100C8"/>
                </a:solidFill>
              </a:rPr>
              <a:t>.</a:t>
            </a:r>
          </a:p>
          <a:p>
            <a:pPr marL="342900" indent="-342900">
              <a:buFont typeface="Arial" panose="020B0604020202020204" pitchFamily="34" charset="0"/>
              <a:buChar char="•"/>
            </a:pPr>
            <a:endParaRPr lang="en-GB" sz="2400" dirty="0">
              <a:solidFill>
                <a:srgbClr val="0100C8"/>
              </a:solidFill>
            </a:endParaRPr>
          </a:p>
          <a:p>
            <a:pPr marL="342900" indent="-342900">
              <a:buFont typeface="Arial" panose="020B0604020202020204" pitchFamily="34" charset="0"/>
              <a:buChar char="•"/>
            </a:pPr>
            <a:r>
              <a:rPr lang="en-GB" sz="2400" b="1" dirty="0">
                <a:solidFill>
                  <a:srgbClr val="0100C8"/>
                </a:solidFill>
              </a:rPr>
              <a:t>“Human</a:t>
            </a:r>
            <a:r>
              <a:rPr lang="en-GB" sz="2400" dirty="0">
                <a:solidFill>
                  <a:srgbClr val="0100C8"/>
                </a:solidFill>
              </a:rPr>
              <a:t> </a:t>
            </a:r>
            <a:r>
              <a:rPr lang="en-GB" sz="2400" b="1" dirty="0">
                <a:solidFill>
                  <a:srgbClr val="0100C8"/>
                </a:solidFill>
              </a:rPr>
              <a:t>drivers”</a:t>
            </a:r>
            <a:r>
              <a:rPr lang="en-GB" sz="2400" dirty="0">
                <a:solidFill>
                  <a:srgbClr val="0100C8"/>
                </a:solidFill>
              </a:rPr>
              <a:t> were </a:t>
            </a:r>
            <a:r>
              <a:rPr lang="en-GB" sz="2400" b="1" dirty="0">
                <a:solidFill>
                  <a:srgbClr val="0100C8"/>
                </a:solidFill>
              </a:rPr>
              <a:t>perceived</a:t>
            </a:r>
            <a:r>
              <a:rPr lang="en-GB" sz="2400" dirty="0">
                <a:solidFill>
                  <a:srgbClr val="0100C8"/>
                </a:solidFill>
              </a:rPr>
              <a:t> as significantly </a:t>
            </a:r>
            <a:r>
              <a:rPr lang="en-GB" sz="2400" b="1" dirty="0">
                <a:solidFill>
                  <a:srgbClr val="0100C8"/>
                </a:solidFill>
              </a:rPr>
              <a:t>more</a:t>
            </a:r>
            <a:r>
              <a:rPr lang="en-GB" sz="2400" dirty="0">
                <a:solidFill>
                  <a:srgbClr val="0100C8"/>
                </a:solidFill>
              </a:rPr>
              <a:t> </a:t>
            </a:r>
            <a:r>
              <a:rPr lang="en-GB" sz="2400" b="1" dirty="0">
                <a:solidFill>
                  <a:srgbClr val="0100C8"/>
                </a:solidFill>
              </a:rPr>
              <a:t>humanlike</a:t>
            </a:r>
            <a:r>
              <a:rPr lang="en-GB" sz="2400" dirty="0">
                <a:solidFill>
                  <a:srgbClr val="0100C8"/>
                </a:solidFill>
              </a:rPr>
              <a:t>.</a:t>
            </a:r>
          </a:p>
          <a:p>
            <a:pPr marL="342900" indent="-342900">
              <a:buFont typeface="Arial" panose="020B0604020202020204" pitchFamily="34" charset="0"/>
              <a:buChar char="•"/>
            </a:pPr>
            <a:endParaRPr lang="en-GB" sz="2400" dirty="0">
              <a:solidFill>
                <a:srgbClr val="0100C8"/>
              </a:solidFill>
            </a:endParaRPr>
          </a:p>
          <a:p>
            <a:pPr marL="342900" indent="-342900">
              <a:buFont typeface="Arial" panose="020B0604020202020204" pitchFamily="34" charset="0"/>
              <a:buChar char="•"/>
            </a:pPr>
            <a:endParaRPr lang="en-GB" sz="2400" dirty="0">
              <a:solidFill>
                <a:srgbClr val="0100C8"/>
              </a:solidFill>
            </a:endParaRPr>
          </a:p>
        </p:txBody>
      </p:sp>
      <p:sp>
        <p:nvSpPr>
          <p:cNvPr id="5" name="Text Placeholder 4">
            <a:extLst>
              <a:ext uri="{FF2B5EF4-FFF2-40B4-BE49-F238E27FC236}">
                <a16:creationId xmlns:a16="http://schemas.microsoft.com/office/drawing/2014/main" id="{9E6B7BF0-0EB0-7211-3DFE-F6D68FF96369}"/>
              </a:ext>
            </a:extLst>
          </p:cNvPr>
          <p:cNvSpPr>
            <a:spLocks noGrp="1"/>
          </p:cNvSpPr>
          <p:nvPr>
            <p:ph type="body" sz="quarter" idx="25"/>
          </p:nvPr>
        </p:nvSpPr>
        <p:spPr/>
        <p:txBody>
          <a:bodyPr/>
          <a:lstStyle/>
          <a:p>
            <a:r>
              <a:rPr lang="en-US" dirty="0"/>
              <a:t>Key Findings</a:t>
            </a:r>
            <a:endParaRPr lang="en-SE" dirty="0"/>
          </a:p>
        </p:txBody>
      </p:sp>
      <p:sp>
        <p:nvSpPr>
          <p:cNvPr id="6" name="Slide Number Placeholder 5">
            <a:extLst>
              <a:ext uri="{FF2B5EF4-FFF2-40B4-BE49-F238E27FC236}">
                <a16:creationId xmlns:a16="http://schemas.microsoft.com/office/drawing/2014/main" id="{6B365443-5A8B-78E1-1727-B6D832E3A2D3}"/>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51</a:t>
            </a:fld>
            <a:endParaRPr lang="bg-BG" dirty="0">
              <a:solidFill>
                <a:srgbClr val="000000"/>
              </a:solidFill>
            </a:endParaRPr>
          </a:p>
        </p:txBody>
      </p:sp>
      <p:sp>
        <p:nvSpPr>
          <p:cNvPr id="8" name="Rectangle 7">
            <a:extLst>
              <a:ext uri="{FF2B5EF4-FFF2-40B4-BE49-F238E27FC236}">
                <a16:creationId xmlns:a16="http://schemas.microsoft.com/office/drawing/2014/main" id="{1C99DDBD-EB61-4914-E388-F701E48B661D}"/>
              </a:ext>
            </a:extLst>
          </p:cNvPr>
          <p:cNvSpPr/>
          <p:nvPr/>
        </p:nvSpPr>
        <p:spPr>
          <a:xfrm>
            <a:off x="5532246" y="10694609"/>
            <a:ext cx="13300924" cy="1061829"/>
          </a:xfrm>
          <a:prstGeom prst="rect">
            <a:avLst/>
          </a:prstGeom>
        </p:spPr>
        <p:txBody>
          <a:bodyPr wrap="square">
            <a:spAutoFit/>
          </a:bodyPr>
          <a:lstStyle/>
          <a:p>
            <a:r>
              <a:rPr lang="en-GB" sz="2100" dirty="0">
                <a:solidFill>
                  <a:schemeClr val="bg1">
                    <a:lumMod val="65000"/>
                  </a:schemeClr>
                </a:solidFill>
              </a:rPr>
              <a:t>Bertram F </a:t>
            </a:r>
            <a:r>
              <a:rPr lang="en-GB" sz="2100" dirty="0" err="1">
                <a:solidFill>
                  <a:schemeClr val="bg1">
                    <a:lumMod val="65000"/>
                  </a:schemeClr>
                </a:solidFill>
              </a:rPr>
              <a:t>Malle</a:t>
            </a:r>
            <a:r>
              <a:rPr lang="en-GB" sz="2100" dirty="0">
                <a:solidFill>
                  <a:schemeClr val="bg1">
                    <a:lumMod val="65000"/>
                  </a:schemeClr>
                </a:solidFill>
              </a:rPr>
              <a:t>, Matthias </a:t>
            </a:r>
            <a:r>
              <a:rPr lang="en-GB" sz="2100" dirty="0" err="1">
                <a:solidFill>
                  <a:schemeClr val="bg1">
                    <a:lumMod val="65000"/>
                  </a:schemeClr>
                </a:solidFill>
              </a:rPr>
              <a:t>Scheutz</a:t>
            </a:r>
            <a:r>
              <a:rPr lang="en-GB" sz="2100" dirty="0">
                <a:solidFill>
                  <a:schemeClr val="bg1">
                    <a:lumMod val="65000"/>
                  </a:schemeClr>
                </a:solidFill>
              </a:rPr>
              <a:t>, Thomas Arnold, John </a:t>
            </a:r>
            <a:r>
              <a:rPr lang="en-GB" sz="2100" dirty="0" err="1">
                <a:solidFill>
                  <a:schemeClr val="bg1">
                    <a:lumMod val="65000"/>
                  </a:schemeClr>
                </a:solidFill>
              </a:rPr>
              <a:t>Voiklis</a:t>
            </a:r>
            <a:r>
              <a:rPr lang="en-GB" sz="2100" dirty="0">
                <a:solidFill>
                  <a:schemeClr val="bg1">
                    <a:lumMod val="65000"/>
                  </a:schemeClr>
                </a:solidFill>
              </a:rPr>
              <a:t>, and Corey </a:t>
            </a:r>
            <a:r>
              <a:rPr lang="en-GB" sz="2100" dirty="0" err="1">
                <a:solidFill>
                  <a:schemeClr val="bg1">
                    <a:lumMod val="65000"/>
                  </a:schemeClr>
                </a:solidFill>
              </a:rPr>
              <a:t>Cusimano</a:t>
            </a:r>
            <a:r>
              <a:rPr lang="en-GB" sz="2100" dirty="0">
                <a:solidFill>
                  <a:schemeClr val="bg1">
                    <a:lumMod val="65000"/>
                  </a:schemeClr>
                </a:solidFill>
              </a:rPr>
              <a:t> (2015). </a:t>
            </a:r>
            <a:r>
              <a:rPr lang="en-GB" sz="2100" i="1" dirty="0">
                <a:solidFill>
                  <a:schemeClr val="bg1">
                    <a:lumMod val="65000"/>
                  </a:schemeClr>
                </a:solidFill>
              </a:rPr>
              <a:t>Sacrifice one for the good of many?: People apply different moral norms to human and robot agents</a:t>
            </a:r>
            <a:r>
              <a:rPr lang="en-GB" sz="2100" dirty="0">
                <a:solidFill>
                  <a:schemeClr val="bg1">
                    <a:lumMod val="65000"/>
                  </a:schemeClr>
                </a:solidFill>
              </a:rPr>
              <a:t>. In Proceedings of the tenth annual ACM/IEEE International Conference on Human-Robot Interaction.</a:t>
            </a:r>
          </a:p>
        </p:txBody>
      </p:sp>
    </p:spTree>
    <p:extLst>
      <p:ext uri="{BB962C8B-B14F-4D97-AF65-F5344CB8AC3E}">
        <p14:creationId xmlns:p14="http://schemas.microsoft.com/office/powerpoint/2010/main" val="2797260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4F286E-2DAD-6AD4-ACF9-A529D1B9C7D8}"/>
              </a:ext>
            </a:extLst>
          </p:cNvPr>
          <p:cNvSpPr>
            <a:spLocks noGrp="1"/>
          </p:cNvSpPr>
          <p:nvPr>
            <p:ph type="body" sz="quarter" idx="24"/>
          </p:nvPr>
        </p:nvSpPr>
        <p:spPr/>
        <p:txBody>
          <a:bodyPr/>
          <a:lstStyle/>
          <a:p>
            <a:r>
              <a:rPr lang="en-US" dirty="0"/>
              <a:t>Moral Standards</a:t>
            </a:r>
          </a:p>
        </p:txBody>
      </p:sp>
      <p:sp>
        <p:nvSpPr>
          <p:cNvPr id="3" name="Text Placeholder 2">
            <a:extLst>
              <a:ext uri="{FF2B5EF4-FFF2-40B4-BE49-F238E27FC236}">
                <a16:creationId xmlns:a16="http://schemas.microsoft.com/office/drawing/2014/main" id="{00BA7E7B-3DBD-815A-FB01-48CDC5A42E3C}"/>
              </a:ext>
            </a:extLst>
          </p:cNvPr>
          <p:cNvSpPr>
            <a:spLocks noGrp="1"/>
          </p:cNvSpPr>
          <p:nvPr>
            <p:ph type="body" sz="quarter" idx="22"/>
          </p:nvPr>
        </p:nvSpPr>
        <p:spPr/>
        <p:txBody>
          <a:bodyPr/>
          <a:lstStyle/>
          <a:p>
            <a:pPr marL="342900" indent="-342900">
              <a:lnSpc>
                <a:spcPct val="150000"/>
              </a:lnSpc>
              <a:buFont typeface="Arial" panose="020B0604020202020204" pitchFamily="34" charset="0"/>
              <a:buChar char="•"/>
            </a:pPr>
            <a:r>
              <a:rPr lang="en-GB" sz="2400" dirty="0"/>
              <a:t>We do not always understand that we are interacting with an intelligent system.</a:t>
            </a:r>
          </a:p>
          <a:p>
            <a:pPr marL="342900" indent="-342900">
              <a:lnSpc>
                <a:spcPct val="150000"/>
              </a:lnSpc>
              <a:buFont typeface="Arial" panose="020B0604020202020204" pitchFamily="34" charset="0"/>
              <a:buChar char="•"/>
            </a:pPr>
            <a:endParaRPr lang="en-GB" sz="2400" b="1" dirty="0">
              <a:solidFill>
                <a:srgbClr val="C00000"/>
              </a:solidFill>
            </a:endParaRPr>
          </a:p>
          <a:p>
            <a:pPr marL="342900" indent="-342900">
              <a:lnSpc>
                <a:spcPct val="150000"/>
              </a:lnSpc>
              <a:buFont typeface="Arial" panose="020B0604020202020204" pitchFamily="34" charset="0"/>
              <a:buChar char="•"/>
            </a:pPr>
            <a:r>
              <a:rPr lang="en-GB" sz="2400" dirty="0"/>
              <a:t>We do not always understand a system’s actions/behaviours.</a:t>
            </a:r>
          </a:p>
          <a:p>
            <a:pPr marL="342900" indent="-342900">
              <a:lnSpc>
                <a:spcPct val="150000"/>
              </a:lnSpc>
              <a:buFont typeface="Arial" panose="020B0604020202020204" pitchFamily="34" charset="0"/>
              <a:buChar char="•"/>
            </a:pPr>
            <a:endParaRPr lang="en-GB" sz="2400" dirty="0"/>
          </a:p>
          <a:p>
            <a:pPr marL="342900" indent="-342900">
              <a:lnSpc>
                <a:spcPct val="150000"/>
              </a:lnSpc>
              <a:buFont typeface="Arial" panose="020B0604020202020204" pitchFamily="34" charset="0"/>
              <a:buChar char="•"/>
            </a:pPr>
            <a:r>
              <a:rPr lang="en-GB" sz="2400" dirty="0"/>
              <a:t>We do not always understand a system’s limitations.</a:t>
            </a:r>
          </a:p>
        </p:txBody>
      </p:sp>
      <p:sp>
        <p:nvSpPr>
          <p:cNvPr id="4" name="Text Placeholder 3">
            <a:extLst>
              <a:ext uri="{FF2B5EF4-FFF2-40B4-BE49-F238E27FC236}">
                <a16:creationId xmlns:a16="http://schemas.microsoft.com/office/drawing/2014/main" id="{7D66D45F-F760-3260-2EEF-6BC08F95D4EA}"/>
              </a:ext>
            </a:extLst>
          </p:cNvPr>
          <p:cNvSpPr>
            <a:spLocks noGrp="1"/>
          </p:cNvSpPr>
          <p:nvPr>
            <p:ph type="body" sz="quarter" idx="26"/>
          </p:nvPr>
        </p:nvSpPr>
        <p:spPr/>
        <p:txBody>
          <a:bodyPr/>
          <a:lstStyle/>
          <a:p>
            <a:pPr marL="342900" indent="-342900">
              <a:buFont typeface="Arial" panose="020B0604020202020204" pitchFamily="34" charset="0"/>
              <a:buChar char="•"/>
            </a:pPr>
            <a:r>
              <a:rPr lang="en-GB" sz="2400" dirty="0">
                <a:solidFill>
                  <a:srgbClr val="0100C8"/>
                </a:solidFill>
              </a:rPr>
              <a:t>We held intelligent systems to a different performance standard.</a:t>
            </a:r>
          </a:p>
          <a:p>
            <a:pPr marL="342900" indent="-342900">
              <a:buFont typeface="Arial" panose="020B0604020202020204" pitchFamily="34" charset="0"/>
              <a:buChar char="•"/>
            </a:pPr>
            <a:endParaRPr lang="en-GB" sz="2400" dirty="0">
              <a:solidFill>
                <a:srgbClr val="0100C8"/>
              </a:solidFill>
            </a:endParaRPr>
          </a:p>
          <a:p>
            <a:pPr marL="342900" indent="-342900">
              <a:buFont typeface="Arial" panose="020B0604020202020204" pitchFamily="34" charset="0"/>
              <a:buChar char="•"/>
            </a:pPr>
            <a:r>
              <a:rPr lang="en-GB" sz="2400" dirty="0">
                <a:solidFill>
                  <a:srgbClr val="0100C8"/>
                </a:solidFill>
              </a:rPr>
              <a:t>We held intelligent systems to a different moral standard!</a:t>
            </a:r>
          </a:p>
        </p:txBody>
      </p:sp>
      <p:sp>
        <p:nvSpPr>
          <p:cNvPr id="5" name="Text Placeholder 4">
            <a:extLst>
              <a:ext uri="{FF2B5EF4-FFF2-40B4-BE49-F238E27FC236}">
                <a16:creationId xmlns:a16="http://schemas.microsoft.com/office/drawing/2014/main" id="{9E6B7BF0-0EB0-7211-3DFE-F6D68FF96369}"/>
              </a:ext>
            </a:extLst>
          </p:cNvPr>
          <p:cNvSpPr>
            <a:spLocks noGrp="1"/>
          </p:cNvSpPr>
          <p:nvPr>
            <p:ph type="body" sz="quarter" idx="25"/>
          </p:nvPr>
        </p:nvSpPr>
        <p:spPr/>
        <p:txBody>
          <a:bodyPr/>
          <a:lstStyle/>
          <a:p>
            <a:r>
              <a:rPr lang="en-US" dirty="0"/>
              <a:t>So far we have talked how</a:t>
            </a:r>
            <a:endParaRPr lang="en-SE" dirty="0"/>
          </a:p>
        </p:txBody>
      </p:sp>
      <p:sp>
        <p:nvSpPr>
          <p:cNvPr id="6" name="Slide Number Placeholder 5">
            <a:extLst>
              <a:ext uri="{FF2B5EF4-FFF2-40B4-BE49-F238E27FC236}">
                <a16:creationId xmlns:a16="http://schemas.microsoft.com/office/drawing/2014/main" id="{6B365443-5A8B-78E1-1727-B6D832E3A2D3}"/>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52</a:t>
            </a:fld>
            <a:endParaRPr lang="bg-BG" dirty="0">
              <a:solidFill>
                <a:srgbClr val="000000"/>
              </a:solidFill>
            </a:endParaRPr>
          </a:p>
        </p:txBody>
      </p:sp>
    </p:spTree>
    <p:extLst>
      <p:ext uri="{BB962C8B-B14F-4D97-AF65-F5344CB8AC3E}">
        <p14:creationId xmlns:p14="http://schemas.microsoft.com/office/powerpoint/2010/main" val="24580387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Conclusions</a:t>
            </a:r>
          </a:p>
        </p:txBody>
      </p:sp>
    </p:spTree>
    <p:extLst>
      <p:ext uri="{BB962C8B-B14F-4D97-AF65-F5344CB8AC3E}">
        <p14:creationId xmlns:p14="http://schemas.microsoft.com/office/powerpoint/2010/main" val="34509701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051CB8-2FBE-64E7-5A7A-DC4192F98C63}"/>
              </a:ext>
            </a:extLst>
          </p:cNvPr>
          <p:cNvSpPr>
            <a:spLocks noGrp="1"/>
          </p:cNvSpPr>
          <p:nvPr>
            <p:ph type="body" sz="quarter" idx="24"/>
          </p:nvPr>
        </p:nvSpPr>
        <p:spPr/>
        <p:txBody>
          <a:bodyPr/>
          <a:lstStyle/>
          <a:p>
            <a:r>
              <a:rPr lang="en-SE" dirty="0"/>
              <a:t>Summary</a:t>
            </a:r>
          </a:p>
        </p:txBody>
      </p:sp>
      <p:sp>
        <p:nvSpPr>
          <p:cNvPr id="3" name="Text Placeholder 2">
            <a:extLst>
              <a:ext uri="{FF2B5EF4-FFF2-40B4-BE49-F238E27FC236}">
                <a16:creationId xmlns:a16="http://schemas.microsoft.com/office/drawing/2014/main" id="{FC52EFB7-EDEC-4977-87C7-A0843C83D7B6}"/>
              </a:ext>
            </a:extLst>
          </p:cNvPr>
          <p:cNvSpPr>
            <a:spLocks noGrp="1"/>
          </p:cNvSpPr>
          <p:nvPr>
            <p:ph type="body" sz="quarter" idx="22"/>
          </p:nvPr>
        </p:nvSpPr>
        <p:spPr/>
        <p:txBody>
          <a:bodyPr/>
          <a:lstStyle/>
          <a:p>
            <a:pPr marL="342900" indent="-342900">
              <a:buFont typeface="Arial" panose="020B0604020202020204" pitchFamily="34" charset="0"/>
              <a:buChar char="•"/>
            </a:pPr>
            <a:r>
              <a:rPr lang="en-SE" sz="2400" dirty="0">
                <a:latin typeface="Helvetica Neue" panose="02000503000000020004" pitchFamily="2" charset="0"/>
                <a:ea typeface="Helvetica Neue" panose="02000503000000020004" pitchFamily="2" charset="0"/>
                <a:cs typeface="Helvetica Neue" panose="02000503000000020004" pitchFamily="2" charset="0"/>
              </a:rPr>
              <a:t>Top-down vs bottom-up approach on engineering ethics.</a:t>
            </a:r>
          </a:p>
          <a:p>
            <a:pPr marL="342900" indent="-342900">
              <a:buFont typeface="Arial" panose="020B0604020202020204" pitchFamily="34" charset="0"/>
              <a:buChar char="•"/>
            </a:pPr>
            <a:r>
              <a:rPr lang="en-SE" sz="2400" dirty="0">
                <a:latin typeface="Helvetica Neue" panose="02000503000000020004" pitchFamily="2" charset="0"/>
                <a:ea typeface="Helvetica Neue" panose="02000503000000020004" pitchFamily="2" charset="0"/>
                <a:cs typeface="Helvetica Neue" panose="02000503000000020004" pitchFamily="2" charset="0"/>
              </a:rPr>
              <a:t>Moor’s categories of ethical agents:</a:t>
            </a:r>
          </a:p>
          <a:p>
            <a:pPr marL="1066800" lvl="1" indent="-457200">
              <a:buFont typeface="+mj-lt"/>
              <a:buAutoNum type="arabicPeriod"/>
            </a:pPr>
            <a:r>
              <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Ethical Impact Agents</a:t>
            </a:r>
          </a:p>
          <a:p>
            <a:pPr marL="1066800" lvl="1" indent="-457200">
              <a:buFont typeface="+mj-lt"/>
              <a:buAutoNum type="arabicPeriod"/>
            </a:pPr>
            <a:r>
              <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Implicit Ethical Agents</a:t>
            </a:r>
          </a:p>
          <a:p>
            <a:pPr marL="1066800" lvl="1" indent="-457200">
              <a:buFont typeface="+mj-lt"/>
              <a:buAutoNum type="arabicPeriod"/>
            </a:pPr>
            <a:r>
              <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Explicit Ethical Agents</a:t>
            </a:r>
          </a:p>
          <a:p>
            <a:pPr marL="1066800" lvl="1" indent="-457200">
              <a:buFont typeface="+mj-lt"/>
              <a:buAutoNum type="arabicPeriod"/>
            </a:pPr>
            <a:r>
              <a:rPr lang="en-GB"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rPr>
              <a:t>Full Ethical Agents</a:t>
            </a:r>
            <a:endParaRPr lang="en-SE" sz="2400" dirty="0">
              <a:solidFill>
                <a:srgbClr val="0100C8"/>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SE"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SE" sz="2400" dirty="0">
                <a:latin typeface="Helvetica Neue" panose="02000503000000020004" pitchFamily="2" charset="0"/>
                <a:ea typeface="Helvetica Neue" panose="02000503000000020004" pitchFamily="2" charset="0"/>
                <a:cs typeface="Helvetica Neue" panose="02000503000000020004" pitchFamily="2" charset="0"/>
              </a:rPr>
              <a:t>Deontic Logic </a:t>
            </a:r>
          </a:p>
          <a:p>
            <a:pPr marL="342900" indent="-342900">
              <a:buFont typeface="Arial" panose="020B0604020202020204" pitchFamily="34" charset="0"/>
              <a:buChar char="•"/>
            </a:pPr>
            <a:r>
              <a:rPr lang="en-SE" sz="2400" dirty="0"/>
              <a:t>SOTA examples</a:t>
            </a:r>
          </a:p>
          <a:p>
            <a:pPr marL="342900" indent="-342900">
              <a:buFont typeface="Arial" panose="020B0604020202020204" pitchFamily="34" charset="0"/>
              <a:buChar char="•"/>
            </a:pPr>
            <a:r>
              <a:rPr lang="en-SE" sz="2400" dirty="0"/>
              <a:t>Moral standards: we held machine in different standards than humans!</a:t>
            </a:r>
          </a:p>
          <a:p>
            <a:pPr marL="342900" indent="-342900">
              <a:buFont typeface="Arial" panose="020B0604020202020204" pitchFamily="34" charset="0"/>
              <a:buChar char="•"/>
            </a:pPr>
            <a:endParaRPr lang="en-SE"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ext Placeholder 3">
            <a:extLst>
              <a:ext uri="{FF2B5EF4-FFF2-40B4-BE49-F238E27FC236}">
                <a16:creationId xmlns:a16="http://schemas.microsoft.com/office/drawing/2014/main" id="{BECD6679-ABA8-7B1C-E31D-087B1A048566}"/>
              </a:ext>
            </a:extLst>
          </p:cNvPr>
          <p:cNvSpPr>
            <a:spLocks noGrp="1"/>
          </p:cNvSpPr>
          <p:nvPr>
            <p:ph type="body" sz="quarter" idx="26"/>
          </p:nvPr>
        </p:nvSpPr>
        <p:spPr/>
        <p:txBody>
          <a:bodyPr/>
          <a:lstStyle/>
          <a:p>
            <a:r>
              <a:rPr lang="en-US"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Today’s Goals:</a:t>
            </a:r>
          </a:p>
          <a:p>
            <a:pPr marL="342900" indent="-342900">
              <a:buFont typeface="Arial" panose="020B0604020202020204" pitchFamily="34" charset="0"/>
              <a:buChar char="•"/>
            </a:pPr>
            <a:r>
              <a:rPr lang="en-US" sz="2400" b="1" dirty="0">
                <a:latin typeface="Helvetica Neue" panose="02000503000000020004" pitchFamily="2" charset="0"/>
                <a:ea typeface="Helvetica Neue" panose="02000503000000020004" pitchFamily="2" charset="0"/>
                <a:cs typeface="Helvetica Neue" panose="02000503000000020004" pitchFamily="2" charset="0"/>
              </a:rPr>
              <a:t>Thematic units: </a:t>
            </a:r>
            <a:r>
              <a:rPr lang="en-US" sz="2400" dirty="0">
                <a:latin typeface="Helvetica Neue" panose="02000503000000020004" pitchFamily="2" charset="0"/>
                <a:ea typeface="Helvetica Neue" panose="02000503000000020004" pitchFamily="2" charset="0"/>
                <a:cs typeface="Helvetica Neue" panose="02000503000000020004" pitchFamily="2" charset="0"/>
              </a:rPr>
              <a:t>Evaluation of AI policy and Challenges for “</a:t>
            </a:r>
            <a:r>
              <a:rPr lang="en-US" sz="2400" dirty="0" err="1">
                <a:latin typeface="Helvetica Neue" panose="02000503000000020004" pitchFamily="2" charset="0"/>
                <a:ea typeface="Helvetica Neue" panose="02000503000000020004" pitchFamily="2" charset="0"/>
                <a:cs typeface="Helvetica Neue" panose="02000503000000020004" pitchFamily="2" charset="0"/>
              </a:rPr>
              <a:t>Ethicacy</a:t>
            </a:r>
            <a:r>
              <a:rPr lang="en-US" sz="2400" dirty="0">
                <a:latin typeface="Helvetica Neue" panose="02000503000000020004" pitchFamily="2" charset="0"/>
                <a:ea typeface="Helvetica Neue" panose="02000503000000020004" pitchFamily="2" charset="0"/>
                <a:cs typeface="Helvetica Neue" panose="02000503000000020004" pitchFamily="2" charset="0"/>
              </a:rPr>
              <a:t>” of AI policy</a:t>
            </a:r>
          </a:p>
          <a:p>
            <a:r>
              <a:rPr lang="en-US" sz="2400" b="1" dirty="0">
                <a:solidFill>
                  <a:srgbClr val="FF2D64"/>
                </a:solidFill>
                <a:latin typeface="Helvetica Neue" panose="02000503000000020004" pitchFamily="2" charset="0"/>
                <a:ea typeface="Helvetica Neue" panose="02000503000000020004" pitchFamily="2" charset="0"/>
                <a:cs typeface="Helvetica Neue" panose="02000503000000020004" pitchFamily="2" charset="0"/>
              </a:rPr>
              <a:t>Learning Objectives: </a:t>
            </a:r>
          </a:p>
          <a:p>
            <a:pPr marL="452438" lvl="0" indent="-452438" algn="just">
              <a:lnSpc>
                <a:spcPct val="107000"/>
              </a:lnSpc>
              <a:spcBef>
                <a:spcPts val="600"/>
              </a:spcBef>
              <a:spcAft>
                <a:spcPts val="600"/>
              </a:spcAft>
            </a:pPr>
            <a:r>
              <a:rPr lang="en-GB" sz="2400" dirty="0">
                <a:effectLst/>
                <a:latin typeface="Helvetica Neue" panose="02000503000000020004" pitchFamily="2" charset="0"/>
                <a:ea typeface="Helvetica Neue" panose="02000503000000020004" pitchFamily="2" charset="0"/>
                <a:cs typeface="Helvetica Neue" panose="02000503000000020004" pitchFamily="2" charset="0"/>
              </a:rPr>
              <a:t>4. Develop a critical understanding of socio-technical mechanisms for the governance of AI systems, recognizing the drawbacks and benefits of each approach.  </a:t>
            </a:r>
          </a:p>
          <a:p>
            <a:pPr marL="407988" lvl="0" indent="-407988" algn="just">
              <a:lnSpc>
                <a:spcPct val="107000"/>
              </a:lnSpc>
              <a:spcBef>
                <a:spcPts val="600"/>
              </a:spcBef>
              <a:spcAft>
                <a:spcPts val="600"/>
              </a:spcAft>
            </a:pPr>
            <a:r>
              <a:rPr lang="en-GB" sz="2400" dirty="0">
                <a:effectLst/>
                <a:latin typeface="Helvetica Neue" panose="02000503000000020004" pitchFamily="2" charset="0"/>
                <a:ea typeface="Helvetica Neue" panose="02000503000000020004" pitchFamily="2" charset="0"/>
                <a:cs typeface="Helvetica Neue" panose="02000503000000020004" pitchFamily="2" charset="0"/>
              </a:rPr>
              <a:t>5. Reflect upon how research in AI feeds into AI policy and how AI policy creates new needs for research into AI Ethics.</a:t>
            </a:r>
          </a:p>
          <a:p>
            <a:pPr marL="342900" indent="-342900">
              <a:buFont typeface="Arial" panose="020B0604020202020204" pitchFamily="34" charset="0"/>
              <a:buChar char="•"/>
            </a:pPr>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SE" sz="2400" dirty="0"/>
          </a:p>
          <a:p>
            <a:pPr marL="342900" indent="-342900">
              <a:buFont typeface="Arial" panose="020B0604020202020204" pitchFamily="34" charset="0"/>
              <a:buChar char="•"/>
            </a:pPr>
            <a:endParaRPr lang="en-SE" sz="2400" dirty="0"/>
          </a:p>
          <a:p>
            <a:endParaRPr lang="en-SE" sz="2400" dirty="0"/>
          </a:p>
          <a:p>
            <a:endParaRPr lang="en-SE" sz="2400" dirty="0"/>
          </a:p>
          <a:p>
            <a:endParaRPr lang="en-SE" sz="2400" dirty="0"/>
          </a:p>
        </p:txBody>
      </p:sp>
      <p:sp>
        <p:nvSpPr>
          <p:cNvPr id="5" name="Text Placeholder 4">
            <a:extLst>
              <a:ext uri="{FF2B5EF4-FFF2-40B4-BE49-F238E27FC236}">
                <a16:creationId xmlns:a16="http://schemas.microsoft.com/office/drawing/2014/main" id="{113E86C1-1A9B-7C18-05AC-85ACB0E875CC}"/>
              </a:ext>
            </a:extLst>
          </p:cNvPr>
          <p:cNvSpPr>
            <a:spLocks noGrp="1"/>
          </p:cNvSpPr>
          <p:nvPr>
            <p:ph type="body" sz="quarter" idx="25"/>
          </p:nvPr>
        </p:nvSpPr>
        <p:spPr/>
        <p:txBody>
          <a:bodyPr/>
          <a:lstStyle/>
          <a:p>
            <a:r>
              <a:rPr lang="en-SE" dirty="0"/>
              <a:t>Today we have looked at …</a:t>
            </a:r>
          </a:p>
        </p:txBody>
      </p:sp>
      <p:sp>
        <p:nvSpPr>
          <p:cNvPr id="6" name="Slide Number Placeholder 5">
            <a:extLst>
              <a:ext uri="{FF2B5EF4-FFF2-40B4-BE49-F238E27FC236}">
                <a16:creationId xmlns:a16="http://schemas.microsoft.com/office/drawing/2014/main" id="{B14DA7AD-FFDC-7D48-D313-ACA3D7898636}"/>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54</a:t>
            </a:fld>
            <a:endParaRPr lang="bg-BG" dirty="0">
              <a:solidFill>
                <a:srgbClr val="000000"/>
              </a:solidFill>
            </a:endParaRPr>
          </a:p>
        </p:txBody>
      </p:sp>
    </p:spTree>
    <p:extLst>
      <p:ext uri="{BB962C8B-B14F-4D97-AF65-F5344CB8AC3E}">
        <p14:creationId xmlns:p14="http://schemas.microsoft.com/office/powerpoint/2010/main" val="26129291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Questions?</a:t>
            </a:r>
          </a:p>
        </p:txBody>
      </p:sp>
    </p:spTree>
    <p:extLst>
      <p:ext uri="{BB962C8B-B14F-4D97-AF65-F5344CB8AC3E}">
        <p14:creationId xmlns:p14="http://schemas.microsoft.com/office/powerpoint/2010/main" val="4275048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54D35B-E61B-4120-E8A9-D40740B47A7C}"/>
              </a:ext>
            </a:extLst>
          </p:cNvPr>
          <p:cNvSpPr>
            <a:spLocks noGrp="1"/>
          </p:cNvSpPr>
          <p:nvPr>
            <p:ph type="body" sz="quarter" idx="24"/>
          </p:nvPr>
        </p:nvSpPr>
        <p:spPr/>
        <p:txBody>
          <a:bodyPr/>
          <a:lstStyle/>
          <a:p>
            <a:r>
              <a:rPr lang="en-US" dirty="0"/>
              <a:t>Engineering Machine Ethics</a:t>
            </a:r>
          </a:p>
        </p:txBody>
      </p:sp>
      <p:sp>
        <p:nvSpPr>
          <p:cNvPr id="3" name="Text Placeholder 2">
            <a:extLst>
              <a:ext uri="{FF2B5EF4-FFF2-40B4-BE49-F238E27FC236}">
                <a16:creationId xmlns:a16="http://schemas.microsoft.com/office/drawing/2014/main" id="{75BD4FC9-54DB-21A2-8FBC-DD8A071B3C0E}"/>
              </a:ext>
            </a:extLst>
          </p:cNvPr>
          <p:cNvSpPr>
            <a:spLocks noGrp="1"/>
          </p:cNvSpPr>
          <p:nvPr>
            <p:ph type="body" sz="quarter" idx="22"/>
          </p:nvPr>
        </p:nvSpPr>
        <p:spPr/>
        <p:txBody>
          <a:bodyPr/>
          <a:lstStyle/>
          <a:p>
            <a:pPr marL="342900" indent="-342900" algn="just">
              <a:buFont typeface="Arial" panose="020B0604020202020204" pitchFamily="34" charset="0"/>
              <a:buChar char="•"/>
            </a:pPr>
            <a:r>
              <a:rPr lang="en-GB" sz="2400" b="1" dirty="0"/>
              <a:t>Top-down strategies: </a:t>
            </a:r>
            <a:r>
              <a:rPr lang="en-GB" sz="2400" dirty="0"/>
              <a:t>agent acts in accordance with the principles underlying ethical theories that are meant to guide decision making.</a:t>
            </a:r>
          </a:p>
          <a:p>
            <a:pPr marL="952500" lvl="1" indent="-342900" algn="just">
              <a:buFont typeface="Arial" panose="020B0604020202020204" pitchFamily="34" charset="0"/>
              <a:buChar char="•"/>
            </a:pPr>
            <a:r>
              <a:rPr lang="en-GB" sz="22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Engineering approach: breaking down a problem into subproblems until a solution can be found, i.e. given an ethical framework, move to concrete rules.</a:t>
            </a:r>
          </a:p>
          <a:p>
            <a:pPr marL="342900" indent="-342900" algn="just">
              <a:buFont typeface="Arial" panose="020B0604020202020204" pitchFamily="34" charset="0"/>
              <a:buChar char="•"/>
            </a:pPr>
            <a:endParaRPr lang="en-GB" sz="2400" dirty="0"/>
          </a:p>
          <a:p>
            <a:pPr marL="342900" indent="-342900" algn="just">
              <a:buFont typeface="Arial" panose="020B0604020202020204" pitchFamily="34" charset="0"/>
              <a:buChar char="•"/>
            </a:pPr>
            <a:r>
              <a:rPr lang="en-GB" sz="2400" b="1" dirty="0"/>
              <a:t>Bottom-up strategies: </a:t>
            </a:r>
            <a:r>
              <a:rPr lang="en-GB" sz="2400" dirty="0"/>
              <a:t>ethical behaviour emerges via the collective activity of individuals. </a:t>
            </a:r>
          </a:p>
          <a:p>
            <a:pPr marL="952500" lvl="1" indent="-342900" algn="just">
              <a:buFont typeface="Arial" panose="020B0604020202020204" pitchFamily="34" charset="0"/>
              <a:buChar char="•"/>
            </a:pPr>
            <a:r>
              <a:rPr lang="en-GB" sz="22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Engineering approach: describing the solution, find an answer to solve the problem, i.e. training an agent to solve the problem at hand.</a:t>
            </a:r>
          </a:p>
          <a:p>
            <a:pPr algn="just"/>
            <a:endParaRPr lang="en-GB" sz="2400" dirty="0"/>
          </a:p>
          <a:p>
            <a:pPr marL="342900" indent="-342900" algn="just">
              <a:buFont typeface="Arial" panose="020B0604020202020204" pitchFamily="34" charset="0"/>
              <a:buChar char="•"/>
            </a:pPr>
            <a:r>
              <a:rPr lang="en-GB" sz="2400" b="1" dirty="0"/>
              <a:t>Hybrid approaches: </a:t>
            </a:r>
            <a:r>
              <a:rPr lang="en-GB" sz="2400" dirty="0"/>
              <a:t>there are increased discussions on combining top-down and bottom-up approaches. </a:t>
            </a:r>
            <a:r>
              <a:rPr lang="en-GB" sz="2400" i="1" dirty="0"/>
              <a:t>Hint</a:t>
            </a:r>
            <a:r>
              <a:rPr lang="en-GB" sz="2400" dirty="0"/>
              <a:t>: the surge for neuro-symbolic approaches are driving these discussions.</a:t>
            </a:r>
          </a:p>
          <a:p>
            <a:pPr marL="342900" indent="-342900" algn="just">
              <a:buFont typeface="Arial" panose="020B0604020202020204" pitchFamily="34" charset="0"/>
              <a:buChar char="•"/>
            </a:pPr>
            <a:endParaRPr lang="en-GB" sz="2400" dirty="0"/>
          </a:p>
          <a:p>
            <a:pPr algn="just"/>
            <a:endParaRPr lang="en-GB" sz="2400" dirty="0"/>
          </a:p>
        </p:txBody>
      </p:sp>
      <p:sp>
        <p:nvSpPr>
          <p:cNvPr id="5" name="Text Placeholder 4">
            <a:extLst>
              <a:ext uri="{FF2B5EF4-FFF2-40B4-BE49-F238E27FC236}">
                <a16:creationId xmlns:a16="http://schemas.microsoft.com/office/drawing/2014/main" id="{553A1B0F-5A89-37AB-51AA-56CA7653E6B5}"/>
              </a:ext>
            </a:extLst>
          </p:cNvPr>
          <p:cNvSpPr>
            <a:spLocks noGrp="1"/>
          </p:cNvSpPr>
          <p:nvPr>
            <p:ph type="body" sz="quarter" idx="25"/>
          </p:nvPr>
        </p:nvSpPr>
        <p:spPr/>
        <p:txBody>
          <a:bodyPr/>
          <a:lstStyle/>
          <a:p>
            <a:r>
              <a:rPr lang="en-SE" dirty="0"/>
              <a:t>Engineering Machine Ethics</a:t>
            </a:r>
          </a:p>
        </p:txBody>
      </p:sp>
      <p:sp>
        <p:nvSpPr>
          <p:cNvPr id="6" name="Slide Number Placeholder 5">
            <a:extLst>
              <a:ext uri="{FF2B5EF4-FFF2-40B4-BE49-F238E27FC236}">
                <a16:creationId xmlns:a16="http://schemas.microsoft.com/office/drawing/2014/main" id="{D7E9CFF0-3825-476C-313C-CE051175E7A7}"/>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6</a:t>
            </a:fld>
            <a:endParaRPr lang="bg-BG" dirty="0">
              <a:solidFill>
                <a:srgbClr val="000000"/>
              </a:solidFill>
            </a:endParaRPr>
          </a:p>
        </p:txBody>
      </p:sp>
      <p:sp>
        <p:nvSpPr>
          <p:cNvPr id="7" name="TextBox 6">
            <a:extLst>
              <a:ext uri="{FF2B5EF4-FFF2-40B4-BE49-F238E27FC236}">
                <a16:creationId xmlns:a16="http://schemas.microsoft.com/office/drawing/2014/main" id="{C6C13FAD-5840-DD8D-FB00-C92B1DAFF1BF}"/>
              </a:ext>
            </a:extLst>
          </p:cNvPr>
          <p:cNvSpPr txBox="1"/>
          <p:nvPr/>
        </p:nvSpPr>
        <p:spPr>
          <a:xfrm>
            <a:off x="30118050" y="3914775"/>
            <a:ext cx="184731" cy="646331"/>
          </a:xfrm>
          <a:prstGeom prst="rect">
            <a:avLst/>
          </a:prstGeom>
          <a:noFill/>
        </p:spPr>
        <p:txBody>
          <a:bodyPr wrap="none" rtlCol="0">
            <a:spAutoFit/>
          </a:bodyPr>
          <a:lstStyle/>
          <a:p>
            <a:endParaRPr lang="en-SE"/>
          </a:p>
        </p:txBody>
      </p:sp>
      <p:sp>
        <p:nvSpPr>
          <p:cNvPr id="15" name="TextBox 14">
            <a:extLst>
              <a:ext uri="{FF2B5EF4-FFF2-40B4-BE49-F238E27FC236}">
                <a16:creationId xmlns:a16="http://schemas.microsoft.com/office/drawing/2014/main" id="{53A75037-291A-2B34-F3A5-DF7C2E23F41C}"/>
              </a:ext>
            </a:extLst>
          </p:cNvPr>
          <p:cNvSpPr txBox="1"/>
          <p:nvPr/>
        </p:nvSpPr>
        <p:spPr>
          <a:xfrm>
            <a:off x="14021788" y="11005187"/>
            <a:ext cx="9306564" cy="1938992"/>
          </a:xfrm>
          <a:prstGeom prst="rect">
            <a:avLst/>
          </a:prstGeom>
          <a:noFill/>
        </p:spPr>
        <p:txBody>
          <a:bodyPr wrap="square" rtlCol="0">
            <a:spAutoFit/>
          </a:bodyPr>
          <a:lstStyle/>
          <a:p>
            <a:pPr algn="l"/>
            <a:r>
              <a:rPr lang="en-GB" sz="2000" b="0" i="0" u="none" strike="noStrike" dirty="0">
                <a:solidFill>
                  <a:schemeClr val="bg1">
                    <a:lumMod val="50000"/>
                  </a:schemeClr>
                </a:solidFill>
                <a:effectLst/>
                <a:latin typeface="Helvetica" pitchFamily="2" charset="0"/>
              </a:rPr>
              <a:t>Wallach, W., Allen, C. &amp; Smit, I. </a:t>
            </a:r>
            <a:r>
              <a:rPr lang="en-GB" sz="2000" dirty="0">
                <a:solidFill>
                  <a:schemeClr val="bg1">
                    <a:lumMod val="50000"/>
                  </a:schemeClr>
                </a:solidFill>
                <a:latin typeface="Helvetica" pitchFamily="2" charset="0"/>
              </a:rPr>
              <a:t>(2008). “</a:t>
            </a:r>
            <a:r>
              <a:rPr lang="en-GB" sz="2000" b="0" i="0" u="none" strike="noStrike" dirty="0">
                <a:solidFill>
                  <a:schemeClr val="bg1">
                    <a:lumMod val="50000"/>
                  </a:schemeClr>
                </a:solidFill>
                <a:effectLst/>
                <a:latin typeface="Helvetica" pitchFamily="2" charset="0"/>
              </a:rPr>
              <a:t>Machine morality: bottom-up and top-down approaches for modelling human moral faculties.” </a:t>
            </a:r>
            <a:r>
              <a:rPr lang="en-GB" sz="2000" b="0" i="1" u="none" strike="noStrike" dirty="0">
                <a:solidFill>
                  <a:schemeClr val="bg1">
                    <a:lumMod val="50000"/>
                  </a:schemeClr>
                </a:solidFill>
                <a:effectLst/>
                <a:latin typeface="Helvetica" pitchFamily="2" charset="0"/>
              </a:rPr>
              <a:t>AI &amp; </a:t>
            </a:r>
            <a:r>
              <a:rPr lang="en-GB" sz="2000" b="0" i="1" u="none" strike="noStrike" dirty="0" err="1">
                <a:solidFill>
                  <a:schemeClr val="bg1">
                    <a:lumMod val="50000"/>
                  </a:schemeClr>
                </a:solidFill>
                <a:effectLst/>
                <a:latin typeface="Helvetica" pitchFamily="2" charset="0"/>
              </a:rPr>
              <a:t>Soci</a:t>
            </a:r>
            <a:r>
              <a:rPr lang="en-GB" sz="2000" b="0" i="1" u="none" strike="noStrike" dirty="0">
                <a:solidFill>
                  <a:schemeClr val="bg1">
                    <a:lumMod val="50000"/>
                  </a:schemeClr>
                </a:solidFill>
                <a:effectLst/>
                <a:latin typeface="Helvetica" pitchFamily="2" charset="0"/>
              </a:rPr>
              <a:t>. </a:t>
            </a:r>
            <a:r>
              <a:rPr lang="en-GB" sz="2000" b="0" i="0" u="none" strike="noStrike" dirty="0">
                <a:solidFill>
                  <a:schemeClr val="bg1">
                    <a:lumMod val="50000"/>
                  </a:schemeClr>
                </a:solidFill>
                <a:effectLst/>
                <a:latin typeface="Helvetica" pitchFamily="2" charset="0"/>
              </a:rPr>
              <a:t>https://</a:t>
            </a:r>
            <a:r>
              <a:rPr lang="en-GB" sz="2000" b="0" i="0" u="none" strike="noStrike" dirty="0" err="1">
                <a:solidFill>
                  <a:schemeClr val="bg1">
                    <a:lumMod val="50000"/>
                  </a:schemeClr>
                </a:solidFill>
                <a:effectLst/>
                <a:latin typeface="Helvetica" pitchFamily="2" charset="0"/>
              </a:rPr>
              <a:t>doi.org</a:t>
            </a:r>
            <a:r>
              <a:rPr lang="en-GB" sz="2000" b="0" i="0" u="none" strike="noStrike" dirty="0">
                <a:solidFill>
                  <a:schemeClr val="bg1">
                    <a:lumMod val="50000"/>
                  </a:schemeClr>
                </a:solidFill>
                <a:effectLst/>
                <a:latin typeface="Helvetica" pitchFamily="2" charset="0"/>
              </a:rPr>
              <a:t>/10.1007/s00146-007-0099-0</a:t>
            </a:r>
          </a:p>
          <a:p>
            <a:br>
              <a:rPr lang="en-GB" sz="2000" dirty="0">
                <a:solidFill>
                  <a:schemeClr val="bg1">
                    <a:lumMod val="50000"/>
                  </a:schemeClr>
                </a:solidFill>
                <a:latin typeface="Helvetica" pitchFamily="2" charset="0"/>
              </a:rPr>
            </a:br>
            <a:endParaRPr lang="en-GB" sz="2000" dirty="0">
              <a:solidFill>
                <a:schemeClr val="bg1">
                  <a:lumMod val="50000"/>
                </a:schemeClr>
              </a:solidFill>
              <a:effectLst/>
              <a:latin typeface="Helvetica" pitchFamily="2" charset="0"/>
              <a:ea typeface="Helvetica Neue" panose="02000503000000020004" pitchFamily="2" charset="0"/>
              <a:cs typeface="Helvetica Neue" panose="02000503000000020004" pitchFamily="2" charset="0"/>
            </a:endParaRPr>
          </a:p>
          <a:p>
            <a:endParaRPr lang="en-SE" sz="2000" dirty="0">
              <a:solidFill>
                <a:schemeClr val="bg1">
                  <a:lumMod val="50000"/>
                </a:schemeClr>
              </a:solidFill>
              <a:latin typeface="Helvetica" pitchFamily="2" charset="0"/>
              <a:ea typeface="Helvetica Neue" panose="02000503000000020004" pitchFamily="2" charset="0"/>
              <a:cs typeface="Helvetica Neue" panose="02000503000000020004" pitchFamily="2" charset="0"/>
            </a:endParaRPr>
          </a:p>
        </p:txBody>
      </p:sp>
      <p:sp>
        <p:nvSpPr>
          <p:cNvPr id="10" name="TextBox 9">
            <a:extLst>
              <a:ext uri="{FF2B5EF4-FFF2-40B4-BE49-F238E27FC236}">
                <a16:creationId xmlns:a16="http://schemas.microsoft.com/office/drawing/2014/main" id="{6BB94889-9489-BA7A-0027-96192D431DB4}"/>
              </a:ext>
            </a:extLst>
          </p:cNvPr>
          <p:cNvSpPr txBox="1"/>
          <p:nvPr/>
        </p:nvSpPr>
        <p:spPr>
          <a:xfrm>
            <a:off x="17022395" y="5399735"/>
            <a:ext cx="2038636" cy="461665"/>
          </a:xfrm>
          <a:prstGeom prst="rect">
            <a:avLst/>
          </a:prstGeom>
          <a:noFill/>
          <a:ln>
            <a:noFill/>
          </a:ln>
        </p:spPr>
        <p:txBody>
          <a:bodyPr wrap="none" rtlCol="0">
            <a:spAutoFit/>
          </a:bodyPr>
          <a:lstStyle/>
          <a:p>
            <a:pPr algn="ctr"/>
            <a:r>
              <a:rPr lang="en-GB" sz="24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Virtue Ethics</a:t>
            </a:r>
            <a:endParaRPr lang="nl-NL" sz="2400" b="1"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1" name="Straight Connector 10">
            <a:extLst>
              <a:ext uri="{FF2B5EF4-FFF2-40B4-BE49-F238E27FC236}">
                <a16:creationId xmlns:a16="http://schemas.microsoft.com/office/drawing/2014/main" id="{551558F8-3326-C107-E58C-2487B99DD66B}"/>
              </a:ext>
            </a:extLst>
          </p:cNvPr>
          <p:cNvCxnSpPr>
            <a:cxnSpLocks/>
            <a:stCxn id="10" idx="2"/>
            <a:endCxn id="18" idx="0"/>
          </p:cNvCxnSpPr>
          <p:nvPr/>
        </p:nvCxnSpPr>
        <p:spPr bwMode="auto">
          <a:xfrm>
            <a:off x="18041713" y="5861400"/>
            <a:ext cx="16633" cy="578151"/>
          </a:xfrm>
          <a:prstGeom prst="line">
            <a:avLst/>
          </a:prstGeom>
          <a:solidFill>
            <a:schemeClr val="accent1"/>
          </a:solidFill>
          <a:ln w="38100" cap="flat" cmpd="sng" algn="ctr">
            <a:solidFill>
              <a:srgbClr val="FF2D64"/>
            </a:solidFill>
            <a:prstDash val="solid"/>
            <a:round/>
            <a:headEnd type="arrow" w="med" len="med"/>
            <a:tailEnd type="arrow" w="med" len="med"/>
          </a:ln>
          <a:effectLst/>
        </p:spPr>
      </p:cxnSp>
      <p:sp>
        <p:nvSpPr>
          <p:cNvPr id="14" name="TextBox 13">
            <a:extLst>
              <a:ext uri="{FF2B5EF4-FFF2-40B4-BE49-F238E27FC236}">
                <a16:creationId xmlns:a16="http://schemas.microsoft.com/office/drawing/2014/main" id="{270F7D1F-8A36-B403-D7AF-883F975D0524}"/>
              </a:ext>
            </a:extLst>
          </p:cNvPr>
          <p:cNvSpPr txBox="1"/>
          <p:nvPr/>
        </p:nvSpPr>
        <p:spPr>
          <a:xfrm>
            <a:off x="16739150" y="7567563"/>
            <a:ext cx="2638390" cy="830997"/>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Upholding group Fairness</a:t>
            </a:r>
            <a:endParaRPr lang="nl-NL"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6" name="Straight Connector 15">
            <a:extLst>
              <a:ext uri="{FF2B5EF4-FFF2-40B4-BE49-F238E27FC236}">
                <a16:creationId xmlns:a16="http://schemas.microsoft.com/office/drawing/2014/main" id="{8E347434-52A3-2B07-DE02-70970042A87C}"/>
              </a:ext>
            </a:extLst>
          </p:cNvPr>
          <p:cNvCxnSpPr>
            <a:cxnSpLocks/>
            <a:stCxn id="14" idx="2"/>
            <a:endCxn id="17" idx="0"/>
          </p:cNvCxnSpPr>
          <p:nvPr/>
        </p:nvCxnSpPr>
        <p:spPr bwMode="auto">
          <a:xfrm>
            <a:off x="18058345" y="8398560"/>
            <a:ext cx="0" cy="525751"/>
          </a:xfrm>
          <a:prstGeom prst="line">
            <a:avLst/>
          </a:prstGeom>
          <a:solidFill>
            <a:schemeClr val="accent1"/>
          </a:solidFill>
          <a:ln w="38100" cap="flat" cmpd="sng" algn="ctr">
            <a:solidFill>
              <a:srgbClr val="FF2D64"/>
            </a:solidFill>
            <a:prstDash val="solid"/>
            <a:round/>
            <a:headEnd type="arrow" w="med" len="med"/>
            <a:tailEnd type="arrow" w="med" len="med"/>
          </a:ln>
          <a:effectLst/>
        </p:spPr>
      </p:cxnSp>
      <p:sp>
        <p:nvSpPr>
          <p:cNvPr id="17" name="TextBox 16">
            <a:extLst>
              <a:ext uri="{FF2B5EF4-FFF2-40B4-BE49-F238E27FC236}">
                <a16:creationId xmlns:a16="http://schemas.microsoft.com/office/drawing/2014/main" id="{51379378-C038-045E-4659-06D543EBBCCE}"/>
              </a:ext>
            </a:extLst>
          </p:cNvPr>
          <p:cNvSpPr txBox="1"/>
          <p:nvPr/>
        </p:nvSpPr>
        <p:spPr>
          <a:xfrm>
            <a:off x="16067334" y="8924311"/>
            <a:ext cx="3982022" cy="461665"/>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Statistical Parity</a:t>
            </a:r>
            <a:endParaRPr lang="nl-NL"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TextBox 17">
            <a:extLst>
              <a:ext uri="{FF2B5EF4-FFF2-40B4-BE49-F238E27FC236}">
                <a16:creationId xmlns:a16="http://schemas.microsoft.com/office/drawing/2014/main" id="{AC1D04E2-E8FD-90D5-743C-6A7E8511E114}"/>
              </a:ext>
            </a:extLst>
          </p:cNvPr>
          <p:cNvSpPr txBox="1"/>
          <p:nvPr/>
        </p:nvSpPr>
        <p:spPr>
          <a:xfrm>
            <a:off x="16606924" y="6439551"/>
            <a:ext cx="2902843" cy="461665"/>
          </a:xfrm>
          <a:prstGeom prst="rect">
            <a:avLst/>
          </a:prstGeom>
          <a:noFill/>
          <a:ln>
            <a:noFill/>
          </a:ln>
        </p:spPr>
        <p:txBody>
          <a:bodyPr wrap="square" rtlCol="0">
            <a:spAutoFit/>
          </a:bodyPr>
          <a:lstStyle/>
          <a:p>
            <a:pPr algn="ctr"/>
            <a:r>
              <a:rPr lang="en-GB"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Being fair</a:t>
            </a:r>
            <a:endParaRPr lang="nl-NL"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9" name="Straight Connector 18">
            <a:extLst>
              <a:ext uri="{FF2B5EF4-FFF2-40B4-BE49-F238E27FC236}">
                <a16:creationId xmlns:a16="http://schemas.microsoft.com/office/drawing/2014/main" id="{1234F23E-48FD-F42E-6C78-C7B6DD7937BA}"/>
              </a:ext>
            </a:extLst>
          </p:cNvPr>
          <p:cNvCxnSpPr>
            <a:cxnSpLocks/>
            <a:stCxn id="14" idx="0"/>
            <a:endCxn id="18" idx="2"/>
          </p:cNvCxnSpPr>
          <p:nvPr/>
        </p:nvCxnSpPr>
        <p:spPr bwMode="auto">
          <a:xfrm flipV="1">
            <a:off x="18058345" y="6901216"/>
            <a:ext cx="1" cy="666347"/>
          </a:xfrm>
          <a:prstGeom prst="line">
            <a:avLst/>
          </a:prstGeom>
          <a:solidFill>
            <a:schemeClr val="accent1"/>
          </a:solidFill>
          <a:ln w="38100" cap="flat" cmpd="sng" algn="ctr">
            <a:solidFill>
              <a:srgbClr val="FF2D64"/>
            </a:solidFill>
            <a:prstDash val="solid"/>
            <a:round/>
            <a:headEnd type="arrow" w="med" len="med"/>
            <a:tailEnd type="arrow" w="med" len="med"/>
          </a:ln>
          <a:effectLst/>
        </p:spPr>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2A37087-F091-C7EF-42AC-EECEA75F6B60}"/>
                  </a:ext>
                </a:extLst>
              </p:cNvPr>
              <p:cNvSpPr txBox="1"/>
              <p:nvPr/>
            </p:nvSpPr>
            <p:spPr>
              <a:xfrm>
                <a:off x="17069016" y="10074358"/>
                <a:ext cx="1992015" cy="461665"/>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nl-NL" sz="2400" i="1" smtClean="0">
                              <a:solidFill>
                                <a:srgbClr val="0000B0"/>
                              </a:solidFill>
                              <a:latin typeface="Cambria Math" panose="02040503050406030204" pitchFamily="18" charset="0"/>
                              <a:cs typeface="Arial" panose="020B0604020202020204" pitchFamily="34" charset="0"/>
                            </a:rPr>
                          </m:ctrlPr>
                        </m:sSubPr>
                        <m:e>
                          <m:r>
                            <a:rPr lang="en-GB" sz="2400" b="0" i="1" smtClean="0">
                              <a:solidFill>
                                <a:srgbClr val="0000B0"/>
                              </a:solidFill>
                              <a:latin typeface="Cambria Math" panose="02040503050406030204" pitchFamily="18" charset="0"/>
                              <a:cs typeface="Arial" panose="020B0604020202020204" pitchFamily="34" charset="0"/>
                            </a:rPr>
                            <m:t>𝑘</m:t>
                          </m:r>
                        </m:e>
                        <m:sub>
                          <m:r>
                            <a:rPr lang="en-US" sz="2400" b="0" i="1" smtClean="0">
                              <a:solidFill>
                                <a:srgbClr val="0000B0"/>
                              </a:solidFill>
                              <a:latin typeface="Cambria Math" panose="02040503050406030204" pitchFamily="18" charset="0"/>
                              <a:cs typeface="Arial" panose="020B0604020202020204" pitchFamily="34" charset="0"/>
                            </a:rPr>
                            <m:t>𝑆𝑃</m:t>
                          </m:r>
                        </m:sub>
                      </m:sSub>
                      <m:r>
                        <a:rPr lang="en-GB" sz="2400" b="0" i="1" smtClean="0">
                          <a:solidFill>
                            <a:srgbClr val="0000B0"/>
                          </a:solidFill>
                          <a:latin typeface="Cambria Math" panose="02040503050406030204" pitchFamily="18" charset="0"/>
                          <a:cs typeface="Arial" panose="020B0604020202020204" pitchFamily="34" charset="0"/>
                        </a:rPr>
                        <m:t>&lt;</m:t>
                      </m:r>
                      <m:sSub>
                        <m:sSubPr>
                          <m:ctrlPr>
                            <a:rPr lang="nl-NL" sz="2400" i="1">
                              <a:solidFill>
                                <a:srgbClr val="0000B0"/>
                              </a:solidFill>
                              <a:latin typeface="Cambria Math" panose="02040503050406030204" pitchFamily="18" charset="0"/>
                              <a:cs typeface="Arial" panose="020B0604020202020204" pitchFamily="34" charset="0"/>
                            </a:rPr>
                          </m:ctrlPr>
                        </m:sSubPr>
                        <m:e>
                          <m:r>
                            <a:rPr lang="en-GB" sz="2400" i="1">
                              <a:solidFill>
                                <a:srgbClr val="0000B0"/>
                              </a:solidFill>
                              <a:latin typeface="Cambria Math" panose="02040503050406030204" pitchFamily="18" charset="0"/>
                              <a:cs typeface="Arial" panose="020B0604020202020204" pitchFamily="34" charset="0"/>
                            </a:rPr>
                            <m:t>𝑘</m:t>
                          </m:r>
                        </m:e>
                        <m:sub>
                          <m:r>
                            <a:rPr lang="en-GB" sz="2400" b="0" i="1" smtClean="0">
                              <a:solidFill>
                                <a:srgbClr val="0000B0"/>
                              </a:solidFill>
                              <a:latin typeface="Cambria Math" panose="02040503050406030204" pitchFamily="18" charset="0"/>
                              <a:cs typeface="Arial" panose="020B0604020202020204" pitchFamily="34" charset="0"/>
                            </a:rPr>
                            <m:t>1</m:t>
                          </m:r>
                        </m:sub>
                      </m:sSub>
                    </m:oMath>
                  </m:oMathPara>
                </a14:m>
                <a:endParaRPr lang="nl-NL" sz="24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20" name="TextBox 19">
                <a:extLst>
                  <a:ext uri="{FF2B5EF4-FFF2-40B4-BE49-F238E27FC236}">
                    <a16:creationId xmlns:a16="http://schemas.microsoft.com/office/drawing/2014/main" id="{52A37087-F091-C7EF-42AC-EECEA75F6B60}"/>
                  </a:ext>
                </a:extLst>
              </p:cNvPr>
              <p:cNvSpPr txBox="1">
                <a:spLocks noRot="1" noChangeAspect="1" noMove="1" noResize="1" noEditPoints="1" noAdjustHandles="1" noChangeArrowheads="1" noChangeShapeType="1" noTextEdit="1"/>
              </p:cNvSpPr>
              <p:nvPr/>
            </p:nvSpPr>
            <p:spPr>
              <a:xfrm>
                <a:off x="17069016" y="10074358"/>
                <a:ext cx="1992015" cy="461665"/>
              </a:xfrm>
              <a:prstGeom prst="rect">
                <a:avLst/>
              </a:prstGeom>
              <a:blipFill>
                <a:blip r:embed="rId3"/>
                <a:stretch>
                  <a:fillRect b="-2703"/>
                </a:stretch>
              </a:blipFill>
              <a:ln>
                <a:noFill/>
              </a:ln>
            </p:spPr>
            <p:txBody>
              <a:bodyPr/>
              <a:lstStyle/>
              <a:p>
                <a:r>
                  <a:rPr lang="en-SE">
                    <a:noFill/>
                  </a:rPr>
                  <a:t> </a:t>
                </a:r>
              </a:p>
            </p:txBody>
          </p:sp>
        </mc:Fallback>
      </mc:AlternateContent>
      <p:cxnSp>
        <p:nvCxnSpPr>
          <p:cNvPr id="21" name="Straight Connector 20">
            <a:extLst>
              <a:ext uri="{FF2B5EF4-FFF2-40B4-BE49-F238E27FC236}">
                <a16:creationId xmlns:a16="http://schemas.microsoft.com/office/drawing/2014/main" id="{39E574BA-92C9-E58F-CEE3-A5CD67B82555}"/>
              </a:ext>
            </a:extLst>
          </p:cNvPr>
          <p:cNvCxnSpPr>
            <a:cxnSpLocks/>
            <a:stCxn id="17" idx="2"/>
            <a:endCxn id="20" idx="0"/>
          </p:cNvCxnSpPr>
          <p:nvPr/>
        </p:nvCxnSpPr>
        <p:spPr bwMode="auto">
          <a:xfrm>
            <a:off x="18058345" y="9385976"/>
            <a:ext cx="6679" cy="688382"/>
          </a:xfrm>
          <a:prstGeom prst="line">
            <a:avLst/>
          </a:prstGeom>
          <a:solidFill>
            <a:schemeClr val="accent1"/>
          </a:solidFill>
          <a:ln w="38100" cap="flat" cmpd="sng" algn="ctr">
            <a:solidFill>
              <a:srgbClr val="FF2D64"/>
            </a:solidFill>
            <a:prstDash val="solid"/>
            <a:round/>
            <a:headEnd type="arrow" w="med" len="med"/>
            <a:tailEnd type="arrow" w="med" len="med"/>
          </a:ln>
          <a:effectLst/>
        </p:spPr>
      </p:cxnSp>
    </p:spTree>
    <p:extLst>
      <p:ext uri="{BB962C8B-B14F-4D97-AF65-F5344CB8AC3E}">
        <p14:creationId xmlns:p14="http://schemas.microsoft.com/office/powerpoint/2010/main" val="247158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54D35B-E61B-4120-E8A9-D40740B47A7C}"/>
              </a:ext>
            </a:extLst>
          </p:cNvPr>
          <p:cNvSpPr>
            <a:spLocks noGrp="1"/>
          </p:cNvSpPr>
          <p:nvPr>
            <p:ph type="body" sz="quarter" idx="24"/>
          </p:nvPr>
        </p:nvSpPr>
        <p:spPr/>
        <p:txBody>
          <a:bodyPr/>
          <a:lstStyle/>
          <a:p>
            <a:r>
              <a:rPr lang="en-US" dirty="0"/>
              <a:t>Building Machine Ethics</a:t>
            </a:r>
          </a:p>
        </p:txBody>
      </p:sp>
      <p:sp>
        <p:nvSpPr>
          <p:cNvPr id="3" name="Text Placeholder 2">
            <a:extLst>
              <a:ext uri="{FF2B5EF4-FFF2-40B4-BE49-F238E27FC236}">
                <a16:creationId xmlns:a16="http://schemas.microsoft.com/office/drawing/2014/main" id="{75BD4FC9-54DB-21A2-8FBC-DD8A071B3C0E}"/>
              </a:ext>
            </a:extLst>
          </p:cNvPr>
          <p:cNvSpPr>
            <a:spLocks noGrp="1"/>
          </p:cNvSpPr>
          <p:nvPr>
            <p:ph type="body" sz="quarter" idx="22"/>
          </p:nvPr>
        </p:nvSpPr>
        <p:spPr/>
        <p:txBody>
          <a:bodyPr/>
          <a:lstStyle/>
          <a:p>
            <a:pPr algn="just"/>
            <a:r>
              <a:rPr lang="en-GB" sz="2400" b="1" dirty="0"/>
              <a:t>Advantages:</a:t>
            </a:r>
          </a:p>
          <a:p>
            <a:pPr marL="342900" indent="-342900" algn="just">
              <a:buFont typeface="Arial" panose="020B0604020202020204" pitchFamily="34" charset="0"/>
              <a:buChar char="•"/>
            </a:pPr>
            <a:r>
              <a:rPr lang="en-GB" sz="2400" dirty="0"/>
              <a:t>Transparency: we know which theory to expect compliance towards to.</a:t>
            </a:r>
          </a:p>
          <a:p>
            <a:pPr marL="342900" indent="-342900" algn="just">
              <a:buFont typeface="Arial" panose="020B0604020202020204" pitchFamily="34" charset="0"/>
              <a:buChar char="•"/>
            </a:pPr>
            <a:r>
              <a:rPr lang="en-GB" sz="2400" dirty="0"/>
              <a:t>Verification: we can </a:t>
            </a:r>
            <a:r>
              <a:rPr lang="en-GB" sz="2400" i="1" dirty="0"/>
              <a:t>easily </a:t>
            </a:r>
            <a:r>
              <a:rPr lang="en-GB" sz="2400" dirty="0"/>
              <a:t>change if an action complies or not </a:t>
            </a:r>
          </a:p>
          <a:p>
            <a:pPr algn="just"/>
            <a:endParaRPr lang="en-GB" sz="2400" dirty="0"/>
          </a:p>
          <a:p>
            <a:pPr algn="just"/>
            <a:r>
              <a:rPr lang="en-GB" sz="2400" b="1" dirty="0">
                <a:solidFill>
                  <a:srgbClr val="FF2D64"/>
                </a:solidFill>
              </a:rPr>
              <a:t>Disadvantages:</a:t>
            </a:r>
          </a:p>
          <a:p>
            <a:pPr marL="342900" indent="-342900" algn="just">
              <a:buFont typeface="Arial" panose="020B0604020202020204" pitchFamily="34" charset="0"/>
              <a:buChar char="•"/>
            </a:pPr>
            <a:r>
              <a:rPr lang="en-GB" sz="2400" b="1" dirty="0">
                <a:solidFill>
                  <a:srgbClr val="FF2D64"/>
                </a:solidFill>
              </a:rPr>
              <a:t>Which theory should be used?</a:t>
            </a:r>
          </a:p>
          <a:p>
            <a:pPr marL="342900" indent="-342900" algn="just">
              <a:buFont typeface="Arial" panose="020B0604020202020204" pitchFamily="34" charset="0"/>
              <a:buChar char="•"/>
            </a:pPr>
            <a:r>
              <a:rPr lang="en-GB" sz="2400" dirty="0">
                <a:solidFill>
                  <a:srgbClr val="FF2D64"/>
                </a:solidFill>
              </a:rPr>
              <a:t>Standards placed on the machine: idealistic —if not unrealistic.</a:t>
            </a:r>
          </a:p>
          <a:p>
            <a:pPr marL="342900" indent="-342900" algn="just">
              <a:buFont typeface="Arial" panose="020B0604020202020204" pitchFamily="34" charset="0"/>
              <a:buChar char="•"/>
            </a:pPr>
            <a:r>
              <a:rPr lang="en-GB" sz="2400" dirty="0">
                <a:solidFill>
                  <a:srgbClr val="FF2D64"/>
                </a:solidFill>
              </a:rPr>
              <a:t>Requires </a:t>
            </a:r>
            <a:r>
              <a:rPr lang="en-GB" sz="2400" b="1" dirty="0">
                <a:solidFill>
                  <a:srgbClr val="FF2D64"/>
                </a:solidFill>
              </a:rPr>
              <a:t>lots </a:t>
            </a:r>
            <a:r>
              <a:rPr lang="en-GB" sz="2400" dirty="0">
                <a:solidFill>
                  <a:srgbClr val="FF2D64"/>
                </a:solidFill>
              </a:rPr>
              <a:t>of computational power during run time.</a:t>
            </a:r>
          </a:p>
          <a:p>
            <a:pPr algn="just"/>
            <a:endParaRPr lang="en-GB" sz="2400" dirty="0"/>
          </a:p>
          <a:p>
            <a:pPr marL="342900" indent="-342900" algn="just">
              <a:buFont typeface="Arial" panose="020B0604020202020204" pitchFamily="34" charset="0"/>
              <a:buChar char="•"/>
            </a:pPr>
            <a:endParaRPr lang="en-GB" sz="2400" dirty="0"/>
          </a:p>
          <a:p>
            <a:pPr algn="just"/>
            <a:endParaRPr lang="en-GB" sz="2400" dirty="0"/>
          </a:p>
        </p:txBody>
      </p:sp>
      <p:sp>
        <p:nvSpPr>
          <p:cNvPr id="5" name="Text Placeholder 4">
            <a:extLst>
              <a:ext uri="{FF2B5EF4-FFF2-40B4-BE49-F238E27FC236}">
                <a16:creationId xmlns:a16="http://schemas.microsoft.com/office/drawing/2014/main" id="{553A1B0F-5A89-37AB-51AA-56CA7653E6B5}"/>
              </a:ext>
            </a:extLst>
          </p:cNvPr>
          <p:cNvSpPr>
            <a:spLocks noGrp="1"/>
          </p:cNvSpPr>
          <p:nvPr>
            <p:ph type="body" sz="quarter" idx="25"/>
          </p:nvPr>
        </p:nvSpPr>
        <p:spPr/>
        <p:txBody>
          <a:bodyPr/>
          <a:lstStyle/>
          <a:p>
            <a:r>
              <a:rPr lang="en-SE" dirty="0"/>
              <a:t>Top-down approaches</a:t>
            </a:r>
          </a:p>
        </p:txBody>
      </p:sp>
      <p:sp>
        <p:nvSpPr>
          <p:cNvPr id="6" name="Slide Number Placeholder 5">
            <a:extLst>
              <a:ext uri="{FF2B5EF4-FFF2-40B4-BE49-F238E27FC236}">
                <a16:creationId xmlns:a16="http://schemas.microsoft.com/office/drawing/2014/main" id="{D7E9CFF0-3825-476C-313C-CE051175E7A7}"/>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7</a:t>
            </a:fld>
            <a:endParaRPr lang="bg-BG" dirty="0">
              <a:solidFill>
                <a:srgbClr val="000000"/>
              </a:solidFill>
            </a:endParaRPr>
          </a:p>
        </p:txBody>
      </p:sp>
      <p:sp>
        <p:nvSpPr>
          <p:cNvPr id="7" name="TextBox 6">
            <a:extLst>
              <a:ext uri="{FF2B5EF4-FFF2-40B4-BE49-F238E27FC236}">
                <a16:creationId xmlns:a16="http://schemas.microsoft.com/office/drawing/2014/main" id="{C6C13FAD-5840-DD8D-FB00-C92B1DAFF1BF}"/>
              </a:ext>
            </a:extLst>
          </p:cNvPr>
          <p:cNvSpPr txBox="1"/>
          <p:nvPr/>
        </p:nvSpPr>
        <p:spPr>
          <a:xfrm>
            <a:off x="30118050" y="3914775"/>
            <a:ext cx="184731" cy="646331"/>
          </a:xfrm>
          <a:prstGeom prst="rect">
            <a:avLst/>
          </a:prstGeom>
          <a:noFill/>
        </p:spPr>
        <p:txBody>
          <a:bodyPr wrap="none" rtlCol="0">
            <a:spAutoFit/>
          </a:bodyPr>
          <a:lstStyle/>
          <a:p>
            <a:endParaRPr lang="en-SE"/>
          </a:p>
        </p:txBody>
      </p:sp>
      <p:pic>
        <p:nvPicPr>
          <p:cNvPr id="8196" name="Picture 4">
            <a:extLst>
              <a:ext uri="{FF2B5EF4-FFF2-40B4-BE49-F238E27FC236}">
                <a16:creationId xmlns:a16="http://schemas.microsoft.com/office/drawing/2014/main" id="{B112F42C-C2CF-7F69-A3DC-2194FB507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7179" y="4892725"/>
            <a:ext cx="4985597" cy="64579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0CAD17-3F6A-C385-688A-22C02F80D6D8}"/>
              </a:ext>
            </a:extLst>
          </p:cNvPr>
          <p:cNvSpPr txBox="1"/>
          <p:nvPr/>
        </p:nvSpPr>
        <p:spPr>
          <a:xfrm>
            <a:off x="13817397" y="11643111"/>
            <a:ext cx="9060188" cy="707886"/>
          </a:xfrm>
          <a:prstGeom prst="rect">
            <a:avLst/>
          </a:prstGeom>
          <a:noFill/>
        </p:spPr>
        <p:txBody>
          <a:bodyPr wrap="square" rtlCol="0">
            <a:spAutoFit/>
          </a:bodyPr>
          <a:lstStyle/>
          <a:p>
            <a:r>
              <a:rPr lang="en-GB" sz="2000" b="0" i="0" u="none" strike="noStrike" dirty="0">
                <a:solidFill>
                  <a:srgbClr val="9AA0A6"/>
                </a:solidFill>
                <a:effectLst/>
                <a:latin typeface="Helvetica Neue" panose="02000503000000020004" pitchFamily="2" charset="0"/>
                <a:ea typeface="Helvetica Neue" panose="02000503000000020004" pitchFamily="2" charset="0"/>
                <a:cs typeface="Helvetica Neue" panose="02000503000000020004" pitchFamily="2" charset="0"/>
              </a:rPr>
              <a:t>Picture: Saturday Morning Breakfast Cereal. </a:t>
            </a:r>
          </a:p>
          <a:p>
            <a:r>
              <a:rPr lang="en-GB" sz="2000" b="0" i="0" u="none" strike="noStrike" dirty="0">
                <a:solidFill>
                  <a:srgbClr val="9AA0A6"/>
                </a:solidFill>
                <a:effectLst/>
                <a:latin typeface="Helvetica Neue" panose="02000503000000020004" pitchFamily="2" charset="0"/>
                <a:ea typeface="Helvetica Neue" panose="02000503000000020004" pitchFamily="2" charset="0"/>
                <a:cs typeface="Helvetica Neue" panose="02000503000000020004" pitchFamily="2" charset="0"/>
              </a:rPr>
              <a:t>https://</a:t>
            </a:r>
            <a:r>
              <a:rPr lang="en-GB" sz="2000" b="0" i="0" u="none" strike="noStrike" dirty="0" err="1">
                <a:solidFill>
                  <a:srgbClr val="9AA0A6"/>
                </a:solidFill>
                <a:effectLst/>
                <a:latin typeface="Helvetica Neue" panose="02000503000000020004" pitchFamily="2" charset="0"/>
                <a:ea typeface="Helvetica Neue" panose="02000503000000020004" pitchFamily="2" charset="0"/>
                <a:cs typeface="Helvetica Neue" panose="02000503000000020004" pitchFamily="2" charset="0"/>
              </a:rPr>
              <a:t>www.smbc-comics.com</a:t>
            </a:r>
            <a:r>
              <a:rPr lang="en-GB" sz="2000" b="0" i="0" u="none" strike="noStrike" dirty="0">
                <a:solidFill>
                  <a:srgbClr val="9AA0A6"/>
                </a:solidFill>
                <a:effectLst/>
                <a:latin typeface="Helvetica Neue" panose="02000503000000020004" pitchFamily="2" charset="0"/>
                <a:ea typeface="Helvetica Neue" panose="02000503000000020004" pitchFamily="2" charset="0"/>
                <a:cs typeface="Helvetica Neue" panose="02000503000000020004" pitchFamily="2" charset="0"/>
              </a:rPr>
              <a:t>/comic/ethics-2</a:t>
            </a:r>
            <a:endParaRPr lang="en-SE"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AutoShape 10" descr="May be an image of 1 person, toy and text that says &quot;SPIRIT - Unpromoted Laser Knight Includes: Black Robes Black Glove Laser Sword Brown Wig Eye Scar Emotional Issues Not Included: Rank of Master ADULT Size Costume ONE SIZE IT&quot;">
            <a:extLst>
              <a:ext uri="{FF2B5EF4-FFF2-40B4-BE49-F238E27FC236}">
                <a16:creationId xmlns:a16="http://schemas.microsoft.com/office/drawing/2014/main" id="{D001941F-9226-024A-ABD2-1CB87A4C04B2}"/>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E"/>
          </a:p>
        </p:txBody>
      </p:sp>
    </p:spTree>
    <p:extLst>
      <p:ext uri="{BB962C8B-B14F-4D97-AF65-F5344CB8AC3E}">
        <p14:creationId xmlns:p14="http://schemas.microsoft.com/office/powerpoint/2010/main" val="3737943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54D35B-E61B-4120-E8A9-D40740B47A7C}"/>
              </a:ext>
            </a:extLst>
          </p:cNvPr>
          <p:cNvSpPr>
            <a:spLocks noGrp="1"/>
          </p:cNvSpPr>
          <p:nvPr>
            <p:ph type="body" sz="quarter" idx="24"/>
          </p:nvPr>
        </p:nvSpPr>
        <p:spPr/>
        <p:txBody>
          <a:bodyPr/>
          <a:lstStyle/>
          <a:p>
            <a:r>
              <a:rPr lang="en-US" dirty="0"/>
              <a:t>Building Machine Ethics</a:t>
            </a:r>
          </a:p>
        </p:txBody>
      </p:sp>
      <p:sp>
        <p:nvSpPr>
          <p:cNvPr id="3" name="Text Placeholder 2">
            <a:extLst>
              <a:ext uri="{FF2B5EF4-FFF2-40B4-BE49-F238E27FC236}">
                <a16:creationId xmlns:a16="http://schemas.microsoft.com/office/drawing/2014/main" id="{75BD4FC9-54DB-21A2-8FBC-DD8A071B3C0E}"/>
              </a:ext>
            </a:extLst>
          </p:cNvPr>
          <p:cNvSpPr>
            <a:spLocks noGrp="1"/>
          </p:cNvSpPr>
          <p:nvPr>
            <p:ph type="body" sz="quarter" idx="22"/>
          </p:nvPr>
        </p:nvSpPr>
        <p:spPr/>
        <p:txBody>
          <a:bodyPr/>
          <a:lstStyle/>
          <a:p>
            <a:pPr algn="just"/>
            <a:r>
              <a:rPr lang="en-GB" sz="2400" b="1" dirty="0"/>
              <a:t>Advantages:</a:t>
            </a:r>
          </a:p>
          <a:p>
            <a:pPr marL="342900" indent="-342900" algn="just">
              <a:buFont typeface="Arial" panose="020B0604020202020204" pitchFamily="34" charset="0"/>
              <a:buChar char="•"/>
            </a:pPr>
            <a:r>
              <a:rPr lang="en-GB" sz="2400" dirty="0"/>
              <a:t>More ‘human-like’ approach:</a:t>
            </a:r>
          </a:p>
          <a:p>
            <a:pPr marL="952500" lvl="1" indent="-342900" algn="just">
              <a:buFont typeface="Courier New" panose="02070309020205020404" pitchFamily="49" charset="0"/>
              <a:buChar char="o"/>
            </a:pPr>
            <a:r>
              <a:rPr lang="en-GB" sz="22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People make decisions with moral worth without considering specific moral theories. Instead, they base their decisions on personal and cultural biases. </a:t>
            </a:r>
          </a:p>
          <a:p>
            <a:pPr marL="952500" lvl="1" indent="-342900" algn="just">
              <a:buFont typeface="Courier New" panose="02070309020205020404" pitchFamily="49" charset="0"/>
              <a:buChar char="o"/>
            </a:pPr>
            <a:r>
              <a:rPr lang="en-GB" sz="2200" dirty="0">
                <a:solidFill>
                  <a:srgbClr val="0000B0"/>
                </a:solidFill>
                <a:latin typeface="Helvetica Neue" panose="02000503000000020004" pitchFamily="2" charset="0"/>
                <a:ea typeface="Helvetica Neue" panose="02000503000000020004" pitchFamily="2" charset="0"/>
                <a:cs typeface="Helvetica Neue" panose="02000503000000020004" pitchFamily="2" charset="0"/>
              </a:rPr>
              <a:t>People learn little-by-little how to be ‘moral.’</a:t>
            </a:r>
          </a:p>
          <a:p>
            <a:pPr marL="342900" indent="-342900" algn="just">
              <a:buFont typeface="Arial" panose="020B0604020202020204" pitchFamily="34" charset="0"/>
              <a:buChar char="•"/>
            </a:pPr>
            <a:r>
              <a:rPr lang="en-GB" sz="2400" dirty="0"/>
              <a:t>Robust and fast at runtime; full autonomous!</a:t>
            </a:r>
          </a:p>
          <a:p>
            <a:pPr marL="342900" indent="-342900" algn="just">
              <a:buFont typeface="Arial" panose="020B0604020202020204" pitchFamily="34" charset="0"/>
              <a:buChar char="•"/>
            </a:pPr>
            <a:r>
              <a:rPr lang="en-GB" sz="2400" dirty="0"/>
              <a:t>Less concerns that the developer forgot something, e.g. a rule.</a:t>
            </a:r>
          </a:p>
          <a:p>
            <a:pPr algn="just"/>
            <a:r>
              <a:rPr lang="en-GB" sz="2400" b="1" dirty="0">
                <a:solidFill>
                  <a:srgbClr val="FF2D64"/>
                </a:solidFill>
              </a:rPr>
              <a:t>Disadvantages:</a:t>
            </a:r>
          </a:p>
          <a:p>
            <a:pPr marL="342900" indent="-342900" algn="just">
              <a:buFont typeface="Arial" panose="020B0604020202020204" pitchFamily="34" charset="0"/>
              <a:buChar char="•"/>
            </a:pPr>
            <a:r>
              <a:rPr lang="en-GB" sz="2400" dirty="0">
                <a:solidFill>
                  <a:srgbClr val="FF2D64"/>
                </a:solidFill>
              </a:rPr>
              <a:t>Uncertainty on what will be produced behaviour.</a:t>
            </a:r>
          </a:p>
          <a:p>
            <a:pPr marL="342900" indent="-342900" algn="just">
              <a:buFont typeface="Arial" panose="020B0604020202020204" pitchFamily="34" charset="0"/>
              <a:buChar char="•"/>
            </a:pPr>
            <a:r>
              <a:rPr lang="en-GB" sz="2400" dirty="0">
                <a:solidFill>
                  <a:srgbClr val="FF2D64"/>
                </a:solidFill>
              </a:rPr>
              <a:t>Labelling training data as good/ bad and/or defining the reward function is still objective.</a:t>
            </a:r>
          </a:p>
          <a:p>
            <a:pPr marL="342900" indent="-342900" algn="just">
              <a:buFont typeface="Arial" panose="020B0604020202020204" pitchFamily="34" charset="0"/>
              <a:buChar char="•"/>
            </a:pPr>
            <a:r>
              <a:rPr lang="en-GB" sz="2400" dirty="0">
                <a:solidFill>
                  <a:srgbClr val="FF2D64"/>
                </a:solidFill>
              </a:rPr>
              <a:t>Requires lots of computational power during training.</a:t>
            </a:r>
          </a:p>
          <a:p>
            <a:pPr algn="just"/>
            <a:endParaRPr lang="en-GB" sz="2400" dirty="0"/>
          </a:p>
          <a:p>
            <a:pPr marL="342900" indent="-342900" algn="just">
              <a:buFont typeface="Arial" panose="020B0604020202020204" pitchFamily="34" charset="0"/>
              <a:buChar char="•"/>
            </a:pPr>
            <a:endParaRPr lang="en-GB" sz="2400" dirty="0"/>
          </a:p>
          <a:p>
            <a:pPr algn="just"/>
            <a:endParaRPr lang="en-GB" sz="2400" dirty="0"/>
          </a:p>
        </p:txBody>
      </p:sp>
      <p:sp>
        <p:nvSpPr>
          <p:cNvPr id="5" name="Text Placeholder 4">
            <a:extLst>
              <a:ext uri="{FF2B5EF4-FFF2-40B4-BE49-F238E27FC236}">
                <a16:creationId xmlns:a16="http://schemas.microsoft.com/office/drawing/2014/main" id="{553A1B0F-5A89-37AB-51AA-56CA7653E6B5}"/>
              </a:ext>
            </a:extLst>
          </p:cNvPr>
          <p:cNvSpPr>
            <a:spLocks noGrp="1"/>
          </p:cNvSpPr>
          <p:nvPr>
            <p:ph type="body" sz="quarter" idx="25"/>
          </p:nvPr>
        </p:nvSpPr>
        <p:spPr/>
        <p:txBody>
          <a:bodyPr/>
          <a:lstStyle/>
          <a:p>
            <a:r>
              <a:rPr lang="en-SE" dirty="0"/>
              <a:t>Bottoms-up approaches</a:t>
            </a:r>
          </a:p>
        </p:txBody>
      </p:sp>
      <p:sp>
        <p:nvSpPr>
          <p:cNvPr id="6" name="Slide Number Placeholder 5">
            <a:extLst>
              <a:ext uri="{FF2B5EF4-FFF2-40B4-BE49-F238E27FC236}">
                <a16:creationId xmlns:a16="http://schemas.microsoft.com/office/drawing/2014/main" id="{D7E9CFF0-3825-476C-313C-CE051175E7A7}"/>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8</a:t>
            </a:fld>
            <a:endParaRPr lang="bg-BG" dirty="0">
              <a:solidFill>
                <a:srgbClr val="000000"/>
              </a:solidFill>
            </a:endParaRPr>
          </a:p>
        </p:txBody>
      </p:sp>
      <p:sp>
        <p:nvSpPr>
          <p:cNvPr id="7" name="TextBox 6">
            <a:extLst>
              <a:ext uri="{FF2B5EF4-FFF2-40B4-BE49-F238E27FC236}">
                <a16:creationId xmlns:a16="http://schemas.microsoft.com/office/drawing/2014/main" id="{C6C13FAD-5840-DD8D-FB00-C92B1DAFF1BF}"/>
              </a:ext>
            </a:extLst>
          </p:cNvPr>
          <p:cNvSpPr txBox="1"/>
          <p:nvPr/>
        </p:nvSpPr>
        <p:spPr>
          <a:xfrm>
            <a:off x="30118050" y="3914775"/>
            <a:ext cx="184731" cy="646331"/>
          </a:xfrm>
          <a:prstGeom prst="rect">
            <a:avLst/>
          </a:prstGeom>
          <a:noFill/>
        </p:spPr>
        <p:txBody>
          <a:bodyPr wrap="none" rtlCol="0">
            <a:spAutoFit/>
          </a:bodyPr>
          <a:lstStyle/>
          <a:p>
            <a:endParaRPr lang="en-SE"/>
          </a:p>
        </p:txBody>
      </p:sp>
      <p:pic>
        <p:nvPicPr>
          <p:cNvPr id="9218" name="Picture 2" descr="Machine Learning">
            <a:extLst>
              <a:ext uri="{FF2B5EF4-FFF2-40B4-BE49-F238E27FC236}">
                <a16:creationId xmlns:a16="http://schemas.microsoft.com/office/drawing/2014/main" id="{5E413D46-0AAD-6761-4E1D-373319805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3429" y="5388446"/>
            <a:ext cx="5217997" cy="61743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A70E870-7DA2-1599-48C6-A41F1F0315FB}"/>
              </a:ext>
            </a:extLst>
          </p:cNvPr>
          <p:cNvSpPr txBox="1"/>
          <p:nvPr/>
        </p:nvSpPr>
        <p:spPr>
          <a:xfrm>
            <a:off x="13817397" y="11816297"/>
            <a:ext cx="9060188" cy="461665"/>
          </a:xfrm>
          <a:prstGeom prst="rect">
            <a:avLst/>
          </a:prstGeom>
          <a:noFill/>
        </p:spPr>
        <p:txBody>
          <a:bodyPr wrap="square" rtlCol="0">
            <a:spAutoFit/>
          </a:bodyPr>
          <a:lstStyle/>
          <a:p>
            <a:r>
              <a:rPr lang="en-GB" sz="2400" b="0" i="0" u="none" strike="noStrike" dirty="0">
                <a:solidFill>
                  <a:srgbClr val="9AA0A6"/>
                </a:solidFill>
                <a:effectLst/>
                <a:latin typeface="Helvetica Neue" panose="02000503000000020004" pitchFamily="2" charset="0"/>
                <a:ea typeface="Helvetica Neue" panose="02000503000000020004" pitchFamily="2" charset="0"/>
                <a:cs typeface="Helvetica Neue" panose="02000503000000020004" pitchFamily="2" charset="0"/>
              </a:rPr>
              <a:t>Picture: </a:t>
            </a:r>
            <a:r>
              <a:rPr lang="en-GB" sz="2400" b="0" i="0" u="none" strike="noStrike" dirty="0" err="1">
                <a:solidFill>
                  <a:srgbClr val="9AA0A6"/>
                </a:solidFill>
                <a:effectLst/>
                <a:latin typeface="Helvetica Neue" panose="02000503000000020004" pitchFamily="2" charset="0"/>
                <a:ea typeface="Helvetica Neue" panose="02000503000000020004" pitchFamily="2" charset="0"/>
                <a:cs typeface="Helvetica Neue" panose="02000503000000020004" pitchFamily="2" charset="0"/>
              </a:rPr>
              <a:t>xkcd</a:t>
            </a:r>
            <a:r>
              <a:rPr lang="en-GB" sz="2400" b="0" i="0" u="none" strike="noStrike" dirty="0">
                <a:solidFill>
                  <a:srgbClr val="9AA0A6"/>
                </a:solidFill>
                <a:effectLst/>
                <a:latin typeface="Helvetica Neue" panose="02000503000000020004" pitchFamily="2" charset="0"/>
                <a:ea typeface="Helvetica Neue" panose="02000503000000020004" pitchFamily="2" charset="0"/>
                <a:cs typeface="Helvetica Neue" panose="02000503000000020004" pitchFamily="2" charset="0"/>
              </a:rPr>
              <a:t> Machine Learning</a:t>
            </a:r>
            <a:r>
              <a:rPr lang="en-GB" sz="2400" dirty="0">
                <a:solidFill>
                  <a:srgbClr val="9AA0A6"/>
                </a:solidFill>
                <a:latin typeface="Helvetica Neue" panose="02000503000000020004" pitchFamily="2" charset="0"/>
                <a:ea typeface="Helvetica Neue" panose="02000503000000020004" pitchFamily="2" charset="0"/>
                <a:cs typeface="Helvetica Neue" panose="02000503000000020004" pitchFamily="2" charset="0"/>
              </a:rPr>
              <a:t> </a:t>
            </a:r>
            <a:r>
              <a:rPr lang="en-GB" sz="2400" b="0" i="0" u="none" strike="noStrike" dirty="0">
                <a:solidFill>
                  <a:srgbClr val="9AA0A6"/>
                </a:solidFill>
                <a:effectLst/>
                <a:latin typeface="Helvetica Neue" panose="02000503000000020004" pitchFamily="2" charset="0"/>
                <a:ea typeface="Helvetica Neue" panose="02000503000000020004" pitchFamily="2" charset="0"/>
                <a:cs typeface="Helvetica Neue" panose="02000503000000020004" pitchFamily="2" charset="0"/>
              </a:rPr>
              <a:t>https://</a:t>
            </a:r>
            <a:r>
              <a:rPr lang="en-GB" sz="2400" b="0" i="0" u="none" strike="noStrike" dirty="0" err="1">
                <a:solidFill>
                  <a:srgbClr val="9AA0A6"/>
                </a:solidFill>
                <a:effectLst/>
                <a:latin typeface="Helvetica Neue" panose="02000503000000020004" pitchFamily="2" charset="0"/>
                <a:ea typeface="Helvetica Neue" panose="02000503000000020004" pitchFamily="2" charset="0"/>
                <a:cs typeface="Helvetica Neue" panose="02000503000000020004" pitchFamily="2" charset="0"/>
              </a:rPr>
              <a:t>xkcd.com</a:t>
            </a:r>
            <a:r>
              <a:rPr lang="en-GB" sz="2400" b="0" i="0" u="none" strike="noStrike" dirty="0">
                <a:solidFill>
                  <a:srgbClr val="9AA0A6"/>
                </a:solidFill>
                <a:effectLst/>
                <a:latin typeface="Helvetica Neue" panose="02000503000000020004" pitchFamily="2" charset="0"/>
                <a:ea typeface="Helvetica Neue" panose="02000503000000020004" pitchFamily="2" charset="0"/>
                <a:cs typeface="Helvetica Neue" panose="02000503000000020004" pitchFamily="2" charset="0"/>
              </a:rPr>
              <a:t>/1838/</a:t>
            </a:r>
            <a:endParaRPr lang="en-SE" sz="24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687127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54D35B-E61B-4120-E8A9-D40740B47A7C}"/>
              </a:ext>
            </a:extLst>
          </p:cNvPr>
          <p:cNvSpPr>
            <a:spLocks noGrp="1"/>
          </p:cNvSpPr>
          <p:nvPr>
            <p:ph type="body" sz="quarter" idx="24"/>
          </p:nvPr>
        </p:nvSpPr>
        <p:spPr/>
        <p:txBody>
          <a:bodyPr/>
          <a:lstStyle/>
          <a:p>
            <a:r>
              <a:rPr lang="en-US" dirty="0"/>
              <a:t>Building Machine Ethics</a:t>
            </a:r>
          </a:p>
        </p:txBody>
      </p:sp>
      <p:sp>
        <p:nvSpPr>
          <p:cNvPr id="3" name="Text Placeholder 2">
            <a:extLst>
              <a:ext uri="{FF2B5EF4-FFF2-40B4-BE49-F238E27FC236}">
                <a16:creationId xmlns:a16="http://schemas.microsoft.com/office/drawing/2014/main" id="{75BD4FC9-54DB-21A2-8FBC-DD8A071B3C0E}"/>
              </a:ext>
            </a:extLst>
          </p:cNvPr>
          <p:cNvSpPr>
            <a:spLocks noGrp="1"/>
          </p:cNvSpPr>
          <p:nvPr>
            <p:ph type="body" sz="quarter" idx="22"/>
          </p:nvPr>
        </p:nvSpPr>
        <p:spPr/>
        <p:txBody>
          <a:bodyPr/>
          <a:lstStyle/>
          <a:p>
            <a:pPr algn="just"/>
            <a:r>
              <a:rPr lang="en-GB" sz="2400" b="1" dirty="0"/>
              <a:t>Advantages:</a:t>
            </a:r>
          </a:p>
          <a:p>
            <a:pPr marL="342900" indent="-342900" algn="just">
              <a:buFont typeface="Arial" panose="020B0604020202020204" pitchFamily="34" charset="0"/>
              <a:buChar char="•"/>
            </a:pPr>
            <a:r>
              <a:rPr lang="en-GB" sz="2400" dirty="0"/>
              <a:t>Maintain the dynamic and flexible morality of bottom-up approaches, but also have the transparency and verifiability of top-down systems.</a:t>
            </a:r>
          </a:p>
          <a:p>
            <a:pPr marL="342900" indent="-342900" algn="just">
              <a:buFont typeface="Arial" panose="020B0604020202020204" pitchFamily="34" charset="0"/>
              <a:buChar char="•"/>
            </a:pPr>
            <a:endParaRPr lang="en-GB" sz="2400" dirty="0"/>
          </a:p>
          <a:p>
            <a:pPr algn="just"/>
            <a:r>
              <a:rPr lang="en-GB" sz="2400" b="1" dirty="0">
                <a:solidFill>
                  <a:srgbClr val="FF2D64"/>
                </a:solidFill>
              </a:rPr>
              <a:t>Disadvantages:</a:t>
            </a:r>
          </a:p>
          <a:p>
            <a:pPr marL="342900" indent="-342900" algn="just">
              <a:buFont typeface="Arial" panose="020B0604020202020204" pitchFamily="34" charset="0"/>
              <a:buChar char="•"/>
            </a:pPr>
            <a:r>
              <a:rPr lang="en-GB" sz="2400" dirty="0">
                <a:solidFill>
                  <a:srgbClr val="FF2D64"/>
                </a:solidFill>
              </a:rPr>
              <a:t>Hard to implement — lack of research!</a:t>
            </a:r>
          </a:p>
          <a:p>
            <a:pPr marL="342900" indent="-342900" algn="just">
              <a:buFont typeface="Arial" panose="020B0604020202020204" pitchFamily="34" charset="0"/>
              <a:buChar char="•"/>
            </a:pPr>
            <a:r>
              <a:rPr lang="en-GB" sz="2400" dirty="0">
                <a:solidFill>
                  <a:srgbClr val="FF2D64"/>
                </a:solidFill>
              </a:rPr>
              <a:t>No such thing as a free lunch: they take more time in runtime than pure bottom-up approaches, but also more time in training than pure top-down approaches.</a:t>
            </a:r>
          </a:p>
          <a:p>
            <a:pPr marL="342900" indent="-342900" algn="just">
              <a:buFont typeface="Arial" panose="020B0604020202020204" pitchFamily="34" charset="0"/>
              <a:buChar char="•"/>
            </a:pPr>
            <a:endParaRPr lang="en-GB" sz="2400" dirty="0">
              <a:solidFill>
                <a:srgbClr val="FF2D64"/>
              </a:solidFill>
            </a:endParaRPr>
          </a:p>
          <a:p>
            <a:pPr marL="342900" indent="-342900" algn="just">
              <a:buFont typeface="Arial" panose="020B0604020202020204" pitchFamily="34" charset="0"/>
              <a:buChar char="•"/>
            </a:pPr>
            <a:endParaRPr lang="en-GB" sz="2400" dirty="0">
              <a:solidFill>
                <a:srgbClr val="FF2D64"/>
              </a:solidFill>
            </a:endParaRPr>
          </a:p>
          <a:p>
            <a:pPr marL="342900" indent="-342900" algn="just">
              <a:buFont typeface="Arial" panose="020B0604020202020204" pitchFamily="34" charset="0"/>
              <a:buChar char="•"/>
            </a:pPr>
            <a:endParaRPr lang="en-GB" sz="2400" dirty="0"/>
          </a:p>
          <a:p>
            <a:pPr algn="just"/>
            <a:endParaRPr lang="en-GB" sz="2400" dirty="0"/>
          </a:p>
        </p:txBody>
      </p:sp>
      <p:sp>
        <p:nvSpPr>
          <p:cNvPr id="5" name="Text Placeholder 4">
            <a:extLst>
              <a:ext uri="{FF2B5EF4-FFF2-40B4-BE49-F238E27FC236}">
                <a16:creationId xmlns:a16="http://schemas.microsoft.com/office/drawing/2014/main" id="{553A1B0F-5A89-37AB-51AA-56CA7653E6B5}"/>
              </a:ext>
            </a:extLst>
          </p:cNvPr>
          <p:cNvSpPr>
            <a:spLocks noGrp="1"/>
          </p:cNvSpPr>
          <p:nvPr>
            <p:ph type="body" sz="quarter" idx="25"/>
          </p:nvPr>
        </p:nvSpPr>
        <p:spPr/>
        <p:txBody>
          <a:bodyPr/>
          <a:lstStyle/>
          <a:p>
            <a:r>
              <a:rPr lang="en-SE" dirty="0"/>
              <a:t>Hybrid approaches</a:t>
            </a:r>
          </a:p>
        </p:txBody>
      </p:sp>
      <p:sp>
        <p:nvSpPr>
          <p:cNvPr id="6" name="Slide Number Placeholder 5">
            <a:extLst>
              <a:ext uri="{FF2B5EF4-FFF2-40B4-BE49-F238E27FC236}">
                <a16:creationId xmlns:a16="http://schemas.microsoft.com/office/drawing/2014/main" id="{D7E9CFF0-3825-476C-313C-CE051175E7A7}"/>
              </a:ext>
            </a:extLst>
          </p:cNvPr>
          <p:cNvSpPr>
            <a:spLocks noGrp="1"/>
          </p:cNvSpPr>
          <p:nvPr>
            <p:ph type="sldNum" sz="quarter" idx="4"/>
          </p:nvPr>
        </p:nvSpPr>
        <p:spPr/>
        <p:txBody>
          <a:body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9</a:t>
            </a:fld>
            <a:endParaRPr lang="bg-BG" dirty="0">
              <a:solidFill>
                <a:srgbClr val="000000"/>
              </a:solidFill>
            </a:endParaRPr>
          </a:p>
        </p:txBody>
      </p:sp>
      <p:sp>
        <p:nvSpPr>
          <p:cNvPr id="7" name="TextBox 6">
            <a:extLst>
              <a:ext uri="{FF2B5EF4-FFF2-40B4-BE49-F238E27FC236}">
                <a16:creationId xmlns:a16="http://schemas.microsoft.com/office/drawing/2014/main" id="{C6C13FAD-5840-DD8D-FB00-C92B1DAFF1BF}"/>
              </a:ext>
            </a:extLst>
          </p:cNvPr>
          <p:cNvSpPr txBox="1"/>
          <p:nvPr/>
        </p:nvSpPr>
        <p:spPr>
          <a:xfrm>
            <a:off x="30118050" y="3914775"/>
            <a:ext cx="184731" cy="646331"/>
          </a:xfrm>
          <a:prstGeom prst="rect">
            <a:avLst/>
          </a:prstGeom>
          <a:noFill/>
        </p:spPr>
        <p:txBody>
          <a:bodyPr wrap="none" rtlCol="0">
            <a:spAutoFit/>
          </a:bodyPr>
          <a:lstStyle/>
          <a:p>
            <a:endParaRPr lang="en-SE"/>
          </a:p>
        </p:txBody>
      </p:sp>
      <p:pic>
        <p:nvPicPr>
          <p:cNvPr id="15362" name="Picture 2" descr="Hybrid GIFs | Tenor">
            <a:extLst>
              <a:ext uri="{FF2B5EF4-FFF2-40B4-BE49-F238E27FC236}">
                <a16:creationId xmlns:a16="http://schemas.microsoft.com/office/drawing/2014/main" id="{21E1D443-FE7B-398D-EB55-14CBC8503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5480" y="5802007"/>
            <a:ext cx="6555740" cy="3695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2304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28433</TotalTime>
  <Words>5275</Words>
  <Application>Microsoft Office PowerPoint</Application>
  <PresentationFormat>Custom</PresentationFormat>
  <Paragraphs>627</Paragraphs>
  <Slides>55</Slides>
  <Notes>19</Notes>
  <HiddenSlides>0</HiddenSlides>
  <MMClips>3</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Trolley MORAL MACHINE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ASmr</dc:creator>
  <cp:lastModifiedBy>Andreas Theodorou</cp:lastModifiedBy>
  <cp:revision>60</cp:revision>
  <dcterms:created xsi:type="dcterms:W3CDTF">2021-06-27T10:17:46Z</dcterms:created>
  <dcterms:modified xsi:type="dcterms:W3CDTF">2023-12-06T07:14:54Z</dcterms:modified>
</cp:coreProperties>
</file>