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0"/>
  </p:notesMasterIdLst>
  <p:handoutMasterIdLst>
    <p:handoutMasterId r:id="rId41"/>
  </p:handoutMasterIdLst>
  <p:sldIdLst>
    <p:sldId id="1447" r:id="rId2"/>
    <p:sldId id="256" r:id="rId3"/>
    <p:sldId id="259" r:id="rId4"/>
    <p:sldId id="264" r:id="rId5"/>
    <p:sldId id="265" r:id="rId6"/>
    <p:sldId id="270" r:id="rId7"/>
    <p:sldId id="272" r:id="rId8"/>
    <p:sldId id="267" r:id="rId9"/>
    <p:sldId id="273" r:id="rId10"/>
    <p:sldId id="274" r:id="rId11"/>
    <p:sldId id="275" r:id="rId12"/>
    <p:sldId id="276" r:id="rId13"/>
    <p:sldId id="277" r:id="rId14"/>
    <p:sldId id="278" r:id="rId15"/>
    <p:sldId id="271" r:id="rId16"/>
    <p:sldId id="280" r:id="rId17"/>
    <p:sldId id="281" r:id="rId18"/>
    <p:sldId id="282" r:id="rId19"/>
    <p:sldId id="283" r:id="rId20"/>
    <p:sldId id="284" r:id="rId21"/>
    <p:sldId id="285" r:id="rId22"/>
    <p:sldId id="287" r:id="rId23"/>
    <p:sldId id="286"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1" r:id="rId37"/>
    <p:sldId id="300" r:id="rId38"/>
    <p:sldId id="261" r:id="rId39"/>
  </p:sldIdLst>
  <p:sldSz cx="24384000" cy="13716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B0"/>
    <a:srgbClr val="0100C8"/>
    <a:srgbClr val="FF2D64"/>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4D4543-9512-3A40-A90B-EBA861965E24}" v="1" dt="2023-12-04T19:17:52.3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27"/>
  </p:normalViewPr>
  <p:slideViewPr>
    <p:cSldViewPr snapToGrid="0" showGuides="1">
      <p:cViewPr varScale="1">
        <p:scale>
          <a:sx n="31" d="100"/>
          <a:sy n="31" d="100"/>
        </p:scale>
        <p:origin x="820" y="48"/>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12/5/2023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CE506-2B29-4F6F-9F8A-36F280EE95DD}" type="datetimeFigureOut">
              <a:rPr lang="bg-BG" smtClean="0"/>
              <a:t>5.12.2023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fld id="{5A55F51D-27DF-4E3A-AE07-DCE3D1AD7219}" type="slidenum">
              <a:rPr lang="bg-BG" smtClean="0"/>
              <a:t>1</a:t>
            </a:fld>
            <a:endParaRPr lang="bg-BG"/>
          </a:p>
        </p:txBody>
      </p:sp>
    </p:spTree>
    <p:extLst>
      <p:ext uri="{BB962C8B-B14F-4D97-AF65-F5344CB8AC3E}">
        <p14:creationId xmlns:p14="http://schemas.microsoft.com/office/powerpoint/2010/main" val="21478501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dirty="0"/>
              <a:t>Insert Picture</a:t>
            </a:r>
            <a:br>
              <a:rPr lang="en-US" dirty="0"/>
            </a:br>
            <a:r>
              <a:rPr lang="en-US" dirty="0"/>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dirty="0">
                <a:solidFill>
                  <a:schemeClr val="tx1"/>
                </a:solidFill>
                <a:effectLst/>
                <a:latin typeface="Helvetica Neue"/>
                <a:ea typeface="+mn-ea"/>
                <a:cs typeface="+mn-cs"/>
              </a:rPr>
              <a:t>This Master is run under the context of Action</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No 2020-EU-IA-0087, co-financed by the EU CEF Telecom</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under GA nr. INEA/CEF/ICT/A2020/2267423</a:t>
            </a:r>
            <a:endParaRPr lang="x-none" sz="1600" dirty="0">
              <a:latin typeface="Helvetica Neue"/>
            </a:endParaRPr>
          </a:p>
        </p:txBody>
      </p:sp>
      <p:pic>
        <p:nvPicPr>
          <p:cNvPr id="22" name="Picture 2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fairlearn.org/" TargetMode="External"/><Relationship Id="rId2" Type="http://schemas.openxmlformats.org/officeDocument/2006/relationships/hyperlink" Target="https://ai-fairness-360.org/"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University of Cyprus</a:t>
            </a:r>
          </a:p>
        </p:txBody>
      </p:sp>
      <p:sp>
        <p:nvSpPr>
          <p:cNvPr id="3" name="Text Placeholder 2"/>
          <p:cNvSpPr>
            <a:spLocks noGrp="1"/>
          </p:cNvSpPr>
          <p:nvPr>
            <p:ph type="body" sz="quarter" idx="19"/>
          </p:nvPr>
        </p:nvSpPr>
        <p:spPr/>
        <p:txBody>
          <a:bodyPr>
            <a:normAutofit/>
          </a:bodyPr>
          <a:lstStyle/>
          <a:p>
            <a:r>
              <a:rPr lang="en-US" dirty="0"/>
              <a:t>September – </a:t>
            </a:r>
            <a:r>
              <a:rPr lang="en-US"/>
              <a:t>December 2023</a:t>
            </a:r>
            <a:endParaRPr lang="en-US" dirty="0"/>
          </a:p>
        </p:txBody>
      </p:sp>
      <p:sp>
        <p:nvSpPr>
          <p:cNvPr id="4" name="Text Placeholder 3"/>
          <p:cNvSpPr>
            <a:spLocks noGrp="1"/>
          </p:cNvSpPr>
          <p:nvPr>
            <p:ph type="body" sz="quarter" idx="21"/>
          </p:nvPr>
        </p:nvSpPr>
        <p:spPr/>
        <p:txBody>
          <a:bodyPr/>
          <a:lstStyle/>
          <a:p>
            <a:r>
              <a:rPr lang="en-US" dirty="0"/>
              <a:t>MAI631 </a:t>
            </a:r>
          </a:p>
          <a:p>
            <a:r>
              <a:rPr lang="en-US" dirty="0"/>
              <a:t>Artificial Intelligence Ethics II</a:t>
            </a:r>
          </a:p>
        </p:txBody>
      </p:sp>
      <p:sp>
        <p:nvSpPr>
          <p:cNvPr id="5" name="Text Placeholder 4"/>
          <p:cNvSpPr>
            <a:spLocks noGrp="1"/>
          </p:cNvSpPr>
          <p:nvPr>
            <p:ph type="body" sz="quarter" idx="23"/>
          </p:nvPr>
        </p:nvSpPr>
        <p:spPr/>
        <p:txBody>
          <a:bodyPr/>
          <a:lstStyle/>
          <a:p>
            <a:r>
              <a:rPr lang="sv-SE" dirty="0"/>
              <a:t>Andrea </a:t>
            </a:r>
            <a:r>
              <a:rPr lang="sv-SE" dirty="0" err="1"/>
              <a:t>Aler</a:t>
            </a:r>
            <a:r>
              <a:rPr lang="sv-SE" dirty="0"/>
              <a:t> </a:t>
            </a:r>
            <a:r>
              <a:rPr lang="sv-SE"/>
              <a:t>Tubella</a:t>
            </a:r>
            <a:endParaRPr lang="en-US" dirty="0"/>
          </a:p>
        </p:txBody>
      </p:sp>
      <p:pic>
        <p:nvPicPr>
          <p:cNvPr id="6" name="Picture 5">
            <a:extLst>
              <a:ext uri="{FF2B5EF4-FFF2-40B4-BE49-F238E27FC236}">
                <a16:creationId xmlns:a16="http://schemas.microsoft.com/office/drawing/2014/main" id="{20C73840-0283-4394-B213-CC9C338BDC83}"/>
              </a:ext>
            </a:extLst>
          </p:cNvPr>
          <p:cNvPicPr/>
          <p:nvPr/>
        </p:nvPicPr>
        <p:blipFill>
          <a:blip r:embed="rId3"/>
          <a:srcRect t="9007" r="76766" b="20964"/>
          <a:stretch>
            <a:fillRect/>
          </a:stretch>
        </p:blipFill>
        <p:spPr>
          <a:xfrm>
            <a:off x="20798725" y="630085"/>
            <a:ext cx="1900638" cy="1880642"/>
          </a:xfrm>
          <a:prstGeom prst="rect">
            <a:avLst/>
          </a:prstGeom>
          <a:noFill/>
          <a:ln>
            <a:noFill/>
            <a:prstDash/>
          </a:ln>
        </p:spPr>
      </p:pic>
    </p:spTree>
    <p:extLst>
      <p:ext uri="{BB962C8B-B14F-4D97-AF65-F5344CB8AC3E}">
        <p14:creationId xmlns:p14="http://schemas.microsoft.com/office/powerpoint/2010/main" val="2786300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Examples</a:t>
            </a:r>
            <a:r>
              <a:rPr lang="sv-SE" dirty="0"/>
              <a:t> </a:t>
            </a:r>
            <a:r>
              <a:rPr lang="sv-SE" dirty="0" err="1"/>
              <a:t>of</a:t>
            </a:r>
            <a:r>
              <a:rPr lang="sv-SE" dirty="0"/>
              <a:t> bias </a:t>
            </a:r>
            <a:r>
              <a:rPr lang="sv-SE" dirty="0" err="1"/>
              <a:t>being</a:t>
            </a:r>
            <a:r>
              <a:rPr lang="sv-SE" dirty="0"/>
              <a:t> </a:t>
            </a:r>
            <a:r>
              <a:rPr lang="sv-SE" dirty="0" err="1"/>
              <a:t>introduced</a:t>
            </a:r>
            <a:r>
              <a:rPr lang="sv-SE" dirty="0"/>
              <a:t> in the </a:t>
            </a:r>
            <a:r>
              <a:rPr lang="sv-SE" dirty="0">
                <a:solidFill>
                  <a:srgbClr val="FF0000"/>
                </a:solidFill>
              </a:rPr>
              <a:t>data</a:t>
            </a:r>
            <a:endParaRPr lang="en-US" dirty="0">
              <a:solidFill>
                <a:srgbClr val="FF0000"/>
              </a:solidFill>
            </a:endParaRPr>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4616648"/>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100C8"/>
                </a:solidFill>
              </a:rPr>
              <a:t>Representation Bias: </a:t>
            </a:r>
            <a:r>
              <a:rPr lang="en-US" sz="4800" dirty="0"/>
              <a:t>Not obtaining data from all the relevant population.</a:t>
            </a:r>
            <a:endParaRPr lang="en-US" sz="4800" dirty="0">
              <a:solidFill>
                <a:srgbClr val="0100C8"/>
              </a:solidFill>
            </a:endParaRPr>
          </a:p>
          <a:p>
            <a:pPr marL="1485900" lvl="1" indent="-571500">
              <a:buFont typeface="Arial" panose="020B0604020202020204" pitchFamily="34" charset="0"/>
              <a:buChar char="•"/>
            </a:pPr>
            <a:r>
              <a:rPr lang="sv-SE" sz="4800" dirty="0" err="1"/>
              <a:t>What</a:t>
            </a:r>
            <a:r>
              <a:rPr lang="sv-SE" sz="4800" dirty="0"/>
              <a:t> </a:t>
            </a:r>
            <a:r>
              <a:rPr lang="sv-SE" sz="4800" dirty="0" err="1"/>
              <a:t>if</a:t>
            </a:r>
            <a:r>
              <a:rPr lang="sv-SE" sz="4800" dirty="0"/>
              <a:t> </a:t>
            </a:r>
            <a:r>
              <a:rPr lang="sv-SE" sz="4800" dirty="0" err="1"/>
              <a:t>we</a:t>
            </a:r>
            <a:r>
              <a:rPr lang="sv-SE" sz="4800" dirty="0"/>
              <a:t> </a:t>
            </a:r>
            <a:r>
              <a:rPr lang="sv-SE" sz="4800" dirty="0" err="1"/>
              <a:t>have</a:t>
            </a:r>
            <a:r>
              <a:rPr lang="sv-SE" sz="4800" dirty="0"/>
              <a:t> a </a:t>
            </a:r>
            <a:r>
              <a:rPr lang="sv-SE" sz="4800" dirty="0" err="1"/>
              <a:t>dataset</a:t>
            </a:r>
            <a:r>
              <a:rPr lang="sv-SE" sz="4800" dirty="0"/>
              <a:t> </a:t>
            </a:r>
            <a:r>
              <a:rPr lang="sv-SE" sz="4800" dirty="0" err="1"/>
              <a:t>composed</a:t>
            </a:r>
            <a:r>
              <a:rPr lang="sv-SE" sz="4800" dirty="0"/>
              <a:t> </a:t>
            </a:r>
            <a:r>
              <a:rPr lang="sv-SE" sz="4800" dirty="0" err="1"/>
              <a:t>of</a:t>
            </a:r>
            <a:r>
              <a:rPr lang="sv-SE" sz="4800" dirty="0"/>
              <a:t> </a:t>
            </a:r>
            <a:r>
              <a:rPr lang="sv-SE" sz="4800" dirty="0" err="1"/>
              <a:t>only</a:t>
            </a:r>
            <a:r>
              <a:rPr lang="sv-SE" sz="4800" dirty="0"/>
              <a:t> </a:t>
            </a:r>
            <a:r>
              <a:rPr lang="sv-SE" sz="4800" dirty="0" err="1"/>
              <a:t>white</a:t>
            </a:r>
            <a:r>
              <a:rPr lang="sv-SE" sz="4800" dirty="0"/>
              <a:t> faces?</a:t>
            </a:r>
          </a:p>
          <a:p>
            <a:pPr marL="1485900" lvl="1" indent="-571500">
              <a:buFont typeface="Arial" panose="020B0604020202020204" pitchFamily="34" charset="0"/>
              <a:buChar char="•"/>
            </a:pPr>
            <a:r>
              <a:rPr lang="sv-SE" sz="4800" dirty="0" err="1"/>
              <a:t>What</a:t>
            </a:r>
            <a:r>
              <a:rPr lang="sv-SE" sz="4800" dirty="0"/>
              <a:t> </a:t>
            </a:r>
            <a:r>
              <a:rPr lang="sv-SE" sz="4800" dirty="0" err="1"/>
              <a:t>if</a:t>
            </a:r>
            <a:r>
              <a:rPr lang="sv-SE" sz="4800" dirty="0"/>
              <a:t> a </a:t>
            </a:r>
            <a:r>
              <a:rPr lang="sv-SE" sz="4800" dirty="0" err="1"/>
              <a:t>medical</a:t>
            </a:r>
            <a:r>
              <a:rPr lang="sv-SE" sz="4800" dirty="0"/>
              <a:t> </a:t>
            </a:r>
            <a:r>
              <a:rPr lang="sv-SE" sz="4800" dirty="0" err="1"/>
              <a:t>dataset</a:t>
            </a:r>
            <a:r>
              <a:rPr lang="sv-SE" sz="4800" dirty="0"/>
              <a:t> </a:t>
            </a:r>
            <a:r>
              <a:rPr lang="sv-SE" sz="4800" dirty="0" err="1"/>
              <a:t>contains</a:t>
            </a:r>
            <a:r>
              <a:rPr lang="sv-SE" sz="4800" dirty="0"/>
              <a:t> data from </a:t>
            </a:r>
            <a:r>
              <a:rPr lang="sv-SE" sz="4800" dirty="0" err="1"/>
              <a:t>only</a:t>
            </a:r>
            <a:r>
              <a:rPr lang="sv-SE" sz="4800" dirty="0"/>
              <a:t> males?</a:t>
            </a:r>
          </a:p>
          <a:p>
            <a:pPr marL="1485900" lvl="1"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err="1"/>
              <a:t>See</a:t>
            </a:r>
            <a:r>
              <a:rPr lang="sv-SE" sz="4800" dirty="0"/>
              <a:t> </a:t>
            </a:r>
            <a:r>
              <a:rPr lang="sv-SE" sz="4800" dirty="0" err="1"/>
              <a:t>also</a:t>
            </a:r>
            <a:r>
              <a:rPr lang="sv-SE" sz="4800" dirty="0"/>
              <a:t> </a:t>
            </a:r>
            <a:r>
              <a:rPr lang="sv-SE" sz="4800" dirty="0">
                <a:solidFill>
                  <a:srgbClr val="0100C8"/>
                </a:solidFill>
              </a:rPr>
              <a:t>sampling bias:</a:t>
            </a:r>
            <a:r>
              <a:rPr lang="en-US" sz="4800" dirty="0"/>
              <a:t> non-random sampling of subgroups.</a:t>
            </a:r>
            <a:endParaRPr lang="sv-SE" sz="4800" dirty="0"/>
          </a:p>
          <a:p>
            <a:pPr marL="571500" indent="-571500">
              <a:buFont typeface="Arial" panose="020B0604020202020204" pitchFamily="34" charset="0"/>
              <a:buChar char="•"/>
            </a:pPr>
            <a:endParaRPr lang="en-US" sz="5400" dirty="0"/>
          </a:p>
        </p:txBody>
      </p:sp>
    </p:spTree>
    <p:extLst>
      <p:ext uri="{BB962C8B-B14F-4D97-AF65-F5344CB8AC3E}">
        <p14:creationId xmlns:p14="http://schemas.microsoft.com/office/powerpoint/2010/main" val="77259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Examples</a:t>
            </a:r>
            <a:r>
              <a:rPr lang="sv-SE" dirty="0"/>
              <a:t> </a:t>
            </a:r>
            <a:r>
              <a:rPr lang="sv-SE" dirty="0" err="1"/>
              <a:t>of</a:t>
            </a:r>
            <a:r>
              <a:rPr lang="sv-SE" dirty="0"/>
              <a:t> bias </a:t>
            </a:r>
            <a:r>
              <a:rPr lang="sv-SE" dirty="0" err="1"/>
              <a:t>being</a:t>
            </a:r>
            <a:r>
              <a:rPr lang="sv-SE" dirty="0"/>
              <a:t> </a:t>
            </a:r>
            <a:r>
              <a:rPr lang="sv-SE" dirty="0" err="1"/>
              <a:t>introduced</a:t>
            </a:r>
            <a:r>
              <a:rPr lang="sv-SE" dirty="0"/>
              <a:t> in the </a:t>
            </a:r>
            <a:r>
              <a:rPr lang="sv-SE" dirty="0" err="1">
                <a:solidFill>
                  <a:srgbClr val="FF0000"/>
                </a:solidFill>
              </a:rPr>
              <a:t>model</a:t>
            </a:r>
            <a:endParaRPr lang="en-US" dirty="0">
              <a:solidFill>
                <a:srgbClr val="FF0000"/>
              </a:solidFill>
            </a:endParaRPr>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11</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6832640"/>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100C8"/>
                </a:solidFill>
              </a:rPr>
              <a:t>Omitted variable bias </a:t>
            </a:r>
            <a:r>
              <a:rPr lang="en-US" sz="4800" dirty="0"/>
              <a:t>can also happen in the model, where it does not use all relevant variables even if they are contained in the data.</a:t>
            </a:r>
          </a:p>
          <a:p>
            <a:pPr marL="571500" indent="-571500">
              <a:buFont typeface="Arial" panose="020B0604020202020204" pitchFamily="34" charset="0"/>
              <a:buChar char="•"/>
            </a:pPr>
            <a:endParaRPr lang="sv-SE" sz="4800" dirty="0">
              <a:solidFill>
                <a:srgbClr val="0100C8"/>
              </a:solidFill>
            </a:endParaRPr>
          </a:p>
          <a:p>
            <a:pPr marL="571500" indent="-571500">
              <a:buFont typeface="Arial" panose="020B0604020202020204" pitchFamily="34" charset="0"/>
              <a:buChar char="•"/>
            </a:pPr>
            <a:r>
              <a:rPr lang="sv-SE" sz="4800" dirty="0"/>
              <a:t>S</a:t>
            </a:r>
            <a:r>
              <a:rPr lang="en-US" sz="4800" dirty="0" err="1"/>
              <a:t>ee</a:t>
            </a:r>
            <a:r>
              <a:rPr lang="en-US" sz="4800" dirty="0"/>
              <a:t> also </a:t>
            </a:r>
            <a:r>
              <a:rPr lang="en-US" sz="4800" dirty="0">
                <a:solidFill>
                  <a:srgbClr val="0100C8"/>
                </a:solidFill>
              </a:rPr>
              <a:t>aggregation bias:</a:t>
            </a:r>
            <a:r>
              <a:rPr lang="en-US" sz="4800" dirty="0"/>
              <a:t> False conclusions are drawn about individuals from observing the entire population. </a:t>
            </a:r>
          </a:p>
          <a:p>
            <a:pPr marL="1485900" lvl="1" indent="-571500">
              <a:buFont typeface="Arial" panose="020B0604020202020204" pitchFamily="34" charset="0"/>
              <a:buChar char="•"/>
            </a:pPr>
            <a:r>
              <a:rPr lang="sv-SE" sz="4800" dirty="0"/>
              <a:t>T</a:t>
            </a:r>
            <a:r>
              <a:rPr lang="en-US" sz="4800" dirty="0"/>
              <a:t>he model is not fine-tuned enough to differences between groups and ignores relevant individual details</a:t>
            </a:r>
          </a:p>
          <a:p>
            <a:pPr marL="571500" indent="-571500">
              <a:buFont typeface="Arial" panose="020B0604020202020204" pitchFamily="34" charset="0"/>
              <a:buChar char="•"/>
            </a:pPr>
            <a:endParaRPr lang="en-US" sz="4800" dirty="0"/>
          </a:p>
          <a:p>
            <a:pPr marL="571500" indent="-571500">
              <a:buFont typeface="Arial" panose="020B0604020202020204" pitchFamily="34" charset="0"/>
              <a:buChar char="•"/>
            </a:pPr>
            <a:endParaRPr lang="en-US" sz="5400" dirty="0"/>
          </a:p>
        </p:txBody>
      </p:sp>
    </p:spTree>
    <p:extLst>
      <p:ext uri="{BB962C8B-B14F-4D97-AF65-F5344CB8AC3E}">
        <p14:creationId xmlns:p14="http://schemas.microsoft.com/office/powerpoint/2010/main" val="3967303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Examples</a:t>
            </a:r>
            <a:r>
              <a:rPr lang="sv-SE" dirty="0"/>
              <a:t> </a:t>
            </a:r>
            <a:r>
              <a:rPr lang="sv-SE" dirty="0" err="1"/>
              <a:t>of</a:t>
            </a:r>
            <a:r>
              <a:rPr lang="sv-SE" dirty="0"/>
              <a:t> bias </a:t>
            </a:r>
            <a:r>
              <a:rPr lang="sv-SE" dirty="0" err="1"/>
              <a:t>being</a:t>
            </a:r>
            <a:r>
              <a:rPr lang="sv-SE" dirty="0"/>
              <a:t> </a:t>
            </a:r>
            <a:r>
              <a:rPr lang="sv-SE" dirty="0" err="1"/>
              <a:t>introduced</a:t>
            </a:r>
            <a:r>
              <a:rPr lang="sv-SE" dirty="0"/>
              <a:t> in the </a:t>
            </a:r>
            <a:r>
              <a:rPr lang="sv-SE" dirty="0" err="1">
                <a:solidFill>
                  <a:srgbClr val="FF0000"/>
                </a:solidFill>
              </a:rPr>
              <a:t>model</a:t>
            </a:r>
            <a:endParaRPr lang="en-US" dirty="0">
              <a:solidFill>
                <a:srgbClr val="FF0000"/>
              </a:solidFill>
            </a:endParaRPr>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12</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3046988"/>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000B0"/>
                </a:solidFill>
              </a:rPr>
              <a:t>Algorithmic Bias:</a:t>
            </a:r>
            <a:r>
              <a:rPr lang="en-US" sz="4800" dirty="0"/>
              <a:t> the bias is not present in the input data and is added purely by the algorithm. </a:t>
            </a:r>
          </a:p>
          <a:p>
            <a:pPr marL="1485900" lvl="1" indent="-571500">
              <a:buFont typeface="Arial" panose="020B0604020202020204" pitchFamily="34" charset="0"/>
              <a:buChar char="•"/>
            </a:pPr>
            <a:r>
              <a:rPr lang="en-US" sz="4800" dirty="0"/>
              <a:t>use of certain optimization functions, regularizations, choices in applying regression models on the data as a whole or considering subgroups.</a:t>
            </a:r>
          </a:p>
        </p:txBody>
      </p:sp>
    </p:spTree>
    <p:extLst>
      <p:ext uri="{BB962C8B-B14F-4D97-AF65-F5344CB8AC3E}">
        <p14:creationId xmlns:p14="http://schemas.microsoft.com/office/powerpoint/2010/main" val="771465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Examples</a:t>
            </a:r>
            <a:r>
              <a:rPr lang="sv-SE" dirty="0"/>
              <a:t> </a:t>
            </a:r>
            <a:r>
              <a:rPr lang="sv-SE" dirty="0" err="1"/>
              <a:t>of</a:t>
            </a:r>
            <a:r>
              <a:rPr lang="sv-SE" dirty="0"/>
              <a:t> bias </a:t>
            </a:r>
            <a:r>
              <a:rPr lang="sv-SE" dirty="0" err="1"/>
              <a:t>being</a:t>
            </a:r>
            <a:r>
              <a:rPr lang="sv-SE" dirty="0"/>
              <a:t> </a:t>
            </a:r>
            <a:r>
              <a:rPr lang="sv-SE" dirty="0" err="1"/>
              <a:t>introduced</a:t>
            </a:r>
            <a:r>
              <a:rPr lang="sv-SE" dirty="0"/>
              <a:t> in the </a:t>
            </a:r>
            <a:r>
              <a:rPr lang="sv-SE" dirty="0" err="1">
                <a:solidFill>
                  <a:srgbClr val="FF0000"/>
                </a:solidFill>
              </a:rPr>
              <a:t>model</a:t>
            </a:r>
            <a:endParaRPr lang="en-US" dirty="0">
              <a:solidFill>
                <a:srgbClr val="FF0000"/>
              </a:solidFill>
            </a:endParaRPr>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1569660"/>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000B0"/>
                </a:solidFill>
              </a:rPr>
              <a:t>Evaluation Bias</a:t>
            </a:r>
            <a:r>
              <a:rPr lang="en-US" sz="4800" dirty="0"/>
              <a:t>: The evaluation of the model is not fit for the intended use.</a:t>
            </a:r>
          </a:p>
          <a:p>
            <a:pPr marL="1485900" lvl="1" indent="-571500">
              <a:buFont typeface="Arial" panose="020B0604020202020204" pitchFamily="34" charset="0"/>
              <a:buChar char="•"/>
            </a:pPr>
            <a:r>
              <a:rPr lang="en-US" sz="4800" dirty="0"/>
              <a:t>use of inappropriate or disproportionate benchmarks for evaluation</a:t>
            </a:r>
          </a:p>
        </p:txBody>
      </p:sp>
    </p:spTree>
    <p:extLst>
      <p:ext uri="{BB962C8B-B14F-4D97-AF65-F5344CB8AC3E}">
        <p14:creationId xmlns:p14="http://schemas.microsoft.com/office/powerpoint/2010/main" val="1832373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Examples</a:t>
            </a:r>
            <a:r>
              <a:rPr lang="sv-SE" dirty="0"/>
              <a:t> </a:t>
            </a:r>
            <a:r>
              <a:rPr lang="sv-SE" dirty="0" err="1"/>
              <a:t>of</a:t>
            </a:r>
            <a:r>
              <a:rPr lang="sv-SE" dirty="0"/>
              <a:t> bias </a:t>
            </a:r>
            <a:r>
              <a:rPr lang="sv-SE" dirty="0" err="1"/>
              <a:t>being</a:t>
            </a:r>
            <a:r>
              <a:rPr lang="sv-SE" dirty="0"/>
              <a:t> </a:t>
            </a:r>
            <a:r>
              <a:rPr lang="sv-SE" dirty="0" err="1"/>
              <a:t>introduced</a:t>
            </a:r>
            <a:r>
              <a:rPr lang="sv-SE" dirty="0"/>
              <a:t> in the </a:t>
            </a:r>
            <a:r>
              <a:rPr lang="sv-SE" dirty="0" err="1">
                <a:solidFill>
                  <a:srgbClr val="FF0000"/>
                </a:solidFill>
              </a:rPr>
              <a:t>usage</a:t>
            </a:r>
            <a:endParaRPr lang="en-US" dirty="0">
              <a:solidFill>
                <a:srgbClr val="FF0000"/>
              </a:solidFill>
            </a:endParaRPr>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14</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314450" y="3409950"/>
            <a:ext cx="21793284" cy="7355860"/>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100C8"/>
                </a:solidFill>
              </a:rPr>
              <a:t>User Interaction Bias: </a:t>
            </a:r>
            <a:r>
              <a:rPr lang="en-US" sz="4800" dirty="0"/>
              <a:t>generated by the user interface</a:t>
            </a:r>
          </a:p>
          <a:p>
            <a:pPr marL="1485900" lvl="1" indent="-571500">
              <a:buFont typeface="Arial" panose="020B0604020202020204" pitchFamily="34" charset="0"/>
              <a:buChar char="•"/>
            </a:pPr>
            <a:r>
              <a:rPr lang="en-US" sz="4800" dirty="0"/>
              <a:t>users can only click on content that they see, so the seen content gets clicks, while everything else gets no click, and so the algorithm keeps suggesting the same items. </a:t>
            </a:r>
          </a:p>
          <a:p>
            <a:pPr marL="1485900" lvl="1" indent="-571500">
              <a:buFont typeface="Arial" panose="020B0604020202020204" pitchFamily="34" charset="0"/>
              <a:buChar char="•"/>
            </a:pPr>
            <a:endParaRPr lang="sv-SE" sz="4800" dirty="0"/>
          </a:p>
          <a:p>
            <a:pPr marL="571500" indent="-571500">
              <a:buFont typeface="Arial" panose="020B0604020202020204" pitchFamily="34" charset="0"/>
              <a:buChar char="•"/>
            </a:pPr>
            <a:r>
              <a:rPr lang="en-US" sz="4800" dirty="0">
                <a:solidFill>
                  <a:srgbClr val="0100C8"/>
                </a:solidFill>
              </a:rPr>
              <a:t>Bias from misuse*: </a:t>
            </a:r>
            <a:r>
              <a:rPr lang="en-US" sz="4800" dirty="0"/>
              <a:t>generated by malicious use</a:t>
            </a:r>
          </a:p>
          <a:p>
            <a:pPr marL="1485900" lvl="1" indent="-571500">
              <a:buFont typeface="Arial" panose="020B0604020202020204" pitchFamily="34" charset="0"/>
              <a:buChar char="•"/>
            </a:pPr>
            <a:r>
              <a:rPr lang="sv-SE" sz="4800" dirty="0"/>
              <a:t>B</a:t>
            </a:r>
            <a:r>
              <a:rPr lang="en-US" sz="4800" dirty="0" err="1"/>
              <a:t>ots</a:t>
            </a:r>
            <a:r>
              <a:rPr lang="en-US" sz="4800" dirty="0"/>
              <a:t> or users purposefully skewing results (as seen in chatbots or reviews)</a:t>
            </a:r>
          </a:p>
          <a:p>
            <a:pPr lvl="1"/>
            <a:endParaRPr lang="sv-SE" sz="4800" dirty="0"/>
          </a:p>
          <a:p>
            <a:pPr lvl="1"/>
            <a:r>
              <a:rPr lang="sv-SE" dirty="0"/>
              <a:t>*</a:t>
            </a:r>
            <a:r>
              <a:rPr lang="sv-SE" dirty="0" err="1"/>
              <a:t>this</a:t>
            </a:r>
            <a:r>
              <a:rPr lang="sv-SE" dirty="0"/>
              <a:t> </a:t>
            </a:r>
            <a:r>
              <a:rPr lang="sv-SE" dirty="0" err="1"/>
              <a:t>name</a:t>
            </a:r>
            <a:r>
              <a:rPr lang="sv-SE" dirty="0"/>
              <a:t> is not </a:t>
            </a:r>
            <a:r>
              <a:rPr lang="sv-SE" dirty="0" err="1"/>
              <a:t>official</a:t>
            </a:r>
            <a:r>
              <a:rPr lang="sv-SE" dirty="0"/>
              <a:t>, </a:t>
            </a:r>
            <a:r>
              <a:rPr lang="sv-SE" dirty="0" err="1"/>
              <a:t>but</a:t>
            </a:r>
            <a:r>
              <a:rPr lang="sv-SE" dirty="0"/>
              <a:t> as far as I </a:t>
            </a:r>
            <a:r>
              <a:rPr lang="sv-SE" dirty="0" err="1"/>
              <a:t>know</a:t>
            </a:r>
            <a:r>
              <a:rPr lang="sv-SE" dirty="0"/>
              <a:t> </a:t>
            </a:r>
            <a:r>
              <a:rPr lang="sv-SE" dirty="0" err="1"/>
              <a:t>there</a:t>
            </a:r>
            <a:r>
              <a:rPr lang="sv-SE" dirty="0"/>
              <a:t> is no consensus on </a:t>
            </a:r>
            <a:r>
              <a:rPr lang="sv-SE" dirty="0" err="1"/>
              <a:t>how</a:t>
            </a:r>
            <a:r>
              <a:rPr lang="sv-SE" dirty="0"/>
              <a:t> to call </a:t>
            </a:r>
            <a:r>
              <a:rPr lang="sv-SE" dirty="0" err="1"/>
              <a:t>this</a:t>
            </a:r>
            <a:r>
              <a:rPr lang="sv-SE" dirty="0"/>
              <a:t> </a:t>
            </a:r>
            <a:r>
              <a:rPr lang="sv-SE" dirty="0" err="1"/>
              <a:t>phenomenon</a:t>
            </a:r>
            <a:r>
              <a:rPr lang="sv-SE" dirty="0"/>
              <a:t>.</a:t>
            </a:r>
            <a:endParaRPr lang="en-US" dirty="0"/>
          </a:p>
          <a:p>
            <a:pPr marL="1485900" lvl="1" indent="-571500">
              <a:buFont typeface="Arial" panose="020B0604020202020204" pitchFamily="34" charset="0"/>
              <a:buChar char="•"/>
            </a:pPr>
            <a:endParaRPr lang="en-US" sz="4800" dirty="0"/>
          </a:p>
        </p:txBody>
      </p:sp>
    </p:spTree>
    <p:extLst>
      <p:ext uri="{BB962C8B-B14F-4D97-AF65-F5344CB8AC3E}">
        <p14:creationId xmlns:p14="http://schemas.microsoft.com/office/powerpoint/2010/main" val="2664106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Where</a:t>
            </a:r>
            <a:r>
              <a:rPr lang="sv-SE" dirty="0"/>
              <a:t> </a:t>
            </a:r>
            <a:r>
              <a:rPr lang="sv-SE" dirty="0" err="1"/>
              <a:t>does</a:t>
            </a:r>
            <a:r>
              <a:rPr lang="sv-SE" dirty="0"/>
              <a:t> bias come from?</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15</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6832640"/>
          </a:xfrm>
          <a:prstGeom prst="rect">
            <a:avLst/>
          </a:prstGeom>
          <a:noFill/>
        </p:spPr>
        <p:txBody>
          <a:bodyPr wrap="square" rtlCol="0">
            <a:spAutoFit/>
          </a:bodyPr>
          <a:lstStyle/>
          <a:p>
            <a:pPr marL="571500" indent="-571500">
              <a:buFont typeface="Arial" panose="020B0604020202020204" pitchFamily="34" charset="0"/>
              <a:buChar char="•"/>
            </a:pPr>
            <a:r>
              <a:rPr lang="sv-SE" sz="4800" dirty="0"/>
              <a:t>In the data</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In the </a:t>
            </a:r>
            <a:r>
              <a:rPr lang="sv-SE" sz="4800" dirty="0" err="1"/>
              <a:t>algortihm</a:t>
            </a:r>
            <a:endParaRPr lang="sv-SE" sz="4800" dirty="0"/>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In the </a:t>
            </a:r>
            <a:r>
              <a:rPr lang="sv-SE" sz="4800" dirty="0" err="1"/>
              <a:t>usage</a:t>
            </a:r>
            <a:endParaRPr lang="sv-SE" sz="4800" dirty="0"/>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err="1"/>
              <a:t>Surprise</a:t>
            </a:r>
            <a:r>
              <a:rPr lang="sv-SE" sz="4800" dirty="0"/>
              <a:t>: in the </a:t>
            </a:r>
            <a:r>
              <a:rPr lang="sv-SE" sz="4800" dirty="0" err="1"/>
              <a:t>context</a:t>
            </a:r>
            <a:r>
              <a:rPr lang="sv-SE" sz="4800" dirty="0"/>
              <a: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endParaRPr lang="en-US" sz="5400" dirty="0"/>
          </a:p>
        </p:txBody>
      </p:sp>
    </p:spTree>
    <p:extLst>
      <p:ext uri="{BB962C8B-B14F-4D97-AF65-F5344CB8AC3E}">
        <p14:creationId xmlns:p14="http://schemas.microsoft.com/office/powerpoint/2010/main" val="1846759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Examples</a:t>
            </a:r>
            <a:r>
              <a:rPr lang="sv-SE" dirty="0"/>
              <a:t> </a:t>
            </a:r>
            <a:r>
              <a:rPr lang="sv-SE" dirty="0" err="1"/>
              <a:t>of</a:t>
            </a:r>
            <a:r>
              <a:rPr lang="sv-SE" dirty="0"/>
              <a:t> bias </a:t>
            </a:r>
            <a:r>
              <a:rPr lang="sv-SE" dirty="0" err="1"/>
              <a:t>being</a:t>
            </a:r>
            <a:r>
              <a:rPr lang="sv-SE" dirty="0"/>
              <a:t> </a:t>
            </a:r>
            <a:r>
              <a:rPr lang="sv-SE" dirty="0" err="1"/>
              <a:t>introduced</a:t>
            </a:r>
            <a:r>
              <a:rPr lang="sv-SE" dirty="0"/>
              <a:t> in the </a:t>
            </a:r>
            <a:r>
              <a:rPr lang="sv-SE" dirty="0" err="1">
                <a:solidFill>
                  <a:srgbClr val="FF0000"/>
                </a:solidFill>
              </a:rPr>
              <a:t>context</a:t>
            </a:r>
            <a:endParaRPr lang="en-US" dirty="0">
              <a:solidFill>
                <a:srgbClr val="FF0000"/>
              </a:solidFill>
            </a:endParaRPr>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16</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314450" y="3409950"/>
            <a:ext cx="21793284" cy="3046988"/>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000B0"/>
                </a:solidFill>
              </a:rPr>
              <a:t>Historical Bias:</a:t>
            </a:r>
            <a:r>
              <a:rPr lang="en-US" sz="4800" dirty="0"/>
              <a:t> Historical bias is the already existing bias and socio-technical issues in the world and can seep into from the data generation process even given a perfect sampling and feature selection.</a:t>
            </a:r>
          </a:p>
          <a:p>
            <a:pPr lvl="1"/>
            <a:endParaRPr lang="en-US" sz="4800" dirty="0"/>
          </a:p>
        </p:txBody>
      </p:sp>
    </p:spTree>
    <p:extLst>
      <p:ext uri="{BB962C8B-B14F-4D97-AF65-F5344CB8AC3E}">
        <p14:creationId xmlns:p14="http://schemas.microsoft.com/office/powerpoint/2010/main" val="1956061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Examples</a:t>
            </a:r>
            <a:r>
              <a:rPr lang="sv-SE" dirty="0"/>
              <a:t> </a:t>
            </a:r>
            <a:r>
              <a:rPr lang="sv-SE" dirty="0" err="1"/>
              <a:t>of</a:t>
            </a:r>
            <a:r>
              <a:rPr lang="sv-SE" dirty="0"/>
              <a:t> bias </a:t>
            </a:r>
            <a:r>
              <a:rPr lang="sv-SE" dirty="0" err="1"/>
              <a:t>being</a:t>
            </a:r>
            <a:r>
              <a:rPr lang="sv-SE" dirty="0"/>
              <a:t> </a:t>
            </a:r>
            <a:r>
              <a:rPr lang="sv-SE" dirty="0" err="1"/>
              <a:t>introduced</a:t>
            </a:r>
            <a:r>
              <a:rPr lang="sv-SE" dirty="0"/>
              <a:t> in the </a:t>
            </a:r>
            <a:r>
              <a:rPr lang="sv-SE" dirty="0" err="1">
                <a:solidFill>
                  <a:srgbClr val="FF0000"/>
                </a:solidFill>
              </a:rPr>
              <a:t>context</a:t>
            </a:r>
            <a:endParaRPr lang="en-US" dirty="0">
              <a:solidFill>
                <a:srgbClr val="FF0000"/>
              </a:solidFill>
            </a:endParaRPr>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17</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314450" y="3409950"/>
            <a:ext cx="21793284" cy="8833187"/>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000B0"/>
                </a:solidFill>
              </a:rPr>
              <a:t>Historical Bias:</a:t>
            </a:r>
            <a:r>
              <a:rPr lang="en-US" sz="4800" dirty="0"/>
              <a:t> the already existing social inequalities generate unequal consequences even given a perfect sampling and feature selection.</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en-US" sz="4800" dirty="0">
                <a:solidFill>
                  <a:srgbClr val="0000B0"/>
                </a:solidFill>
              </a:rPr>
              <a:t>Population Bias:</a:t>
            </a:r>
            <a:r>
              <a:rPr lang="en-US" sz="4800" dirty="0"/>
              <a:t> when statistics, demographics, representatives, and user characteristics are different in the user population of the platform from the original target population.</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err="1">
                <a:solidFill>
                  <a:srgbClr val="0000B0"/>
                </a:solidFill>
              </a:rPr>
              <a:t>Behavior</a:t>
            </a:r>
            <a:r>
              <a:rPr lang="sv-SE" sz="4800" dirty="0">
                <a:solidFill>
                  <a:srgbClr val="0000B0"/>
                </a:solidFill>
              </a:rPr>
              <a:t> bias*: </a:t>
            </a:r>
            <a:r>
              <a:rPr lang="sv-SE" sz="4800" dirty="0" err="1"/>
              <a:t>when</a:t>
            </a:r>
            <a:r>
              <a:rPr lang="sv-SE" sz="4800" dirty="0"/>
              <a:t> the </a:t>
            </a:r>
            <a:r>
              <a:rPr lang="sv-SE" sz="4800" dirty="0" err="1"/>
              <a:t>behavior</a:t>
            </a:r>
            <a:r>
              <a:rPr lang="sv-SE" sz="4800" dirty="0"/>
              <a:t> </a:t>
            </a:r>
            <a:r>
              <a:rPr lang="sv-SE" sz="4800" dirty="0" err="1"/>
              <a:t>of</a:t>
            </a:r>
            <a:r>
              <a:rPr lang="sv-SE" sz="4800" dirty="0"/>
              <a:t> different populations </a:t>
            </a:r>
            <a:r>
              <a:rPr lang="sv-SE" sz="4800" dirty="0" err="1"/>
              <a:t>influences</a:t>
            </a:r>
            <a:r>
              <a:rPr lang="sv-SE" sz="4800" dirty="0"/>
              <a:t> the </a:t>
            </a:r>
            <a:r>
              <a:rPr lang="sv-SE" sz="4800" dirty="0" err="1"/>
              <a:t>effects</a:t>
            </a:r>
            <a:r>
              <a:rPr lang="sv-SE" sz="4800" dirty="0"/>
              <a:t> </a:t>
            </a:r>
            <a:r>
              <a:rPr lang="sv-SE" sz="4800" dirty="0" err="1"/>
              <a:t>of</a:t>
            </a:r>
            <a:r>
              <a:rPr lang="sv-SE" sz="4800" dirty="0"/>
              <a:t> the </a:t>
            </a:r>
            <a:r>
              <a:rPr lang="sv-SE" sz="4800" dirty="0" err="1"/>
              <a:t>algorithm</a:t>
            </a:r>
            <a:r>
              <a:rPr lang="sv-SE" sz="4800" dirty="0"/>
              <a:t>.</a:t>
            </a:r>
          </a:p>
          <a:p>
            <a:pPr marL="571500" indent="-571500">
              <a:buFont typeface="Arial" panose="020B0604020202020204" pitchFamily="34" charset="0"/>
              <a:buChar char="•"/>
            </a:pPr>
            <a:endParaRPr lang="sv-SE" sz="4800" dirty="0">
              <a:solidFill>
                <a:srgbClr val="0000B0"/>
              </a:solidFill>
            </a:endParaRPr>
          </a:p>
          <a:p>
            <a:r>
              <a:rPr lang="sv-SE" sz="3200" dirty="0"/>
              <a:t>*</a:t>
            </a:r>
            <a:r>
              <a:rPr lang="sv-SE" sz="3200" dirty="0" err="1"/>
              <a:t>this</a:t>
            </a:r>
            <a:r>
              <a:rPr lang="sv-SE" sz="3200" dirty="0"/>
              <a:t> </a:t>
            </a:r>
            <a:r>
              <a:rPr lang="sv-SE" sz="3200" dirty="0" err="1"/>
              <a:t>name</a:t>
            </a:r>
            <a:r>
              <a:rPr lang="sv-SE" sz="3200" dirty="0"/>
              <a:t> is not </a:t>
            </a:r>
            <a:r>
              <a:rPr lang="sv-SE" sz="3200" dirty="0" err="1"/>
              <a:t>official</a:t>
            </a:r>
            <a:r>
              <a:rPr lang="sv-SE" sz="3200" dirty="0"/>
              <a:t>, </a:t>
            </a:r>
            <a:r>
              <a:rPr lang="sv-SE" sz="3200" dirty="0" err="1"/>
              <a:t>but</a:t>
            </a:r>
            <a:r>
              <a:rPr lang="sv-SE" sz="3200" dirty="0"/>
              <a:t> as far as I </a:t>
            </a:r>
            <a:r>
              <a:rPr lang="sv-SE" sz="3200" dirty="0" err="1"/>
              <a:t>know</a:t>
            </a:r>
            <a:r>
              <a:rPr lang="sv-SE" sz="3200" dirty="0"/>
              <a:t> </a:t>
            </a:r>
            <a:r>
              <a:rPr lang="sv-SE" sz="3200" dirty="0" err="1"/>
              <a:t>there</a:t>
            </a:r>
            <a:r>
              <a:rPr lang="sv-SE" sz="3200" dirty="0"/>
              <a:t> is no consensus on </a:t>
            </a:r>
            <a:r>
              <a:rPr lang="sv-SE" sz="3200" dirty="0" err="1"/>
              <a:t>how</a:t>
            </a:r>
            <a:r>
              <a:rPr lang="sv-SE" sz="3200" dirty="0"/>
              <a:t> to call </a:t>
            </a:r>
            <a:r>
              <a:rPr lang="sv-SE" sz="3200" dirty="0" err="1"/>
              <a:t>this</a:t>
            </a:r>
            <a:r>
              <a:rPr lang="sv-SE" sz="3200" dirty="0"/>
              <a:t> </a:t>
            </a:r>
            <a:r>
              <a:rPr lang="sv-SE" sz="3200" dirty="0" err="1"/>
              <a:t>phenomenon</a:t>
            </a:r>
            <a:r>
              <a:rPr lang="sv-SE" sz="3200" dirty="0"/>
              <a:t>.</a:t>
            </a:r>
            <a:endParaRPr lang="en-US" sz="3200" dirty="0"/>
          </a:p>
          <a:p>
            <a:pPr lvl="1"/>
            <a:endParaRPr lang="en-US" sz="4800" dirty="0"/>
          </a:p>
        </p:txBody>
      </p:sp>
    </p:spTree>
    <p:extLst>
      <p:ext uri="{BB962C8B-B14F-4D97-AF65-F5344CB8AC3E}">
        <p14:creationId xmlns:p14="http://schemas.microsoft.com/office/powerpoint/2010/main" val="1421993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How</a:t>
            </a:r>
            <a:r>
              <a:rPr lang="sv-SE" dirty="0"/>
              <a:t> to fix it?</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18</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517244" y="3409950"/>
            <a:ext cx="21793284" cy="6001643"/>
          </a:xfrm>
          <a:prstGeom prst="rect">
            <a:avLst/>
          </a:prstGeom>
          <a:noFill/>
        </p:spPr>
        <p:txBody>
          <a:bodyPr wrap="square" rtlCol="0">
            <a:spAutoFit/>
          </a:bodyPr>
          <a:lstStyle/>
          <a:p>
            <a:pPr marL="571500" indent="-571500">
              <a:buFont typeface="Arial" panose="020B0604020202020204" pitchFamily="34" charset="0"/>
              <a:buChar char="•"/>
            </a:pPr>
            <a:r>
              <a:rPr lang="sv-SE" sz="4800" dirty="0"/>
              <a:t>Understand </a:t>
            </a:r>
            <a:r>
              <a:rPr lang="sv-SE" sz="4800" dirty="0" err="1"/>
              <a:t>where</a:t>
            </a:r>
            <a:r>
              <a:rPr lang="sv-SE" sz="4800" dirty="0"/>
              <a:t> it </a:t>
            </a:r>
            <a:r>
              <a:rPr lang="sv-SE" sz="4800" dirty="0" err="1"/>
              <a:t>comes</a:t>
            </a:r>
            <a:r>
              <a:rPr lang="sv-SE" sz="4800" dirty="0"/>
              <a:t> from</a:t>
            </a:r>
            <a:r>
              <a:rPr lang="en-US" sz="4800" dirty="0"/>
              <a:t> and avoid it in the first place </a:t>
            </a:r>
          </a:p>
          <a:p>
            <a:pPr marL="571500" indent="-571500">
              <a:buFont typeface="Arial" panose="020B0604020202020204" pitchFamily="34" charset="0"/>
              <a:buChar char="•"/>
            </a:pPr>
            <a:endParaRPr lang="en-US" sz="4800" dirty="0"/>
          </a:p>
          <a:p>
            <a:pPr marL="571500" indent="-571500">
              <a:buFont typeface="Arial" panose="020B0604020202020204" pitchFamily="34" charset="0"/>
              <a:buChar char="•"/>
            </a:pPr>
            <a:r>
              <a:rPr lang="sv-SE" sz="4800" dirty="0"/>
              <a:t>Fix it </a:t>
            </a:r>
            <a:r>
              <a:rPr lang="sv-SE" sz="4800" dirty="0" err="1"/>
              <a:t>before</a:t>
            </a:r>
            <a:r>
              <a:rPr lang="sv-SE" sz="4800" dirty="0"/>
              <a:t> </a:t>
            </a:r>
            <a:r>
              <a:rPr lang="sv-SE" sz="4800" dirty="0" err="1"/>
              <a:t>deployment</a:t>
            </a:r>
            <a:endParaRPr lang="sv-SE" sz="4800" dirty="0"/>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err="1"/>
              <a:t>Continuously</a:t>
            </a:r>
            <a:r>
              <a:rPr lang="sv-SE" sz="4800" dirty="0"/>
              <a:t> monitor and </a:t>
            </a:r>
            <a:r>
              <a:rPr lang="sv-SE" sz="4800" dirty="0" err="1"/>
              <a:t>continuously</a:t>
            </a:r>
            <a:r>
              <a:rPr lang="sv-SE" sz="4800" dirty="0"/>
              <a:t> fix it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All </a:t>
            </a:r>
            <a:r>
              <a:rPr lang="sv-SE" sz="4800" dirty="0" err="1"/>
              <a:t>of</a:t>
            </a:r>
            <a:r>
              <a:rPr lang="sv-SE" sz="4800" dirty="0"/>
              <a:t> the </a:t>
            </a:r>
            <a:r>
              <a:rPr lang="sv-SE" sz="4800" dirty="0" err="1"/>
              <a:t>above</a:t>
            </a:r>
            <a:r>
              <a:rPr lang="sv-SE" sz="4800" dirty="0"/>
              <a:t>?</a:t>
            </a:r>
          </a:p>
          <a:p>
            <a:endParaRPr lang="sv-SE" sz="4800" dirty="0"/>
          </a:p>
        </p:txBody>
      </p:sp>
      <p:pic>
        <p:nvPicPr>
          <p:cNvPr id="4" name="Graphic 3" descr="Checkmark">
            <a:extLst>
              <a:ext uri="{FF2B5EF4-FFF2-40B4-BE49-F238E27FC236}">
                <a16:creationId xmlns:a16="http://schemas.microsoft.com/office/drawing/2014/main" id="{A22817CD-AD5A-475C-8E2C-1F0CD3CDE2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659350" y="3390900"/>
            <a:ext cx="914400" cy="914400"/>
          </a:xfrm>
          <a:prstGeom prst="rect">
            <a:avLst/>
          </a:prstGeom>
        </p:spPr>
      </p:pic>
    </p:spTree>
    <p:extLst>
      <p:ext uri="{BB962C8B-B14F-4D97-AF65-F5344CB8AC3E}">
        <p14:creationId xmlns:p14="http://schemas.microsoft.com/office/powerpoint/2010/main" val="563509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Unbiasing</a:t>
            </a:r>
            <a:r>
              <a:rPr lang="sv-SE" dirty="0"/>
              <a:t> </a:t>
            </a:r>
            <a:r>
              <a:rPr lang="sv-SE" dirty="0" err="1"/>
              <a:t>before</a:t>
            </a:r>
            <a:r>
              <a:rPr lang="sv-SE" dirty="0"/>
              <a:t> </a:t>
            </a:r>
            <a:r>
              <a:rPr lang="sv-SE" dirty="0" err="1"/>
              <a:t>deployment</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19</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517244" y="3409950"/>
            <a:ext cx="21793284" cy="11049179"/>
          </a:xfrm>
          <a:prstGeom prst="rect">
            <a:avLst/>
          </a:prstGeom>
          <a:noFill/>
        </p:spPr>
        <p:txBody>
          <a:bodyPr wrap="square" rtlCol="0">
            <a:spAutoFit/>
          </a:bodyPr>
          <a:lstStyle/>
          <a:p>
            <a:pPr marL="571500" indent="-571500">
              <a:buFont typeface="Arial" panose="020B0604020202020204" pitchFamily="34" charset="0"/>
              <a:buChar char="•"/>
            </a:pPr>
            <a:r>
              <a:rPr lang="sv-SE" sz="4800" dirty="0"/>
              <a:t>To </a:t>
            </a:r>
            <a:r>
              <a:rPr lang="sv-SE" sz="4800" dirty="0" err="1"/>
              <a:t>remove</a:t>
            </a:r>
            <a:r>
              <a:rPr lang="sv-SE" sz="4800" dirty="0"/>
              <a:t> </a:t>
            </a:r>
            <a:r>
              <a:rPr lang="sv-SE" sz="4800" dirty="0" err="1"/>
              <a:t>undesirable</a:t>
            </a:r>
            <a:r>
              <a:rPr lang="sv-SE" sz="4800" dirty="0"/>
              <a:t> bias </a:t>
            </a:r>
            <a:r>
              <a:rPr lang="sv-SE" sz="4800" dirty="0" err="1"/>
              <a:t>before</a:t>
            </a:r>
            <a:r>
              <a:rPr lang="sv-SE" sz="4800" dirty="0"/>
              <a:t> </a:t>
            </a:r>
            <a:r>
              <a:rPr lang="sv-SE" sz="4800" dirty="0" err="1"/>
              <a:t>deployment</a:t>
            </a:r>
            <a:r>
              <a:rPr lang="sv-SE" sz="4800" dirty="0"/>
              <a:t>, </a:t>
            </a:r>
            <a:r>
              <a:rPr lang="sv-SE" sz="4800" dirty="0" err="1"/>
              <a:t>first</a:t>
            </a:r>
            <a:r>
              <a:rPr lang="sv-SE" sz="4800" dirty="0"/>
              <a:t> </a:t>
            </a:r>
            <a:r>
              <a:rPr lang="sv-SE" sz="4800" dirty="0" err="1"/>
              <a:t>we</a:t>
            </a:r>
            <a:r>
              <a:rPr lang="sv-SE" sz="4800" dirty="0"/>
              <a:t> </a:t>
            </a:r>
            <a:r>
              <a:rPr lang="sv-SE" sz="4800" dirty="0" err="1"/>
              <a:t>have</a:t>
            </a:r>
            <a:r>
              <a:rPr lang="sv-SE" sz="4800" dirty="0"/>
              <a:t> to </a:t>
            </a:r>
            <a:r>
              <a:rPr lang="sv-SE" sz="4800" dirty="0" err="1"/>
              <a:t>define</a:t>
            </a:r>
            <a:r>
              <a:rPr lang="sv-SE" sz="4800" dirty="0"/>
              <a:t> it and </a:t>
            </a:r>
            <a:r>
              <a:rPr lang="sv-SE" sz="4800" dirty="0" err="1"/>
              <a:t>quantify</a:t>
            </a:r>
            <a:r>
              <a:rPr lang="sv-SE" sz="4800" dirty="0"/>
              <a:t> it.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err="1"/>
              <a:t>Commonly</a:t>
            </a:r>
            <a:r>
              <a:rPr lang="sv-SE" sz="4800" dirty="0"/>
              <a:t>, the definitions </a:t>
            </a:r>
            <a:r>
              <a:rPr lang="sv-SE" sz="4800" dirty="0" err="1"/>
              <a:t>of</a:t>
            </a:r>
            <a:r>
              <a:rPr lang="sv-SE" sz="4800" dirty="0"/>
              <a:t> an ”</a:t>
            </a:r>
            <a:r>
              <a:rPr lang="sv-SE" sz="4800" dirty="0" err="1"/>
              <a:t>unbiased</a:t>
            </a:r>
            <a:r>
              <a:rPr lang="sv-SE" sz="4800" dirty="0"/>
              <a:t>” </a:t>
            </a:r>
            <a:r>
              <a:rPr lang="sv-SE" sz="4800" dirty="0" err="1"/>
              <a:t>algorithm</a:t>
            </a:r>
            <a:r>
              <a:rPr lang="sv-SE" sz="4800" dirty="0"/>
              <a:t>, ara </a:t>
            </a:r>
            <a:r>
              <a:rPr lang="sv-SE" sz="4800" dirty="0" err="1"/>
              <a:t>called</a:t>
            </a:r>
            <a:r>
              <a:rPr lang="sv-SE" sz="4800" dirty="0"/>
              <a:t> </a:t>
            </a:r>
            <a:r>
              <a:rPr lang="sv-SE" sz="4800" i="1" dirty="0" err="1"/>
              <a:t>fairness</a:t>
            </a:r>
            <a:r>
              <a:rPr lang="sv-SE" sz="4800" i="1" dirty="0"/>
              <a:t> definitions.</a:t>
            </a:r>
          </a:p>
          <a:p>
            <a:pPr marL="571500" indent="-571500">
              <a:buFont typeface="Arial" panose="020B0604020202020204" pitchFamily="34" charset="0"/>
              <a:buChar char="•"/>
            </a:pPr>
            <a:endParaRPr lang="sv-SE" sz="4800" i="1" dirty="0"/>
          </a:p>
          <a:p>
            <a:pPr marL="571500" indent="-571500">
              <a:buFont typeface="Arial" panose="020B0604020202020204" pitchFamily="34" charset="0"/>
              <a:buChar char="•"/>
            </a:pPr>
            <a:r>
              <a:rPr lang="sv-SE" sz="4800" dirty="0" err="1"/>
              <a:t>These</a:t>
            </a:r>
            <a:r>
              <a:rPr lang="sv-SE" sz="4800" dirty="0"/>
              <a:t> </a:t>
            </a:r>
            <a:r>
              <a:rPr lang="sv-SE" sz="4800" dirty="0" err="1"/>
              <a:t>often</a:t>
            </a:r>
            <a:r>
              <a:rPr lang="sv-SE" sz="4800" dirty="0"/>
              <a:t> </a:t>
            </a:r>
            <a:r>
              <a:rPr lang="sv-SE" sz="4800" dirty="0" err="1"/>
              <a:t>involve</a:t>
            </a:r>
            <a:r>
              <a:rPr lang="sv-SE" sz="4800" dirty="0"/>
              <a:t> </a:t>
            </a:r>
            <a:r>
              <a:rPr lang="sv-SE" sz="4800" dirty="0" err="1"/>
              <a:t>defining</a:t>
            </a:r>
            <a:r>
              <a:rPr lang="sv-SE" sz="4800" dirty="0"/>
              <a:t> </a:t>
            </a:r>
            <a:r>
              <a:rPr lang="sv-SE" sz="4800" i="1" dirty="0" err="1"/>
              <a:t>protected</a:t>
            </a:r>
            <a:r>
              <a:rPr lang="sv-SE" sz="4800" i="1" dirty="0"/>
              <a:t> </a:t>
            </a:r>
            <a:r>
              <a:rPr lang="sv-SE" sz="4800" i="1" dirty="0" err="1"/>
              <a:t>classes</a:t>
            </a:r>
            <a:r>
              <a:rPr lang="sv-SE" sz="4800" i="1" dirty="0"/>
              <a:t> </a:t>
            </a:r>
            <a:r>
              <a:rPr lang="sv-SE" sz="4800" dirty="0"/>
              <a:t>and </a:t>
            </a:r>
            <a:r>
              <a:rPr lang="sv-SE" sz="4800" i="1" dirty="0"/>
              <a:t>positive/negative </a:t>
            </a:r>
            <a:r>
              <a:rPr lang="sv-SE" sz="4800" i="1" dirty="0" err="1"/>
              <a:t>outcomes</a:t>
            </a:r>
            <a:r>
              <a:rPr lang="sv-SE" sz="4800" i="1" dirty="0"/>
              <a:t>.</a:t>
            </a:r>
            <a:r>
              <a:rPr lang="sv-SE" sz="4800" dirty="0"/>
              <a:t> </a:t>
            </a:r>
          </a:p>
          <a:p>
            <a:pPr marL="1485900" lvl="1" indent="-571500">
              <a:buFont typeface="Arial" panose="020B0604020202020204" pitchFamily="34" charset="0"/>
              <a:buChar char="•"/>
            </a:pPr>
            <a:r>
              <a:rPr lang="sv-SE" sz="4800" dirty="0" err="1"/>
              <a:t>We</a:t>
            </a:r>
            <a:r>
              <a:rPr lang="sv-SE" sz="4800" dirty="0"/>
              <a:t> </a:t>
            </a:r>
            <a:r>
              <a:rPr lang="sv-SE" sz="4800" dirty="0" err="1"/>
              <a:t>will</a:t>
            </a:r>
            <a:r>
              <a:rPr lang="sv-SE" sz="4800" dirty="0"/>
              <a:t> </a:t>
            </a:r>
            <a:r>
              <a:rPr lang="sv-SE" sz="4800" dirty="0" err="1"/>
              <a:t>denote</a:t>
            </a:r>
            <a:r>
              <a:rPr lang="sv-SE" sz="4800" dirty="0"/>
              <a:t> the </a:t>
            </a:r>
            <a:r>
              <a:rPr lang="sv-SE" sz="4800" dirty="0" err="1"/>
              <a:t>predicted</a:t>
            </a:r>
            <a:r>
              <a:rPr lang="sv-SE" sz="4800" dirty="0"/>
              <a:t> </a:t>
            </a:r>
            <a:r>
              <a:rPr lang="sv-SE" sz="4800" dirty="0" err="1"/>
              <a:t>outcome</a:t>
            </a:r>
            <a:r>
              <a:rPr lang="sv-SE" sz="4800" dirty="0"/>
              <a:t> by O, the </a:t>
            </a:r>
            <a:r>
              <a:rPr lang="sv-SE" sz="4800" dirty="0" err="1"/>
              <a:t>actual</a:t>
            </a:r>
            <a:r>
              <a:rPr lang="sv-SE" sz="4800" dirty="0"/>
              <a:t> </a:t>
            </a:r>
            <a:r>
              <a:rPr lang="sv-SE" sz="4800" dirty="0" err="1"/>
              <a:t>outcome</a:t>
            </a:r>
            <a:r>
              <a:rPr lang="sv-SE" sz="4800" dirty="0"/>
              <a:t> by Y, and the </a:t>
            </a:r>
            <a:r>
              <a:rPr lang="sv-SE" sz="4800" dirty="0" err="1"/>
              <a:t>class</a:t>
            </a:r>
            <a:r>
              <a:rPr lang="sv-SE" sz="4800" dirty="0"/>
              <a:t> by C.</a:t>
            </a:r>
          </a:p>
          <a:p>
            <a:pPr marL="1485900" lvl="1" indent="-571500">
              <a:buFont typeface="Arial" panose="020B0604020202020204" pitchFamily="34" charset="0"/>
              <a:buChar char="•"/>
            </a:pPr>
            <a:r>
              <a:rPr lang="sv-SE" sz="4800" dirty="0" err="1"/>
              <a:t>We</a:t>
            </a:r>
            <a:r>
              <a:rPr lang="sv-SE" sz="4800" dirty="0"/>
              <a:t> </a:t>
            </a:r>
            <a:r>
              <a:rPr lang="sv-SE" sz="4800" dirty="0" err="1"/>
              <a:t>will</a:t>
            </a:r>
            <a:r>
              <a:rPr lang="sv-SE" sz="4800" dirty="0"/>
              <a:t> </a:t>
            </a:r>
            <a:r>
              <a:rPr lang="sv-SE" sz="4800" dirty="0" err="1"/>
              <a:t>denoted</a:t>
            </a:r>
            <a:r>
              <a:rPr lang="sv-SE" sz="4800" dirty="0"/>
              <a:t> </a:t>
            </a:r>
            <a:r>
              <a:rPr lang="sv-SE" sz="4800" dirty="0" err="1"/>
              <a:t>protected</a:t>
            </a:r>
            <a:r>
              <a:rPr lang="sv-SE" sz="4800" dirty="0"/>
              <a:t> </a:t>
            </a:r>
            <a:r>
              <a:rPr lang="sv-SE" sz="4800" dirty="0" err="1"/>
              <a:t>classes</a:t>
            </a:r>
            <a:r>
              <a:rPr lang="sv-SE" sz="4800" dirty="0"/>
              <a:t> by </a:t>
            </a:r>
            <a:r>
              <a:rPr lang="sv-SE" sz="4800" i="1" dirty="0"/>
              <a:t>p </a:t>
            </a:r>
            <a:r>
              <a:rPr lang="sv-SE" sz="4800" dirty="0"/>
              <a:t>and </a:t>
            </a:r>
            <a:r>
              <a:rPr lang="sv-SE" sz="4800" dirty="0" err="1"/>
              <a:t>unprotected</a:t>
            </a:r>
            <a:r>
              <a:rPr lang="sv-SE" sz="4800" dirty="0"/>
              <a:t> by </a:t>
            </a:r>
            <a:r>
              <a:rPr lang="sv-SE" sz="4800" i="1" dirty="0" err="1"/>
              <a:t>up</a:t>
            </a:r>
            <a:r>
              <a:rPr lang="sv-SE" sz="4800" i="1" dirty="0"/>
              <a:t>.</a:t>
            </a:r>
          </a:p>
          <a:p>
            <a:pPr marL="1485900" lvl="1" indent="-571500">
              <a:buFont typeface="Arial" panose="020B0604020202020204" pitchFamily="34" charset="0"/>
              <a:buChar char="•"/>
            </a:pPr>
            <a:r>
              <a:rPr lang="sv-SE" sz="4800" dirty="0" err="1"/>
              <a:t>We</a:t>
            </a:r>
            <a:r>
              <a:rPr lang="sv-SE" sz="4800" dirty="0"/>
              <a:t> </a:t>
            </a:r>
            <a:r>
              <a:rPr lang="sv-SE" sz="4800" dirty="0" err="1"/>
              <a:t>will</a:t>
            </a:r>
            <a:r>
              <a:rPr lang="sv-SE" sz="4800" dirty="0"/>
              <a:t> </a:t>
            </a:r>
            <a:r>
              <a:rPr lang="sv-SE" sz="4800" dirty="0" err="1"/>
              <a:t>denote</a:t>
            </a:r>
            <a:r>
              <a:rPr lang="sv-SE" sz="4800" dirty="0"/>
              <a:t> the </a:t>
            </a:r>
            <a:r>
              <a:rPr lang="sv-SE" sz="4800" dirty="0" err="1"/>
              <a:t>desirable</a:t>
            </a:r>
            <a:r>
              <a:rPr lang="sv-SE" sz="4800" dirty="0"/>
              <a:t> </a:t>
            </a:r>
            <a:r>
              <a:rPr lang="sv-SE" sz="4800" dirty="0" err="1"/>
              <a:t>outcome</a:t>
            </a:r>
            <a:r>
              <a:rPr lang="sv-SE" sz="4800" dirty="0"/>
              <a:t> by </a:t>
            </a:r>
            <a:r>
              <a:rPr lang="sv-SE" sz="4800" i="1" dirty="0"/>
              <a:t>d </a:t>
            </a:r>
            <a:r>
              <a:rPr lang="sv-SE" sz="4800" dirty="0"/>
              <a:t>and </a:t>
            </a:r>
            <a:r>
              <a:rPr lang="sv-SE" sz="4800" dirty="0" err="1"/>
              <a:t>undesirable</a:t>
            </a:r>
            <a:r>
              <a:rPr lang="sv-SE" sz="4800" dirty="0"/>
              <a:t> by </a:t>
            </a:r>
            <a:r>
              <a:rPr lang="sv-SE" sz="4800" i="1" dirty="0" err="1"/>
              <a:t>ud</a:t>
            </a:r>
            <a:r>
              <a:rPr lang="sv-SE" sz="4800" i="1" dirty="0"/>
              <a:t>.</a:t>
            </a:r>
          </a:p>
          <a:p>
            <a:r>
              <a:rPr lang="sv-SE" sz="4400" i="1" dirty="0">
                <a:solidFill>
                  <a:srgbClr val="0100C8"/>
                </a:solidFill>
              </a:rPr>
              <a:t>The </a:t>
            </a:r>
            <a:r>
              <a:rPr lang="sv-SE" sz="4400" i="1" dirty="0" err="1">
                <a:solidFill>
                  <a:srgbClr val="0100C8"/>
                </a:solidFill>
              </a:rPr>
              <a:t>following</a:t>
            </a:r>
            <a:r>
              <a:rPr lang="sv-SE" sz="4400" i="1" dirty="0">
                <a:solidFill>
                  <a:srgbClr val="0100C8"/>
                </a:solidFill>
              </a:rPr>
              <a:t> definitions come from:</a:t>
            </a:r>
            <a:r>
              <a:rPr lang="sv-SE" sz="4400" dirty="0">
                <a:solidFill>
                  <a:srgbClr val="0100C8"/>
                </a:solidFill>
              </a:rPr>
              <a:t> Verma, S. and Rubin, J. </a:t>
            </a:r>
            <a:r>
              <a:rPr lang="sv-SE" sz="4400" dirty="0" err="1">
                <a:solidFill>
                  <a:srgbClr val="0100C8"/>
                </a:solidFill>
              </a:rPr>
              <a:t>Fairness</a:t>
            </a:r>
            <a:r>
              <a:rPr lang="sv-SE" sz="4400" dirty="0">
                <a:solidFill>
                  <a:srgbClr val="0100C8"/>
                </a:solidFill>
              </a:rPr>
              <a:t> definitions </a:t>
            </a:r>
            <a:r>
              <a:rPr lang="sv-SE" sz="4400" dirty="0" err="1">
                <a:solidFill>
                  <a:srgbClr val="0100C8"/>
                </a:solidFill>
              </a:rPr>
              <a:t>explained</a:t>
            </a:r>
            <a:r>
              <a:rPr lang="sv-SE" sz="4400" dirty="0">
                <a:solidFill>
                  <a:srgbClr val="0100C8"/>
                </a:solidFill>
              </a:rPr>
              <a:t>. </a:t>
            </a:r>
            <a:r>
              <a:rPr lang="en-US" sz="4400" dirty="0" err="1">
                <a:solidFill>
                  <a:srgbClr val="0100C8"/>
                </a:solidFill>
              </a:rPr>
              <a:t>FairWare</a:t>
            </a:r>
            <a:r>
              <a:rPr lang="en-US" sz="4400" dirty="0">
                <a:solidFill>
                  <a:srgbClr val="0100C8"/>
                </a:solidFill>
              </a:rPr>
              <a:t> '18: Proceedings of the International Workshop on Software Fairness, 2018.</a:t>
            </a:r>
            <a:endParaRPr lang="sv-SE" sz="4400" dirty="0">
              <a:solidFill>
                <a:srgbClr val="0100C8"/>
              </a:solidFill>
            </a:endParaRPr>
          </a:p>
          <a:p>
            <a:pPr marL="1485900" lvl="1" indent="-571500">
              <a:buFont typeface="Arial" panose="020B0604020202020204" pitchFamily="34" charset="0"/>
              <a:buChar char="•"/>
            </a:pPr>
            <a:endParaRPr lang="sv-SE" sz="4800" i="1" dirty="0"/>
          </a:p>
          <a:p>
            <a:pPr marL="1485900" lvl="1" indent="-571500">
              <a:buFont typeface="Arial" panose="020B0604020202020204" pitchFamily="34" charset="0"/>
              <a:buChar char="•"/>
            </a:pPr>
            <a:endParaRPr lang="sv-SE" sz="4800" dirty="0"/>
          </a:p>
          <a:p>
            <a:endParaRPr lang="sv-SE" sz="4800" dirty="0"/>
          </a:p>
        </p:txBody>
      </p:sp>
    </p:spTree>
    <p:extLst>
      <p:ext uri="{BB962C8B-B14F-4D97-AF65-F5344CB8AC3E}">
        <p14:creationId xmlns:p14="http://schemas.microsoft.com/office/powerpoint/2010/main" val="20011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sv-SE" dirty="0"/>
              <a:t>University </a:t>
            </a:r>
            <a:r>
              <a:rPr lang="sv-SE" dirty="0" err="1"/>
              <a:t>of</a:t>
            </a:r>
            <a:r>
              <a:rPr lang="sv-SE" dirty="0"/>
              <a:t> </a:t>
            </a:r>
            <a:r>
              <a:rPr lang="sv-SE" dirty="0" err="1"/>
              <a:t>Cyprus</a:t>
            </a:r>
            <a:endParaRPr lang="en-US" dirty="0"/>
          </a:p>
        </p:txBody>
      </p:sp>
      <p:sp>
        <p:nvSpPr>
          <p:cNvPr id="3" name="Text Placeholder 2"/>
          <p:cNvSpPr>
            <a:spLocks noGrp="1"/>
          </p:cNvSpPr>
          <p:nvPr>
            <p:ph type="body" sz="quarter" idx="19"/>
          </p:nvPr>
        </p:nvSpPr>
        <p:spPr/>
        <p:txBody>
          <a:bodyPr/>
          <a:lstStyle/>
          <a:p>
            <a:endParaRPr lang="en-US" dirty="0"/>
          </a:p>
        </p:txBody>
      </p:sp>
      <p:sp>
        <p:nvSpPr>
          <p:cNvPr id="4" name="Text Placeholder 3"/>
          <p:cNvSpPr>
            <a:spLocks noGrp="1"/>
          </p:cNvSpPr>
          <p:nvPr>
            <p:ph type="body" sz="quarter" idx="21"/>
          </p:nvPr>
        </p:nvSpPr>
        <p:spPr/>
        <p:txBody>
          <a:bodyPr/>
          <a:lstStyle/>
          <a:p>
            <a:r>
              <a:rPr lang="sv-SE" dirty="0"/>
              <a:t>Bias, </a:t>
            </a:r>
            <a:r>
              <a:rPr lang="sv-SE" dirty="0" err="1"/>
              <a:t>fairness</a:t>
            </a:r>
            <a:r>
              <a:rPr lang="sv-SE" dirty="0"/>
              <a:t> and the </a:t>
            </a:r>
            <a:r>
              <a:rPr lang="sv-SE" dirty="0" err="1"/>
              <a:t>way</a:t>
            </a:r>
            <a:r>
              <a:rPr lang="sv-SE" dirty="0"/>
              <a:t> forward</a:t>
            </a:r>
            <a:endParaRPr lang="en-US" dirty="0"/>
          </a:p>
        </p:txBody>
      </p:sp>
      <p:sp>
        <p:nvSpPr>
          <p:cNvPr id="5" name="Text Placeholder 4"/>
          <p:cNvSpPr>
            <a:spLocks noGrp="1"/>
          </p:cNvSpPr>
          <p:nvPr>
            <p:ph type="body" sz="quarter" idx="23"/>
          </p:nvPr>
        </p:nvSpPr>
        <p:spPr/>
        <p:txBody>
          <a:bodyPr/>
          <a:lstStyle/>
          <a:p>
            <a:r>
              <a:rPr lang="sv-SE" dirty="0"/>
              <a:t>Andrea </a:t>
            </a:r>
            <a:r>
              <a:rPr lang="sv-SE" dirty="0" err="1"/>
              <a:t>Aler</a:t>
            </a:r>
            <a:r>
              <a:rPr lang="sv-SE" dirty="0"/>
              <a:t> </a:t>
            </a:r>
            <a:r>
              <a:rPr lang="sv-SE" dirty="0" err="1"/>
              <a:t>Tubella</a:t>
            </a:r>
            <a:endParaRPr lang="en-US" i="1" dirty="0"/>
          </a:p>
        </p:txBody>
      </p:sp>
    </p:spTree>
    <p:extLst>
      <p:ext uri="{BB962C8B-B14F-4D97-AF65-F5344CB8AC3E}">
        <p14:creationId xmlns:p14="http://schemas.microsoft.com/office/powerpoint/2010/main" val="1302962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Some</a:t>
            </a:r>
            <a:r>
              <a:rPr lang="sv-SE" dirty="0"/>
              <a:t> </a:t>
            </a:r>
            <a:r>
              <a:rPr lang="sv-SE" dirty="0" err="1"/>
              <a:t>fairness</a:t>
            </a:r>
            <a:r>
              <a:rPr lang="sv-SE" dirty="0"/>
              <a:t> </a:t>
            </a:r>
            <a:r>
              <a:rPr lang="sv-SE" dirty="0" err="1"/>
              <a:t>ideas</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20</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517244" y="3409950"/>
            <a:ext cx="21793284" cy="6740307"/>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100C8"/>
                </a:solidFill>
              </a:rPr>
              <a:t>Group fairness: </a:t>
            </a:r>
            <a:r>
              <a:rPr lang="en-US" sz="4800" dirty="0"/>
              <a:t>A classifier satisfies this definition if subjects in both protected and unprotected groups have equal probability of being assigned to the positive predicted class.</a:t>
            </a:r>
          </a:p>
          <a:p>
            <a:pPr marL="1485900" lvl="1" indent="-571500">
              <a:buFont typeface="Arial" panose="020B0604020202020204" pitchFamily="34" charset="0"/>
              <a:buChar char="•"/>
            </a:pPr>
            <a:r>
              <a:rPr lang="en-US" sz="4800" dirty="0"/>
              <a:t>P(O=d |C = p) = P(O=d |C = u</a:t>
            </a:r>
            <a:r>
              <a:rPr lang="sv-SE" sz="4800" dirty="0"/>
              <a:t> )</a:t>
            </a:r>
          </a:p>
          <a:p>
            <a:pPr marL="1485900" lvl="1" indent="-571500">
              <a:buFont typeface="Arial" panose="020B0604020202020204" pitchFamily="34" charset="0"/>
              <a:buChar char="•"/>
            </a:pPr>
            <a:r>
              <a:rPr lang="en-US" sz="4800" dirty="0"/>
              <a:t>The main idea behind this definition is that individuals should have an equivalent opportunity to obtain a desirable outcome, regardless of their </a:t>
            </a:r>
            <a:r>
              <a:rPr lang="sv-SE" sz="4800" dirty="0" err="1"/>
              <a:t>class</a:t>
            </a:r>
            <a:r>
              <a:rPr lang="sv-SE" sz="4800" dirty="0"/>
              <a:t>.</a:t>
            </a:r>
          </a:p>
          <a:p>
            <a:pPr marL="1485900" lvl="1" indent="-571500">
              <a:buFont typeface="Arial" panose="020B0604020202020204" pitchFamily="34" charset="0"/>
              <a:buChar char="•"/>
            </a:pPr>
            <a:r>
              <a:rPr lang="sv-SE" sz="4800" dirty="0"/>
              <a:t>To test for it, </a:t>
            </a:r>
            <a:r>
              <a:rPr lang="sv-SE" sz="4800" dirty="0" err="1"/>
              <a:t>we</a:t>
            </a:r>
            <a:r>
              <a:rPr lang="sv-SE" sz="4800" dirty="0"/>
              <a:t> must </a:t>
            </a:r>
            <a:r>
              <a:rPr lang="sv-SE" sz="4800" dirty="0" err="1"/>
              <a:t>have</a:t>
            </a:r>
            <a:r>
              <a:rPr lang="sv-SE" sz="4800" dirty="0"/>
              <a:t> </a:t>
            </a:r>
            <a:r>
              <a:rPr lang="sv-SE" sz="4800" dirty="0" err="1"/>
              <a:t>knowledge</a:t>
            </a:r>
            <a:r>
              <a:rPr lang="sv-SE" sz="4800" dirty="0"/>
              <a:t> </a:t>
            </a:r>
            <a:r>
              <a:rPr lang="sv-SE" sz="4800" dirty="0" err="1"/>
              <a:t>of</a:t>
            </a:r>
            <a:r>
              <a:rPr lang="sv-SE" sz="4800" dirty="0"/>
              <a:t> the </a:t>
            </a:r>
            <a:r>
              <a:rPr lang="sv-SE" sz="4800" dirty="0" err="1"/>
              <a:t>class</a:t>
            </a:r>
            <a:r>
              <a:rPr lang="sv-SE" sz="4800" dirty="0"/>
              <a:t> </a:t>
            </a:r>
            <a:r>
              <a:rPr lang="sv-SE" sz="4800" dirty="0" err="1"/>
              <a:t>of</a:t>
            </a:r>
            <a:r>
              <a:rPr lang="sv-SE" sz="4800" dirty="0"/>
              <a:t> </a:t>
            </a:r>
            <a:r>
              <a:rPr lang="sv-SE" sz="4800" dirty="0" err="1"/>
              <a:t>subjects</a:t>
            </a:r>
            <a:r>
              <a:rPr lang="sv-SE" sz="4800" dirty="0"/>
              <a:t> and </a:t>
            </a:r>
            <a:r>
              <a:rPr lang="sv-SE" sz="4800" dirty="0" err="1"/>
              <a:t>of</a:t>
            </a:r>
            <a:r>
              <a:rPr lang="sv-SE" sz="4800" dirty="0"/>
              <a:t> the </a:t>
            </a:r>
            <a:r>
              <a:rPr lang="sv-SE" sz="4800" dirty="0" err="1"/>
              <a:t>predicted</a:t>
            </a:r>
            <a:r>
              <a:rPr lang="sv-SE" sz="4800" dirty="0"/>
              <a:t> </a:t>
            </a:r>
            <a:r>
              <a:rPr lang="sv-SE" sz="4800" dirty="0" err="1"/>
              <a:t>outcomes</a:t>
            </a:r>
            <a:r>
              <a:rPr lang="sv-SE" sz="4800" dirty="0"/>
              <a:t>.</a:t>
            </a:r>
          </a:p>
          <a:p>
            <a:endParaRPr lang="sv-SE" sz="4800" dirty="0"/>
          </a:p>
        </p:txBody>
      </p:sp>
    </p:spTree>
    <p:extLst>
      <p:ext uri="{BB962C8B-B14F-4D97-AF65-F5344CB8AC3E}">
        <p14:creationId xmlns:p14="http://schemas.microsoft.com/office/powerpoint/2010/main" val="1471241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Some</a:t>
            </a:r>
            <a:r>
              <a:rPr lang="sv-SE" dirty="0"/>
              <a:t> </a:t>
            </a:r>
            <a:r>
              <a:rPr lang="sv-SE" dirty="0" err="1"/>
              <a:t>fairness</a:t>
            </a:r>
            <a:r>
              <a:rPr lang="sv-SE" dirty="0"/>
              <a:t> </a:t>
            </a:r>
            <a:r>
              <a:rPr lang="sv-SE" dirty="0" err="1"/>
              <a:t>ideas</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21</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517244" y="3409950"/>
            <a:ext cx="21793284" cy="6740307"/>
          </a:xfrm>
          <a:prstGeom prst="rect">
            <a:avLst/>
          </a:prstGeom>
          <a:noFill/>
        </p:spPr>
        <p:txBody>
          <a:bodyPr wrap="square" rtlCol="0">
            <a:spAutoFit/>
          </a:bodyPr>
          <a:lstStyle/>
          <a:p>
            <a:pPr marL="571500" indent="-571500">
              <a:buFont typeface="Arial" panose="020B0604020202020204" pitchFamily="34" charset="0"/>
              <a:buChar char="•"/>
            </a:pPr>
            <a:r>
              <a:rPr lang="en-US" sz="4800" dirty="0"/>
              <a:t> </a:t>
            </a:r>
            <a:r>
              <a:rPr lang="en-US" sz="4800" dirty="0">
                <a:solidFill>
                  <a:srgbClr val="0100C8"/>
                </a:solidFill>
              </a:rPr>
              <a:t>Predictive parity: </a:t>
            </a:r>
            <a:r>
              <a:rPr lang="en-US" sz="4800" dirty="0"/>
              <a:t>A classifier satisfies this definition if for both protected and unprotected groups, the probability of a subject with positive predictive value to truly belong to the positive class is the same.</a:t>
            </a:r>
          </a:p>
          <a:p>
            <a:pPr marL="1485900" lvl="1" indent="-571500">
              <a:buFont typeface="Arial" panose="020B0604020202020204" pitchFamily="34" charset="0"/>
              <a:buChar char="•"/>
            </a:pPr>
            <a:r>
              <a:rPr lang="en-US" sz="4800" dirty="0"/>
              <a:t>P(Y = </a:t>
            </a:r>
            <a:r>
              <a:rPr lang="en-US" sz="4800" dirty="0" err="1"/>
              <a:t>d|O</a:t>
            </a:r>
            <a:r>
              <a:rPr lang="en-US" sz="4800" dirty="0"/>
              <a:t>=d , C =u) = P(Y = </a:t>
            </a:r>
            <a:r>
              <a:rPr lang="en-US" sz="4800" dirty="0" err="1"/>
              <a:t>d|O</a:t>
            </a:r>
            <a:r>
              <a:rPr lang="en-US" sz="4800" dirty="0"/>
              <a:t>=d , C = p).</a:t>
            </a:r>
          </a:p>
          <a:p>
            <a:pPr marL="1485900" lvl="1" indent="-571500">
              <a:buFont typeface="Arial" panose="020B0604020202020204" pitchFamily="34" charset="0"/>
              <a:buChar char="•"/>
            </a:pPr>
            <a:r>
              <a:rPr lang="en-US" sz="4800" dirty="0"/>
              <a:t>The main idea behind this definition is that the fraction of correct positive predictions should be the same for protected and unprotected classes.</a:t>
            </a:r>
          </a:p>
          <a:p>
            <a:pPr marL="1485900" lvl="1" indent="-571500">
              <a:buFont typeface="Arial" panose="020B0604020202020204" pitchFamily="34" charset="0"/>
              <a:buChar char="•"/>
            </a:pPr>
            <a:r>
              <a:rPr lang="sv-SE" sz="4800" dirty="0"/>
              <a:t>To test for it, </a:t>
            </a:r>
            <a:r>
              <a:rPr lang="sv-SE" sz="4800" dirty="0" err="1"/>
              <a:t>we</a:t>
            </a:r>
            <a:r>
              <a:rPr lang="sv-SE" sz="4800" dirty="0"/>
              <a:t> must </a:t>
            </a:r>
            <a:r>
              <a:rPr lang="sv-SE" sz="4800" dirty="0" err="1"/>
              <a:t>have</a:t>
            </a:r>
            <a:r>
              <a:rPr lang="sv-SE" sz="4800" dirty="0"/>
              <a:t> </a:t>
            </a:r>
            <a:r>
              <a:rPr lang="sv-SE" sz="4800" dirty="0" err="1"/>
              <a:t>knowledge</a:t>
            </a:r>
            <a:r>
              <a:rPr lang="sv-SE" sz="4800" dirty="0"/>
              <a:t> </a:t>
            </a:r>
            <a:r>
              <a:rPr lang="sv-SE" sz="4800" dirty="0" err="1"/>
              <a:t>of</a:t>
            </a:r>
            <a:r>
              <a:rPr lang="sv-SE" sz="4800" dirty="0"/>
              <a:t> the </a:t>
            </a:r>
            <a:r>
              <a:rPr lang="sv-SE" sz="4800" dirty="0" err="1"/>
              <a:t>class</a:t>
            </a:r>
            <a:r>
              <a:rPr lang="sv-SE" sz="4800" dirty="0"/>
              <a:t> </a:t>
            </a:r>
            <a:r>
              <a:rPr lang="sv-SE" sz="4800" dirty="0" err="1"/>
              <a:t>of</a:t>
            </a:r>
            <a:r>
              <a:rPr lang="sv-SE" sz="4800" dirty="0"/>
              <a:t> </a:t>
            </a:r>
            <a:r>
              <a:rPr lang="sv-SE" sz="4800" dirty="0" err="1"/>
              <a:t>subjects</a:t>
            </a:r>
            <a:r>
              <a:rPr lang="sv-SE" sz="4800" dirty="0"/>
              <a:t>, the </a:t>
            </a:r>
            <a:r>
              <a:rPr lang="sv-SE" sz="4800" dirty="0" err="1"/>
              <a:t>predicted</a:t>
            </a:r>
            <a:r>
              <a:rPr lang="sv-SE" sz="4800" dirty="0"/>
              <a:t> </a:t>
            </a:r>
            <a:r>
              <a:rPr lang="sv-SE" sz="4800" dirty="0" err="1"/>
              <a:t>outcomes</a:t>
            </a:r>
            <a:r>
              <a:rPr lang="sv-SE" sz="4800" dirty="0"/>
              <a:t>, and the </a:t>
            </a:r>
            <a:r>
              <a:rPr lang="sv-SE" sz="4800" dirty="0" err="1"/>
              <a:t>actual</a:t>
            </a:r>
            <a:r>
              <a:rPr lang="sv-SE" sz="4800" dirty="0"/>
              <a:t> </a:t>
            </a:r>
            <a:r>
              <a:rPr lang="sv-SE" sz="4800" dirty="0" err="1"/>
              <a:t>outcome</a:t>
            </a:r>
            <a:r>
              <a:rPr lang="sv-SE" sz="4800" dirty="0"/>
              <a:t>.</a:t>
            </a:r>
          </a:p>
          <a:p>
            <a:pPr marL="1485900" lvl="1" indent="-571500">
              <a:buFont typeface="Arial" panose="020B0604020202020204" pitchFamily="34" charset="0"/>
              <a:buChar char="•"/>
            </a:pPr>
            <a:endParaRPr lang="sv-SE" sz="4800" dirty="0"/>
          </a:p>
        </p:txBody>
      </p:sp>
    </p:spTree>
    <p:extLst>
      <p:ext uri="{BB962C8B-B14F-4D97-AF65-F5344CB8AC3E}">
        <p14:creationId xmlns:p14="http://schemas.microsoft.com/office/powerpoint/2010/main" val="4109093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Some</a:t>
            </a:r>
            <a:r>
              <a:rPr lang="sv-SE" dirty="0"/>
              <a:t> </a:t>
            </a:r>
            <a:r>
              <a:rPr lang="sv-SE" dirty="0" err="1"/>
              <a:t>fairness</a:t>
            </a:r>
            <a:r>
              <a:rPr lang="sv-SE" dirty="0"/>
              <a:t> </a:t>
            </a:r>
            <a:r>
              <a:rPr lang="sv-SE" dirty="0" err="1"/>
              <a:t>ideas</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22</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517244" y="3409950"/>
            <a:ext cx="21793284" cy="3046988"/>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000B0"/>
                </a:solidFill>
              </a:rPr>
              <a:t>Fairness through unawareness:</a:t>
            </a:r>
            <a:r>
              <a:rPr lang="en-US" sz="4800" dirty="0"/>
              <a:t> A classifier satisfies this definition if no sensitive attributes are </a:t>
            </a:r>
            <a:r>
              <a:rPr lang="en-US" sz="4800" dirty="0">
                <a:solidFill>
                  <a:srgbClr val="0000B0"/>
                </a:solidFill>
              </a:rPr>
              <a:t>explicitly</a:t>
            </a:r>
            <a:r>
              <a:rPr lang="en-US" sz="4800" dirty="0"/>
              <a:t> used in the decision-making process. </a:t>
            </a:r>
          </a:p>
          <a:p>
            <a:pPr marL="1485900" lvl="1" indent="-571500">
              <a:buFont typeface="Arial" panose="020B0604020202020204" pitchFamily="34" charset="0"/>
              <a:buChar char="•"/>
            </a:pPr>
            <a:r>
              <a:rPr lang="sv-SE" sz="4800" dirty="0"/>
              <a:t>To </a:t>
            </a:r>
            <a:r>
              <a:rPr lang="sv-SE" sz="4800" dirty="0" err="1"/>
              <a:t>measure</a:t>
            </a:r>
            <a:r>
              <a:rPr lang="sv-SE" sz="4800" dirty="0"/>
              <a:t> it, </a:t>
            </a:r>
            <a:r>
              <a:rPr lang="sv-SE" sz="4800" dirty="0" err="1"/>
              <a:t>we</a:t>
            </a:r>
            <a:r>
              <a:rPr lang="sv-SE" sz="4800" dirty="0"/>
              <a:t> must </a:t>
            </a:r>
            <a:r>
              <a:rPr lang="sv-SE" sz="4800" dirty="0" err="1"/>
              <a:t>know</a:t>
            </a:r>
            <a:r>
              <a:rPr lang="sv-SE" sz="4800" dirty="0"/>
              <a:t> </a:t>
            </a:r>
            <a:r>
              <a:rPr lang="sv-SE" sz="4800" dirty="0" err="1"/>
              <a:t>what</a:t>
            </a:r>
            <a:r>
              <a:rPr lang="sv-SE" sz="4800" dirty="0"/>
              <a:t> features the </a:t>
            </a:r>
            <a:r>
              <a:rPr lang="sv-SE" sz="4800" dirty="0" err="1"/>
              <a:t>model</a:t>
            </a:r>
            <a:r>
              <a:rPr lang="sv-SE" sz="4800" dirty="0"/>
              <a:t> </a:t>
            </a:r>
            <a:r>
              <a:rPr lang="sv-SE" sz="4800" dirty="0" err="1"/>
              <a:t>uses</a:t>
            </a:r>
            <a:r>
              <a:rPr lang="sv-SE" sz="4800" dirty="0"/>
              <a:t>.</a:t>
            </a:r>
          </a:p>
          <a:p>
            <a:pPr marL="1485900" lvl="1" indent="-571500">
              <a:buFont typeface="Arial" panose="020B0604020202020204" pitchFamily="34" charset="0"/>
              <a:buChar char="•"/>
            </a:pPr>
            <a:r>
              <a:rPr lang="sv-SE" sz="4800" dirty="0" err="1"/>
              <a:t>But</a:t>
            </a:r>
            <a:r>
              <a:rPr lang="sv-SE" sz="4800" dirty="0"/>
              <a:t> </a:t>
            </a:r>
            <a:r>
              <a:rPr lang="sv-SE" sz="4800" dirty="0" err="1"/>
              <a:t>also</a:t>
            </a:r>
            <a:r>
              <a:rPr lang="sv-SE" sz="4800" dirty="0"/>
              <a:t> </a:t>
            </a:r>
            <a:r>
              <a:rPr lang="sv-SE" sz="4800" dirty="0" err="1"/>
              <a:t>proxy</a:t>
            </a:r>
            <a:r>
              <a:rPr lang="sv-SE" sz="4800" dirty="0"/>
              <a:t> features!</a:t>
            </a:r>
          </a:p>
        </p:txBody>
      </p:sp>
    </p:spTree>
    <p:extLst>
      <p:ext uri="{BB962C8B-B14F-4D97-AF65-F5344CB8AC3E}">
        <p14:creationId xmlns:p14="http://schemas.microsoft.com/office/powerpoint/2010/main" val="1812715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Some</a:t>
            </a:r>
            <a:r>
              <a:rPr lang="sv-SE" dirty="0"/>
              <a:t> </a:t>
            </a:r>
            <a:r>
              <a:rPr lang="sv-SE" dirty="0" err="1"/>
              <a:t>fairness</a:t>
            </a:r>
            <a:r>
              <a:rPr lang="sv-SE" dirty="0"/>
              <a:t> </a:t>
            </a:r>
            <a:r>
              <a:rPr lang="sv-SE" dirty="0" err="1"/>
              <a:t>ideas</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23</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517244" y="3409950"/>
            <a:ext cx="21793284" cy="5816977"/>
          </a:xfrm>
          <a:prstGeom prst="rect">
            <a:avLst/>
          </a:prstGeom>
          <a:noFill/>
        </p:spPr>
        <p:txBody>
          <a:bodyPr wrap="square" rtlCol="0">
            <a:spAutoFit/>
          </a:bodyPr>
          <a:lstStyle/>
          <a:p>
            <a:pPr marL="1485900" lvl="1" indent="-571500">
              <a:buFont typeface="Arial" panose="020B0604020202020204" pitchFamily="34" charset="0"/>
              <a:buChar char="•"/>
            </a:pPr>
            <a:r>
              <a:rPr lang="sv-SE" sz="4800" dirty="0" err="1"/>
              <a:t>There</a:t>
            </a:r>
            <a:r>
              <a:rPr lang="sv-SE" sz="4800" dirty="0"/>
              <a:t> </a:t>
            </a:r>
            <a:r>
              <a:rPr lang="sv-SE" sz="4800" dirty="0" err="1"/>
              <a:t>are</a:t>
            </a:r>
            <a:r>
              <a:rPr lang="sv-SE" sz="4800" dirty="0"/>
              <a:t> </a:t>
            </a:r>
            <a:r>
              <a:rPr lang="sv-SE" sz="4800" dirty="0" err="1"/>
              <a:t>many</a:t>
            </a:r>
            <a:r>
              <a:rPr lang="sv-SE" sz="4800" dirty="0"/>
              <a:t>, </a:t>
            </a:r>
            <a:r>
              <a:rPr lang="sv-SE" sz="4800" dirty="0" err="1"/>
              <a:t>many</a:t>
            </a:r>
            <a:r>
              <a:rPr lang="sv-SE" sz="4800" dirty="0"/>
              <a:t> </a:t>
            </a:r>
            <a:r>
              <a:rPr lang="sv-SE" sz="4800" dirty="0" err="1"/>
              <a:t>more</a:t>
            </a:r>
            <a:r>
              <a:rPr lang="sv-SE" sz="4800" dirty="0"/>
              <a:t>. </a:t>
            </a:r>
          </a:p>
          <a:p>
            <a:pPr marL="1485900" lvl="1" indent="-5715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See</a:t>
            </a:r>
            <a:r>
              <a:rPr lang="sv-SE" sz="4800" dirty="0"/>
              <a:t> </a:t>
            </a:r>
            <a:r>
              <a:rPr lang="sv-SE" sz="4400" dirty="0">
                <a:solidFill>
                  <a:srgbClr val="0100C8"/>
                </a:solidFill>
              </a:rPr>
              <a:t>Verma, S. and Rubin, J. </a:t>
            </a:r>
            <a:r>
              <a:rPr lang="sv-SE" sz="4400" dirty="0" err="1">
                <a:solidFill>
                  <a:srgbClr val="0100C8"/>
                </a:solidFill>
              </a:rPr>
              <a:t>Fairness</a:t>
            </a:r>
            <a:r>
              <a:rPr lang="sv-SE" sz="4400" dirty="0">
                <a:solidFill>
                  <a:srgbClr val="0100C8"/>
                </a:solidFill>
              </a:rPr>
              <a:t> definitions </a:t>
            </a:r>
            <a:r>
              <a:rPr lang="sv-SE" sz="4400" dirty="0" err="1">
                <a:solidFill>
                  <a:srgbClr val="0100C8"/>
                </a:solidFill>
              </a:rPr>
              <a:t>explained</a:t>
            </a:r>
            <a:r>
              <a:rPr lang="sv-SE" sz="4400" dirty="0">
                <a:solidFill>
                  <a:srgbClr val="0100C8"/>
                </a:solidFill>
              </a:rPr>
              <a:t>. </a:t>
            </a:r>
            <a:r>
              <a:rPr lang="en-US" sz="4400" dirty="0" err="1">
                <a:solidFill>
                  <a:srgbClr val="0100C8"/>
                </a:solidFill>
              </a:rPr>
              <a:t>FairWare</a:t>
            </a:r>
            <a:r>
              <a:rPr lang="en-US" sz="4400" dirty="0">
                <a:solidFill>
                  <a:srgbClr val="0100C8"/>
                </a:solidFill>
              </a:rPr>
              <a:t> '18: Proceedings of the International Workshop on Software Fairness, 2018. </a:t>
            </a:r>
            <a:r>
              <a:rPr lang="en-US" sz="4400" dirty="0"/>
              <a:t>for classifiers.</a:t>
            </a:r>
          </a:p>
          <a:p>
            <a:pPr marL="685800" indent="-685800">
              <a:buFont typeface="Arial" panose="020B0604020202020204" pitchFamily="34" charset="0"/>
              <a:buChar char="•"/>
            </a:pPr>
            <a:endParaRPr lang="sv-SE" sz="4400" dirty="0">
              <a:solidFill>
                <a:srgbClr val="0100C8"/>
              </a:solidFill>
            </a:endParaRPr>
          </a:p>
          <a:p>
            <a:pPr marL="685800" indent="-685800">
              <a:buFont typeface="Arial" panose="020B0604020202020204" pitchFamily="34" charset="0"/>
              <a:buChar char="•"/>
            </a:pPr>
            <a:r>
              <a:rPr lang="sv-SE" sz="4800" dirty="0" err="1"/>
              <a:t>See</a:t>
            </a:r>
            <a:r>
              <a:rPr lang="sv-SE" sz="4800" dirty="0"/>
              <a:t> </a:t>
            </a:r>
            <a:r>
              <a:rPr lang="sv-SE" sz="4400" dirty="0" err="1">
                <a:solidFill>
                  <a:srgbClr val="0000B0"/>
                </a:solidFill>
              </a:rPr>
              <a:t>Yifan</a:t>
            </a:r>
            <a:r>
              <a:rPr lang="sv-SE" sz="4400" dirty="0">
                <a:solidFill>
                  <a:srgbClr val="0000B0"/>
                </a:solidFill>
              </a:rPr>
              <a:t> Wang, </a:t>
            </a:r>
            <a:r>
              <a:rPr lang="sv-SE" sz="4400" dirty="0" err="1">
                <a:solidFill>
                  <a:srgbClr val="0000B0"/>
                </a:solidFill>
              </a:rPr>
              <a:t>Weizhi</a:t>
            </a:r>
            <a:r>
              <a:rPr lang="sv-SE" sz="4400" dirty="0">
                <a:solidFill>
                  <a:srgbClr val="0000B0"/>
                </a:solidFill>
              </a:rPr>
              <a:t> Ma, Min Zhang, </a:t>
            </a:r>
            <a:r>
              <a:rPr lang="sv-SE" sz="4400" dirty="0" err="1">
                <a:solidFill>
                  <a:srgbClr val="0000B0"/>
                </a:solidFill>
              </a:rPr>
              <a:t>Yiqun</a:t>
            </a:r>
            <a:r>
              <a:rPr lang="sv-SE" sz="4400" dirty="0">
                <a:solidFill>
                  <a:srgbClr val="0000B0"/>
                </a:solidFill>
              </a:rPr>
              <a:t> Liu, and </a:t>
            </a:r>
            <a:r>
              <a:rPr lang="sv-SE" sz="4400" dirty="0" err="1">
                <a:solidFill>
                  <a:srgbClr val="0000B0"/>
                </a:solidFill>
              </a:rPr>
              <a:t>Shaoping</a:t>
            </a:r>
            <a:r>
              <a:rPr lang="sv-SE" sz="4400" dirty="0">
                <a:solidFill>
                  <a:srgbClr val="0000B0"/>
                </a:solidFill>
              </a:rPr>
              <a:t> Ma. 2023. A Survey on the </a:t>
            </a:r>
            <a:r>
              <a:rPr lang="sv-SE" sz="4400" dirty="0" err="1">
                <a:solidFill>
                  <a:srgbClr val="0000B0"/>
                </a:solidFill>
              </a:rPr>
              <a:t>Fairness</a:t>
            </a:r>
            <a:r>
              <a:rPr lang="sv-SE" sz="4400" dirty="0">
                <a:solidFill>
                  <a:srgbClr val="0000B0"/>
                </a:solidFill>
              </a:rPr>
              <a:t> </a:t>
            </a:r>
            <a:r>
              <a:rPr lang="sv-SE" sz="4400" dirty="0" err="1">
                <a:solidFill>
                  <a:srgbClr val="0000B0"/>
                </a:solidFill>
              </a:rPr>
              <a:t>of</a:t>
            </a:r>
            <a:r>
              <a:rPr lang="sv-SE" sz="4400" dirty="0">
                <a:solidFill>
                  <a:srgbClr val="0000B0"/>
                </a:solidFill>
              </a:rPr>
              <a:t> </a:t>
            </a:r>
            <a:r>
              <a:rPr lang="sv-SE" sz="4400" dirty="0" err="1">
                <a:solidFill>
                  <a:srgbClr val="0000B0"/>
                </a:solidFill>
              </a:rPr>
              <a:t>Recommender</a:t>
            </a:r>
            <a:r>
              <a:rPr lang="sv-SE" sz="4400" dirty="0">
                <a:solidFill>
                  <a:srgbClr val="0000B0"/>
                </a:solidFill>
              </a:rPr>
              <a:t> Systems. ACM Trans. Inf. </a:t>
            </a:r>
            <a:r>
              <a:rPr lang="sv-SE" sz="4400" dirty="0" err="1">
                <a:solidFill>
                  <a:srgbClr val="0000B0"/>
                </a:solidFill>
              </a:rPr>
              <a:t>Syst</a:t>
            </a:r>
            <a:r>
              <a:rPr lang="sv-SE" sz="4400" dirty="0">
                <a:solidFill>
                  <a:srgbClr val="0000B0"/>
                </a:solidFill>
              </a:rPr>
              <a:t>. </a:t>
            </a:r>
            <a:r>
              <a:rPr lang="sv-SE" sz="4400" dirty="0"/>
              <a:t>for </a:t>
            </a:r>
            <a:r>
              <a:rPr lang="sv-SE" sz="4400" dirty="0" err="1"/>
              <a:t>recommender</a:t>
            </a:r>
            <a:r>
              <a:rPr lang="sv-SE" sz="4400" dirty="0"/>
              <a:t> systems.</a:t>
            </a:r>
            <a:endParaRPr lang="sv-SE" sz="4800" i="1" dirty="0"/>
          </a:p>
          <a:p>
            <a:pPr lvl="1"/>
            <a:endParaRPr lang="sv-SE" sz="4800" dirty="0"/>
          </a:p>
        </p:txBody>
      </p:sp>
    </p:spTree>
    <p:extLst>
      <p:ext uri="{BB962C8B-B14F-4D97-AF65-F5344CB8AC3E}">
        <p14:creationId xmlns:p14="http://schemas.microsoft.com/office/powerpoint/2010/main" val="883029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How</a:t>
            </a:r>
            <a:r>
              <a:rPr lang="sv-SE" dirty="0"/>
              <a:t> to fix it?</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24</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7201972"/>
          </a:xfrm>
          <a:prstGeom prst="rect">
            <a:avLst/>
          </a:prstGeom>
          <a:noFill/>
        </p:spPr>
        <p:txBody>
          <a:bodyPr wrap="square" rtlCol="0">
            <a:spAutoFit/>
          </a:bodyPr>
          <a:lstStyle/>
          <a:p>
            <a:pPr marL="571500" indent="-571500">
              <a:buFont typeface="Arial" panose="020B0604020202020204" pitchFamily="34" charset="0"/>
              <a:buChar char="•"/>
            </a:pPr>
            <a:r>
              <a:rPr lang="sv-SE" sz="4800" dirty="0"/>
              <a:t>For </a:t>
            </a:r>
            <a:r>
              <a:rPr lang="sv-SE" sz="4800" dirty="0" err="1"/>
              <a:t>each</a:t>
            </a:r>
            <a:r>
              <a:rPr lang="sv-SE" sz="4800" dirty="0"/>
              <a:t> </a:t>
            </a:r>
            <a:r>
              <a:rPr lang="sv-SE" sz="4800" dirty="0" err="1"/>
              <a:t>fairness</a:t>
            </a:r>
            <a:r>
              <a:rPr lang="sv-SE" sz="4800" dirty="0"/>
              <a:t> definition, </a:t>
            </a:r>
            <a:r>
              <a:rPr lang="sv-SE" sz="4800" dirty="0" err="1"/>
              <a:t>there</a:t>
            </a:r>
            <a:r>
              <a:rPr lang="sv-SE" sz="4800" dirty="0"/>
              <a:t> </a:t>
            </a:r>
            <a:r>
              <a:rPr lang="sv-SE" sz="4800" dirty="0" err="1"/>
              <a:t>often</a:t>
            </a:r>
            <a:r>
              <a:rPr lang="sv-SE" sz="4800" dirty="0"/>
              <a:t> </a:t>
            </a:r>
            <a:r>
              <a:rPr lang="sv-SE" sz="4800" dirty="0" err="1"/>
              <a:t>exist</a:t>
            </a:r>
            <a:r>
              <a:rPr lang="sv-SE" sz="4800" dirty="0"/>
              <a:t> </a:t>
            </a:r>
            <a:r>
              <a:rPr lang="sv-SE" sz="4800" dirty="0" err="1"/>
              <a:t>several</a:t>
            </a:r>
            <a:r>
              <a:rPr lang="sv-SE" sz="4800" dirty="0"/>
              <a:t> </a:t>
            </a:r>
            <a:r>
              <a:rPr lang="sv-SE" sz="4800" dirty="0" err="1"/>
              <a:t>debiasing</a:t>
            </a:r>
            <a:r>
              <a:rPr lang="sv-SE" sz="4800" dirty="0"/>
              <a:t> </a:t>
            </a:r>
            <a:r>
              <a:rPr lang="sv-SE" sz="4800" dirty="0" err="1"/>
              <a:t>algorithms</a:t>
            </a:r>
            <a:r>
              <a:rPr lang="sv-SE" sz="4800" dirty="0"/>
              <a:t>. </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err="1"/>
              <a:t>They</a:t>
            </a:r>
            <a:r>
              <a:rPr lang="sv-SE" sz="4800" dirty="0"/>
              <a:t> </a:t>
            </a:r>
            <a:r>
              <a:rPr lang="sv-SE" sz="4800" dirty="0" err="1"/>
              <a:t>may</a:t>
            </a:r>
            <a:r>
              <a:rPr lang="sv-SE" sz="4800" dirty="0"/>
              <a:t> </a:t>
            </a:r>
            <a:r>
              <a:rPr lang="sv-SE" sz="4800" dirty="0" err="1"/>
              <a:t>act</a:t>
            </a:r>
            <a:r>
              <a:rPr lang="sv-SE" sz="4800" dirty="0"/>
              <a:t> on the data, the </a:t>
            </a:r>
            <a:r>
              <a:rPr lang="sv-SE" sz="4800" dirty="0" err="1"/>
              <a:t>model</a:t>
            </a:r>
            <a:r>
              <a:rPr lang="sv-SE" sz="4800" dirty="0"/>
              <a:t>, or the </a:t>
            </a:r>
            <a:r>
              <a:rPr lang="sv-SE" sz="4800" dirty="0" err="1"/>
              <a:t>outcome</a:t>
            </a:r>
            <a:r>
              <a:rPr lang="sv-SE" sz="4800" dirty="0"/>
              <a: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endParaRPr lang="sv-SE" sz="4800" dirty="0"/>
          </a:p>
          <a:p>
            <a:endParaRPr lang="sv-SE" sz="4800" dirty="0"/>
          </a:p>
          <a:p>
            <a:r>
              <a:rPr lang="sv-SE" sz="4000" dirty="0"/>
              <a:t>The </a:t>
            </a:r>
            <a:r>
              <a:rPr lang="sv-SE" sz="4000" dirty="0" err="1"/>
              <a:t>following</a:t>
            </a:r>
            <a:r>
              <a:rPr lang="sv-SE" sz="4000" dirty="0"/>
              <a:t> </a:t>
            </a:r>
            <a:r>
              <a:rPr lang="sv-SE" sz="4000" dirty="0" err="1"/>
              <a:t>explanations</a:t>
            </a:r>
            <a:r>
              <a:rPr lang="sv-SE" sz="4000" dirty="0"/>
              <a:t> come from: </a:t>
            </a:r>
            <a:r>
              <a:rPr lang="en-US" sz="4000" dirty="0">
                <a:solidFill>
                  <a:srgbClr val="0100C8"/>
                </a:solidFill>
              </a:rPr>
              <a:t>Aler Tubella, A., Barsotti, F., </a:t>
            </a:r>
            <a:r>
              <a:rPr lang="en-US" sz="4000" dirty="0" err="1">
                <a:solidFill>
                  <a:srgbClr val="0100C8"/>
                </a:solidFill>
              </a:rPr>
              <a:t>Koçer</a:t>
            </a:r>
            <a:r>
              <a:rPr lang="en-US" sz="4000" dirty="0">
                <a:solidFill>
                  <a:srgbClr val="0100C8"/>
                </a:solidFill>
              </a:rPr>
              <a:t>, R.G. et al. Ethical implications of fairness interventions: what might be hidden behind engineering choices?. Ethics Inf Technol 24, 12 (2022).</a:t>
            </a:r>
            <a:endParaRPr lang="sv-SE" sz="4000" dirty="0">
              <a:solidFill>
                <a:srgbClr val="0100C8"/>
              </a:solidFill>
            </a:endParaRPr>
          </a:p>
          <a:p>
            <a:pPr marL="571500" indent="-571500">
              <a:buFont typeface="Arial" panose="020B0604020202020204" pitchFamily="34" charset="0"/>
              <a:buChar char="•"/>
            </a:pPr>
            <a:endParaRPr lang="en-US" sz="5400" dirty="0"/>
          </a:p>
        </p:txBody>
      </p:sp>
    </p:spTree>
    <p:extLst>
      <p:ext uri="{BB962C8B-B14F-4D97-AF65-F5344CB8AC3E}">
        <p14:creationId xmlns:p14="http://schemas.microsoft.com/office/powerpoint/2010/main" val="2023066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Adversarial</a:t>
            </a:r>
            <a:r>
              <a:rPr lang="sv-SE" dirty="0"/>
              <a:t> </a:t>
            </a:r>
            <a:r>
              <a:rPr lang="sv-SE" dirty="0" err="1"/>
              <a:t>debiasing</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25</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7971413"/>
          </a:xfrm>
          <a:prstGeom prst="rect">
            <a:avLst/>
          </a:prstGeom>
          <a:noFill/>
        </p:spPr>
        <p:txBody>
          <a:bodyPr wrap="square" rtlCol="0">
            <a:spAutoFit/>
          </a:bodyPr>
          <a:lstStyle/>
          <a:p>
            <a:pPr marL="685800" indent="-685800">
              <a:buFont typeface="Arial" panose="020B0604020202020204" pitchFamily="34" charset="0"/>
              <a:buChar char="•"/>
            </a:pPr>
            <a:r>
              <a:rPr lang="en-US" sz="4800" dirty="0"/>
              <a:t>Adversarial Debiasing is based on training two functions simultaneously: a </a:t>
            </a:r>
            <a:r>
              <a:rPr lang="en-US" sz="4800" dirty="0">
                <a:solidFill>
                  <a:srgbClr val="0100C8"/>
                </a:solidFill>
              </a:rPr>
              <a:t>predictor</a:t>
            </a:r>
            <a:r>
              <a:rPr lang="en-US" sz="4800" dirty="0"/>
              <a:t> that assigns predictions to each input and an </a:t>
            </a:r>
            <a:r>
              <a:rPr lang="en-US" sz="4800" dirty="0">
                <a:solidFill>
                  <a:srgbClr val="0100C8"/>
                </a:solidFill>
              </a:rPr>
              <a:t>adversary</a:t>
            </a:r>
            <a:r>
              <a:rPr lang="en-US" sz="4800" dirty="0"/>
              <a:t> that tries to guess the protected attribute information by using the outcome of the predictor. </a:t>
            </a:r>
          </a:p>
          <a:p>
            <a:pPr marL="685800" indent="-685800">
              <a:buFont typeface="Arial" panose="020B0604020202020204" pitchFamily="34" charset="0"/>
              <a:buChar char="•"/>
            </a:pPr>
            <a:r>
              <a:rPr lang="en-US" sz="4800" dirty="0"/>
              <a:t>The objective of the predictor is to make accurate predictions while thwarting the adversary, meaning that the protected attribute cannot be guessed from the predictions. </a:t>
            </a:r>
          </a:p>
          <a:p>
            <a:pPr marL="685800" indent="-685800">
              <a:buFont typeface="Arial" panose="020B0604020202020204" pitchFamily="34" charset="0"/>
              <a:buChar char="•"/>
            </a:pPr>
            <a:r>
              <a:rPr lang="en-US" sz="4800" dirty="0"/>
              <a:t>Making predictions independently from the protected attribute enables the predictor to succeed in both goals.</a:t>
            </a:r>
          </a:p>
          <a:p>
            <a:pPr marL="571500" indent="-571500">
              <a:buFont typeface="Arial" panose="020B0604020202020204" pitchFamily="34" charset="0"/>
              <a:buChar char="•"/>
            </a:pPr>
            <a:endParaRPr lang="sv-SE" sz="4800" dirty="0"/>
          </a:p>
          <a:p>
            <a:r>
              <a:rPr lang="en-US" sz="4000" dirty="0">
                <a:solidFill>
                  <a:srgbClr val="0100C8"/>
                </a:solidFill>
              </a:rPr>
              <a:t>Zhang, B.H., Lemoine, B., &amp; Mitchell, M. (2018). Mitigating unwanted biases with adversarial learning. In AIES 2018—Proceedings of the 2018 AAAI/ACM Conference on AI, Ethics, and Society.</a:t>
            </a:r>
          </a:p>
        </p:txBody>
      </p:sp>
    </p:spTree>
    <p:extLst>
      <p:ext uri="{BB962C8B-B14F-4D97-AF65-F5344CB8AC3E}">
        <p14:creationId xmlns:p14="http://schemas.microsoft.com/office/powerpoint/2010/main" val="1439186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Reject</a:t>
            </a:r>
            <a:r>
              <a:rPr lang="sv-SE" dirty="0"/>
              <a:t> Option </a:t>
            </a:r>
            <a:r>
              <a:rPr lang="sv-SE" dirty="0" err="1"/>
              <a:t>Classification</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26</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9048631"/>
          </a:xfrm>
          <a:prstGeom prst="rect">
            <a:avLst/>
          </a:prstGeom>
          <a:noFill/>
        </p:spPr>
        <p:txBody>
          <a:bodyPr wrap="square" rtlCol="0">
            <a:spAutoFit/>
          </a:bodyPr>
          <a:lstStyle/>
          <a:p>
            <a:pPr marL="685800" indent="-685800">
              <a:buFont typeface="Arial" panose="020B0604020202020204" pitchFamily="34" charset="0"/>
              <a:buChar char="•"/>
            </a:pPr>
            <a:r>
              <a:rPr lang="en-US" sz="4800" dirty="0"/>
              <a:t>Reject Option </a:t>
            </a:r>
            <a:r>
              <a:rPr lang="en-US" sz="4800" dirty="0" err="1"/>
              <a:t>Classifer</a:t>
            </a:r>
            <a:r>
              <a:rPr lang="en-US" sz="4800" dirty="0"/>
              <a:t> is based on the idea that bias is most likely to ‘happen’ close to the </a:t>
            </a:r>
            <a:r>
              <a:rPr lang="en-US" sz="4800" dirty="0">
                <a:solidFill>
                  <a:srgbClr val="0100C8"/>
                </a:solidFill>
              </a:rPr>
              <a:t>decision boundary</a:t>
            </a:r>
            <a:r>
              <a:rPr lang="en-US" sz="4800" dirty="0"/>
              <a:t>, i.e. when classifications are most uncertain. </a:t>
            </a:r>
          </a:p>
          <a:p>
            <a:pPr marL="685800" indent="-685800">
              <a:buFont typeface="Arial" panose="020B0604020202020204" pitchFamily="34" charset="0"/>
              <a:buChar char="•"/>
            </a:pPr>
            <a:r>
              <a:rPr lang="en-US" sz="4800" dirty="0"/>
              <a:t>A strip around this boundary is marked and the classifications from the original model that fall into this critical region are </a:t>
            </a:r>
            <a:r>
              <a:rPr lang="en-US" sz="4800" dirty="0" err="1"/>
              <a:t>modifed</a:t>
            </a:r>
            <a:r>
              <a:rPr lang="en-US" sz="4800" dirty="0"/>
              <a:t> according to a particular rule.</a:t>
            </a:r>
          </a:p>
          <a:p>
            <a:pPr marL="685800" indent="-685800">
              <a:buFont typeface="Arial" panose="020B0604020202020204" pitchFamily="34" charset="0"/>
              <a:buChar char="•"/>
            </a:pPr>
            <a:r>
              <a:rPr lang="en-US" sz="4800" dirty="0"/>
              <a:t>All those data points belonging to the unprivileged group that fall into the critical region are given the desirable classification outcome whereas those data points in the critical region belonging the privileged group are given the undesirable classification outcome.</a:t>
            </a:r>
          </a:p>
          <a:p>
            <a:pPr marL="685800" indent="-685800">
              <a:buFont typeface="Arial" panose="020B0604020202020204" pitchFamily="34" charset="0"/>
              <a:buChar char="•"/>
            </a:pPr>
            <a:endParaRPr lang="sv-SE" sz="4800" dirty="0"/>
          </a:p>
          <a:p>
            <a:r>
              <a:rPr lang="en-US" sz="4400" dirty="0" err="1">
                <a:solidFill>
                  <a:srgbClr val="0100C8"/>
                </a:solidFill>
              </a:rPr>
              <a:t>Kamiran</a:t>
            </a:r>
            <a:r>
              <a:rPr lang="en-US" sz="4400" dirty="0">
                <a:solidFill>
                  <a:srgbClr val="0100C8"/>
                </a:solidFill>
              </a:rPr>
              <a:t>, F., Karim, A., &amp; Zhang, X. (2012). Decision theory for discrimination-aware </a:t>
            </a:r>
            <a:r>
              <a:rPr lang="en-US" sz="4400" dirty="0" err="1">
                <a:solidFill>
                  <a:srgbClr val="0100C8"/>
                </a:solidFill>
              </a:rPr>
              <a:t>classifcation</a:t>
            </a:r>
            <a:r>
              <a:rPr lang="en-US" sz="4400" dirty="0">
                <a:solidFill>
                  <a:srgbClr val="0100C8"/>
                </a:solidFill>
              </a:rPr>
              <a:t>. In Proceedings—IEEE International Conference on Data Mining, ICDM.</a:t>
            </a:r>
            <a:endParaRPr lang="sv-SE" sz="4400" dirty="0">
              <a:solidFill>
                <a:srgbClr val="0100C8"/>
              </a:solidFill>
            </a:endParaRPr>
          </a:p>
          <a:p>
            <a:endParaRPr lang="en-US" sz="5400" dirty="0"/>
          </a:p>
        </p:txBody>
      </p:sp>
    </p:spTree>
    <p:extLst>
      <p:ext uri="{BB962C8B-B14F-4D97-AF65-F5344CB8AC3E}">
        <p14:creationId xmlns:p14="http://schemas.microsoft.com/office/powerpoint/2010/main" val="518163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Debiasing</a:t>
            </a:r>
            <a:r>
              <a:rPr lang="sv-SE" dirty="0"/>
              <a:t> </a:t>
            </a:r>
            <a:r>
              <a:rPr lang="sv-SE" dirty="0" err="1"/>
              <a:t>algorithms</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27</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517244" y="3409950"/>
            <a:ext cx="21793284" cy="6432530"/>
          </a:xfrm>
          <a:prstGeom prst="rect">
            <a:avLst/>
          </a:prstGeom>
          <a:noFill/>
        </p:spPr>
        <p:txBody>
          <a:bodyPr wrap="square" rtlCol="0">
            <a:spAutoFit/>
          </a:bodyPr>
          <a:lstStyle/>
          <a:p>
            <a:pPr marL="1485900" lvl="1" indent="-571500">
              <a:buFont typeface="Arial" panose="020B0604020202020204" pitchFamily="34" charset="0"/>
              <a:buChar char="•"/>
            </a:pPr>
            <a:r>
              <a:rPr lang="sv-SE" sz="4800" dirty="0" err="1"/>
              <a:t>There</a:t>
            </a:r>
            <a:r>
              <a:rPr lang="sv-SE" sz="4800" dirty="0"/>
              <a:t> </a:t>
            </a:r>
            <a:r>
              <a:rPr lang="sv-SE" sz="4800" dirty="0" err="1"/>
              <a:t>are</a:t>
            </a:r>
            <a:r>
              <a:rPr lang="sv-SE" sz="4800" dirty="0"/>
              <a:t> </a:t>
            </a:r>
            <a:r>
              <a:rPr lang="sv-SE" sz="4800" dirty="0" err="1"/>
              <a:t>many</a:t>
            </a:r>
            <a:r>
              <a:rPr lang="sv-SE" sz="4800" dirty="0"/>
              <a:t>, </a:t>
            </a:r>
            <a:r>
              <a:rPr lang="sv-SE" sz="4800" dirty="0" err="1"/>
              <a:t>many</a:t>
            </a:r>
            <a:r>
              <a:rPr lang="sv-SE" sz="4800" dirty="0"/>
              <a:t> </a:t>
            </a:r>
            <a:r>
              <a:rPr lang="sv-SE" sz="4800" dirty="0" err="1"/>
              <a:t>more</a:t>
            </a:r>
            <a:r>
              <a:rPr lang="sv-SE" sz="4800" dirty="0"/>
              <a:t>. </a:t>
            </a:r>
          </a:p>
          <a:p>
            <a:pPr marL="1485900" lvl="1" indent="-5715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See</a:t>
            </a:r>
            <a:r>
              <a:rPr lang="sv-SE" sz="4800" dirty="0"/>
              <a:t> </a:t>
            </a:r>
            <a:r>
              <a:rPr lang="sv-SE" sz="4400" dirty="0" err="1">
                <a:solidFill>
                  <a:srgbClr val="0100C8"/>
                </a:solidFill>
              </a:rPr>
              <a:t>Karima</a:t>
            </a:r>
            <a:r>
              <a:rPr lang="sv-SE" sz="4400" dirty="0">
                <a:solidFill>
                  <a:srgbClr val="0100C8"/>
                </a:solidFill>
              </a:rPr>
              <a:t> </a:t>
            </a:r>
            <a:r>
              <a:rPr lang="sv-SE" sz="4400" dirty="0" err="1">
                <a:solidFill>
                  <a:srgbClr val="0100C8"/>
                </a:solidFill>
              </a:rPr>
              <a:t>Makhlouf</a:t>
            </a:r>
            <a:r>
              <a:rPr lang="sv-SE" sz="4400" dirty="0">
                <a:solidFill>
                  <a:srgbClr val="0100C8"/>
                </a:solidFill>
              </a:rPr>
              <a:t>, Sami </a:t>
            </a:r>
            <a:r>
              <a:rPr lang="sv-SE" sz="4400" dirty="0" err="1">
                <a:solidFill>
                  <a:srgbClr val="0100C8"/>
                </a:solidFill>
              </a:rPr>
              <a:t>Zhioua</a:t>
            </a:r>
            <a:r>
              <a:rPr lang="sv-SE" sz="4400" dirty="0">
                <a:solidFill>
                  <a:srgbClr val="0100C8"/>
                </a:solidFill>
              </a:rPr>
              <a:t>, and </a:t>
            </a:r>
            <a:r>
              <a:rPr lang="sv-SE" sz="4400" dirty="0" err="1">
                <a:solidFill>
                  <a:srgbClr val="0100C8"/>
                </a:solidFill>
              </a:rPr>
              <a:t>Catuscia</a:t>
            </a:r>
            <a:r>
              <a:rPr lang="sv-SE" sz="4400" dirty="0">
                <a:solidFill>
                  <a:srgbClr val="0100C8"/>
                </a:solidFill>
              </a:rPr>
              <a:t> </a:t>
            </a:r>
            <a:r>
              <a:rPr lang="sv-SE" sz="4400" dirty="0" err="1">
                <a:solidFill>
                  <a:srgbClr val="0100C8"/>
                </a:solidFill>
              </a:rPr>
              <a:t>Palamidessi</a:t>
            </a:r>
            <a:r>
              <a:rPr lang="sv-SE" sz="4400" dirty="0">
                <a:solidFill>
                  <a:srgbClr val="0100C8"/>
                </a:solidFill>
              </a:rPr>
              <a:t>. 2021. On the </a:t>
            </a:r>
            <a:r>
              <a:rPr lang="sv-SE" sz="4400" dirty="0" err="1">
                <a:solidFill>
                  <a:srgbClr val="0100C8"/>
                </a:solidFill>
              </a:rPr>
              <a:t>Applicability</a:t>
            </a:r>
            <a:r>
              <a:rPr lang="sv-SE" sz="4400" dirty="0">
                <a:solidFill>
                  <a:srgbClr val="0100C8"/>
                </a:solidFill>
              </a:rPr>
              <a:t> </a:t>
            </a:r>
            <a:r>
              <a:rPr lang="sv-SE" sz="4400" dirty="0" err="1">
                <a:solidFill>
                  <a:srgbClr val="0100C8"/>
                </a:solidFill>
              </a:rPr>
              <a:t>of</a:t>
            </a:r>
            <a:r>
              <a:rPr lang="sv-SE" sz="4400" dirty="0">
                <a:solidFill>
                  <a:srgbClr val="0100C8"/>
                </a:solidFill>
              </a:rPr>
              <a:t> </a:t>
            </a:r>
            <a:r>
              <a:rPr lang="sv-SE" sz="4400" dirty="0" err="1">
                <a:solidFill>
                  <a:srgbClr val="0100C8"/>
                </a:solidFill>
              </a:rPr>
              <a:t>Machine</a:t>
            </a:r>
            <a:r>
              <a:rPr lang="sv-SE" sz="4400" dirty="0">
                <a:solidFill>
                  <a:srgbClr val="0100C8"/>
                </a:solidFill>
              </a:rPr>
              <a:t> Learning </a:t>
            </a:r>
            <a:r>
              <a:rPr lang="sv-SE" sz="4400" dirty="0" err="1">
                <a:solidFill>
                  <a:srgbClr val="0100C8"/>
                </a:solidFill>
              </a:rPr>
              <a:t>Fairness</a:t>
            </a:r>
            <a:r>
              <a:rPr lang="sv-SE" sz="4400" dirty="0">
                <a:solidFill>
                  <a:srgbClr val="0100C8"/>
                </a:solidFill>
              </a:rPr>
              <a:t> </a:t>
            </a:r>
            <a:r>
              <a:rPr lang="sv-SE" sz="4400" dirty="0" err="1">
                <a:solidFill>
                  <a:srgbClr val="0100C8"/>
                </a:solidFill>
              </a:rPr>
              <a:t>Notions</a:t>
            </a:r>
            <a:r>
              <a:rPr lang="sv-SE" sz="4400" dirty="0">
                <a:solidFill>
                  <a:srgbClr val="0100C8"/>
                </a:solidFill>
              </a:rPr>
              <a:t>. SIGKDD </a:t>
            </a:r>
            <a:r>
              <a:rPr lang="sv-SE" sz="4400" dirty="0" err="1">
                <a:solidFill>
                  <a:srgbClr val="0100C8"/>
                </a:solidFill>
              </a:rPr>
              <a:t>Explor</a:t>
            </a:r>
            <a:r>
              <a:rPr lang="sv-SE" sz="4400" dirty="0">
                <a:solidFill>
                  <a:srgbClr val="0100C8"/>
                </a:solidFill>
              </a:rPr>
              <a:t>. </a:t>
            </a:r>
            <a:r>
              <a:rPr lang="sv-SE" sz="4400" dirty="0" err="1">
                <a:solidFill>
                  <a:srgbClr val="0100C8"/>
                </a:solidFill>
              </a:rPr>
              <a:t>Newsl</a:t>
            </a:r>
            <a:r>
              <a:rPr lang="sv-SE" sz="4400" dirty="0">
                <a:solidFill>
                  <a:srgbClr val="0100C8"/>
                </a:solidFill>
              </a:rPr>
              <a:t>. 23, 1 (June 2021), 14–23. </a:t>
            </a:r>
            <a:r>
              <a:rPr lang="sv-SE" sz="4400" dirty="0"/>
              <a:t>for different </a:t>
            </a:r>
            <a:r>
              <a:rPr lang="sv-SE" sz="4400" dirty="0" err="1"/>
              <a:t>measures</a:t>
            </a:r>
            <a:r>
              <a:rPr lang="sv-SE" sz="4400" dirty="0"/>
              <a:t> and </a:t>
            </a:r>
            <a:r>
              <a:rPr lang="sv-SE" sz="4400" dirty="0" err="1"/>
              <a:t>debiasing</a:t>
            </a:r>
            <a:r>
              <a:rPr lang="sv-SE" sz="4400" dirty="0"/>
              <a:t> </a:t>
            </a:r>
            <a:r>
              <a:rPr lang="sv-SE" sz="4400" dirty="0" err="1"/>
              <a:t>methods</a:t>
            </a:r>
            <a:r>
              <a:rPr lang="sv-SE" sz="4400" dirty="0"/>
              <a:t> and for </a:t>
            </a:r>
            <a:r>
              <a:rPr lang="sv-SE" sz="4400" dirty="0" err="1"/>
              <a:t>which</a:t>
            </a:r>
            <a:r>
              <a:rPr lang="sv-SE" sz="4400" dirty="0"/>
              <a:t> situations </a:t>
            </a:r>
            <a:r>
              <a:rPr lang="sv-SE" sz="4400" dirty="0" err="1"/>
              <a:t>they</a:t>
            </a:r>
            <a:r>
              <a:rPr lang="sv-SE" sz="4400" dirty="0"/>
              <a:t> </a:t>
            </a:r>
            <a:r>
              <a:rPr lang="sv-SE" sz="4400" dirty="0" err="1"/>
              <a:t>are</a:t>
            </a:r>
            <a:r>
              <a:rPr lang="sv-SE" sz="4400" dirty="0"/>
              <a:t> </a:t>
            </a:r>
            <a:r>
              <a:rPr lang="sv-SE" sz="4400" dirty="0" err="1"/>
              <a:t>suitable</a:t>
            </a:r>
            <a:r>
              <a:rPr lang="sv-SE" sz="4400" dirty="0"/>
              <a:t>.</a:t>
            </a:r>
          </a:p>
          <a:p>
            <a:pPr marL="685800" indent="-685800">
              <a:buFont typeface="Arial" panose="020B0604020202020204" pitchFamily="34" charset="0"/>
              <a:buChar char="•"/>
            </a:pPr>
            <a:endParaRPr lang="sv-SE" sz="4400" dirty="0"/>
          </a:p>
          <a:p>
            <a:pPr marL="685800" indent="-685800">
              <a:buFont typeface="Arial" panose="020B0604020202020204" pitchFamily="34" charset="0"/>
              <a:buChar char="•"/>
            </a:pPr>
            <a:r>
              <a:rPr lang="sv-SE" sz="4400" dirty="0" err="1"/>
              <a:t>See</a:t>
            </a:r>
            <a:r>
              <a:rPr lang="sv-SE" sz="4400" dirty="0"/>
              <a:t> AIF 360 (</a:t>
            </a:r>
            <a:r>
              <a:rPr lang="sv-SE" sz="4400" dirty="0">
                <a:hlinkClick r:id="rId2"/>
              </a:rPr>
              <a:t>https://ai-fairness-360.org/</a:t>
            </a:r>
            <a:r>
              <a:rPr lang="sv-SE" sz="4400" dirty="0"/>
              <a:t> ) and </a:t>
            </a:r>
            <a:r>
              <a:rPr lang="sv-SE" sz="4400" dirty="0" err="1"/>
              <a:t>Fairlearn</a:t>
            </a:r>
            <a:r>
              <a:rPr lang="sv-SE" sz="4400" dirty="0"/>
              <a:t> (</a:t>
            </a:r>
            <a:r>
              <a:rPr lang="sv-SE" sz="4400" dirty="0">
                <a:hlinkClick r:id="rId3"/>
              </a:rPr>
              <a:t>https://fairlearn.org/</a:t>
            </a:r>
            <a:r>
              <a:rPr lang="sv-SE" sz="4400" dirty="0"/>
              <a:t> ) for </a:t>
            </a:r>
            <a:r>
              <a:rPr lang="sv-SE" sz="4400" dirty="0" err="1"/>
              <a:t>toolkits</a:t>
            </a:r>
            <a:r>
              <a:rPr lang="sv-SE" sz="4400" dirty="0"/>
              <a:t> to </a:t>
            </a:r>
            <a:r>
              <a:rPr lang="sv-SE" sz="4400" dirty="0" err="1"/>
              <a:t>implement</a:t>
            </a:r>
            <a:r>
              <a:rPr lang="sv-SE" sz="4400" dirty="0"/>
              <a:t> </a:t>
            </a:r>
            <a:r>
              <a:rPr lang="sv-SE" sz="4400" dirty="0" err="1"/>
              <a:t>debiasing</a:t>
            </a:r>
            <a:r>
              <a:rPr lang="sv-SE" sz="4400" dirty="0"/>
              <a:t> </a:t>
            </a:r>
            <a:r>
              <a:rPr lang="sv-SE" sz="4400" dirty="0" err="1"/>
              <a:t>methods</a:t>
            </a:r>
            <a:r>
              <a:rPr lang="sv-SE" sz="4400" dirty="0"/>
              <a:t>.</a:t>
            </a:r>
          </a:p>
          <a:p>
            <a:pPr marL="685800" indent="-685800">
              <a:buFont typeface="Arial" panose="020B0604020202020204" pitchFamily="34" charset="0"/>
              <a:buChar char="•"/>
            </a:pPr>
            <a:endParaRPr lang="sv-SE" sz="4800" dirty="0"/>
          </a:p>
        </p:txBody>
      </p:sp>
    </p:spTree>
    <p:extLst>
      <p:ext uri="{BB962C8B-B14F-4D97-AF65-F5344CB8AC3E}">
        <p14:creationId xmlns:p14="http://schemas.microsoft.com/office/powerpoint/2010/main" val="3738742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How</a:t>
            </a:r>
            <a:r>
              <a:rPr lang="sv-SE" dirty="0"/>
              <a:t> to fix it?</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28</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517244" y="3409950"/>
            <a:ext cx="21793284" cy="6001643"/>
          </a:xfrm>
          <a:prstGeom prst="rect">
            <a:avLst/>
          </a:prstGeom>
          <a:noFill/>
        </p:spPr>
        <p:txBody>
          <a:bodyPr wrap="square" rtlCol="0">
            <a:spAutoFit/>
          </a:bodyPr>
          <a:lstStyle/>
          <a:p>
            <a:pPr marL="571500" indent="-571500">
              <a:buFont typeface="Arial" panose="020B0604020202020204" pitchFamily="34" charset="0"/>
              <a:buChar char="•"/>
            </a:pPr>
            <a:r>
              <a:rPr lang="sv-SE" sz="4800" dirty="0"/>
              <a:t>Understand </a:t>
            </a:r>
            <a:r>
              <a:rPr lang="sv-SE" sz="4800" dirty="0" err="1"/>
              <a:t>where</a:t>
            </a:r>
            <a:r>
              <a:rPr lang="sv-SE" sz="4800" dirty="0"/>
              <a:t> it </a:t>
            </a:r>
            <a:r>
              <a:rPr lang="sv-SE" sz="4800" dirty="0" err="1"/>
              <a:t>comes</a:t>
            </a:r>
            <a:r>
              <a:rPr lang="sv-SE" sz="4800" dirty="0"/>
              <a:t> from</a:t>
            </a:r>
            <a:r>
              <a:rPr lang="en-US" sz="4800" dirty="0"/>
              <a:t> and avoid it in the first place </a:t>
            </a:r>
          </a:p>
          <a:p>
            <a:pPr marL="571500" indent="-571500">
              <a:buFont typeface="Arial" panose="020B0604020202020204" pitchFamily="34" charset="0"/>
              <a:buChar char="•"/>
            </a:pPr>
            <a:endParaRPr lang="en-US" sz="4800" dirty="0"/>
          </a:p>
          <a:p>
            <a:pPr marL="571500" indent="-571500">
              <a:buFont typeface="Arial" panose="020B0604020202020204" pitchFamily="34" charset="0"/>
              <a:buChar char="•"/>
            </a:pPr>
            <a:r>
              <a:rPr lang="sv-SE" sz="4800" dirty="0"/>
              <a:t>Fix it </a:t>
            </a:r>
            <a:r>
              <a:rPr lang="sv-SE" sz="4800" dirty="0" err="1"/>
              <a:t>before</a:t>
            </a:r>
            <a:r>
              <a:rPr lang="sv-SE" sz="4800" dirty="0"/>
              <a:t> </a:t>
            </a:r>
            <a:r>
              <a:rPr lang="sv-SE" sz="4800" dirty="0" err="1"/>
              <a:t>deployment</a:t>
            </a:r>
            <a:endParaRPr lang="sv-SE" sz="4800" dirty="0"/>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err="1"/>
              <a:t>Continuously</a:t>
            </a:r>
            <a:r>
              <a:rPr lang="sv-SE" sz="4800" dirty="0"/>
              <a:t> monitor and </a:t>
            </a:r>
            <a:r>
              <a:rPr lang="sv-SE" sz="4800" dirty="0" err="1"/>
              <a:t>continuously</a:t>
            </a:r>
            <a:r>
              <a:rPr lang="sv-SE" sz="4800" dirty="0"/>
              <a:t> fix it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All </a:t>
            </a:r>
            <a:r>
              <a:rPr lang="sv-SE" sz="4800" dirty="0" err="1"/>
              <a:t>of</a:t>
            </a:r>
            <a:r>
              <a:rPr lang="sv-SE" sz="4800" dirty="0"/>
              <a:t> the </a:t>
            </a:r>
            <a:r>
              <a:rPr lang="sv-SE" sz="4800" dirty="0" err="1"/>
              <a:t>above</a:t>
            </a:r>
            <a:r>
              <a:rPr lang="sv-SE" sz="4800" dirty="0"/>
              <a:t>?</a:t>
            </a:r>
          </a:p>
          <a:p>
            <a:endParaRPr lang="sv-SE" sz="4800" dirty="0"/>
          </a:p>
        </p:txBody>
      </p:sp>
      <p:pic>
        <p:nvPicPr>
          <p:cNvPr id="4" name="Graphic 3" descr="Checkmark">
            <a:extLst>
              <a:ext uri="{FF2B5EF4-FFF2-40B4-BE49-F238E27FC236}">
                <a16:creationId xmlns:a16="http://schemas.microsoft.com/office/drawing/2014/main" id="{A22817CD-AD5A-475C-8E2C-1F0CD3CDE2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659350" y="3390900"/>
            <a:ext cx="914400" cy="914400"/>
          </a:xfrm>
          <a:prstGeom prst="rect">
            <a:avLst/>
          </a:prstGeom>
        </p:spPr>
      </p:pic>
      <p:pic>
        <p:nvPicPr>
          <p:cNvPr id="7" name="Graphic 6" descr="Checkmark">
            <a:extLst>
              <a:ext uri="{FF2B5EF4-FFF2-40B4-BE49-F238E27FC236}">
                <a16:creationId xmlns:a16="http://schemas.microsoft.com/office/drawing/2014/main" id="{D1698408-69CA-42C0-A9EA-AE6DA96AB5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6300" y="4819650"/>
            <a:ext cx="914400" cy="914400"/>
          </a:xfrm>
          <a:prstGeom prst="rect">
            <a:avLst/>
          </a:prstGeom>
        </p:spPr>
      </p:pic>
      <p:pic>
        <p:nvPicPr>
          <p:cNvPr id="8" name="Graphic 7" descr="Checkmark">
            <a:extLst>
              <a:ext uri="{FF2B5EF4-FFF2-40B4-BE49-F238E27FC236}">
                <a16:creationId xmlns:a16="http://schemas.microsoft.com/office/drawing/2014/main" id="{FD2DCEF5-1C4A-4602-A9DC-99D4318AC3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92150" y="6210300"/>
            <a:ext cx="914400" cy="914400"/>
          </a:xfrm>
          <a:prstGeom prst="rect">
            <a:avLst/>
          </a:prstGeom>
        </p:spPr>
      </p:pic>
    </p:spTree>
    <p:extLst>
      <p:ext uri="{BB962C8B-B14F-4D97-AF65-F5344CB8AC3E}">
        <p14:creationId xmlns:p14="http://schemas.microsoft.com/office/powerpoint/2010/main" val="3278490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a:t>Is </a:t>
            </a:r>
            <a:r>
              <a:rPr lang="sv-SE" dirty="0" err="1"/>
              <a:t>fairness</a:t>
            </a:r>
            <a:r>
              <a:rPr lang="sv-SE" dirty="0"/>
              <a:t> </a:t>
            </a:r>
            <a:r>
              <a:rPr lang="sv-SE" dirty="0" err="1"/>
              <a:t>enough</a:t>
            </a:r>
            <a:r>
              <a:rPr lang="sv-SE" dirty="0"/>
              <a:t>?</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29</a:t>
            </a:fld>
            <a:endParaRPr lang="bg-BG" dirty="0">
              <a:solidFill>
                <a:srgbClr val="000000"/>
              </a:solidFill>
            </a:endParaRPr>
          </a:p>
        </p:txBody>
      </p:sp>
    </p:spTree>
    <p:extLst>
      <p:ext uri="{BB962C8B-B14F-4D97-AF65-F5344CB8AC3E}">
        <p14:creationId xmlns:p14="http://schemas.microsoft.com/office/powerpoint/2010/main" val="3004822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You</a:t>
            </a:r>
            <a:r>
              <a:rPr lang="sv-SE" dirty="0"/>
              <a:t> </a:t>
            </a:r>
            <a:r>
              <a:rPr lang="sv-SE" dirty="0" err="1"/>
              <a:t>probably</a:t>
            </a:r>
            <a:r>
              <a:rPr lang="sv-SE" dirty="0"/>
              <a:t> </a:t>
            </a:r>
            <a:r>
              <a:rPr lang="sv-SE" dirty="0" err="1"/>
              <a:t>know</a:t>
            </a:r>
            <a:r>
              <a:rPr lang="sv-SE" dirty="0"/>
              <a:t> </a:t>
            </a:r>
            <a:r>
              <a:rPr lang="sv-SE" dirty="0" err="1"/>
              <a:t>about</a:t>
            </a:r>
            <a:r>
              <a:rPr lang="sv-SE" dirty="0"/>
              <a:t> AI and bias…</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a:t>
            </a:fld>
            <a:endParaRPr lang="bg-BG" dirty="0">
              <a:solidFill>
                <a:srgbClr val="000000"/>
              </a:solidFill>
            </a:endParaRPr>
          </a:p>
        </p:txBody>
      </p:sp>
      <p:pic>
        <p:nvPicPr>
          <p:cNvPr id="7" name="Picture 6">
            <a:extLst>
              <a:ext uri="{FF2B5EF4-FFF2-40B4-BE49-F238E27FC236}">
                <a16:creationId xmlns:a16="http://schemas.microsoft.com/office/drawing/2014/main" id="{B1C56E56-C8A0-46BB-843C-BA951EEFC08D}"/>
              </a:ext>
            </a:extLst>
          </p:cNvPr>
          <p:cNvPicPr>
            <a:picLocks noChangeAspect="1"/>
          </p:cNvPicPr>
          <p:nvPr/>
        </p:nvPicPr>
        <p:blipFill>
          <a:blip r:embed="rId2"/>
          <a:stretch>
            <a:fillRect/>
          </a:stretch>
        </p:blipFill>
        <p:spPr>
          <a:xfrm>
            <a:off x="1666632" y="3776400"/>
            <a:ext cx="9897856" cy="2838846"/>
          </a:xfrm>
          <a:prstGeom prst="rect">
            <a:avLst/>
          </a:prstGeom>
        </p:spPr>
      </p:pic>
      <p:sp>
        <p:nvSpPr>
          <p:cNvPr id="8" name="TextBox 7">
            <a:extLst>
              <a:ext uri="{FF2B5EF4-FFF2-40B4-BE49-F238E27FC236}">
                <a16:creationId xmlns:a16="http://schemas.microsoft.com/office/drawing/2014/main" id="{B4CD89B4-9B85-4F62-893F-B0C8C3463887}"/>
              </a:ext>
            </a:extLst>
          </p:cNvPr>
          <p:cNvSpPr txBox="1"/>
          <p:nvPr/>
        </p:nvSpPr>
        <p:spPr>
          <a:xfrm>
            <a:off x="1666632" y="6658530"/>
            <a:ext cx="1228221" cy="646331"/>
          </a:xfrm>
          <a:prstGeom prst="rect">
            <a:avLst/>
          </a:prstGeom>
          <a:noFill/>
        </p:spPr>
        <p:txBody>
          <a:bodyPr wrap="none" rtlCol="0">
            <a:spAutoFit/>
          </a:bodyPr>
          <a:lstStyle/>
          <a:p>
            <a:r>
              <a:rPr lang="sv-SE" dirty="0"/>
              <a:t>CNBC</a:t>
            </a:r>
            <a:endParaRPr lang="en-US" dirty="0"/>
          </a:p>
        </p:txBody>
      </p:sp>
      <p:pic>
        <p:nvPicPr>
          <p:cNvPr id="9" name="Picture 8">
            <a:extLst>
              <a:ext uri="{FF2B5EF4-FFF2-40B4-BE49-F238E27FC236}">
                <a16:creationId xmlns:a16="http://schemas.microsoft.com/office/drawing/2014/main" id="{4B4EE0ED-1698-4AEE-A885-14B684AEB75A}"/>
              </a:ext>
            </a:extLst>
          </p:cNvPr>
          <p:cNvPicPr>
            <a:picLocks noChangeAspect="1"/>
          </p:cNvPicPr>
          <p:nvPr/>
        </p:nvPicPr>
        <p:blipFill>
          <a:blip r:embed="rId3"/>
          <a:stretch>
            <a:fillRect/>
          </a:stretch>
        </p:blipFill>
        <p:spPr>
          <a:xfrm>
            <a:off x="5320484" y="7100755"/>
            <a:ext cx="13165387" cy="3943900"/>
          </a:xfrm>
          <a:prstGeom prst="rect">
            <a:avLst/>
          </a:prstGeom>
        </p:spPr>
      </p:pic>
      <p:sp>
        <p:nvSpPr>
          <p:cNvPr id="10" name="TextBox 9">
            <a:extLst>
              <a:ext uri="{FF2B5EF4-FFF2-40B4-BE49-F238E27FC236}">
                <a16:creationId xmlns:a16="http://schemas.microsoft.com/office/drawing/2014/main" id="{BC75FE7E-996A-46E3-AE32-8AD4B08240C6}"/>
              </a:ext>
            </a:extLst>
          </p:cNvPr>
          <p:cNvSpPr txBox="1"/>
          <p:nvPr/>
        </p:nvSpPr>
        <p:spPr>
          <a:xfrm flipH="1">
            <a:off x="5589269" y="11044655"/>
            <a:ext cx="1535431" cy="646331"/>
          </a:xfrm>
          <a:prstGeom prst="rect">
            <a:avLst/>
          </a:prstGeom>
          <a:noFill/>
        </p:spPr>
        <p:txBody>
          <a:bodyPr wrap="square" rtlCol="0">
            <a:spAutoFit/>
          </a:bodyPr>
          <a:lstStyle/>
          <a:p>
            <a:r>
              <a:rPr lang="sv-SE" dirty="0"/>
              <a:t>DW</a:t>
            </a:r>
            <a:endParaRPr lang="en-US" dirty="0"/>
          </a:p>
        </p:txBody>
      </p:sp>
      <p:pic>
        <p:nvPicPr>
          <p:cNvPr id="11" name="Picture 10">
            <a:extLst>
              <a:ext uri="{FF2B5EF4-FFF2-40B4-BE49-F238E27FC236}">
                <a16:creationId xmlns:a16="http://schemas.microsoft.com/office/drawing/2014/main" id="{D553A7C5-3BF5-4A76-B928-932E8008D3F9}"/>
              </a:ext>
            </a:extLst>
          </p:cNvPr>
          <p:cNvPicPr>
            <a:picLocks noChangeAspect="1"/>
          </p:cNvPicPr>
          <p:nvPr/>
        </p:nvPicPr>
        <p:blipFill>
          <a:blip r:embed="rId4"/>
          <a:stretch>
            <a:fillRect/>
          </a:stretch>
        </p:blipFill>
        <p:spPr>
          <a:xfrm>
            <a:off x="12153245" y="3286066"/>
            <a:ext cx="11079121" cy="1648055"/>
          </a:xfrm>
          <a:prstGeom prst="rect">
            <a:avLst/>
          </a:prstGeom>
        </p:spPr>
      </p:pic>
      <p:sp>
        <p:nvSpPr>
          <p:cNvPr id="12" name="TextBox 11">
            <a:extLst>
              <a:ext uri="{FF2B5EF4-FFF2-40B4-BE49-F238E27FC236}">
                <a16:creationId xmlns:a16="http://schemas.microsoft.com/office/drawing/2014/main" id="{EF5DB984-3B88-42A2-84AF-4F7BBA6BA93F}"/>
              </a:ext>
            </a:extLst>
          </p:cNvPr>
          <p:cNvSpPr txBox="1"/>
          <p:nvPr/>
        </p:nvSpPr>
        <p:spPr>
          <a:xfrm flipH="1">
            <a:off x="12192000" y="5096464"/>
            <a:ext cx="3962405" cy="646331"/>
          </a:xfrm>
          <a:prstGeom prst="rect">
            <a:avLst/>
          </a:prstGeom>
          <a:noFill/>
        </p:spPr>
        <p:txBody>
          <a:bodyPr wrap="square" rtlCol="0">
            <a:spAutoFit/>
          </a:bodyPr>
          <a:lstStyle/>
          <a:p>
            <a:r>
              <a:rPr lang="sv-SE" dirty="0"/>
              <a:t>Euronews</a:t>
            </a:r>
            <a:endParaRPr lang="en-US" dirty="0"/>
          </a:p>
        </p:txBody>
      </p:sp>
    </p:spTree>
    <p:extLst>
      <p:ext uri="{BB962C8B-B14F-4D97-AF65-F5344CB8AC3E}">
        <p14:creationId xmlns:p14="http://schemas.microsoft.com/office/powerpoint/2010/main" val="2901098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a:t>Is </a:t>
            </a:r>
            <a:r>
              <a:rPr lang="sv-SE" dirty="0" err="1"/>
              <a:t>fairness</a:t>
            </a:r>
            <a:r>
              <a:rPr lang="sv-SE" dirty="0"/>
              <a:t> </a:t>
            </a:r>
            <a:r>
              <a:rPr lang="sv-SE" dirty="0" err="1"/>
              <a:t>enough</a:t>
            </a:r>
            <a:r>
              <a:rPr lang="sv-SE" dirty="0"/>
              <a:t>?</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30</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6001643"/>
          </a:xfrm>
          <a:prstGeom prst="rect">
            <a:avLst/>
          </a:prstGeom>
          <a:noFill/>
        </p:spPr>
        <p:txBody>
          <a:bodyPr wrap="square" rtlCol="0">
            <a:spAutoFit/>
          </a:bodyPr>
          <a:lstStyle/>
          <a:p>
            <a:pPr marL="685800" indent="-685800">
              <a:buFont typeface="Arial" panose="020B0604020202020204" pitchFamily="34" charset="0"/>
              <a:buChar char="•"/>
            </a:pPr>
            <a:r>
              <a:rPr lang="sv-SE" sz="4800" dirty="0" err="1"/>
              <a:t>Critiques</a:t>
            </a:r>
            <a:r>
              <a:rPr lang="sv-SE" sz="4800" dirty="0"/>
              <a:t> from </a:t>
            </a:r>
            <a:r>
              <a:rPr lang="sv-SE" sz="4800" dirty="0" err="1"/>
              <a:t>within</a:t>
            </a:r>
            <a:r>
              <a:rPr lang="sv-SE" sz="4800" dirty="0"/>
              <a:t> and from </a:t>
            </a:r>
            <a:r>
              <a:rPr lang="sv-SE" sz="4800" dirty="0" err="1"/>
              <a:t>outside</a:t>
            </a:r>
            <a:r>
              <a:rPr lang="sv-SE" sz="4800" dirty="0"/>
              <a:t> CS </a:t>
            </a:r>
            <a:r>
              <a:rPr lang="sv-SE" sz="4800" dirty="0" err="1"/>
              <a:t>point</a:t>
            </a:r>
            <a:r>
              <a:rPr lang="sv-SE" sz="4800" dirty="0"/>
              <a:t> </a:t>
            </a:r>
            <a:r>
              <a:rPr lang="sv-SE" sz="4800" dirty="0" err="1"/>
              <a:t>out</a:t>
            </a:r>
            <a:r>
              <a:rPr lang="sv-SE" sz="4800" dirty="0"/>
              <a:t> </a:t>
            </a:r>
            <a:r>
              <a:rPr lang="sv-SE" sz="4800" dirty="0" err="1"/>
              <a:t>several</a:t>
            </a:r>
            <a:r>
              <a:rPr lang="sv-SE" sz="4800" dirty="0"/>
              <a:t> </a:t>
            </a:r>
            <a:r>
              <a:rPr lang="sv-SE" sz="4800" dirty="0" err="1"/>
              <a:t>flaws</a:t>
            </a:r>
            <a:r>
              <a:rPr lang="sv-SE" sz="4800" dirty="0"/>
              <a:t> </a:t>
            </a:r>
            <a:r>
              <a:rPr lang="sv-SE" sz="4800" dirty="0" err="1"/>
              <a:t>of</a:t>
            </a:r>
            <a:r>
              <a:rPr lang="sv-SE" sz="4800" dirty="0"/>
              <a:t> the </a:t>
            </a:r>
            <a:r>
              <a:rPr lang="sv-SE" sz="4800" dirty="0" err="1"/>
              <a:t>algorithmic</a:t>
            </a:r>
            <a:r>
              <a:rPr lang="sv-SE" sz="4800" dirty="0"/>
              <a:t> </a:t>
            </a:r>
            <a:r>
              <a:rPr lang="sv-SE" sz="4800" dirty="0" err="1"/>
              <a:t>fairness</a:t>
            </a:r>
            <a:r>
              <a:rPr lang="sv-SE" sz="4800" dirty="0"/>
              <a:t> </a:t>
            </a:r>
            <a:r>
              <a:rPr lang="sv-SE" sz="4800" dirty="0" err="1"/>
              <a:t>way</a:t>
            </a:r>
            <a:r>
              <a:rPr lang="sv-SE" sz="4800" dirty="0"/>
              <a:t> </a:t>
            </a:r>
            <a:r>
              <a:rPr lang="sv-SE" sz="4800" dirty="0" err="1"/>
              <a:t>of</a:t>
            </a:r>
            <a:r>
              <a:rPr lang="sv-SE" sz="4800" dirty="0"/>
              <a:t> </a:t>
            </a:r>
            <a:r>
              <a:rPr lang="sv-SE" sz="4800" dirty="0" err="1"/>
              <a:t>thinking</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Of</a:t>
            </a:r>
            <a:r>
              <a:rPr lang="sv-SE" sz="4800" dirty="0"/>
              <a:t> </a:t>
            </a:r>
            <a:r>
              <a:rPr lang="sv-SE" sz="4800" dirty="0" err="1"/>
              <a:t>course</a:t>
            </a:r>
            <a:r>
              <a:rPr lang="sv-SE" sz="4800" dirty="0"/>
              <a:t>, </a:t>
            </a:r>
            <a:r>
              <a:rPr lang="sv-SE" sz="4800" dirty="0" err="1"/>
              <a:t>these</a:t>
            </a:r>
            <a:r>
              <a:rPr lang="sv-SE" sz="4800" dirty="0"/>
              <a:t> </a:t>
            </a:r>
            <a:r>
              <a:rPr lang="sv-SE" sz="4800" dirty="0" err="1"/>
              <a:t>questions</a:t>
            </a:r>
            <a:r>
              <a:rPr lang="sv-SE" sz="4800" dirty="0"/>
              <a:t> </a:t>
            </a:r>
            <a:r>
              <a:rPr lang="sv-SE" sz="4800" dirty="0" err="1"/>
              <a:t>are</a:t>
            </a:r>
            <a:r>
              <a:rPr lang="sv-SE" sz="4800" dirty="0"/>
              <a:t> not new: </a:t>
            </a:r>
            <a:r>
              <a:rPr lang="sv-SE" sz="4800" dirty="0" err="1"/>
              <a:t>they</a:t>
            </a:r>
            <a:r>
              <a:rPr lang="sv-SE" sz="4800" dirty="0"/>
              <a:t> </a:t>
            </a:r>
            <a:r>
              <a:rPr lang="sv-SE" sz="4800" dirty="0" err="1"/>
              <a:t>are</a:t>
            </a:r>
            <a:r>
              <a:rPr lang="sv-SE" sz="4800" dirty="0"/>
              <a:t> </a:t>
            </a:r>
            <a:r>
              <a:rPr lang="sv-SE" sz="4800" dirty="0" err="1"/>
              <a:t>about</a:t>
            </a:r>
            <a:r>
              <a:rPr lang="sv-SE" sz="4800" dirty="0"/>
              <a:t> </a:t>
            </a:r>
            <a:r>
              <a:rPr lang="sv-SE" sz="4800" dirty="0" err="1"/>
              <a:t>power</a:t>
            </a:r>
            <a:r>
              <a:rPr lang="sv-SE" sz="4800" dirty="0"/>
              <a:t>, </a:t>
            </a:r>
            <a:r>
              <a:rPr lang="sv-SE" sz="4800" dirty="0" err="1"/>
              <a:t>who</a:t>
            </a:r>
            <a:r>
              <a:rPr lang="sv-SE" sz="4800" dirty="0"/>
              <a:t> gets to </a:t>
            </a:r>
            <a:r>
              <a:rPr lang="sv-SE" sz="4800" dirty="0" err="1"/>
              <a:t>define</a:t>
            </a:r>
            <a:r>
              <a:rPr lang="sv-SE" sz="4800" dirty="0"/>
              <a:t> </a:t>
            </a:r>
            <a:r>
              <a:rPr lang="sv-SE" sz="4800" dirty="0" err="1"/>
              <a:t>what</a:t>
            </a:r>
            <a:r>
              <a:rPr lang="sv-SE" sz="4800" dirty="0"/>
              <a:t> is fair. </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a:t>The </a:t>
            </a:r>
            <a:r>
              <a:rPr lang="sv-SE" sz="4800" dirty="0" err="1"/>
              <a:t>humanities</a:t>
            </a:r>
            <a:r>
              <a:rPr lang="sv-SE" sz="4800" dirty="0"/>
              <a:t> </a:t>
            </a:r>
            <a:r>
              <a:rPr lang="sv-SE" sz="4800" dirty="0" err="1"/>
              <a:t>can</a:t>
            </a:r>
            <a:r>
              <a:rPr lang="sv-SE" sz="4800" dirty="0"/>
              <a:t> </a:t>
            </a:r>
            <a:r>
              <a:rPr lang="sv-SE" sz="4800" dirty="0" err="1"/>
              <a:t>greatly</a:t>
            </a:r>
            <a:r>
              <a:rPr lang="sv-SE" sz="4800" dirty="0"/>
              <a:t> </a:t>
            </a:r>
            <a:r>
              <a:rPr lang="sv-SE" sz="4800" dirty="0" err="1"/>
              <a:t>help</a:t>
            </a:r>
            <a:r>
              <a:rPr lang="sv-SE" sz="4800" dirty="0"/>
              <a:t> </a:t>
            </a:r>
            <a:r>
              <a:rPr lang="sv-SE" sz="4800" dirty="0" err="1"/>
              <a:t>illuminate</a:t>
            </a:r>
            <a:r>
              <a:rPr lang="sv-SE" sz="4800" dirty="0"/>
              <a:t> </a:t>
            </a:r>
            <a:r>
              <a:rPr lang="sv-SE" sz="4800" dirty="0" err="1"/>
              <a:t>these</a:t>
            </a:r>
            <a:r>
              <a:rPr lang="sv-SE" sz="4800" dirty="0"/>
              <a:t> </a:t>
            </a:r>
            <a:r>
              <a:rPr lang="sv-SE" sz="4800" dirty="0" err="1"/>
              <a:t>ideas</a:t>
            </a:r>
            <a:r>
              <a:rPr lang="sv-SE" sz="4800" dirty="0"/>
              <a:t> and </a:t>
            </a:r>
            <a:r>
              <a:rPr lang="sv-SE" sz="4800" dirty="0" err="1"/>
              <a:t>avoid</a:t>
            </a:r>
            <a:r>
              <a:rPr lang="sv-SE" sz="4800" dirty="0"/>
              <a:t> </a:t>
            </a:r>
            <a:r>
              <a:rPr lang="sv-SE" sz="4800" dirty="0" err="1"/>
              <a:t>reinventing</a:t>
            </a:r>
            <a:r>
              <a:rPr lang="sv-SE" sz="4800" dirty="0"/>
              <a:t> the </a:t>
            </a:r>
            <a:r>
              <a:rPr lang="sv-SE" sz="4800" dirty="0" err="1"/>
              <a:t>wheel</a:t>
            </a:r>
            <a:r>
              <a:rPr lang="sv-SE" sz="4800" dirty="0"/>
              <a:t>.</a:t>
            </a:r>
          </a:p>
        </p:txBody>
      </p:sp>
    </p:spTree>
    <p:extLst>
      <p:ext uri="{BB962C8B-B14F-4D97-AF65-F5344CB8AC3E}">
        <p14:creationId xmlns:p14="http://schemas.microsoft.com/office/powerpoint/2010/main" val="2743709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Who</a:t>
            </a:r>
            <a:r>
              <a:rPr lang="sv-SE" dirty="0"/>
              <a:t> gets to </a:t>
            </a:r>
            <a:r>
              <a:rPr lang="sv-SE" dirty="0" err="1"/>
              <a:t>decide</a:t>
            </a:r>
            <a:r>
              <a:rPr lang="sv-SE" dirty="0"/>
              <a:t> </a:t>
            </a:r>
            <a:r>
              <a:rPr lang="sv-SE" dirty="0" err="1"/>
              <a:t>what</a:t>
            </a:r>
            <a:r>
              <a:rPr lang="sv-SE" dirty="0"/>
              <a:t> is fair?</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31</a:t>
            </a:fld>
            <a:endParaRPr lang="bg-BG" dirty="0">
              <a:solidFill>
                <a:srgbClr val="000000"/>
              </a:solidFill>
            </a:endParaRPr>
          </a:p>
        </p:txBody>
      </p:sp>
      <p:sp>
        <p:nvSpPr>
          <p:cNvPr id="7" name="TextBox 6">
            <a:extLst>
              <a:ext uri="{FF2B5EF4-FFF2-40B4-BE49-F238E27FC236}">
                <a16:creationId xmlns:a16="http://schemas.microsoft.com/office/drawing/2014/main" id="{6593B5B7-5C28-4676-8CEC-5646E0014883}"/>
              </a:ext>
            </a:extLst>
          </p:cNvPr>
          <p:cNvSpPr txBox="1"/>
          <p:nvPr/>
        </p:nvSpPr>
        <p:spPr>
          <a:xfrm>
            <a:off x="1276266" y="3714750"/>
            <a:ext cx="21793284" cy="7478970"/>
          </a:xfrm>
          <a:prstGeom prst="rect">
            <a:avLst/>
          </a:prstGeom>
          <a:noFill/>
        </p:spPr>
        <p:txBody>
          <a:bodyPr wrap="square" rtlCol="0">
            <a:spAutoFit/>
          </a:bodyPr>
          <a:lstStyle/>
          <a:p>
            <a:pPr marL="685800" indent="-685800">
              <a:buFont typeface="Arial" panose="020B0604020202020204" pitchFamily="34" charset="0"/>
              <a:buChar char="•"/>
            </a:pPr>
            <a:r>
              <a:rPr lang="sv-SE" sz="4800" dirty="0"/>
              <a:t>The choice </a:t>
            </a:r>
            <a:r>
              <a:rPr lang="sv-SE" sz="4800" dirty="0" err="1"/>
              <a:t>of</a:t>
            </a:r>
            <a:r>
              <a:rPr lang="sv-SE" sz="4800" dirty="0"/>
              <a:t> </a:t>
            </a:r>
            <a:r>
              <a:rPr lang="sv-SE" sz="4800" dirty="0" err="1"/>
              <a:t>which</a:t>
            </a:r>
            <a:r>
              <a:rPr lang="sv-SE" sz="4800" dirty="0"/>
              <a:t> </a:t>
            </a:r>
            <a:r>
              <a:rPr lang="sv-SE" sz="4800" dirty="0" err="1"/>
              <a:t>fairness</a:t>
            </a:r>
            <a:r>
              <a:rPr lang="sv-SE" sz="4800" dirty="0"/>
              <a:t> definition to </a:t>
            </a:r>
            <a:r>
              <a:rPr lang="sv-SE" sz="4800" dirty="0" err="1"/>
              <a:t>use</a:t>
            </a:r>
            <a:r>
              <a:rPr lang="sv-SE" sz="4800" dirty="0"/>
              <a:t> and </a:t>
            </a:r>
            <a:r>
              <a:rPr lang="sv-SE" sz="4800" dirty="0" err="1"/>
              <a:t>which</a:t>
            </a:r>
            <a:r>
              <a:rPr lang="sv-SE" sz="4800" dirty="0"/>
              <a:t> </a:t>
            </a:r>
            <a:r>
              <a:rPr lang="sv-SE" sz="4800" dirty="0" err="1"/>
              <a:t>debiasing</a:t>
            </a:r>
            <a:r>
              <a:rPr lang="sv-SE" sz="4800" dirty="0"/>
              <a:t> </a:t>
            </a:r>
            <a:r>
              <a:rPr lang="sv-SE" sz="4800" dirty="0" err="1"/>
              <a:t>method</a:t>
            </a:r>
            <a:r>
              <a:rPr lang="sv-SE" sz="4800" dirty="0"/>
              <a:t> to </a:t>
            </a:r>
            <a:r>
              <a:rPr lang="sv-SE" sz="4800" dirty="0" err="1"/>
              <a:t>use</a:t>
            </a:r>
            <a:r>
              <a:rPr lang="sv-SE" sz="4800" dirty="0"/>
              <a:t> </a:t>
            </a:r>
            <a:r>
              <a:rPr lang="sv-SE" sz="4800" dirty="0" err="1"/>
              <a:t>influences</a:t>
            </a:r>
            <a:r>
              <a:rPr lang="sv-SE" sz="4800" dirty="0"/>
              <a:t> the </a:t>
            </a:r>
            <a:r>
              <a:rPr lang="sv-SE" sz="4800" dirty="0" err="1"/>
              <a:t>outcome</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a:t>Not all </a:t>
            </a:r>
            <a:r>
              <a:rPr lang="sv-SE" sz="4800" dirty="0" err="1"/>
              <a:t>fairness</a:t>
            </a:r>
            <a:r>
              <a:rPr lang="sv-SE" sz="4800" dirty="0"/>
              <a:t> definitions </a:t>
            </a:r>
            <a:r>
              <a:rPr lang="sv-SE" sz="4800" dirty="0" err="1"/>
              <a:t>are</a:t>
            </a:r>
            <a:r>
              <a:rPr lang="sv-SE" sz="4800" dirty="0"/>
              <a:t> </a:t>
            </a:r>
            <a:r>
              <a:rPr lang="sv-SE" sz="4800" dirty="0" err="1"/>
              <a:t>compatible</a:t>
            </a:r>
            <a:r>
              <a:rPr lang="sv-SE" sz="4800" dirty="0"/>
              <a:t> </a:t>
            </a:r>
            <a:r>
              <a:rPr lang="sv-SE" sz="4800" dirty="0" err="1"/>
              <a:t>with</a:t>
            </a:r>
            <a:r>
              <a:rPr lang="sv-SE" sz="4800" dirty="0"/>
              <a:t> </a:t>
            </a:r>
            <a:r>
              <a:rPr lang="sv-SE" sz="4800" dirty="0" err="1"/>
              <a:t>each</a:t>
            </a:r>
            <a:r>
              <a:rPr lang="sv-SE" sz="4800" dirty="0"/>
              <a:t> </a:t>
            </a:r>
            <a:r>
              <a:rPr lang="sv-SE" sz="4800" dirty="0" err="1"/>
              <a:t>other</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a:t>The choice </a:t>
            </a:r>
            <a:r>
              <a:rPr lang="sv-SE" sz="4800" dirty="0" err="1"/>
              <a:t>of</a:t>
            </a:r>
            <a:r>
              <a:rPr lang="sv-SE" sz="4800" dirty="0"/>
              <a:t> </a:t>
            </a:r>
            <a:r>
              <a:rPr lang="sv-SE" sz="4800" dirty="0" err="1"/>
              <a:t>debiasing</a:t>
            </a:r>
            <a:r>
              <a:rPr lang="sv-SE" sz="4800" dirty="0"/>
              <a:t> </a:t>
            </a:r>
            <a:r>
              <a:rPr lang="sv-SE" sz="4800" dirty="0" err="1"/>
              <a:t>method</a:t>
            </a:r>
            <a:r>
              <a:rPr lang="sv-SE" sz="4800" dirty="0"/>
              <a:t> </a:t>
            </a:r>
            <a:r>
              <a:rPr lang="sv-SE" sz="4800" dirty="0" err="1"/>
              <a:t>influences</a:t>
            </a:r>
            <a:r>
              <a:rPr lang="sv-SE" sz="4800" dirty="0"/>
              <a:t> </a:t>
            </a:r>
            <a:r>
              <a:rPr lang="sv-SE" sz="4800" dirty="0" err="1"/>
              <a:t>who</a:t>
            </a:r>
            <a:r>
              <a:rPr lang="sv-SE" sz="4800" dirty="0"/>
              <a:t> ”</a:t>
            </a:r>
            <a:r>
              <a:rPr lang="sv-SE" sz="4800" dirty="0" err="1"/>
              <a:t>benefits</a:t>
            </a:r>
            <a:r>
              <a:rPr lang="sv-SE" sz="4800" dirty="0"/>
              <a:t>” from it.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Dabiasing</a:t>
            </a:r>
            <a:r>
              <a:rPr lang="sv-SE" sz="4800" dirty="0"/>
              <a:t> </a:t>
            </a:r>
            <a:r>
              <a:rPr lang="sv-SE" sz="4800" dirty="0" err="1"/>
              <a:t>methods</a:t>
            </a:r>
            <a:r>
              <a:rPr lang="sv-SE" sz="4800" dirty="0"/>
              <a:t> still </a:t>
            </a:r>
            <a:r>
              <a:rPr lang="sv-SE" sz="4800" dirty="0" err="1"/>
              <a:t>have</a:t>
            </a:r>
            <a:r>
              <a:rPr lang="sv-SE" sz="4800" dirty="0"/>
              <a:t> </a:t>
            </a:r>
            <a:r>
              <a:rPr lang="sv-SE" sz="4800" dirty="0" err="1"/>
              <a:t>difficulties</a:t>
            </a:r>
            <a:r>
              <a:rPr lang="sv-SE" sz="4800" dirty="0"/>
              <a:t> </a:t>
            </a:r>
            <a:r>
              <a:rPr lang="sv-SE" sz="4800" dirty="0" err="1"/>
              <a:t>with</a:t>
            </a:r>
            <a:r>
              <a:rPr lang="sv-SE" sz="4800" dirty="0"/>
              <a:t> </a:t>
            </a:r>
            <a:r>
              <a:rPr lang="sv-SE" sz="4800" dirty="0" err="1"/>
              <a:t>intersectionality</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a:t>So, </a:t>
            </a:r>
            <a:r>
              <a:rPr lang="sv-SE" sz="4800" dirty="0" err="1"/>
              <a:t>who</a:t>
            </a:r>
            <a:r>
              <a:rPr lang="sv-SE" sz="4800" dirty="0"/>
              <a:t> gets to </a:t>
            </a:r>
            <a:r>
              <a:rPr lang="sv-SE" sz="4800" dirty="0" err="1"/>
              <a:t>choose</a:t>
            </a:r>
            <a:r>
              <a:rPr lang="sv-SE" sz="4800" dirty="0"/>
              <a:t> </a:t>
            </a:r>
            <a:r>
              <a:rPr lang="sv-SE" sz="4800" dirty="0" err="1"/>
              <a:t>what</a:t>
            </a:r>
            <a:r>
              <a:rPr lang="sv-SE" sz="4800" dirty="0"/>
              <a:t> to do?</a:t>
            </a:r>
          </a:p>
        </p:txBody>
      </p:sp>
    </p:spTree>
    <p:extLst>
      <p:ext uri="{BB962C8B-B14F-4D97-AF65-F5344CB8AC3E}">
        <p14:creationId xmlns:p14="http://schemas.microsoft.com/office/powerpoint/2010/main" val="4155876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Fairness</a:t>
            </a:r>
            <a:r>
              <a:rPr lang="sv-SE" dirty="0"/>
              <a:t> definitions </a:t>
            </a:r>
            <a:r>
              <a:rPr lang="sv-SE" dirty="0" err="1"/>
              <a:t>often</a:t>
            </a:r>
            <a:r>
              <a:rPr lang="sv-SE" dirty="0"/>
              <a:t> </a:t>
            </a:r>
            <a:r>
              <a:rPr lang="sv-SE" dirty="0" err="1"/>
              <a:t>rely</a:t>
            </a:r>
            <a:r>
              <a:rPr lang="sv-SE" dirty="0"/>
              <a:t> on </a:t>
            </a:r>
            <a:r>
              <a:rPr lang="sv-SE" dirty="0" err="1"/>
              <a:t>classes</a:t>
            </a:r>
            <a:r>
              <a:rPr lang="sv-SE" dirty="0"/>
              <a:t>, i.e. </a:t>
            </a:r>
            <a:r>
              <a:rPr lang="sv-SE" dirty="0" err="1"/>
              <a:t>labels</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32</a:t>
            </a:fld>
            <a:endParaRPr lang="bg-BG" dirty="0">
              <a:solidFill>
                <a:srgbClr val="000000"/>
              </a:solidFill>
            </a:endParaRPr>
          </a:p>
        </p:txBody>
      </p:sp>
      <p:sp>
        <p:nvSpPr>
          <p:cNvPr id="4" name="TextBox 3">
            <a:extLst>
              <a:ext uri="{FF2B5EF4-FFF2-40B4-BE49-F238E27FC236}">
                <a16:creationId xmlns:a16="http://schemas.microsoft.com/office/drawing/2014/main" id="{D615F07F-8D6B-482E-9D73-7E1031F758A5}"/>
              </a:ext>
            </a:extLst>
          </p:cNvPr>
          <p:cNvSpPr txBox="1"/>
          <p:nvPr/>
        </p:nvSpPr>
        <p:spPr>
          <a:xfrm>
            <a:off x="1276266" y="3714750"/>
            <a:ext cx="21793284" cy="5262979"/>
          </a:xfrm>
          <a:prstGeom prst="rect">
            <a:avLst/>
          </a:prstGeom>
          <a:noFill/>
        </p:spPr>
        <p:txBody>
          <a:bodyPr wrap="square" rtlCol="0">
            <a:spAutoFit/>
          </a:bodyPr>
          <a:lstStyle/>
          <a:p>
            <a:pPr marL="685800" indent="-685800">
              <a:buFont typeface="Arial" panose="020B0604020202020204" pitchFamily="34" charset="0"/>
              <a:buChar char="•"/>
            </a:pPr>
            <a:r>
              <a:rPr lang="sv-SE" sz="4800" dirty="0"/>
              <a:t>The division </a:t>
            </a:r>
            <a:r>
              <a:rPr lang="sv-SE" sz="4800" dirty="0" err="1"/>
              <a:t>into</a:t>
            </a:r>
            <a:r>
              <a:rPr lang="sv-SE" sz="4800" dirty="0"/>
              <a:t> </a:t>
            </a:r>
            <a:r>
              <a:rPr lang="sv-SE" sz="4800" dirty="0" err="1"/>
              <a:t>protected</a:t>
            </a:r>
            <a:r>
              <a:rPr lang="sv-SE" sz="4800" dirty="0"/>
              <a:t> or </a:t>
            </a:r>
            <a:r>
              <a:rPr lang="sv-SE" sz="4800" dirty="0" err="1"/>
              <a:t>unprotected</a:t>
            </a:r>
            <a:r>
              <a:rPr lang="sv-SE" sz="4800" dirty="0"/>
              <a:t> </a:t>
            </a:r>
            <a:r>
              <a:rPr lang="sv-SE" sz="4800" dirty="0" err="1"/>
              <a:t>classes</a:t>
            </a:r>
            <a:r>
              <a:rPr lang="sv-SE" sz="4800" dirty="0"/>
              <a:t> is </a:t>
            </a:r>
            <a:r>
              <a:rPr lang="sv-SE" sz="4800" dirty="0" err="1"/>
              <a:t>also</a:t>
            </a:r>
            <a:r>
              <a:rPr lang="sv-SE" sz="4800" dirty="0"/>
              <a:t> a choice.</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Individuals</a:t>
            </a:r>
            <a:r>
              <a:rPr lang="sv-SE" sz="4800" dirty="0"/>
              <a:t> </a:t>
            </a:r>
            <a:r>
              <a:rPr lang="sv-SE" sz="4800" dirty="0" err="1"/>
              <a:t>may</a:t>
            </a:r>
            <a:r>
              <a:rPr lang="sv-SE" sz="4800" dirty="0"/>
              <a:t> not </a:t>
            </a:r>
            <a:r>
              <a:rPr lang="sv-SE" sz="4800" dirty="0" err="1"/>
              <a:t>identify</a:t>
            </a:r>
            <a:r>
              <a:rPr lang="sv-SE" sz="4800" dirty="0"/>
              <a:t> </a:t>
            </a:r>
            <a:r>
              <a:rPr lang="sv-SE" sz="4800" dirty="0" err="1"/>
              <a:t>with</a:t>
            </a:r>
            <a:r>
              <a:rPr lang="sv-SE" sz="4800" dirty="0"/>
              <a:t> </a:t>
            </a:r>
            <a:r>
              <a:rPr lang="sv-SE" sz="4800" dirty="0" err="1"/>
              <a:t>any</a:t>
            </a:r>
            <a:r>
              <a:rPr lang="sv-SE" sz="4800" dirty="0"/>
              <a:t> </a:t>
            </a:r>
            <a:r>
              <a:rPr lang="sv-SE" sz="4800" dirty="0" err="1"/>
              <a:t>of</a:t>
            </a:r>
            <a:r>
              <a:rPr lang="sv-SE" sz="4800" dirty="0"/>
              <a:t> the chosen </a:t>
            </a:r>
            <a:r>
              <a:rPr lang="sv-SE" sz="4800" dirty="0" err="1"/>
              <a:t>labels</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We</a:t>
            </a:r>
            <a:r>
              <a:rPr lang="sv-SE" sz="4800" dirty="0"/>
              <a:t> </a:t>
            </a:r>
            <a:r>
              <a:rPr lang="sv-SE" sz="4800" dirty="0" err="1"/>
              <a:t>may</a:t>
            </a:r>
            <a:r>
              <a:rPr lang="sv-SE" sz="4800" dirty="0"/>
              <a:t> not </a:t>
            </a:r>
            <a:r>
              <a:rPr lang="sv-SE" sz="4800" dirty="0" err="1"/>
              <a:t>have</a:t>
            </a:r>
            <a:r>
              <a:rPr lang="sv-SE" sz="4800" dirty="0"/>
              <a:t> access to </a:t>
            </a:r>
            <a:r>
              <a:rPr lang="sv-SE" sz="4800" dirty="0" err="1"/>
              <a:t>this</a:t>
            </a:r>
            <a:r>
              <a:rPr lang="sv-SE" sz="4800" dirty="0"/>
              <a:t> data.</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a:t>It </a:t>
            </a:r>
            <a:r>
              <a:rPr lang="sv-SE" sz="4800" dirty="0" err="1"/>
              <a:t>may</a:t>
            </a:r>
            <a:r>
              <a:rPr lang="sv-SE" sz="4800" dirty="0"/>
              <a:t> be </a:t>
            </a:r>
            <a:r>
              <a:rPr lang="sv-SE" sz="4800" dirty="0" err="1"/>
              <a:t>dangerous</a:t>
            </a:r>
            <a:r>
              <a:rPr lang="sv-SE" sz="4800" dirty="0"/>
              <a:t> to </a:t>
            </a:r>
            <a:r>
              <a:rPr lang="sv-SE" sz="4800" dirty="0" err="1"/>
              <a:t>provide</a:t>
            </a:r>
            <a:r>
              <a:rPr lang="sv-SE" sz="4800" dirty="0"/>
              <a:t> or store </a:t>
            </a:r>
            <a:r>
              <a:rPr lang="sv-SE" sz="4800" dirty="0" err="1"/>
              <a:t>this</a:t>
            </a:r>
            <a:r>
              <a:rPr lang="sv-SE" sz="4800" dirty="0"/>
              <a:t> data.</a:t>
            </a:r>
          </a:p>
        </p:txBody>
      </p:sp>
    </p:spTree>
    <p:extLst>
      <p:ext uri="{BB962C8B-B14F-4D97-AF65-F5344CB8AC3E}">
        <p14:creationId xmlns:p14="http://schemas.microsoft.com/office/powerpoint/2010/main" val="570901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normAutofit fontScale="92500"/>
          </a:bodyPr>
          <a:lstStyle/>
          <a:p>
            <a:r>
              <a:rPr lang="sv-SE" dirty="0" err="1"/>
              <a:t>Obtaining</a:t>
            </a:r>
            <a:r>
              <a:rPr lang="sv-SE" dirty="0"/>
              <a:t> representative data </a:t>
            </a:r>
            <a:r>
              <a:rPr lang="sv-SE" dirty="0" err="1"/>
              <a:t>can</a:t>
            </a:r>
            <a:r>
              <a:rPr lang="sv-SE" dirty="0"/>
              <a:t> be </a:t>
            </a:r>
            <a:r>
              <a:rPr lang="sv-SE" dirty="0" err="1"/>
              <a:t>dangerous</a:t>
            </a:r>
            <a:r>
              <a:rPr lang="sv-SE" dirty="0"/>
              <a:t> or </a:t>
            </a:r>
            <a:r>
              <a:rPr lang="sv-SE" dirty="0" err="1"/>
              <a:t>exploitative</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33</a:t>
            </a:fld>
            <a:endParaRPr lang="bg-BG" dirty="0">
              <a:solidFill>
                <a:srgbClr val="000000"/>
              </a:solidFill>
            </a:endParaRPr>
          </a:p>
        </p:txBody>
      </p:sp>
      <p:sp>
        <p:nvSpPr>
          <p:cNvPr id="4" name="TextBox 3">
            <a:extLst>
              <a:ext uri="{FF2B5EF4-FFF2-40B4-BE49-F238E27FC236}">
                <a16:creationId xmlns:a16="http://schemas.microsoft.com/office/drawing/2014/main" id="{C6628ACA-6F27-4646-889D-D7424FE055A8}"/>
              </a:ext>
            </a:extLst>
          </p:cNvPr>
          <p:cNvSpPr txBox="1"/>
          <p:nvPr/>
        </p:nvSpPr>
        <p:spPr>
          <a:xfrm>
            <a:off x="1276266" y="3714750"/>
            <a:ext cx="21793284" cy="3046988"/>
          </a:xfrm>
          <a:prstGeom prst="rect">
            <a:avLst/>
          </a:prstGeom>
          <a:noFill/>
        </p:spPr>
        <p:txBody>
          <a:bodyPr wrap="square" rtlCol="0">
            <a:spAutoFit/>
          </a:bodyPr>
          <a:lstStyle/>
          <a:p>
            <a:endParaRPr lang="sv-SE" sz="4800" dirty="0"/>
          </a:p>
          <a:p>
            <a:pPr marL="685800" indent="-685800">
              <a:buFont typeface="Arial" panose="020B0604020202020204" pitchFamily="34" charset="0"/>
              <a:buChar char="•"/>
            </a:pPr>
            <a:r>
              <a:rPr lang="sv-SE" sz="4800" dirty="0"/>
              <a:t>It </a:t>
            </a:r>
            <a:r>
              <a:rPr lang="sv-SE" sz="4800" dirty="0" err="1"/>
              <a:t>may</a:t>
            </a:r>
            <a:r>
              <a:rPr lang="sv-SE" sz="4800" dirty="0"/>
              <a:t> be </a:t>
            </a:r>
            <a:r>
              <a:rPr lang="sv-SE" sz="4800" dirty="0" err="1"/>
              <a:t>dangerous</a:t>
            </a:r>
            <a:r>
              <a:rPr lang="sv-SE" sz="4800" dirty="0"/>
              <a:t> to </a:t>
            </a:r>
            <a:r>
              <a:rPr lang="sv-SE" sz="4800" dirty="0" err="1"/>
              <a:t>provide</a:t>
            </a:r>
            <a:r>
              <a:rPr lang="sv-SE" sz="4800" dirty="0"/>
              <a:t> or store </a:t>
            </a:r>
            <a:r>
              <a:rPr lang="sv-SE" sz="4800" dirty="0" err="1"/>
              <a:t>this</a:t>
            </a:r>
            <a:r>
              <a:rPr lang="sv-SE" sz="4800" dirty="0"/>
              <a:t> data.</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Asking</a:t>
            </a:r>
            <a:r>
              <a:rPr lang="sv-SE" sz="4800" dirty="0"/>
              <a:t> </a:t>
            </a:r>
            <a:r>
              <a:rPr lang="sv-SE" sz="4800" dirty="0" err="1"/>
              <a:t>underrespresented</a:t>
            </a:r>
            <a:r>
              <a:rPr lang="sv-SE" sz="4800" dirty="0"/>
              <a:t> </a:t>
            </a:r>
            <a:r>
              <a:rPr lang="sv-SE" sz="4800" dirty="0" err="1"/>
              <a:t>communities</a:t>
            </a:r>
            <a:r>
              <a:rPr lang="sv-SE" sz="4800" dirty="0"/>
              <a:t> to </a:t>
            </a:r>
            <a:r>
              <a:rPr lang="sv-SE" sz="4800" dirty="0" err="1"/>
              <a:t>provide</a:t>
            </a:r>
            <a:r>
              <a:rPr lang="sv-SE" sz="4800" dirty="0"/>
              <a:t> extra data </a:t>
            </a:r>
            <a:r>
              <a:rPr lang="sv-SE" sz="4800" dirty="0" err="1"/>
              <a:t>can</a:t>
            </a:r>
            <a:r>
              <a:rPr lang="sv-SE" sz="4800" dirty="0"/>
              <a:t> be </a:t>
            </a:r>
            <a:r>
              <a:rPr lang="sv-SE" sz="4800" dirty="0" err="1"/>
              <a:t>exploitative</a:t>
            </a:r>
            <a:r>
              <a:rPr lang="sv-SE" sz="4800" dirty="0"/>
              <a:t>.</a:t>
            </a:r>
          </a:p>
        </p:txBody>
      </p:sp>
    </p:spTree>
    <p:extLst>
      <p:ext uri="{BB962C8B-B14F-4D97-AF65-F5344CB8AC3E}">
        <p14:creationId xmlns:p14="http://schemas.microsoft.com/office/powerpoint/2010/main" val="4097258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normAutofit/>
          </a:bodyPr>
          <a:lstStyle/>
          <a:p>
            <a:r>
              <a:rPr lang="sv-SE" dirty="0" err="1"/>
              <a:t>We</a:t>
            </a:r>
            <a:r>
              <a:rPr lang="sv-SE" dirty="0"/>
              <a:t> </a:t>
            </a:r>
            <a:r>
              <a:rPr lang="sv-SE" dirty="0" err="1"/>
              <a:t>cannot</a:t>
            </a:r>
            <a:r>
              <a:rPr lang="sv-SE" dirty="0"/>
              <a:t> </a:t>
            </a:r>
            <a:r>
              <a:rPr lang="sv-SE" dirty="0" err="1"/>
              <a:t>anticipate</a:t>
            </a:r>
            <a:r>
              <a:rPr lang="sv-SE" dirty="0"/>
              <a:t> </a:t>
            </a:r>
            <a:r>
              <a:rPr lang="sv-SE" dirty="0" err="1"/>
              <a:t>everything</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34</a:t>
            </a:fld>
            <a:endParaRPr lang="bg-BG" dirty="0">
              <a:solidFill>
                <a:srgbClr val="000000"/>
              </a:solidFill>
            </a:endParaRPr>
          </a:p>
        </p:txBody>
      </p:sp>
      <p:sp>
        <p:nvSpPr>
          <p:cNvPr id="4" name="TextBox 3">
            <a:extLst>
              <a:ext uri="{FF2B5EF4-FFF2-40B4-BE49-F238E27FC236}">
                <a16:creationId xmlns:a16="http://schemas.microsoft.com/office/drawing/2014/main" id="{02575893-D016-4E38-96DA-18A97797C4EE}"/>
              </a:ext>
            </a:extLst>
          </p:cNvPr>
          <p:cNvSpPr txBox="1"/>
          <p:nvPr/>
        </p:nvSpPr>
        <p:spPr>
          <a:xfrm>
            <a:off x="1276266" y="3714750"/>
            <a:ext cx="21793284" cy="2308324"/>
          </a:xfrm>
          <a:prstGeom prst="rect">
            <a:avLst/>
          </a:prstGeom>
          <a:noFill/>
        </p:spPr>
        <p:txBody>
          <a:bodyPr wrap="square" rtlCol="0">
            <a:spAutoFit/>
          </a:bodyPr>
          <a:lstStyle/>
          <a:p>
            <a:pPr marL="685800" indent="-685800">
              <a:buFont typeface="Arial" panose="020B0604020202020204" pitchFamily="34" charset="0"/>
              <a:buChar char="•"/>
            </a:pPr>
            <a:r>
              <a:rPr lang="sv-SE" sz="4800" dirty="0" err="1"/>
              <a:t>Society</a:t>
            </a:r>
            <a:r>
              <a:rPr lang="sv-SE" sz="4800" dirty="0"/>
              <a:t> </a:t>
            </a:r>
            <a:r>
              <a:rPr lang="sv-SE" sz="4800" dirty="0" err="1"/>
              <a:t>evolves</a:t>
            </a:r>
            <a:r>
              <a:rPr lang="sv-SE" sz="4800" dirty="0"/>
              <a:t>, </a:t>
            </a:r>
            <a:r>
              <a:rPr lang="sv-SE" sz="4800" dirty="0" err="1"/>
              <a:t>we</a:t>
            </a:r>
            <a:r>
              <a:rPr lang="sv-SE" sz="4800" dirty="0"/>
              <a:t> </a:t>
            </a:r>
            <a:r>
              <a:rPr lang="sv-SE" sz="4800" dirty="0" err="1"/>
              <a:t>cannot</a:t>
            </a:r>
            <a:r>
              <a:rPr lang="sv-SE" sz="4800" dirty="0"/>
              <a:t> </a:t>
            </a:r>
            <a:r>
              <a:rPr lang="sv-SE" sz="4800" dirty="0" err="1"/>
              <a:t>anticipate</a:t>
            </a:r>
            <a:r>
              <a:rPr lang="sv-SE" sz="4800" dirty="0"/>
              <a:t> </a:t>
            </a:r>
            <a:r>
              <a:rPr lang="sv-SE" sz="4800" dirty="0" err="1"/>
              <a:t>protected</a:t>
            </a:r>
            <a:r>
              <a:rPr lang="sv-SE" sz="4800" dirty="0"/>
              <a:t>/</a:t>
            </a:r>
            <a:r>
              <a:rPr lang="sv-SE" sz="4800" dirty="0" err="1"/>
              <a:t>unprotected</a:t>
            </a:r>
            <a:r>
              <a:rPr lang="sv-SE" sz="4800" dirty="0"/>
              <a:t> </a:t>
            </a:r>
            <a:r>
              <a:rPr lang="sv-SE" sz="4800" dirty="0" err="1"/>
              <a:t>classes</a:t>
            </a:r>
            <a:r>
              <a:rPr lang="sv-SE" sz="4800" dirty="0"/>
              <a:t> for </a:t>
            </a:r>
            <a:r>
              <a:rPr lang="sv-SE" sz="4800" dirty="0" err="1"/>
              <a:t>eternity</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a:t>Harms </a:t>
            </a:r>
            <a:r>
              <a:rPr lang="sv-SE" sz="4800" dirty="0" err="1"/>
              <a:t>can</a:t>
            </a:r>
            <a:r>
              <a:rPr lang="sv-SE" sz="4800" dirty="0"/>
              <a:t> be </a:t>
            </a:r>
            <a:r>
              <a:rPr lang="sv-SE" sz="4800" dirty="0" err="1"/>
              <a:t>unpredictable</a:t>
            </a:r>
            <a:r>
              <a:rPr lang="sv-SE" sz="4800" dirty="0"/>
              <a:t>, and hard to </a:t>
            </a:r>
            <a:r>
              <a:rPr lang="sv-SE" sz="4800" dirty="0" err="1"/>
              <a:t>measure</a:t>
            </a:r>
            <a:r>
              <a:rPr lang="sv-SE" sz="4800" dirty="0"/>
              <a:t> in </a:t>
            </a:r>
            <a:r>
              <a:rPr lang="sv-SE" sz="4800" dirty="0" err="1"/>
              <a:t>advance</a:t>
            </a:r>
            <a:r>
              <a:rPr lang="sv-SE" sz="4800" dirty="0"/>
              <a:t>.</a:t>
            </a:r>
          </a:p>
        </p:txBody>
      </p:sp>
    </p:spTree>
    <p:extLst>
      <p:ext uri="{BB962C8B-B14F-4D97-AF65-F5344CB8AC3E}">
        <p14:creationId xmlns:p14="http://schemas.microsoft.com/office/powerpoint/2010/main" val="1381241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2223911"/>
          </a:xfrm>
        </p:spPr>
        <p:txBody>
          <a:bodyPr>
            <a:normAutofit/>
          </a:bodyPr>
          <a:lstStyle/>
          <a:p>
            <a:r>
              <a:rPr lang="sv-SE" dirty="0" err="1"/>
              <a:t>Focusing</a:t>
            </a:r>
            <a:r>
              <a:rPr lang="sv-SE" dirty="0"/>
              <a:t> on </a:t>
            </a:r>
            <a:r>
              <a:rPr lang="sv-SE" dirty="0" err="1"/>
              <a:t>fairness</a:t>
            </a:r>
            <a:r>
              <a:rPr lang="sv-SE" dirty="0"/>
              <a:t> </a:t>
            </a:r>
            <a:r>
              <a:rPr lang="sv-SE" dirty="0" err="1"/>
              <a:t>may</a:t>
            </a:r>
            <a:r>
              <a:rPr lang="sv-SE" dirty="0"/>
              <a:t> make </a:t>
            </a:r>
            <a:r>
              <a:rPr lang="sv-SE" dirty="0" err="1"/>
              <a:t>us</a:t>
            </a:r>
            <a:r>
              <a:rPr lang="sv-SE" dirty="0"/>
              <a:t> </a:t>
            </a:r>
            <a:r>
              <a:rPr lang="sv-SE" dirty="0" err="1"/>
              <a:t>forget</a:t>
            </a:r>
            <a:r>
              <a:rPr lang="sv-SE" dirty="0"/>
              <a:t> </a:t>
            </a:r>
            <a:r>
              <a:rPr lang="sv-SE" dirty="0" err="1"/>
              <a:t>that</a:t>
            </a:r>
            <a:r>
              <a:rPr lang="sv-SE" dirty="0"/>
              <a:t> AI </a:t>
            </a:r>
            <a:r>
              <a:rPr lang="sv-SE" dirty="0" err="1"/>
              <a:t>may</a:t>
            </a:r>
            <a:r>
              <a:rPr lang="sv-SE" dirty="0"/>
              <a:t> not be the solution</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35</a:t>
            </a:fld>
            <a:endParaRPr lang="bg-BG" dirty="0">
              <a:solidFill>
                <a:srgbClr val="000000"/>
              </a:solidFill>
            </a:endParaRPr>
          </a:p>
        </p:txBody>
      </p:sp>
      <p:sp>
        <p:nvSpPr>
          <p:cNvPr id="4" name="TextBox 3">
            <a:extLst>
              <a:ext uri="{FF2B5EF4-FFF2-40B4-BE49-F238E27FC236}">
                <a16:creationId xmlns:a16="http://schemas.microsoft.com/office/drawing/2014/main" id="{1254C9E4-4A8B-4BF3-ABEE-82221C9377B3}"/>
              </a:ext>
            </a:extLst>
          </p:cNvPr>
          <p:cNvSpPr txBox="1"/>
          <p:nvPr/>
        </p:nvSpPr>
        <p:spPr>
          <a:xfrm>
            <a:off x="1276266" y="4495800"/>
            <a:ext cx="21793284" cy="4524315"/>
          </a:xfrm>
          <a:prstGeom prst="rect">
            <a:avLst/>
          </a:prstGeom>
          <a:noFill/>
        </p:spPr>
        <p:txBody>
          <a:bodyPr wrap="square" rtlCol="0">
            <a:spAutoFit/>
          </a:bodyPr>
          <a:lstStyle/>
          <a:p>
            <a:pPr marL="685800" indent="-685800">
              <a:buFont typeface="Arial" panose="020B0604020202020204" pitchFamily="34" charset="0"/>
              <a:buChar char="•"/>
            </a:pPr>
            <a:r>
              <a:rPr lang="sv-SE" sz="4800" dirty="0" err="1"/>
              <a:t>Fairness</a:t>
            </a:r>
            <a:r>
              <a:rPr lang="sv-SE" sz="4800" dirty="0"/>
              <a:t> </a:t>
            </a:r>
            <a:r>
              <a:rPr lang="sv-SE" sz="4800" dirty="0" err="1"/>
              <a:t>may</a:t>
            </a:r>
            <a:r>
              <a:rPr lang="sv-SE" sz="4800" dirty="0"/>
              <a:t> not be at all </a:t>
            </a:r>
            <a:r>
              <a:rPr lang="sv-SE" sz="4800" dirty="0" err="1"/>
              <a:t>possible</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Focusing</a:t>
            </a:r>
            <a:r>
              <a:rPr lang="sv-SE" sz="4800" dirty="0"/>
              <a:t> on </a:t>
            </a:r>
            <a:r>
              <a:rPr lang="sv-SE" sz="4800" dirty="0" err="1"/>
              <a:t>making</a:t>
            </a:r>
            <a:r>
              <a:rPr lang="sv-SE" sz="4800" dirty="0"/>
              <a:t> an </a:t>
            </a:r>
            <a:r>
              <a:rPr lang="sv-SE" sz="4800" dirty="0" err="1"/>
              <a:t>algorithm</a:t>
            </a:r>
            <a:r>
              <a:rPr lang="sv-SE" sz="4800" dirty="0"/>
              <a:t> fair, </a:t>
            </a:r>
            <a:r>
              <a:rPr lang="sv-SE" sz="4800" dirty="0" err="1"/>
              <a:t>assumes</a:t>
            </a:r>
            <a:r>
              <a:rPr lang="sv-SE" sz="4800" dirty="0"/>
              <a:t> </a:t>
            </a:r>
            <a:r>
              <a:rPr lang="sv-SE" sz="4800" dirty="0" err="1"/>
              <a:t>we</a:t>
            </a:r>
            <a:r>
              <a:rPr lang="sv-SE" sz="4800" dirty="0"/>
              <a:t> </a:t>
            </a:r>
            <a:r>
              <a:rPr lang="sv-SE" sz="4800" dirty="0" err="1"/>
              <a:t>want</a:t>
            </a:r>
            <a:r>
              <a:rPr lang="sv-SE" sz="4800" dirty="0"/>
              <a:t> to </a:t>
            </a:r>
            <a:r>
              <a:rPr lang="sv-SE" sz="4800" dirty="0" err="1"/>
              <a:t>use</a:t>
            </a:r>
            <a:r>
              <a:rPr lang="sv-SE" sz="4800" dirty="0"/>
              <a:t> an </a:t>
            </a:r>
            <a:r>
              <a:rPr lang="sv-SE" sz="4800" dirty="0" err="1"/>
              <a:t>algorithm</a:t>
            </a:r>
            <a:r>
              <a:rPr lang="sv-SE" sz="4800" dirty="0"/>
              <a:t> for a </a:t>
            </a:r>
            <a:r>
              <a:rPr lang="sv-SE" sz="4800" dirty="0" err="1"/>
              <a:t>certain</a:t>
            </a:r>
            <a:r>
              <a:rPr lang="sv-SE" sz="4800" dirty="0"/>
              <a:t> </a:t>
            </a:r>
            <a:r>
              <a:rPr lang="sv-SE" sz="4800" dirty="0" err="1"/>
              <a:t>purpose</a:t>
            </a:r>
            <a:r>
              <a:rPr lang="sv-SE" sz="4800" dirty="0"/>
              <a:t> in the </a:t>
            </a:r>
            <a:r>
              <a:rPr lang="sv-SE" sz="4800" dirty="0" err="1"/>
              <a:t>first</a:t>
            </a:r>
            <a:r>
              <a:rPr lang="sv-SE" sz="4800" dirty="0"/>
              <a:t> </a:t>
            </a:r>
            <a:r>
              <a:rPr lang="sv-SE" sz="4800" dirty="0" err="1"/>
              <a:t>place</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Beware</a:t>
            </a:r>
            <a:r>
              <a:rPr lang="sv-SE" sz="4800" dirty="0"/>
              <a:t> </a:t>
            </a:r>
            <a:r>
              <a:rPr lang="sv-SE" sz="4800" dirty="0" err="1"/>
              <a:t>of</a:t>
            </a:r>
            <a:r>
              <a:rPr lang="sv-SE" sz="4800" dirty="0"/>
              <a:t> </a:t>
            </a:r>
            <a:r>
              <a:rPr lang="sv-SE" sz="4800" dirty="0" err="1"/>
              <a:t>technosolutionism</a:t>
            </a:r>
            <a:r>
              <a:rPr lang="sv-SE" sz="4800" dirty="0"/>
              <a:t>!</a:t>
            </a:r>
          </a:p>
        </p:txBody>
      </p:sp>
    </p:spTree>
    <p:extLst>
      <p:ext uri="{BB962C8B-B14F-4D97-AF65-F5344CB8AC3E}">
        <p14:creationId xmlns:p14="http://schemas.microsoft.com/office/powerpoint/2010/main" val="670057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a:t>Is </a:t>
            </a:r>
            <a:r>
              <a:rPr lang="sv-SE" dirty="0" err="1"/>
              <a:t>fairness</a:t>
            </a:r>
            <a:r>
              <a:rPr lang="sv-SE" dirty="0"/>
              <a:t> </a:t>
            </a:r>
            <a:r>
              <a:rPr lang="sv-SE" dirty="0" err="1"/>
              <a:t>enough</a:t>
            </a:r>
            <a:r>
              <a:rPr lang="sv-SE" dirty="0"/>
              <a:t>?</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36</a:t>
            </a:fld>
            <a:endParaRPr lang="bg-BG" dirty="0">
              <a:solidFill>
                <a:srgbClr val="000000"/>
              </a:solidFill>
            </a:endParaRPr>
          </a:p>
        </p:txBody>
      </p:sp>
      <p:sp>
        <p:nvSpPr>
          <p:cNvPr id="4" name="TextBox 3">
            <a:extLst>
              <a:ext uri="{FF2B5EF4-FFF2-40B4-BE49-F238E27FC236}">
                <a16:creationId xmlns:a16="http://schemas.microsoft.com/office/drawing/2014/main" id="{D7B4BF72-699B-491F-AF12-10BCA918152D}"/>
              </a:ext>
            </a:extLst>
          </p:cNvPr>
          <p:cNvSpPr txBox="1"/>
          <p:nvPr/>
        </p:nvSpPr>
        <p:spPr>
          <a:xfrm>
            <a:off x="1276266" y="4495800"/>
            <a:ext cx="21793284" cy="1446550"/>
          </a:xfrm>
          <a:prstGeom prst="rect">
            <a:avLst/>
          </a:prstGeom>
          <a:noFill/>
        </p:spPr>
        <p:txBody>
          <a:bodyPr wrap="square" rtlCol="0">
            <a:spAutoFit/>
          </a:bodyPr>
          <a:lstStyle/>
          <a:p>
            <a:pPr marL="685800" indent="-685800">
              <a:buFont typeface="Arial" panose="020B0604020202020204" pitchFamily="34" charset="0"/>
              <a:buChar char="•"/>
            </a:pPr>
            <a:r>
              <a:rPr lang="sv-SE" sz="4800" dirty="0" err="1"/>
              <a:t>See</a:t>
            </a:r>
            <a:r>
              <a:rPr lang="sv-SE" sz="4800" dirty="0"/>
              <a:t> </a:t>
            </a:r>
            <a:r>
              <a:rPr lang="en-US" dirty="0"/>
              <a:t>Weinberg, Lindsay. "</a:t>
            </a:r>
            <a:r>
              <a:rPr lang="en-US" dirty="0">
                <a:solidFill>
                  <a:srgbClr val="0000B0"/>
                </a:solidFill>
              </a:rPr>
              <a:t>Rethinking fairness: an interdisciplinary survey of critiques of hegemonic ML fairness approaches." </a:t>
            </a:r>
            <a:r>
              <a:rPr lang="en-US" i="1" dirty="0">
                <a:solidFill>
                  <a:srgbClr val="0000B0"/>
                </a:solidFill>
              </a:rPr>
              <a:t>Journal of Artificial Intelligence Research</a:t>
            </a:r>
            <a:r>
              <a:rPr lang="en-US" dirty="0">
                <a:solidFill>
                  <a:srgbClr val="0000B0"/>
                </a:solidFill>
              </a:rPr>
              <a:t> 74 (2022). </a:t>
            </a:r>
            <a:r>
              <a:rPr lang="en-US" dirty="0"/>
              <a:t>f</a:t>
            </a:r>
            <a:r>
              <a:rPr lang="en-US" sz="4000" dirty="0"/>
              <a:t>or a review of critiques.</a:t>
            </a:r>
            <a:endParaRPr lang="sv-SE" sz="4800" dirty="0"/>
          </a:p>
        </p:txBody>
      </p:sp>
    </p:spTree>
    <p:extLst>
      <p:ext uri="{BB962C8B-B14F-4D97-AF65-F5344CB8AC3E}">
        <p14:creationId xmlns:p14="http://schemas.microsoft.com/office/powerpoint/2010/main" val="3588373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2223911"/>
          </a:xfrm>
        </p:spPr>
        <p:txBody>
          <a:bodyPr>
            <a:normAutofit/>
          </a:bodyPr>
          <a:lstStyle/>
          <a:p>
            <a:r>
              <a:rPr lang="sv-SE" dirty="0" err="1"/>
              <a:t>Some</a:t>
            </a:r>
            <a:r>
              <a:rPr lang="sv-SE" dirty="0"/>
              <a:t> </a:t>
            </a:r>
            <a:r>
              <a:rPr lang="sv-SE" dirty="0" err="1"/>
              <a:t>ideas</a:t>
            </a:r>
            <a:r>
              <a:rPr lang="sv-SE" dirty="0"/>
              <a:t> for the </a:t>
            </a:r>
            <a:r>
              <a:rPr lang="sv-SE" dirty="0" err="1"/>
              <a:t>way</a:t>
            </a:r>
            <a:r>
              <a:rPr lang="sv-SE" dirty="0"/>
              <a:t> forward</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37</a:t>
            </a:fld>
            <a:endParaRPr lang="bg-BG" dirty="0">
              <a:solidFill>
                <a:srgbClr val="000000"/>
              </a:solidFill>
            </a:endParaRPr>
          </a:p>
        </p:txBody>
      </p:sp>
      <p:sp>
        <p:nvSpPr>
          <p:cNvPr id="4" name="TextBox 3">
            <a:extLst>
              <a:ext uri="{FF2B5EF4-FFF2-40B4-BE49-F238E27FC236}">
                <a16:creationId xmlns:a16="http://schemas.microsoft.com/office/drawing/2014/main" id="{27D64EF2-AF56-4571-8BAD-2802F8D01234}"/>
              </a:ext>
            </a:extLst>
          </p:cNvPr>
          <p:cNvSpPr txBox="1"/>
          <p:nvPr/>
        </p:nvSpPr>
        <p:spPr>
          <a:xfrm>
            <a:off x="1276266" y="3765550"/>
            <a:ext cx="22021884" cy="4524315"/>
          </a:xfrm>
          <a:prstGeom prst="rect">
            <a:avLst/>
          </a:prstGeom>
          <a:noFill/>
        </p:spPr>
        <p:txBody>
          <a:bodyPr wrap="square" rtlCol="0">
            <a:spAutoFit/>
          </a:bodyPr>
          <a:lstStyle/>
          <a:p>
            <a:pPr marL="685800" indent="-685800">
              <a:buFont typeface="Arial" panose="020B0604020202020204" pitchFamily="34" charset="0"/>
              <a:buChar char="•"/>
            </a:pPr>
            <a:r>
              <a:rPr lang="sv-SE" sz="4800" dirty="0" err="1"/>
              <a:t>Consider</a:t>
            </a:r>
            <a:r>
              <a:rPr lang="sv-SE" sz="4800" dirty="0"/>
              <a:t> harms, </a:t>
            </a:r>
            <a:r>
              <a:rPr lang="sv-SE" sz="4800" dirty="0" err="1"/>
              <a:t>rather</a:t>
            </a:r>
            <a:r>
              <a:rPr lang="sv-SE" sz="4800" dirty="0"/>
              <a:t> </a:t>
            </a:r>
            <a:r>
              <a:rPr lang="sv-SE" sz="4800" dirty="0" err="1"/>
              <a:t>than</a:t>
            </a:r>
            <a:r>
              <a:rPr lang="sv-SE" sz="4800" dirty="0"/>
              <a:t> </a:t>
            </a:r>
            <a:r>
              <a:rPr lang="sv-SE" sz="4800" dirty="0" err="1"/>
              <a:t>fairness</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Consider</a:t>
            </a:r>
            <a:r>
              <a:rPr lang="sv-SE" sz="4800" dirty="0"/>
              <a:t> </a:t>
            </a:r>
            <a:r>
              <a:rPr lang="sv-SE" sz="4800" dirty="0" err="1"/>
              <a:t>responsibility</a:t>
            </a:r>
            <a:r>
              <a:rPr lang="sv-SE" sz="4800" dirty="0"/>
              <a:t>, </a:t>
            </a:r>
            <a:r>
              <a:rPr lang="sv-SE" sz="4800" dirty="0" err="1"/>
              <a:t>additionally</a:t>
            </a:r>
            <a:r>
              <a:rPr lang="sv-SE" sz="4800" dirty="0"/>
              <a:t> to </a:t>
            </a:r>
            <a:r>
              <a:rPr lang="sv-SE" sz="4800" dirty="0" err="1"/>
              <a:t>fairness</a:t>
            </a:r>
            <a:r>
              <a:rPr lang="sv-SE" sz="4800" dirty="0"/>
              <a:t>.</a:t>
            </a:r>
          </a:p>
          <a:p>
            <a:pPr marL="685800" indent="-685800">
              <a:buFont typeface="Arial" panose="020B0604020202020204" pitchFamily="34" charset="0"/>
              <a:buChar char="•"/>
            </a:pPr>
            <a:endParaRPr lang="sv-SE" sz="4800" dirty="0"/>
          </a:p>
          <a:p>
            <a:pPr marL="685800" indent="-685800">
              <a:buFont typeface="Arial" panose="020B0604020202020204" pitchFamily="34" charset="0"/>
              <a:buChar char="•"/>
            </a:pPr>
            <a:r>
              <a:rPr lang="sv-SE" sz="4800" dirty="0" err="1"/>
              <a:t>Consider</a:t>
            </a:r>
            <a:r>
              <a:rPr lang="sv-SE" sz="4800" dirty="0"/>
              <a:t> the socio-</a:t>
            </a:r>
            <a:r>
              <a:rPr lang="sv-SE" sz="4800" dirty="0" err="1"/>
              <a:t>technical</a:t>
            </a:r>
            <a:r>
              <a:rPr lang="sv-SE" sz="4800" dirty="0"/>
              <a:t> process as a </a:t>
            </a:r>
            <a:r>
              <a:rPr lang="sv-SE" sz="4800" dirty="0" err="1"/>
              <a:t>whole</a:t>
            </a:r>
            <a:r>
              <a:rPr lang="sv-SE" sz="4800" dirty="0"/>
              <a:t>.</a:t>
            </a:r>
          </a:p>
          <a:p>
            <a:pPr marL="685800" indent="-685800">
              <a:buFont typeface="Arial" panose="020B0604020202020204" pitchFamily="34" charset="0"/>
              <a:buChar char="•"/>
            </a:pPr>
            <a:endParaRPr lang="sv-SE" sz="4800" dirty="0"/>
          </a:p>
        </p:txBody>
      </p:sp>
    </p:spTree>
    <p:extLst>
      <p:ext uri="{BB962C8B-B14F-4D97-AF65-F5344CB8AC3E}">
        <p14:creationId xmlns:p14="http://schemas.microsoft.com/office/powerpoint/2010/main" val="870791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sv-SE" dirty="0" err="1"/>
              <a:t>Thank</a:t>
            </a:r>
            <a:r>
              <a:rPr lang="sv-SE" dirty="0"/>
              <a:t> </a:t>
            </a:r>
            <a:r>
              <a:rPr lang="sv-SE" dirty="0" err="1"/>
              <a:t>you</a:t>
            </a:r>
            <a:r>
              <a:rPr lang="sv-SE" dirty="0"/>
              <a:t>!</a:t>
            </a:r>
          </a:p>
          <a:p>
            <a:r>
              <a:rPr lang="sv-SE" sz="3200" dirty="0"/>
              <a:t>D</a:t>
            </a:r>
            <a:r>
              <a:rPr lang="en-US" sz="3200" dirty="0"/>
              <a:t>o not hesitate to contact me</a:t>
            </a:r>
            <a:endParaRPr lang="sv-SE" sz="3200" dirty="0"/>
          </a:p>
        </p:txBody>
      </p:sp>
    </p:spTree>
    <p:extLst>
      <p:ext uri="{BB962C8B-B14F-4D97-AF65-F5344CB8AC3E}">
        <p14:creationId xmlns:p14="http://schemas.microsoft.com/office/powerpoint/2010/main" val="168119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But</a:t>
            </a:r>
            <a:r>
              <a:rPr lang="sv-SE" dirty="0"/>
              <a:t> </a:t>
            </a:r>
            <a:r>
              <a:rPr lang="sv-SE" dirty="0" err="1"/>
              <a:t>what</a:t>
            </a:r>
            <a:r>
              <a:rPr lang="sv-SE" dirty="0"/>
              <a:t> is bias?</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a:t>
            </a:fld>
            <a:endParaRPr lang="bg-BG" dirty="0">
              <a:solidFill>
                <a:srgbClr val="000000"/>
              </a:solidFill>
            </a:endParaRPr>
          </a:p>
        </p:txBody>
      </p:sp>
    </p:spTree>
    <p:extLst>
      <p:ext uri="{BB962C8B-B14F-4D97-AF65-F5344CB8AC3E}">
        <p14:creationId xmlns:p14="http://schemas.microsoft.com/office/powerpoint/2010/main" val="325575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But</a:t>
            </a:r>
            <a:r>
              <a:rPr lang="sv-SE" dirty="0"/>
              <a:t> </a:t>
            </a:r>
            <a:r>
              <a:rPr lang="sv-SE" dirty="0" err="1"/>
              <a:t>what</a:t>
            </a:r>
            <a:r>
              <a:rPr lang="sv-SE" dirty="0"/>
              <a:t> is bias?</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6740307"/>
          </a:xfrm>
          <a:prstGeom prst="rect">
            <a:avLst/>
          </a:prstGeom>
          <a:noFill/>
        </p:spPr>
        <p:txBody>
          <a:bodyPr wrap="square" rtlCol="0">
            <a:spAutoFit/>
          </a:bodyPr>
          <a:lstStyle/>
          <a:p>
            <a:pPr marL="571500" indent="-571500">
              <a:buFont typeface="Arial" panose="020B0604020202020204" pitchFamily="34" charset="0"/>
              <a:buChar char="•"/>
            </a:pPr>
            <a:r>
              <a:rPr lang="sv-SE" sz="4800" dirty="0"/>
              <a:t>Not so </a:t>
            </a:r>
            <a:r>
              <a:rPr lang="sv-SE" sz="4800" dirty="0" err="1"/>
              <a:t>easy</a:t>
            </a:r>
            <a:r>
              <a:rPr lang="sv-SE" sz="4800" dirty="0"/>
              <a:t> to </a:t>
            </a:r>
            <a:r>
              <a:rPr lang="sv-SE" sz="4800" dirty="0" err="1"/>
              <a:t>define</a:t>
            </a:r>
            <a:r>
              <a:rPr lang="sv-SE" sz="4800" dirty="0"/>
              <a: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In the </a:t>
            </a:r>
            <a:r>
              <a:rPr lang="sv-SE" sz="4800" dirty="0" err="1"/>
              <a:t>context</a:t>
            </a:r>
            <a:r>
              <a:rPr lang="sv-SE" sz="4800" dirty="0"/>
              <a:t> </a:t>
            </a:r>
            <a:r>
              <a:rPr lang="sv-SE" sz="4800" dirty="0" err="1"/>
              <a:t>of</a:t>
            </a:r>
            <a:r>
              <a:rPr lang="sv-SE" sz="4800" dirty="0"/>
              <a:t> decision-</a:t>
            </a:r>
            <a:r>
              <a:rPr lang="sv-SE" sz="4800" dirty="0" err="1"/>
              <a:t>making</a:t>
            </a:r>
            <a:r>
              <a:rPr lang="sv-SE" sz="4800" dirty="0"/>
              <a:t>, bias is </a:t>
            </a:r>
            <a:r>
              <a:rPr lang="sv-SE" sz="4800" dirty="0" err="1"/>
              <a:t>considered</a:t>
            </a:r>
            <a:r>
              <a:rPr lang="sv-SE" sz="4800" dirty="0"/>
              <a:t> as </a:t>
            </a:r>
            <a:r>
              <a:rPr lang="sv-SE" sz="4800" i="1" dirty="0"/>
              <a:t>the </a:t>
            </a:r>
            <a:r>
              <a:rPr lang="sv-SE" sz="4800" i="1" dirty="0" err="1"/>
              <a:t>existence</a:t>
            </a:r>
            <a:r>
              <a:rPr lang="sv-SE" sz="4800" i="1" dirty="0"/>
              <a:t> </a:t>
            </a:r>
            <a:r>
              <a:rPr lang="sv-SE" sz="4800" i="1" dirty="0" err="1"/>
              <a:t>of</a:t>
            </a:r>
            <a:r>
              <a:rPr lang="sv-SE" sz="4800" i="1" dirty="0"/>
              <a:t> favoritism/</a:t>
            </a:r>
            <a:r>
              <a:rPr lang="sv-SE" sz="4800" i="1" dirty="0" err="1"/>
              <a:t>prejudice</a:t>
            </a:r>
            <a:r>
              <a:rPr lang="sv-SE" sz="4800" i="1" dirty="0"/>
              <a:t> </a:t>
            </a:r>
            <a:r>
              <a:rPr lang="sv-SE" sz="4800" i="1" dirty="0" err="1"/>
              <a:t>toward</a:t>
            </a:r>
            <a:r>
              <a:rPr lang="sv-SE" sz="4800" i="1" dirty="0"/>
              <a:t> </a:t>
            </a:r>
            <a:r>
              <a:rPr lang="en-US" sz="4800" i="1" dirty="0"/>
              <a:t>an individual or group based on their inherent or acquired characteristics.</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 AI </a:t>
            </a:r>
            <a:r>
              <a:rPr lang="sv-SE" sz="4800" dirty="0" err="1"/>
              <a:t>algorithms</a:t>
            </a:r>
            <a:r>
              <a:rPr lang="sv-SE" sz="4800" dirty="0"/>
              <a:t> </a:t>
            </a:r>
            <a:r>
              <a:rPr lang="sv-SE" sz="4800" dirty="0" err="1"/>
              <a:t>are</a:t>
            </a:r>
            <a:r>
              <a:rPr lang="sv-SE" sz="4800" dirty="0"/>
              <a:t> </a:t>
            </a:r>
            <a:r>
              <a:rPr lang="sv-SE" sz="4800" dirty="0" err="1"/>
              <a:t>always</a:t>
            </a:r>
            <a:r>
              <a:rPr lang="sv-SE" sz="4800" dirty="0"/>
              <a:t> </a:t>
            </a:r>
            <a:r>
              <a:rPr lang="sv-SE" sz="4800" dirty="0" err="1"/>
              <a:t>biased</a:t>
            </a:r>
            <a:r>
              <a:rPr lang="sv-SE" sz="4800" dirty="0"/>
              <a:t>, </a:t>
            </a:r>
            <a:r>
              <a:rPr lang="sv-SE" sz="4800" dirty="0" err="1"/>
              <a:t>this</a:t>
            </a:r>
            <a:r>
              <a:rPr lang="sv-SE" sz="4800" dirty="0"/>
              <a:t> is </a:t>
            </a:r>
            <a:r>
              <a:rPr lang="sv-SE" sz="4800" dirty="0" err="1"/>
              <a:t>how</a:t>
            </a:r>
            <a:r>
              <a:rPr lang="sv-SE" sz="4800" dirty="0"/>
              <a:t> a final </a:t>
            </a:r>
            <a:r>
              <a:rPr lang="sv-SE" sz="4800" dirty="0" err="1"/>
              <a:t>result</a:t>
            </a:r>
            <a:r>
              <a:rPr lang="sv-SE" sz="4800" dirty="0"/>
              <a:t> is </a:t>
            </a:r>
            <a:r>
              <a:rPr lang="sv-SE" sz="4800" dirty="0" err="1"/>
              <a:t>reached</a:t>
            </a:r>
            <a:r>
              <a:rPr lang="sv-SE" sz="4800" dirty="0"/>
              <a: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For </a:t>
            </a:r>
            <a:r>
              <a:rPr lang="sv-SE" sz="4800" dirty="0" err="1"/>
              <a:t>this</a:t>
            </a:r>
            <a:r>
              <a:rPr lang="sv-SE" sz="4800" dirty="0"/>
              <a:t> </a:t>
            </a:r>
            <a:r>
              <a:rPr lang="sv-SE" sz="4800" dirty="0" err="1"/>
              <a:t>reason</a:t>
            </a:r>
            <a:r>
              <a:rPr lang="sv-SE" sz="4800" dirty="0"/>
              <a:t>, </a:t>
            </a:r>
            <a:r>
              <a:rPr lang="sv-SE" sz="4800" dirty="0" err="1"/>
              <a:t>we</a:t>
            </a:r>
            <a:r>
              <a:rPr lang="sv-SE" sz="4800" dirty="0"/>
              <a:t> talk </a:t>
            </a:r>
            <a:r>
              <a:rPr lang="sv-SE" sz="4800" dirty="0" err="1"/>
              <a:t>about</a:t>
            </a:r>
            <a:r>
              <a:rPr lang="sv-SE" sz="4800" dirty="0"/>
              <a:t> </a:t>
            </a:r>
            <a:r>
              <a:rPr lang="sv-SE" sz="4800" i="1" dirty="0" err="1"/>
              <a:t>undesirable</a:t>
            </a:r>
            <a:r>
              <a:rPr lang="sv-SE" sz="4800" dirty="0"/>
              <a:t> bias.</a:t>
            </a:r>
            <a:endParaRPr lang="en-US" sz="4800" dirty="0"/>
          </a:p>
        </p:txBody>
      </p:sp>
    </p:spTree>
    <p:extLst>
      <p:ext uri="{BB962C8B-B14F-4D97-AF65-F5344CB8AC3E}">
        <p14:creationId xmlns:p14="http://schemas.microsoft.com/office/powerpoint/2010/main" val="301315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a:t>So </a:t>
            </a:r>
            <a:r>
              <a:rPr lang="sv-SE" dirty="0" err="1"/>
              <a:t>why</a:t>
            </a:r>
            <a:r>
              <a:rPr lang="sv-SE" dirty="0"/>
              <a:t> is it </a:t>
            </a:r>
            <a:r>
              <a:rPr lang="sv-SE" i="1" dirty="0" err="1"/>
              <a:t>undesirable</a:t>
            </a:r>
            <a:r>
              <a:rPr lang="sv-SE" dirty="0"/>
              <a:t>?</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7478970"/>
          </a:xfrm>
          <a:prstGeom prst="rect">
            <a:avLst/>
          </a:prstGeom>
          <a:noFill/>
        </p:spPr>
        <p:txBody>
          <a:bodyPr wrap="square" rtlCol="0">
            <a:spAutoFit/>
          </a:bodyPr>
          <a:lstStyle/>
          <a:p>
            <a:pPr marL="571500" indent="-571500">
              <a:buFont typeface="Arial" panose="020B0604020202020204" pitchFamily="34" charset="0"/>
              <a:buChar char="•"/>
            </a:pPr>
            <a:r>
              <a:rPr lang="sv-SE" sz="4800" dirty="0"/>
              <a:t>As a </a:t>
            </a:r>
            <a:r>
              <a:rPr lang="sv-SE" sz="4800" dirty="0" err="1"/>
              <a:t>society</a:t>
            </a:r>
            <a:r>
              <a:rPr lang="sv-SE" sz="4800" dirty="0"/>
              <a:t>, </a:t>
            </a:r>
            <a:r>
              <a:rPr lang="sv-SE" sz="4800" dirty="0" err="1"/>
              <a:t>we</a:t>
            </a:r>
            <a:r>
              <a:rPr lang="sv-SE" sz="4800" dirty="0"/>
              <a:t> </a:t>
            </a:r>
            <a:r>
              <a:rPr lang="sv-SE" sz="4800" dirty="0" err="1"/>
              <a:t>value</a:t>
            </a:r>
            <a:r>
              <a:rPr lang="sv-SE" sz="4800" dirty="0"/>
              <a:t> </a:t>
            </a:r>
            <a:r>
              <a:rPr lang="sv-SE" sz="4800" dirty="0" err="1"/>
              <a:t>fairness</a:t>
            </a:r>
            <a:r>
              <a:rPr lang="sv-SE" sz="4800" dirty="0"/>
              <a:t>: it is </a:t>
            </a:r>
            <a:r>
              <a:rPr lang="sv-SE" sz="4800" dirty="0" err="1"/>
              <a:t>seen</a:t>
            </a:r>
            <a:r>
              <a:rPr lang="sv-SE" sz="4800" dirty="0"/>
              <a:t> in </a:t>
            </a:r>
            <a:r>
              <a:rPr lang="sv-SE" sz="4800" dirty="0" err="1"/>
              <a:t>our</a:t>
            </a:r>
            <a:r>
              <a:rPr lang="sv-SE" sz="4800" dirty="0"/>
              <a:t> </a:t>
            </a:r>
            <a:r>
              <a:rPr lang="sv-SE" sz="4800" dirty="0" err="1"/>
              <a:t>behavior</a:t>
            </a:r>
            <a:r>
              <a:rPr lang="sv-SE" sz="4800" dirty="0"/>
              <a:t> and set down in </a:t>
            </a:r>
            <a:r>
              <a:rPr lang="sv-SE" sz="4800" dirty="0" err="1"/>
              <a:t>our</a:t>
            </a:r>
            <a:r>
              <a:rPr lang="sv-SE" sz="4800" dirty="0"/>
              <a:t> </a:t>
            </a:r>
            <a:r>
              <a:rPr lang="sv-SE" sz="4800" dirty="0" err="1"/>
              <a:t>laws</a:t>
            </a:r>
            <a:r>
              <a:rPr lang="sv-SE" sz="4800" dirty="0"/>
              <a: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To be </a:t>
            </a:r>
            <a:r>
              <a:rPr lang="sv-SE" sz="4800" dirty="0" err="1"/>
              <a:t>able</a:t>
            </a:r>
            <a:r>
              <a:rPr lang="sv-SE" sz="4800" dirty="0"/>
              <a:t> to be </a:t>
            </a:r>
            <a:r>
              <a:rPr lang="sv-SE" sz="4800" dirty="0" err="1"/>
              <a:t>used</a:t>
            </a:r>
            <a:r>
              <a:rPr lang="sv-SE" sz="4800" dirty="0"/>
              <a:t> for </a:t>
            </a:r>
            <a:r>
              <a:rPr lang="sv-SE" sz="4800" dirty="0" err="1"/>
              <a:t>their</a:t>
            </a:r>
            <a:r>
              <a:rPr lang="sv-SE" sz="4800" dirty="0"/>
              <a:t> purposes, </a:t>
            </a:r>
            <a:r>
              <a:rPr lang="sv-SE" sz="4800" dirty="0" err="1"/>
              <a:t>algorithms</a:t>
            </a:r>
            <a:r>
              <a:rPr lang="sv-SE" sz="4800" dirty="0"/>
              <a:t> </a:t>
            </a:r>
            <a:r>
              <a:rPr lang="sv-SE" sz="4800" dirty="0" err="1"/>
              <a:t>need</a:t>
            </a:r>
            <a:r>
              <a:rPr lang="sv-SE" sz="4800" dirty="0"/>
              <a:t> to </a:t>
            </a:r>
            <a:r>
              <a:rPr lang="sv-SE" sz="4800" dirty="0" err="1"/>
              <a:t>ba</a:t>
            </a:r>
            <a:r>
              <a:rPr lang="sv-SE" sz="4800" dirty="0"/>
              <a:t> </a:t>
            </a:r>
            <a:r>
              <a:rPr lang="sv-SE" sz="4800" dirty="0" err="1"/>
              <a:t>lawful</a:t>
            </a:r>
            <a:r>
              <a:rPr lang="sv-SE" sz="4800" dirty="0"/>
              <a:t>. For </a:t>
            </a:r>
            <a:r>
              <a:rPr lang="sv-SE" sz="4800" dirty="0" err="1"/>
              <a:t>example</a:t>
            </a:r>
            <a:r>
              <a:rPr lang="sv-SE" sz="4800" dirty="0"/>
              <a:t>, it is </a:t>
            </a:r>
            <a:r>
              <a:rPr lang="sv-SE" sz="4800" dirty="0" err="1"/>
              <a:t>forbidden</a:t>
            </a:r>
            <a:r>
              <a:rPr lang="sv-SE" sz="4800" dirty="0"/>
              <a:t> to </a:t>
            </a:r>
            <a:r>
              <a:rPr lang="sv-SE" sz="4800" dirty="0" err="1"/>
              <a:t>discriminate</a:t>
            </a:r>
            <a:r>
              <a:rPr lang="sv-SE" sz="4800" dirty="0"/>
              <a:t> for </a:t>
            </a:r>
            <a:r>
              <a:rPr lang="sv-SE" sz="4800" dirty="0" err="1"/>
              <a:t>protected</a:t>
            </a:r>
            <a:r>
              <a:rPr lang="sv-SE" sz="4800" dirty="0"/>
              <a:t> </a:t>
            </a:r>
            <a:r>
              <a:rPr lang="sv-SE" sz="4800" dirty="0" err="1"/>
              <a:t>characteristics</a:t>
            </a:r>
            <a:r>
              <a:rPr lang="sv-SE" sz="4800" dirty="0"/>
              <a:t> </a:t>
            </a:r>
            <a:r>
              <a:rPr lang="sv-SE" sz="4800" dirty="0" err="1"/>
              <a:t>when</a:t>
            </a:r>
            <a:r>
              <a:rPr lang="sv-SE" sz="4800" dirty="0"/>
              <a:t> </a:t>
            </a:r>
            <a:r>
              <a:rPr lang="sv-SE" sz="4800" dirty="0" err="1"/>
              <a:t>hiring</a:t>
            </a:r>
            <a:r>
              <a:rPr lang="sv-SE" sz="4800" dirty="0"/>
              <a: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 For the </a:t>
            </a:r>
            <a:r>
              <a:rPr lang="sv-SE" sz="4800" dirty="0" err="1"/>
              <a:t>future</a:t>
            </a:r>
            <a:r>
              <a:rPr lang="sv-SE" sz="4800" dirty="0"/>
              <a:t>, </a:t>
            </a:r>
            <a:r>
              <a:rPr lang="sv-SE" sz="4800" dirty="0" err="1"/>
              <a:t>we</a:t>
            </a:r>
            <a:r>
              <a:rPr lang="sv-SE" sz="4800" dirty="0"/>
              <a:t> do not </a:t>
            </a:r>
            <a:r>
              <a:rPr lang="sv-SE" sz="4800" dirty="0" err="1"/>
              <a:t>want</a:t>
            </a:r>
            <a:r>
              <a:rPr lang="sv-SE" sz="4800" dirty="0"/>
              <a:t> </a:t>
            </a:r>
            <a:r>
              <a:rPr lang="sv-SE" sz="4800" dirty="0" err="1"/>
              <a:t>algorithms</a:t>
            </a:r>
            <a:r>
              <a:rPr lang="sv-SE" sz="4800" dirty="0"/>
              <a:t> to </a:t>
            </a:r>
            <a:r>
              <a:rPr lang="sv-SE" sz="4800" dirty="0" err="1"/>
              <a:t>entrench</a:t>
            </a:r>
            <a:r>
              <a:rPr lang="sv-SE" sz="4800" dirty="0"/>
              <a:t> pre-</a:t>
            </a:r>
            <a:r>
              <a:rPr lang="sv-SE" sz="4800" dirty="0" err="1"/>
              <a:t>existing</a:t>
            </a:r>
            <a:r>
              <a:rPr lang="sv-SE" sz="4800" dirty="0"/>
              <a:t> </a:t>
            </a:r>
            <a:r>
              <a:rPr lang="sv-SE" sz="4800" dirty="0" err="1"/>
              <a:t>discrimination</a:t>
            </a:r>
            <a:r>
              <a:rPr lang="sv-SE" sz="4800" dirty="0"/>
              <a:t> in </a:t>
            </a:r>
            <a:r>
              <a:rPr lang="sv-SE" sz="4800" dirty="0" err="1"/>
              <a:t>our</a:t>
            </a:r>
            <a:r>
              <a:rPr lang="sv-SE" sz="4800" dirty="0"/>
              <a:t> </a:t>
            </a:r>
            <a:r>
              <a:rPr lang="sv-SE" sz="4800" dirty="0" err="1"/>
              <a:t>society</a:t>
            </a:r>
            <a:r>
              <a:rPr lang="sv-SE" sz="4800" dirty="0"/>
              <a:t>.</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solidFill>
                  <a:srgbClr val="0100C8"/>
                </a:solidFill>
              </a:rPr>
              <a:t>As an </a:t>
            </a:r>
            <a:r>
              <a:rPr lang="sv-SE" sz="4800" dirty="0" err="1">
                <a:solidFill>
                  <a:srgbClr val="0100C8"/>
                </a:solidFill>
              </a:rPr>
              <a:t>aside</a:t>
            </a:r>
            <a:r>
              <a:rPr lang="sv-SE" sz="4800" dirty="0">
                <a:solidFill>
                  <a:srgbClr val="0100C8"/>
                </a:solidFill>
              </a:rPr>
              <a:t>: do </a:t>
            </a:r>
            <a:r>
              <a:rPr lang="sv-SE" sz="4800" dirty="0" err="1">
                <a:solidFill>
                  <a:srgbClr val="0100C8"/>
                </a:solidFill>
              </a:rPr>
              <a:t>you</a:t>
            </a:r>
            <a:r>
              <a:rPr lang="sv-SE" sz="4800" dirty="0">
                <a:solidFill>
                  <a:srgbClr val="0100C8"/>
                </a:solidFill>
              </a:rPr>
              <a:t> </a:t>
            </a:r>
            <a:r>
              <a:rPr lang="sv-SE" sz="4800" dirty="0" err="1">
                <a:solidFill>
                  <a:srgbClr val="0100C8"/>
                </a:solidFill>
              </a:rPr>
              <a:t>think</a:t>
            </a:r>
            <a:r>
              <a:rPr lang="sv-SE" sz="4800" dirty="0">
                <a:solidFill>
                  <a:srgbClr val="0100C8"/>
                </a:solidFill>
              </a:rPr>
              <a:t> </a:t>
            </a:r>
            <a:r>
              <a:rPr lang="sv-SE" sz="4800" dirty="0" err="1">
                <a:solidFill>
                  <a:srgbClr val="0100C8"/>
                </a:solidFill>
              </a:rPr>
              <a:t>algorithms</a:t>
            </a:r>
            <a:r>
              <a:rPr lang="sv-SE" sz="4800" dirty="0">
                <a:solidFill>
                  <a:srgbClr val="0100C8"/>
                </a:solidFill>
              </a:rPr>
              <a:t> </a:t>
            </a:r>
            <a:r>
              <a:rPr lang="sv-SE" sz="4800" dirty="0" err="1">
                <a:solidFill>
                  <a:srgbClr val="0100C8"/>
                </a:solidFill>
              </a:rPr>
              <a:t>should</a:t>
            </a:r>
            <a:r>
              <a:rPr lang="sv-SE" sz="4800" dirty="0">
                <a:solidFill>
                  <a:srgbClr val="0100C8"/>
                </a:solidFill>
              </a:rPr>
              <a:t> be </a:t>
            </a:r>
            <a:r>
              <a:rPr lang="sv-SE" sz="4800" dirty="0" err="1">
                <a:solidFill>
                  <a:srgbClr val="0100C8"/>
                </a:solidFill>
              </a:rPr>
              <a:t>more</a:t>
            </a:r>
            <a:r>
              <a:rPr lang="sv-SE" sz="4800" dirty="0">
                <a:solidFill>
                  <a:srgbClr val="0100C8"/>
                </a:solidFill>
              </a:rPr>
              <a:t>, less, or the same </a:t>
            </a:r>
            <a:r>
              <a:rPr lang="sv-SE" sz="4800" dirty="0" err="1">
                <a:solidFill>
                  <a:srgbClr val="0100C8"/>
                </a:solidFill>
              </a:rPr>
              <a:t>amount</a:t>
            </a:r>
            <a:r>
              <a:rPr lang="sv-SE" sz="4800" dirty="0">
                <a:solidFill>
                  <a:srgbClr val="0100C8"/>
                </a:solidFill>
              </a:rPr>
              <a:t> </a:t>
            </a:r>
            <a:r>
              <a:rPr lang="sv-SE" sz="4800" dirty="0" err="1">
                <a:solidFill>
                  <a:srgbClr val="0100C8"/>
                </a:solidFill>
              </a:rPr>
              <a:t>of</a:t>
            </a:r>
            <a:r>
              <a:rPr lang="sv-SE" sz="4800" dirty="0">
                <a:solidFill>
                  <a:srgbClr val="0100C8"/>
                </a:solidFill>
              </a:rPr>
              <a:t> fair </a:t>
            </a:r>
            <a:r>
              <a:rPr lang="sv-SE" sz="4800" dirty="0" err="1">
                <a:solidFill>
                  <a:srgbClr val="0100C8"/>
                </a:solidFill>
              </a:rPr>
              <a:t>than</a:t>
            </a:r>
            <a:r>
              <a:rPr lang="sv-SE" sz="4800" dirty="0">
                <a:solidFill>
                  <a:srgbClr val="0100C8"/>
                </a:solidFill>
              </a:rPr>
              <a:t> </a:t>
            </a:r>
            <a:r>
              <a:rPr lang="sv-SE" sz="4800" dirty="0" err="1">
                <a:solidFill>
                  <a:srgbClr val="0100C8"/>
                </a:solidFill>
              </a:rPr>
              <a:t>people</a:t>
            </a:r>
            <a:r>
              <a:rPr lang="sv-SE" sz="4800" dirty="0">
                <a:solidFill>
                  <a:srgbClr val="0100C8"/>
                </a:solidFill>
              </a:rPr>
              <a:t>?</a:t>
            </a:r>
            <a:endParaRPr lang="en-US" sz="4800" dirty="0">
              <a:solidFill>
                <a:srgbClr val="0100C8"/>
              </a:solidFill>
            </a:endParaRPr>
          </a:p>
        </p:txBody>
      </p:sp>
    </p:spTree>
    <p:extLst>
      <p:ext uri="{BB962C8B-B14F-4D97-AF65-F5344CB8AC3E}">
        <p14:creationId xmlns:p14="http://schemas.microsoft.com/office/powerpoint/2010/main" val="128740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Where</a:t>
            </a:r>
            <a:r>
              <a:rPr lang="sv-SE" dirty="0"/>
              <a:t> </a:t>
            </a:r>
            <a:r>
              <a:rPr lang="sv-SE" dirty="0" err="1"/>
              <a:t>does</a:t>
            </a:r>
            <a:r>
              <a:rPr lang="sv-SE" dirty="0"/>
              <a:t> bias come from?</a:t>
            </a:r>
            <a:endParaRPr lang="en-US" dirty="0"/>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6186309"/>
          </a:xfrm>
          <a:prstGeom prst="rect">
            <a:avLst/>
          </a:prstGeom>
          <a:noFill/>
        </p:spPr>
        <p:txBody>
          <a:bodyPr wrap="square" rtlCol="0">
            <a:spAutoFit/>
          </a:bodyPr>
          <a:lstStyle/>
          <a:p>
            <a:pPr marL="571500" indent="-571500">
              <a:buFont typeface="Arial" panose="020B0604020202020204" pitchFamily="34" charset="0"/>
              <a:buChar char="•"/>
            </a:pPr>
            <a:r>
              <a:rPr lang="sv-SE" sz="4800" dirty="0"/>
              <a:t>In the data</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In the </a:t>
            </a:r>
            <a:r>
              <a:rPr lang="sv-SE" sz="4800" dirty="0" err="1"/>
              <a:t>algortihm</a:t>
            </a:r>
            <a:endParaRPr lang="sv-SE" sz="4800" dirty="0"/>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r>
              <a:rPr lang="sv-SE" sz="4800" dirty="0"/>
              <a:t>In the </a:t>
            </a:r>
            <a:r>
              <a:rPr lang="sv-SE" sz="4800" dirty="0" err="1"/>
              <a:t>usage</a:t>
            </a:r>
            <a:endParaRPr lang="sv-SE" sz="4800" dirty="0"/>
          </a:p>
          <a:p>
            <a:pPr marL="571500" indent="-571500">
              <a:buFont typeface="Arial" panose="020B0604020202020204" pitchFamily="34" charset="0"/>
              <a:buChar char="•"/>
            </a:pPr>
            <a:endParaRPr lang="sv-SE" sz="4800" dirty="0"/>
          </a:p>
          <a:p>
            <a:r>
              <a:rPr lang="en-US" sz="4800" i="1" dirty="0">
                <a:solidFill>
                  <a:srgbClr val="0100C8"/>
                </a:solidFill>
              </a:rPr>
              <a:t>All the following examples from: </a:t>
            </a:r>
            <a:r>
              <a:rPr lang="en-US" sz="4800" dirty="0" err="1">
                <a:solidFill>
                  <a:srgbClr val="0100C8"/>
                </a:solidFill>
              </a:rPr>
              <a:t>Mehrabi</a:t>
            </a:r>
            <a:r>
              <a:rPr lang="en-US" sz="4800" dirty="0">
                <a:solidFill>
                  <a:srgbClr val="0100C8"/>
                </a:solidFill>
              </a:rPr>
              <a:t>, N., </a:t>
            </a:r>
            <a:r>
              <a:rPr lang="en-US" sz="4800" dirty="0" err="1">
                <a:solidFill>
                  <a:srgbClr val="0100C8"/>
                </a:solidFill>
              </a:rPr>
              <a:t>Morstatter</a:t>
            </a:r>
            <a:r>
              <a:rPr lang="en-US" sz="4800" dirty="0">
                <a:solidFill>
                  <a:srgbClr val="0100C8"/>
                </a:solidFill>
              </a:rPr>
              <a:t>, F., Saxena, N., </a:t>
            </a:r>
            <a:r>
              <a:rPr lang="en-US" sz="4800" dirty="0" err="1">
                <a:solidFill>
                  <a:srgbClr val="0100C8"/>
                </a:solidFill>
              </a:rPr>
              <a:t>Lerman</a:t>
            </a:r>
            <a:r>
              <a:rPr lang="en-US" sz="4800" dirty="0">
                <a:solidFill>
                  <a:srgbClr val="0100C8"/>
                </a:solidFill>
              </a:rPr>
              <a:t>, K., &amp; </a:t>
            </a:r>
            <a:r>
              <a:rPr lang="en-US" sz="4800" dirty="0" err="1">
                <a:solidFill>
                  <a:srgbClr val="0100C8"/>
                </a:solidFill>
              </a:rPr>
              <a:t>Galstyan</a:t>
            </a:r>
            <a:r>
              <a:rPr lang="en-US" sz="4800" dirty="0">
                <a:solidFill>
                  <a:srgbClr val="0100C8"/>
                </a:solidFill>
              </a:rPr>
              <a:t>, A. (2019). A survey on bias and fairness in machine learning.</a:t>
            </a:r>
          </a:p>
        </p:txBody>
      </p:sp>
    </p:spTree>
    <p:extLst>
      <p:ext uri="{BB962C8B-B14F-4D97-AF65-F5344CB8AC3E}">
        <p14:creationId xmlns:p14="http://schemas.microsoft.com/office/powerpoint/2010/main" val="379238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Examples</a:t>
            </a:r>
            <a:r>
              <a:rPr lang="sv-SE" dirty="0"/>
              <a:t> </a:t>
            </a:r>
            <a:r>
              <a:rPr lang="sv-SE" dirty="0" err="1"/>
              <a:t>of</a:t>
            </a:r>
            <a:r>
              <a:rPr lang="sv-SE" dirty="0"/>
              <a:t> bias </a:t>
            </a:r>
            <a:r>
              <a:rPr lang="sv-SE" dirty="0" err="1"/>
              <a:t>being</a:t>
            </a:r>
            <a:r>
              <a:rPr lang="sv-SE" dirty="0"/>
              <a:t> </a:t>
            </a:r>
            <a:r>
              <a:rPr lang="sv-SE" dirty="0" err="1"/>
              <a:t>introduced</a:t>
            </a:r>
            <a:r>
              <a:rPr lang="sv-SE" dirty="0"/>
              <a:t> in the </a:t>
            </a:r>
            <a:r>
              <a:rPr lang="sv-SE" dirty="0">
                <a:solidFill>
                  <a:srgbClr val="FF0000"/>
                </a:solidFill>
              </a:rPr>
              <a:t>data</a:t>
            </a:r>
            <a:endParaRPr lang="en-US" dirty="0">
              <a:solidFill>
                <a:srgbClr val="FF0000"/>
              </a:solidFill>
            </a:endParaRPr>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4616648"/>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100C8"/>
                </a:solidFill>
              </a:rPr>
              <a:t>Omitted variable bias: </a:t>
            </a:r>
            <a:r>
              <a:rPr lang="en-US" sz="4800" dirty="0"/>
              <a:t>one or more important variables are left out of the data</a:t>
            </a:r>
          </a:p>
          <a:p>
            <a:pPr marL="1485900" lvl="1" indent="-571500">
              <a:buFont typeface="Arial" panose="020B0604020202020204" pitchFamily="34" charset="0"/>
              <a:buChar char="•"/>
            </a:pPr>
            <a:r>
              <a:rPr lang="sv-SE" sz="4800" dirty="0"/>
              <a:t>D</a:t>
            </a:r>
            <a:r>
              <a:rPr lang="en-US" sz="4800" dirty="0"/>
              <a:t>o we choose to not include height in the data for basketball players?</a:t>
            </a:r>
          </a:p>
          <a:p>
            <a:pPr marL="1485900" lvl="1" indent="-571500">
              <a:buFont typeface="Arial" panose="020B0604020202020204" pitchFamily="34" charset="0"/>
              <a:buChar char="•"/>
            </a:pPr>
            <a:r>
              <a:rPr lang="sv-SE" sz="4800" dirty="0"/>
              <a:t>D</a:t>
            </a:r>
            <a:r>
              <a:rPr lang="en-US" sz="4800" dirty="0"/>
              <a:t>o we choose to include gender in the data for job applications?</a:t>
            </a:r>
          </a:p>
          <a:p>
            <a:pPr marL="1485900" lvl="1" indent="-571500">
              <a:buFont typeface="Arial" panose="020B0604020202020204" pitchFamily="34" charset="0"/>
              <a:buChar char="•"/>
            </a:pPr>
            <a:endParaRPr lang="sv-SE" sz="4800" dirty="0"/>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endParaRPr lang="en-US" sz="5400" dirty="0"/>
          </a:p>
        </p:txBody>
      </p:sp>
    </p:spTree>
    <p:extLst>
      <p:ext uri="{BB962C8B-B14F-4D97-AF65-F5344CB8AC3E}">
        <p14:creationId xmlns:p14="http://schemas.microsoft.com/office/powerpoint/2010/main" val="4055533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5"/>
          </p:nvPr>
        </p:nvSpPr>
        <p:spPr>
          <a:xfrm>
            <a:off x="1276266" y="2271889"/>
            <a:ext cx="21590490" cy="1138061"/>
          </a:xfrm>
        </p:spPr>
        <p:txBody>
          <a:bodyPr/>
          <a:lstStyle/>
          <a:p>
            <a:r>
              <a:rPr lang="sv-SE" dirty="0" err="1"/>
              <a:t>Examples</a:t>
            </a:r>
            <a:r>
              <a:rPr lang="sv-SE" dirty="0"/>
              <a:t> </a:t>
            </a:r>
            <a:r>
              <a:rPr lang="sv-SE" dirty="0" err="1"/>
              <a:t>of</a:t>
            </a:r>
            <a:r>
              <a:rPr lang="sv-SE" dirty="0"/>
              <a:t> bias </a:t>
            </a:r>
            <a:r>
              <a:rPr lang="sv-SE" dirty="0" err="1"/>
              <a:t>being</a:t>
            </a:r>
            <a:r>
              <a:rPr lang="sv-SE" dirty="0"/>
              <a:t> </a:t>
            </a:r>
            <a:r>
              <a:rPr lang="sv-SE" dirty="0" err="1"/>
              <a:t>introduced</a:t>
            </a:r>
            <a:r>
              <a:rPr lang="sv-SE" dirty="0"/>
              <a:t> in the </a:t>
            </a:r>
            <a:r>
              <a:rPr lang="sv-SE" dirty="0">
                <a:solidFill>
                  <a:srgbClr val="FF0000"/>
                </a:solidFill>
              </a:rPr>
              <a:t>data</a:t>
            </a:r>
            <a:endParaRPr lang="en-US" dirty="0">
              <a:solidFill>
                <a:srgbClr val="FF0000"/>
              </a:solidFill>
            </a:endParaRPr>
          </a:p>
        </p:txBody>
      </p:sp>
      <p:sp>
        <p:nvSpPr>
          <p:cNvPr id="6" name="Slide Number Placeholder 5"/>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a:t>
            </a:fld>
            <a:endParaRPr lang="bg-BG" dirty="0">
              <a:solidFill>
                <a:srgbClr val="000000"/>
              </a:solidFill>
            </a:endParaRPr>
          </a:p>
        </p:txBody>
      </p:sp>
      <p:sp>
        <p:nvSpPr>
          <p:cNvPr id="2" name="TextBox 1">
            <a:extLst>
              <a:ext uri="{FF2B5EF4-FFF2-40B4-BE49-F238E27FC236}">
                <a16:creationId xmlns:a16="http://schemas.microsoft.com/office/drawing/2014/main" id="{D7603F6B-90CA-4C92-AF52-6C7734BEAF6F}"/>
              </a:ext>
            </a:extLst>
          </p:cNvPr>
          <p:cNvSpPr txBox="1"/>
          <p:nvPr/>
        </p:nvSpPr>
        <p:spPr>
          <a:xfrm>
            <a:off x="1276266" y="3714750"/>
            <a:ext cx="21793284" cy="4616648"/>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rgbClr val="0100C8"/>
                </a:solidFill>
              </a:rPr>
              <a:t>Measurement Bias: </a:t>
            </a:r>
            <a:r>
              <a:rPr lang="en-US" sz="4800" dirty="0"/>
              <a:t>Measurement, or reporting, bias arises from how we choose, utilize, and measure particular features.</a:t>
            </a:r>
          </a:p>
          <a:p>
            <a:pPr marL="1485900" lvl="1" indent="-571500">
              <a:buFont typeface="Arial" panose="020B0604020202020204" pitchFamily="34" charset="0"/>
              <a:buChar char="•"/>
            </a:pPr>
            <a:r>
              <a:rPr lang="sv-SE" sz="4800" dirty="0"/>
              <a:t>D</a:t>
            </a:r>
            <a:r>
              <a:rPr lang="en-US" sz="4800" dirty="0"/>
              <a:t>o we choose to measure income by ranges, e.g. more or less than 3M?</a:t>
            </a:r>
          </a:p>
          <a:p>
            <a:pPr marL="1485900" lvl="1" indent="-571500">
              <a:buFont typeface="Arial" panose="020B0604020202020204" pitchFamily="34" charset="0"/>
              <a:buChar char="•"/>
            </a:pPr>
            <a:r>
              <a:rPr lang="sv-SE" sz="4800" dirty="0"/>
              <a:t>D</a:t>
            </a:r>
            <a:r>
              <a:rPr lang="en-US" sz="4800" dirty="0"/>
              <a:t>o we include proxy variables, like postcode?</a:t>
            </a:r>
          </a:p>
          <a:p>
            <a:pPr marL="571500" indent="-571500">
              <a:buFont typeface="Arial" panose="020B0604020202020204" pitchFamily="34" charset="0"/>
              <a:buChar char="•"/>
            </a:pPr>
            <a:endParaRPr lang="sv-SE" sz="4800" dirty="0"/>
          </a:p>
          <a:p>
            <a:pPr marL="571500" indent="-571500">
              <a:buFont typeface="Arial" panose="020B0604020202020204" pitchFamily="34" charset="0"/>
              <a:buChar char="•"/>
            </a:pPr>
            <a:endParaRPr lang="en-US" sz="5400" dirty="0"/>
          </a:p>
        </p:txBody>
      </p:sp>
    </p:spTree>
    <p:extLst>
      <p:ext uri="{BB962C8B-B14F-4D97-AF65-F5344CB8AC3E}">
        <p14:creationId xmlns:p14="http://schemas.microsoft.com/office/powerpoint/2010/main" val="9390190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1040</TotalTime>
  <Words>2200</Words>
  <Application>Microsoft Office PowerPoint</Application>
  <PresentationFormat>Custom</PresentationFormat>
  <Paragraphs>248</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Elpida Keravnou</cp:lastModifiedBy>
  <cp:revision>77</cp:revision>
  <dcterms:created xsi:type="dcterms:W3CDTF">2021-06-27T10:17:46Z</dcterms:created>
  <dcterms:modified xsi:type="dcterms:W3CDTF">2023-12-05T08:25:11Z</dcterms:modified>
</cp:coreProperties>
</file>