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5" r:id="rId1"/>
  </p:sldMasterIdLst>
  <p:notesMasterIdLst>
    <p:notesMasterId r:id="rId41"/>
  </p:notesMasterIdLst>
  <p:handoutMasterIdLst>
    <p:handoutMasterId r:id="rId42"/>
  </p:handoutMasterIdLst>
  <p:sldIdLst>
    <p:sldId id="1447" r:id="rId2"/>
    <p:sldId id="1391" r:id="rId3"/>
    <p:sldId id="258" r:id="rId4"/>
    <p:sldId id="261" r:id="rId5"/>
    <p:sldId id="1468" r:id="rId6"/>
    <p:sldId id="1471" r:id="rId7"/>
    <p:sldId id="1472" r:id="rId8"/>
    <p:sldId id="1481" r:id="rId9"/>
    <p:sldId id="1482" r:id="rId10"/>
    <p:sldId id="1478" r:id="rId11"/>
    <p:sldId id="1479" r:id="rId12"/>
    <p:sldId id="1484" r:id="rId13"/>
    <p:sldId id="1473" r:id="rId14"/>
    <p:sldId id="1483" r:id="rId15"/>
    <p:sldId id="1467" r:id="rId16"/>
    <p:sldId id="1474" r:id="rId17"/>
    <p:sldId id="1475" r:id="rId18"/>
    <p:sldId id="1477" r:id="rId19"/>
    <p:sldId id="1505" r:id="rId20"/>
    <p:sldId id="1485" r:id="rId21"/>
    <p:sldId id="1486" r:id="rId22"/>
    <p:sldId id="1495" r:id="rId23"/>
    <p:sldId id="1496" r:id="rId24"/>
    <p:sldId id="1488" r:id="rId25"/>
    <p:sldId id="1489" r:id="rId26"/>
    <p:sldId id="1491" r:id="rId27"/>
    <p:sldId id="1497" r:id="rId28"/>
    <p:sldId id="1494" r:id="rId29"/>
    <p:sldId id="1487" r:id="rId30"/>
    <p:sldId id="1506" r:id="rId31"/>
    <p:sldId id="1498" r:id="rId32"/>
    <p:sldId id="1446" r:id="rId33"/>
    <p:sldId id="1499" r:id="rId34"/>
    <p:sldId id="1500" r:id="rId35"/>
    <p:sldId id="1501" r:id="rId36"/>
    <p:sldId id="1493" r:id="rId37"/>
    <p:sldId id="1504" r:id="rId38"/>
    <p:sldId id="1503" r:id="rId39"/>
    <p:sldId id="1389" r:id="rId40"/>
  </p:sldIdLst>
  <p:sldSz cx="24384000" cy="13716000"/>
  <p:notesSz cx="6858000" cy="9144000"/>
  <p:defaultTextStyle>
    <a:defPPr>
      <a:defRPr lang="bg-BG"/>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320" userDrawn="1">
          <p15:clr>
            <a:srgbClr val="A4A3A4"/>
          </p15:clr>
        </p15:guide>
        <p15:guide id="2" pos="76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1893"/>
    <a:srgbClr val="FF2D64"/>
    <a:srgbClr val="0100C8"/>
    <a:srgbClr val="945200"/>
    <a:srgbClr val="00008A"/>
    <a:srgbClr val="0000B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15FC39E-8CDF-1845-806C-4DDD40B7E504}" v="1" dt="2023-12-04T19:19:02.701"/>
  </p1510:revLst>
</p1510:revInfo>
</file>

<file path=ppt/tableStyles.xml><?xml version="1.0" encoding="utf-8"?>
<a:tblStyleLst xmlns:a="http://schemas.openxmlformats.org/drawingml/2006/main" def="{5C22544A-7EE6-4342-B048-85BDC9FD1C3A}">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755" autoAdjust="0"/>
    <p:restoredTop sz="76054"/>
  </p:normalViewPr>
  <p:slideViewPr>
    <p:cSldViewPr snapToGrid="0" showGuides="1">
      <p:cViewPr varScale="1">
        <p:scale>
          <a:sx n="25" d="100"/>
          <a:sy n="25" d="100"/>
        </p:scale>
        <p:origin x="1408" y="28"/>
      </p:cViewPr>
      <p:guideLst>
        <p:guide orient="horz" pos="4320"/>
        <p:guide pos="7680"/>
      </p:guideLst>
    </p:cSldViewPr>
  </p:slideViewPr>
  <p:notesTextViewPr>
    <p:cViewPr>
      <p:scale>
        <a:sx n="1" d="1"/>
        <a:sy n="1" d="1"/>
      </p:scale>
      <p:origin x="0" y="0"/>
    </p:cViewPr>
  </p:notesTextViewPr>
  <p:sorterViewPr>
    <p:cViewPr>
      <p:scale>
        <a:sx n="158" d="100"/>
        <a:sy n="158" d="100"/>
      </p:scale>
      <p:origin x="0" y="-4986"/>
    </p:cViewPr>
  </p:sorterViewPr>
  <p:notesViewPr>
    <p:cSldViewPr snapToGrid="0">
      <p:cViewPr varScale="1">
        <p:scale>
          <a:sx n="67" d="100"/>
          <a:sy n="67" d="100"/>
        </p:scale>
        <p:origin x="3120" y="77"/>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47"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6B0F28D-45F5-4A29-B270-D2DAE0255279}" type="datetimeFigureOut">
              <a:rPr lang="en-US" smtClean="0"/>
              <a:t>12/5/2023</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70237A2-49EC-40F2-A331-12A168298958}" type="slidenum">
              <a:rPr lang="en-US" smtClean="0"/>
              <a:t>‹#›</a:t>
            </a:fld>
            <a:endParaRPr lang="en-US"/>
          </a:p>
        </p:txBody>
      </p:sp>
    </p:spTree>
    <p:extLst>
      <p:ext uri="{BB962C8B-B14F-4D97-AF65-F5344CB8AC3E}">
        <p14:creationId xmlns:p14="http://schemas.microsoft.com/office/powerpoint/2010/main" val="343584514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bg-BG"/>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31CE506-2B29-4F6F-9F8A-36F280EE95DD}" type="datetimeFigureOut">
              <a:rPr lang="bg-BG" smtClean="0"/>
              <a:t>5.12.2023 г.</a:t>
            </a:fld>
            <a:endParaRPr lang="bg-BG"/>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bg-BG"/>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bg-BG"/>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bg-BG"/>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A55F51D-27DF-4E3A-AE07-DCE3D1AD7219}" type="slidenum">
              <a:rPr lang="bg-BG" smtClean="0"/>
              <a:t>‹#›</a:t>
            </a:fld>
            <a:endParaRPr lang="bg-BG"/>
          </a:p>
        </p:txBody>
      </p:sp>
    </p:spTree>
    <p:extLst>
      <p:ext uri="{BB962C8B-B14F-4D97-AF65-F5344CB8AC3E}">
        <p14:creationId xmlns:p14="http://schemas.microsoft.com/office/powerpoint/2010/main" val="2210666718"/>
      </p:ext>
    </p:extLst>
  </p:cSld>
  <p:clrMap bg1="lt1" tx1="dk1" bg2="lt2" tx2="dk2" accent1="accent1" accent2="accent2" accent3="accent3" accent4="accent4" accent5="accent5" accent6="accent6" hlink="hlink" folHlink="folHlink"/>
  <p:notesStyle>
    <a:lvl1pPr marL="0" algn="l" defTabSz="1828800" rtl="0" eaLnBrk="1" latinLnBrk="0" hangingPunct="1">
      <a:defRPr sz="2400" kern="1200">
        <a:solidFill>
          <a:schemeClr val="tx1"/>
        </a:solidFill>
        <a:latin typeface="+mn-lt"/>
        <a:ea typeface="+mn-ea"/>
        <a:cs typeface="+mn-cs"/>
      </a:defRPr>
    </a:lvl1pPr>
    <a:lvl2pPr marL="914400" algn="l" defTabSz="1828800" rtl="0" eaLnBrk="1" latinLnBrk="0" hangingPunct="1">
      <a:defRPr sz="2400" kern="1200">
        <a:solidFill>
          <a:schemeClr val="tx1"/>
        </a:solidFill>
        <a:latin typeface="+mn-lt"/>
        <a:ea typeface="+mn-ea"/>
        <a:cs typeface="+mn-cs"/>
      </a:defRPr>
    </a:lvl2pPr>
    <a:lvl3pPr marL="1828800" algn="l" defTabSz="1828800" rtl="0" eaLnBrk="1" latinLnBrk="0" hangingPunct="1">
      <a:defRPr sz="2400" kern="1200">
        <a:solidFill>
          <a:schemeClr val="tx1"/>
        </a:solidFill>
        <a:latin typeface="+mn-lt"/>
        <a:ea typeface="+mn-ea"/>
        <a:cs typeface="+mn-cs"/>
      </a:defRPr>
    </a:lvl3pPr>
    <a:lvl4pPr marL="2743200" algn="l" defTabSz="1828800" rtl="0" eaLnBrk="1" latinLnBrk="0" hangingPunct="1">
      <a:defRPr sz="2400" kern="1200">
        <a:solidFill>
          <a:schemeClr val="tx1"/>
        </a:solidFill>
        <a:latin typeface="+mn-lt"/>
        <a:ea typeface="+mn-ea"/>
        <a:cs typeface="+mn-cs"/>
      </a:defRPr>
    </a:lvl4pPr>
    <a:lvl5pPr marL="3657600" algn="l" defTabSz="1828800" rtl="0" eaLnBrk="1" latinLnBrk="0" hangingPunct="1">
      <a:defRPr sz="2400" kern="1200">
        <a:solidFill>
          <a:schemeClr val="tx1"/>
        </a:solidFill>
        <a:latin typeface="+mn-lt"/>
        <a:ea typeface="+mn-ea"/>
        <a:cs typeface="+mn-cs"/>
      </a:defRPr>
    </a:lvl5pPr>
    <a:lvl6pPr marL="4572000" algn="l" defTabSz="1828800" rtl="0" eaLnBrk="1" latinLnBrk="0" hangingPunct="1">
      <a:defRPr sz="2400" kern="1200">
        <a:solidFill>
          <a:schemeClr val="tx1"/>
        </a:solidFill>
        <a:latin typeface="+mn-lt"/>
        <a:ea typeface="+mn-ea"/>
        <a:cs typeface="+mn-cs"/>
      </a:defRPr>
    </a:lvl6pPr>
    <a:lvl7pPr marL="5486400" algn="l" defTabSz="1828800" rtl="0" eaLnBrk="1" latinLnBrk="0" hangingPunct="1">
      <a:defRPr sz="2400" kern="1200">
        <a:solidFill>
          <a:schemeClr val="tx1"/>
        </a:solidFill>
        <a:latin typeface="+mn-lt"/>
        <a:ea typeface="+mn-ea"/>
        <a:cs typeface="+mn-cs"/>
      </a:defRPr>
    </a:lvl7pPr>
    <a:lvl8pPr marL="6400800" algn="l" defTabSz="1828800" rtl="0" eaLnBrk="1" latinLnBrk="0" hangingPunct="1">
      <a:defRPr sz="2400" kern="1200">
        <a:solidFill>
          <a:schemeClr val="tx1"/>
        </a:solidFill>
        <a:latin typeface="+mn-lt"/>
        <a:ea typeface="+mn-ea"/>
        <a:cs typeface="+mn-cs"/>
      </a:defRPr>
    </a:lvl8pPr>
    <a:lvl9pPr marL="7315200" algn="l" defTabSz="1828800" rtl="0" eaLnBrk="1" latinLnBrk="0" hangingPunct="1">
      <a:defRPr sz="2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E" dirty="0"/>
          </a:p>
        </p:txBody>
      </p:sp>
      <p:sp>
        <p:nvSpPr>
          <p:cNvPr id="4" name="Slide Number Placeholder 3"/>
          <p:cNvSpPr>
            <a:spLocks noGrp="1"/>
          </p:cNvSpPr>
          <p:nvPr>
            <p:ph type="sldNum" sz="quarter" idx="5"/>
          </p:nvPr>
        </p:nvSpPr>
        <p:spPr/>
        <p:txBody>
          <a:bodyPr/>
          <a:lstStyle/>
          <a:p>
            <a:fld id="{5A55F51D-27DF-4E3A-AE07-DCE3D1AD7219}" type="slidenum">
              <a:rPr lang="bg-BG" smtClean="0"/>
              <a:t>1</a:t>
            </a:fld>
            <a:endParaRPr lang="bg-BG"/>
          </a:p>
        </p:txBody>
      </p:sp>
    </p:spTree>
    <p:extLst>
      <p:ext uri="{BB962C8B-B14F-4D97-AF65-F5344CB8AC3E}">
        <p14:creationId xmlns:p14="http://schemas.microsoft.com/office/powerpoint/2010/main" val="21478501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E" dirty="0"/>
          </a:p>
        </p:txBody>
      </p:sp>
      <p:sp>
        <p:nvSpPr>
          <p:cNvPr id="4" name="Slide Number Placeholder 3"/>
          <p:cNvSpPr>
            <a:spLocks noGrp="1"/>
          </p:cNvSpPr>
          <p:nvPr>
            <p:ph type="sldNum" sz="quarter" idx="5"/>
          </p:nvPr>
        </p:nvSpPr>
        <p:spPr/>
        <p:txBody>
          <a:bodyPr/>
          <a:lstStyle/>
          <a:p>
            <a:fld id="{5A55F51D-27DF-4E3A-AE07-DCE3D1AD7219}" type="slidenum">
              <a:rPr lang="bg-BG" smtClean="0"/>
              <a:t>13</a:t>
            </a:fld>
            <a:endParaRPr lang="bg-BG"/>
          </a:p>
        </p:txBody>
      </p:sp>
    </p:spTree>
    <p:extLst>
      <p:ext uri="{BB962C8B-B14F-4D97-AF65-F5344CB8AC3E}">
        <p14:creationId xmlns:p14="http://schemas.microsoft.com/office/powerpoint/2010/main" val="2639734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E" dirty="0"/>
          </a:p>
        </p:txBody>
      </p:sp>
      <p:sp>
        <p:nvSpPr>
          <p:cNvPr id="4" name="Slide Number Placeholder 3"/>
          <p:cNvSpPr>
            <a:spLocks noGrp="1"/>
          </p:cNvSpPr>
          <p:nvPr>
            <p:ph type="sldNum" sz="quarter" idx="5"/>
          </p:nvPr>
        </p:nvSpPr>
        <p:spPr/>
        <p:txBody>
          <a:bodyPr/>
          <a:lstStyle/>
          <a:p>
            <a:fld id="{5A55F51D-27DF-4E3A-AE07-DCE3D1AD7219}" type="slidenum">
              <a:rPr lang="bg-BG" smtClean="0"/>
              <a:t>14</a:t>
            </a:fld>
            <a:endParaRPr lang="bg-BG"/>
          </a:p>
        </p:txBody>
      </p:sp>
    </p:spTree>
    <p:extLst>
      <p:ext uri="{BB962C8B-B14F-4D97-AF65-F5344CB8AC3E}">
        <p14:creationId xmlns:p14="http://schemas.microsoft.com/office/powerpoint/2010/main" val="24811592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E" dirty="0"/>
          </a:p>
        </p:txBody>
      </p:sp>
      <p:sp>
        <p:nvSpPr>
          <p:cNvPr id="4" name="Slide Number Placeholder 3"/>
          <p:cNvSpPr>
            <a:spLocks noGrp="1"/>
          </p:cNvSpPr>
          <p:nvPr>
            <p:ph type="sldNum" sz="quarter" idx="5"/>
          </p:nvPr>
        </p:nvSpPr>
        <p:spPr/>
        <p:txBody>
          <a:bodyPr/>
          <a:lstStyle/>
          <a:p>
            <a:fld id="{5A55F51D-27DF-4E3A-AE07-DCE3D1AD7219}" type="slidenum">
              <a:rPr lang="bg-BG" smtClean="0"/>
              <a:t>18</a:t>
            </a:fld>
            <a:endParaRPr lang="bg-BG"/>
          </a:p>
        </p:txBody>
      </p:sp>
    </p:spTree>
    <p:extLst>
      <p:ext uri="{BB962C8B-B14F-4D97-AF65-F5344CB8AC3E}">
        <p14:creationId xmlns:p14="http://schemas.microsoft.com/office/powerpoint/2010/main" val="27648799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E" dirty="0"/>
          </a:p>
        </p:txBody>
      </p:sp>
      <p:sp>
        <p:nvSpPr>
          <p:cNvPr id="4" name="Slide Number Placeholder 3"/>
          <p:cNvSpPr>
            <a:spLocks noGrp="1"/>
          </p:cNvSpPr>
          <p:nvPr>
            <p:ph type="sldNum" sz="quarter" idx="5"/>
          </p:nvPr>
        </p:nvSpPr>
        <p:spPr/>
        <p:txBody>
          <a:bodyPr/>
          <a:lstStyle/>
          <a:p>
            <a:fld id="{5A55F51D-27DF-4E3A-AE07-DCE3D1AD7219}" type="slidenum">
              <a:rPr lang="bg-BG" smtClean="0"/>
              <a:t>19</a:t>
            </a:fld>
            <a:endParaRPr lang="bg-BG"/>
          </a:p>
        </p:txBody>
      </p:sp>
    </p:spTree>
    <p:extLst>
      <p:ext uri="{BB962C8B-B14F-4D97-AF65-F5344CB8AC3E}">
        <p14:creationId xmlns:p14="http://schemas.microsoft.com/office/powerpoint/2010/main" val="10878764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E" dirty="0"/>
          </a:p>
        </p:txBody>
      </p:sp>
      <p:sp>
        <p:nvSpPr>
          <p:cNvPr id="4" name="Slide Number Placeholder 3"/>
          <p:cNvSpPr>
            <a:spLocks noGrp="1"/>
          </p:cNvSpPr>
          <p:nvPr>
            <p:ph type="sldNum" sz="quarter" idx="5"/>
          </p:nvPr>
        </p:nvSpPr>
        <p:spPr/>
        <p:txBody>
          <a:bodyPr/>
          <a:lstStyle/>
          <a:p>
            <a:fld id="{5A55F51D-27DF-4E3A-AE07-DCE3D1AD7219}" type="slidenum">
              <a:rPr lang="bg-BG" smtClean="0"/>
              <a:t>21</a:t>
            </a:fld>
            <a:endParaRPr lang="bg-BG"/>
          </a:p>
        </p:txBody>
      </p:sp>
    </p:spTree>
    <p:extLst>
      <p:ext uri="{BB962C8B-B14F-4D97-AF65-F5344CB8AC3E}">
        <p14:creationId xmlns:p14="http://schemas.microsoft.com/office/powerpoint/2010/main" val="39763622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E" dirty="0"/>
          </a:p>
        </p:txBody>
      </p:sp>
      <p:sp>
        <p:nvSpPr>
          <p:cNvPr id="4" name="Slide Number Placeholder 3"/>
          <p:cNvSpPr>
            <a:spLocks noGrp="1"/>
          </p:cNvSpPr>
          <p:nvPr>
            <p:ph type="sldNum" sz="quarter" idx="5"/>
          </p:nvPr>
        </p:nvSpPr>
        <p:spPr/>
        <p:txBody>
          <a:bodyPr/>
          <a:lstStyle/>
          <a:p>
            <a:fld id="{5A55F51D-27DF-4E3A-AE07-DCE3D1AD7219}" type="slidenum">
              <a:rPr lang="bg-BG" smtClean="0"/>
              <a:t>25</a:t>
            </a:fld>
            <a:endParaRPr lang="bg-BG"/>
          </a:p>
        </p:txBody>
      </p:sp>
    </p:spTree>
    <p:extLst>
      <p:ext uri="{BB962C8B-B14F-4D97-AF65-F5344CB8AC3E}">
        <p14:creationId xmlns:p14="http://schemas.microsoft.com/office/powerpoint/2010/main" val="5851761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E" dirty="0"/>
          </a:p>
        </p:txBody>
      </p:sp>
      <p:sp>
        <p:nvSpPr>
          <p:cNvPr id="4" name="Slide Number Placeholder 3"/>
          <p:cNvSpPr>
            <a:spLocks noGrp="1"/>
          </p:cNvSpPr>
          <p:nvPr>
            <p:ph type="sldNum" sz="quarter" idx="5"/>
          </p:nvPr>
        </p:nvSpPr>
        <p:spPr/>
        <p:txBody>
          <a:bodyPr/>
          <a:lstStyle/>
          <a:p>
            <a:fld id="{5A55F51D-27DF-4E3A-AE07-DCE3D1AD7219}" type="slidenum">
              <a:rPr lang="bg-BG" smtClean="0"/>
              <a:t>26</a:t>
            </a:fld>
            <a:endParaRPr lang="bg-BG"/>
          </a:p>
        </p:txBody>
      </p:sp>
    </p:spTree>
    <p:extLst>
      <p:ext uri="{BB962C8B-B14F-4D97-AF65-F5344CB8AC3E}">
        <p14:creationId xmlns:p14="http://schemas.microsoft.com/office/powerpoint/2010/main" val="11727812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E" dirty="0"/>
          </a:p>
        </p:txBody>
      </p:sp>
      <p:sp>
        <p:nvSpPr>
          <p:cNvPr id="4" name="Slide Number Placeholder 3"/>
          <p:cNvSpPr>
            <a:spLocks noGrp="1"/>
          </p:cNvSpPr>
          <p:nvPr>
            <p:ph type="sldNum" sz="quarter" idx="5"/>
          </p:nvPr>
        </p:nvSpPr>
        <p:spPr/>
        <p:txBody>
          <a:bodyPr/>
          <a:lstStyle/>
          <a:p>
            <a:fld id="{5A55F51D-27DF-4E3A-AE07-DCE3D1AD7219}" type="slidenum">
              <a:rPr lang="bg-BG" smtClean="0"/>
              <a:t>27</a:t>
            </a:fld>
            <a:endParaRPr lang="bg-BG"/>
          </a:p>
        </p:txBody>
      </p:sp>
    </p:spTree>
    <p:extLst>
      <p:ext uri="{BB962C8B-B14F-4D97-AF65-F5344CB8AC3E}">
        <p14:creationId xmlns:p14="http://schemas.microsoft.com/office/powerpoint/2010/main" val="264310039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bg>
      <p:bgPr>
        <a:solidFill>
          <a:srgbClr val="0000B0"/>
        </a:solidFill>
        <a:effectLst/>
      </p:bgPr>
    </p:bg>
    <p:spTree>
      <p:nvGrpSpPr>
        <p:cNvPr id="1" name=""/>
        <p:cNvGrpSpPr/>
        <p:nvPr/>
      </p:nvGrpSpPr>
      <p:grpSpPr>
        <a:xfrm>
          <a:off x="0" y="0"/>
          <a:ext cx="0" cy="0"/>
          <a:chOff x="0" y="0"/>
          <a:chExt cx="0" cy="0"/>
        </a:xfrm>
      </p:grpSpPr>
      <p:sp>
        <p:nvSpPr>
          <p:cNvPr id="19" name="Text Placeholder 2">
            <a:extLst>
              <a:ext uri="{FF2B5EF4-FFF2-40B4-BE49-F238E27FC236}">
                <a16:creationId xmlns:a16="http://schemas.microsoft.com/office/drawing/2014/main" id="{C4620EE8-4506-F748-BA2F-9F7D7888F37E}"/>
              </a:ext>
            </a:extLst>
          </p:cNvPr>
          <p:cNvSpPr>
            <a:spLocks noGrp="1"/>
          </p:cNvSpPr>
          <p:nvPr>
            <p:ph type="body" sz="quarter" idx="16" hasCustomPrompt="1"/>
          </p:nvPr>
        </p:nvSpPr>
        <p:spPr>
          <a:xfrm>
            <a:off x="1287095" y="3595918"/>
            <a:ext cx="21590490" cy="1146758"/>
          </a:xfrm>
          <a:prstGeom prst="rect">
            <a:avLst/>
          </a:prstGeom>
        </p:spPr>
        <p:txBody>
          <a:bodyPr>
            <a:normAutofit/>
          </a:bodyPr>
          <a:lstStyle>
            <a:lvl1pPr marL="0" indent="0">
              <a:buNone/>
              <a:defRPr sz="6000">
                <a:solidFill>
                  <a:schemeClr val="bg1"/>
                </a:solidFill>
                <a:latin typeface="Helvetica Neue"/>
              </a:defRPr>
            </a:lvl1pPr>
            <a:lvl2pPr marL="609600" indent="0">
              <a:buNone/>
              <a:defRPr sz="12000">
                <a:solidFill>
                  <a:schemeClr val="bg1"/>
                </a:solidFill>
              </a:defRPr>
            </a:lvl2pPr>
            <a:lvl3pPr marL="1219200" indent="0">
              <a:buNone/>
              <a:defRPr sz="12000">
                <a:solidFill>
                  <a:schemeClr val="bg1"/>
                </a:solidFill>
              </a:defRPr>
            </a:lvl3pPr>
            <a:lvl4pPr marL="1828800" indent="0">
              <a:buNone/>
              <a:defRPr sz="12000">
                <a:solidFill>
                  <a:schemeClr val="bg1"/>
                </a:solidFill>
              </a:defRPr>
            </a:lvl4pPr>
            <a:lvl5pPr marL="2438400" indent="0">
              <a:buNone/>
              <a:defRPr sz="12000">
                <a:solidFill>
                  <a:schemeClr val="bg1"/>
                </a:solidFill>
              </a:defRPr>
            </a:lvl5pPr>
          </a:lstStyle>
          <a:p>
            <a:pPr lvl="0"/>
            <a:r>
              <a:rPr lang="en-GB" dirty="0"/>
              <a:t>Insert University Name</a:t>
            </a:r>
            <a:endParaRPr lang="x-none" dirty="0"/>
          </a:p>
        </p:txBody>
      </p:sp>
      <p:sp>
        <p:nvSpPr>
          <p:cNvPr id="22" name="Text Placeholder 14">
            <a:extLst>
              <a:ext uri="{FF2B5EF4-FFF2-40B4-BE49-F238E27FC236}">
                <a16:creationId xmlns:a16="http://schemas.microsoft.com/office/drawing/2014/main" id="{B917EA4C-AF1A-F844-9E6F-5DF8EB2EDBC3}"/>
              </a:ext>
            </a:extLst>
          </p:cNvPr>
          <p:cNvSpPr>
            <a:spLocks noGrp="1"/>
          </p:cNvSpPr>
          <p:nvPr>
            <p:ph type="body" sz="quarter" idx="19" hasCustomPrompt="1"/>
          </p:nvPr>
        </p:nvSpPr>
        <p:spPr>
          <a:xfrm>
            <a:off x="1287095" y="10603155"/>
            <a:ext cx="5470525" cy="527387"/>
          </a:xfrm>
          <a:prstGeom prst="rect">
            <a:avLst/>
          </a:prstGeom>
        </p:spPr>
        <p:txBody>
          <a:bodyPr/>
          <a:lstStyle>
            <a:lvl1pPr marL="0" indent="0">
              <a:buNone/>
              <a:defRPr sz="3000">
                <a:solidFill>
                  <a:schemeClr val="bg1"/>
                </a:solidFill>
                <a:latin typeface="Helvetica Neue"/>
              </a:defRPr>
            </a:lvl1pPr>
          </a:lstStyle>
          <a:p>
            <a:pPr lvl="0"/>
            <a:r>
              <a:rPr lang="x-none" dirty="0"/>
              <a:t>Month, Year</a:t>
            </a:r>
          </a:p>
        </p:txBody>
      </p:sp>
      <p:sp>
        <p:nvSpPr>
          <p:cNvPr id="33" name="Text Placeholder 2">
            <a:extLst>
              <a:ext uri="{FF2B5EF4-FFF2-40B4-BE49-F238E27FC236}">
                <a16:creationId xmlns:a16="http://schemas.microsoft.com/office/drawing/2014/main" id="{C4620EE8-4506-F748-BA2F-9F7D7888F37E}"/>
              </a:ext>
            </a:extLst>
          </p:cNvPr>
          <p:cNvSpPr>
            <a:spLocks noGrp="1"/>
          </p:cNvSpPr>
          <p:nvPr>
            <p:ph type="body" sz="quarter" idx="21" hasCustomPrompt="1"/>
          </p:nvPr>
        </p:nvSpPr>
        <p:spPr>
          <a:xfrm>
            <a:off x="1287095" y="5033579"/>
            <a:ext cx="21590490" cy="3410063"/>
          </a:xfrm>
          <a:prstGeom prst="rect">
            <a:avLst/>
          </a:prstGeom>
        </p:spPr>
        <p:txBody>
          <a:bodyPr>
            <a:normAutofit/>
          </a:bodyPr>
          <a:lstStyle>
            <a:lvl1pPr marL="0" indent="0">
              <a:lnSpc>
                <a:spcPts val="10000"/>
              </a:lnSpc>
              <a:spcBef>
                <a:spcPts val="0"/>
              </a:spcBef>
              <a:buNone/>
              <a:defRPr sz="10000" b="1" baseline="0">
                <a:solidFill>
                  <a:schemeClr val="bg1"/>
                </a:solidFill>
                <a:latin typeface="Helvetica Neue"/>
              </a:defRPr>
            </a:lvl1pPr>
            <a:lvl2pPr marL="609600" indent="0">
              <a:buNone/>
              <a:defRPr sz="12000">
                <a:solidFill>
                  <a:schemeClr val="bg1"/>
                </a:solidFill>
              </a:defRPr>
            </a:lvl2pPr>
            <a:lvl3pPr marL="1219200" indent="0">
              <a:buNone/>
              <a:defRPr sz="12000">
                <a:solidFill>
                  <a:schemeClr val="bg1"/>
                </a:solidFill>
              </a:defRPr>
            </a:lvl3pPr>
            <a:lvl4pPr marL="1828800" indent="0">
              <a:buNone/>
              <a:defRPr sz="12000">
                <a:solidFill>
                  <a:schemeClr val="bg1"/>
                </a:solidFill>
              </a:defRPr>
            </a:lvl4pPr>
            <a:lvl5pPr marL="2438400" indent="0">
              <a:buNone/>
              <a:defRPr sz="12000">
                <a:solidFill>
                  <a:schemeClr val="bg1"/>
                </a:solidFill>
              </a:defRPr>
            </a:lvl5pPr>
          </a:lstStyle>
          <a:p>
            <a:pPr lvl="0"/>
            <a:r>
              <a:rPr lang="en-GB" dirty="0"/>
              <a:t>INSERT COURSE NAME USING CAPITAL LETTERS</a:t>
            </a:r>
          </a:p>
        </p:txBody>
      </p:sp>
      <p:pic>
        <p:nvPicPr>
          <p:cNvPr id="26" name="Picture 2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92604" y="1060197"/>
            <a:ext cx="5170948" cy="644668"/>
          </a:xfrm>
          <a:prstGeom prst="rect">
            <a:avLst/>
          </a:prstGeom>
        </p:spPr>
      </p:pic>
      <p:cxnSp>
        <p:nvCxnSpPr>
          <p:cNvPr id="38" name="Straight Connector 37"/>
          <p:cNvCxnSpPr/>
          <p:nvPr userDrawn="1"/>
        </p:nvCxnSpPr>
        <p:spPr>
          <a:xfrm>
            <a:off x="6995131" y="919655"/>
            <a:ext cx="1" cy="93952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7" name="TextBox 46"/>
          <p:cNvSpPr txBox="1"/>
          <p:nvPr userDrawn="1"/>
        </p:nvSpPr>
        <p:spPr>
          <a:xfrm>
            <a:off x="7268447" y="965630"/>
            <a:ext cx="5824820" cy="861774"/>
          </a:xfrm>
          <a:prstGeom prst="rect">
            <a:avLst/>
          </a:prstGeom>
          <a:noFill/>
        </p:spPr>
        <p:txBody>
          <a:bodyPr wrap="square" rtlCol="0">
            <a:spAutoFit/>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lang="en-GB" sz="2500" dirty="0">
                <a:solidFill>
                  <a:schemeClr val="bg1"/>
                </a:solidFill>
                <a:latin typeface="Helvetica Neue"/>
              </a:rPr>
              <a:t>Master programmes in Artificial</a:t>
            </a:r>
            <a:br>
              <a:rPr lang="en-GB" sz="2500" dirty="0">
                <a:solidFill>
                  <a:schemeClr val="bg1"/>
                </a:solidFill>
                <a:latin typeface="Helvetica Neue"/>
              </a:rPr>
            </a:br>
            <a:r>
              <a:rPr lang="en-GB" sz="2500" dirty="0">
                <a:solidFill>
                  <a:schemeClr val="bg1"/>
                </a:solidFill>
                <a:latin typeface="Helvetica Neue"/>
              </a:rPr>
              <a:t>Intelligence 4 Careers in Europe</a:t>
            </a:r>
            <a:endParaRPr lang="en-US" sz="2500" dirty="0">
              <a:solidFill>
                <a:schemeClr val="bg1"/>
              </a:solidFill>
              <a:latin typeface="Helvetica Neue"/>
            </a:endParaRPr>
          </a:p>
        </p:txBody>
      </p:sp>
      <p:pic>
        <p:nvPicPr>
          <p:cNvPr id="48" name="Picture 4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0468491" y="9671571"/>
            <a:ext cx="2409093" cy="1606837"/>
          </a:xfrm>
          <a:prstGeom prst="rect">
            <a:avLst/>
          </a:prstGeom>
        </p:spPr>
      </p:pic>
      <p:sp>
        <p:nvSpPr>
          <p:cNvPr id="51" name="Text Placeholder 10">
            <a:extLst>
              <a:ext uri="{FF2B5EF4-FFF2-40B4-BE49-F238E27FC236}">
                <a16:creationId xmlns:a16="http://schemas.microsoft.com/office/drawing/2014/main" id="{9B3CD9D9-3717-8045-BBE0-D00561474EA1}"/>
              </a:ext>
            </a:extLst>
          </p:cNvPr>
          <p:cNvSpPr>
            <a:spLocks noGrp="1"/>
          </p:cNvSpPr>
          <p:nvPr>
            <p:ph type="body" sz="quarter" idx="23" hasCustomPrompt="1"/>
          </p:nvPr>
        </p:nvSpPr>
        <p:spPr>
          <a:xfrm>
            <a:off x="1287095" y="9962474"/>
            <a:ext cx="21438091" cy="494125"/>
          </a:xfrm>
          <a:prstGeom prst="rect">
            <a:avLst/>
          </a:prstGeom>
        </p:spPr>
        <p:txBody>
          <a:bodyPr>
            <a:noAutofit/>
          </a:bodyPr>
          <a:lstStyle>
            <a:lvl1pPr marL="0" indent="0">
              <a:buNone/>
              <a:defRPr sz="4000" b="1" baseline="0">
                <a:solidFill>
                  <a:schemeClr val="bg1"/>
                </a:solidFill>
                <a:latin typeface="Helvetica Neue"/>
              </a:defRPr>
            </a:lvl1pPr>
            <a:lvl2pPr marL="609600" indent="0">
              <a:buNone/>
              <a:defRPr>
                <a:solidFill>
                  <a:schemeClr val="bg1"/>
                </a:solidFill>
              </a:defRPr>
            </a:lvl2pPr>
            <a:lvl3pPr marL="1219200" indent="0">
              <a:buNone/>
              <a:defRPr>
                <a:solidFill>
                  <a:schemeClr val="bg1"/>
                </a:solidFill>
              </a:defRPr>
            </a:lvl3pPr>
            <a:lvl4pPr marL="1828800" indent="0">
              <a:buNone/>
              <a:defRPr>
                <a:solidFill>
                  <a:schemeClr val="bg1"/>
                </a:solidFill>
              </a:defRPr>
            </a:lvl4pPr>
            <a:lvl5pPr marL="2438400" indent="0">
              <a:buNone/>
              <a:defRPr>
                <a:solidFill>
                  <a:schemeClr val="bg1"/>
                </a:solidFill>
              </a:defRPr>
            </a:lvl5pPr>
          </a:lstStyle>
          <a:p>
            <a:pPr lvl="0"/>
            <a:r>
              <a:rPr lang="en-GB" dirty="0"/>
              <a:t>Presenter’s Name &amp; Surname</a:t>
            </a:r>
            <a:endParaRPr lang="x-none" dirty="0"/>
          </a:p>
        </p:txBody>
      </p:sp>
    </p:spTree>
    <p:extLst>
      <p:ext uri="{BB962C8B-B14F-4D97-AF65-F5344CB8AC3E}">
        <p14:creationId xmlns:p14="http://schemas.microsoft.com/office/powerpoint/2010/main" val="2034513968"/>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ecture title &amp; contents">
    <p:spTree>
      <p:nvGrpSpPr>
        <p:cNvPr id="1" name=""/>
        <p:cNvGrpSpPr/>
        <p:nvPr/>
      </p:nvGrpSpPr>
      <p:grpSpPr>
        <a:xfrm>
          <a:off x="0" y="0"/>
          <a:ext cx="0" cy="0"/>
          <a:chOff x="0" y="0"/>
          <a:chExt cx="0" cy="0"/>
        </a:xfrm>
      </p:grpSpPr>
      <p:cxnSp>
        <p:nvCxnSpPr>
          <p:cNvPr id="5" name="Straight Connector 4"/>
          <p:cNvCxnSpPr/>
          <p:nvPr userDrawn="1"/>
        </p:nvCxnSpPr>
        <p:spPr>
          <a:xfrm>
            <a:off x="6995131" y="919655"/>
            <a:ext cx="1" cy="939521"/>
          </a:xfrm>
          <a:prstGeom prst="line">
            <a:avLst/>
          </a:prstGeom>
          <a:ln>
            <a:solidFill>
              <a:srgbClr val="0000B0"/>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userDrawn="1"/>
        </p:nvSpPr>
        <p:spPr>
          <a:xfrm>
            <a:off x="7268447" y="965630"/>
            <a:ext cx="5824820" cy="861774"/>
          </a:xfrm>
          <a:prstGeom prst="rect">
            <a:avLst/>
          </a:prstGeom>
          <a:noFill/>
        </p:spPr>
        <p:txBody>
          <a:bodyPr wrap="square" rtlCol="0">
            <a:spAutoFit/>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lang="en-GB" sz="2500" dirty="0">
                <a:solidFill>
                  <a:srgbClr val="0000B0"/>
                </a:solidFill>
                <a:latin typeface="Helvetica Neue"/>
              </a:rPr>
              <a:t>Master programmes in Artificial</a:t>
            </a:r>
            <a:br>
              <a:rPr lang="en-GB" sz="2500" dirty="0">
                <a:solidFill>
                  <a:srgbClr val="0000B0"/>
                </a:solidFill>
                <a:latin typeface="Helvetica Neue"/>
              </a:rPr>
            </a:br>
            <a:r>
              <a:rPr lang="en-GB" sz="2500" dirty="0">
                <a:solidFill>
                  <a:srgbClr val="0000B0"/>
                </a:solidFill>
                <a:latin typeface="Helvetica Neue"/>
              </a:rPr>
              <a:t>Intelligence 4 Careers in Europe</a:t>
            </a:r>
            <a:endParaRPr lang="en-US" sz="2500" dirty="0">
              <a:solidFill>
                <a:srgbClr val="0000B0"/>
              </a:solidFill>
              <a:latin typeface="Helvetica Neue"/>
            </a:endParaRP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92604" y="1060197"/>
            <a:ext cx="5160058" cy="644668"/>
          </a:xfrm>
          <a:prstGeom prst="rect">
            <a:avLst/>
          </a:prstGeom>
        </p:spPr>
      </p:pic>
      <p:sp>
        <p:nvSpPr>
          <p:cNvPr id="17" name="Text Placeholder 2">
            <a:extLst>
              <a:ext uri="{FF2B5EF4-FFF2-40B4-BE49-F238E27FC236}">
                <a16:creationId xmlns:a16="http://schemas.microsoft.com/office/drawing/2014/main" id="{C4620EE8-4506-F748-BA2F-9F7D7888F37E}"/>
              </a:ext>
            </a:extLst>
          </p:cNvPr>
          <p:cNvSpPr>
            <a:spLocks noGrp="1"/>
          </p:cNvSpPr>
          <p:nvPr>
            <p:ph type="body" sz="quarter" idx="22" hasCustomPrompt="1"/>
          </p:nvPr>
        </p:nvSpPr>
        <p:spPr>
          <a:xfrm>
            <a:off x="1287095" y="8067233"/>
            <a:ext cx="10397882" cy="3267116"/>
          </a:xfrm>
          <a:prstGeom prst="rect">
            <a:avLst/>
          </a:prstGeom>
        </p:spPr>
        <p:txBody>
          <a:bodyPr>
            <a:normAutofit/>
          </a:bodyPr>
          <a:lstStyle>
            <a:lvl1pPr marL="514350" marR="0" indent="-514350" algn="l" defTabSz="1828800" rtl="0" eaLnBrk="1" fontAlgn="auto" latinLnBrk="0" hangingPunct="1">
              <a:lnSpc>
                <a:spcPct val="90000"/>
              </a:lnSpc>
              <a:spcBef>
                <a:spcPts val="2000"/>
              </a:spcBef>
              <a:spcAft>
                <a:spcPts val="0"/>
              </a:spcAft>
              <a:buClrTx/>
              <a:buSzTx/>
              <a:buFont typeface="+mj-lt"/>
              <a:buAutoNum type="arabicPeriod"/>
              <a:tabLst/>
              <a:defRPr sz="3000">
                <a:solidFill>
                  <a:srgbClr val="0000B0"/>
                </a:solidFill>
                <a:latin typeface="Helvetica Neue"/>
              </a:defRPr>
            </a:lvl1pPr>
            <a:lvl2pPr marL="609600" indent="0">
              <a:buNone/>
              <a:defRPr sz="12000">
                <a:solidFill>
                  <a:schemeClr val="bg1"/>
                </a:solidFill>
              </a:defRPr>
            </a:lvl2pPr>
            <a:lvl3pPr marL="1219200" indent="0">
              <a:buNone/>
              <a:defRPr sz="12000">
                <a:solidFill>
                  <a:schemeClr val="bg1"/>
                </a:solidFill>
              </a:defRPr>
            </a:lvl3pPr>
            <a:lvl4pPr marL="1828800" indent="0">
              <a:buNone/>
              <a:defRPr sz="12000">
                <a:solidFill>
                  <a:schemeClr val="bg1"/>
                </a:solidFill>
              </a:defRPr>
            </a:lvl4pPr>
            <a:lvl5pPr marL="2438400" indent="0">
              <a:buNone/>
              <a:defRPr sz="12000">
                <a:solidFill>
                  <a:schemeClr val="bg1"/>
                </a:solidFill>
              </a:defRPr>
            </a:lvl5pPr>
          </a:lstStyle>
          <a:p>
            <a:pPr lvl="0"/>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a:t>
            </a:r>
          </a:p>
          <a:p>
            <a:pPr lvl="0"/>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a:t>
            </a:r>
          </a:p>
          <a:p>
            <a:pPr lvl="0"/>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a:t>
            </a:r>
          </a:p>
          <a:p>
            <a:pPr lvl="0"/>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a:t>
            </a:r>
          </a:p>
          <a:p>
            <a:pPr lvl="0"/>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a:t>
            </a:r>
          </a:p>
          <a:p>
            <a:pPr lvl="0"/>
            <a:endParaRPr lang="en-GB" dirty="0"/>
          </a:p>
        </p:txBody>
      </p:sp>
      <p:sp>
        <p:nvSpPr>
          <p:cNvPr id="19" name="Text Placeholder 2">
            <a:extLst>
              <a:ext uri="{FF2B5EF4-FFF2-40B4-BE49-F238E27FC236}">
                <a16:creationId xmlns:a16="http://schemas.microsoft.com/office/drawing/2014/main" id="{C4620EE8-4506-F748-BA2F-9F7D7888F37E}"/>
              </a:ext>
            </a:extLst>
          </p:cNvPr>
          <p:cNvSpPr>
            <a:spLocks noGrp="1"/>
          </p:cNvSpPr>
          <p:nvPr>
            <p:ph type="body" sz="quarter" idx="23" hasCustomPrompt="1"/>
          </p:nvPr>
        </p:nvSpPr>
        <p:spPr>
          <a:xfrm>
            <a:off x="12479703" y="8067233"/>
            <a:ext cx="10397882" cy="3267116"/>
          </a:xfrm>
          <a:prstGeom prst="rect">
            <a:avLst/>
          </a:prstGeom>
        </p:spPr>
        <p:txBody>
          <a:bodyPr>
            <a:normAutofit/>
          </a:bodyPr>
          <a:lstStyle>
            <a:lvl1pPr marL="514350" marR="0" indent="-514350" algn="l" defTabSz="1828800" rtl="0" eaLnBrk="1" fontAlgn="auto" latinLnBrk="0" hangingPunct="1">
              <a:lnSpc>
                <a:spcPct val="90000"/>
              </a:lnSpc>
              <a:spcBef>
                <a:spcPts val="2000"/>
              </a:spcBef>
              <a:spcAft>
                <a:spcPts val="0"/>
              </a:spcAft>
              <a:buClrTx/>
              <a:buSzTx/>
              <a:buFont typeface="+mj-lt"/>
              <a:buAutoNum type="arabicPeriod" startAt="6"/>
              <a:tabLst/>
              <a:defRPr sz="3000">
                <a:solidFill>
                  <a:srgbClr val="0000B0"/>
                </a:solidFill>
                <a:latin typeface="Helvetica Neue"/>
              </a:defRPr>
            </a:lvl1pPr>
            <a:lvl2pPr marL="609600" indent="0">
              <a:buNone/>
              <a:defRPr sz="12000">
                <a:solidFill>
                  <a:schemeClr val="bg1"/>
                </a:solidFill>
              </a:defRPr>
            </a:lvl2pPr>
            <a:lvl3pPr marL="1219200" indent="0">
              <a:buNone/>
              <a:defRPr sz="12000">
                <a:solidFill>
                  <a:schemeClr val="bg1"/>
                </a:solidFill>
              </a:defRPr>
            </a:lvl3pPr>
            <a:lvl4pPr marL="1828800" indent="0">
              <a:buNone/>
              <a:defRPr sz="12000">
                <a:solidFill>
                  <a:schemeClr val="bg1"/>
                </a:solidFill>
              </a:defRPr>
            </a:lvl4pPr>
            <a:lvl5pPr marL="2438400" indent="0">
              <a:buNone/>
              <a:defRPr sz="12000">
                <a:solidFill>
                  <a:schemeClr val="bg1"/>
                </a:solidFill>
              </a:defRPr>
            </a:lvl5pPr>
          </a:lstStyle>
          <a:p>
            <a:pPr lvl="0"/>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a:t>
            </a:r>
          </a:p>
          <a:p>
            <a:pPr lvl="0"/>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a:t>
            </a:r>
          </a:p>
          <a:p>
            <a:pPr lvl="0"/>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a:t>
            </a:r>
          </a:p>
          <a:p>
            <a:pPr lvl="0"/>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a:t>
            </a:r>
          </a:p>
          <a:p>
            <a:pPr lvl="0"/>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a:t>
            </a:r>
          </a:p>
          <a:p>
            <a:pPr lvl="0"/>
            <a:endParaRPr lang="en-GB" dirty="0"/>
          </a:p>
        </p:txBody>
      </p:sp>
      <p:cxnSp>
        <p:nvCxnSpPr>
          <p:cNvPr id="20" name="Straight Connector 19"/>
          <p:cNvCxnSpPr/>
          <p:nvPr userDrawn="1"/>
        </p:nvCxnSpPr>
        <p:spPr>
          <a:xfrm>
            <a:off x="12082338" y="8067233"/>
            <a:ext cx="0" cy="3267116"/>
          </a:xfrm>
          <a:prstGeom prst="line">
            <a:avLst/>
          </a:prstGeom>
          <a:ln>
            <a:solidFill>
              <a:srgbClr val="0000B0"/>
            </a:solidFill>
          </a:ln>
        </p:spPr>
        <p:style>
          <a:lnRef idx="1">
            <a:schemeClr val="accent1"/>
          </a:lnRef>
          <a:fillRef idx="0">
            <a:schemeClr val="accent1"/>
          </a:fillRef>
          <a:effectRef idx="0">
            <a:schemeClr val="accent1"/>
          </a:effectRef>
          <a:fontRef idx="minor">
            <a:schemeClr val="tx1"/>
          </a:fontRef>
        </p:style>
      </p:cxnSp>
      <p:sp>
        <p:nvSpPr>
          <p:cNvPr id="22" name="Text Placeholder 2">
            <a:extLst>
              <a:ext uri="{FF2B5EF4-FFF2-40B4-BE49-F238E27FC236}">
                <a16:creationId xmlns:a16="http://schemas.microsoft.com/office/drawing/2014/main" id="{C4620EE8-4506-F748-BA2F-9F7D7888F37E}"/>
              </a:ext>
            </a:extLst>
          </p:cNvPr>
          <p:cNvSpPr>
            <a:spLocks noGrp="1"/>
          </p:cNvSpPr>
          <p:nvPr>
            <p:ph type="body" sz="quarter" idx="24" hasCustomPrompt="1"/>
          </p:nvPr>
        </p:nvSpPr>
        <p:spPr>
          <a:xfrm>
            <a:off x="1287095" y="2710813"/>
            <a:ext cx="21590490" cy="892079"/>
          </a:xfrm>
          <a:prstGeom prst="rect">
            <a:avLst/>
          </a:prstGeom>
          <a:solidFill>
            <a:srgbClr val="0000B0"/>
          </a:solidFill>
        </p:spPr>
        <p:txBody>
          <a:bodyPr lIns="365760" anchor="ctr">
            <a:normAutofit/>
          </a:bodyPr>
          <a:lstStyle>
            <a:lvl1pPr marL="0" indent="0">
              <a:buNone/>
              <a:defRPr sz="3000" b="1" baseline="0">
                <a:solidFill>
                  <a:schemeClr val="bg1"/>
                </a:solidFill>
                <a:latin typeface="Helvetica Neue"/>
              </a:defRPr>
            </a:lvl1pPr>
            <a:lvl2pPr marL="609600" indent="0">
              <a:buNone/>
              <a:defRPr sz="12000">
                <a:solidFill>
                  <a:schemeClr val="bg1"/>
                </a:solidFill>
              </a:defRPr>
            </a:lvl2pPr>
            <a:lvl3pPr marL="1219200" indent="0">
              <a:buNone/>
              <a:defRPr sz="12000">
                <a:solidFill>
                  <a:schemeClr val="bg1"/>
                </a:solidFill>
              </a:defRPr>
            </a:lvl3pPr>
            <a:lvl4pPr marL="1828800" indent="0">
              <a:buNone/>
              <a:defRPr sz="12000">
                <a:solidFill>
                  <a:schemeClr val="bg1"/>
                </a:solidFill>
              </a:defRPr>
            </a:lvl4pPr>
            <a:lvl5pPr marL="2438400" indent="0">
              <a:buNone/>
              <a:defRPr sz="12000">
                <a:solidFill>
                  <a:schemeClr val="bg1"/>
                </a:solidFill>
              </a:defRPr>
            </a:lvl5pPr>
          </a:lstStyle>
          <a:p>
            <a:pPr lvl="0"/>
            <a:r>
              <a:rPr lang="en-GB" dirty="0"/>
              <a:t>LECTURE 1</a:t>
            </a:r>
            <a:endParaRPr lang="x-none" dirty="0"/>
          </a:p>
        </p:txBody>
      </p:sp>
      <p:sp>
        <p:nvSpPr>
          <p:cNvPr id="23" name="Text Placeholder 2">
            <a:extLst>
              <a:ext uri="{FF2B5EF4-FFF2-40B4-BE49-F238E27FC236}">
                <a16:creationId xmlns:a16="http://schemas.microsoft.com/office/drawing/2014/main" id="{C4620EE8-4506-F748-BA2F-9F7D7888F37E}"/>
              </a:ext>
            </a:extLst>
          </p:cNvPr>
          <p:cNvSpPr>
            <a:spLocks noGrp="1"/>
          </p:cNvSpPr>
          <p:nvPr>
            <p:ph type="body" sz="quarter" idx="25" hasCustomPrompt="1"/>
          </p:nvPr>
        </p:nvSpPr>
        <p:spPr>
          <a:xfrm>
            <a:off x="1287095" y="3891139"/>
            <a:ext cx="21590490" cy="2407535"/>
          </a:xfrm>
          <a:prstGeom prst="rect">
            <a:avLst/>
          </a:prstGeom>
        </p:spPr>
        <p:txBody>
          <a:bodyPr>
            <a:normAutofit/>
          </a:bodyPr>
          <a:lstStyle>
            <a:lvl1pPr marL="0" indent="0">
              <a:lnSpc>
                <a:spcPts val="7000"/>
              </a:lnSpc>
              <a:spcBef>
                <a:spcPts val="0"/>
              </a:spcBef>
              <a:buNone/>
              <a:defRPr sz="6000" b="1" baseline="0">
                <a:solidFill>
                  <a:srgbClr val="0000B0"/>
                </a:solidFill>
                <a:latin typeface="Helvetica Neue"/>
              </a:defRPr>
            </a:lvl1pPr>
            <a:lvl2pPr marL="609600" indent="0">
              <a:buNone/>
              <a:defRPr sz="12000">
                <a:solidFill>
                  <a:schemeClr val="bg1"/>
                </a:solidFill>
              </a:defRPr>
            </a:lvl2pPr>
            <a:lvl3pPr marL="1219200" indent="0">
              <a:buNone/>
              <a:defRPr sz="12000">
                <a:solidFill>
                  <a:schemeClr val="bg1"/>
                </a:solidFill>
              </a:defRPr>
            </a:lvl3pPr>
            <a:lvl4pPr marL="1828800" indent="0">
              <a:buNone/>
              <a:defRPr sz="12000">
                <a:solidFill>
                  <a:schemeClr val="bg1"/>
                </a:solidFill>
              </a:defRPr>
            </a:lvl4pPr>
            <a:lvl5pPr marL="2438400" indent="0">
              <a:buNone/>
              <a:defRPr sz="12000">
                <a:solidFill>
                  <a:schemeClr val="bg1"/>
                </a:solidFill>
              </a:defRPr>
            </a:lvl5pPr>
          </a:lstStyle>
          <a:p>
            <a:pPr lvl="0"/>
            <a:r>
              <a:rPr lang="en-GB" dirty="0"/>
              <a:t>Insert lecture 1 title</a:t>
            </a:r>
          </a:p>
        </p:txBody>
      </p:sp>
      <p:sp>
        <p:nvSpPr>
          <p:cNvPr id="24" name="Text Placeholder 2">
            <a:extLst>
              <a:ext uri="{FF2B5EF4-FFF2-40B4-BE49-F238E27FC236}">
                <a16:creationId xmlns:a16="http://schemas.microsoft.com/office/drawing/2014/main" id="{C4620EE8-4506-F748-BA2F-9F7D7888F37E}"/>
              </a:ext>
            </a:extLst>
          </p:cNvPr>
          <p:cNvSpPr>
            <a:spLocks noGrp="1"/>
          </p:cNvSpPr>
          <p:nvPr>
            <p:ph type="body" sz="quarter" idx="26" hasCustomPrompt="1"/>
          </p:nvPr>
        </p:nvSpPr>
        <p:spPr>
          <a:xfrm>
            <a:off x="1287093" y="6845813"/>
            <a:ext cx="21590490" cy="892079"/>
          </a:xfrm>
          <a:prstGeom prst="rect">
            <a:avLst/>
          </a:prstGeom>
          <a:solidFill>
            <a:srgbClr val="0000B0"/>
          </a:solidFill>
        </p:spPr>
        <p:txBody>
          <a:bodyPr lIns="365760" anchor="ctr">
            <a:normAutofit/>
          </a:bodyPr>
          <a:lstStyle>
            <a:lvl1pPr marL="0" indent="0">
              <a:buNone/>
              <a:defRPr sz="3000" b="1" baseline="0">
                <a:solidFill>
                  <a:schemeClr val="bg1"/>
                </a:solidFill>
                <a:latin typeface="Helvetica Neue"/>
              </a:defRPr>
            </a:lvl1pPr>
            <a:lvl2pPr marL="609600" indent="0">
              <a:buNone/>
              <a:defRPr sz="12000">
                <a:solidFill>
                  <a:schemeClr val="bg1"/>
                </a:solidFill>
              </a:defRPr>
            </a:lvl2pPr>
            <a:lvl3pPr marL="1219200" indent="0">
              <a:buNone/>
              <a:defRPr sz="12000">
                <a:solidFill>
                  <a:schemeClr val="bg1"/>
                </a:solidFill>
              </a:defRPr>
            </a:lvl3pPr>
            <a:lvl4pPr marL="1828800" indent="0">
              <a:buNone/>
              <a:defRPr sz="12000">
                <a:solidFill>
                  <a:schemeClr val="bg1"/>
                </a:solidFill>
              </a:defRPr>
            </a:lvl4pPr>
            <a:lvl5pPr marL="2438400" indent="0">
              <a:buNone/>
              <a:defRPr sz="12000">
                <a:solidFill>
                  <a:schemeClr val="bg1"/>
                </a:solidFill>
              </a:defRPr>
            </a:lvl5pPr>
          </a:lstStyle>
          <a:p>
            <a:pPr lvl="0"/>
            <a:r>
              <a:rPr lang="en-GB" dirty="0"/>
              <a:t>CONTENTS</a:t>
            </a:r>
            <a:endParaRPr lang="x-none" dirty="0"/>
          </a:p>
        </p:txBody>
      </p:sp>
      <p:sp>
        <p:nvSpPr>
          <p:cNvPr id="15" name="Slide Number Placeholder 5"/>
          <p:cNvSpPr>
            <a:spLocks noGrp="1"/>
          </p:cNvSpPr>
          <p:nvPr>
            <p:ph type="sldNum" sz="quarter" idx="4"/>
          </p:nvPr>
        </p:nvSpPr>
        <p:spPr>
          <a:xfrm>
            <a:off x="11564488" y="12444942"/>
            <a:ext cx="1014046" cy="730250"/>
          </a:xfrm>
          <a:prstGeom prst="rect">
            <a:avLst/>
          </a:prstGeom>
        </p:spPr>
        <p:txBody>
          <a:bodyPr vert="horz" lIns="91440" tIns="45720" rIns="91440" bIns="45720" rtlCol="0" anchor="ctr"/>
          <a:lstStyle>
            <a:lvl1pPr algn="ctr">
              <a:defRPr sz="2400">
                <a:solidFill>
                  <a:schemeClr val="tx1">
                    <a:tint val="75000"/>
                  </a:schemeClr>
                </a:solidFill>
              </a:defRPr>
            </a:lvl1pPr>
          </a:lstStyle>
          <a:p>
            <a:pPr fontAlgn="base">
              <a:spcBef>
                <a:spcPct val="0"/>
              </a:spcBef>
              <a:spcAft>
                <a:spcPct val="0"/>
              </a:spcAft>
              <a:defRPr/>
            </a:pPr>
            <a:fld id="{DD9F0740-C59C-4AD6-B752-7CC1CE13501A}" type="slidenum">
              <a:rPr lang="bg-BG" smtClean="0">
                <a:solidFill>
                  <a:srgbClr val="000000"/>
                </a:solidFill>
              </a:rPr>
              <a:pPr fontAlgn="base">
                <a:spcBef>
                  <a:spcPct val="0"/>
                </a:spcBef>
                <a:spcAft>
                  <a:spcPct val="0"/>
                </a:spcAft>
                <a:defRPr/>
              </a:pPr>
              <a:t>‹#›</a:t>
            </a:fld>
            <a:endParaRPr lang="bg-BG" dirty="0">
              <a:solidFill>
                <a:srgbClr val="000000"/>
              </a:solidFill>
            </a:endParaRPr>
          </a:p>
        </p:txBody>
      </p:sp>
    </p:spTree>
    <p:extLst>
      <p:ext uri="{BB962C8B-B14F-4D97-AF65-F5344CB8AC3E}">
        <p14:creationId xmlns:p14="http://schemas.microsoft.com/office/powerpoint/2010/main" val="40086486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analysis in text">
    <p:spTree>
      <p:nvGrpSpPr>
        <p:cNvPr id="1" name=""/>
        <p:cNvGrpSpPr/>
        <p:nvPr/>
      </p:nvGrpSpPr>
      <p:grpSpPr>
        <a:xfrm>
          <a:off x="0" y="0"/>
          <a:ext cx="0" cy="0"/>
          <a:chOff x="0" y="0"/>
          <a:chExt cx="0" cy="0"/>
        </a:xfrm>
      </p:grpSpPr>
      <p:cxnSp>
        <p:nvCxnSpPr>
          <p:cNvPr id="14" name="Straight Connector 13"/>
          <p:cNvCxnSpPr/>
          <p:nvPr userDrawn="1"/>
        </p:nvCxnSpPr>
        <p:spPr>
          <a:xfrm>
            <a:off x="6995131" y="919655"/>
            <a:ext cx="1" cy="939521"/>
          </a:xfrm>
          <a:prstGeom prst="line">
            <a:avLst/>
          </a:prstGeom>
          <a:ln>
            <a:solidFill>
              <a:srgbClr val="0000B0"/>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userDrawn="1"/>
        </p:nvSpPr>
        <p:spPr>
          <a:xfrm>
            <a:off x="7268447" y="965630"/>
            <a:ext cx="5824820" cy="861774"/>
          </a:xfrm>
          <a:prstGeom prst="rect">
            <a:avLst/>
          </a:prstGeom>
          <a:noFill/>
        </p:spPr>
        <p:txBody>
          <a:bodyPr wrap="square" rtlCol="0">
            <a:spAutoFit/>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lang="en-GB" sz="2500" dirty="0">
                <a:solidFill>
                  <a:srgbClr val="0000B0"/>
                </a:solidFill>
                <a:latin typeface="Helvetica Neue"/>
              </a:rPr>
              <a:t>Master programmes in Artificial</a:t>
            </a:r>
            <a:br>
              <a:rPr lang="en-GB" sz="2500" dirty="0">
                <a:solidFill>
                  <a:srgbClr val="0000B0"/>
                </a:solidFill>
                <a:latin typeface="Helvetica Neue"/>
              </a:rPr>
            </a:br>
            <a:r>
              <a:rPr lang="en-GB" sz="2500" dirty="0">
                <a:solidFill>
                  <a:srgbClr val="0000B0"/>
                </a:solidFill>
                <a:latin typeface="Helvetica Neue"/>
              </a:rPr>
              <a:t>Intelligence 4 Careers in Europe</a:t>
            </a:r>
            <a:endParaRPr lang="en-US" sz="2500" dirty="0">
              <a:solidFill>
                <a:srgbClr val="0000B0"/>
              </a:solidFill>
              <a:latin typeface="Helvetica Neue"/>
            </a:endParaRPr>
          </a:p>
        </p:txBody>
      </p:sp>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92604" y="1060197"/>
            <a:ext cx="5160058" cy="644668"/>
          </a:xfrm>
          <a:prstGeom prst="rect">
            <a:avLst/>
          </a:prstGeom>
        </p:spPr>
      </p:pic>
      <p:sp>
        <p:nvSpPr>
          <p:cNvPr id="18" name="Text Placeholder 2">
            <a:extLst>
              <a:ext uri="{FF2B5EF4-FFF2-40B4-BE49-F238E27FC236}">
                <a16:creationId xmlns:a16="http://schemas.microsoft.com/office/drawing/2014/main" id="{C4620EE8-4506-F748-BA2F-9F7D7888F37E}"/>
              </a:ext>
            </a:extLst>
          </p:cNvPr>
          <p:cNvSpPr>
            <a:spLocks noGrp="1"/>
          </p:cNvSpPr>
          <p:nvPr>
            <p:ph type="body" sz="quarter" idx="24" hasCustomPrompt="1"/>
          </p:nvPr>
        </p:nvSpPr>
        <p:spPr>
          <a:xfrm>
            <a:off x="1287095" y="2710813"/>
            <a:ext cx="21590490" cy="892079"/>
          </a:xfrm>
          <a:prstGeom prst="rect">
            <a:avLst/>
          </a:prstGeom>
          <a:solidFill>
            <a:srgbClr val="0000B0"/>
          </a:solidFill>
        </p:spPr>
        <p:txBody>
          <a:bodyPr lIns="365760" anchor="ctr">
            <a:normAutofit/>
          </a:bodyPr>
          <a:lstStyle>
            <a:lvl1pPr marL="0" indent="0">
              <a:buNone/>
              <a:defRPr sz="3000" b="1" baseline="0">
                <a:solidFill>
                  <a:schemeClr val="bg1"/>
                </a:solidFill>
                <a:latin typeface="Helvetica Neue"/>
              </a:defRPr>
            </a:lvl1pPr>
            <a:lvl2pPr marL="609600" indent="0">
              <a:buNone/>
              <a:defRPr sz="12000">
                <a:solidFill>
                  <a:schemeClr val="bg1"/>
                </a:solidFill>
              </a:defRPr>
            </a:lvl2pPr>
            <a:lvl3pPr marL="1219200" indent="0">
              <a:buNone/>
              <a:defRPr sz="12000">
                <a:solidFill>
                  <a:schemeClr val="bg1"/>
                </a:solidFill>
              </a:defRPr>
            </a:lvl3pPr>
            <a:lvl4pPr marL="1828800" indent="0">
              <a:buNone/>
              <a:defRPr sz="12000">
                <a:solidFill>
                  <a:schemeClr val="bg1"/>
                </a:solidFill>
              </a:defRPr>
            </a:lvl4pPr>
            <a:lvl5pPr marL="2438400" indent="0">
              <a:buNone/>
              <a:defRPr sz="12000">
                <a:solidFill>
                  <a:schemeClr val="bg1"/>
                </a:solidFill>
              </a:defRPr>
            </a:lvl5pPr>
          </a:lstStyle>
          <a:p>
            <a:pPr lvl="0"/>
            <a:r>
              <a:rPr lang="en-GB" dirty="0"/>
              <a:t>CONTENT 1</a:t>
            </a:r>
            <a:endParaRPr lang="x-none" dirty="0"/>
          </a:p>
        </p:txBody>
      </p:sp>
      <p:sp>
        <p:nvSpPr>
          <p:cNvPr id="20" name="Text Placeholder 2">
            <a:extLst>
              <a:ext uri="{FF2B5EF4-FFF2-40B4-BE49-F238E27FC236}">
                <a16:creationId xmlns:a16="http://schemas.microsoft.com/office/drawing/2014/main" id="{C4620EE8-4506-F748-BA2F-9F7D7888F37E}"/>
              </a:ext>
            </a:extLst>
          </p:cNvPr>
          <p:cNvSpPr>
            <a:spLocks noGrp="1"/>
          </p:cNvSpPr>
          <p:nvPr>
            <p:ph type="body" sz="quarter" idx="22" hasCustomPrompt="1"/>
          </p:nvPr>
        </p:nvSpPr>
        <p:spPr>
          <a:xfrm>
            <a:off x="1287095" y="5246669"/>
            <a:ext cx="10397882" cy="6457950"/>
          </a:xfrm>
          <a:prstGeom prst="rect">
            <a:avLst/>
          </a:prstGeom>
        </p:spPr>
        <p:txBody>
          <a:bodyPr>
            <a:noAutofit/>
          </a:bodyPr>
          <a:lstStyle>
            <a:lvl1pPr marL="0" marR="0" indent="0" algn="l" defTabSz="1828800" rtl="0" eaLnBrk="1" fontAlgn="auto" latinLnBrk="0" hangingPunct="1">
              <a:lnSpc>
                <a:spcPct val="100000"/>
              </a:lnSpc>
              <a:spcBef>
                <a:spcPts val="2000"/>
              </a:spcBef>
              <a:spcAft>
                <a:spcPts val="0"/>
              </a:spcAft>
              <a:buClrTx/>
              <a:buSzTx/>
              <a:buFont typeface="+mj-lt"/>
              <a:buNone/>
              <a:tabLst/>
              <a:defRPr sz="2200">
                <a:solidFill>
                  <a:srgbClr val="0000B0"/>
                </a:solidFill>
                <a:latin typeface="Helvetica Neue"/>
              </a:defRPr>
            </a:lvl1pPr>
            <a:lvl2pPr marL="609600" indent="0">
              <a:buNone/>
              <a:defRPr sz="12000">
                <a:solidFill>
                  <a:schemeClr val="bg1"/>
                </a:solidFill>
              </a:defRPr>
            </a:lvl2pPr>
            <a:lvl3pPr marL="1219200" indent="0">
              <a:buNone/>
              <a:defRPr sz="12000">
                <a:solidFill>
                  <a:schemeClr val="bg1"/>
                </a:solidFill>
              </a:defRPr>
            </a:lvl3pPr>
            <a:lvl4pPr marL="1828800" indent="0">
              <a:buNone/>
              <a:defRPr sz="12000">
                <a:solidFill>
                  <a:schemeClr val="bg1"/>
                </a:solidFill>
              </a:defRPr>
            </a:lvl4pPr>
            <a:lvl5pPr marL="2438400" indent="0">
              <a:buNone/>
              <a:defRPr sz="12000">
                <a:solidFill>
                  <a:schemeClr val="bg1"/>
                </a:solidFill>
              </a:defRPr>
            </a:lvl5pPr>
          </a:lstStyle>
          <a:p>
            <a:pPr lvl="0"/>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a:t>
            </a:r>
            <a:r>
              <a:rPr lang="en-GB" dirty="0" err="1"/>
              <a:t>dolore</a:t>
            </a:r>
            <a:r>
              <a:rPr lang="en-GB" dirty="0"/>
              <a:t> magna </a:t>
            </a:r>
            <a:r>
              <a:rPr lang="en-GB" dirty="0" err="1"/>
              <a:t>aliqua</a:t>
            </a:r>
            <a:r>
              <a:rPr lang="en-GB" dirty="0"/>
              <a:t>. </a:t>
            </a:r>
            <a:r>
              <a:rPr lang="en-GB" dirty="0" err="1"/>
              <a:t>Ut</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a:t>
            </a:r>
            <a:r>
              <a:rPr lang="en-GB" dirty="0" err="1"/>
              <a:t>Duis</a:t>
            </a:r>
            <a:r>
              <a:rPr lang="en-GB" dirty="0"/>
              <a:t> </a:t>
            </a:r>
            <a:r>
              <a:rPr lang="en-GB" dirty="0" err="1"/>
              <a:t>aute</a:t>
            </a:r>
            <a:r>
              <a:rPr lang="en-GB" dirty="0"/>
              <a:t> </a:t>
            </a:r>
            <a:r>
              <a:rPr lang="en-GB" dirty="0" err="1"/>
              <a:t>irure</a:t>
            </a:r>
            <a:r>
              <a:rPr lang="en-GB" dirty="0"/>
              <a:t> </a:t>
            </a:r>
            <a:r>
              <a:rPr lang="en-GB" dirty="0" err="1"/>
              <a:t>dolor</a:t>
            </a:r>
            <a:r>
              <a:rPr lang="en-GB" dirty="0"/>
              <a:t> in </a:t>
            </a:r>
            <a:r>
              <a:rPr lang="en-GB" dirty="0" err="1"/>
              <a:t>reprehenderit</a:t>
            </a:r>
            <a:r>
              <a:rPr lang="en-GB" dirty="0"/>
              <a:t> in </a:t>
            </a:r>
            <a:r>
              <a:rPr lang="en-GB" dirty="0" err="1"/>
              <a:t>voluptate</a:t>
            </a:r>
            <a:r>
              <a:rPr lang="en-GB" dirty="0"/>
              <a:t> </a:t>
            </a:r>
            <a:r>
              <a:rPr lang="en-GB" dirty="0" err="1"/>
              <a:t>velit</a:t>
            </a:r>
            <a:r>
              <a:rPr lang="en-GB" dirty="0"/>
              <a:t> </a:t>
            </a:r>
            <a:r>
              <a:rPr lang="en-GB" dirty="0" err="1"/>
              <a:t>esse</a:t>
            </a:r>
            <a:r>
              <a:rPr lang="en-GB" dirty="0"/>
              <a:t> </a:t>
            </a:r>
            <a:r>
              <a:rPr lang="en-GB" dirty="0" err="1"/>
              <a:t>cillum</a:t>
            </a:r>
            <a:r>
              <a:rPr lang="en-GB" dirty="0"/>
              <a:t> </a:t>
            </a:r>
            <a:r>
              <a:rPr lang="en-GB" dirty="0" err="1"/>
              <a:t>dolore</a:t>
            </a:r>
            <a:r>
              <a:rPr lang="en-GB" dirty="0"/>
              <a:t> </a:t>
            </a:r>
            <a:r>
              <a:rPr lang="en-GB" dirty="0" err="1"/>
              <a:t>eu</a:t>
            </a:r>
            <a:r>
              <a:rPr lang="en-GB" dirty="0"/>
              <a:t> </a:t>
            </a:r>
            <a:r>
              <a:rPr lang="en-GB" dirty="0" err="1"/>
              <a:t>fugiat</a:t>
            </a:r>
            <a:r>
              <a:rPr lang="en-GB" dirty="0"/>
              <a:t> </a:t>
            </a:r>
            <a:r>
              <a:rPr lang="en-GB" dirty="0" err="1"/>
              <a:t>nulla</a:t>
            </a:r>
            <a:r>
              <a:rPr lang="en-GB" dirty="0"/>
              <a:t> </a:t>
            </a:r>
            <a:r>
              <a:rPr lang="en-GB" dirty="0" err="1"/>
              <a:t>pariatur</a:t>
            </a:r>
            <a:r>
              <a:rPr lang="en-GB" dirty="0"/>
              <a:t>. </a:t>
            </a:r>
            <a:r>
              <a:rPr lang="en-GB" dirty="0" err="1"/>
              <a:t>Excepteur</a:t>
            </a:r>
            <a:r>
              <a:rPr lang="en-GB" dirty="0"/>
              <a:t> </a:t>
            </a:r>
            <a:r>
              <a:rPr lang="en-GB" dirty="0" err="1"/>
              <a:t>sint</a:t>
            </a:r>
            <a:r>
              <a:rPr lang="en-GB" dirty="0"/>
              <a:t> </a:t>
            </a:r>
            <a:r>
              <a:rPr lang="en-GB" dirty="0" err="1"/>
              <a:t>occaecat</a:t>
            </a:r>
            <a:r>
              <a:rPr lang="en-GB" dirty="0"/>
              <a:t> </a:t>
            </a:r>
            <a:r>
              <a:rPr lang="en-GB" dirty="0" err="1"/>
              <a:t>cupidatat</a:t>
            </a:r>
            <a:r>
              <a:rPr lang="en-GB" dirty="0"/>
              <a:t> non </a:t>
            </a:r>
            <a:r>
              <a:rPr lang="en-GB" dirty="0" err="1"/>
              <a:t>proident</a:t>
            </a:r>
            <a:r>
              <a:rPr lang="en-GB" dirty="0"/>
              <a:t>, </a:t>
            </a:r>
            <a:r>
              <a:rPr lang="en-GB" dirty="0" err="1"/>
              <a:t>sunt</a:t>
            </a:r>
            <a:r>
              <a:rPr lang="en-GB" dirty="0"/>
              <a:t> in culpa qui </a:t>
            </a:r>
            <a:r>
              <a:rPr lang="en-GB" dirty="0" err="1"/>
              <a:t>officia</a:t>
            </a:r>
            <a:r>
              <a:rPr lang="en-GB" dirty="0"/>
              <a:t> </a:t>
            </a:r>
            <a:r>
              <a:rPr lang="en-GB" dirty="0" err="1"/>
              <a:t>deserunt</a:t>
            </a:r>
            <a:r>
              <a:rPr lang="en-GB" dirty="0"/>
              <a:t> </a:t>
            </a:r>
            <a:r>
              <a:rPr lang="en-GB" dirty="0" err="1"/>
              <a:t>mollit</a:t>
            </a:r>
            <a:r>
              <a:rPr lang="en-GB" dirty="0"/>
              <a:t> anim.</a:t>
            </a:r>
          </a:p>
          <a:p>
            <a:pPr marL="0" marR="0" lvl="0" indent="0" algn="l" defTabSz="1828800" rtl="0" eaLnBrk="1" fontAlgn="auto" latinLnBrk="0" hangingPunct="1">
              <a:lnSpc>
                <a:spcPct val="90000"/>
              </a:lnSpc>
              <a:spcBef>
                <a:spcPts val="2000"/>
              </a:spcBef>
              <a:spcAft>
                <a:spcPts val="0"/>
              </a:spcAft>
              <a:buClrTx/>
              <a:buSzTx/>
              <a:buFont typeface="+mj-lt"/>
              <a:buNone/>
              <a:tabLst/>
              <a:defRPr/>
            </a:pPr>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a:t>
            </a:r>
            <a:r>
              <a:rPr lang="en-GB" dirty="0" err="1"/>
              <a:t>dolore</a:t>
            </a:r>
            <a:r>
              <a:rPr lang="en-GB" dirty="0"/>
              <a:t> magna </a:t>
            </a:r>
            <a:r>
              <a:rPr lang="en-GB" dirty="0" err="1"/>
              <a:t>aliqua</a:t>
            </a:r>
            <a:r>
              <a:rPr lang="en-GB" dirty="0"/>
              <a:t>. </a:t>
            </a:r>
            <a:r>
              <a:rPr lang="en-GB" dirty="0" err="1"/>
              <a:t>Ut</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a:t>
            </a:r>
            <a:r>
              <a:rPr lang="en-GB" dirty="0" err="1"/>
              <a:t>Duis</a:t>
            </a:r>
            <a:r>
              <a:rPr lang="en-GB" dirty="0"/>
              <a:t> </a:t>
            </a:r>
            <a:r>
              <a:rPr lang="en-GB" dirty="0" err="1"/>
              <a:t>aute</a:t>
            </a:r>
            <a:r>
              <a:rPr lang="en-GB" dirty="0"/>
              <a:t> </a:t>
            </a:r>
            <a:r>
              <a:rPr lang="en-GB" dirty="0" err="1"/>
              <a:t>irure</a:t>
            </a:r>
            <a:r>
              <a:rPr lang="en-GB" dirty="0"/>
              <a:t> </a:t>
            </a:r>
            <a:r>
              <a:rPr lang="en-GB" dirty="0" err="1"/>
              <a:t>dolor</a:t>
            </a:r>
            <a:r>
              <a:rPr lang="en-GB" dirty="0"/>
              <a:t> in </a:t>
            </a:r>
            <a:r>
              <a:rPr lang="en-GB" dirty="0" err="1"/>
              <a:t>reprehenderit</a:t>
            </a:r>
            <a:r>
              <a:rPr lang="en-GB" dirty="0"/>
              <a:t> in </a:t>
            </a:r>
            <a:r>
              <a:rPr lang="en-GB" dirty="0" err="1"/>
              <a:t>voluptate</a:t>
            </a:r>
            <a:r>
              <a:rPr lang="en-GB" dirty="0"/>
              <a:t> </a:t>
            </a:r>
            <a:r>
              <a:rPr lang="en-GB" dirty="0" err="1"/>
              <a:t>velit</a:t>
            </a:r>
            <a:r>
              <a:rPr lang="en-GB" dirty="0"/>
              <a:t> </a:t>
            </a:r>
            <a:r>
              <a:rPr lang="en-GB" dirty="0" err="1"/>
              <a:t>esse</a:t>
            </a:r>
            <a:r>
              <a:rPr lang="en-GB" dirty="0"/>
              <a:t> </a:t>
            </a:r>
            <a:r>
              <a:rPr lang="en-GB" dirty="0" err="1"/>
              <a:t>cillum</a:t>
            </a:r>
            <a:r>
              <a:rPr lang="en-GB" dirty="0"/>
              <a:t> </a:t>
            </a:r>
            <a:r>
              <a:rPr lang="en-GB" dirty="0" err="1"/>
              <a:t>dolore</a:t>
            </a:r>
            <a:r>
              <a:rPr lang="en-GB" dirty="0"/>
              <a:t> </a:t>
            </a:r>
            <a:r>
              <a:rPr lang="en-GB" dirty="0" err="1"/>
              <a:t>eu</a:t>
            </a:r>
            <a:r>
              <a:rPr lang="en-GB" dirty="0"/>
              <a:t> </a:t>
            </a:r>
            <a:r>
              <a:rPr lang="en-GB" dirty="0" err="1"/>
              <a:t>fugiat</a:t>
            </a:r>
            <a:r>
              <a:rPr lang="en-GB" dirty="0"/>
              <a:t> </a:t>
            </a:r>
            <a:r>
              <a:rPr lang="en-GB" dirty="0" err="1"/>
              <a:t>nulla</a:t>
            </a:r>
            <a:r>
              <a:rPr lang="en-GB" dirty="0"/>
              <a:t> </a:t>
            </a:r>
            <a:r>
              <a:rPr lang="en-GB" dirty="0" err="1"/>
              <a:t>pariatur</a:t>
            </a:r>
            <a:r>
              <a:rPr lang="en-GB" dirty="0"/>
              <a:t>. </a:t>
            </a:r>
            <a:r>
              <a:rPr lang="en-GB" dirty="0" err="1"/>
              <a:t>Excepteur</a:t>
            </a:r>
            <a:r>
              <a:rPr lang="en-GB" dirty="0"/>
              <a:t> </a:t>
            </a:r>
            <a:r>
              <a:rPr lang="en-GB" dirty="0" err="1"/>
              <a:t>sint</a:t>
            </a:r>
            <a:r>
              <a:rPr lang="en-GB" dirty="0"/>
              <a:t> </a:t>
            </a:r>
            <a:r>
              <a:rPr lang="en-GB" dirty="0" err="1"/>
              <a:t>occaecat</a:t>
            </a:r>
            <a:r>
              <a:rPr lang="en-GB" dirty="0"/>
              <a:t> </a:t>
            </a:r>
            <a:r>
              <a:rPr lang="en-GB" dirty="0" err="1"/>
              <a:t>cupidatat</a:t>
            </a:r>
            <a:r>
              <a:rPr lang="en-GB" dirty="0"/>
              <a:t> non </a:t>
            </a:r>
            <a:r>
              <a:rPr lang="en-GB" dirty="0" err="1"/>
              <a:t>proident</a:t>
            </a:r>
            <a:r>
              <a:rPr lang="en-GB" dirty="0"/>
              <a:t>, </a:t>
            </a:r>
            <a:r>
              <a:rPr lang="en-GB" dirty="0" err="1"/>
              <a:t>sunt</a:t>
            </a:r>
            <a:r>
              <a:rPr lang="en-GB" dirty="0"/>
              <a:t> in culpa qui </a:t>
            </a:r>
            <a:r>
              <a:rPr lang="en-GB" dirty="0" err="1"/>
              <a:t>officia</a:t>
            </a:r>
            <a:r>
              <a:rPr lang="en-GB" dirty="0"/>
              <a:t> </a:t>
            </a:r>
            <a:r>
              <a:rPr lang="en-GB" dirty="0" err="1"/>
              <a:t>deserunt</a:t>
            </a:r>
            <a:r>
              <a:rPr lang="en-GB" dirty="0"/>
              <a:t> </a:t>
            </a:r>
            <a:r>
              <a:rPr lang="en-GB" dirty="0" err="1"/>
              <a:t>mollit</a:t>
            </a:r>
            <a:r>
              <a:rPr lang="en-GB" dirty="0"/>
              <a:t> anim.</a:t>
            </a:r>
          </a:p>
          <a:p>
            <a:pPr marL="0" marR="0" lvl="0" indent="0" algn="l" defTabSz="1828800" rtl="0" eaLnBrk="1" fontAlgn="auto" latinLnBrk="0" hangingPunct="1">
              <a:lnSpc>
                <a:spcPct val="90000"/>
              </a:lnSpc>
              <a:spcBef>
                <a:spcPts val="2000"/>
              </a:spcBef>
              <a:spcAft>
                <a:spcPts val="0"/>
              </a:spcAft>
              <a:buClrTx/>
              <a:buSzTx/>
              <a:buFont typeface="+mj-lt"/>
              <a:buNone/>
              <a:tabLst/>
              <a:defRPr/>
            </a:pPr>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a:t>
            </a:r>
            <a:r>
              <a:rPr lang="en-GB" dirty="0" err="1"/>
              <a:t>dolore</a:t>
            </a:r>
            <a:r>
              <a:rPr lang="en-GB" dirty="0"/>
              <a:t> magna </a:t>
            </a:r>
            <a:r>
              <a:rPr lang="en-GB" dirty="0" err="1"/>
              <a:t>aliqua</a:t>
            </a:r>
            <a:r>
              <a:rPr lang="en-GB" dirty="0"/>
              <a:t>. </a:t>
            </a:r>
            <a:r>
              <a:rPr lang="en-GB" dirty="0" err="1"/>
              <a:t>Ut</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a:t>
            </a:r>
            <a:r>
              <a:rPr lang="en-GB" dirty="0" err="1"/>
              <a:t>Duis</a:t>
            </a:r>
            <a:r>
              <a:rPr lang="en-GB" dirty="0"/>
              <a:t> </a:t>
            </a:r>
            <a:r>
              <a:rPr lang="en-GB" dirty="0" err="1"/>
              <a:t>aute</a:t>
            </a:r>
            <a:r>
              <a:rPr lang="en-GB" dirty="0"/>
              <a:t> </a:t>
            </a:r>
            <a:r>
              <a:rPr lang="en-GB" dirty="0" err="1"/>
              <a:t>irure</a:t>
            </a:r>
            <a:r>
              <a:rPr lang="en-GB" dirty="0"/>
              <a:t> </a:t>
            </a:r>
            <a:r>
              <a:rPr lang="en-GB" dirty="0" err="1"/>
              <a:t>dolor</a:t>
            </a:r>
            <a:r>
              <a:rPr lang="en-GB" dirty="0"/>
              <a:t> in </a:t>
            </a:r>
            <a:r>
              <a:rPr lang="en-GB" dirty="0" err="1"/>
              <a:t>reprehenderit</a:t>
            </a:r>
            <a:r>
              <a:rPr lang="en-GB" dirty="0"/>
              <a:t> in </a:t>
            </a:r>
            <a:r>
              <a:rPr lang="en-GB" dirty="0" err="1"/>
              <a:t>voluptate</a:t>
            </a:r>
            <a:r>
              <a:rPr lang="en-GB" dirty="0"/>
              <a:t> </a:t>
            </a:r>
            <a:r>
              <a:rPr lang="en-GB" dirty="0" err="1"/>
              <a:t>velit</a:t>
            </a:r>
            <a:r>
              <a:rPr lang="en-GB" dirty="0"/>
              <a:t> </a:t>
            </a:r>
            <a:r>
              <a:rPr lang="en-GB" dirty="0" err="1"/>
              <a:t>esse</a:t>
            </a:r>
            <a:r>
              <a:rPr lang="en-GB" dirty="0"/>
              <a:t> </a:t>
            </a:r>
            <a:r>
              <a:rPr lang="en-GB" dirty="0" err="1"/>
              <a:t>cillum</a:t>
            </a:r>
            <a:r>
              <a:rPr lang="en-GB" dirty="0"/>
              <a:t> </a:t>
            </a:r>
            <a:r>
              <a:rPr lang="en-GB" dirty="0" err="1"/>
              <a:t>dolore</a:t>
            </a:r>
            <a:r>
              <a:rPr lang="en-GB" dirty="0"/>
              <a:t> </a:t>
            </a:r>
            <a:r>
              <a:rPr lang="en-GB" dirty="0" err="1"/>
              <a:t>eu</a:t>
            </a:r>
            <a:r>
              <a:rPr lang="en-GB" dirty="0"/>
              <a:t> </a:t>
            </a:r>
            <a:r>
              <a:rPr lang="en-GB" dirty="0" err="1"/>
              <a:t>fugiat</a:t>
            </a:r>
            <a:r>
              <a:rPr lang="en-GB" dirty="0"/>
              <a:t> </a:t>
            </a:r>
            <a:r>
              <a:rPr lang="en-GB" dirty="0" err="1"/>
              <a:t>nulla</a:t>
            </a:r>
            <a:r>
              <a:rPr lang="en-GB" dirty="0"/>
              <a:t> </a:t>
            </a:r>
            <a:r>
              <a:rPr lang="en-GB" dirty="0" err="1"/>
              <a:t>pariatur</a:t>
            </a:r>
            <a:r>
              <a:rPr lang="en-GB" dirty="0"/>
              <a:t>. </a:t>
            </a:r>
            <a:r>
              <a:rPr lang="en-GB" dirty="0" err="1"/>
              <a:t>Excepteur</a:t>
            </a:r>
            <a:r>
              <a:rPr lang="en-GB" dirty="0"/>
              <a:t> </a:t>
            </a:r>
            <a:r>
              <a:rPr lang="en-GB" dirty="0" err="1"/>
              <a:t>sint</a:t>
            </a:r>
            <a:r>
              <a:rPr lang="en-GB" dirty="0"/>
              <a:t> </a:t>
            </a:r>
            <a:r>
              <a:rPr lang="en-GB" dirty="0" err="1"/>
              <a:t>occaecat</a:t>
            </a:r>
            <a:r>
              <a:rPr lang="en-GB" dirty="0"/>
              <a:t> </a:t>
            </a:r>
            <a:r>
              <a:rPr lang="en-GB" dirty="0" err="1"/>
              <a:t>cupidatat</a:t>
            </a:r>
            <a:r>
              <a:rPr lang="en-GB" dirty="0"/>
              <a:t> non </a:t>
            </a:r>
            <a:r>
              <a:rPr lang="en-GB" dirty="0" err="1"/>
              <a:t>proident</a:t>
            </a:r>
            <a:r>
              <a:rPr lang="en-GB" dirty="0"/>
              <a:t>, </a:t>
            </a:r>
            <a:r>
              <a:rPr lang="en-GB" dirty="0" err="1"/>
              <a:t>sunt</a:t>
            </a:r>
            <a:r>
              <a:rPr lang="en-GB" dirty="0"/>
              <a:t> in culpa qui </a:t>
            </a:r>
            <a:r>
              <a:rPr lang="en-GB" dirty="0" err="1"/>
              <a:t>officia</a:t>
            </a:r>
            <a:r>
              <a:rPr lang="en-GB" dirty="0"/>
              <a:t> </a:t>
            </a:r>
            <a:r>
              <a:rPr lang="en-GB" dirty="0" err="1"/>
              <a:t>deserunt</a:t>
            </a:r>
            <a:r>
              <a:rPr lang="en-GB" dirty="0"/>
              <a:t> </a:t>
            </a:r>
            <a:r>
              <a:rPr lang="en-GB" dirty="0" err="1"/>
              <a:t>mollit</a:t>
            </a:r>
            <a:r>
              <a:rPr lang="en-GB" dirty="0"/>
              <a:t> anim.</a:t>
            </a:r>
          </a:p>
          <a:p>
            <a:pPr lvl="0"/>
            <a:endParaRPr lang="en-GB" dirty="0"/>
          </a:p>
        </p:txBody>
      </p:sp>
      <p:sp>
        <p:nvSpPr>
          <p:cNvPr id="21" name="Text Placeholder 2">
            <a:extLst>
              <a:ext uri="{FF2B5EF4-FFF2-40B4-BE49-F238E27FC236}">
                <a16:creationId xmlns:a16="http://schemas.microsoft.com/office/drawing/2014/main" id="{C4620EE8-4506-F748-BA2F-9F7D7888F37E}"/>
              </a:ext>
            </a:extLst>
          </p:cNvPr>
          <p:cNvSpPr>
            <a:spLocks noGrp="1"/>
          </p:cNvSpPr>
          <p:nvPr>
            <p:ph type="body" sz="quarter" idx="26" hasCustomPrompt="1"/>
          </p:nvPr>
        </p:nvSpPr>
        <p:spPr>
          <a:xfrm>
            <a:off x="12479703" y="5246669"/>
            <a:ext cx="10397882" cy="6457950"/>
          </a:xfrm>
          <a:prstGeom prst="rect">
            <a:avLst/>
          </a:prstGeom>
        </p:spPr>
        <p:txBody>
          <a:bodyPr>
            <a:noAutofit/>
          </a:bodyPr>
          <a:lstStyle>
            <a:lvl1pPr marL="0" marR="0" indent="0" algn="l" defTabSz="1828800" rtl="0" eaLnBrk="1" fontAlgn="auto" latinLnBrk="0" hangingPunct="1">
              <a:lnSpc>
                <a:spcPct val="100000"/>
              </a:lnSpc>
              <a:spcBef>
                <a:spcPts val="2000"/>
              </a:spcBef>
              <a:spcAft>
                <a:spcPts val="0"/>
              </a:spcAft>
              <a:buClrTx/>
              <a:buSzTx/>
              <a:buFont typeface="+mj-lt"/>
              <a:buNone/>
              <a:tabLst/>
              <a:defRPr sz="2200">
                <a:solidFill>
                  <a:srgbClr val="0000B0"/>
                </a:solidFill>
                <a:latin typeface="Helvetica Neue"/>
              </a:defRPr>
            </a:lvl1pPr>
            <a:lvl2pPr marL="609600" indent="0">
              <a:buNone/>
              <a:defRPr sz="12000">
                <a:solidFill>
                  <a:schemeClr val="bg1"/>
                </a:solidFill>
              </a:defRPr>
            </a:lvl2pPr>
            <a:lvl3pPr marL="1219200" indent="0">
              <a:buNone/>
              <a:defRPr sz="12000">
                <a:solidFill>
                  <a:schemeClr val="bg1"/>
                </a:solidFill>
              </a:defRPr>
            </a:lvl3pPr>
            <a:lvl4pPr marL="1828800" indent="0">
              <a:buNone/>
              <a:defRPr sz="12000">
                <a:solidFill>
                  <a:schemeClr val="bg1"/>
                </a:solidFill>
              </a:defRPr>
            </a:lvl4pPr>
            <a:lvl5pPr marL="2438400" indent="0">
              <a:buNone/>
              <a:defRPr sz="12000">
                <a:solidFill>
                  <a:schemeClr val="bg1"/>
                </a:solidFill>
              </a:defRPr>
            </a:lvl5pPr>
          </a:lstStyle>
          <a:p>
            <a:pPr lvl="0"/>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a:t>
            </a:r>
            <a:r>
              <a:rPr lang="en-GB" dirty="0" err="1"/>
              <a:t>dolore</a:t>
            </a:r>
            <a:r>
              <a:rPr lang="en-GB" dirty="0"/>
              <a:t> magna </a:t>
            </a:r>
            <a:r>
              <a:rPr lang="en-GB" dirty="0" err="1"/>
              <a:t>aliqua</a:t>
            </a:r>
            <a:r>
              <a:rPr lang="en-GB" dirty="0"/>
              <a:t>. </a:t>
            </a:r>
            <a:r>
              <a:rPr lang="en-GB" dirty="0" err="1"/>
              <a:t>Ut</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a:t>
            </a:r>
            <a:r>
              <a:rPr lang="en-GB" dirty="0" err="1"/>
              <a:t>Duis</a:t>
            </a:r>
            <a:r>
              <a:rPr lang="en-GB" dirty="0"/>
              <a:t> </a:t>
            </a:r>
            <a:r>
              <a:rPr lang="en-GB" dirty="0" err="1"/>
              <a:t>aute</a:t>
            </a:r>
            <a:r>
              <a:rPr lang="en-GB" dirty="0"/>
              <a:t> </a:t>
            </a:r>
            <a:r>
              <a:rPr lang="en-GB" dirty="0" err="1"/>
              <a:t>irure</a:t>
            </a:r>
            <a:r>
              <a:rPr lang="en-GB" dirty="0"/>
              <a:t> </a:t>
            </a:r>
            <a:r>
              <a:rPr lang="en-GB" dirty="0" err="1"/>
              <a:t>dolor</a:t>
            </a:r>
            <a:r>
              <a:rPr lang="en-GB" dirty="0"/>
              <a:t> in </a:t>
            </a:r>
            <a:r>
              <a:rPr lang="en-GB" dirty="0" err="1"/>
              <a:t>reprehenderit</a:t>
            </a:r>
            <a:r>
              <a:rPr lang="en-GB" dirty="0"/>
              <a:t> in </a:t>
            </a:r>
            <a:r>
              <a:rPr lang="en-GB" dirty="0" err="1"/>
              <a:t>voluptate</a:t>
            </a:r>
            <a:r>
              <a:rPr lang="en-GB" dirty="0"/>
              <a:t> </a:t>
            </a:r>
            <a:r>
              <a:rPr lang="en-GB" dirty="0" err="1"/>
              <a:t>velit</a:t>
            </a:r>
            <a:r>
              <a:rPr lang="en-GB" dirty="0"/>
              <a:t> </a:t>
            </a:r>
            <a:r>
              <a:rPr lang="en-GB" dirty="0" err="1"/>
              <a:t>esse</a:t>
            </a:r>
            <a:r>
              <a:rPr lang="en-GB" dirty="0"/>
              <a:t> </a:t>
            </a:r>
            <a:r>
              <a:rPr lang="en-GB" dirty="0" err="1"/>
              <a:t>cillum</a:t>
            </a:r>
            <a:r>
              <a:rPr lang="en-GB" dirty="0"/>
              <a:t> </a:t>
            </a:r>
            <a:r>
              <a:rPr lang="en-GB" dirty="0" err="1"/>
              <a:t>dolore</a:t>
            </a:r>
            <a:r>
              <a:rPr lang="en-GB" dirty="0"/>
              <a:t> </a:t>
            </a:r>
            <a:r>
              <a:rPr lang="en-GB" dirty="0" err="1"/>
              <a:t>eu</a:t>
            </a:r>
            <a:r>
              <a:rPr lang="en-GB" dirty="0"/>
              <a:t> </a:t>
            </a:r>
            <a:r>
              <a:rPr lang="en-GB" dirty="0" err="1"/>
              <a:t>fugiat</a:t>
            </a:r>
            <a:r>
              <a:rPr lang="en-GB" dirty="0"/>
              <a:t> </a:t>
            </a:r>
            <a:r>
              <a:rPr lang="en-GB" dirty="0" err="1"/>
              <a:t>nulla</a:t>
            </a:r>
            <a:r>
              <a:rPr lang="en-GB" dirty="0"/>
              <a:t> </a:t>
            </a:r>
            <a:r>
              <a:rPr lang="en-GB" dirty="0" err="1"/>
              <a:t>pariatur</a:t>
            </a:r>
            <a:r>
              <a:rPr lang="en-GB" dirty="0"/>
              <a:t>. </a:t>
            </a:r>
            <a:r>
              <a:rPr lang="en-GB" dirty="0" err="1"/>
              <a:t>Excepteur</a:t>
            </a:r>
            <a:r>
              <a:rPr lang="en-GB" dirty="0"/>
              <a:t> </a:t>
            </a:r>
            <a:r>
              <a:rPr lang="en-GB" dirty="0" err="1"/>
              <a:t>sint</a:t>
            </a:r>
            <a:r>
              <a:rPr lang="en-GB" dirty="0"/>
              <a:t> </a:t>
            </a:r>
            <a:r>
              <a:rPr lang="en-GB" dirty="0" err="1"/>
              <a:t>occaecat</a:t>
            </a:r>
            <a:r>
              <a:rPr lang="en-GB" dirty="0"/>
              <a:t> </a:t>
            </a:r>
            <a:r>
              <a:rPr lang="en-GB" dirty="0" err="1"/>
              <a:t>cupidatat</a:t>
            </a:r>
            <a:r>
              <a:rPr lang="en-GB" dirty="0"/>
              <a:t> non </a:t>
            </a:r>
            <a:r>
              <a:rPr lang="en-GB" dirty="0" err="1"/>
              <a:t>proident</a:t>
            </a:r>
            <a:r>
              <a:rPr lang="en-GB" dirty="0"/>
              <a:t>, </a:t>
            </a:r>
            <a:r>
              <a:rPr lang="en-GB" dirty="0" err="1"/>
              <a:t>sunt</a:t>
            </a:r>
            <a:r>
              <a:rPr lang="en-GB" dirty="0"/>
              <a:t> in culpa qui </a:t>
            </a:r>
            <a:r>
              <a:rPr lang="en-GB" dirty="0" err="1"/>
              <a:t>officia</a:t>
            </a:r>
            <a:r>
              <a:rPr lang="en-GB" dirty="0"/>
              <a:t> </a:t>
            </a:r>
            <a:r>
              <a:rPr lang="en-GB" dirty="0" err="1"/>
              <a:t>deserunt</a:t>
            </a:r>
            <a:r>
              <a:rPr lang="en-GB" dirty="0"/>
              <a:t> </a:t>
            </a:r>
            <a:r>
              <a:rPr lang="en-GB" dirty="0" err="1"/>
              <a:t>mollit</a:t>
            </a:r>
            <a:r>
              <a:rPr lang="en-GB" dirty="0"/>
              <a:t> anim.</a:t>
            </a:r>
          </a:p>
          <a:p>
            <a:pPr marL="0" marR="0" lvl="0" indent="0" algn="l" defTabSz="1828800" rtl="0" eaLnBrk="1" fontAlgn="auto" latinLnBrk="0" hangingPunct="1">
              <a:lnSpc>
                <a:spcPct val="90000"/>
              </a:lnSpc>
              <a:spcBef>
                <a:spcPts val="2000"/>
              </a:spcBef>
              <a:spcAft>
                <a:spcPts val="0"/>
              </a:spcAft>
              <a:buClrTx/>
              <a:buSzTx/>
              <a:buFont typeface="+mj-lt"/>
              <a:buNone/>
              <a:tabLst/>
              <a:defRPr/>
            </a:pPr>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a:t>
            </a:r>
            <a:r>
              <a:rPr lang="en-GB" dirty="0" err="1"/>
              <a:t>dolore</a:t>
            </a:r>
            <a:r>
              <a:rPr lang="en-GB" dirty="0"/>
              <a:t> magna </a:t>
            </a:r>
            <a:r>
              <a:rPr lang="en-GB" dirty="0" err="1"/>
              <a:t>aliqua</a:t>
            </a:r>
            <a:r>
              <a:rPr lang="en-GB" dirty="0"/>
              <a:t>. </a:t>
            </a:r>
            <a:r>
              <a:rPr lang="en-GB" dirty="0" err="1"/>
              <a:t>Ut</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a:t>
            </a:r>
            <a:r>
              <a:rPr lang="en-GB" dirty="0" err="1"/>
              <a:t>Duis</a:t>
            </a:r>
            <a:r>
              <a:rPr lang="en-GB" dirty="0"/>
              <a:t> </a:t>
            </a:r>
            <a:r>
              <a:rPr lang="en-GB" dirty="0" err="1"/>
              <a:t>aute</a:t>
            </a:r>
            <a:r>
              <a:rPr lang="en-GB" dirty="0"/>
              <a:t> </a:t>
            </a:r>
            <a:r>
              <a:rPr lang="en-GB" dirty="0" err="1"/>
              <a:t>irure</a:t>
            </a:r>
            <a:r>
              <a:rPr lang="en-GB" dirty="0"/>
              <a:t> </a:t>
            </a:r>
            <a:r>
              <a:rPr lang="en-GB" dirty="0" err="1"/>
              <a:t>dolor</a:t>
            </a:r>
            <a:r>
              <a:rPr lang="en-GB" dirty="0"/>
              <a:t> in </a:t>
            </a:r>
            <a:r>
              <a:rPr lang="en-GB" dirty="0" err="1"/>
              <a:t>reprehenderit</a:t>
            </a:r>
            <a:r>
              <a:rPr lang="en-GB" dirty="0"/>
              <a:t> in </a:t>
            </a:r>
            <a:r>
              <a:rPr lang="en-GB" dirty="0" err="1"/>
              <a:t>voluptate</a:t>
            </a:r>
            <a:r>
              <a:rPr lang="en-GB" dirty="0"/>
              <a:t> </a:t>
            </a:r>
            <a:r>
              <a:rPr lang="en-GB" dirty="0" err="1"/>
              <a:t>velit</a:t>
            </a:r>
            <a:r>
              <a:rPr lang="en-GB" dirty="0"/>
              <a:t> </a:t>
            </a:r>
            <a:r>
              <a:rPr lang="en-GB" dirty="0" err="1"/>
              <a:t>esse</a:t>
            </a:r>
            <a:r>
              <a:rPr lang="en-GB" dirty="0"/>
              <a:t> </a:t>
            </a:r>
            <a:r>
              <a:rPr lang="en-GB" dirty="0" err="1"/>
              <a:t>cillum</a:t>
            </a:r>
            <a:r>
              <a:rPr lang="en-GB" dirty="0"/>
              <a:t> </a:t>
            </a:r>
            <a:r>
              <a:rPr lang="en-GB" dirty="0" err="1"/>
              <a:t>dolore</a:t>
            </a:r>
            <a:r>
              <a:rPr lang="en-GB" dirty="0"/>
              <a:t> </a:t>
            </a:r>
            <a:r>
              <a:rPr lang="en-GB" dirty="0" err="1"/>
              <a:t>eu</a:t>
            </a:r>
            <a:r>
              <a:rPr lang="en-GB" dirty="0"/>
              <a:t> </a:t>
            </a:r>
            <a:r>
              <a:rPr lang="en-GB" dirty="0" err="1"/>
              <a:t>fugiat</a:t>
            </a:r>
            <a:r>
              <a:rPr lang="en-GB" dirty="0"/>
              <a:t> </a:t>
            </a:r>
            <a:r>
              <a:rPr lang="en-GB" dirty="0" err="1"/>
              <a:t>nulla</a:t>
            </a:r>
            <a:r>
              <a:rPr lang="en-GB" dirty="0"/>
              <a:t> </a:t>
            </a:r>
            <a:r>
              <a:rPr lang="en-GB" dirty="0" err="1"/>
              <a:t>pariatur</a:t>
            </a:r>
            <a:r>
              <a:rPr lang="en-GB" dirty="0"/>
              <a:t>. </a:t>
            </a:r>
            <a:r>
              <a:rPr lang="en-GB" dirty="0" err="1"/>
              <a:t>Excepteur</a:t>
            </a:r>
            <a:r>
              <a:rPr lang="en-GB" dirty="0"/>
              <a:t> </a:t>
            </a:r>
            <a:r>
              <a:rPr lang="en-GB" dirty="0" err="1"/>
              <a:t>sint</a:t>
            </a:r>
            <a:r>
              <a:rPr lang="en-GB" dirty="0"/>
              <a:t> </a:t>
            </a:r>
            <a:r>
              <a:rPr lang="en-GB" dirty="0" err="1"/>
              <a:t>occaecat</a:t>
            </a:r>
            <a:r>
              <a:rPr lang="en-GB" dirty="0"/>
              <a:t> </a:t>
            </a:r>
            <a:r>
              <a:rPr lang="en-GB" dirty="0" err="1"/>
              <a:t>cupidatat</a:t>
            </a:r>
            <a:r>
              <a:rPr lang="en-GB" dirty="0"/>
              <a:t> non </a:t>
            </a:r>
            <a:r>
              <a:rPr lang="en-GB" dirty="0" err="1"/>
              <a:t>proident</a:t>
            </a:r>
            <a:r>
              <a:rPr lang="en-GB" dirty="0"/>
              <a:t>, </a:t>
            </a:r>
            <a:r>
              <a:rPr lang="en-GB" dirty="0" err="1"/>
              <a:t>sunt</a:t>
            </a:r>
            <a:r>
              <a:rPr lang="en-GB" dirty="0"/>
              <a:t> in culpa qui </a:t>
            </a:r>
            <a:r>
              <a:rPr lang="en-GB" dirty="0" err="1"/>
              <a:t>officia</a:t>
            </a:r>
            <a:r>
              <a:rPr lang="en-GB" dirty="0"/>
              <a:t> </a:t>
            </a:r>
            <a:r>
              <a:rPr lang="en-GB" dirty="0" err="1"/>
              <a:t>deserunt</a:t>
            </a:r>
            <a:r>
              <a:rPr lang="en-GB" dirty="0"/>
              <a:t> </a:t>
            </a:r>
            <a:r>
              <a:rPr lang="en-GB" dirty="0" err="1"/>
              <a:t>mollit</a:t>
            </a:r>
            <a:r>
              <a:rPr lang="en-GB" dirty="0"/>
              <a:t> anim.</a:t>
            </a:r>
          </a:p>
          <a:p>
            <a:pPr marL="0" marR="0" lvl="0" indent="0" algn="l" defTabSz="1828800" rtl="0" eaLnBrk="1" fontAlgn="auto" latinLnBrk="0" hangingPunct="1">
              <a:lnSpc>
                <a:spcPct val="90000"/>
              </a:lnSpc>
              <a:spcBef>
                <a:spcPts val="2000"/>
              </a:spcBef>
              <a:spcAft>
                <a:spcPts val="0"/>
              </a:spcAft>
              <a:buClrTx/>
              <a:buSzTx/>
              <a:buFont typeface="+mj-lt"/>
              <a:buNone/>
              <a:tabLst/>
              <a:defRPr/>
            </a:pPr>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a:t>
            </a:r>
            <a:r>
              <a:rPr lang="en-GB" dirty="0" err="1"/>
              <a:t>dolore</a:t>
            </a:r>
            <a:r>
              <a:rPr lang="en-GB" dirty="0"/>
              <a:t> magna </a:t>
            </a:r>
            <a:r>
              <a:rPr lang="en-GB" dirty="0" err="1"/>
              <a:t>aliqua</a:t>
            </a:r>
            <a:r>
              <a:rPr lang="en-GB" dirty="0"/>
              <a:t>. </a:t>
            </a:r>
            <a:r>
              <a:rPr lang="en-GB" dirty="0" err="1"/>
              <a:t>Ut</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a:t>
            </a:r>
            <a:r>
              <a:rPr lang="en-GB" dirty="0" err="1"/>
              <a:t>Duis</a:t>
            </a:r>
            <a:r>
              <a:rPr lang="en-GB" dirty="0"/>
              <a:t> </a:t>
            </a:r>
            <a:r>
              <a:rPr lang="en-GB" dirty="0" err="1"/>
              <a:t>aute</a:t>
            </a:r>
            <a:r>
              <a:rPr lang="en-GB" dirty="0"/>
              <a:t> </a:t>
            </a:r>
            <a:r>
              <a:rPr lang="en-GB" dirty="0" err="1"/>
              <a:t>irure</a:t>
            </a:r>
            <a:r>
              <a:rPr lang="en-GB" dirty="0"/>
              <a:t> </a:t>
            </a:r>
            <a:r>
              <a:rPr lang="en-GB" dirty="0" err="1"/>
              <a:t>dolor</a:t>
            </a:r>
            <a:r>
              <a:rPr lang="en-GB" dirty="0"/>
              <a:t> in </a:t>
            </a:r>
            <a:r>
              <a:rPr lang="en-GB" dirty="0" err="1"/>
              <a:t>reprehenderit</a:t>
            </a:r>
            <a:r>
              <a:rPr lang="en-GB" dirty="0"/>
              <a:t> in </a:t>
            </a:r>
            <a:r>
              <a:rPr lang="en-GB" dirty="0" err="1"/>
              <a:t>voluptate</a:t>
            </a:r>
            <a:r>
              <a:rPr lang="en-GB" dirty="0"/>
              <a:t> </a:t>
            </a:r>
            <a:r>
              <a:rPr lang="en-GB" dirty="0" err="1"/>
              <a:t>velit</a:t>
            </a:r>
            <a:r>
              <a:rPr lang="en-GB" dirty="0"/>
              <a:t> </a:t>
            </a:r>
            <a:r>
              <a:rPr lang="en-GB" dirty="0" err="1"/>
              <a:t>esse</a:t>
            </a:r>
            <a:r>
              <a:rPr lang="en-GB" dirty="0"/>
              <a:t> </a:t>
            </a:r>
            <a:r>
              <a:rPr lang="en-GB" dirty="0" err="1"/>
              <a:t>cillum</a:t>
            </a:r>
            <a:r>
              <a:rPr lang="en-GB" dirty="0"/>
              <a:t> </a:t>
            </a:r>
            <a:r>
              <a:rPr lang="en-GB" dirty="0" err="1"/>
              <a:t>dolore</a:t>
            </a:r>
            <a:r>
              <a:rPr lang="en-GB" dirty="0"/>
              <a:t> </a:t>
            </a:r>
            <a:r>
              <a:rPr lang="en-GB" dirty="0" err="1"/>
              <a:t>eu</a:t>
            </a:r>
            <a:r>
              <a:rPr lang="en-GB" dirty="0"/>
              <a:t> </a:t>
            </a:r>
            <a:r>
              <a:rPr lang="en-GB" dirty="0" err="1"/>
              <a:t>fugiat</a:t>
            </a:r>
            <a:r>
              <a:rPr lang="en-GB" dirty="0"/>
              <a:t> </a:t>
            </a:r>
            <a:r>
              <a:rPr lang="en-GB" dirty="0" err="1"/>
              <a:t>nulla</a:t>
            </a:r>
            <a:r>
              <a:rPr lang="en-GB" dirty="0"/>
              <a:t> </a:t>
            </a:r>
            <a:r>
              <a:rPr lang="en-GB" dirty="0" err="1"/>
              <a:t>pariatur</a:t>
            </a:r>
            <a:r>
              <a:rPr lang="en-GB" dirty="0"/>
              <a:t>. </a:t>
            </a:r>
            <a:r>
              <a:rPr lang="en-GB" dirty="0" err="1"/>
              <a:t>Excepteur</a:t>
            </a:r>
            <a:r>
              <a:rPr lang="en-GB" dirty="0"/>
              <a:t> </a:t>
            </a:r>
            <a:r>
              <a:rPr lang="en-GB" dirty="0" err="1"/>
              <a:t>sint</a:t>
            </a:r>
            <a:r>
              <a:rPr lang="en-GB" dirty="0"/>
              <a:t> </a:t>
            </a:r>
            <a:r>
              <a:rPr lang="en-GB" dirty="0" err="1"/>
              <a:t>occaecat</a:t>
            </a:r>
            <a:r>
              <a:rPr lang="en-GB" dirty="0"/>
              <a:t> </a:t>
            </a:r>
            <a:r>
              <a:rPr lang="en-GB" dirty="0" err="1"/>
              <a:t>cupidatat</a:t>
            </a:r>
            <a:r>
              <a:rPr lang="en-GB" dirty="0"/>
              <a:t> non </a:t>
            </a:r>
            <a:r>
              <a:rPr lang="en-GB" dirty="0" err="1"/>
              <a:t>proident</a:t>
            </a:r>
            <a:r>
              <a:rPr lang="en-GB" dirty="0"/>
              <a:t>, </a:t>
            </a:r>
            <a:r>
              <a:rPr lang="en-GB" dirty="0" err="1"/>
              <a:t>sunt</a:t>
            </a:r>
            <a:r>
              <a:rPr lang="en-GB" dirty="0"/>
              <a:t> in culpa qui </a:t>
            </a:r>
            <a:r>
              <a:rPr lang="en-GB" dirty="0" err="1"/>
              <a:t>officia</a:t>
            </a:r>
            <a:r>
              <a:rPr lang="en-GB" dirty="0"/>
              <a:t> </a:t>
            </a:r>
            <a:r>
              <a:rPr lang="en-GB" dirty="0" err="1"/>
              <a:t>deserunt</a:t>
            </a:r>
            <a:r>
              <a:rPr lang="en-GB" dirty="0"/>
              <a:t> </a:t>
            </a:r>
            <a:r>
              <a:rPr lang="en-GB" dirty="0" err="1"/>
              <a:t>mollit</a:t>
            </a:r>
            <a:r>
              <a:rPr lang="en-GB" dirty="0"/>
              <a:t> anim.</a:t>
            </a:r>
          </a:p>
          <a:p>
            <a:pPr lvl="0"/>
            <a:endParaRPr lang="en-GB" dirty="0"/>
          </a:p>
        </p:txBody>
      </p:sp>
      <p:sp>
        <p:nvSpPr>
          <p:cNvPr id="22" name="Text Placeholder 2">
            <a:extLst>
              <a:ext uri="{FF2B5EF4-FFF2-40B4-BE49-F238E27FC236}">
                <a16:creationId xmlns:a16="http://schemas.microsoft.com/office/drawing/2014/main" id="{C4620EE8-4506-F748-BA2F-9F7D7888F37E}"/>
              </a:ext>
            </a:extLst>
          </p:cNvPr>
          <p:cNvSpPr>
            <a:spLocks noGrp="1"/>
          </p:cNvSpPr>
          <p:nvPr>
            <p:ph type="body" sz="quarter" idx="25" hasCustomPrompt="1"/>
          </p:nvPr>
        </p:nvSpPr>
        <p:spPr>
          <a:xfrm>
            <a:off x="1287095" y="3891139"/>
            <a:ext cx="21590490" cy="1138061"/>
          </a:xfrm>
          <a:prstGeom prst="rect">
            <a:avLst/>
          </a:prstGeom>
        </p:spPr>
        <p:txBody>
          <a:bodyPr>
            <a:normAutofit/>
          </a:bodyPr>
          <a:lstStyle>
            <a:lvl1pPr marL="0" indent="0">
              <a:lnSpc>
                <a:spcPts val="7000"/>
              </a:lnSpc>
              <a:spcBef>
                <a:spcPts val="0"/>
              </a:spcBef>
              <a:buNone/>
              <a:defRPr sz="6000" b="1" baseline="0">
                <a:solidFill>
                  <a:srgbClr val="0000B0"/>
                </a:solidFill>
                <a:latin typeface="Helvetica Neue"/>
              </a:defRPr>
            </a:lvl1pPr>
            <a:lvl2pPr marL="609600" indent="0">
              <a:buNone/>
              <a:defRPr sz="12000">
                <a:solidFill>
                  <a:schemeClr val="bg1"/>
                </a:solidFill>
              </a:defRPr>
            </a:lvl2pPr>
            <a:lvl3pPr marL="1219200" indent="0">
              <a:buNone/>
              <a:defRPr sz="12000">
                <a:solidFill>
                  <a:schemeClr val="bg1"/>
                </a:solidFill>
              </a:defRPr>
            </a:lvl3pPr>
            <a:lvl4pPr marL="1828800" indent="0">
              <a:buNone/>
              <a:defRPr sz="12000">
                <a:solidFill>
                  <a:schemeClr val="bg1"/>
                </a:solidFill>
              </a:defRPr>
            </a:lvl4pPr>
            <a:lvl5pPr marL="2438400" indent="0">
              <a:buNone/>
              <a:defRPr sz="12000">
                <a:solidFill>
                  <a:schemeClr val="bg1"/>
                </a:solidFill>
              </a:defRPr>
            </a:lvl5pPr>
          </a:lstStyle>
          <a:p>
            <a:pPr lvl="0"/>
            <a:r>
              <a:rPr lang="en-GB" dirty="0"/>
              <a:t>Insert content 1 title</a:t>
            </a:r>
          </a:p>
        </p:txBody>
      </p:sp>
      <p:sp>
        <p:nvSpPr>
          <p:cNvPr id="19" name="Slide Number Placeholder 5"/>
          <p:cNvSpPr>
            <a:spLocks noGrp="1"/>
          </p:cNvSpPr>
          <p:nvPr>
            <p:ph type="sldNum" sz="quarter" idx="4"/>
          </p:nvPr>
        </p:nvSpPr>
        <p:spPr>
          <a:xfrm>
            <a:off x="11564488" y="12444942"/>
            <a:ext cx="1014046" cy="730250"/>
          </a:xfrm>
          <a:prstGeom prst="rect">
            <a:avLst/>
          </a:prstGeom>
        </p:spPr>
        <p:txBody>
          <a:bodyPr vert="horz" lIns="91440" tIns="45720" rIns="91440" bIns="45720" rtlCol="0" anchor="ctr"/>
          <a:lstStyle>
            <a:lvl1pPr algn="ctr">
              <a:defRPr sz="2400">
                <a:solidFill>
                  <a:schemeClr val="tx1">
                    <a:tint val="75000"/>
                  </a:schemeClr>
                </a:solidFill>
              </a:defRPr>
            </a:lvl1pPr>
          </a:lstStyle>
          <a:p>
            <a:pPr fontAlgn="base">
              <a:spcBef>
                <a:spcPct val="0"/>
              </a:spcBef>
              <a:spcAft>
                <a:spcPct val="0"/>
              </a:spcAft>
              <a:defRPr/>
            </a:pPr>
            <a:fld id="{DD9F0740-C59C-4AD6-B752-7CC1CE13501A}" type="slidenum">
              <a:rPr lang="bg-BG" smtClean="0">
                <a:solidFill>
                  <a:srgbClr val="000000"/>
                </a:solidFill>
              </a:rPr>
              <a:pPr fontAlgn="base">
                <a:spcBef>
                  <a:spcPct val="0"/>
                </a:spcBef>
                <a:spcAft>
                  <a:spcPct val="0"/>
                </a:spcAft>
                <a:defRPr/>
              </a:pPr>
              <a:t>‹#›</a:t>
            </a:fld>
            <a:endParaRPr lang="bg-BG" dirty="0">
              <a:solidFill>
                <a:srgbClr val="000000"/>
              </a:solidFill>
            </a:endParaRPr>
          </a:p>
        </p:txBody>
      </p:sp>
    </p:spTree>
    <p:extLst>
      <p:ext uri="{BB962C8B-B14F-4D97-AF65-F5344CB8AC3E}">
        <p14:creationId xmlns:p14="http://schemas.microsoft.com/office/powerpoint/2010/main" val="16492616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analysis in text with image">
    <p:spTree>
      <p:nvGrpSpPr>
        <p:cNvPr id="1" name=""/>
        <p:cNvGrpSpPr/>
        <p:nvPr/>
      </p:nvGrpSpPr>
      <p:grpSpPr>
        <a:xfrm>
          <a:off x="0" y="0"/>
          <a:ext cx="0" cy="0"/>
          <a:chOff x="0" y="0"/>
          <a:chExt cx="0" cy="0"/>
        </a:xfrm>
      </p:grpSpPr>
      <p:cxnSp>
        <p:nvCxnSpPr>
          <p:cNvPr id="4" name="Straight Connector 3"/>
          <p:cNvCxnSpPr/>
          <p:nvPr userDrawn="1"/>
        </p:nvCxnSpPr>
        <p:spPr>
          <a:xfrm>
            <a:off x="6995131" y="919655"/>
            <a:ext cx="1" cy="939521"/>
          </a:xfrm>
          <a:prstGeom prst="line">
            <a:avLst/>
          </a:prstGeom>
          <a:ln>
            <a:solidFill>
              <a:srgbClr val="0000B0"/>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userDrawn="1"/>
        </p:nvSpPr>
        <p:spPr>
          <a:xfrm>
            <a:off x="7268447" y="965630"/>
            <a:ext cx="5824820" cy="861774"/>
          </a:xfrm>
          <a:prstGeom prst="rect">
            <a:avLst/>
          </a:prstGeom>
          <a:noFill/>
        </p:spPr>
        <p:txBody>
          <a:bodyPr wrap="square" rtlCol="0">
            <a:spAutoFit/>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lang="en-GB" sz="2500" dirty="0">
                <a:solidFill>
                  <a:srgbClr val="0000B0"/>
                </a:solidFill>
                <a:latin typeface="Helvetica Neue"/>
              </a:rPr>
              <a:t>Master programmes in Artificial</a:t>
            </a:r>
            <a:br>
              <a:rPr lang="en-GB" sz="2500" dirty="0">
                <a:solidFill>
                  <a:srgbClr val="0000B0"/>
                </a:solidFill>
                <a:latin typeface="Helvetica Neue"/>
              </a:rPr>
            </a:br>
            <a:r>
              <a:rPr lang="en-GB" sz="2500" dirty="0">
                <a:solidFill>
                  <a:srgbClr val="0000B0"/>
                </a:solidFill>
                <a:latin typeface="Helvetica Neue"/>
              </a:rPr>
              <a:t>Intelligence 4 Careers in Europe</a:t>
            </a:r>
            <a:endParaRPr lang="en-US" sz="2500" dirty="0">
              <a:solidFill>
                <a:srgbClr val="0000B0"/>
              </a:solidFill>
              <a:latin typeface="Helvetica Neue"/>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92604" y="1060197"/>
            <a:ext cx="5160058" cy="644668"/>
          </a:xfrm>
          <a:prstGeom prst="rect">
            <a:avLst/>
          </a:prstGeom>
        </p:spPr>
      </p:pic>
      <p:sp>
        <p:nvSpPr>
          <p:cNvPr id="8" name="Text Placeholder 2">
            <a:extLst>
              <a:ext uri="{FF2B5EF4-FFF2-40B4-BE49-F238E27FC236}">
                <a16:creationId xmlns:a16="http://schemas.microsoft.com/office/drawing/2014/main" id="{C4620EE8-4506-F748-BA2F-9F7D7888F37E}"/>
              </a:ext>
            </a:extLst>
          </p:cNvPr>
          <p:cNvSpPr>
            <a:spLocks noGrp="1"/>
          </p:cNvSpPr>
          <p:nvPr>
            <p:ph type="body" sz="quarter" idx="24" hasCustomPrompt="1"/>
          </p:nvPr>
        </p:nvSpPr>
        <p:spPr>
          <a:xfrm>
            <a:off x="1287095" y="2710813"/>
            <a:ext cx="21590490" cy="892079"/>
          </a:xfrm>
          <a:prstGeom prst="rect">
            <a:avLst/>
          </a:prstGeom>
          <a:solidFill>
            <a:srgbClr val="0000B0"/>
          </a:solidFill>
        </p:spPr>
        <p:txBody>
          <a:bodyPr lIns="365760" anchor="ctr">
            <a:normAutofit/>
          </a:bodyPr>
          <a:lstStyle>
            <a:lvl1pPr marL="0" indent="0">
              <a:buNone/>
              <a:defRPr sz="3000" b="1" baseline="0">
                <a:solidFill>
                  <a:schemeClr val="bg1"/>
                </a:solidFill>
                <a:latin typeface="Helvetica Neue"/>
              </a:defRPr>
            </a:lvl1pPr>
            <a:lvl2pPr marL="609600" indent="0">
              <a:buNone/>
              <a:defRPr sz="12000">
                <a:solidFill>
                  <a:schemeClr val="bg1"/>
                </a:solidFill>
              </a:defRPr>
            </a:lvl2pPr>
            <a:lvl3pPr marL="1219200" indent="0">
              <a:buNone/>
              <a:defRPr sz="12000">
                <a:solidFill>
                  <a:schemeClr val="bg1"/>
                </a:solidFill>
              </a:defRPr>
            </a:lvl3pPr>
            <a:lvl4pPr marL="1828800" indent="0">
              <a:buNone/>
              <a:defRPr sz="12000">
                <a:solidFill>
                  <a:schemeClr val="bg1"/>
                </a:solidFill>
              </a:defRPr>
            </a:lvl4pPr>
            <a:lvl5pPr marL="2438400" indent="0">
              <a:buNone/>
              <a:defRPr sz="12000">
                <a:solidFill>
                  <a:schemeClr val="bg1"/>
                </a:solidFill>
              </a:defRPr>
            </a:lvl5pPr>
          </a:lstStyle>
          <a:p>
            <a:pPr lvl="0"/>
            <a:r>
              <a:rPr lang="en-GB" dirty="0"/>
              <a:t>CONTENT 2</a:t>
            </a:r>
            <a:endParaRPr lang="x-none" dirty="0"/>
          </a:p>
        </p:txBody>
      </p:sp>
      <p:sp>
        <p:nvSpPr>
          <p:cNvPr id="10" name="Text Placeholder 2">
            <a:extLst>
              <a:ext uri="{FF2B5EF4-FFF2-40B4-BE49-F238E27FC236}">
                <a16:creationId xmlns:a16="http://schemas.microsoft.com/office/drawing/2014/main" id="{C4620EE8-4506-F748-BA2F-9F7D7888F37E}"/>
              </a:ext>
            </a:extLst>
          </p:cNvPr>
          <p:cNvSpPr>
            <a:spLocks noGrp="1"/>
          </p:cNvSpPr>
          <p:nvPr>
            <p:ph type="body" sz="quarter" idx="22" hasCustomPrompt="1"/>
          </p:nvPr>
        </p:nvSpPr>
        <p:spPr>
          <a:xfrm>
            <a:off x="1287095" y="5246669"/>
            <a:ext cx="10397882" cy="6457950"/>
          </a:xfrm>
          <a:prstGeom prst="rect">
            <a:avLst/>
          </a:prstGeom>
        </p:spPr>
        <p:txBody>
          <a:bodyPr>
            <a:noAutofit/>
          </a:bodyPr>
          <a:lstStyle>
            <a:lvl1pPr marL="0" marR="0" indent="0" algn="l" defTabSz="1828800" rtl="0" eaLnBrk="1" fontAlgn="auto" latinLnBrk="0" hangingPunct="1">
              <a:lnSpc>
                <a:spcPct val="100000"/>
              </a:lnSpc>
              <a:spcBef>
                <a:spcPts val="2000"/>
              </a:spcBef>
              <a:spcAft>
                <a:spcPts val="0"/>
              </a:spcAft>
              <a:buClrTx/>
              <a:buSzTx/>
              <a:buFont typeface="+mj-lt"/>
              <a:buNone/>
              <a:tabLst/>
              <a:defRPr sz="2200">
                <a:solidFill>
                  <a:srgbClr val="0000B0"/>
                </a:solidFill>
                <a:latin typeface="Helvetica Neue"/>
              </a:defRPr>
            </a:lvl1pPr>
            <a:lvl2pPr marL="609600" indent="0">
              <a:buNone/>
              <a:defRPr sz="12000">
                <a:solidFill>
                  <a:schemeClr val="bg1"/>
                </a:solidFill>
              </a:defRPr>
            </a:lvl2pPr>
            <a:lvl3pPr marL="1219200" indent="0">
              <a:buNone/>
              <a:defRPr sz="12000">
                <a:solidFill>
                  <a:schemeClr val="bg1"/>
                </a:solidFill>
              </a:defRPr>
            </a:lvl3pPr>
            <a:lvl4pPr marL="1828800" indent="0">
              <a:buNone/>
              <a:defRPr sz="12000">
                <a:solidFill>
                  <a:schemeClr val="bg1"/>
                </a:solidFill>
              </a:defRPr>
            </a:lvl4pPr>
            <a:lvl5pPr marL="2438400" indent="0">
              <a:buNone/>
              <a:defRPr sz="12000">
                <a:solidFill>
                  <a:schemeClr val="bg1"/>
                </a:solidFill>
              </a:defRPr>
            </a:lvl5pPr>
          </a:lstStyle>
          <a:p>
            <a:pPr lvl="0"/>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a:t>
            </a:r>
            <a:r>
              <a:rPr lang="en-GB" dirty="0" err="1"/>
              <a:t>dolore</a:t>
            </a:r>
            <a:r>
              <a:rPr lang="en-GB" dirty="0"/>
              <a:t> magna </a:t>
            </a:r>
            <a:r>
              <a:rPr lang="en-GB" dirty="0" err="1"/>
              <a:t>aliqua</a:t>
            </a:r>
            <a:r>
              <a:rPr lang="en-GB" dirty="0"/>
              <a:t>. </a:t>
            </a:r>
            <a:r>
              <a:rPr lang="en-GB" dirty="0" err="1"/>
              <a:t>Ut</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a:t>
            </a:r>
            <a:r>
              <a:rPr lang="en-GB" dirty="0" err="1"/>
              <a:t>Duis</a:t>
            </a:r>
            <a:r>
              <a:rPr lang="en-GB" dirty="0"/>
              <a:t> </a:t>
            </a:r>
            <a:r>
              <a:rPr lang="en-GB" dirty="0" err="1"/>
              <a:t>aute</a:t>
            </a:r>
            <a:r>
              <a:rPr lang="en-GB" dirty="0"/>
              <a:t> </a:t>
            </a:r>
            <a:r>
              <a:rPr lang="en-GB" dirty="0" err="1"/>
              <a:t>irure</a:t>
            </a:r>
            <a:r>
              <a:rPr lang="en-GB" dirty="0"/>
              <a:t> </a:t>
            </a:r>
            <a:r>
              <a:rPr lang="en-GB" dirty="0" err="1"/>
              <a:t>dolor</a:t>
            </a:r>
            <a:r>
              <a:rPr lang="en-GB" dirty="0"/>
              <a:t> in </a:t>
            </a:r>
            <a:r>
              <a:rPr lang="en-GB" dirty="0" err="1"/>
              <a:t>reprehenderit</a:t>
            </a:r>
            <a:r>
              <a:rPr lang="en-GB" dirty="0"/>
              <a:t> in </a:t>
            </a:r>
            <a:r>
              <a:rPr lang="en-GB" dirty="0" err="1"/>
              <a:t>voluptate</a:t>
            </a:r>
            <a:r>
              <a:rPr lang="en-GB" dirty="0"/>
              <a:t> </a:t>
            </a:r>
            <a:r>
              <a:rPr lang="en-GB" dirty="0" err="1"/>
              <a:t>velit</a:t>
            </a:r>
            <a:r>
              <a:rPr lang="en-GB" dirty="0"/>
              <a:t> </a:t>
            </a:r>
            <a:r>
              <a:rPr lang="en-GB" dirty="0" err="1"/>
              <a:t>esse</a:t>
            </a:r>
            <a:r>
              <a:rPr lang="en-GB" dirty="0"/>
              <a:t> </a:t>
            </a:r>
            <a:r>
              <a:rPr lang="en-GB" dirty="0" err="1"/>
              <a:t>cillum</a:t>
            </a:r>
            <a:r>
              <a:rPr lang="en-GB" dirty="0"/>
              <a:t> </a:t>
            </a:r>
            <a:r>
              <a:rPr lang="en-GB" dirty="0" err="1"/>
              <a:t>dolore</a:t>
            </a:r>
            <a:r>
              <a:rPr lang="en-GB" dirty="0"/>
              <a:t> </a:t>
            </a:r>
            <a:r>
              <a:rPr lang="en-GB" dirty="0" err="1"/>
              <a:t>eu</a:t>
            </a:r>
            <a:r>
              <a:rPr lang="en-GB" dirty="0"/>
              <a:t> </a:t>
            </a:r>
            <a:r>
              <a:rPr lang="en-GB" dirty="0" err="1"/>
              <a:t>fugiat</a:t>
            </a:r>
            <a:r>
              <a:rPr lang="en-GB" dirty="0"/>
              <a:t> </a:t>
            </a:r>
            <a:r>
              <a:rPr lang="en-GB" dirty="0" err="1"/>
              <a:t>nulla</a:t>
            </a:r>
            <a:r>
              <a:rPr lang="en-GB" dirty="0"/>
              <a:t> </a:t>
            </a:r>
            <a:r>
              <a:rPr lang="en-GB" dirty="0" err="1"/>
              <a:t>pariatur</a:t>
            </a:r>
            <a:r>
              <a:rPr lang="en-GB" dirty="0"/>
              <a:t>. </a:t>
            </a:r>
            <a:r>
              <a:rPr lang="en-GB" dirty="0" err="1"/>
              <a:t>Excepteur</a:t>
            </a:r>
            <a:r>
              <a:rPr lang="en-GB" dirty="0"/>
              <a:t> </a:t>
            </a:r>
            <a:r>
              <a:rPr lang="en-GB" dirty="0" err="1"/>
              <a:t>sint</a:t>
            </a:r>
            <a:r>
              <a:rPr lang="en-GB" dirty="0"/>
              <a:t> </a:t>
            </a:r>
            <a:r>
              <a:rPr lang="en-GB" dirty="0" err="1"/>
              <a:t>occaecat</a:t>
            </a:r>
            <a:r>
              <a:rPr lang="en-GB" dirty="0"/>
              <a:t> </a:t>
            </a:r>
            <a:r>
              <a:rPr lang="en-GB" dirty="0" err="1"/>
              <a:t>cupidatat</a:t>
            </a:r>
            <a:r>
              <a:rPr lang="en-GB" dirty="0"/>
              <a:t> non </a:t>
            </a:r>
            <a:r>
              <a:rPr lang="en-GB" dirty="0" err="1"/>
              <a:t>proident</a:t>
            </a:r>
            <a:r>
              <a:rPr lang="en-GB" dirty="0"/>
              <a:t>, </a:t>
            </a:r>
            <a:r>
              <a:rPr lang="en-GB" dirty="0" err="1"/>
              <a:t>sunt</a:t>
            </a:r>
            <a:r>
              <a:rPr lang="en-GB" dirty="0"/>
              <a:t> in culpa qui </a:t>
            </a:r>
            <a:r>
              <a:rPr lang="en-GB" dirty="0" err="1"/>
              <a:t>officia</a:t>
            </a:r>
            <a:r>
              <a:rPr lang="en-GB" dirty="0"/>
              <a:t> </a:t>
            </a:r>
            <a:r>
              <a:rPr lang="en-GB" dirty="0" err="1"/>
              <a:t>deserunt</a:t>
            </a:r>
            <a:r>
              <a:rPr lang="en-GB" dirty="0"/>
              <a:t> </a:t>
            </a:r>
            <a:r>
              <a:rPr lang="en-GB" dirty="0" err="1"/>
              <a:t>mollit</a:t>
            </a:r>
            <a:r>
              <a:rPr lang="en-GB" dirty="0"/>
              <a:t> anim.</a:t>
            </a:r>
          </a:p>
          <a:p>
            <a:pPr marL="0" marR="0" lvl="0" indent="0" algn="l" defTabSz="1828800" rtl="0" eaLnBrk="1" fontAlgn="auto" latinLnBrk="0" hangingPunct="1">
              <a:lnSpc>
                <a:spcPct val="90000"/>
              </a:lnSpc>
              <a:spcBef>
                <a:spcPts val="2000"/>
              </a:spcBef>
              <a:spcAft>
                <a:spcPts val="0"/>
              </a:spcAft>
              <a:buClrTx/>
              <a:buSzTx/>
              <a:buFont typeface="+mj-lt"/>
              <a:buNone/>
              <a:tabLst/>
              <a:defRPr/>
            </a:pPr>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a:t>
            </a:r>
            <a:r>
              <a:rPr lang="en-GB" dirty="0" err="1"/>
              <a:t>dolore</a:t>
            </a:r>
            <a:r>
              <a:rPr lang="en-GB" dirty="0"/>
              <a:t> magna </a:t>
            </a:r>
            <a:r>
              <a:rPr lang="en-GB" dirty="0" err="1"/>
              <a:t>aliqua</a:t>
            </a:r>
            <a:r>
              <a:rPr lang="en-GB" dirty="0"/>
              <a:t>. </a:t>
            </a:r>
            <a:r>
              <a:rPr lang="en-GB" dirty="0" err="1"/>
              <a:t>Ut</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a:t>
            </a:r>
            <a:r>
              <a:rPr lang="en-GB" dirty="0" err="1"/>
              <a:t>Duis</a:t>
            </a:r>
            <a:r>
              <a:rPr lang="en-GB" dirty="0"/>
              <a:t> </a:t>
            </a:r>
            <a:r>
              <a:rPr lang="en-GB" dirty="0" err="1"/>
              <a:t>aute</a:t>
            </a:r>
            <a:r>
              <a:rPr lang="en-GB" dirty="0"/>
              <a:t> </a:t>
            </a:r>
            <a:r>
              <a:rPr lang="en-GB" dirty="0" err="1"/>
              <a:t>irure</a:t>
            </a:r>
            <a:r>
              <a:rPr lang="en-GB" dirty="0"/>
              <a:t> </a:t>
            </a:r>
            <a:r>
              <a:rPr lang="en-GB" dirty="0" err="1"/>
              <a:t>dolor</a:t>
            </a:r>
            <a:r>
              <a:rPr lang="en-GB" dirty="0"/>
              <a:t> in </a:t>
            </a:r>
            <a:r>
              <a:rPr lang="en-GB" dirty="0" err="1"/>
              <a:t>reprehenderit</a:t>
            </a:r>
            <a:r>
              <a:rPr lang="en-GB" dirty="0"/>
              <a:t> in </a:t>
            </a:r>
            <a:r>
              <a:rPr lang="en-GB" dirty="0" err="1"/>
              <a:t>voluptate</a:t>
            </a:r>
            <a:r>
              <a:rPr lang="en-GB" dirty="0"/>
              <a:t> </a:t>
            </a:r>
            <a:r>
              <a:rPr lang="en-GB" dirty="0" err="1"/>
              <a:t>velit</a:t>
            </a:r>
            <a:r>
              <a:rPr lang="en-GB" dirty="0"/>
              <a:t> </a:t>
            </a:r>
            <a:r>
              <a:rPr lang="en-GB" dirty="0" err="1"/>
              <a:t>esse</a:t>
            </a:r>
            <a:r>
              <a:rPr lang="en-GB" dirty="0"/>
              <a:t> </a:t>
            </a:r>
            <a:r>
              <a:rPr lang="en-GB" dirty="0" err="1"/>
              <a:t>cillum</a:t>
            </a:r>
            <a:r>
              <a:rPr lang="en-GB" dirty="0"/>
              <a:t> </a:t>
            </a:r>
            <a:r>
              <a:rPr lang="en-GB" dirty="0" err="1"/>
              <a:t>dolore</a:t>
            </a:r>
            <a:r>
              <a:rPr lang="en-GB" dirty="0"/>
              <a:t> </a:t>
            </a:r>
            <a:r>
              <a:rPr lang="en-GB" dirty="0" err="1"/>
              <a:t>eu</a:t>
            </a:r>
            <a:r>
              <a:rPr lang="en-GB" dirty="0"/>
              <a:t> </a:t>
            </a:r>
            <a:r>
              <a:rPr lang="en-GB" dirty="0" err="1"/>
              <a:t>fugiat</a:t>
            </a:r>
            <a:r>
              <a:rPr lang="en-GB" dirty="0"/>
              <a:t> </a:t>
            </a:r>
            <a:r>
              <a:rPr lang="en-GB" dirty="0" err="1"/>
              <a:t>nulla</a:t>
            </a:r>
            <a:r>
              <a:rPr lang="en-GB" dirty="0"/>
              <a:t> </a:t>
            </a:r>
            <a:r>
              <a:rPr lang="en-GB" dirty="0" err="1"/>
              <a:t>pariatur</a:t>
            </a:r>
            <a:r>
              <a:rPr lang="en-GB" dirty="0"/>
              <a:t>. </a:t>
            </a:r>
            <a:r>
              <a:rPr lang="en-GB" dirty="0" err="1"/>
              <a:t>Excepteur</a:t>
            </a:r>
            <a:r>
              <a:rPr lang="en-GB" dirty="0"/>
              <a:t> </a:t>
            </a:r>
            <a:r>
              <a:rPr lang="en-GB" dirty="0" err="1"/>
              <a:t>sint</a:t>
            </a:r>
            <a:r>
              <a:rPr lang="en-GB" dirty="0"/>
              <a:t> </a:t>
            </a:r>
            <a:r>
              <a:rPr lang="en-GB" dirty="0" err="1"/>
              <a:t>occaecat</a:t>
            </a:r>
            <a:r>
              <a:rPr lang="en-GB" dirty="0"/>
              <a:t> </a:t>
            </a:r>
            <a:r>
              <a:rPr lang="en-GB" dirty="0" err="1"/>
              <a:t>cupidatat</a:t>
            </a:r>
            <a:r>
              <a:rPr lang="en-GB" dirty="0"/>
              <a:t> non </a:t>
            </a:r>
            <a:r>
              <a:rPr lang="en-GB" dirty="0" err="1"/>
              <a:t>proident</a:t>
            </a:r>
            <a:r>
              <a:rPr lang="en-GB" dirty="0"/>
              <a:t>, </a:t>
            </a:r>
            <a:r>
              <a:rPr lang="en-GB" dirty="0" err="1"/>
              <a:t>sunt</a:t>
            </a:r>
            <a:r>
              <a:rPr lang="en-GB" dirty="0"/>
              <a:t> in culpa qui </a:t>
            </a:r>
            <a:r>
              <a:rPr lang="en-GB" dirty="0" err="1"/>
              <a:t>officia</a:t>
            </a:r>
            <a:r>
              <a:rPr lang="en-GB" dirty="0"/>
              <a:t> </a:t>
            </a:r>
            <a:r>
              <a:rPr lang="en-GB" dirty="0" err="1"/>
              <a:t>deserunt</a:t>
            </a:r>
            <a:r>
              <a:rPr lang="en-GB" dirty="0"/>
              <a:t> </a:t>
            </a:r>
            <a:r>
              <a:rPr lang="en-GB" dirty="0" err="1"/>
              <a:t>mollit</a:t>
            </a:r>
            <a:r>
              <a:rPr lang="en-GB" dirty="0"/>
              <a:t> anim.</a:t>
            </a:r>
          </a:p>
          <a:p>
            <a:pPr marL="0" marR="0" lvl="0" indent="0" algn="l" defTabSz="1828800" rtl="0" eaLnBrk="1" fontAlgn="auto" latinLnBrk="0" hangingPunct="1">
              <a:lnSpc>
                <a:spcPct val="90000"/>
              </a:lnSpc>
              <a:spcBef>
                <a:spcPts val="2000"/>
              </a:spcBef>
              <a:spcAft>
                <a:spcPts val="0"/>
              </a:spcAft>
              <a:buClrTx/>
              <a:buSzTx/>
              <a:buFont typeface="+mj-lt"/>
              <a:buNone/>
              <a:tabLst/>
              <a:defRPr/>
            </a:pPr>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a:t>
            </a:r>
            <a:r>
              <a:rPr lang="en-GB" dirty="0" err="1"/>
              <a:t>dolore</a:t>
            </a:r>
            <a:r>
              <a:rPr lang="en-GB" dirty="0"/>
              <a:t> magna </a:t>
            </a:r>
            <a:r>
              <a:rPr lang="en-GB" dirty="0" err="1"/>
              <a:t>aliqua</a:t>
            </a:r>
            <a:r>
              <a:rPr lang="en-GB" dirty="0"/>
              <a:t>. </a:t>
            </a:r>
            <a:r>
              <a:rPr lang="en-GB" dirty="0" err="1"/>
              <a:t>Ut</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a:t>
            </a:r>
            <a:r>
              <a:rPr lang="en-GB" dirty="0" err="1"/>
              <a:t>Duis</a:t>
            </a:r>
            <a:r>
              <a:rPr lang="en-GB" dirty="0"/>
              <a:t> </a:t>
            </a:r>
            <a:r>
              <a:rPr lang="en-GB" dirty="0" err="1"/>
              <a:t>aute</a:t>
            </a:r>
            <a:r>
              <a:rPr lang="en-GB" dirty="0"/>
              <a:t> </a:t>
            </a:r>
            <a:r>
              <a:rPr lang="en-GB" dirty="0" err="1"/>
              <a:t>irure</a:t>
            </a:r>
            <a:r>
              <a:rPr lang="en-GB" dirty="0"/>
              <a:t> </a:t>
            </a:r>
            <a:r>
              <a:rPr lang="en-GB" dirty="0" err="1"/>
              <a:t>dolor</a:t>
            </a:r>
            <a:r>
              <a:rPr lang="en-GB" dirty="0"/>
              <a:t> in </a:t>
            </a:r>
            <a:r>
              <a:rPr lang="en-GB" dirty="0" err="1"/>
              <a:t>reprehenderit</a:t>
            </a:r>
            <a:r>
              <a:rPr lang="en-GB" dirty="0"/>
              <a:t> in </a:t>
            </a:r>
            <a:r>
              <a:rPr lang="en-GB" dirty="0" err="1"/>
              <a:t>voluptate</a:t>
            </a:r>
            <a:r>
              <a:rPr lang="en-GB" dirty="0"/>
              <a:t> </a:t>
            </a:r>
            <a:r>
              <a:rPr lang="en-GB" dirty="0" err="1"/>
              <a:t>velit</a:t>
            </a:r>
            <a:r>
              <a:rPr lang="en-GB" dirty="0"/>
              <a:t> </a:t>
            </a:r>
            <a:r>
              <a:rPr lang="en-GB" dirty="0" err="1"/>
              <a:t>esse</a:t>
            </a:r>
            <a:r>
              <a:rPr lang="en-GB" dirty="0"/>
              <a:t> </a:t>
            </a:r>
            <a:r>
              <a:rPr lang="en-GB" dirty="0" err="1"/>
              <a:t>cillum</a:t>
            </a:r>
            <a:r>
              <a:rPr lang="en-GB" dirty="0"/>
              <a:t> </a:t>
            </a:r>
            <a:r>
              <a:rPr lang="en-GB" dirty="0" err="1"/>
              <a:t>dolore</a:t>
            </a:r>
            <a:r>
              <a:rPr lang="en-GB" dirty="0"/>
              <a:t> </a:t>
            </a:r>
            <a:r>
              <a:rPr lang="en-GB" dirty="0" err="1"/>
              <a:t>eu</a:t>
            </a:r>
            <a:r>
              <a:rPr lang="en-GB" dirty="0"/>
              <a:t> </a:t>
            </a:r>
            <a:r>
              <a:rPr lang="en-GB" dirty="0" err="1"/>
              <a:t>fugiat</a:t>
            </a:r>
            <a:r>
              <a:rPr lang="en-GB" dirty="0"/>
              <a:t> </a:t>
            </a:r>
            <a:r>
              <a:rPr lang="en-GB" dirty="0" err="1"/>
              <a:t>nulla</a:t>
            </a:r>
            <a:r>
              <a:rPr lang="en-GB" dirty="0"/>
              <a:t> </a:t>
            </a:r>
            <a:r>
              <a:rPr lang="en-GB" dirty="0" err="1"/>
              <a:t>pariatur</a:t>
            </a:r>
            <a:r>
              <a:rPr lang="en-GB" dirty="0"/>
              <a:t>. </a:t>
            </a:r>
            <a:r>
              <a:rPr lang="en-GB" dirty="0" err="1"/>
              <a:t>Excepteur</a:t>
            </a:r>
            <a:r>
              <a:rPr lang="en-GB" dirty="0"/>
              <a:t> </a:t>
            </a:r>
            <a:r>
              <a:rPr lang="en-GB" dirty="0" err="1"/>
              <a:t>sint</a:t>
            </a:r>
            <a:r>
              <a:rPr lang="en-GB" dirty="0"/>
              <a:t> </a:t>
            </a:r>
            <a:r>
              <a:rPr lang="en-GB" dirty="0" err="1"/>
              <a:t>occaecat</a:t>
            </a:r>
            <a:r>
              <a:rPr lang="en-GB" dirty="0"/>
              <a:t> </a:t>
            </a:r>
            <a:r>
              <a:rPr lang="en-GB" dirty="0" err="1"/>
              <a:t>cupidatat</a:t>
            </a:r>
            <a:r>
              <a:rPr lang="en-GB" dirty="0"/>
              <a:t> non </a:t>
            </a:r>
            <a:r>
              <a:rPr lang="en-GB" dirty="0" err="1"/>
              <a:t>proident</a:t>
            </a:r>
            <a:r>
              <a:rPr lang="en-GB" dirty="0"/>
              <a:t>, </a:t>
            </a:r>
            <a:r>
              <a:rPr lang="en-GB" dirty="0" err="1"/>
              <a:t>sunt</a:t>
            </a:r>
            <a:r>
              <a:rPr lang="en-GB" dirty="0"/>
              <a:t> in culpa qui </a:t>
            </a:r>
            <a:r>
              <a:rPr lang="en-GB" dirty="0" err="1"/>
              <a:t>officia</a:t>
            </a:r>
            <a:r>
              <a:rPr lang="en-GB" dirty="0"/>
              <a:t> </a:t>
            </a:r>
            <a:r>
              <a:rPr lang="en-GB" dirty="0" err="1"/>
              <a:t>deserunt</a:t>
            </a:r>
            <a:r>
              <a:rPr lang="en-GB" dirty="0"/>
              <a:t> </a:t>
            </a:r>
            <a:r>
              <a:rPr lang="en-GB" dirty="0" err="1"/>
              <a:t>mollit</a:t>
            </a:r>
            <a:r>
              <a:rPr lang="en-GB" dirty="0"/>
              <a:t> anim.</a:t>
            </a:r>
          </a:p>
          <a:p>
            <a:pPr lvl="0"/>
            <a:endParaRPr lang="en-GB" dirty="0"/>
          </a:p>
        </p:txBody>
      </p:sp>
      <p:sp>
        <p:nvSpPr>
          <p:cNvPr id="14" name="Picture Placeholder 12"/>
          <p:cNvSpPr>
            <a:spLocks noGrp="1"/>
          </p:cNvSpPr>
          <p:nvPr>
            <p:ph type="pic" sz="quarter" idx="27" hasCustomPrompt="1"/>
          </p:nvPr>
        </p:nvSpPr>
        <p:spPr>
          <a:xfrm>
            <a:off x="12479703" y="5246669"/>
            <a:ext cx="10397882" cy="6457950"/>
          </a:xfrm>
          <a:prstGeom prst="rect">
            <a:avLst/>
          </a:prstGeom>
          <a:solidFill>
            <a:schemeClr val="bg1">
              <a:lumMod val="85000"/>
            </a:schemeClr>
          </a:solidFill>
        </p:spPr>
        <p:txBody>
          <a:bodyPr anchor="ctr"/>
          <a:lstStyle>
            <a:lvl1pPr marL="0" indent="0" algn="ctr">
              <a:buNone/>
              <a:defRPr sz="3000" baseline="0">
                <a:latin typeface="Helvetica Neue"/>
              </a:defRPr>
            </a:lvl1pPr>
          </a:lstStyle>
          <a:p>
            <a:r>
              <a:rPr lang="en-US" dirty="0"/>
              <a:t>Insert Picture</a:t>
            </a:r>
            <a:br>
              <a:rPr lang="en-US" dirty="0"/>
            </a:br>
            <a:r>
              <a:rPr lang="en-US" dirty="0"/>
              <a:t>related to content 2</a:t>
            </a:r>
          </a:p>
        </p:txBody>
      </p:sp>
      <p:sp>
        <p:nvSpPr>
          <p:cNvPr id="15" name="Text Placeholder 2">
            <a:extLst>
              <a:ext uri="{FF2B5EF4-FFF2-40B4-BE49-F238E27FC236}">
                <a16:creationId xmlns:a16="http://schemas.microsoft.com/office/drawing/2014/main" id="{C4620EE8-4506-F748-BA2F-9F7D7888F37E}"/>
              </a:ext>
            </a:extLst>
          </p:cNvPr>
          <p:cNvSpPr>
            <a:spLocks noGrp="1"/>
          </p:cNvSpPr>
          <p:nvPr>
            <p:ph type="body" sz="quarter" idx="25" hasCustomPrompt="1"/>
          </p:nvPr>
        </p:nvSpPr>
        <p:spPr>
          <a:xfrm>
            <a:off x="1287095" y="3891139"/>
            <a:ext cx="21590490" cy="1138061"/>
          </a:xfrm>
          <a:prstGeom prst="rect">
            <a:avLst/>
          </a:prstGeom>
        </p:spPr>
        <p:txBody>
          <a:bodyPr>
            <a:normAutofit/>
          </a:bodyPr>
          <a:lstStyle>
            <a:lvl1pPr marL="0" indent="0">
              <a:lnSpc>
                <a:spcPts val="7000"/>
              </a:lnSpc>
              <a:spcBef>
                <a:spcPts val="0"/>
              </a:spcBef>
              <a:buNone/>
              <a:defRPr sz="6000" b="1" baseline="0">
                <a:solidFill>
                  <a:srgbClr val="0000B0"/>
                </a:solidFill>
                <a:latin typeface="Helvetica Neue"/>
              </a:defRPr>
            </a:lvl1pPr>
            <a:lvl2pPr marL="609600" indent="0">
              <a:buNone/>
              <a:defRPr sz="12000">
                <a:solidFill>
                  <a:schemeClr val="bg1"/>
                </a:solidFill>
              </a:defRPr>
            </a:lvl2pPr>
            <a:lvl3pPr marL="1219200" indent="0">
              <a:buNone/>
              <a:defRPr sz="12000">
                <a:solidFill>
                  <a:schemeClr val="bg1"/>
                </a:solidFill>
              </a:defRPr>
            </a:lvl3pPr>
            <a:lvl4pPr marL="1828800" indent="0">
              <a:buNone/>
              <a:defRPr sz="12000">
                <a:solidFill>
                  <a:schemeClr val="bg1"/>
                </a:solidFill>
              </a:defRPr>
            </a:lvl4pPr>
            <a:lvl5pPr marL="2438400" indent="0">
              <a:buNone/>
              <a:defRPr sz="12000">
                <a:solidFill>
                  <a:schemeClr val="bg1"/>
                </a:solidFill>
              </a:defRPr>
            </a:lvl5pPr>
          </a:lstStyle>
          <a:p>
            <a:pPr lvl="0"/>
            <a:r>
              <a:rPr lang="en-GB" dirty="0"/>
              <a:t>Insert content 2 title</a:t>
            </a:r>
          </a:p>
        </p:txBody>
      </p:sp>
      <p:sp>
        <p:nvSpPr>
          <p:cNvPr id="13" name="Slide Number Placeholder 5"/>
          <p:cNvSpPr>
            <a:spLocks noGrp="1"/>
          </p:cNvSpPr>
          <p:nvPr>
            <p:ph type="sldNum" sz="quarter" idx="4"/>
          </p:nvPr>
        </p:nvSpPr>
        <p:spPr>
          <a:xfrm>
            <a:off x="11564488" y="12444942"/>
            <a:ext cx="1014046" cy="730250"/>
          </a:xfrm>
          <a:prstGeom prst="rect">
            <a:avLst/>
          </a:prstGeom>
        </p:spPr>
        <p:txBody>
          <a:bodyPr vert="horz" lIns="91440" tIns="45720" rIns="91440" bIns="45720" rtlCol="0" anchor="ctr"/>
          <a:lstStyle>
            <a:lvl1pPr algn="ctr">
              <a:defRPr sz="2400">
                <a:solidFill>
                  <a:schemeClr val="tx1">
                    <a:tint val="75000"/>
                  </a:schemeClr>
                </a:solidFill>
              </a:defRPr>
            </a:lvl1pPr>
          </a:lstStyle>
          <a:p>
            <a:pPr fontAlgn="base">
              <a:spcBef>
                <a:spcPct val="0"/>
              </a:spcBef>
              <a:spcAft>
                <a:spcPct val="0"/>
              </a:spcAft>
              <a:defRPr/>
            </a:pPr>
            <a:fld id="{DD9F0740-C59C-4AD6-B752-7CC1CE13501A}" type="slidenum">
              <a:rPr lang="bg-BG" smtClean="0">
                <a:solidFill>
                  <a:srgbClr val="000000"/>
                </a:solidFill>
              </a:rPr>
              <a:pPr fontAlgn="base">
                <a:spcBef>
                  <a:spcPct val="0"/>
                </a:spcBef>
                <a:spcAft>
                  <a:spcPct val="0"/>
                </a:spcAft>
                <a:defRPr/>
              </a:pPr>
              <a:t>‹#›</a:t>
            </a:fld>
            <a:endParaRPr lang="bg-BG" dirty="0">
              <a:solidFill>
                <a:srgbClr val="000000"/>
              </a:solidFill>
            </a:endParaRPr>
          </a:p>
        </p:txBody>
      </p:sp>
    </p:spTree>
    <p:extLst>
      <p:ext uri="{BB962C8B-B14F-4D97-AF65-F5344CB8AC3E}">
        <p14:creationId xmlns:p14="http://schemas.microsoft.com/office/powerpoint/2010/main" val="42533310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analysis in points">
    <p:spTree>
      <p:nvGrpSpPr>
        <p:cNvPr id="1" name=""/>
        <p:cNvGrpSpPr/>
        <p:nvPr/>
      </p:nvGrpSpPr>
      <p:grpSpPr>
        <a:xfrm>
          <a:off x="0" y="0"/>
          <a:ext cx="0" cy="0"/>
          <a:chOff x="0" y="0"/>
          <a:chExt cx="0" cy="0"/>
        </a:xfrm>
      </p:grpSpPr>
      <p:cxnSp>
        <p:nvCxnSpPr>
          <p:cNvPr id="4" name="Straight Connector 3"/>
          <p:cNvCxnSpPr/>
          <p:nvPr userDrawn="1"/>
        </p:nvCxnSpPr>
        <p:spPr>
          <a:xfrm>
            <a:off x="6995131" y="919655"/>
            <a:ext cx="1" cy="939521"/>
          </a:xfrm>
          <a:prstGeom prst="line">
            <a:avLst/>
          </a:prstGeom>
          <a:ln>
            <a:solidFill>
              <a:srgbClr val="0000B0"/>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userDrawn="1"/>
        </p:nvSpPr>
        <p:spPr>
          <a:xfrm>
            <a:off x="7268447" y="965630"/>
            <a:ext cx="5824820" cy="861774"/>
          </a:xfrm>
          <a:prstGeom prst="rect">
            <a:avLst/>
          </a:prstGeom>
          <a:noFill/>
        </p:spPr>
        <p:txBody>
          <a:bodyPr wrap="square" rtlCol="0">
            <a:spAutoFit/>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lang="en-GB" sz="2500" dirty="0">
                <a:solidFill>
                  <a:srgbClr val="0000B0"/>
                </a:solidFill>
                <a:latin typeface="Helvetica Neue"/>
              </a:rPr>
              <a:t>Master programmes in Artificial</a:t>
            </a:r>
            <a:br>
              <a:rPr lang="en-GB" sz="2500" dirty="0">
                <a:solidFill>
                  <a:srgbClr val="0000B0"/>
                </a:solidFill>
                <a:latin typeface="Helvetica Neue"/>
              </a:rPr>
            </a:br>
            <a:r>
              <a:rPr lang="en-GB" sz="2500" dirty="0">
                <a:solidFill>
                  <a:srgbClr val="0000B0"/>
                </a:solidFill>
                <a:latin typeface="Helvetica Neue"/>
              </a:rPr>
              <a:t>Intelligence 4 Careers in Europe</a:t>
            </a:r>
            <a:endParaRPr lang="en-US" sz="2500" dirty="0">
              <a:solidFill>
                <a:srgbClr val="0000B0"/>
              </a:solidFill>
              <a:latin typeface="Helvetica Neue"/>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92604" y="1060197"/>
            <a:ext cx="5160058" cy="644668"/>
          </a:xfrm>
          <a:prstGeom prst="rect">
            <a:avLst/>
          </a:prstGeom>
        </p:spPr>
      </p:pic>
      <p:sp>
        <p:nvSpPr>
          <p:cNvPr id="8" name="Text Placeholder 2">
            <a:extLst>
              <a:ext uri="{FF2B5EF4-FFF2-40B4-BE49-F238E27FC236}">
                <a16:creationId xmlns:a16="http://schemas.microsoft.com/office/drawing/2014/main" id="{C4620EE8-4506-F748-BA2F-9F7D7888F37E}"/>
              </a:ext>
            </a:extLst>
          </p:cNvPr>
          <p:cNvSpPr>
            <a:spLocks noGrp="1"/>
          </p:cNvSpPr>
          <p:nvPr>
            <p:ph type="body" sz="quarter" idx="24" hasCustomPrompt="1"/>
          </p:nvPr>
        </p:nvSpPr>
        <p:spPr>
          <a:xfrm>
            <a:off x="1287095" y="2710813"/>
            <a:ext cx="21590490" cy="892079"/>
          </a:xfrm>
          <a:prstGeom prst="rect">
            <a:avLst/>
          </a:prstGeom>
          <a:solidFill>
            <a:srgbClr val="0000B0"/>
          </a:solidFill>
        </p:spPr>
        <p:txBody>
          <a:bodyPr lIns="365760" anchor="ctr">
            <a:normAutofit/>
          </a:bodyPr>
          <a:lstStyle>
            <a:lvl1pPr marL="0" indent="0">
              <a:buNone/>
              <a:defRPr sz="3000" b="1" baseline="0">
                <a:solidFill>
                  <a:schemeClr val="bg1"/>
                </a:solidFill>
                <a:latin typeface="Helvetica Neue"/>
              </a:defRPr>
            </a:lvl1pPr>
            <a:lvl2pPr marL="609600" indent="0">
              <a:buNone/>
              <a:defRPr sz="12000">
                <a:solidFill>
                  <a:schemeClr val="bg1"/>
                </a:solidFill>
              </a:defRPr>
            </a:lvl2pPr>
            <a:lvl3pPr marL="1219200" indent="0">
              <a:buNone/>
              <a:defRPr sz="12000">
                <a:solidFill>
                  <a:schemeClr val="bg1"/>
                </a:solidFill>
              </a:defRPr>
            </a:lvl3pPr>
            <a:lvl4pPr marL="1828800" indent="0">
              <a:buNone/>
              <a:defRPr sz="12000">
                <a:solidFill>
                  <a:schemeClr val="bg1"/>
                </a:solidFill>
              </a:defRPr>
            </a:lvl4pPr>
            <a:lvl5pPr marL="2438400" indent="0">
              <a:buNone/>
              <a:defRPr sz="12000">
                <a:solidFill>
                  <a:schemeClr val="bg1"/>
                </a:solidFill>
              </a:defRPr>
            </a:lvl5pPr>
          </a:lstStyle>
          <a:p>
            <a:pPr lvl="0"/>
            <a:r>
              <a:rPr lang="en-GB" dirty="0"/>
              <a:t>CONTENT 3</a:t>
            </a:r>
            <a:endParaRPr lang="x-none" dirty="0"/>
          </a:p>
        </p:txBody>
      </p:sp>
      <p:sp>
        <p:nvSpPr>
          <p:cNvPr id="9" name="Text Placeholder 2">
            <a:extLst>
              <a:ext uri="{FF2B5EF4-FFF2-40B4-BE49-F238E27FC236}">
                <a16:creationId xmlns:a16="http://schemas.microsoft.com/office/drawing/2014/main" id="{C4620EE8-4506-F748-BA2F-9F7D7888F37E}"/>
              </a:ext>
            </a:extLst>
          </p:cNvPr>
          <p:cNvSpPr>
            <a:spLocks noGrp="1"/>
          </p:cNvSpPr>
          <p:nvPr>
            <p:ph type="body" sz="quarter" idx="22" hasCustomPrompt="1"/>
          </p:nvPr>
        </p:nvSpPr>
        <p:spPr>
          <a:xfrm>
            <a:off x="1287095" y="5246669"/>
            <a:ext cx="10397882" cy="6457950"/>
          </a:xfrm>
          <a:prstGeom prst="rect">
            <a:avLst/>
          </a:prstGeom>
        </p:spPr>
        <p:txBody>
          <a:bodyPr>
            <a:noAutofit/>
          </a:bodyPr>
          <a:lstStyle>
            <a:lvl1pPr marL="457200" marR="0" indent="-457200" algn="l" defTabSz="1828800" rtl="0" eaLnBrk="1" fontAlgn="auto" latinLnBrk="0" hangingPunct="1">
              <a:lnSpc>
                <a:spcPct val="100000"/>
              </a:lnSpc>
              <a:spcBef>
                <a:spcPts val="2000"/>
              </a:spcBef>
              <a:spcAft>
                <a:spcPts val="0"/>
              </a:spcAft>
              <a:buClrTx/>
              <a:buSzTx/>
              <a:buFont typeface="+mj-lt"/>
              <a:buAutoNum type="arabicPeriod"/>
              <a:tabLst/>
              <a:defRPr sz="2200">
                <a:solidFill>
                  <a:srgbClr val="0000B0"/>
                </a:solidFill>
                <a:latin typeface="Helvetica Neue"/>
              </a:defRPr>
            </a:lvl1pPr>
            <a:lvl2pPr marL="609600" indent="0">
              <a:buNone/>
              <a:defRPr sz="12000">
                <a:solidFill>
                  <a:schemeClr val="bg1"/>
                </a:solidFill>
              </a:defRPr>
            </a:lvl2pPr>
            <a:lvl3pPr marL="1219200" indent="0">
              <a:buNone/>
              <a:defRPr sz="12000">
                <a:solidFill>
                  <a:schemeClr val="bg1"/>
                </a:solidFill>
              </a:defRPr>
            </a:lvl3pPr>
            <a:lvl4pPr marL="1828800" indent="0">
              <a:buNone/>
              <a:defRPr sz="12000">
                <a:solidFill>
                  <a:schemeClr val="bg1"/>
                </a:solidFill>
              </a:defRPr>
            </a:lvl4pPr>
            <a:lvl5pPr marL="2438400" indent="0">
              <a:buNone/>
              <a:defRPr sz="12000">
                <a:solidFill>
                  <a:schemeClr val="bg1"/>
                </a:solidFill>
              </a:defRPr>
            </a:lvl5pPr>
          </a:lstStyle>
          <a:p>
            <a:pPr lvl="0"/>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a:t>
            </a:r>
            <a:r>
              <a:rPr lang="en-GB" dirty="0" err="1"/>
              <a:t>dolore</a:t>
            </a:r>
            <a:r>
              <a:rPr lang="en-GB" dirty="0"/>
              <a:t> magna </a:t>
            </a:r>
            <a:r>
              <a:rPr lang="en-GB" dirty="0" err="1"/>
              <a:t>aliqua</a:t>
            </a:r>
            <a:r>
              <a:rPr lang="en-GB" dirty="0"/>
              <a:t>. </a:t>
            </a:r>
            <a:endParaRPr lang="el-GR" dirty="0"/>
          </a:p>
          <a:p>
            <a:pPr lvl="0"/>
            <a:r>
              <a:rPr lang="en-GB" dirty="0" err="1"/>
              <a:t>Ut</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a:t>
            </a:r>
            <a:endParaRPr lang="el-GR" dirty="0"/>
          </a:p>
          <a:p>
            <a:pPr lvl="0"/>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a:t>
            </a:r>
            <a:r>
              <a:rPr lang="en-GB" dirty="0" err="1"/>
              <a:t>dolore</a:t>
            </a:r>
            <a:r>
              <a:rPr lang="en-GB" dirty="0"/>
              <a:t> magna </a:t>
            </a:r>
            <a:r>
              <a:rPr lang="en-GB" dirty="0" err="1"/>
              <a:t>aliqua</a:t>
            </a:r>
            <a:r>
              <a:rPr lang="en-GB" dirty="0"/>
              <a:t>. </a:t>
            </a:r>
            <a:endParaRPr lang="el-GR" dirty="0"/>
          </a:p>
          <a:p>
            <a:pPr lvl="0"/>
            <a:r>
              <a:rPr lang="en-GB" dirty="0" err="1"/>
              <a:t>Ut</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a:t>
            </a:r>
            <a:endParaRPr lang="el-GR" dirty="0"/>
          </a:p>
          <a:p>
            <a:pPr lvl="0"/>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a:t>
            </a:r>
            <a:r>
              <a:rPr lang="en-GB" dirty="0" err="1"/>
              <a:t>dolore</a:t>
            </a:r>
            <a:r>
              <a:rPr lang="en-GB" dirty="0"/>
              <a:t> magna </a:t>
            </a:r>
            <a:r>
              <a:rPr lang="en-GB" dirty="0" err="1"/>
              <a:t>aliqua</a:t>
            </a:r>
            <a:r>
              <a:rPr lang="en-GB" dirty="0"/>
              <a:t>. </a:t>
            </a:r>
            <a:endParaRPr lang="el-GR" dirty="0"/>
          </a:p>
          <a:p>
            <a:pPr lvl="0"/>
            <a:r>
              <a:rPr lang="en-GB" dirty="0" err="1"/>
              <a:t>Ut</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a:t>
            </a:r>
            <a:endParaRPr lang="el-GR" dirty="0"/>
          </a:p>
          <a:p>
            <a:pPr lvl="0"/>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a:t>
            </a:r>
            <a:r>
              <a:rPr lang="en-GB" dirty="0" err="1"/>
              <a:t>dolore</a:t>
            </a:r>
            <a:r>
              <a:rPr lang="en-GB" dirty="0"/>
              <a:t> magna </a:t>
            </a:r>
            <a:r>
              <a:rPr lang="en-GB" dirty="0" err="1"/>
              <a:t>aliqua</a:t>
            </a:r>
            <a:r>
              <a:rPr lang="en-GB" dirty="0"/>
              <a:t>.</a:t>
            </a:r>
            <a:endParaRPr lang="el-GR" dirty="0"/>
          </a:p>
        </p:txBody>
      </p:sp>
      <p:sp>
        <p:nvSpPr>
          <p:cNvPr id="11" name="Text Placeholder 2">
            <a:extLst>
              <a:ext uri="{FF2B5EF4-FFF2-40B4-BE49-F238E27FC236}">
                <a16:creationId xmlns:a16="http://schemas.microsoft.com/office/drawing/2014/main" id="{C4620EE8-4506-F748-BA2F-9F7D7888F37E}"/>
              </a:ext>
            </a:extLst>
          </p:cNvPr>
          <p:cNvSpPr>
            <a:spLocks noGrp="1"/>
          </p:cNvSpPr>
          <p:nvPr>
            <p:ph type="body" sz="quarter" idx="25" hasCustomPrompt="1"/>
          </p:nvPr>
        </p:nvSpPr>
        <p:spPr>
          <a:xfrm>
            <a:off x="1287095" y="3891139"/>
            <a:ext cx="21590490" cy="1138061"/>
          </a:xfrm>
          <a:prstGeom prst="rect">
            <a:avLst/>
          </a:prstGeom>
        </p:spPr>
        <p:txBody>
          <a:bodyPr>
            <a:normAutofit/>
          </a:bodyPr>
          <a:lstStyle>
            <a:lvl1pPr marL="0" indent="0">
              <a:lnSpc>
                <a:spcPts val="7000"/>
              </a:lnSpc>
              <a:spcBef>
                <a:spcPts val="0"/>
              </a:spcBef>
              <a:buNone/>
              <a:defRPr sz="6000" b="1" baseline="0">
                <a:solidFill>
                  <a:srgbClr val="0000B0"/>
                </a:solidFill>
                <a:latin typeface="Helvetica Neue"/>
              </a:defRPr>
            </a:lvl1pPr>
            <a:lvl2pPr marL="609600" indent="0">
              <a:buNone/>
              <a:defRPr sz="12000">
                <a:solidFill>
                  <a:schemeClr val="bg1"/>
                </a:solidFill>
              </a:defRPr>
            </a:lvl2pPr>
            <a:lvl3pPr marL="1219200" indent="0">
              <a:buNone/>
              <a:defRPr sz="12000">
                <a:solidFill>
                  <a:schemeClr val="bg1"/>
                </a:solidFill>
              </a:defRPr>
            </a:lvl3pPr>
            <a:lvl4pPr marL="1828800" indent="0">
              <a:buNone/>
              <a:defRPr sz="12000">
                <a:solidFill>
                  <a:schemeClr val="bg1"/>
                </a:solidFill>
              </a:defRPr>
            </a:lvl4pPr>
            <a:lvl5pPr marL="2438400" indent="0">
              <a:buNone/>
              <a:defRPr sz="12000">
                <a:solidFill>
                  <a:schemeClr val="bg1"/>
                </a:solidFill>
              </a:defRPr>
            </a:lvl5pPr>
          </a:lstStyle>
          <a:p>
            <a:pPr lvl="0"/>
            <a:r>
              <a:rPr lang="en-GB" dirty="0"/>
              <a:t>Insert content 3 title</a:t>
            </a:r>
          </a:p>
        </p:txBody>
      </p:sp>
      <p:sp>
        <p:nvSpPr>
          <p:cNvPr id="14" name="Text Placeholder 2">
            <a:extLst>
              <a:ext uri="{FF2B5EF4-FFF2-40B4-BE49-F238E27FC236}">
                <a16:creationId xmlns:a16="http://schemas.microsoft.com/office/drawing/2014/main" id="{C4620EE8-4506-F748-BA2F-9F7D7888F37E}"/>
              </a:ext>
            </a:extLst>
          </p:cNvPr>
          <p:cNvSpPr>
            <a:spLocks noGrp="1"/>
          </p:cNvSpPr>
          <p:nvPr>
            <p:ph type="body" sz="quarter" idx="26" hasCustomPrompt="1"/>
          </p:nvPr>
        </p:nvSpPr>
        <p:spPr>
          <a:xfrm>
            <a:off x="12479703" y="5246669"/>
            <a:ext cx="10397882" cy="6457950"/>
          </a:xfrm>
          <a:prstGeom prst="rect">
            <a:avLst/>
          </a:prstGeom>
        </p:spPr>
        <p:txBody>
          <a:bodyPr>
            <a:noAutofit/>
          </a:bodyPr>
          <a:lstStyle>
            <a:lvl1pPr marL="457200" marR="0" indent="-457200" algn="l" defTabSz="1828800" rtl="0" eaLnBrk="1" fontAlgn="auto" latinLnBrk="0" hangingPunct="1">
              <a:lnSpc>
                <a:spcPct val="100000"/>
              </a:lnSpc>
              <a:spcBef>
                <a:spcPts val="2000"/>
              </a:spcBef>
              <a:spcAft>
                <a:spcPts val="0"/>
              </a:spcAft>
              <a:buClrTx/>
              <a:buSzTx/>
              <a:buFont typeface="+mj-lt"/>
              <a:buAutoNum type="arabicPeriod" startAt="8"/>
              <a:tabLst/>
              <a:defRPr sz="2200">
                <a:solidFill>
                  <a:srgbClr val="0000B0"/>
                </a:solidFill>
                <a:latin typeface="Helvetica Neue"/>
              </a:defRPr>
            </a:lvl1pPr>
            <a:lvl2pPr marL="609600" indent="0">
              <a:buNone/>
              <a:defRPr sz="12000">
                <a:solidFill>
                  <a:schemeClr val="bg1"/>
                </a:solidFill>
              </a:defRPr>
            </a:lvl2pPr>
            <a:lvl3pPr marL="1219200" indent="0">
              <a:buNone/>
              <a:defRPr sz="12000">
                <a:solidFill>
                  <a:schemeClr val="bg1"/>
                </a:solidFill>
              </a:defRPr>
            </a:lvl3pPr>
            <a:lvl4pPr marL="1828800" indent="0">
              <a:buNone/>
              <a:defRPr sz="12000">
                <a:solidFill>
                  <a:schemeClr val="bg1"/>
                </a:solidFill>
              </a:defRPr>
            </a:lvl4pPr>
            <a:lvl5pPr marL="2438400" indent="0">
              <a:buNone/>
              <a:defRPr sz="12000">
                <a:solidFill>
                  <a:schemeClr val="bg1"/>
                </a:solidFill>
              </a:defRPr>
            </a:lvl5pPr>
          </a:lstStyle>
          <a:p>
            <a:pPr lvl="0"/>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a:t>
            </a:r>
            <a:r>
              <a:rPr lang="en-GB" dirty="0" err="1"/>
              <a:t>dolore</a:t>
            </a:r>
            <a:r>
              <a:rPr lang="en-GB" dirty="0"/>
              <a:t> magna </a:t>
            </a:r>
            <a:r>
              <a:rPr lang="en-GB" dirty="0" err="1"/>
              <a:t>aliqua</a:t>
            </a:r>
            <a:r>
              <a:rPr lang="en-GB" dirty="0"/>
              <a:t>. </a:t>
            </a:r>
            <a:endParaRPr lang="el-GR" dirty="0"/>
          </a:p>
          <a:p>
            <a:pPr lvl="0"/>
            <a:r>
              <a:rPr lang="en-GB" dirty="0" err="1"/>
              <a:t>Ut</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a:t>
            </a:r>
            <a:endParaRPr lang="el-GR" dirty="0"/>
          </a:p>
          <a:p>
            <a:pPr lvl="0"/>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a:t>
            </a:r>
            <a:r>
              <a:rPr lang="en-GB" dirty="0" err="1"/>
              <a:t>dolore</a:t>
            </a:r>
            <a:r>
              <a:rPr lang="en-GB" dirty="0"/>
              <a:t> magna </a:t>
            </a:r>
            <a:r>
              <a:rPr lang="en-GB" dirty="0" err="1"/>
              <a:t>aliqua</a:t>
            </a:r>
            <a:r>
              <a:rPr lang="en-GB" dirty="0"/>
              <a:t>. </a:t>
            </a:r>
            <a:endParaRPr lang="el-GR" dirty="0"/>
          </a:p>
          <a:p>
            <a:pPr lvl="0"/>
            <a:r>
              <a:rPr lang="en-GB" dirty="0" err="1"/>
              <a:t>Ut</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a:t>
            </a:r>
            <a:endParaRPr lang="el-GR" dirty="0"/>
          </a:p>
          <a:p>
            <a:pPr lvl="0"/>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a:t>
            </a:r>
            <a:r>
              <a:rPr lang="en-GB" dirty="0" err="1"/>
              <a:t>dolore</a:t>
            </a:r>
            <a:r>
              <a:rPr lang="en-GB" dirty="0"/>
              <a:t> magna </a:t>
            </a:r>
            <a:r>
              <a:rPr lang="en-GB" dirty="0" err="1"/>
              <a:t>aliqua</a:t>
            </a:r>
            <a:r>
              <a:rPr lang="en-GB" dirty="0"/>
              <a:t>. </a:t>
            </a:r>
            <a:endParaRPr lang="el-GR" dirty="0"/>
          </a:p>
          <a:p>
            <a:pPr lvl="0"/>
            <a:r>
              <a:rPr lang="en-GB" dirty="0" err="1"/>
              <a:t>Ut</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a:t>
            </a:r>
            <a:endParaRPr lang="el-GR" dirty="0"/>
          </a:p>
          <a:p>
            <a:pPr lvl="0"/>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a:t>
            </a:r>
            <a:r>
              <a:rPr lang="en-GB" dirty="0" err="1"/>
              <a:t>dolore</a:t>
            </a:r>
            <a:r>
              <a:rPr lang="en-GB" dirty="0"/>
              <a:t> magna </a:t>
            </a:r>
            <a:r>
              <a:rPr lang="en-GB" dirty="0" err="1"/>
              <a:t>aliqua</a:t>
            </a:r>
            <a:r>
              <a:rPr lang="en-GB" dirty="0"/>
              <a:t>.</a:t>
            </a:r>
            <a:endParaRPr lang="el-GR" dirty="0"/>
          </a:p>
        </p:txBody>
      </p:sp>
      <p:sp>
        <p:nvSpPr>
          <p:cNvPr id="13" name="Slide Number Placeholder 5"/>
          <p:cNvSpPr>
            <a:spLocks noGrp="1"/>
          </p:cNvSpPr>
          <p:nvPr>
            <p:ph type="sldNum" sz="quarter" idx="4"/>
          </p:nvPr>
        </p:nvSpPr>
        <p:spPr>
          <a:xfrm>
            <a:off x="11564488" y="12444942"/>
            <a:ext cx="1014046" cy="730250"/>
          </a:xfrm>
          <a:prstGeom prst="rect">
            <a:avLst/>
          </a:prstGeom>
        </p:spPr>
        <p:txBody>
          <a:bodyPr vert="horz" lIns="91440" tIns="45720" rIns="91440" bIns="45720" rtlCol="0" anchor="ctr"/>
          <a:lstStyle>
            <a:lvl1pPr algn="ctr">
              <a:defRPr sz="2400">
                <a:solidFill>
                  <a:schemeClr val="tx1">
                    <a:tint val="75000"/>
                  </a:schemeClr>
                </a:solidFill>
              </a:defRPr>
            </a:lvl1pPr>
          </a:lstStyle>
          <a:p>
            <a:pPr fontAlgn="base">
              <a:spcBef>
                <a:spcPct val="0"/>
              </a:spcBef>
              <a:spcAft>
                <a:spcPct val="0"/>
              </a:spcAft>
              <a:defRPr/>
            </a:pPr>
            <a:fld id="{DD9F0740-C59C-4AD6-B752-7CC1CE13501A}" type="slidenum">
              <a:rPr lang="bg-BG" smtClean="0">
                <a:solidFill>
                  <a:srgbClr val="000000"/>
                </a:solidFill>
              </a:rPr>
              <a:pPr fontAlgn="base">
                <a:spcBef>
                  <a:spcPct val="0"/>
                </a:spcBef>
                <a:spcAft>
                  <a:spcPct val="0"/>
                </a:spcAft>
                <a:defRPr/>
              </a:pPr>
              <a:t>‹#›</a:t>
            </a:fld>
            <a:endParaRPr lang="bg-BG" dirty="0">
              <a:solidFill>
                <a:srgbClr val="000000"/>
              </a:solidFill>
            </a:endParaRPr>
          </a:p>
        </p:txBody>
      </p:sp>
    </p:spTree>
    <p:extLst>
      <p:ext uri="{BB962C8B-B14F-4D97-AF65-F5344CB8AC3E}">
        <p14:creationId xmlns:p14="http://schemas.microsoft.com/office/powerpoint/2010/main" val="30503285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0000B0"/>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92604" y="1060197"/>
            <a:ext cx="5170948" cy="644668"/>
          </a:xfrm>
          <a:prstGeom prst="rect">
            <a:avLst/>
          </a:prstGeom>
        </p:spPr>
      </p:pic>
      <p:cxnSp>
        <p:nvCxnSpPr>
          <p:cNvPr id="6" name="Straight Connector 5"/>
          <p:cNvCxnSpPr/>
          <p:nvPr userDrawn="1"/>
        </p:nvCxnSpPr>
        <p:spPr>
          <a:xfrm>
            <a:off x="6995131" y="919655"/>
            <a:ext cx="1" cy="93952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userDrawn="1"/>
        </p:nvSpPr>
        <p:spPr>
          <a:xfrm>
            <a:off x="7268447" y="965630"/>
            <a:ext cx="5824820" cy="861774"/>
          </a:xfrm>
          <a:prstGeom prst="rect">
            <a:avLst/>
          </a:prstGeom>
          <a:noFill/>
        </p:spPr>
        <p:txBody>
          <a:bodyPr wrap="square" rtlCol="0">
            <a:spAutoFit/>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lang="en-GB" sz="2500" dirty="0">
                <a:solidFill>
                  <a:schemeClr val="bg1"/>
                </a:solidFill>
                <a:latin typeface="Helvetica Neue"/>
              </a:rPr>
              <a:t>Master programmes in Artificial</a:t>
            </a:r>
            <a:br>
              <a:rPr lang="en-GB" sz="2500" dirty="0">
                <a:solidFill>
                  <a:schemeClr val="bg1"/>
                </a:solidFill>
                <a:latin typeface="Helvetica Neue"/>
              </a:rPr>
            </a:br>
            <a:r>
              <a:rPr lang="en-GB" sz="2500" dirty="0">
                <a:solidFill>
                  <a:schemeClr val="bg1"/>
                </a:solidFill>
                <a:latin typeface="Helvetica Neue"/>
              </a:rPr>
              <a:t>Intelligence 4 Careers in Europe</a:t>
            </a:r>
            <a:endParaRPr lang="en-US" sz="2500" dirty="0">
              <a:solidFill>
                <a:schemeClr val="bg1"/>
              </a:solidFill>
              <a:latin typeface="Helvetica Neue"/>
            </a:endParaRPr>
          </a:p>
        </p:txBody>
      </p:sp>
      <p:sp>
        <p:nvSpPr>
          <p:cNvPr id="13" name="Text Placeholder 2">
            <a:extLst>
              <a:ext uri="{FF2B5EF4-FFF2-40B4-BE49-F238E27FC236}">
                <a16:creationId xmlns:a16="http://schemas.microsoft.com/office/drawing/2014/main" id="{C4620EE8-4506-F748-BA2F-9F7D7888F37E}"/>
              </a:ext>
            </a:extLst>
          </p:cNvPr>
          <p:cNvSpPr>
            <a:spLocks noGrp="1"/>
          </p:cNvSpPr>
          <p:nvPr>
            <p:ph type="body" sz="quarter" idx="16" hasCustomPrompt="1"/>
          </p:nvPr>
        </p:nvSpPr>
        <p:spPr>
          <a:xfrm>
            <a:off x="1287095" y="5440309"/>
            <a:ext cx="21590490" cy="2416757"/>
          </a:xfrm>
          <a:prstGeom prst="rect">
            <a:avLst/>
          </a:prstGeom>
        </p:spPr>
        <p:txBody>
          <a:bodyPr>
            <a:noAutofit/>
          </a:bodyPr>
          <a:lstStyle>
            <a:lvl1pPr marL="0" indent="0">
              <a:buNone/>
              <a:defRPr sz="15000" b="1">
                <a:solidFill>
                  <a:schemeClr val="bg1"/>
                </a:solidFill>
                <a:latin typeface="Helvetica Neue"/>
              </a:defRPr>
            </a:lvl1pPr>
            <a:lvl2pPr marL="609600" indent="0">
              <a:buNone/>
              <a:defRPr sz="12000">
                <a:solidFill>
                  <a:schemeClr val="bg1"/>
                </a:solidFill>
              </a:defRPr>
            </a:lvl2pPr>
            <a:lvl3pPr marL="1219200" indent="0">
              <a:buNone/>
              <a:defRPr sz="12000">
                <a:solidFill>
                  <a:schemeClr val="bg1"/>
                </a:solidFill>
              </a:defRPr>
            </a:lvl3pPr>
            <a:lvl4pPr marL="1828800" indent="0">
              <a:buNone/>
              <a:defRPr sz="12000">
                <a:solidFill>
                  <a:schemeClr val="bg1"/>
                </a:solidFill>
              </a:defRPr>
            </a:lvl4pPr>
            <a:lvl5pPr marL="2438400" indent="0">
              <a:buNone/>
              <a:defRPr sz="12000">
                <a:solidFill>
                  <a:schemeClr val="bg1"/>
                </a:solidFill>
              </a:defRPr>
            </a:lvl5pPr>
          </a:lstStyle>
          <a:p>
            <a:pPr lvl="0"/>
            <a:r>
              <a:rPr lang="en-GB" dirty="0"/>
              <a:t>Thank you.</a:t>
            </a:r>
            <a:endParaRPr lang="x-none" dirty="0"/>
          </a:p>
        </p:txBody>
      </p:sp>
    </p:spTree>
    <p:extLst>
      <p:ext uri="{BB962C8B-B14F-4D97-AF65-F5344CB8AC3E}">
        <p14:creationId xmlns:p14="http://schemas.microsoft.com/office/powerpoint/2010/main" val="42652685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Only headline">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731E7811-130C-424E-90AD-BE2492108EF7}" type="datetime1">
              <a:rPr lang="sv-SE" smtClean="0"/>
              <a:t>2023-12-05</a:t>
            </a:fld>
            <a:endParaRPr lang="sv-SE"/>
          </a:p>
        </p:txBody>
      </p:sp>
      <p:sp>
        <p:nvSpPr>
          <p:cNvPr id="4" name="Footer Placeholder 3"/>
          <p:cNvSpPr>
            <a:spLocks noGrp="1"/>
          </p:cNvSpPr>
          <p:nvPr>
            <p:ph type="ftr" sz="quarter" idx="11"/>
          </p:nvPr>
        </p:nvSpPr>
        <p:spPr/>
        <p:txBody>
          <a:bodyPr/>
          <a:lstStyle/>
          <a:p>
            <a:r>
              <a:rPr lang="sv-SE"/>
              <a:t>Andreas Theodorou | e: andreas.theodorou@umu.se | t: @recklesscoding</a:t>
            </a:r>
          </a:p>
        </p:txBody>
      </p:sp>
      <p:sp>
        <p:nvSpPr>
          <p:cNvPr id="5" name="Slide Number Placeholder 4"/>
          <p:cNvSpPr>
            <a:spLocks noGrp="1"/>
          </p:cNvSpPr>
          <p:nvPr>
            <p:ph type="sldNum" sz="quarter" idx="12"/>
          </p:nvPr>
        </p:nvSpPr>
        <p:spPr/>
        <p:txBody>
          <a:bodyPr/>
          <a:lstStyle/>
          <a:p>
            <a:fld id="{D3ED0E79-C485-4358-AA6A-241A5ED8242A}" type="slidenum">
              <a:rPr lang="sv-SE" smtClean="0"/>
              <a:t>‹#›</a:t>
            </a:fld>
            <a:endParaRPr lang="sv-SE"/>
          </a:p>
        </p:txBody>
      </p:sp>
      <p:sp>
        <p:nvSpPr>
          <p:cNvPr id="6" name="Title Placeholder 1"/>
          <p:cNvSpPr>
            <a:spLocks noGrp="1"/>
          </p:cNvSpPr>
          <p:nvPr>
            <p:ph type="title" hasCustomPrompt="1"/>
          </p:nvPr>
        </p:nvSpPr>
        <p:spPr>
          <a:xfrm>
            <a:off x="3320589" y="1585527"/>
            <a:ext cx="17726304" cy="2160936"/>
          </a:xfrm>
          <a:prstGeom prst="rect">
            <a:avLst/>
          </a:prstGeom>
        </p:spPr>
        <p:txBody>
          <a:bodyPr vert="horz" lIns="0" tIns="0" rIns="0" bIns="0" rtlCol="0" anchor="ctr">
            <a:noAutofit/>
          </a:bodyPr>
          <a:lstStyle>
            <a:lvl1pPr>
              <a:defRPr/>
            </a:lvl1pPr>
          </a:lstStyle>
          <a:p>
            <a:r>
              <a:rPr lang="sv-SE" err="1"/>
              <a:t>Click</a:t>
            </a:r>
            <a:r>
              <a:rPr lang="sv-SE"/>
              <a:t> </a:t>
            </a:r>
            <a:r>
              <a:rPr lang="sv-SE" err="1"/>
              <a:t>to</a:t>
            </a:r>
            <a:r>
              <a:rPr lang="sv-SE"/>
              <a:t> </a:t>
            </a:r>
            <a:r>
              <a:rPr lang="sv-SE" err="1"/>
              <a:t>add</a:t>
            </a:r>
            <a:r>
              <a:rPr lang="sv-SE"/>
              <a:t> a </a:t>
            </a:r>
            <a:r>
              <a:rPr lang="sv-SE" err="1"/>
              <a:t>headline</a:t>
            </a:r>
            <a:endParaRPr lang="en-US"/>
          </a:p>
        </p:txBody>
      </p:sp>
    </p:spTree>
    <p:extLst>
      <p:ext uri="{BB962C8B-B14F-4D97-AF65-F5344CB8AC3E}">
        <p14:creationId xmlns:p14="http://schemas.microsoft.com/office/powerpoint/2010/main" val="22717662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9" name="Rectangle 18"/>
          <p:cNvSpPr/>
          <p:nvPr userDrawn="1"/>
        </p:nvSpPr>
        <p:spPr>
          <a:xfrm>
            <a:off x="0" y="11904133"/>
            <a:ext cx="24384000" cy="18118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0614363" y="12170893"/>
            <a:ext cx="2192882" cy="1083616"/>
          </a:xfrm>
          <a:prstGeom prst="rect">
            <a:avLst/>
          </a:prstGeom>
        </p:spPr>
      </p:pic>
      <p:sp>
        <p:nvSpPr>
          <p:cNvPr id="21" name="Text Placeholder 10">
            <a:extLst>
              <a:ext uri="{FF2B5EF4-FFF2-40B4-BE49-F238E27FC236}">
                <a16:creationId xmlns:a16="http://schemas.microsoft.com/office/drawing/2014/main" id="{9B3CD9D9-3717-8045-BBE0-D00561474EA1}"/>
              </a:ext>
            </a:extLst>
          </p:cNvPr>
          <p:cNvSpPr txBox="1">
            <a:spLocks/>
          </p:cNvSpPr>
          <p:nvPr userDrawn="1"/>
        </p:nvSpPr>
        <p:spPr>
          <a:xfrm>
            <a:off x="13732934" y="12562731"/>
            <a:ext cx="6473093" cy="691778"/>
          </a:xfrm>
          <a:prstGeom prst="rect">
            <a:avLst/>
          </a:prstGeom>
        </p:spPr>
        <p:txBody>
          <a:bodyPr anchor="ctr">
            <a:noAutofit/>
          </a:bodyPr>
          <a:lstStyle>
            <a:lvl1pPr marL="0" indent="0" algn="r" defTabSz="1828800" rtl="0" eaLnBrk="1" latinLnBrk="0" hangingPunct="1">
              <a:lnSpc>
                <a:spcPct val="90000"/>
              </a:lnSpc>
              <a:spcBef>
                <a:spcPts val="2000"/>
              </a:spcBef>
              <a:buFont typeface="Arial" panose="020B0604020202020204" pitchFamily="34" charset="0"/>
              <a:buNone/>
              <a:defRPr sz="2000" b="0" kern="1200" baseline="0">
                <a:solidFill>
                  <a:schemeClr val="tx1"/>
                </a:solidFill>
                <a:latin typeface="Helvetica Neue"/>
                <a:ea typeface="+mn-ea"/>
                <a:cs typeface="+mn-cs"/>
              </a:defRPr>
            </a:lvl1pPr>
            <a:lvl2pPr marL="609600" indent="0" algn="l" defTabSz="1828800" rtl="0" eaLnBrk="1" latinLnBrk="0" hangingPunct="1">
              <a:lnSpc>
                <a:spcPct val="90000"/>
              </a:lnSpc>
              <a:spcBef>
                <a:spcPts val="1000"/>
              </a:spcBef>
              <a:buFont typeface="Arial" panose="020B0604020202020204" pitchFamily="34" charset="0"/>
              <a:buNone/>
              <a:defRPr sz="4800" kern="1200">
                <a:solidFill>
                  <a:schemeClr val="bg1"/>
                </a:solidFill>
                <a:latin typeface="+mn-lt"/>
                <a:ea typeface="+mn-ea"/>
                <a:cs typeface="+mn-cs"/>
              </a:defRPr>
            </a:lvl2pPr>
            <a:lvl3pPr marL="1219200" indent="0" algn="l" defTabSz="1828800" rtl="0" eaLnBrk="1" latinLnBrk="0" hangingPunct="1">
              <a:lnSpc>
                <a:spcPct val="90000"/>
              </a:lnSpc>
              <a:spcBef>
                <a:spcPts val="1000"/>
              </a:spcBef>
              <a:buFont typeface="Arial" panose="020B0604020202020204" pitchFamily="34" charset="0"/>
              <a:buNone/>
              <a:defRPr sz="4000" kern="1200">
                <a:solidFill>
                  <a:schemeClr val="bg1"/>
                </a:solidFill>
                <a:latin typeface="+mn-lt"/>
                <a:ea typeface="+mn-ea"/>
                <a:cs typeface="+mn-cs"/>
              </a:defRPr>
            </a:lvl3pPr>
            <a:lvl4pPr marL="1828800" indent="0" algn="l" defTabSz="1828800" rtl="0" eaLnBrk="1" latinLnBrk="0" hangingPunct="1">
              <a:lnSpc>
                <a:spcPct val="90000"/>
              </a:lnSpc>
              <a:spcBef>
                <a:spcPts val="1000"/>
              </a:spcBef>
              <a:buFont typeface="Arial" panose="020B0604020202020204" pitchFamily="34" charset="0"/>
              <a:buNone/>
              <a:defRPr sz="3600" kern="1200">
                <a:solidFill>
                  <a:schemeClr val="bg1"/>
                </a:solidFill>
                <a:latin typeface="+mn-lt"/>
                <a:ea typeface="+mn-ea"/>
                <a:cs typeface="+mn-cs"/>
              </a:defRPr>
            </a:lvl4pPr>
            <a:lvl5pPr marL="2438400" indent="0" algn="l" defTabSz="1828800" rtl="0" eaLnBrk="1" latinLnBrk="0" hangingPunct="1">
              <a:lnSpc>
                <a:spcPct val="90000"/>
              </a:lnSpc>
              <a:spcBef>
                <a:spcPts val="1000"/>
              </a:spcBef>
              <a:buFont typeface="Arial" panose="020B0604020202020204" pitchFamily="34" charset="0"/>
              <a:buNone/>
              <a:defRPr sz="3600" kern="1200">
                <a:solidFill>
                  <a:schemeClr val="bg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sz="1600" b="0" i="0" kern="1200" baseline="0" dirty="0">
                <a:solidFill>
                  <a:schemeClr val="tx1"/>
                </a:solidFill>
                <a:effectLst/>
                <a:latin typeface="Helvetica Neue"/>
                <a:ea typeface="+mn-ea"/>
                <a:cs typeface="+mn-cs"/>
              </a:rPr>
              <a:t>This Master is run under the context of Action</a:t>
            </a:r>
            <a:br>
              <a:rPr lang="en-US" sz="1600" b="0" i="0" kern="1200" baseline="0" dirty="0">
                <a:solidFill>
                  <a:schemeClr val="tx1"/>
                </a:solidFill>
                <a:effectLst/>
                <a:latin typeface="Helvetica Neue"/>
                <a:ea typeface="+mn-ea"/>
                <a:cs typeface="+mn-cs"/>
              </a:rPr>
            </a:br>
            <a:r>
              <a:rPr lang="en-US" sz="1600" b="0" i="0" kern="1200" baseline="0" dirty="0">
                <a:solidFill>
                  <a:schemeClr val="tx1"/>
                </a:solidFill>
                <a:effectLst/>
                <a:latin typeface="Helvetica Neue"/>
                <a:ea typeface="+mn-ea"/>
                <a:cs typeface="+mn-cs"/>
              </a:rPr>
              <a:t>No 2020-EU-IA-0087, co-financed by the EU CEF Telecom</a:t>
            </a:r>
            <a:br>
              <a:rPr lang="en-US" sz="1600" b="0" i="0" kern="1200" baseline="0" dirty="0">
                <a:solidFill>
                  <a:schemeClr val="tx1"/>
                </a:solidFill>
                <a:effectLst/>
                <a:latin typeface="Helvetica Neue"/>
                <a:ea typeface="+mn-ea"/>
                <a:cs typeface="+mn-cs"/>
              </a:rPr>
            </a:br>
            <a:r>
              <a:rPr lang="en-US" sz="1600" b="0" i="0" kern="1200" baseline="0" dirty="0">
                <a:solidFill>
                  <a:schemeClr val="tx1"/>
                </a:solidFill>
                <a:effectLst/>
                <a:latin typeface="Helvetica Neue"/>
                <a:ea typeface="+mn-ea"/>
                <a:cs typeface="+mn-cs"/>
              </a:rPr>
              <a:t>under GA nr. INEA/CEF/ICT/A2020/2267423</a:t>
            </a:r>
            <a:endParaRPr lang="x-none" sz="1600" dirty="0">
              <a:latin typeface="Helvetica Neue"/>
            </a:endParaRPr>
          </a:p>
        </p:txBody>
      </p:sp>
      <p:pic>
        <p:nvPicPr>
          <p:cNvPr id="22" name="Picture 21"/>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176665" y="12490766"/>
            <a:ext cx="5568959" cy="747511"/>
          </a:xfrm>
          <a:prstGeom prst="rect">
            <a:avLst/>
          </a:prstGeom>
        </p:spPr>
      </p:pic>
      <p:sp>
        <p:nvSpPr>
          <p:cNvPr id="13" name="Slide Number Placeholder 5"/>
          <p:cNvSpPr>
            <a:spLocks noGrp="1"/>
          </p:cNvSpPr>
          <p:nvPr>
            <p:ph type="sldNum" sz="quarter" idx="4"/>
          </p:nvPr>
        </p:nvSpPr>
        <p:spPr>
          <a:xfrm>
            <a:off x="11564488" y="12444942"/>
            <a:ext cx="1014046" cy="730250"/>
          </a:xfrm>
          <a:prstGeom prst="rect">
            <a:avLst/>
          </a:prstGeom>
        </p:spPr>
        <p:txBody>
          <a:bodyPr vert="horz" lIns="91440" tIns="45720" rIns="91440" bIns="45720" rtlCol="0" anchor="ctr"/>
          <a:lstStyle>
            <a:lvl1pPr algn="ctr">
              <a:defRPr sz="2400">
                <a:solidFill>
                  <a:schemeClr val="tx1">
                    <a:tint val="75000"/>
                  </a:schemeClr>
                </a:solidFill>
              </a:defRPr>
            </a:lvl1pPr>
          </a:lstStyle>
          <a:p>
            <a:pPr fontAlgn="base">
              <a:spcBef>
                <a:spcPct val="0"/>
              </a:spcBef>
              <a:spcAft>
                <a:spcPct val="0"/>
              </a:spcAft>
              <a:defRPr/>
            </a:pPr>
            <a:fld id="{DD9F0740-C59C-4AD6-B752-7CC1CE13501A}" type="slidenum">
              <a:rPr lang="bg-BG" smtClean="0">
                <a:solidFill>
                  <a:srgbClr val="000000"/>
                </a:solidFill>
              </a:rPr>
              <a:pPr fontAlgn="base">
                <a:spcBef>
                  <a:spcPct val="0"/>
                </a:spcBef>
                <a:spcAft>
                  <a:spcPct val="0"/>
                </a:spcAft>
                <a:defRPr/>
              </a:pPr>
              <a:t>‹#›</a:t>
            </a:fld>
            <a:endParaRPr lang="bg-BG" dirty="0">
              <a:solidFill>
                <a:srgbClr val="000000"/>
              </a:solidFill>
            </a:endParaRPr>
          </a:p>
        </p:txBody>
      </p:sp>
    </p:spTree>
    <p:extLst>
      <p:ext uri="{BB962C8B-B14F-4D97-AF65-F5344CB8AC3E}">
        <p14:creationId xmlns:p14="http://schemas.microsoft.com/office/powerpoint/2010/main" val="2065785542"/>
      </p:ext>
    </p:extLst>
  </p:cSld>
  <p:clrMap bg1="lt1" tx1="dk1" bg2="lt2" tx2="dk2" accent1="accent1" accent2="accent2" accent3="accent3" accent4="accent4" accent5="accent5" accent6="accent6" hlink="hlink" folHlink="folHlink"/>
  <p:sldLayoutIdLst>
    <p:sldLayoutId id="2147483684" r:id="rId1"/>
    <p:sldLayoutId id="2147483697" r:id="rId2"/>
    <p:sldLayoutId id="2147483699" r:id="rId3"/>
    <p:sldLayoutId id="2147483698" r:id="rId4"/>
    <p:sldLayoutId id="2147483700" r:id="rId5"/>
    <p:sldLayoutId id="2147483714" r:id="rId6"/>
    <p:sldLayoutId id="2147483717" r:id="rId7"/>
  </p:sldLayoutIdLst>
  <p:hf hdr="0" ftr="0" dt="0"/>
  <p:txStyles>
    <p:titleStyle>
      <a:lvl1pPr algn="l" defTabSz="1828800" rtl="0" eaLnBrk="1" latinLnBrk="0" hangingPunct="1">
        <a:lnSpc>
          <a:spcPct val="90000"/>
        </a:lnSpc>
        <a:spcBef>
          <a:spcPct val="0"/>
        </a:spcBef>
        <a:buNone/>
        <a:defRPr sz="8800" kern="1200">
          <a:solidFill>
            <a:schemeClr val="tx1"/>
          </a:solidFill>
          <a:latin typeface="+mj-lt"/>
          <a:ea typeface="+mj-ea"/>
          <a:cs typeface="+mj-cs"/>
        </a:defRPr>
      </a:lvl1pPr>
    </p:titleStyle>
    <p:body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3.xml"/><Relationship Id="rId5" Type="http://schemas.openxmlformats.org/officeDocument/2006/relationships/image" Target="../media/image36.png"/><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43.png"/><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8.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microsoft.com/office/2007/relationships/hdphoto" Target="../media/hdphoto1.wdp"/><Relationship Id="rId5" Type="http://schemas.openxmlformats.org/officeDocument/2006/relationships/image" Target="../media/image47.png"/><Relationship Id="rId4" Type="http://schemas.openxmlformats.org/officeDocument/2006/relationships/image" Target="../media/image46.png"/></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3.xml"/><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0.png"/><Relationship Id="rId1" Type="http://schemas.openxmlformats.org/officeDocument/2006/relationships/slideLayout" Target="../slideLayouts/slideLayout3.xml"/><Relationship Id="rId4" Type="http://schemas.openxmlformats.org/officeDocument/2006/relationships/image" Target="../media/image52.png"/></Relationships>
</file>

<file path=ppt/slides/_rels/slide2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54.gif"/><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55.png"/></Relationships>
</file>

<file path=ppt/slides/_rels/slide2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57.png"/></Relationships>
</file>

<file path=ppt/slides/_rels/slide2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3.xml"/><Relationship Id="rId4" Type="http://schemas.openxmlformats.org/officeDocument/2006/relationships/image" Target="../media/image69.gi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svg"/><Relationship Id="rId3" Type="http://schemas.openxmlformats.org/officeDocument/2006/relationships/image" Target="../media/image8.svg"/><Relationship Id="rId7" Type="http://schemas.openxmlformats.org/officeDocument/2006/relationships/image" Target="../media/image12.svg"/><Relationship Id="rId12" Type="http://schemas.openxmlformats.org/officeDocument/2006/relationships/image" Target="../media/image17.png"/><Relationship Id="rId2" Type="http://schemas.openxmlformats.org/officeDocument/2006/relationships/image" Target="../media/image7.png"/><Relationship Id="rId1" Type="http://schemas.openxmlformats.org/officeDocument/2006/relationships/slideLayout" Target="../slideLayouts/slideLayout3.xml"/><Relationship Id="rId6" Type="http://schemas.openxmlformats.org/officeDocument/2006/relationships/image" Target="../media/image11.png"/><Relationship Id="rId11" Type="http://schemas.openxmlformats.org/officeDocument/2006/relationships/image" Target="../media/image16.svg"/><Relationship Id="rId5" Type="http://schemas.openxmlformats.org/officeDocument/2006/relationships/image" Target="../media/image10.svg"/><Relationship Id="rId15" Type="http://schemas.openxmlformats.org/officeDocument/2006/relationships/image" Target="../media/image20.sv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svg"/><Relationship Id="rId14" Type="http://schemas.openxmlformats.org/officeDocument/2006/relationships/image" Target="../media/image19.png"/></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0.svg"/><Relationship Id="rId3" Type="http://schemas.openxmlformats.org/officeDocument/2006/relationships/image" Target="../media/image8.svg"/><Relationship Id="rId7" Type="http://schemas.openxmlformats.org/officeDocument/2006/relationships/image" Target="../media/image12.svg"/><Relationship Id="rId12" Type="http://schemas.openxmlformats.org/officeDocument/2006/relationships/image" Target="../media/image9.png"/><Relationship Id="rId17" Type="http://schemas.openxmlformats.org/officeDocument/2006/relationships/image" Target="../media/image26.svg"/><Relationship Id="rId2" Type="http://schemas.openxmlformats.org/officeDocument/2006/relationships/image" Target="../media/image7.png"/><Relationship Id="rId16" Type="http://schemas.openxmlformats.org/officeDocument/2006/relationships/image" Target="../media/image25.png"/><Relationship Id="rId1" Type="http://schemas.openxmlformats.org/officeDocument/2006/relationships/slideLayout" Target="../slideLayouts/slideLayout3.xml"/><Relationship Id="rId6" Type="http://schemas.openxmlformats.org/officeDocument/2006/relationships/image" Target="../media/image11.png"/><Relationship Id="rId11" Type="http://schemas.openxmlformats.org/officeDocument/2006/relationships/image" Target="../media/image16.svg"/><Relationship Id="rId5" Type="http://schemas.openxmlformats.org/officeDocument/2006/relationships/image" Target="../media/image22.svg"/><Relationship Id="rId15" Type="http://schemas.openxmlformats.org/officeDocument/2006/relationships/image" Target="../media/image24.svg"/><Relationship Id="rId10" Type="http://schemas.openxmlformats.org/officeDocument/2006/relationships/image" Target="../media/image15.png"/><Relationship Id="rId4" Type="http://schemas.openxmlformats.org/officeDocument/2006/relationships/image" Target="../media/image21.png"/><Relationship Id="rId9" Type="http://schemas.openxmlformats.org/officeDocument/2006/relationships/image" Target="../media/image14.svg"/><Relationship Id="rId14" Type="http://schemas.openxmlformats.org/officeDocument/2006/relationships/image" Target="../media/image23.png"/></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0.svg"/><Relationship Id="rId3" Type="http://schemas.openxmlformats.org/officeDocument/2006/relationships/image" Target="../media/image8.svg"/><Relationship Id="rId7" Type="http://schemas.openxmlformats.org/officeDocument/2006/relationships/image" Target="../media/image12.svg"/><Relationship Id="rId12"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3.xml"/><Relationship Id="rId6" Type="http://schemas.openxmlformats.org/officeDocument/2006/relationships/image" Target="../media/image11.png"/><Relationship Id="rId11" Type="http://schemas.openxmlformats.org/officeDocument/2006/relationships/image" Target="../media/image16.svg"/><Relationship Id="rId5" Type="http://schemas.openxmlformats.org/officeDocument/2006/relationships/image" Target="../media/image22.svg"/><Relationship Id="rId10" Type="http://schemas.openxmlformats.org/officeDocument/2006/relationships/image" Target="../media/image15.png"/><Relationship Id="rId4" Type="http://schemas.openxmlformats.org/officeDocument/2006/relationships/image" Target="../media/image21.png"/><Relationship Id="rId9" Type="http://schemas.openxmlformats.org/officeDocument/2006/relationships/image" Target="../media/image14.svg"/></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3.xml"/><Relationship Id="rId5" Type="http://schemas.openxmlformats.org/officeDocument/2006/relationships/image" Target="../media/image32.png"/><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6"/>
          </p:nvPr>
        </p:nvSpPr>
        <p:spPr/>
        <p:txBody>
          <a:bodyPr/>
          <a:lstStyle/>
          <a:p>
            <a:r>
              <a:rPr lang="en-US" dirty="0"/>
              <a:t>University of Cyprus</a:t>
            </a:r>
          </a:p>
        </p:txBody>
      </p:sp>
      <p:sp>
        <p:nvSpPr>
          <p:cNvPr id="3" name="Text Placeholder 2"/>
          <p:cNvSpPr>
            <a:spLocks noGrp="1"/>
          </p:cNvSpPr>
          <p:nvPr>
            <p:ph type="body" sz="quarter" idx="19"/>
          </p:nvPr>
        </p:nvSpPr>
        <p:spPr/>
        <p:txBody>
          <a:bodyPr>
            <a:normAutofit/>
          </a:bodyPr>
          <a:lstStyle/>
          <a:p>
            <a:r>
              <a:rPr lang="en-US" dirty="0"/>
              <a:t>September – </a:t>
            </a:r>
            <a:r>
              <a:rPr lang="en-US"/>
              <a:t>December 2023</a:t>
            </a:r>
            <a:endParaRPr lang="en-US" dirty="0"/>
          </a:p>
        </p:txBody>
      </p:sp>
      <p:sp>
        <p:nvSpPr>
          <p:cNvPr id="4" name="Text Placeholder 3"/>
          <p:cNvSpPr>
            <a:spLocks noGrp="1"/>
          </p:cNvSpPr>
          <p:nvPr>
            <p:ph type="body" sz="quarter" idx="21"/>
          </p:nvPr>
        </p:nvSpPr>
        <p:spPr/>
        <p:txBody>
          <a:bodyPr/>
          <a:lstStyle/>
          <a:p>
            <a:r>
              <a:rPr lang="en-US" dirty="0"/>
              <a:t>MAI631 </a:t>
            </a:r>
          </a:p>
          <a:p>
            <a:r>
              <a:rPr lang="en-US" dirty="0"/>
              <a:t>Artificial Intelligence Ethics II</a:t>
            </a:r>
          </a:p>
        </p:txBody>
      </p:sp>
      <p:sp>
        <p:nvSpPr>
          <p:cNvPr id="5" name="Text Placeholder 4"/>
          <p:cNvSpPr>
            <a:spLocks noGrp="1"/>
          </p:cNvSpPr>
          <p:nvPr>
            <p:ph type="body" sz="quarter" idx="23"/>
          </p:nvPr>
        </p:nvSpPr>
        <p:spPr/>
        <p:txBody>
          <a:bodyPr/>
          <a:lstStyle/>
          <a:p>
            <a:r>
              <a:rPr lang="en-US" dirty="0"/>
              <a:t>Andreas Theodorou</a:t>
            </a:r>
          </a:p>
        </p:txBody>
      </p:sp>
      <p:pic>
        <p:nvPicPr>
          <p:cNvPr id="6" name="Picture 5">
            <a:extLst>
              <a:ext uri="{FF2B5EF4-FFF2-40B4-BE49-F238E27FC236}">
                <a16:creationId xmlns:a16="http://schemas.microsoft.com/office/drawing/2014/main" id="{20C73840-0283-4394-B213-CC9C338BDC83}"/>
              </a:ext>
            </a:extLst>
          </p:cNvPr>
          <p:cNvPicPr/>
          <p:nvPr/>
        </p:nvPicPr>
        <p:blipFill>
          <a:blip r:embed="rId3"/>
          <a:srcRect t="9007" r="76766" b="20964"/>
          <a:stretch>
            <a:fillRect/>
          </a:stretch>
        </p:blipFill>
        <p:spPr>
          <a:xfrm>
            <a:off x="20798725" y="630085"/>
            <a:ext cx="1900638" cy="1880642"/>
          </a:xfrm>
          <a:prstGeom prst="rect">
            <a:avLst/>
          </a:prstGeom>
          <a:noFill/>
          <a:ln>
            <a:noFill/>
            <a:prstDash/>
          </a:ln>
        </p:spPr>
      </p:pic>
    </p:spTree>
    <p:extLst>
      <p:ext uri="{BB962C8B-B14F-4D97-AF65-F5344CB8AC3E}">
        <p14:creationId xmlns:p14="http://schemas.microsoft.com/office/powerpoint/2010/main" val="27863003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4BD5B9E-0AC9-9F96-7F10-9A4F2F99609A}"/>
              </a:ext>
            </a:extLst>
          </p:cNvPr>
          <p:cNvSpPr>
            <a:spLocks noGrp="1"/>
          </p:cNvSpPr>
          <p:nvPr>
            <p:ph type="body" sz="quarter" idx="24"/>
          </p:nvPr>
        </p:nvSpPr>
        <p:spPr/>
        <p:txBody>
          <a:bodyPr/>
          <a:lstStyle/>
          <a:p>
            <a:r>
              <a:rPr lang="en-US" dirty="0"/>
              <a:t>What is and why XAI</a:t>
            </a:r>
          </a:p>
        </p:txBody>
      </p:sp>
      <p:sp>
        <p:nvSpPr>
          <p:cNvPr id="3" name="Text Placeholder 2">
            <a:extLst>
              <a:ext uri="{FF2B5EF4-FFF2-40B4-BE49-F238E27FC236}">
                <a16:creationId xmlns:a16="http://schemas.microsoft.com/office/drawing/2014/main" id="{D0BE653A-99DD-5860-ADC9-DB8BC68D9F72}"/>
              </a:ext>
            </a:extLst>
          </p:cNvPr>
          <p:cNvSpPr>
            <a:spLocks noGrp="1"/>
          </p:cNvSpPr>
          <p:nvPr>
            <p:ph type="body" sz="quarter" idx="22"/>
          </p:nvPr>
        </p:nvSpPr>
        <p:spPr/>
        <p:txBody>
          <a:bodyPr/>
          <a:lstStyle/>
          <a:p>
            <a:r>
              <a:rPr lang="en-SE" b="1" dirty="0">
                <a:solidFill>
                  <a:srgbClr val="FF2D64"/>
                </a:solidFill>
              </a:rPr>
              <a:t>EU GDPR:</a:t>
            </a:r>
          </a:p>
          <a:p>
            <a:r>
              <a:rPr lang="en-GB" dirty="0"/>
              <a:t>“The data subject should have the right not to be subject to a decision, which may include a measure, evaluating personal aspects relating to him or her which is based solely on automated processing and which produces legal effects concerning him or her or similarly significantly affects him or her, such as automatic refusal of an online credit application or e-recruiting practices without any human intervention.</a:t>
            </a:r>
          </a:p>
          <a:p>
            <a:r>
              <a:rPr lang="en-GB" dirty="0"/>
              <a:t>…</a:t>
            </a:r>
          </a:p>
          <a:p>
            <a:r>
              <a:rPr lang="en-GB" dirty="0">
                <a:effectLst/>
              </a:rPr>
              <a:t>In any case, such processing should be subject to suitable safeguards, which should include specific information to the data subject and the right to obtain human intervention, to express his or her point of view, to </a:t>
            </a:r>
            <a:r>
              <a:rPr lang="en-GB" b="1" dirty="0">
                <a:effectLst/>
              </a:rPr>
              <a:t>obtain an explanation of the decision </a:t>
            </a:r>
            <a:r>
              <a:rPr lang="en-GB" dirty="0">
                <a:effectLst/>
              </a:rPr>
              <a:t>reached after such assessment and to challenge the decision.”</a:t>
            </a:r>
          </a:p>
          <a:p>
            <a:br>
              <a:rPr lang="en-GB" dirty="0"/>
            </a:br>
            <a:br>
              <a:rPr lang="en-GB" dirty="0"/>
            </a:br>
            <a:endParaRPr lang="en-SE" dirty="0"/>
          </a:p>
        </p:txBody>
      </p:sp>
      <p:sp>
        <p:nvSpPr>
          <p:cNvPr id="4" name="Text Placeholder 3">
            <a:extLst>
              <a:ext uri="{FF2B5EF4-FFF2-40B4-BE49-F238E27FC236}">
                <a16:creationId xmlns:a16="http://schemas.microsoft.com/office/drawing/2014/main" id="{189970B3-DBF7-480E-D560-8B5925158620}"/>
              </a:ext>
            </a:extLst>
          </p:cNvPr>
          <p:cNvSpPr>
            <a:spLocks noGrp="1"/>
          </p:cNvSpPr>
          <p:nvPr>
            <p:ph type="body" sz="quarter" idx="26"/>
          </p:nvPr>
        </p:nvSpPr>
        <p:spPr/>
        <p:txBody>
          <a:bodyPr/>
          <a:lstStyle/>
          <a:p>
            <a:r>
              <a:rPr lang="en-GB" b="1" dirty="0">
                <a:solidFill>
                  <a:srgbClr val="FF2D64"/>
                </a:solidFill>
              </a:rPr>
              <a:t>US’ Equal Credit Opportunity Act:</a:t>
            </a:r>
          </a:p>
          <a:p>
            <a:r>
              <a:rPr lang="en-GB" dirty="0"/>
              <a:t>“Creditors are required to notify applicants who are denied credit with specific reasons for the detail. As detailed in §1002.9 (b)(2): </a:t>
            </a:r>
          </a:p>
          <a:p>
            <a:r>
              <a:rPr lang="en-GB" dirty="0"/>
              <a:t>Statement of specific reasons. The statement of reasons for adverse action required by paragraph (a)(2)(</a:t>
            </a:r>
            <a:r>
              <a:rPr lang="en-GB" dirty="0" err="1"/>
              <a:t>i</a:t>
            </a:r>
            <a:r>
              <a:rPr lang="en-GB" dirty="0"/>
              <a:t>) of this section must be specific and indicate the principal reason(s) for the adverse action. Statements that the adverse action was based on the creditor's internal standards or policies or that the applicant, joint applicant, or similar party failed to achieve a qualifying score on the creditor's credit scoring system are insufficient.”</a:t>
            </a:r>
          </a:p>
          <a:p>
            <a:endParaRPr lang="en-SE" dirty="0"/>
          </a:p>
        </p:txBody>
      </p:sp>
      <p:sp>
        <p:nvSpPr>
          <p:cNvPr id="5" name="Text Placeholder 4">
            <a:extLst>
              <a:ext uri="{FF2B5EF4-FFF2-40B4-BE49-F238E27FC236}">
                <a16:creationId xmlns:a16="http://schemas.microsoft.com/office/drawing/2014/main" id="{A84DE0DB-39BC-E03D-1660-3EF6BA747122}"/>
              </a:ext>
            </a:extLst>
          </p:cNvPr>
          <p:cNvSpPr>
            <a:spLocks noGrp="1"/>
          </p:cNvSpPr>
          <p:nvPr>
            <p:ph type="body" sz="quarter" idx="25"/>
          </p:nvPr>
        </p:nvSpPr>
        <p:spPr/>
        <p:txBody>
          <a:bodyPr>
            <a:normAutofit/>
          </a:bodyPr>
          <a:lstStyle/>
          <a:p>
            <a:r>
              <a:rPr lang="en-GB" dirty="0"/>
              <a:t>“Right to Explanation”</a:t>
            </a:r>
            <a:endParaRPr lang="en-SE" dirty="0"/>
          </a:p>
        </p:txBody>
      </p:sp>
      <p:sp>
        <p:nvSpPr>
          <p:cNvPr id="6" name="Slide Number Placeholder 5">
            <a:extLst>
              <a:ext uri="{FF2B5EF4-FFF2-40B4-BE49-F238E27FC236}">
                <a16:creationId xmlns:a16="http://schemas.microsoft.com/office/drawing/2014/main" id="{7C3F80DC-E761-712C-935C-ED78CD6B8A7B}"/>
              </a:ext>
            </a:extLst>
          </p:cNvPr>
          <p:cNvSpPr>
            <a:spLocks noGrp="1"/>
          </p:cNvSpPr>
          <p:nvPr>
            <p:ph type="sldNum" sz="quarter" idx="4"/>
          </p:nvPr>
        </p:nvSpPr>
        <p:spPr/>
        <p:txBody>
          <a:bodyPr/>
          <a:lstStyle/>
          <a:p>
            <a:pPr fontAlgn="base">
              <a:spcBef>
                <a:spcPct val="0"/>
              </a:spcBef>
              <a:spcAft>
                <a:spcPct val="0"/>
              </a:spcAft>
              <a:defRPr/>
            </a:pPr>
            <a:fld id="{DD9F0740-C59C-4AD6-B752-7CC1CE13501A}" type="slidenum">
              <a:rPr lang="bg-BG" smtClean="0">
                <a:solidFill>
                  <a:srgbClr val="000000"/>
                </a:solidFill>
              </a:rPr>
              <a:pPr fontAlgn="base">
                <a:spcBef>
                  <a:spcPct val="0"/>
                </a:spcBef>
                <a:spcAft>
                  <a:spcPct val="0"/>
                </a:spcAft>
                <a:defRPr/>
              </a:pPr>
              <a:t>10</a:t>
            </a:fld>
            <a:endParaRPr lang="bg-BG" dirty="0">
              <a:solidFill>
                <a:srgbClr val="000000"/>
              </a:solidFill>
            </a:endParaRPr>
          </a:p>
        </p:txBody>
      </p:sp>
      <p:sp>
        <p:nvSpPr>
          <p:cNvPr id="7" name="TextBox 6">
            <a:extLst>
              <a:ext uri="{FF2B5EF4-FFF2-40B4-BE49-F238E27FC236}">
                <a16:creationId xmlns:a16="http://schemas.microsoft.com/office/drawing/2014/main" id="{787076F0-443F-3B83-B1F7-457A8C016F44}"/>
              </a:ext>
            </a:extLst>
          </p:cNvPr>
          <p:cNvSpPr txBox="1"/>
          <p:nvPr/>
        </p:nvSpPr>
        <p:spPr>
          <a:xfrm>
            <a:off x="1905183" y="10979768"/>
            <a:ext cx="19559588" cy="646331"/>
          </a:xfrm>
          <a:prstGeom prst="rect">
            <a:avLst/>
          </a:prstGeom>
          <a:noFill/>
        </p:spPr>
        <p:txBody>
          <a:bodyPr wrap="square" rtlCol="0">
            <a:spAutoFit/>
          </a:bodyPr>
          <a:lstStyle/>
          <a:p>
            <a:pPr algn="ctr"/>
            <a:r>
              <a:rPr lang="en-SE" dirty="0">
                <a:solidFill>
                  <a:srgbClr val="FF2D64"/>
                </a:solidFill>
                <a:latin typeface="Helvetica Neue" panose="02000503000000020004" pitchFamily="2" charset="0"/>
                <a:ea typeface="Helvetica Neue" panose="02000503000000020004" pitchFamily="2" charset="0"/>
                <a:cs typeface="Helvetica Neue" panose="02000503000000020004" pitchFamily="2" charset="0"/>
              </a:rPr>
              <a:t>Unlike popular belief, the source of the explanation </a:t>
            </a:r>
            <a:r>
              <a:rPr lang="en-SE" b="1" dirty="0">
                <a:solidFill>
                  <a:srgbClr val="FF2D64"/>
                </a:solidFill>
                <a:latin typeface="Helvetica Neue" panose="02000503000000020004" pitchFamily="2" charset="0"/>
                <a:ea typeface="Helvetica Neue" panose="02000503000000020004" pitchFamily="2" charset="0"/>
                <a:cs typeface="Helvetica Neue" panose="02000503000000020004" pitchFamily="2" charset="0"/>
              </a:rPr>
              <a:t>does not</a:t>
            </a:r>
            <a:r>
              <a:rPr lang="en-SE" dirty="0">
                <a:solidFill>
                  <a:srgbClr val="FF2D64"/>
                </a:solidFill>
                <a:latin typeface="Helvetica Neue" panose="02000503000000020004" pitchFamily="2" charset="0"/>
                <a:ea typeface="Helvetica Neue" panose="02000503000000020004" pitchFamily="2" charset="0"/>
                <a:cs typeface="Helvetica Neue" panose="02000503000000020004" pitchFamily="2" charset="0"/>
              </a:rPr>
              <a:t> have to be the AI system.</a:t>
            </a:r>
          </a:p>
        </p:txBody>
      </p:sp>
    </p:spTree>
    <p:extLst>
      <p:ext uri="{BB962C8B-B14F-4D97-AF65-F5344CB8AC3E}">
        <p14:creationId xmlns:p14="http://schemas.microsoft.com/office/powerpoint/2010/main" val="399859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4BD5B9E-0AC9-9F96-7F10-9A4F2F99609A}"/>
              </a:ext>
            </a:extLst>
          </p:cNvPr>
          <p:cNvSpPr>
            <a:spLocks noGrp="1"/>
          </p:cNvSpPr>
          <p:nvPr>
            <p:ph type="body" sz="quarter" idx="24"/>
          </p:nvPr>
        </p:nvSpPr>
        <p:spPr/>
        <p:txBody>
          <a:bodyPr/>
          <a:lstStyle/>
          <a:p>
            <a:r>
              <a:rPr lang="en-US" dirty="0"/>
              <a:t>What is and why XAI</a:t>
            </a:r>
          </a:p>
        </p:txBody>
      </p:sp>
      <p:pic>
        <p:nvPicPr>
          <p:cNvPr id="8" name="Picture 7">
            <a:extLst>
              <a:ext uri="{FF2B5EF4-FFF2-40B4-BE49-F238E27FC236}">
                <a16:creationId xmlns:a16="http://schemas.microsoft.com/office/drawing/2014/main" id="{3F82DDA1-CB64-12C5-D8B0-495C041D50FE}"/>
              </a:ext>
            </a:extLst>
          </p:cNvPr>
          <p:cNvPicPr>
            <a:picLocks noChangeAspect="1"/>
          </p:cNvPicPr>
          <p:nvPr/>
        </p:nvPicPr>
        <p:blipFill>
          <a:blip r:embed="rId2"/>
          <a:stretch>
            <a:fillRect/>
          </a:stretch>
        </p:blipFill>
        <p:spPr>
          <a:xfrm>
            <a:off x="2395538" y="7531100"/>
            <a:ext cx="8120062" cy="4118308"/>
          </a:xfrm>
          <a:prstGeom prst="rect">
            <a:avLst/>
          </a:prstGeom>
        </p:spPr>
      </p:pic>
      <p:sp>
        <p:nvSpPr>
          <p:cNvPr id="5" name="Text Placeholder 4">
            <a:extLst>
              <a:ext uri="{FF2B5EF4-FFF2-40B4-BE49-F238E27FC236}">
                <a16:creationId xmlns:a16="http://schemas.microsoft.com/office/drawing/2014/main" id="{A84DE0DB-39BC-E03D-1660-3EF6BA747122}"/>
              </a:ext>
            </a:extLst>
          </p:cNvPr>
          <p:cNvSpPr>
            <a:spLocks noGrp="1"/>
          </p:cNvSpPr>
          <p:nvPr>
            <p:ph type="body" sz="quarter" idx="25"/>
          </p:nvPr>
        </p:nvSpPr>
        <p:spPr/>
        <p:txBody>
          <a:bodyPr>
            <a:normAutofit/>
          </a:bodyPr>
          <a:lstStyle/>
          <a:p>
            <a:r>
              <a:rPr lang="en-SE" dirty="0"/>
              <a:t>XAI Boom</a:t>
            </a:r>
          </a:p>
        </p:txBody>
      </p:sp>
      <p:sp>
        <p:nvSpPr>
          <p:cNvPr id="6" name="Slide Number Placeholder 5">
            <a:extLst>
              <a:ext uri="{FF2B5EF4-FFF2-40B4-BE49-F238E27FC236}">
                <a16:creationId xmlns:a16="http://schemas.microsoft.com/office/drawing/2014/main" id="{7C3F80DC-E761-712C-935C-ED78CD6B8A7B}"/>
              </a:ext>
            </a:extLst>
          </p:cNvPr>
          <p:cNvSpPr>
            <a:spLocks noGrp="1"/>
          </p:cNvSpPr>
          <p:nvPr>
            <p:ph type="sldNum" sz="quarter" idx="4"/>
          </p:nvPr>
        </p:nvSpPr>
        <p:spPr/>
        <p:txBody>
          <a:bodyPr/>
          <a:lstStyle/>
          <a:p>
            <a:pPr fontAlgn="base">
              <a:spcBef>
                <a:spcPct val="0"/>
              </a:spcBef>
              <a:spcAft>
                <a:spcPct val="0"/>
              </a:spcAft>
              <a:defRPr/>
            </a:pPr>
            <a:fld id="{DD9F0740-C59C-4AD6-B752-7CC1CE13501A}" type="slidenum">
              <a:rPr lang="bg-BG" smtClean="0">
                <a:solidFill>
                  <a:srgbClr val="000000"/>
                </a:solidFill>
              </a:rPr>
              <a:pPr fontAlgn="base">
                <a:spcBef>
                  <a:spcPct val="0"/>
                </a:spcBef>
                <a:spcAft>
                  <a:spcPct val="0"/>
                </a:spcAft>
                <a:defRPr/>
              </a:pPr>
              <a:t>11</a:t>
            </a:fld>
            <a:endParaRPr lang="bg-BG" dirty="0">
              <a:solidFill>
                <a:srgbClr val="000000"/>
              </a:solidFill>
            </a:endParaRPr>
          </a:p>
        </p:txBody>
      </p:sp>
      <p:pic>
        <p:nvPicPr>
          <p:cNvPr id="9" name="Picture 8">
            <a:extLst>
              <a:ext uri="{FF2B5EF4-FFF2-40B4-BE49-F238E27FC236}">
                <a16:creationId xmlns:a16="http://schemas.microsoft.com/office/drawing/2014/main" id="{7AE08523-DC99-5547-3887-16E5EC5A606D}"/>
              </a:ext>
            </a:extLst>
          </p:cNvPr>
          <p:cNvPicPr>
            <a:picLocks noChangeAspect="1"/>
          </p:cNvPicPr>
          <p:nvPr/>
        </p:nvPicPr>
        <p:blipFill>
          <a:blip r:embed="rId3"/>
          <a:stretch>
            <a:fillRect/>
          </a:stretch>
        </p:blipFill>
        <p:spPr>
          <a:xfrm>
            <a:off x="4596130" y="5266923"/>
            <a:ext cx="3718878" cy="2026454"/>
          </a:xfrm>
          <a:prstGeom prst="rect">
            <a:avLst/>
          </a:prstGeom>
        </p:spPr>
      </p:pic>
      <p:pic>
        <p:nvPicPr>
          <p:cNvPr id="14" name="Picture 13">
            <a:extLst>
              <a:ext uri="{FF2B5EF4-FFF2-40B4-BE49-F238E27FC236}">
                <a16:creationId xmlns:a16="http://schemas.microsoft.com/office/drawing/2014/main" id="{72CF8D0A-A14E-28CE-F392-44F8AA620C4B}"/>
              </a:ext>
            </a:extLst>
          </p:cNvPr>
          <p:cNvPicPr>
            <a:picLocks noChangeAspect="1"/>
          </p:cNvPicPr>
          <p:nvPr/>
        </p:nvPicPr>
        <p:blipFill>
          <a:blip r:embed="rId4"/>
          <a:stretch>
            <a:fillRect/>
          </a:stretch>
        </p:blipFill>
        <p:spPr>
          <a:xfrm>
            <a:off x="13030200" y="4043775"/>
            <a:ext cx="7875306" cy="3576225"/>
          </a:xfrm>
          <a:prstGeom prst="rect">
            <a:avLst/>
          </a:prstGeom>
        </p:spPr>
      </p:pic>
      <p:pic>
        <p:nvPicPr>
          <p:cNvPr id="15" name="Picture 14">
            <a:extLst>
              <a:ext uri="{FF2B5EF4-FFF2-40B4-BE49-F238E27FC236}">
                <a16:creationId xmlns:a16="http://schemas.microsoft.com/office/drawing/2014/main" id="{1D5A5DB4-C1EE-BC54-DEAA-85709F41B70F}"/>
              </a:ext>
            </a:extLst>
          </p:cNvPr>
          <p:cNvPicPr>
            <a:picLocks noChangeAspect="1"/>
          </p:cNvPicPr>
          <p:nvPr/>
        </p:nvPicPr>
        <p:blipFill>
          <a:blip r:embed="rId5"/>
          <a:stretch>
            <a:fillRect/>
          </a:stretch>
        </p:blipFill>
        <p:spPr>
          <a:xfrm>
            <a:off x="13350242" y="7665720"/>
            <a:ext cx="7793808" cy="4779222"/>
          </a:xfrm>
          <a:prstGeom prst="rect">
            <a:avLst/>
          </a:prstGeom>
        </p:spPr>
      </p:pic>
    </p:spTree>
    <p:extLst>
      <p:ext uri="{BB962C8B-B14F-4D97-AF65-F5344CB8AC3E}">
        <p14:creationId xmlns:p14="http://schemas.microsoft.com/office/powerpoint/2010/main" val="29031500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4BD5B9E-0AC9-9F96-7F10-9A4F2F99609A}"/>
              </a:ext>
            </a:extLst>
          </p:cNvPr>
          <p:cNvSpPr>
            <a:spLocks noGrp="1"/>
          </p:cNvSpPr>
          <p:nvPr>
            <p:ph type="body" sz="quarter" idx="24"/>
          </p:nvPr>
        </p:nvSpPr>
        <p:spPr/>
        <p:txBody>
          <a:bodyPr/>
          <a:lstStyle/>
          <a:p>
            <a:r>
              <a:rPr lang="en-US" dirty="0"/>
              <a:t>What is and why XAI</a:t>
            </a:r>
          </a:p>
        </p:txBody>
      </p:sp>
      <p:sp>
        <p:nvSpPr>
          <p:cNvPr id="5" name="Text Placeholder 4">
            <a:extLst>
              <a:ext uri="{FF2B5EF4-FFF2-40B4-BE49-F238E27FC236}">
                <a16:creationId xmlns:a16="http://schemas.microsoft.com/office/drawing/2014/main" id="{A84DE0DB-39BC-E03D-1660-3EF6BA747122}"/>
              </a:ext>
            </a:extLst>
          </p:cNvPr>
          <p:cNvSpPr>
            <a:spLocks noGrp="1"/>
          </p:cNvSpPr>
          <p:nvPr>
            <p:ph type="body" sz="quarter" idx="25"/>
          </p:nvPr>
        </p:nvSpPr>
        <p:spPr/>
        <p:txBody>
          <a:bodyPr>
            <a:normAutofit/>
          </a:bodyPr>
          <a:lstStyle/>
          <a:p>
            <a:r>
              <a:rPr lang="en-SE" dirty="0"/>
              <a:t>XAI Boom</a:t>
            </a:r>
          </a:p>
        </p:txBody>
      </p:sp>
      <p:sp>
        <p:nvSpPr>
          <p:cNvPr id="6" name="Slide Number Placeholder 5">
            <a:extLst>
              <a:ext uri="{FF2B5EF4-FFF2-40B4-BE49-F238E27FC236}">
                <a16:creationId xmlns:a16="http://schemas.microsoft.com/office/drawing/2014/main" id="{7C3F80DC-E761-712C-935C-ED78CD6B8A7B}"/>
              </a:ext>
            </a:extLst>
          </p:cNvPr>
          <p:cNvSpPr>
            <a:spLocks noGrp="1"/>
          </p:cNvSpPr>
          <p:nvPr>
            <p:ph type="sldNum" sz="quarter" idx="4"/>
          </p:nvPr>
        </p:nvSpPr>
        <p:spPr/>
        <p:txBody>
          <a:bodyPr/>
          <a:lstStyle/>
          <a:p>
            <a:pPr fontAlgn="base">
              <a:spcBef>
                <a:spcPct val="0"/>
              </a:spcBef>
              <a:spcAft>
                <a:spcPct val="0"/>
              </a:spcAft>
              <a:defRPr/>
            </a:pPr>
            <a:fld id="{DD9F0740-C59C-4AD6-B752-7CC1CE13501A}" type="slidenum">
              <a:rPr lang="bg-BG" smtClean="0">
                <a:solidFill>
                  <a:srgbClr val="000000"/>
                </a:solidFill>
              </a:rPr>
              <a:pPr fontAlgn="base">
                <a:spcBef>
                  <a:spcPct val="0"/>
                </a:spcBef>
                <a:spcAft>
                  <a:spcPct val="0"/>
                </a:spcAft>
                <a:defRPr/>
              </a:pPr>
              <a:t>12</a:t>
            </a:fld>
            <a:endParaRPr lang="bg-BG" dirty="0">
              <a:solidFill>
                <a:srgbClr val="000000"/>
              </a:solidFill>
            </a:endParaRPr>
          </a:p>
        </p:txBody>
      </p:sp>
      <p:pic>
        <p:nvPicPr>
          <p:cNvPr id="1026" name="Picture 2" descr="Electronics 12 01092 g001">
            <a:extLst>
              <a:ext uri="{FF2B5EF4-FFF2-40B4-BE49-F238E27FC236}">
                <a16:creationId xmlns:a16="http://schemas.microsoft.com/office/drawing/2014/main" id="{F97B97FF-6631-9A57-557C-015B5C5B46C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221018" y="5702300"/>
            <a:ext cx="8767444" cy="4835223"/>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42BB84E6-CC29-5CA0-09CC-80101AE6EB00}"/>
              </a:ext>
            </a:extLst>
          </p:cNvPr>
          <p:cNvSpPr txBox="1"/>
          <p:nvPr/>
        </p:nvSpPr>
        <p:spPr>
          <a:xfrm>
            <a:off x="11564488" y="10926625"/>
            <a:ext cx="12192000" cy="1015663"/>
          </a:xfrm>
          <a:prstGeom prst="rect">
            <a:avLst/>
          </a:prstGeom>
          <a:noFill/>
        </p:spPr>
        <p:txBody>
          <a:bodyPr wrap="square">
            <a:spAutoFit/>
          </a:bodyPr>
          <a:lstStyle/>
          <a:p>
            <a:pPr algn="l"/>
            <a:r>
              <a:rPr lang="en-GB" sz="2000" i="0" dirty="0" err="1">
                <a:solidFill>
                  <a:schemeClr val="bg1">
                    <a:lumMod val="50000"/>
                  </a:schemeClr>
                </a:solidFill>
                <a:effectLst/>
                <a:latin typeface="Helvetica Neue" panose="02000503000000020004" pitchFamily="2" charset="0"/>
                <a:ea typeface="Helvetica Neue" panose="02000503000000020004" pitchFamily="2" charset="0"/>
                <a:cs typeface="Helvetica Neue" panose="02000503000000020004" pitchFamily="2" charset="0"/>
              </a:rPr>
              <a:t>Nagahisarchoghaei</a:t>
            </a:r>
            <a:r>
              <a:rPr lang="en-GB" sz="2000" i="0" dirty="0">
                <a:solidFill>
                  <a:schemeClr val="bg1">
                    <a:lumMod val="50000"/>
                  </a:schemeClr>
                </a:solidFill>
                <a:effectLst/>
                <a:latin typeface="Helvetica Neue" panose="02000503000000020004" pitchFamily="2" charset="0"/>
                <a:ea typeface="Helvetica Neue" panose="02000503000000020004" pitchFamily="2" charset="0"/>
                <a:cs typeface="Helvetica Neue" panose="02000503000000020004" pitchFamily="2" charset="0"/>
              </a:rPr>
              <a:t>, M.; Nur, N.; Cummins, L.; Nur, N.; Karimi, M.M.; </a:t>
            </a:r>
            <a:r>
              <a:rPr lang="en-GB" sz="2000" i="0" dirty="0" err="1">
                <a:solidFill>
                  <a:schemeClr val="bg1">
                    <a:lumMod val="50000"/>
                  </a:schemeClr>
                </a:solidFill>
                <a:effectLst/>
                <a:latin typeface="Helvetica Neue" panose="02000503000000020004" pitchFamily="2" charset="0"/>
                <a:ea typeface="Helvetica Neue" panose="02000503000000020004" pitchFamily="2" charset="0"/>
                <a:cs typeface="Helvetica Neue" panose="02000503000000020004" pitchFamily="2" charset="0"/>
              </a:rPr>
              <a:t>Nandanwar</a:t>
            </a:r>
            <a:r>
              <a:rPr lang="en-GB" sz="2000" i="0" dirty="0">
                <a:solidFill>
                  <a:schemeClr val="bg1">
                    <a:lumMod val="50000"/>
                  </a:schemeClr>
                </a:solidFill>
                <a:effectLst/>
                <a:latin typeface="Helvetica Neue" panose="02000503000000020004" pitchFamily="2" charset="0"/>
                <a:ea typeface="Helvetica Neue" panose="02000503000000020004" pitchFamily="2" charset="0"/>
                <a:cs typeface="Helvetica Neue" panose="02000503000000020004" pitchFamily="2" charset="0"/>
              </a:rPr>
              <a:t>, S.; Bhattacharyya, S.; Rahimi, S. (2023). An Empirical Survey on Explainable AI Technologies: Recent Trends, Use-Cases, and Categories from Technical and Application Perspectives. </a:t>
            </a:r>
            <a:r>
              <a:rPr lang="en-GB" sz="2000" i="1" dirty="0">
                <a:solidFill>
                  <a:schemeClr val="bg1">
                    <a:lumMod val="50000"/>
                  </a:schemeClr>
                </a:solidFill>
                <a:effectLst/>
                <a:latin typeface="Helvetica Neue" panose="02000503000000020004" pitchFamily="2" charset="0"/>
                <a:ea typeface="Helvetica Neue" panose="02000503000000020004" pitchFamily="2" charset="0"/>
                <a:cs typeface="Helvetica Neue" panose="02000503000000020004" pitchFamily="2" charset="0"/>
              </a:rPr>
              <a:t>Electronics</a:t>
            </a:r>
            <a:r>
              <a:rPr lang="en-GB" sz="2000" i="0" dirty="0">
                <a:solidFill>
                  <a:schemeClr val="bg1">
                    <a:lumMod val="50000"/>
                  </a:schemeClr>
                </a:solidFill>
                <a:effectLst/>
                <a:latin typeface="Helvetica Neue" panose="02000503000000020004" pitchFamily="2" charset="0"/>
                <a:ea typeface="Helvetica Neue" panose="02000503000000020004" pitchFamily="2" charset="0"/>
                <a:cs typeface="Helvetica Neue" panose="02000503000000020004" pitchFamily="2" charset="0"/>
              </a:rPr>
              <a:t>, </a:t>
            </a:r>
            <a:r>
              <a:rPr lang="en-GB" sz="2000" i="1" dirty="0">
                <a:solidFill>
                  <a:schemeClr val="bg1">
                    <a:lumMod val="50000"/>
                  </a:schemeClr>
                </a:solidFill>
                <a:effectLst/>
                <a:latin typeface="Helvetica Neue" panose="02000503000000020004" pitchFamily="2" charset="0"/>
                <a:ea typeface="Helvetica Neue" panose="02000503000000020004" pitchFamily="2" charset="0"/>
                <a:cs typeface="Helvetica Neue" panose="02000503000000020004" pitchFamily="2" charset="0"/>
              </a:rPr>
              <a:t>12</a:t>
            </a:r>
            <a:r>
              <a:rPr lang="en-GB" sz="2000" i="0" dirty="0">
                <a:solidFill>
                  <a:schemeClr val="bg1">
                    <a:lumMod val="50000"/>
                  </a:schemeClr>
                </a:solidFill>
                <a:effectLst/>
                <a:latin typeface="Helvetica Neue" panose="02000503000000020004" pitchFamily="2" charset="0"/>
                <a:ea typeface="Helvetica Neue" panose="02000503000000020004" pitchFamily="2" charset="0"/>
                <a:cs typeface="Helvetica Neue" panose="02000503000000020004" pitchFamily="2" charset="0"/>
              </a:rPr>
              <a:t>, 1092.</a:t>
            </a:r>
            <a:endParaRPr lang="en-SE" sz="2000" dirty="0">
              <a:solidFill>
                <a:schemeClr val="bg1">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3" name="Picture 2">
            <a:extLst>
              <a:ext uri="{FF2B5EF4-FFF2-40B4-BE49-F238E27FC236}">
                <a16:creationId xmlns:a16="http://schemas.microsoft.com/office/drawing/2014/main" id="{36170526-3EB6-9877-3908-427BB1A451ED}"/>
              </a:ext>
            </a:extLst>
          </p:cNvPr>
          <p:cNvPicPr>
            <a:picLocks noChangeAspect="1"/>
          </p:cNvPicPr>
          <p:nvPr/>
        </p:nvPicPr>
        <p:blipFill>
          <a:blip r:embed="rId3"/>
          <a:stretch>
            <a:fillRect/>
          </a:stretch>
        </p:blipFill>
        <p:spPr>
          <a:xfrm>
            <a:off x="3563620" y="5550695"/>
            <a:ext cx="6159500" cy="5901920"/>
          </a:xfrm>
          <a:prstGeom prst="rect">
            <a:avLst/>
          </a:prstGeom>
        </p:spPr>
      </p:pic>
    </p:spTree>
    <p:extLst>
      <p:ext uri="{BB962C8B-B14F-4D97-AF65-F5344CB8AC3E}">
        <p14:creationId xmlns:p14="http://schemas.microsoft.com/office/powerpoint/2010/main" val="39645066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16B149D-BBDC-2B6F-5CFC-AFC87752DD20}"/>
              </a:ext>
            </a:extLst>
          </p:cNvPr>
          <p:cNvSpPr>
            <a:spLocks noGrp="1"/>
          </p:cNvSpPr>
          <p:nvPr>
            <p:ph type="body" sz="quarter" idx="24"/>
          </p:nvPr>
        </p:nvSpPr>
        <p:spPr/>
        <p:txBody>
          <a:bodyPr/>
          <a:lstStyle/>
          <a:p>
            <a:r>
              <a:rPr lang="en-US" dirty="0"/>
              <a:t>What is and why XAI</a:t>
            </a:r>
          </a:p>
        </p:txBody>
      </p:sp>
      <p:sp>
        <p:nvSpPr>
          <p:cNvPr id="3" name="Text Placeholder 2">
            <a:extLst>
              <a:ext uri="{FF2B5EF4-FFF2-40B4-BE49-F238E27FC236}">
                <a16:creationId xmlns:a16="http://schemas.microsoft.com/office/drawing/2014/main" id="{01FBF766-8B2A-6F7E-9F24-0E9A3513C7F0}"/>
              </a:ext>
            </a:extLst>
          </p:cNvPr>
          <p:cNvSpPr>
            <a:spLocks noGrp="1"/>
          </p:cNvSpPr>
          <p:nvPr>
            <p:ph type="body" sz="quarter" idx="22"/>
          </p:nvPr>
        </p:nvSpPr>
        <p:spPr/>
        <p:txBody>
          <a:bodyPr/>
          <a:lstStyle/>
          <a:p>
            <a:r>
              <a:rPr lang="en-GB" sz="2400" b="1" dirty="0"/>
              <a:t>Broader definition: </a:t>
            </a:r>
            <a:r>
              <a:rPr lang="en-GB" sz="2400" dirty="0"/>
              <a:t>Techniques and methods that make a model’s decisions </a:t>
            </a:r>
            <a:r>
              <a:rPr lang="en-GB" sz="2400" b="1" dirty="0">
                <a:solidFill>
                  <a:srgbClr val="FF2D64"/>
                </a:solidFill>
              </a:rPr>
              <a:t>understandable</a:t>
            </a:r>
            <a:r>
              <a:rPr lang="en-GB" sz="2400" dirty="0"/>
              <a:t> by people.</a:t>
            </a:r>
          </a:p>
          <a:p>
            <a:r>
              <a:rPr lang="en-GB" sz="2400" dirty="0"/>
              <a:t> </a:t>
            </a:r>
          </a:p>
          <a:p>
            <a:r>
              <a:rPr lang="en-GB" sz="2400" dirty="0"/>
              <a:t>Interpretability is a concept that results from the interaction between several definitions:</a:t>
            </a:r>
          </a:p>
          <a:p>
            <a:pPr marL="1066800" lvl="1" indent="-457200">
              <a:buFont typeface="+mj-lt"/>
              <a:buAutoNum type="arabicPeriod"/>
            </a:pPr>
            <a:r>
              <a:rPr lang="en-GB" sz="2200" dirty="0">
                <a:solidFill>
                  <a:srgbClr val="0100C8"/>
                </a:solidFill>
                <a:latin typeface="Helvetica Neue" panose="02000503000000020004" pitchFamily="2" charset="0"/>
                <a:ea typeface="Helvetica Neue" panose="02000503000000020004" pitchFamily="2" charset="0"/>
                <a:cs typeface="Helvetica Neue" panose="02000503000000020004" pitchFamily="2" charset="0"/>
              </a:rPr>
              <a:t>The degree to which a human can understand the cause of a decision.</a:t>
            </a:r>
          </a:p>
          <a:p>
            <a:pPr marL="1066800" lvl="1" indent="-457200">
              <a:buFont typeface="+mj-lt"/>
              <a:buAutoNum type="arabicPeriod"/>
            </a:pPr>
            <a:r>
              <a:rPr lang="en-GB" sz="2200" dirty="0">
                <a:solidFill>
                  <a:srgbClr val="0100C8"/>
                </a:solidFill>
                <a:latin typeface="Helvetica Neue" panose="02000503000000020004" pitchFamily="2" charset="0"/>
                <a:ea typeface="Helvetica Neue" panose="02000503000000020004" pitchFamily="2" charset="0"/>
                <a:cs typeface="Helvetica Neue" panose="02000503000000020004" pitchFamily="2" charset="0"/>
              </a:rPr>
              <a:t>The degree to which a human can consistently predict the model’s result.</a:t>
            </a:r>
          </a:p>
          <a:p>
            <a:endParaRPr lang="en-GB" sz="2400" dirty="0"/>
          </a:p>
          <a:p>
            <a:endParaRPr lang="en-SE" sz="2400" dirty="0"/>
          </a:p>
        </p:txBody>
      </p:sp>
      <p:sp>
        <p:nvSpPr>
          <p:cNvPr id="5" name="Text Placeholder 4">
            <a:extLst>
              <a:ext uri="{FF2B5EF4-FFF2-40B4-BE49-F238E27FC236}">
                <a16:creationId xmlns:a16="http://schemas.microsoft.com/office/drawing/2014/main" id="{521F8649-E047-842C-6F63-8A00D81393B2}"/>
              </a:ext>
            </a:extLst>
          </p:cNvPr>
          <p:cNvSpPr>
            <a:spLocks noGrp="1"/>
          </p:cNvSpPr>
          <p:nvPr>
            <p:ph type="body" sz="quarter" idx="25"/>
          </p:nvPr>
        </p:nvSpPr>
        <p:spPr/>
        <p:txBody>
          <a:bodyPr/>
          <a:lstStyle/>
          <a:p>
            <a:r>
              <a:rPr lang="en-SE" dirty="0"/>
              <a:t>Definitions</a:t>
            </a:r>
          </a:p>
        </p:txBody>
      </p:sp>
      <p:sp>
        <p:nvSpPr>
          <p:cNvPr id="6" name="Slide Number Placeholder 5">
            <a:extLst>
              <a:ext uri="{FF2B5EF4-FFF2-40B4-BE49-F238E27FC236}">
                <a16:creationId xmlns:a16="http://schemas.microsoft.com/office/drawing/2014/main" id="{97BABA33-8C44-4360-4548-D28FB4D10038}"/>
              </a:ext>
            </a:extLst>
          </p:cNvPr>
          <p:cNvSpPr>
            <a:spLocks noGrp="1"/>
          </p:cNvSpPr>
          <p:nvPr>
            <p:ph type="sldNum" sz="quarter" idx="4"/>
          </p:nvPr>
        </p:nvSpPr>
        <p:spPr/>
        <p:txBody>
          <a:bodyPr/>
          <a:lstStyle/>
          <a:p>
            <a:pPr fontAlgn="base">
              <a:spcBef>
                <a:spcPct val="0"/>
              </a:spcBef>
              <a:spcAft>
                <a:spcPct val="0"/>
              </a:spcAft>
              <a:defRPr/>
            </a:pPr>
            <a:fld id="{DD9F0740-C59C-4AD6-B752-7CC1CE13501A}" type="slidenum">
              <a:rPr lang="bg-BG" smtClean="0">
                <a:solidFill>
                  <a:srgbClr val="000000"/>
                </a:solidFill>
              </a:rPr>
              <a:pPr fontAlgn="base">
                <a:spcBef>
                  <a:spcPct val="0"/>
                </a:spcBef>
                <a:spcAft>
                  <a:spcPct val="0"/>
                </a:spcAft>
                <a:defRPr/>
              </a:pPr>
              <a:t>13</a:t>
            </a:fld>
            <a:endParaRPr lang="bg-BG" dirty="0">
              <a:solidFill>
                <a:srgbClr val="000000"/>
              </a:solidFill>
            </a:endParaRPr>
          </a:p>
        </p:txBody>
      </p:sp>
      <p:sp>
        <p:nvSpPr>
          <p:cNvPr id="8" name="TextBox 7">
            <a:extLst>
              <a:ext uri="{FF2B5EF4-FFF2-40B4-BE49-F238E27FC236}">
                <a16:creationId xmlns:a16="http://schemas.microsoft.com/office/drawing/2014/main" id="{34867317-4445-0F20-BB1B-CD0FBB3B7EA4}"/>
              </a:ext>
            </a:extLst>
          </p:cNvPr>
          <p:cNvSpPr txBox="1"/>
          <p:nvPr/>
        </p:nvSpPr>
        <p:spPr>
          <a:xfrm>
            <a:off x="1287095" y="11322608"/>
            <a:ext cx="12194380" cy="400110"/>
          </a:xfrm>
          <a:prstGeom prst="rect">
            <a:avLst/>
          </a:prstGeom>
          <a:noFill/>
        </p:spPr>
        <p:txBody>
          <a:bodyPr wrap="square">
            <a:spAutoFit/>
          </a:bodyPr>
          <a:lstStyle/>
          <a:p>
            <a:r>
              <a:rPr lang="en-GB" sz="2000" dirty="0">
                <a:solidFill>
                  <a:schemeClr val="bg1">
                    <a:lumMod val="50000"/>
                  </a:schemeClr>
                </a:solidFill>
                <a:latin typeface="Helvetica Neue" panose="02000503000000020004" pitchFamily="2" charset="0"/>
                <a:ea typeface="Helvetica Neue" panose="02000503000000020004" pitchFamily="2" charset="0"/>
                <a:cs typeface="Helvetica Neue" panose="02000503000000020004" pitchFamily="2" charset="0"/>
              </a:rPr>
              <a:t>Miller T. (2018). “Explanation in artificial intelligence: Insights from the social sciences.”</a:t>
            </a:r>
            <a:endParaRPr lang="en-SE" sz="2000" dirty="0">
              <a:solidFill>
                <a:schemeClr val="bg1">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6146" name="Picture 2" descr="Machine Learning">
            <a:extLst>
              <a:ext uri="{FF2B5EF4-FFF2-40B4-BE49-F238E27FC236}">
                <a16:creationId xmlns:a16="http://schemas.microsoft.com/office/drawing/2014/main" id="{EE307F9E-5290-D4DD-57A6-6B84213E05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88252" y="4246809"/>
            <a:ext cx="4988667" cy="590303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50C0B80A-D37B-CA39-774E-178DDCA54454}"/>
              </a:ext>
            </a:extLst>
          </p:cNvPr>
          <p:cNvSpPr txBox="1"/>
          <p:nvPr/>
        </p:nvSpPr>
        <p:spPr>
          <a:xfrm>
            <a:off x="12486585" y="10310897"/>
            <a:ext cx="12192000" cy="400110"/>
          </a:xfrm>
          <a:prstGeom prst="rect">
            <a:avLst/>
          </a:prstGeom>
          <a:noFill/>
        </p:spPr>
        <p:txBody>
          <a:bodyPr wrap="square">
            <a:spAutoFit/>
          </a:bodyPr>
          <a:lstStyle/>
          <a:p>
            <a:pPr algn="ctr"/>
            <a:r>
              <a:rPr lang="en-GB" sz="2000" dirty="0">
                <a:solidFill>
                  <a:schemeClr val="bg1">
                    <a:lumMod val="50000"/>
                  </a:schemeClr>
                </a:solidFill>
                <a:latin typeface="Helvetica Neue" panose="02000503000000020004" pitchFamily="2" charset="0"/>
                <a:ea typeface="Helvetica Neue" panose="02000503000000020004" pitchFamily="2" charset="0"/>
                <a:cs typeface="Helvetica Neue" panose="02000503000000020004" pitchFamily="2" charset="0"/>
              </a:rPr>
              <a:t>XKCD. “Machine Learning.” h</a:t>
            </a:r>
            <a:r>
              <a:rPr lang="en-GB" sz="2000" i="0" strike="noStrike" dirty="0">
                <a:solidFill>
                  <a:schemeClr val="bg1">
                    <a:lumMod val="50000"/>
                  </a:schemeClr>
                </a:solidFill>
                <a:effectLst/>
                <a:latin typeface="Helvetica Neue" panose="02000503000000020004" pitchFamily="2" charset="0"/>
                <a:ea typeface="Helvetica Neue" panose="02000503000000020004" pitchFamily="2" charset="0"/>
                <a:cs typeface="Helvetica Neue" panose="02000503000000020004" pitchFamily="2" charset="0"/>
              </a:rPr>
              <a:t>ttps://xkcd.com/1838/</a:t>
            </a:r>
            <a:endParaRPr lang="en-SE" sz="2000" dirty="0">
              <a:solidFill>
                <a:schemeClr val="bg1">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33419711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16B149D-BBDC-2B6F-5CFC-AFC87752DD20}"/>
              </a:ext>
            </a:extLst>
          </p:cNvPr>
          <p:cNvSpPr>
            <a:spLocks noGrp="1"/>
          </p:cNvSpPr>
          <p:nvPr>
            <p:ph type="body" sz="quarter" idx="24"/>
          </p:nvPr>
        </p:nvSpPr>
        <p:spPr/>
        <p:txBody>
          <a:bodyPr/>
          <a:lstStyle/>
          <a:p>
            <a:r>
              <a:rPr lang="en-US" dirty="0"/>
              <a:t>What is and why XAI</a:t>
            </a:r>
          </a:p>
        </p:txBody>
      </p:sp>
      <p:sp>
        <p:nvSpPr>
          <p:cNvPr id="3" name="Text Placeholder 2">
            <a:extLst>
              <a:ext uri="{FF2B5EF4-FFF2-40B4-BE49-F238E27FC236}">
                <a16:creationId xmlns:a16="http://schemas.microsoft.com/office/drawing/2014/main" id="{01FBF766-8B2A-6F7E-9F24-0E9A3513C7F0}"/>
              </a:ext>
            </a:extLst>
          </p:cNvPr>
          <p:cNvSpPr>
            <a:spLocks noGrp="1"/>
          </p:cNvSpPr>
          <p:nvPr>
            <p:ph type="body" sz="quarter" idx="22"/>
          </p:nvPr>
        </p:nvSpPr>
        <p:spPr/>
        <p:txBody>
          <a:bodyPr/>
          <a:lstStyle/>
          <a:p>
            <a:pPr marL="342900" indent="-342900" algn="l">
              <a:buFont typeface="Arial" panose="020B0604020202020204" pitchFamily="34" charset="0"/>
              <a:buChar char="•"/>
            </a:pPr>
            <a:r>
              <a:rPr lang="en-GB" sz="2400" b="1" i="0" u="none" strike="noStrike" dirty="0">
                <a:solidFill>
                  <a:srgbClr val="FF2D64"/>
                </a:solidFill>
                <a:effectLst/>
                <a:latin typeface="Helvetica Neue" panose="02000503000000020004" pitchFamily="2" charset="0"/>
                <a:ea typeface="Helvetica Neue" panose="02000503000000020004" pitchFamily="2" charset="0"/>
                <a:cs typeface="Helvetica Neue" panose="02000503000000020004" pitchFamily="2" charset="0"/>
              </a:rPr>
              <a:t>Model-specific </a:t>
            </a:r>
            <a:r>
              <a:rPr lang="en-GB" sz="2400" b="1" i="0" u="none" strike="noStrike" dirty="0" err="1">
                <a:solidFill>
                  <a:srgbClr val="FF2D64"/>
                </a:solidFill>
                <a:effectLst/>
                <a:latin typeface="Helvetica Neue" panose="02000503000000020004" pitchFamily="2" charset="0"/>
                <a:ea typeface="Helvetica Neue" panose="02000503000000020004" pitchFamily="2" charset="0"/>
                <a:cs typeface="Helvetica Neue" panose="02000503000000020004" pitchFamily="2" charset="0"/>
              </a:rPr>
              <a:t>explainability</a:t>
            </a:r>
            <a:r>
              <a:rPr lang="en-GB" sz="2400" dirty="0">
                <a:solidFill>
                  <a:srgbClr val="FF2D64"/>
                </a:solidFill>
                <a:latin typeface="Helvetica Neue" panose="02000503000000020004" pitchFamily="2" charset="0"/>
                <a:ea typeface="Helvetica Neue" panose="02000503000000020004" pitchFamily="2" charset="0"/>
                <a:cs typeface="Helvetica Neue" panose="02000503000000020004" pitchFamily="2" charset="0"/>
              </a:rPr>
              <a:t>:</a:t>
            </a:r>
            <a:r>
              <a:rPr lang="en-GB" sz="2400" b="0" i="0" u="none" strike="noStrike" dirty="0">
                <a:solidFill>
                  <a:srgbClr val="FF2D64"/>
                </a:solidFill>
                <a:effectLst/>
                <a:latin typeface="Helvetica Neue" panose="02000503000000020004" pitchFamily="2" charset="0"/>
                <a:ea typeface="Helvetica Neue" panose="02000503000000020004" pitchFamily="2" charset="0"/>
                <a:cs typeface="Helvetica Neue" panose="02000503000000020004" pitchFamily="2" charset="0"/>
              </a:rPr>
              <a:t> </a:t>
            </a:r>
            <a:r>
              <a:rPr lang="en-GB" sz="2400" b="0" i="0" u="none" strike="noStrike" dirty="0">
                <a:solidFill>
                  <a:srgbClr val="0100C8"/>
                </a:solidFill>
                <a:effectLst/>
                <a:latin typeface="Helvetica Neue" panose="02000503000000020004" pitchFamily="2" charset="0"/>
                <a:ea typeface="Helvetica Neue" panose="02000503000000020004" pitchFamily="2" charset="0"/>
                <a:cs typeface="Helvetica Neue" panose="02000503000000020004" pitchFamily="2" charset="0"/>
              </a:rPr>
              <a:t>XAI techniques tailored for working only on specific models.</a:t>
            </a:r>
          </a:p>
          <a:p>
            <a:pPr marL="342900" indent="-342900" algn="l">
              <a:buFont typeface="Arial" panose="020B0604020202020204" pitchFamily="34" charset="0"/>
              <a:buChar char="•"/>
            </a:pPr>
            <a:endParaRPr lang="en-GB" sz="2400" b="0" i="0" u="none" strike="noStrike" dirty="0">
              <a:solidFill>
                <a:srgbClr val="0100C8"/>
              </a:solidFill>
              <a:effectLst/>
              <a:latin typeface="Helvetica Neue" panose="02000503000000020004" pitchFamily="2" charset="0"/>
              <a:ea typeface="Helvetica Neue" panose="02000503000000020004" pitchFamily="2" charset="0"/>
              <a:cs typeface="Helvetica Neue" panose="02000503000000020004" pitchFamily="2" charset="0"/>
            </a:endParaRPr>
          </a:p>
          <a:p>
            <a:pPr marL="342900" indent="-342900" algn="l">
              <a:buFont typeface="Arial" panose="020B0604020202020204" pitchFamily="34" charset="0"/>
              <a:buChar char="•"/>
            </a:pPr>
            <a:r>
              <a:rPr lang="en-GB" sz="2400" b="1" i="0" u="none" strike="noStrike" dirty="0">
                <a:solidFill>
                  <a:srgbClr val="FF2D64"/>
                </a:solidFill>
                <a:effectLst/>
                <a:latin typeface="Helvetica Neue" panose="02000503000000020004" pitchFamily="2" charset="0"/>
                <a:ea typeface="Helvetica Neue" panose="02000503000000020004" pitchFamily="2" charset="0"/>
                <a:cs typeface="Helvetica Neue" panose="02000503000000020004" pitchFamily="2" charset="0"/>
              </a:rPr>
              <a:t>Model-agnostic </a:t>
            </a:r>
            <a:r>
              <a:rPr lang="en-GB" sz="2400" b="1" i="0" u="none" strike="noStrike" dirty="0" err="1">
                <a:solidFill>
                  <a:srgbClr val="FF2D64"/>
                </a:solidFill>
                <a:effectLst/>
                <a:latin typeface="Helvetica Neue" panose="02000503000000020004" pitchFamily="2" charset="0"/>
                <a:ea typeface="Helvetica Neue" panose="02000503000000020004" pitchFamily="2" charset="0"/>
                <a:cs typeface="Helvetica Neue" panose="02000503000000020004" pitchFamily="2" charset="0"/>
              </a:rPr>
              <a:t>explainability</a:t>
            </a:r>
            <a:r>
              <a:rPr lang="en-GB" sz="2400" dirty="0">
                <a:solidFill>
                  <a:srgbClr val="FF2D64"/>
                </a:solidFill>
                <a:latin typeface="Helvetica Neue" panose="02000503000000020004" pitchFamily="2" charset="0"/>
                <a:ea typeface="Helvetica Neue" panose="02000503000000020004" pitchFamily="2" charset="0"/>
                <a:cs typeface="Helvetica Neue" panose="02000503000000020004" pitchFamily="2" charset="0"/>
              </a:rPr>
              <a:t>:</a:t>
            </a:r>
            <a:r>
              <a:rPr lang="en-GB" sz="2400" b="0" i="0" u="none" strike="noStrike" dirty="0">
                <a:solidFill>
                  <a:srgbClr val="FF2D64"/>
                </a:solidFill>
                <a:effectLst/>
                <a:latin typeface="Helvetica Neue" panose="02000503000000020004" pitchFamily="2" charset="0"/>
                <a:ea typeface="Helvetica Neue" panose="02000503000000020004" pitchFamily="2" charset="0"/>
                <a:cs typeface="Helvetica Neue" panose="02000503000000020004" pitchFamily="2" charset="0"/>
              </a:rPr>
              <a:t> </a:t>
            </a:r>
            <a:r>
              <a:rPr lang="en-GB" sz="2400" b="0" i="0" u="none" strike="noStrike" dirty="0">
                <a:solidFill>
                  <a:srgbClr val="0100C8"/>
                </a:solidFill>
                <a:effectLst/>
                <a:latin typeface="Helvetica Neue" panose="02000503000000020004" pitchFamily="2" charset="0"/>
                <a:ea typeface="Helvetica Neue" panose="02000503000000020004" pitchFamily="2" charset="0"/>
                <a:cs typeface="Helvetica Neue" panose="02000503000000020004" pitchFamily="2" charset="0"/>
              </a:rPr>
              <a:t>XAI techniques working across a variety of models and, often, types of models and domains.</a:t>
            </a:r>
          </a:p>
          <a:p>
            <a:pPr marL="342900" indent="-342900" algn="l">
              <a:buFont typeface="Arial" panose="020B0604020202020204" pitchFamily="34" charset="0"/>
              <a:buChar char="•"/>
            </a:pPr>
            <a:endParaRPr lang="en-GB" sz="2400" b="1" i="0" u="none" strike="noStrike" dirty="0">
              <a:solidFill>
                <a:srgbClr val="0100C8"/>
              </a:solidFill>
              <a:effectLst/>
              <a:latin typeface="Helvetica Neue" panose="02000503000000020004" pitchFamily="2" charset="0"/>
              <a:ea typeface="Helvetica Neue" panose="02000503000000020004" pitchFamily="2" charset="0"/>
              <a:cs typeface="Helvetica Neue" panose="02000503000000020004" pitchFamily="2" charset="0"/>
            </a:endParaRPr>
          </a:p>
          <a:p>
            <a:pPr marL="342900" indent="-342900" algn="l">
              <a:buFont typeface="Arial" panose="020B0604020202020204" pitchFamily="34" charset="0"/>
              <a:buChar char="•"/>
            </a:pPr>
            <a:r>
              <a:rPr lang="en-GB" sz="2400" b="1" i="0" u="none" strike="noStrike" dirty="0">
                <a:solidFill>
                  <a:srgbClr val="FF2D64"/>
                </a:solidFill>
                <a:effectLst/>
                <a:latin typeface="Helvetica Neue" panose="02000503000000020004" pitchFamily="2" charset="0"/>
                <a:ea typeface="Helvetica Neue" panose="02000503000000020004" pitchFamily="2" charset="0"/>
                <a:cs typeface="Helvetica Neue" panose="02000503000000020004" pitchFamily="2" charset="0"/>
              </a:rPr>
              <a:t>Global-level </a:t>
            </a:r>
            <a:r>
              <a:rPr lang="en-GB" sz="2400" b="1" i="0" u="none" strike="noStrike" dirty="0" err="1">
                <a:solidFill>
                  <a:srgbClr val="FF2D64"/>
                </a:solidFill>
                <a:effectLst/>
                <a:latin typeface="Helvetica Neue" panose="02000503000000020004" pitchFamily="2" charset="0"/>
                <a:ea typeface="Helvetica Neue" panose="02000503000000020004" pitchFamily="2" charset="0"/>
                <a:cs typeface="Helvetica Neue" panose="02000503000000020004" pitchFamily="2" charset="0"/>
              </a:rPr>
              <a:t>explainability</a:t>
            </a:r>
            <a:r>
              <a:rPr lang="en-GB" sz="2400" dirty="0">
                <a:solidFill>
                  <a:srgbClr val="FF2D64"/>
                </a:solidFill>
                <a:latin typeface="Helvetica Neue" panose="02000503000000020004" pitchFamily="2" charset="0"/>
                <a:ea typeface="Helvetica Neue" panose="02000503000000020004" pitchFamily="2" charset="0"/>
                <a:cs typeface="Helvetica Neue" panose="02000503000000020004" pitchFamily="2" charset="0"/>
              </a:rPr>
              <a:t>:</a:t>
            </a:r>
            <a:r>
              <a:rPr lang="en-GB" sz="2400" b="0" i="0" u="none" strike="noStrike" dirty="0">
                <a:solidFill>
                  <a:srgbClr val="FF2D64"/>
                </a:solidFill>
                <a:effectLst/>
                <a:latin typeface="Helvetica Neue" panose="02000503000000020004" pitchFamily="2" charset="0"/>
                <a:ea typeface="Helvetica Neue" panose="02000503000000020004" pitchFamily="2" charset="0"/>
                <a:cs typeface="Helvetica Neue" panose="02000503000000020004" pitchFamily="2" charset="0"/>
              </a:rPr>
              <a:t> </a:t>
            </a:r>
            <a:r>
              <a:rPr lang="en-GB" sz="2400" b="0" i="0" u="none" strike="noStrike" dirty="0">
                <a:solidFill>
                  <a:srgbClr val="0100C8"/>
                </a:solidFill>
                <a:effectLst/>
                <a:latin typeface="Helvetica Neue" panose="02000503000000020004" pitchFamily="2" charset="0"/>
                <a:ea typeface="Helvetica Neue" panose="02000503000000020004" pitchFamily="2" charset="0"/>
                <a:cs typeface="Helvetica Neue" panose="02000503000000020004" pitchFamily="2" charset="0"/>
              </a:rPr>
              <a:t>understanding the algorithm’s </a:t>
            </a:r>
            <a:r>
              <a:rPr lang="en-GB" sz="2400" b="0" i="0" u="none" strike="noStrike" dirty="0" err="1">
                <a:solidFill>
                  <a:srgbClr val="0100C8"/>
                </a:solidFill>
                <a:effectLst/>
                <a:latin typeface="Helvetica Neue" panose="02000503000000020004" pitchFamily="2" charset="0"/>
                <a:ea typeface="Helvetica Neue" panose="02000503000000020004" pitchFamily="2" charset="0"/>
                <a:cs typeface="Helvetica Neue" panose="02000503000000020004" pitchFamily="2" charset="0"/>
              </a:rPr>
              <a:t>behavior</a:t>
            </a:r>
            <a:r>
              <a:rPr lang="en-GB" sz="2400" b="0" i="0" u="none" strike="noStrike" dirty="0">
                <a:solidFill>
                  <a:srgbClr val="0100C8"/>
                </a:solidFill>
                <a:effectLst/>
                <a:latin typeface="Helvetica Neue" panose="02000503000000020004" pitchFamily="2" charset="0"/>
                <a:ea typeface="Helvetica Neue" panose="02000503000000020004" pitchFamily="2" charset="0"/>
                <a:cs typeface="Helvetica Neue" panose="02000503000000020004" pitchFamily="2" charset="0"/>
              </a:rPr>
              <a:t> at a high/dataset/populational level, something that is typically done by researchers and designers of the algorithm</a:t>
            </a:r>
          </a:p>
          <a:p>
            <a:pPr marL="342900" indent="-342900" algn="l">
              <a:buFont typeface="Arial" panose="020B0604020202020204" pitchFamily="34" charset="0"/>
              <a:buChar char="•"/>
            </a:pPr>
            <a:endParaRPr lang="en-GB" sz="2400" b="0" i="0" u="none" strike="noStrike" dirty="0">
              <a:solidFill>
                <a:srgbClr val="0100C8"/>
              </a:solidFill>
              <a:effectLst/>
              <a:latin typeface="Helvetica Neue" panose="02000503000000020004" pitchFamily="2" charset="0"/>
              <a:ea typeface="Helvetica Neue" panose="02000503000000020004" pitchFamily="2" charset="0"/>
              <a:cs typeface="Helvetica Neue" panose="02000503000000020004" pitchFamily="2" charset="0"/>
            </a:endParaRPr>
          </a:p>
          <a:p>
            <a:pPr marL="342900" indent="-342900" algn="l">
              <a:buFont typeface="Arial" panose="020B0604020202020204" pitchFamily="34" charset="0"/>
              <a:buChar char="•"/>
            </a:pPr>
            <a:r>
              <a:rPr lang="en-GB" sz="2400" b="1" i="0" u="none" strike="noStrike" dirty="0">
                <a:solidFill>
                  <a:srgbClr val="FF2D64"/>
                </a:solidFill>
                <a:effectLst/>
                <a:latin typeface="Helvetica Neue" panose="02000503000000020004" pitchFamily="2" charset="0"/>
                <a:ea typeface="Helvetica Neue" panose="02000503000000020004" pitchFamily="2" charset="0"/>
                <a:cs typeface="Helvetica Neue" panose="02000503000000020004" pitchFamily="2" charset="0"/>
              </a:rPr>
              <a:t>Local-level </a:t>
            </a:r>
            <a:r>
              <a:rPr lang="en-GB" sz="2400" b="1" i="0" u="none" strike="noStrike" dirty="0" err="1">
                <a:solidFill>
                  <a:srgbClr val="FF2D64"/>
                </a:solidFill>
                <a:effectLst/>
                <a:latin typeface="Helvetica Neue" panose="02000503000000020004" pitchFamily="2" charset="0"/>
                <a:ea typeface="Helvetica Neue" panose="02000503000000020004" pitchFamily="2" charset="0"/>
                <a:cs typeface="Helvetica Neue" panose="02000503000000020004" pitchFamily="2" charset="0"/>
              </a:rPr>
              <a:t>explainability</a:t>
            </a:r>
            <a:r>
              <a:rPr lang="en-GB" sz="2400" b="0" i="0" u="none" strike="noStrike" dirty="0">
                <a:solidFill>
                  <a:srgbClr val="FF2D64"/>
                </a:solidFill>
                <a:effectLst/>
                <a:latin typeface="Helvetica Neue" panose="02000503000000020004" pitchFamily="2" charset="0"/>
                <a:ea typeface="Helvetica Neue" panose="02000503000000020004" pitchFamily="2" charset="0"/>
                <a:cs typeface="Helvetica Neue" panose="02000503000000020004" pitchFamily="2" charset="0"/>
              </a:rPr>
              <a:t>: </a:t>
            </a:r>
            <a:r>
              <a:rPr lang="en-GB" sz="2400" b="0" i="0" u="none" strike="noStrike" dirty="0">
                <a:solidFill>
                  <a:srgbClr val="0100C8"/>
                </a:solidFill>
                <a:effectLst/>
                <a:latin typeface="Helvetica Neue" panose="02000503000000020004" pitchFamily="2" charset="0"/>
                <a:ea typeface="Helvetica Neue" panose="02000503000000020004" pitchFamily="2" charset="0"/>
                <a:cs typeface="Helvetica Neue" panose="02000503000000020004" pitchFamily="2" charset="0"/>
              </a:rPr>
              <a:t>understanding the algorithm’s </a:t>
            </a:r>
            <a:r>
              <a:rPr lang="en-GB" sz="2400" b="0" i="0" u="none" strike="noStrike" dirty="0" err="1">
                <a:solidFill>
                  <a:srgbClr val="0100C8"/>
                </a:solidFill>
                <a:effectLst/>
                <a:latin typeface="Helvetica Neue" panose="02000503000000020004" pitchFamily="2" charset="0"/>
                <a:ea typeface="Helvetica Neue" panose="02000503000000020004" pitchFamily="2" charset="0"/>
                <a:cs typeface="Helvetica Neue" panose="02000503000000020004" pitchFamily="2" charset="0"/>
              </a:rPr>
              <a:t>behavior</a:t>
            </a:r>
            <a:r>
              <a:rPr lang="en-GB" sz="2400" b="0" i="0" u="none" strike="noStrike" dirty="0">
                <a:solidFill>
                  <a:srgbClr val="0100C8"/>
                </a:solidFill>
                <a:effectLst/>
                <a:latin typeface="Helvetica Neue" panose="02000503000000020004" pitchFamily="2" charset="0"/>
                <a:ea typeface="Helvetica Neue" panose="02000503000000020004" pitchFamily="2" charset="0"/>
                <a:cs typeface="Helvetica Neue" panose="02000503000000020004" pitchFamily="2" charset="0"/>
              </a:rPr>
              <a:t> at a low/subset/individual level, typically those being targeted by an algorithm</a:t>
            </a:r>
          </a:p>
        </p:txBody>
      </p:sp>
      <p:sp>
        <p:nvSpPr>
          <p:cNvPr id="5" name="Text Placeholder 4">
            <a:extLst>
              <a:ext uri="{FF2B5EF4-FFF2-40B4-BE49-F238E27FC236}">
                <a16:creationId xmlns:a16="http://schemas.microsoft.com/office/drawing/2014/main" id="{521F8649-E047-842C-6F63-8A00D81393B2}"/>
              </a:ext>
            </a:extLst>
          </p:cNvPr>
          <p:cNvSpPr>
            <a:spLocks noGrp="1"/>
          </p:cNvSpPr>
          <p:nvPr>
            <p:ph type="body" sz="quarter" idx="25"/>
          </p:nvPr>
        </p:nvSpPr>
        <p:spPr/>
        <p:txBody>
          <a:bodyPr/>
          <a:lstStyle/>
          <a:p>
            <a:r>
              <a:rPr lang="en-SE" dirty="0"/>
              <a:t>Categories</a:t>
            </a:r>
          </a:p>
        </p:txBody>
      </p:sp>
      <p:sp>
        <p:nvSpPr>
          <p:cNvPr id="6" name="Slide Number Placeholder 5">
            <a:extLst>
              <a:ext uri="{FF2B5EF4-FFF2-40B4-BE49-F238E27FC236}">
                <a16:creationId xmlns:a16="http://schemas.microsoft.com/office/drawing/2014/main" id="{97BABA33-8C44-4360-4548-D28FB4D10038}"/>
              </a:ext>
            </a:extLst>
          </p:cNvPr>
          <p:cNvSpPr>
            <a:spLocks noGrp="1"/>
          </p:cNvSpPr>
          <p:nvPr>
            <p:ph type="sldNum" sz="quarter" idx="4"/>
          </p:nvPr>
        </p:nvSpPr>
        <p:spPr/>
        <p:txBody>
          <a:bodyPr/>
          <a:lstStyle/>
          <a:p>
            <a:pPr fontAlgn="base">
              <a:spcBef>
                <a:spcPct val="0"/>
              </a:spcBef>
              <a:spcAft>
                <a:spcPct val="0"/>
              </a:spcAft>
              <a:defRPr/>
            </a:pPr>
            <a:fld id="{DD9F0740-C59C-4AD6-B752-7CC1CE13501A}" type="slidenum">
              <a:rPr lang="bg-BG" smtClean="0">
                <a:solidFill>
                  <a:srgbClr val="000000"/>
                </a:solidFill>
              </a:rPr>
              <a:pPr fontAlgn="base">
                <a:spcBef>
                  <a:spcPct val="0"/>
                </a:spcBef>
                <a:spcAft>
                  <a:spcPct val="0"/>
                </a:spcAft>
                <a:defRPr/>
              </a:pPr>
              <a:t>14</a:t>
            </a:fld>
            <a:endParaRPr lang="bg-BG" dirty="0">
              <a:solidFill>
                <a:srgbClr val="000000"/>
              </a:solidFill>
            </a:endParaRPr>
          </a:p>
        </p:txBody>
      </p:sp>
      <p:sp>
        <p:nvSpPr>
          <p:cNvPr id="8" name="TextBox 7">
            <a:extLst>
              <a:ext uri="{FF2B5EF4-FFF2-40B4-BE49-F238E27FC236}">
                <a16:creationId xmlns:a16="http://schemas.microsoft.com/office/drawing/2014/main" id="{34867317-4445-0F20-BB1B-CD0FBB3B7EA4}"/>
              </a:ext>
            </a:extLst>
          </p:cNvPr>
          <p:cNvSpPr txBox="1"/>
          <p:nvPr/>
        </p:nvSpPr>
        <p:spPr>
          <a:xfrm>
            <a:off x="1287095" y="12044832"/>
            <a:ext cx="19561225" cy="400110"/>
          </a:xfrm>
          <a:prstGeom prst="rect">
            <a:avLst/>
          </a:prstGeom>
          <a:noFill/>
        </p:spPr>
        <p:txBody>
          <a:bodyPr wrap="square">
            <a:spAutoFit/>
          </a:bodyPr>
          <a:lstStyle/>
          <a:p>
            <a:r>
              <a:rPr lang="en-GB" sz="2000" dirty="0" err="1">
                <a:solidFill>
                  <a:schemeClr val="bg1">
                    <a:lumMod val="50000"/>
                  </a:schemeClr>
                </a:solidFill>
                <a:latin typeface="Helvetica Neue" panose="02000503000000020004" pitchFamily="2" charset="0"/>
                <a:ea typeface="Helvetica Neue" panose="02000503000000020004" pitchFamily="2" charset="0"/>
                <a:cs typeface="Helvetica Neue" panose="02000503000000020004" pitchFamily="2" charset="0"/>
              </a:rPr>
              <a:t>Arieta</a:t>
            </a:r>
            <a:r>
              <a:rPr lang="en-GB" sz="2000" dirty="0">
                <a:solidFill>
                  <a:schemeClr val="bg1">
                    <a:lumMod val="50000"/>
                  </a:schemeClr>
                </a:solidFill>
                <a:latin typeface="Helvetica Neue" panose="02000503000000020004" pitchFamily="2" charset="0"/>
                <a:ea typeface="Helvetica Neue" panose="02000503000000020004" pitchFamily="2" charset="0"/>
                <a:cs typeface="Helvetica Neue" panose="02000503000000020004" pitchFamily="2" charset="0"/>
              </a:rPr>
              <a:t> A. B. </a:t>
            </a:r>
            <a:r>
              <a:rPr lang="en-GB" sz="2000" i="1" dirty="0">
                <a:solidFill>
                  <a:schemeClr val="bg1">
                    <a:lumMod val="50000"/>
                  </a:schemeClr>
                </a:solidFill>
                <a:latin typeface="Helvetica Neue" panose="02000503000000020004" pitchFamily="2" charset="0"/>
                <a:ea typeface="Helvetica Neue" panose="02000503000000020004" pitchFamily="2" charset="0"/>
                <a:cs typeface="Helvetica Neue" panose="02000503000000020004" pitchFamily="2" charset="0"/>
              </a:rPr>
              <a:t>et al.</a:t>
            </a:r>
            <a:r>
              <a:rPr lang="en-GB" sz="2000" dirty="0">
                <a:solidFill>
                  <a:schemeClr val="bg1">
                    <a:lumMod val="50000"/>
                  </a:schemeClr>
                </a:solidFill>
                <a:latin typeface="Helvetica Neue" panose="02000503000000020004" pitchFamily="2" charset="0"/>
                <a:ea typeface="Helvetica Neue" panose="02000503000000020004" pitchFamily="2" charset="0"/>
                <a:cs typeface="Helvetica Neue" panose="02000503000000020004" pitchFamily="2" charset="0"/>
              </a:rPr>
              <a:t> (2019). “Explainable Artificial Intelligence (XAI): Concepts, Taxonomies, Opportunities and Challenges toward Responsible AI.” arXiv:1910.10045</a:t>
            </a:r>
            <a:endParaRPr lang="en-SE" sz="2000" dirty="0">
              <a:solidFill>
                <a:schemeClr val="bg1">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9" name="Text Placeholder 3">
            <a:extLst>
              <a:ext uri="{FF2B5EF4-FFF2-40B4-BE49-F238E27FC236}">
                <a16:creationId xmlns:a16="http://schemas.microsoft.com/office/drawing/2014/main" id="{6E88687B-0935-80F7-7AA9-6E2FB8E63946}"/>
              </a:ext>
            </a:extLst>
          </p:cNvPr>
          <p:cNvSpPr>
            <a:spLocks noGrp="1"/>
          </p:cNvSpPr>
          <p:nvPr>
            <p:ph type="body" sz="quarter" idx="26"/>
          </p:nvPr>
        </p:nvSpPr>
        <p:spPr>
          <a:xfrm>
            <a:off x="12479703" y="5246669"/>
            <a:ext cx="10397882" cy="6457950"/>
          </a:xfrm>
        </p:spPr>
        <p:txBody>
          <a:bodyPr/>
          <a:lstStyle/>
          <a:p>
            <a:r>
              <a:rPr lang="en-GB" sz="2400" dirty="0"/>
              <a:t>There are 3 stages or categories for XAI based on the lifecycle:  </a:t>
            </a:r>
          </a:p>
          <a:p>
            <a:r>
              <a:rPr lang="en-GB" sz="2400" dirty="0"/>
              <a:t>1. </a:t>
            </a:r>
            <a:r>
              <a:rPr lang="en-GB" sz="2400" b="1" dirty="0">
                <a:solidFill>
                  <a:srgbClr val="FF2D64"/>
                </a:solidFill>
              </a:rPr>
              <a:t>Pre-model/ pre-hoc: </a:t>
            </a:r>
            <a:r>
              <a:rPr lang="en-GB" sz="2400" dirty="0"/>
              <a:t>understand the data before building the model.</a:t>
            </a:r>
          </a:p>
          <a:p>
            <a:r>
              <a:rPr lang="en-GB" sz="2400" dirty="0"/>
              <a:t>	Answers: “What will my model be trained on?”</a:t>
            </a:r>
          </a:p>
          <a:p>
            <a:endParaRPr lang="en-GB" sz="2400" dirty="0"/>
          </a:p>
          <a:p>
            <a:r>
              <a:rPr lang="en-GB" sz="2400" dirty="0"/>
              <a:t>2. </a:t>
            </a:r>
            <a:r>
              <a:rPr lang="en-GB" sz="2400" b="1" dirty="0">
                <a:solidFill>
                  <a:srgbClr val="FF2D64"/>
                </a:solidFill>
              </a:rPr>
              <a:t>Explainable modelling: </a:t>
            </a:r>
            <a:r>
              <a:rPr lang="en-GB" sz="2400" dirty="0"/>
              <a:t>make the model explainable-by-design.</a:t>
            </a:r>
          </a:p>
          <a:p>
            <a:r>
              <a:rPr lang="en-GB" sz="2400" dirty="0"/>
              <a:t>	Answers: “How does my model looks like?”</a:t>
            </a:r>
          </a:p>
          <a:p>
            <a:endParaRPr lang="en-GB" sz="2400" dirty="0"/>
          </a:p>
          <a:p>
            <a:r>
              <a:rPr lang="en-GB" sz="2400" dirty="0"/>
              <a:t>3. </a:t>
            </a:r>
            <a:r>
              <a:rPr lang="en-GB" sz="2400" b="1" dirty="0">
                <a:solidFill>
                  <a:srgbClr val="FF2D64"/>
                </a:solidFill>
              </a:rPr>
              <a:t>Post-model/ post-hoc: </a:t>
            </a:r>
            <a:r>
              <a:rPr lang="en-GB" sz="2400" dirty="0"/>
              <a:t>perform posterior analysis of the model predictions. </a:t>
            </a:r>
          </a:p>
          <a:p>
            <a:r>
              <a:rPr lang="en-GB" sz="2400" dirty="0"/>
              <a:t>	Answers: “Why did my model made this prediction?”</a:t>
            </a:r>
          </a:p>
        </p:txBody>
      </p:sp>
    </p:spTree>
    <p:extLst>
      <p:ext uri="{BB962C8B-B14F-4D97-AF65-F5344CB8AC3E}">
        <p14:creationId xmlns:p14="http://schemas.microsoft.com/office/powerpoint/2010/main" val="1864041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16B149D-BBDC-2B6F-5CFC-AFC87752DD20}"/>
              </a:ext>
            </a:extLst>
          </p:cNvPr>
          <p:cNvSpPr>
            <a:spLocks noGrp="1"/>
          </p:cNvSpPr>
          <p:nvPr>
            <p:ph type="body" sz="quarter" idx="24"/>
          </p:nvPr>
        </p:nvSpPr>
        <p:spPr/>
        <p:txBody>
          <a:bodyPr/>
          <a:lstStyle/>
          <a:p>
            <a:r>
              <a:rPr lang="en-US" dirty="0"/>
              <a:t>What is and why XAI</a:t>
            </a:r>
          </a:p>
        </p:txBody>
      </p:sp>
      <p:sp>
        <p:nvSpPr>
          <p:cNvPr id="3" name="Text Placeholder 2">
            <a:extLst>
              <a:ext uri="{FF2B5EF4-FFF2-40B4-BE49-F238E27FC236}">
                <a16:creationId xmlns:a16="http://schemas.microsoft.com/office/drawing/2014/main" id="{01FBF766-8B2A-6F7E-9F24-0E9A3513C7F0}"/>
              </a:ext>
            </a:extLst>
          </p:cNvPr>
          <p:cNvSpPr>
            <a:spLocks noGrp="1"/>
          </p:cNvSpPr>
          <p:nvPr>
            <p:ph type="body" sz="quarter" idx="22"/>
          </p:nvPr>
        </p:nvSpPr>
        <p:spPr/>
        <p:txBody>
          <a:bodyPr/>
          <a:lstStyle/>
          <a:p>
            <a:pPr marL="342900" indent="-342900" algn="just">
              <a:buFont typeface="Arial" panose="020B0604020202020204" pitchFamily="34" charset="0"/>
              <a:buChar char="•"/>
            </a:pPr>
            <a:r>
              <a:rPr lang="en-GB" sz="2400" dirty="0"/>
              <a:t>While they are often used interchangeable, the two values are not: XAI focuses on </a:t>
            </a:r>
            <a:r>
              <a:rPr lang="en-GB" sz="2400" i="1" dirty="0"/>
              <a:t>understanding, </a:t>
            </a:r>
            <a:r>
              <a:rPr lang="en-GB" sz="2400" dirty="0"/>
              <a:t>transparency focuses on </a:t>
            </a:r>
            <a:r>
              <a:rPr lang="en-GB" sz="2400" i="1" dirty="0"/>
              <a:t>exposing information</a:t>
            </a:r>
            <a:r>
              <a:rPr lang="en-GB" sz="2400" dirty="0"/>
              <a:t>. </a:t>
            </a:r>
            <a:endParaRPr lang="en-GB" sz="2400" i="1" dirty="0"/>
          </a:p>
          <a:p>
            <a:pPr marL="342900" indent="-342900" algn="just">
              <a:buFont typeface="Arial" panose="020B0604020202020204" pitchFamily="34" charset="0"/>
              <a:buChar char="•"/>
            </a:pPr>
            <a:endParaRPr lang="en-GB" sz="2400" dirty="0"/>
          </a:p>
          <a:p>
            <a:pPr marL="342900" indent="-342900" algn="just">
              <a:buFont typeface="Arial" panose="020B0604020202020204" pitchFamily="34" charset="0"/>
              <a:buChar char="•"/>
            </a:pPr>
            <a:r>
              <a:rPr lang="en-GB" sz="2400" dirty="0"/>
              <a:t>Transparency does not imply </a:t>
            </a:r>
            <a:r>
              <a:rPr lang="en-GB" sz="2400" dirty="0" err="1"/>
              <a:t>explainability</a:t>
            </a:r>
            <a:r>
              <a:rPr lang="en-GB" sz="2400" dirty="0"/>
              <a:t> —nor does the vice versa. However, it may be easier to achieve </a:t>
            </a:r>
            <a:r>
              <a:rPr lang="en-GB" sz="2400" dirty="0" err="1"/>
              <a:t>explainability</a:t>
            </a:r>
            <a:r>
              <a:rPr lang="en-GB" sz="2400" dirty="0"/>
              <a:t> if we have transparency.</a:t>
            </a:r>
          </a:p>
          <a:p>
            <a:pPr marL="342900" indent="-342900" algn="just">
              <a:buFont typeface="Arial" panose="020B0604020202020204" pitchFamily="34" charset="0"/>
              <a:buChar char="•"/>
            </a:pPr>
            <a:endParaRPr lang="en-GB" sz="2400" dirty="0"/>
          </a:p>
          <a:p>
            <a:pPr marL="342900" indent="-342900" algn="just">
              <a:buFont typeface="Arial" panose="020B0604020202020204" pitchFamily="34" charset="0"/>
              <a:buChar char="•"/>
            </a:pPr>
            <a:r>
              <a:rPr lang="en-GB" sz="2400" dirty="0"/>
              <a:t>A way to consider is: transparency provides information </a:t>
            </a:r>
            <a:r>
              <a:rPr lang="en-GB" sz="2400" i="1" dirty="0"/>
              <a:t>needed </a:t>
            </a:r>
            <a:r>
              <a:rPr lang="en-GB" sz="2400" dirty="0"/>
              <a:t>for </a:t>
            </a:r>
            <a:r>
              <a:rPr lang="en-GB" sz="2400" dirty="0" err="1"/>
              <a:t>explainability</a:t>
            </a:r>
            <a:r>
              <a:rPr lang="en-GB" sz="2400" dirty="0"/>
              <a:t>, but it is up to the receiver of said information to connect the dots.  </a:t>
            </a:r>
          </a:p>
          <a:p>
            <a:pPr algn="just"/>
            <a:endParaRPr lang="en-GB" sz="2400" dirty="0"/>
          </a:p>
        </p:txBody>
      </p:sp>
      <p:sp>
        <p:nvSpPr>
          <p:cNvPr id="5" name="Text Placeholder 4">
            <a:extLst>
              <a:ext uri="{FF2B5EF4-FFF2-40B4-BE49-F238E27FC236}">
                <a16:creationId xmlns:a16="http://schemas.microsoft.com/office/drawing/2014/main" id="{521F8649-E047-842C-6F63-8A00D81393B2}"/>
              </a:ext>
            </a:extLst>
          </p:cNvPr>
          <p:cNvSpPr>
            <a:spLocks noGrp="1"/>
          </p:cNvSpPr>
          <p:nvPr>
            <p:ph type="body" sz="quarter" idx="25"/>
          </p:nvPr>
        </p:nvSpPr>
        <p:spPr/>
        <p:txBody>
          <a:bodyPr/>
          <a:lstStyle/>
          <a:p>
            <a:r>
              <a:rPr lang="en-SE" dirty="0"/>
              <a:t>XAI not Transparency</a:t>
            </a:r>
          </a:p>
        </p:txBody>
      </p:sp>
      <p:sp>
        <p:nvSpPr>
          <p:cNvPr id="6" name="Slide Number Placeholder 5">
            <a:extLst>
              <a:ext uri="{FF2B5EF4-FFF2-40B4-BE49-F238E27FC236}">
                <a16:creationId xmlns:a16="http://schemas.microsoft.com/office/drawing/2014/main" id="{97BABA33-8C44-4360-4548-D28FB4D10038}"/>
              </a:ext>
            </a:extLst>
          </p:cNvPr>
          <p:cNvSpPr>
            <a:spLocks noGrp="1"/>
          </p:cNvSpPr>
          <p:nvPr>
            <p:ph type="sldNum" sz="quarter" idx="4"/>
          </p:nvPr>
        </p:nvSpPr>
        <p:spPr/>
        <p:txBody>
          <a:bodyPr/>
          <a:lstStyle/>
          <a:p>
            <a:pPr fontAlgn="base">
              <a:spcBef>
                <a:spcPct val="0"/>
              </a:spcBef>
              <a:spcAft>
                <a:spcPct val="0"/>
              </a:spcAft>
              <a:defRPr/>
            </a:pPr>
            <a:fld id="{DD9F0740-C59C-4AD6-B752-7CC1CE13501A}" type="slidenum">
              <a:rPr lang="bg-BG" smtClean="0">
                <a:solidFill>
                  <a:srgbClr val="000000"/>
                </a:solidFill>
              </a:rPr>
              <a:pPr fontAlgn="base">
                <a:spcBef>
                  <a:spcPct val="0"/>
                </a:spcBef>
                <a:spcAft>
                  <a:spcPct val="0"/>
                </a:spcAft>
                <a:defRPr/>
              </a:pPr>
              <a:t>15</a:t>
            </a:fld>
            <a:endParaRPr lang="bg-BG" dirty="0">
              <a:solidFill>
                <a:srgbClr val="000000"/>
              </a:solidFill>
            </a:endParaRPr>
          </a:p>
        </p:txBody>
      </p:sp>
      <p:sp>
        <p:nvSpPr>
          <p:cNvPr id="7" name="Rectangle 6">
            <a:extLst>
              <a:ext uri="{FF2B5EF4-FFF2-40B4-BE49-F238E27FC236}">
                <a16:creationId xmlns:a16="http://schemas.microsoft.com/office/drawing/2014/main" id="{7148EF08-D02B-08F4-872E-F919F1B86BC8}"/>
              </a:ext>
            </a:extLst>
          </p:cNvPr>
          <p:cNvSpPr/>
          <p:nvPr/>
        </p:nvSpPr>
        <p:spPr>
          <a:xfrm>
            <a:off x="15242742" y="7240248"/>
            <a:ext cx="4871803" cy="2038663"/>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SE" dirty="0"/>
              <a:t>Black-box model</a:t>
            </a:r>
          </a:p>
        </p:txBody>
      </p:sp>
      <p:sp>
        <p:nvSpPr>
          <p:cNvPr id="8" name="TextBox 7">
            <a:extLst>
              <a:ext uri="{FF2B5EF4-FFF2-40B4-BE49-F238E27FC236}">
                <a16:creationId xmlns:a16="http://schemas.microsoft.com/office/drawing/2014/main" id="{F77D3943-80E5-6AB5-BA86-0175561119DF}"/>
              </a:ext>
            </a:extLst>
          </p:cNvPr>
          <p:cNvSpPr txBox="1"/>
          <p:nvPr/>
        </p:nvSpPr>
        <p:spPr>
          <a:xfrm>
            <a:off x="12620356" y="5283496"/>
            <a:ext cx="10116574" cy="461665"/>
          </a:xfrm>
          <a:prstGeom prst="rect">
            <a:avLst/>
          </a:prstGeom>
          <a:noFill/>
        </p:spPr>
        <p:txBody>
          <a:bodyPr wrap="square" rtlCol="0">
            <a:spAutoFit/>
          </a:bodyPr>
          <a:lstStyle/>
          <a:p>
            <a:pPr algn="ctr"/>
            <a:r>
              <a:rPr lang="en-SE" sz="2400" b="1" dirty="0">
                <a:solidFill>
                  <a:srgbClr val="FF2D64"/>
                </a:solidFill>
                <a:latin typeface="Helvetica Neue" panose="02000503000000020004" pitchFamily="2" charset="0"/>
                <a:ea typeface="Helvetica Neue" panose="02000503000000020004" pitchFamily="2" charset="0"/>
                <a:cs typeface="Helvetica Neue" panose="02000503000000020004" pitchFamily="2" charset="0"/>
              </a:rPr>
              <a:t>Transparency</a:t>
            </a:r>
            <a:r>
              <a:rPr lang="en-SE" sz="2400" dirty="0">
                <a:solidFill>
                  <a:srgbClr val="FF2D64"/>
                </a:solidFill>
                <a:latin typeface="Helvetica Neue" panose="02000503000000020004" pitchFamily="2" charset="0"/>
                <a:ea typeface="Helvetica Neue" panose="02000503000000020004" pitchFamily="2" charset="0"/>
                <a:cs typeface="Helvetica Neue" panose="02000503000000020004" pitchFamily="2" charset="0"/>
              </a:rPr>
              <a:t>: figuring out what is going on inside the model.</a:t>
            </a:r>
          </a:p>
        </p:txBody>
      </p:sp>
      <p:sp>
        <p:nvSpPr>
          <p:cNvPr id="9" name="TextBox 8">
            <a:extLst>
              <a:ext uri="{FF2B5EF4-FFF2-40B4-BE49-F238E27FC236}">
                <a16:creationId xmlns:a16="http://schemas.microsoft.com/office/drawing/2014/main" id="{BDE0B1F2-86A8-2611-7735-F498FD79824A}"/>
              </a:ext>
            </a:extLst>
          </p:cNvPr>
          <p:cNvSpPr txBox="1"/>
          <p:nvPr/>
        </p:nvSpPr>
        <p:spPr>
          <a:xfrm>
            <a:off x="18383181" y="10243719"/>
            <a:ext cx="5061435" cy="461665"/>
          </a:xfrm>
          <a:prstGeom prst="rect">
            <a:avLst/>
          </a:prstGeom>
          <a:noFill/>
          <a:ln>
            <a:solidFill>
              <a:srgbClr val="011893"/>
            </a:solidFill>
          </a:ln>
        </p:spPr>
        <p:txBody>
          <a:bodyPr wrap="square" rtlCol="0">
            <a:spAutoFit/>
          </a:bodyPr>
          <a:lstStyle/>
          <a:p>
            <a:r>
              <a:rPr lang="en-SE" sz="2400" b="1" dirty="0">
                <a:solidFill>
                  <a:srgbClr val="011893"/>
                </a:solidFill>
                <a:latin typeface="Helvetica Neue" panose="02000503000000020004" pitchFamily="2" charset="0"/>
                <a:ea typeface="Helvetica Neue" panose="02000503000000020004" pitchFamily="2" charset="0"/>
                <a:cs typeface="Helvetica Neue" panose="02000503000000020004" pitchFamily="2" charset="0"/>
              </a:rPr>
              <a:t>XAI: </a:t>
            </a:r>
            <a:r>
              <a:rPr lang="en-SE" sz="2400" dirty="0">
                <a:solidFill>
                  <a:srgbClr val="011893"/>
                </a:solidFill>
                <a:latin typeface="Helvetica Neue" panose="02000503000000020004" pitchFamily="2" charset="0"/>
                <a:ea typeface="Helvetica Neue" panose="02000503000000020004" pitchFamily="2" charset="0"/>
                <a:cs typeface="Helvetica Neue" panose="02000503000000020004" pitchFamily="2" charset="0"/>
              </a:rPr>
              <a:t>figuring out why this came out</a:t>
            </a:r>
          </a:p>
        </p:txBody>
      </p:sp>
      <p:cxnSp>
        <p:nvCxnSpPr>
          <p:cNvPr id="11" name="Straight Arrow Connector 10">
            <a:extLst>
              <a:ext uri="{FF2B5EF4-FFF2-40B4-BE49-F238E27FC236}">
                <a16:creationId xmlns:a16="http://schemas.microsoft.com/office/drawing/2014/main" id="{A777BD48-CD16-68DD-58DB-9FE189F5748D}"/>
              </a:ext>
            </a:extLst>
          </p:cNvPr>
          <p:cNvCxnSpPr>
            <a:endCxn id="7" idx="1"/>
          </p:cNvCxnSpPr>
          <p:nvPr/>
        </p:nvCxnSpPr>
        <p:spPr>
          <a:xfrm>
            <a:off x="13191344" y="8259579"/>
            <a:ext cx="2051398" cy="1"/>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F43AF38C-9258-3021-3F10-16ACFBD732D6}"/>
              </a:ext>
            </a:extLst>
          </p:cNvPr>
          <p:cNvCxnSpPr/>
          <p:nvPr/>
        </p:nvCxnSpPr>
        <p:spPr>
          <a:xfrm>
            <a:off x="20114545" y="8259578"/>
            <a:ext cx="2051398" cy="1"/>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111AD7D1-459B-2C00-DEC7-0848596C69F8}"/>
              </a:ext>
            </a:extLst>
          </p:cNvPr>
          <p:cNvCxnSpPr>
            <a:cxnSpLocks/>
          </p:cNvCxnSpPr>
          <p:nvPr/>
        </p:nvCxnSpPr>
        <p:spPr>
          <a:xfrm flipH="1" flipV="1">
            <a:off x="22165943" y="8909373"/>
            <a:ext cx="301814" cy="1349336"/>
          </a:xfrm>
          <a:prstGeom prst="straightConnector1">
            <a:avLst/>
          </a:prstGeom>
          <a:ln w="76200">
            <a:solidFill>
              <a:srgbClr val="011893"/>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77E778AC-0C11-D8C4-1F3D-4B4F5ECD1C00}"/>
              </a:ext>
            </a:extLst>
          </p:cNvPr>
          <p:cNvCxnSpPr>
            <a:cxnSpLocks/>
            <a:stCxn id="8" idx="2"/>
            <a:endCxn id="18" idx="0"/>
          </p:cNvCxnSpPr>
          <p:nvPr/>
        </p:nvCxnSpPr>
        <p:spPr>
          <a:xfrm>
            <a:off x="17678643" y="5745161"/>
            <a:ext cx="1" cy="999766"/>
          </a:xfrm>
          <a:prstGeom prst="straightConnector1">
            <a:avLst/>
          </a:prstGeom>
          <a:ln w="76200">
            <a:solidFill>
              <a:srgbClr val="FF2D64"/>
            </a:solidFill>
            <a:tailEnd type="triangle"/>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BB1D708A-EDF8-FB04-287E-9060D17E1DEE}"/>
              </a:ext>
            </a:extLst>
          </p:cNvPr>
          <p:cNvSpPr/>
          <p:nvPr/>
        </p:nvSpPr>
        <p:spPr>
          <a:xfrm>
            <a:off x="14098249" y="6744927"/>
            <a:ext cx="7160789" cy="3029301"/>
          </a:xfrm>
          <a:prstGeom prst="ellipse">
            <a:avLst/>
          </a:prstGeom>
          <a:noFill/>
          <a:ln w="76200">
            <a:solidFill>
              <a:srgbClr val="FF2D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20" name="Oval 19">
            <a:extLst>
              <a:ext uri="{FF2B5EF4-FFF2-40B4-BE49-F238E27FC236}">
                <a16:creationId xmlns:a16="http://schemas.microsoft.com/office/drawing/2014/main" id="{A0DBC77C-3F07-E667-2520-6C16EAB581B0}"/>
              </a:ext>
            </a:extLst>
          </p:cNvPr>
          <p:cNvSpPr/>
          <p:nvPr/>
        </p:nvSpPr>
        <p:spPr>
          <a:xfrm>
            <a:off x="21140244" y="7530986"/>
            <a:ext cx="1939215" cy="1457182"/>
          </a:xfrm>
          <a:prstGeom prst="ellipse">
            <a:avLst/>
          </a:prstGeom>
          <a:noFill/>
          <a:ln w="76200">
            <a:solidFill>
              <a:srgbClr val="01189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E">
              <a:solidFill>
                <a:srgbClr val="011893"/>
              </a:solidFill>
            </a:endParaRPr>
          </a:p>
        </p:txBody>
      </p:sp>
    </p:spTree>
    <p:extLst>
      <p:ext uri="{BB962C8B-B14F-4D97-AF65-F5344CB8AC3E}">
        <p14:creationId xmlns:p14="http://schemas.microsoft.com/office/powerpoint/2010/main" val="3457194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18" grpId="0" animBg="1"/>
      <p:bldP spid="20" grpId="0" animBg="1"/>
      <p:bldP spid="20"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B5EB861-2056-AF34-27BE-4BD66097A8AE}"/>
              </a:ext>
            </a:extLst>
          </p:cNvPr>
          <p:cNvSpPr>
            <a:spLocks noGrp="1"/>
          </p:cNvSpPr>
          <p:nvPr>
            <p:ph type="body" sz="quarter" idx="16"/>
          </p:nvPr>
        </p:nvSpPr>
        <p:spPr/>
        <p:txBody>
          <a:bodyPr/>
          <a:lstStyle/>
          <a:p>
            <a:r>
              <a:rPr lang="en-SE" dirty="0"/>
              <a:t>Pre-model XAI &amp; XAI by Design </a:t>
            </a:r>
          </a:p>
        </p:txBody>
      </p:sp>
    </p:spTree>
    <p:extLst>
      <p:ext uri="{BB962C8B-B14F-4D97-AF65-F5344CB8AC3E}">
        <p14:creationId xmlns:p14="http://schemas.microsoft.com/office/powerpoint/2010/main" val="23096316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9D6C829-02BA-F071-12DA-975727DD74B4}"/>
              </a:ext>
            </a:extLst>
          </p:cNvPr>
          <p:cNvSpPr>
            <a:spLocks noGrp="1"/>
          </p:cNvSpPr>
          <p:nvPr>
            <p:ph type="body" sz="quarter" idx="24"/>
          </p:nvPr>
        </p:nvSpPr>
        <p:spPr/>
        <p:txBody>
          <a:bodyPr/>
          <a:lstStyle/>
          <a:p>
            <a:r>
              <a:rPr lang="en-SE" dirty="0"/>
              <a:t>Pre-model XAI &amp; XAI by Design </a:t>
            </a:r>
          </a:p>
        </p:txBody>
      </p:sp>
      <p:sp>
        <p:nvSpPr>
          <p:cNvPr id="3" name="Text Placeholder 2">
            <a:extLst>
              <a:ext uri="{FF2B5EF4-FFF2-40B4-BE49-F238E27FC236}">
                <a16:creationId xmlns:a16="http://schemas.microsoft.com/office/drawing/2014/main" id="{F8BB5E74-9049-7A12-E820-C73BEB6F6E2A}"/>
              </a:ext>
            </a:extLst>
          </p:cNvPr>
          <p:cNvSpPr>
            <a:spLocks noGrp="1"/>
          </p:cNvSpPr>
          <p:nvPr>
            <p:ph type="body" sz="quarter" idx="22"/>
          </p:nvPr>
        </p:nvSpPr>
        <p:spPr/>
        <p:txBody>
          <a:bodyPr/>
          <a:lstStyle/>
          <a:p>
            <a:pPr marL="342900" indent="-342900">
              <a:buFont typeface="Arial" panose="020B0604020202020204" pitchFamily="34" charset="0"/>
              <a:buChar char="•"/>
            </a:pPr>
            <a:r>
              <a:rPr lang="en-GB" sz="2400" dirty="0"/>
              <a:t>We aim to perform an analysis of the data distribution to understand what data we are actually training our system on. </a:t>
            </a:r>
          </a:p>
          <a:p>
            <a:pPr marL="342900" indent="-342900">
              <a:buFont typeface="Arial" panose="020B0604020202020204" pitchFamily="34" charset="0"/>
              <a:buChar char="•"/>
            </a:pPr>
            <a:endParaRPr lang="en-GB" sz="2400" dirty="0"/>
          </a:p>
          <a:p>
            <a:pPr marL="342900" indent="-342900">
              <a:buFont typeface="Arial" panose="020B0604020202020204" pitchFamily="34" charset="0"/>
              <a:buChar char="•"/>
            </a:pPr>
            <a:r>
              <a:rPr lang="en-GB" sz="2400" dirty="0"/>
              <a:t>This comprehension of the data may contribute to having a higher confidence with the decisions that the production model provides.</a:t>
            </a:r>
          </a:p>
          <a:p>
            <a:pPr marL="342900" indent="-342900">
              <a:buFont typeface="Arial" panose="020B0604020202020204" pitchFamily="34" charset="0"/>
              <a:buChar char="•"/>
            </a:pPr>
            <a:endParaRPr lang="en-GB" sz="2400" dirty="0"/>
          </a:p>
          <a:p>
            <a:pPr marL="342900" indent="-342900">
              <a:buFont typeface="Arial" panose="020B0604020202020204" pitchFamily="34" charset="0"/>
              <a:buChar char="•"/>
            </a:pPr>
            <a:r>
              <a:rPr lang="en-GB" sz="2400" dirty="0"/>
              <a:t>Classification techniques—yes, other potential black boxes—are often used; e.g. k-Means, k-NN, and Prototypes and Criticisms.</a:t>
            </a:r>
          </a:p>
        </p:txBody>
      </p:sp>
      <p:sp>
        <p:nvSpPr>
          <p:cNvPr id="5" name="Text Placeholder 4">
            <a:extLst>
              <a:ext uri="{FF2B5EF4-FFF2-40B4-BE49-F238E27FC236}">
                <a16:creationId xmlns:a16="http://schemas.microsoft.com/office/drawing/2014/main" id="{C8C6D0EE-21BB-051D-AE4F-2D6F46D73A0A}"/>
              </a:ext>
            </a:extLst>
          </p:cNvPr>
          <p:cNvSpPr>
            <a:spLocks noGrp="1"/>
          </p:cNvSpPr>
          <p:nvPr>
            <p:ph type="body" sz="quarter" idx="25"/>
          </p:nvPr>
        </p:nvSpPr>
        <p:spPr/>
        <p:txBody>
          <a:bodyPr/>
          <a:lstStyle/>
          <a:p>
            <a:r>
              <a:rPr lang="en-SE" dirty="0"/>
              <a:t>Pre-model XAI </a:t>
            </a:r>
          </a:p>
        </p:txBody>
      </p:sp>
      <p:sp>
        <p:nvSpPr>
          <p:cNvPr id="6" name="Slide Number Placeholder 5">
            <a:extLst>
              <a:ext uri="{FF2B5EF4-FFF2-40B4-BE49-F238E27FC236}">
                <a16:creationId xmlns:a16="http://schemas.microsoft.com/office/drawing/2014/main" id="{89DAACFC-90EA-7CF4-06AB-8EA7D33C984A}"/>
              </a:ext>
            </a:extLst>
          </p:cNvPr>
          <p:cNvSpPr>
            <a:spLocks noGrp="1"/>
          </p:cNvSpPr>
          <p:nvPr>
            <p:ph type="sldNum" sz="quarter" idx="4"/>
          </p:nvPr>
        </p:nvSpPr>
        <p:spPr/>
        <p:txBody>
          <a:bodyPr/>
          <a:lstStyle/>
          <a:p>
            <a:pPr fontAlgn="base">
              <a:spcBef>
                <a:spcPct val="0"/>
              </a:spcBef>
              <a:spcAft>
                <a:spcPct val="0"/>
              </a:spcAft>
              <a:defRPr/>
            </a:pPr>
            <a:fld id="{DD9F0740-C59C-4AD6-B752-7CC1CE13501A}" type="slidenum">
              <a:rPr lang="bg-BG" smtClean="0">
                <a:solidFill>
                  <a:srgbClr val="000000"/>
                </a:solidFill>
              </a:rPr>
              <a:pPr fontAlgn="base">
                <a:spcBef>
                  <a:spcPct val="0"/>
                </a:spcBef>
                <a:spcAft>
                  <a:spcPct val="0"/>
                </a:spcAft>
                <a:defRPr/>
              </a:pPr>
              <a:t>17</a:t>
            </a:fld>
            <a:endParaRPr lang="bg-BG" dirty="0">
              <a:solidFill>
                <a:srgbClr val="000000"/>
              </a:solidFill>
            </a:endParaRPr>
          </a:p>
        </p:txBody>
      </p:sp>
      <p:pic>
        <p:nvPicPr>
          <p:cNvPr id="7" name="Picture 6">
            <a:extLst>
              <a:ext uri="{FF2B5EF4-FFF2-40B4-BE49-F238E27FC236}">
                <a16:creationId xmlns:a16="http://schemas.microsoft.com/office/drawing/2014/main" id="{C358A1B4-B56F-01D5-2BB7-8BD35AF6EB46}"/>
              </a:ext>
            </a:extLst>
          </p:cNvPr>
          <p:cNvPicPr>
            <a:picLocks noChangeAspect="1"/>
          </p:cNvPicPr>
          <p:nvPr/>
        </p:nvPicPr>
        <p:blipFill>
          <a:blip r:embed="rId2"/>
          <a:stretch>
            <a:fillRect/>
          </a:stretch>
        </p:blipFill>
        <p:spPr>
          <a:xfrm>
            <a:off x="12344471" y="6616518"/>
            <a:ext cx="10383212" cy="3173869"/>
          </a:xfrm>
          <a:prstGeom prst="rect">
            <a:avLst/>
          </a:prstGeom>
        </p:spPr>
      </p:pic>
    </p:spTree>
    <p:extLst>
      <p:ext uri="{BB962C8B-B14F-4D97-AF65-F5344CB8AC3E}">
        <p14:creationId xmlns:p14="http://schemas.microsoft.com/office/powerpoint/2010/main" val="15737000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9D6C829-02BA-F071-12DA-975727DD74B4}"/>
              </a:ext>
            </a:extLst>
          </p:cNvPr>
          <p:cNvSpPr>
            <a:spLocks noGrp="1"/>
          </p:cNvSpPr>
          <p:nvPr>
            <p:ph type="body" sz="quarter" idx="24"/>
          </p:nvPr>
        </p:nvSpPr>
        <p:spPr/>
        <p:txBody>
          <a:bodyPr/>
          <a:lstStyle/>
          <a:p>
            <a:r>
              <a:rPr lang="en-SE" dirty="0"/>
              <a:t>Pre-model XAI &amp; XAI by Design </a:t>
            </a:r>
          </a:p>
        </p:txBody>
      </p:sp>
      <p:sp>
        <p:nvSpPr>
          <p:cNvPr id="5" name="Text Placeholder 4">
            <a:extLst>
              <a:ext uri="{FF2B5EF4-FFF2-40B4-BE49-F238E27FC236}">
                <a16:creationId xmlns:a16="http://schemas.microsoft.com/office/drawing/2014/main" id="{C8C6D0EE-21BB-051D-AE4F-2D6F46D73A0A}"/>
              </a:ext>
            </a:extLst>
          </p:cNvPr>
          <p:cNvSpPr>
            <a:spLocks noGrp="1"/>
          </p:cNvSpPr>
          <p:nvPr>
            <p:ph type="body" sz="quarter" idx="25"/>
          </p:nvPr>
        </p:nvSpPr>
        <p:spPr/>
        <p:txBody>
          <a:bodyPr/>
          <a:lstStyle/>
          <a:p>
            <a:r>
              <a:rPr lang="en-SE" dirty="0"/>
              <a:t>Inherently Explainable Models</a:t>
            </a:r>
          </a:p>
        </p:txBody>
      </p:sp>
      <p:sp>
        <p:nvSpPr>
          <p:cNvPr id="6" name="Slide Number Placeholder 5">
            <a:extLst>
              <a:ext uri="{FF2B5EF4-FFF2-40B4-BE49-F238E27FC236}">
                <a16:creationId xmlns:a16="http://schemas.microsoft.com/office/drawing/2014/main" id="{89DAACFC-90EA-7CF4-06AB-8EA7D33C984A}"/>
              </a:ext>
            </a:extLst>
          </p:cNvPr>
          <p:cNvSpPr>
            <a:spLocks noGrp="1"/>
          </p:cNvSpPr>
          <p:nvPr>
            <p:ph type="sldNum" sz="quarter" idx="4"/>
          </p:nvPr>
        </p:nvSpPr>
        <p:spPr/>
        <p:txBody>
          <a:bodyPr/>
          <a:lstStyle/>
          <a:p>
            <a:pPr fontAlgn="base">
              <a:spcBef>
                <a:spcPct val="0"/>
              </a:spcBef>
              <a:spcAft>
                <a:spcPct val="0"/>
              </a:spcAft>
              <a:defRPr/>
            </a:pPr>
            <a:fld id="{DD9F0740-C59C-4AD6-B752-7CC1CE13501A}" type="slidenum">
              <a:rPr lang="bg-BG" smtClean="0">
                <a:solidFill>
                  <a:srgbClr val="000000"/>
                </a:solidFill>
              </a:rPr>
              <a:pPr fontAlgn="base">
                <a:spcBef>
                  <a:spcPct val="0"/>
                </a:spcBef>
                <a:spcAft>
                  <a:spcPct val="0"/>
                </a:spcAft>
                <a:defRPr/>
              </a:pPr>
              <a:t>18</a:t>
            </a:fld>
            <a:endParaRPr lang="bg-BG" dirty="0">
              <a:solidFill>
                <a:srgbClr val="000000"/>
              </a:solidFill>
            </a:endParaRPr>
          </a:p>
        </p:txBody>
      </p:sp>
      <p:sp>
        <p:nvSpPr>
          <p:cNvPr id="10" name="Text Placeholder 9">
            <a:extLst>
              <a:ext uri="{FF2B5EF4-FFF2-40B4-BE49-F238E27FC236}">
                <a16:creationId xmlns:a16="http://schemas.microsoft.com/office/drawing/2014/main" id="{A03C07AB-E037-4C5D-5B95-BC75E6B15297}"/>
              </a:ext>
            </a:extLst>
          </p:cNvPr>
          <p:cNvSpPr>
            <a:spLocks noGrp="1"/>
          </p:cNvSpPr>
          <p:nvPr>
            <p:ph type="body" sz="quarter" idx="22"/>
          </p:nvPr>
        </p:nvSpPr>
        <p:spPr/>
        <p:txBody>
          <a:bodyPr/>
          <a:lstStyle/>
          <a:p>
            <a:pPr marL="342900" indent="-342900">
              <a:buFont typeface="Arial" panose="020B0604020202020204" pitchFamily="34" charset="0"/>
              <a:buChar char="•"/>
            </a:pPr>
            <a:r>
              <a:rPr lang="en-GB" sz="2400" dirty="0"/>
              <a:t>Some approaches, e.g. linear model; decision trees; and rule-based models, are considered ‘explainable by design.’</a:t>
            </a:r>
          </a:p>
          <a:p>
            <a:pPr marL="342900" indent="-342900">
              <a:buFont typeface="Arial" panose="020B0604020202020204" pitchFamily="34" charset="0"/>
              <a:buChar char="•"/>
            </a:pPr>
            <a:endParaRPr lang="en-GB" sz="2400" dirty="0"/>
          </a:p>
          <a:p>
            <a:pPr marL="342900" indent="-342900">
              <a:buFont typeface="Arial" panose="020B0604020202020204" pitchFamily="34" charset="0"/>
              <a:buChar char="•"/>
            </a:pPr>
            <a:r>
              <a:rPr lang="en-GB" sz="2400" dirty="0"/>
              <a:t>However, how much they are considered ‘explainable’ is debatable. </a:t>
            </a:r>
            <a:endParaRPr lang="en-SE" sz="2400" dirty="0"/>
          </a:p>
        </p:txBody>
      </p:sp>
      <p:pic>
        <p:nvPicPr>
          <p:cNvPr id="11" name="Picture 10">
            <a:extLst>
              <a:ext uri="{FF2B5EF4-FFF2-40B4-BE49-F238E27FC236}">
                <a16:creationId xmlns:a16="http://schemas.microsoft.com/office/drawing/2014/main" id="{D32618B7-1B8D-6838-8EC7-53285EE96042}"/>
              </a:ext>
            </a:extLst>
          </p:cNvPr>
          <p:cNvPicPr>
            <a:picLocks noChangeAspect="1"/>
          </p:cNvPicPr>
          <p:nvPr/>
        </p:nvPicPr>
        <p:blipFill>
          <a:blip r:embed="rId3"/>
          <a:stretch>
            <a:fillRect/>
          </a:stretch>
        </p:blipFill>
        <p:spPr>
          <a:xfrm>
            <a:off x="1993730" y="8174869"/>
            <a:ext cx="8864122" cy="3175807"/>
          </a:xfrm>
          <a:prstGeom prst="rect">
            <a:avLst/>
          </a:prstGeom>
        </p:spPr>
      </p:pic>
      <p:sp>
        <p:nvSpPr>
          <p:cNvPr id="12" name="TextBox 11">
            <a:extLst>
              <a:ext uri="{FF2B5EF4-FFF2-40B4-BE49-F238E27FC236}">
                <a16:creationId xmlns:a16="http://schemas.microsoft.com/office/drawing/2014/main" id="{606BF41F-CE50-2DD6-BB12-025FEDBE42E9}"/>
              </a:ext>
            </a:extLst>
          </p:cNvPr>
          <p:cNvSpPr txBox="1"/>
          <p:nvPr/>
        </p:nvSpPr>
        <p:spPr>
          <a:xfrm>
            <a:off x="1287095" y="11568145"/>
            <a:ext cx="10277393" cy="707886"/>
          </a:xfrm>
          <a:prstGeom prst="rect">
            <a:avLst/>
          </a:prstGeom>
          <a:noFill/>
        </p:spPr>
        <p:txBody>
          <a:bodyPr wrap="square">
            <a:spAutoFit/>
          </a:bodyPr>
          <a:lstStyle/>
          <a:p>
            <a:r>
              <a:rPr lang="en-GB" sz="2000" dirty="0">
                <a:solidFill>
                  <a:schemeClr val="bg1">
                    <a:lumMod val="50000"/>
                  </a:schemeClr>
                </a:solidFill>
              </a:rPr>
              <a:t>Decision tree by: </a:t>
            </a:r>
            <a:r>
              <a:rPr lang="en-GB" sz="2000" dirty="0" err="1">
                <a:solidFill>
                  <a:schemeClr val="bg1">
                    <a:lumMod val="50000"/>
                  </a:schemeClr>
                </a:solidFill>
              </a:rPr>
              <a:t>Guidotti</a:t>
            </a:r>
            <a:r>
              <a:rPr lang="en-GB" sz="2000" dirty="0">
                <a:solidFill>
                  <a:schemeClr val="bg1">
                    <a:lumMod val="50000"/>
                  </a:schemeClr>
                </a:solidFill>
              </a:rPr>
              <a:t>, R., </a:t>
            </a:r>
            <a:r>
              <a:rPr lang="en-GB" sz="2000" dirty="0" err="1">
                <a:solidFill>
                  <a:schemeClr val="bg1">
                    <a:lumMod val="50000"/>
                  </a:schemeClr>
                </a:solidFill>
              </a:rPr>
              <a:t>Monreale</a:t>
            </a:r>
            <a:r>
              <a:rPr lang="en-GB" sz="2000" dirty="0">
                <a:solidFill>
                  <a:schemeClr val="bg1">
                    <a:lumMod val="50000"/>
                  </a:schemeClr>
                </a:solidFill>
              </a:rPr>
              <a:t>, A., Ruggieri, S., </a:t>
            </a:r>
            <a:r>
              <a:rPr lang="en-GB" sz="2000" dirty="0" err="1">
                <a:solidFill>
                  <a:schemeClr val="bg1">
                    <a:lumMod val="50000"/>
                  </a:schemeClr>
                </a:solidFill>
              </a:rPr>
              <a:t>Pedreschi</a:t>
            </a:r>
            <a:r>
              <a:rPr lang="en-GB" sz="2000" dirty="0">
                <a:solidFill>
                  <a:schemeClr val="bg1">
                    <a:lumMod val="50000"/>
                  </a:schemeClr>
                </a:solidFill>
              </a:rPr>
              <a:t>, D., </a:t>
            </a:r>
            <a:r>
              <a:rPr lang="en-GB" sz="2000" dirty="0" err="1">
                <a:solidFill>
                  <a:schemeClr val="bg1">
                    <a:lumMod val="50000"/>
                  </a:schemeClr>
                </a:solidFill>
              </a:rPr>
              <a:t>Turini</a:t>
            </a:r>
            <a:r>
              <a:rPr lang="en-GB" sz="2000" dirty="0">
                <a:solidFill>
                  <a:schemeClr val="bg1">
                    <a:lumMod val="50000"/>
                  </a:schemeClr>
                </a:solidFill>
              </a:rPr>
              <a:t>, F., &amp; Giannotti, F. (2018). Local Rule-Based Explanations of Black Box Decision Systems. arXiv:1805.10820</a:t>
            </a:r>
            <a:endParaRPr lang="en-SE" sz="2000" dirty="0">
              <a:solidFill>
                <a:schemeClr val="bg1">
                  <a:lumMod val="50000"/>
                </a:schemeClr>
              </a:solidFill>
            </a:endParaRPr>
          </a:p>
        </p:txBody>
      </p:sp>
      <p:pic>
        <p:nvPicPr>
          <p:cNvPr id="15" name="Picture 14">
            <a:extLst>
              <a:ext uri="{FF2B5EF4-FFF2-40B4-BE49-F238E27FC236}">
                <a16:creationId xmlns:a16="http://schemas.microsoft.com/office/drawing/2014/main" id="{44BC3FEF-11CE-FCF9-4834-EAFC2E0E5405}"/>
              </a:ext>
            </a:extLst>
          </p:cNvPr>
          <p:cNvPicPr>
            <a:picLocks noChangeAspect="1"/>
          </p:cNvPicPr>
          <p:nvPr/>
        </p:nvPicPr>
        <p:blipFill>
          <a:blip r:embed="rId4"/>
          <a:stretch>
            <a:fillRect/>
          </a:stretch>
        </p:blipFill>
        <p:spPr>
          <a:xfrm>
            <a:off x="14540556" y="5293980"/>
            <a:ext cx="6337300" cy="2882900"/>
          </a:xfrm>
          <a:prstGeom prst="rect">
            <a:avLst/>
          </a:prstGeom>
        </p:spPr>
      </p:pic>
      <p:pic>
        <p:nvPicPr>
          <p:cNvPr id="16" name="Picture 15">
            <a:extLst>
              <a:ext uri="{FF2B5EF4-FFF2-40B4-BE49-F238E27FC236}">
                <a16:creationId xmlns:a16="http://schemas.microsoft.com/office/drawing/2014/main" id="{C5CFDE55-8693-406F-59C8-F111759CD106}"/>
              </a:ext>
            </a:extLst>
          </p:cNvPr>
          <p:cNvPicPr>
            <a:picLocks noChangeAspect="1"/>
          </p:cNvPicPr>
          <p:nvPr/>
        </p:nvPicPr>
        <p:blipFill>
          <a:blip r:embed="rId5"/>
          <a:stretch>
            <a:fillRect/>
          </a:stretch>
        </p:blipFill>
        <p:spPr>
          <a:xfrm>
            <a:off x="13540373" y="9603401"/>
            <a:ext cx="7772400" cy="318741"/>
          </a:xfrm>
          <a:prstGeom prst="rect">
            <a:avLst/>
          </a:prstGeom>
        </p:spPr>
      </p:pic>
    </p:spTree>
    <p:extLst>
      <p:ext uri="{BB962C8B-B14F-4D97-AF65-F5344CB8AC3E}">
        <p14:creationId xmlns:p14="http://schemas.microsoft.com/office/powerpoint/2010/main" val="17290083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9D6C829-02BA-F071-12DA-975727DD74B4}"/>
              </a:ext>
            </a:extLst>
          </p:cNvPr>
          <p:cNvSpPr>
            <a:spLocks noGrp="1"/>
          </p:cNvSpPr>
          <p:nvPr>
            <p:ph type="body" sz="quarter" idx="24"/>
          </p:nvPr>
        </p:nvSpPr>
        <p:spPr/>
        <p:txBody>
          <a:bodyPr/>
          <a:lstStyle/>
          <a:p>
            <a:r>
              <a:rPr lang="en-SE" dirty="0"/>
              <a:t>Pre-model XAI &amp; XAI by Design </a:t>
            </a:r>
          </a:p>
        </p:txBody>
      </p:sp>
      <p:sp>
        <p:nvSpPr>
          <p:cNvPr id="5" name="Text Placeholder 4">
            <a:extLst>
              <a:ext uri="{FF2B5EF4-FFF2-40B4-BE49-F238E27FC236}">
                <a16:creationId xmlns:a16="http://schemas.microsoft.com/office/drawing/2014/main" id="{C8C6D0EE-21BB-051D-AE4F-2D6F46D73A0A}"/>
              </a:ext>
            </a:extLst>
          </p:cNvPr>
          <p:cNvSpPr>
            <a:spLocks noGrp="1"/>
          </p:cNvSpPr>
          <p:nvPr>
            <p:ph type="body" sz="quarter" idx="25"/>
          </p:nvPr>
        </p:nvSpPr>
        <p:spPr/>
        <p:txBody>
          <a:bodyPr/>
          <a:lstStyle/>
          <a:p>
            <a:r>
              <a:rPr lang="en-SE" dirty="0"/>
              <a:t>XAI-By-Design</a:t>
            </a:r>
          </a:p>
        </p:txBody>
      </p:sp>
      <p:sp>
        <p:nvSpPr>
          <p:cNvPr id="6" name="Slide Number Placeholder 5">
            <a:extLst>
              <a:ext uri="{FF2B5EF4-FFF2-40B4-BE49-F238E27FC236}">
                <a16:creationId xmlns:a16="http://schemas.microsoft.com/office/drawing/2014/main" id="{89DAACFC-90EA-7CF4-06AB-8EA7D33C984A}"/>
              </a:ext>
            </a:extLst>
          </p:cNvPr>
          <p:cNvSpPr>
            <a:spLocks noGrp="1"/>
          </p:cNvSpPr>
          <p:nvPr>
            <p:ph type="sldNum" sz="quarter" idx="4"/>
          </p:nvPr>
        </p:nvSpPr>
        <p:spPr/>
        <p:txBody>
          <a:bodyPr/>
          <a:lstStyle/>
          <a:p>
            <a:pPr fontAlgn="base">
              <a:spcBef>
                <a:spcPct val="0"/>
              </a:spcBef>
              <a:spcAft>
                <a:spcPct val="0"/>
              </a:spcAft>
              <a:defRPr/>
            </a:pPr>
            <a:fld id="{DD9F0740-C59C-4AD6-B752-7CC1CE13501A}" type="slidenum">
              <a:rPr lang="bg-BG" smtClean="0">
                <a:solidFill>
                  <a:srgbClr val="000000"/>
                </a:solidFill>
              </a:rPr>
              <a:pPr fontAlgn="base">
                <a:spcBef>
                  <a:spcPct val="0"/>
                </a:spcBef>
                <a:spcAft>
                  <a:spcPct val="0"/>
                </a:spcAft>
                <a:defRPr/>
              </a:pPr>
              <a:t>19</a:t>
            </a:fld>
            <a:endParaRPr lang="bg-BG" dirty="0">
              <a:solidFill>
                <a:srgbClr val="000000"/>
              </a:solidFill>
            </a:endParaRPr>
          </a:p>
        </p:txBody>
      </p:sp>
      <p:sp>
        <p:nvSpPr>
          <p:cNvPr id="10" name="Text Placeholder 9">
            <a:extLst>
              <a:ext uri="{FF2B5EF4-FFF2-40B4-BE49-F238E27FC236}">
                <a16:creationId xmlns:a16="http://schemas.microsoft.com/office/drawing/2014/main" id="{A03C07AB-E037-4C5D-5B95-BC75E6B15297}"/>
              </a:ext>
            </a:extLst>
          </p:cNvPr>
          <p:cNvSpPr>
            <a:spLocks noGrp="1"/>
          </p:cNvSpPr>
          <p:nvPr>
            <p:ph type="body" sz="quarter" idx="22"/>
          </p:nvPr>
        </p:nvSpPr>
        <p:spPr/>
        <p:txBody>
          <a:bodyPr/>
          <a:lstStyle/>
          <a:p>
            <a:pPr marL="342900" indent="-342900">
              <a:buFont typeface="Arial" panose="020B0604020202020204" pitchFamily="34" charset="0"/>
              <a:buChar char="•"/>
            </a:pPr>
            <a:r>
              <a:rPr lang="en-GB" sz="2400" dirty="0"/>
              <a:t>Some approaches, e.g. linear model; decision trees; and rule-based models, are considered ‘explainable by design.’</a:t>
            </a:r>
          </a:p>
          <a:p>
            <a:pPr marL="342900" indent="-342900">
              <a:buFont typeface="Arial" panose="020B0604020202020204" pitchFamily="34" charset="0"/>
              <a:buChar char="•"/>
            </a:pPr>
            <a:endParaRPr lang="en-GB" sz="2400" dirty="0"/>
          </a:p>
          <a:p>
            <a:pPr marL="342900" indent="-342900">
              <a:buFont typeface="Arial" panose="020B0604020202020204" pitchFamily="34" charset="0"/>
              <a:buChar char="•"/>
            </a:pPr>
            <a:r>
              <a:rPr lang="en-GB" sz="2400" dirty="0"/>
              <a:t>However, how much they are considered ‘explainable’ is debatable. </a:t>
            </a:r>
            <a:endParaRPr lang="en-SE" sz="2400" dirty="0"/>
          </a:p>
        </p:txBody>
      </p:sp>
      <p:sp>
        <p:nvSpPr>
          <p:cNvPr id="12" name="TextBox 11">
            <a:extLst>
              <a:ext uri="{FF2B5EF4-FFF2-40B4-BE49-F238E27FC236}">
                <a16:creationId xmlns:a16="http://schemas.microsoft.com/office/drawing/2014/main" id="{606BF41F-CE50-2DD6-BB12-025FEDBE42E9}"/>
              </a:ext>
            </a:extLst>
          </p:cNvPr>
          <p:cNvSpPr txBox="1"/>
          <p:nvPr/>
        </p:nvSpPr>
        <p:spPr>
          <a:xfrm>
            <a:off x="1287095" y="11568145"/>
            <a:ext cx="10277393" cy="707886"/>
          </a:xfrm>
          <a:prstGeom prst="rect">
            <a:avLst/>
          </a:prstGeom>
          <a:noFill/>
        </p:spPr>
        <p:txBody>
          <a:bodyPr wrap="square">
            <a:spAutoFit/>
          </a:bodyPr>
          <a:lstStyle/>
          <a:p>
            <a:r>
              <a:rPr lang="en-GB" sz="2000" dirty="0">
                <a:solidFill>
                  <a:schemeClr val="bg1">
                    <a:lumMod val="50000"/>
                  </a:schemeClr>
                </a:solidFill>
                <a:latin typeface="Helvetica Neue" panose="02000503000000020004" pitchFamily="2" charset="0"/>
                <a:ea typeface="Helvetica Neue" panose="02000503000000020004" pitchFamily="2" charset="0"/>
                <a:cs typeface="Helvetica Neue" panose="02000503000000020004" pitchFamily="2" charset="0"/>
              </a:rPr>
              <a:t>Liao et al. (2020). “Questioning the AI: Informing Design Practices for Explainable AI User Experiences.” CHI 2020</a:t>
            </a:r>
            <a:endParaRPr lang="en-SE" sz="2000" dirty="0">
              <a:solidFill>
                <a:schemeClr val="bg1">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3" name="Picture 2">
            <a:extLst>
              <a:ext uri="{FF2B5EF4-FFF2-40B4-BE49-F238E27FC236}">
                <a16:creationId xmlns:a16="http://schemas.microsoft.com/office/drawing/2014/main" id="{C0226442-645A-0FFE-2203-1CB7E11E27EE}"/>
              </a:ext>
            </a:extLst>
          </p:cNvPr>
          <p:cNvPicPr>
            <a:picLocks noChangeAspect="1"/>
          </p:cNvPicPr>
          <p:nvPr/>
        </p:nvPicPr>
        <p:blipFill>
          <a:blip r:embed="rId3"/>
          <a:stretch>
            <a:fillRect/>
          </a:stretch>
        </p:blipFill>
        <p:spPr>
          <a:xfrm>
            <a:off x="13594311" y="4892726"/>
            <a:ext cx="8983584" cy="6457950"/>
          </a:xfrm>
          <a:prstGeom prst="rect">
            <a:avLst/>
          </a:prstGeom>
        </p:spPr>
      </p:pic>
    </p:spTree>
    <p:extLst>
      <p:ext uri="{BB962C8B-B14F-4D97-AF65-F5344CB8AC3E}">
        <p14:creationId xmlns:p14="http://schemas.microsoft.com/office/powerpoint/2010/main" val="23534572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6"/>
          </p:nvPr>
        </p:nvSpPr>
        <p:spPr/>
        <p:txBody>
          <a:bodyPr/>
          <a:lstStyle/>
          <a:p>
            <a:r>
              <a:rPr lang="en-US" dirty="0"/>
              <a:t>University of Cyprus</a:t>
            </a:r>
          </a:p>
        </p:txBody>
      </p:sp>
      <p:sp>
        <p:nvSpPr>
          <p:cNvPr id="3" name="Text Placeholder 2"/>
          <p:cNvSpPr>
            <a:spLocks noGrp="1"/>
          </p:cNvSpPr>
          <p:nvPr>
            <p:ph type="body" sz="quarter" idx="19"/>
          </p:nvPr>
        </p:nvSpPr>
        <p:spPr/>
        <p:txBody>
          <a:bodyPr/>
          <a:lstStyle/>
          <a:p>
            <a:r>
              <a:rPr lang="en-US" dirty="0"/>
              <a:t>October, 2023</a:t>
            </a:r>
          </a:p>
        </p:txBody>
      </p:sp>
      <p:sp>
        <p:nvSpPr>
          <p:cNvPr id="4" name="Text Placeholder 3"/>
          <p:cNvSpPr>
            <a:spLocks noGrp="1"/>
          </p:cNvSpPr>
          <p:nvPr>
            <p:ph type="body" sz="quarter" idx="21"/>
          </p:nvPr>
        </p:nvSpPr>
        <p:spPr/>
        <p:txBody>
          <a:bodyPr>
            <a:normAutofit/>
          </a:bodyPr>
          <a:lstStyle/>
          <a:p>
            <a:r>
              <a:rPr lang="en-US" dirty="0"/>
              <a:t>Lecture 7: </a:t>
            </a:r>
          </a:p>
          <a:p>
            <a:r>
              <a:rPr lang="en-US" dirty="0" err="1"/>
              <a:t>eXplainable</a:t>
            </a:r>
            <a:r>
              <a:rPr lang="en-US" dirty="0"/>
              <a:t> AI (XAI)</a:t>
            </a:r>
          </a:p>
        </p:txBody>
      </p:sp>
      <p:sp>
        <p:nvSpPr>
          <p:cNvPr id="5" name="Text Placeholder 4"/>
          <p:cNvSpPr>
            <a:spLocks noGrp="1"/>
          </p:cNvSpPr>
          <p:nvPr>
            <p:ph type="body" sz="quarter" idx="23"/>
          </p:nvPr>
        </p:nvSpPr>
        <p:spPr/>
        <p:txBody>
          <a:bodyPr/>
          <a:lstStyle/>
          <a:p>
            <a:r>
              <a:rPr lang="en-US" dirty="0"/>
              <a:t>Dr. Andreas Theodorou</a:t>
            </a:r>
          </a:p>
        </p:txBody>
      </p:sp>
    </p:spTree>
    <p:extLst>
      <p:ext uri="{BB962C8B-B14F-4D97-AF65-F5344CB8AC3E}">
        <p14:creationId xmlns:p14="http://schemas.microsoft.com/office/powerpoint/2010/main" val="20274675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B5EB861-2056-AF34-27BE-4BD66097A8AE}"/>
              </a:ext>
            </a:extLst>
          </p:cNvPr>
          <p:cNvSpPr>
            <a:spLocks noGrp="1"/>
          </p:cNvSpPr>
          <p:nvPr>
            <p:ph type="body" sz="quarter" idx="16"/>
          </p:nvPr>
        </p:nvSpPr>
        <p:spPr/>
        <p:txBody>
          <a:bodyPr/>
          <a:lstStyle/>
          <a:p>
            <a:r>
              <a:rPr lang="en-US" dirty="0"/>
              <a:t>Post-hoc</a:t>
            </a:r>
            <a:r>
              <a:rPr lang="en-SE" dirty="0"/>
              <a:t> XAI </a:t>
            </a:r>
          </a:p>
        </p:txBody>
      </p:sp>
    </p:spTree>
    <p:extLst>
      <p:ext uri="{BB962C8B-B14F-4D97-AF65-F5344CB8AC3E}">
        <p14:creationId xmlns:p14="http://schemas.microsoft.com/office/powerpoint/2010/main" val="3997779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9D6C829-02BA-F071-12DA-975727DD74B4}"/>
              </a:ext>
            </a:extLst>
          </p:cNvPr>
          <p:cNvSpPr>
            <a:spLocks noGrp="1"/>
          </p:cNvSpPr>
          <p:nvPr>
            <p:ph type="body" sz="quarter" idx="24"/>
          </p:nvPr>
        </p:nvSpPr>
        <p:spPr/>
        <p:txBody>
          <a:bodyPr/>
          <a:lstStyle/>
          <a:p>
            <a:r>
              <a:rPr lang="en-US" dirty="0"/>
              <a:t>Post-hoc</a:t>
            </a:r>
            <a:r>
              <a:rPr lang="en-SE" dirty="0"/>
              <a:t> XAI </a:t>
            </a:r>
          </a:p>
        </p:txBody>
      </p:sp>
      <p:sp>
        <p:nvSpPr>
          <p:cNvPr id="3" name="Text Placeholder 2">
            <a:extLst>
              <a:ext uri="{FF2B5EF4-FFF2-40B4-BE49-F238E27FC236}">
                <a16:creationId xmlns:a16="http://schemas.microsoft.com/office/drawing/2014/main" id="{F8BB5E74-9049-7A12-E820-C73BEB6F6E2A}"/>
              </a:ext>
            </a:extLst>
          </p:cNvPr>
          <p:cNvSpPr>
            <a:spLocks noGrp="1"/>
          </p:cNvSpPr>
          <p:nvPr>
            <p:ph type="body" sz="quarter" idx="22"/>
          </p:nvPr>
        </p:nvSpPr>
        <p:spPr/>
        <p:txBody>
          <a:bodyPr/>
          <a:lstStyle/>
          <a:p>
            <a:pPr marL="342900" indent="-342900">
              <a:buFont typeface="Arial" panose="020B0604020202020204" pitchFamily="34" charset="0"/>
              <a:buChar char="•"/>
            </a:pPr>
            <a:r>
              <a:rPr lang="en-GB" sz="2400" dirty="0"/>
              <a:t>The overall decision boundary is complex,  but in the </a:t>
            </a:r>
            <a:r>
              <a:rPr lang="en-GB" sz="2400" dirty="0" err="1"/>
              <a:t>neighborhood</a:t>
            </a:r>
            <a:r>
              <a:rPr lang="en-GB" sz="2400" dirty="0"/>
              <a:t> of a single </a:t>
            </a:r>
            <a:r>
              <a:rPr lang="en-GB" sz="2400" dirty="0" err="1"/>
              <a:t>decisionthe</a:t>
            </a:r>
            <a:r>
              <a:rPr lang="en-GB" sz="2400" dirty="0"/>
              <a:t> boundary is simple! </a:t>
            </a:r>
          </a:p>
          <a:p>
            <a:pPr marL="342900" indent="-342900">
              <a:buFont typeface="Arial" panose="020B0604020202020204" pitchFamily="34" charset="0"/>
              <a:buChar char="•"/>
            </a:pPr>
            <a:r>
              <a:rPr lang="en-GB" sz="2400" dirty="0"/>
              <a:t>A single decision can be explained by auditing the model around the given instance and learning a local decision.</a:t>
            </a:r>
            <a:endParaRPr lang="en-SE" sz="2400" dirty="0"/>
          </a:p>
        </p:txBody>
      </p:sp>
      <p:sp>
        <p:nvSpPr>
          <p:cNvPr id="4" name="Text Placeholder 3">
            <a:extLst>
              <a:ext uri="{FF2B5EF4-FFF2-40B4-BE49-F238E27FC236}">
                <a16:creationId xmlns:a16="http://schemas.microsoft.com/office/drawing/2014/main" id="{423D8F99-E0E8-E725-2B9C-90D51E7FF8AF}"/>
              </a:ext>
            </a:extLst>
          </p:cNvPr>
          <p:cNvSpPr>
            <a:spLocks noGrp="1"/>
          </p:cNvSpPr>
          <p:nvPr>
            <p:ph type="body" sz="quarter" idx="26"/>
          </p:nvPr>
        </p:nvSpPr>
        <p:spPr/>
        <p:txBody>
          <a:bodyPr/>
          <a:lstStyle/>
          <a:p>
            <a:pPr marL="457200" indent="-457200" algn="l">
              <a:buAutoNum type="arabicPeriod"/>
            </a:pPr>
            <a:r>
              <a:rPr lang="en-GB" sz="2400" dirty="0">
                <a:solidFill>
                  <a:srgbClr val="0100C8"/>
                </a:solidFill>
                <a:latin typeface="Helvetica Neue" panose="02000503000000020004" pitchFamily="2" charset="0"/>
                <a:ea typeface="Helvetica Neue" panose="02000503000000020004" pitchFamily="2" charset="0"/>
                <a:cs typeface="Helvetica Neue" panose="02000503000000020004" pitchFamily="2" charset="0"/>
              </a:rPr>
              <a:t>P</a:t>
            </a:r>
            <a:r>
              <a:rPr lang="en-GB" sz="2400" b="0" i="0" dirty="0">
                <a:solidFill>
                  <a:srgbClr val="0100C8"/>
                </a:solidFill>
                <a:effectLst/>
                <a:latin typeface="Helvetica Neue" panose="02000503000000020004" pitchFamily="2" charset="0"/>
                <a:ea typeface="Helvetica Neue" panose="02000503000000020004" pitchFamily="2" charset="0"/>
                <a:cs typeface="Helvetica Neue" panose="02000503000000020004" pitchFamily="2" charset="0"/>
              </a:rPr>
              <a:t>erturb the original data points.</a:t>
            </a:r>
          </a:p>
          <a:p>
            <a:pPr marL="457200" indent="-457200" algn="l">
              <a:buAutoNum type="arabicPeriod"/>
            </a:pPr>
            <a:r>
              <a:rPr lang="en-GB" sz="2400" dirty="0">
                <a:solidFill>
                  <a:srgbClr val="0100C8"/>
                </a:solidFill>
                <a:latin typeface="Helvetica Neue" panose="02000503000000020004" pitchFamily="2" charset="0"/>
                <a:ea typeface="Helvetica Neue" panose="02000503000000020004" pitchFamily="2" charset="0"/>
                <a:cs typeface="Helvetica Neue" panose="02000503000000020004" pitchFamily="2" charset="0"/>
              </a:rPr>
              <a:t>F</a:t>
            </a:r>
            <a:r>
              <a:rPr lang="en-GB" sz="2400" b="0" i="0" dirty="0">
                <a:solidFill>
                  <a:srgbClr val="0100C8"/>
                </a:solidFill>
                <a:effectLst/>
                <a:latin typeface="Helvetica Neue" panose="02000503000000020004" pitchFamily="2" charset="0"/>
                <a:ea typeface="Helvetica Neue" panose="02000503000000020004" pitchFamily="2" charset="0"/>
                <a:cs typeface="Helvetica Neue" panose="02000503000000020004" pitchFamily="2" charset="0"/>
              </a:rPr>
              <a:t>eed them into the black box model and then observe their corresponding outputs. </a:t>
            </a:r>
          </a:p>
          <a:p>
            <a:pPr marL="457200" indent="-457200" algn="l">
              <a:buAutoNum type="arabicPeriod"/>
            </a:pPr>
            <a:r>
              <a:rPr lang="en-GB" sz="2400" dirty="0">
                <a:solidFill>
                  <a:srgbClr val="0100C8"/>
                </a:solidFill>
                <a:latin typeface="Helvetica Neue" panose="02000503000000020004" pitchFamily="2" charset="0"/>
                <a:ea typeface="Helvetica Neue" panose="02000503000000020004" pitchFamily="2" charset="0"/>
                <a:cs typeface="Helvetica Neue" panose="02000503000000020004" pitchFamily="2" charset="0"/>
              </a:rPr>
              <a:t>W</a:t>
            </a:r>
            <a:r>
              <a:rPr lang="en-GB" sz="2400" b="0" i="0" dirty="0">
                <a:solidFill>
                  <a:srgbClr val="0100C8"/>
                </a:solidFill>
                <a:effectLst/>
                <a:latin typeface="Helvetica Neue" panose="02000503000000020004" pitchFamily="2" charset="0"/>
                <a:ea typeface="Helvetica Neue" panose="02000503000000020004" pitchFamily="2" charset="0"/>
                <a:cs typeface="Helvetica Neue" panose="02000503000000020004" pitchFamily="2" charset="0"/>
              </a:rPr>
              <a:t>eigh new data points as a function of their proximity to the original point</a:t>
            </a:r>
          </a:p>
          <a:p>
            <a:pPr marL="457200" indent="-457200" algn="l">
              <a:buAutoNum type="arabicPeriod"/>
            </a:pPr>
            <a:r>
              <a:rPr lang="en-GB" sz="2400" b="0" i="0" dirty="0">
                <a:solidFill>
                  <a:srgbClr val="0100C8"/>
                </a:solidFill>
                <a:effectLst/>
                <a:latin typeface="Helvetica Neue" panose="02000503000000020004" pitchFamily="2" charset="0"/>
                <a:ea typeface="Helvetica Neue" panose="02000503000000020004" pitchFamily="2" charset="0"/>
                <a:cs typeface="Helvetica Neue" panose="02000503000000020004" pitchFamily="2" charset="0"/>
              </a:rPr>
              <a:t>Create a surrogate model using </a:t>
            </a:r>
            <a:r>
              <a:rPr lang="en-GB" sz="2400" i="1" dirty="0">
                <a:solidFill>
                  <a:srgbClr val="0100C8"/>
                </a:solidFill>
                <a:latin typeface="Helvetica Neue" panose="02000503000000020004" pitchFamily="2" charset="0"/>
                <a:ea typeface="Helvetica Neue" panose="02000503000000020004" pitchFamily="2" charset="0"/>
                <a:cs typeface="Helvetica Neue" panose="02000503000000020004" pitchFamily="2" charset="0"/>
              </a:rPr>
              <a:t>LASSO regression.</a:t>
            </a:r>
          </a:p>
          <a:p>
            <a:pPr marL="457200" indent="-457200">
              <a:buFont typeface="+mj-lt"/>
              <a:buAutoNum type="arabicPeriod"/>
            </a:pPr>
            <a:r>
              <a:rPr lang="en-GB" sz="2400" b="0" i="0" dirty="0">
                <a:solidFill>
                  <a:srgbClr val="0100C8"/>
                </a:solidFill>
                <a:effectLst/>
                <a:latin typeface="Helvetica Neue" panose="02000503000000020004" pitchFamily="2" charset="0"/>
                <a:ea typeface="Helvetica Neue" panose="02000503000000020004" pitchFamily="2" charset="0"/>
                <a:cs typeface="Helvetica Neue" panose="02000503000000020004" pitchFamily="2" charset="0"/>
              </a:rPr>
              <a:t>The explanation for a data point </a:t>
            </a:r>
            <a:r>
              <a:rPr lang="en-GB" sz="2400" b="0" i="1" dirty="0">
                <a:solidFill>
                  <a:srgbClr val="0100C8"/>
                </a:solidFill>
                <a:effectLst/>
                <a:latin typeface="Helvetica Neue" panose="02000503000000020004" pitchFamily="2" charset="0"/>
                <a:ea typeface="Helvetica Neue" panose="02000503000000020004" pitchFamily="2" charset="0"/>
                <a:cs typeface="Helvetica Neue" panose="02000503000000020004" pitchFamily="2" charset="0"/>
              </a:rPr>
              <a:t>x</a:t>
            </a:r>
            <a:r>
              <a:rPr lang="en-GB" sz="2400" b="0" i="0" dirty="0">
                <a:solidFill>
                  <a:srgbClr val="0100C8"/>
                </a:solidFill>
                <a:effectLst/>
                <a:latin typeface="Helvetica Neue" panose="02000503000000020004" pitchFamily="2" charset="0"/>
                <a:ea typeface="Helvetica Neue" panose="02000503000000020004" pitchFamily="2" charset="0"/>
                <a:cs typeface="Helvetica Neue" panose="02000503000000020004" pitchFamily="2" charset="0"/>
              </a:rPr>
              <a:t> is the model </a:t>
            </a:r>
            <a:r>
              <a:rPr lang="en-GB" sz="2400" b="0" i="1" dirty="0">
                <a:solidFill>
                  <a:srgbClr val="0100C8"/>
                </a:solidFill>
                <a:effectLst/>
                <a:latin typeface="Helvetica Neue" panose="02000503000000020004" pitchFamily="2" charset="0"/>
                <a:ea typeface="Helvetica Neue" panose="02000503000000020004" pitchFamily="2" charset="0"/>
                <a:cs typeface="Helvetica Neue" panose="02000503000000020004" pitchFamily="2" charset="0"/>
              </a:rPr>
              <a:t>g</a:t>
            </a:r>
            <a:r>
              <a:rPr lang="en-GB" sz="2400" b="0" i="0" dirty="0">
                <a:solidFill>
                  <a:srgbClr val="0100C8"/>
                </a:solidFill>
                <a:effectLst/>
                <a:latin typeface="Helvetica Neue" panose="02000503000000020004" pitchFamily="2" charset="0"/>
                <a:ea typeface="Helvetica Neue" panose="02000503000000020004" pitchFamily="2" charset="0"/>
                <a:cs typeface="Helvetica Neue" panose="02000503000000020004" pitchFamily="2" charset="0"/>
              </a:rPr>
              <a:t> that minimizes the locality-aware loss </a:t>
            </a:r>
            <a:r>
              <a:rPr lang="en-GB" sz="2400" b="0" i="1" dirty="0">
                <a:solidFill>
                  <a:srgbClr val="0100C8"/>
                </a:solidFill>
                <a:effectLst/>
                <a:latin typeface="Helvetica Neue" panose="02000503000000020004" pitchFamily="2" charset="0"/>
                <a:ea typeface="Helvetica Neue" panose="02000503000000020004" pitchFamily="2" charset="0"/>
                <a:cs typeface="Helvetica Neue" panose="02000503000000020004" pitchFamily="2" charset="0"/>
              </a:rPr>
              <a:t>L</a:t>
            </a:r>
            <a:r>
              <a:rPr lang="en-GB" sz="2400" b="0" i="0" dirty="0">
                <a:solidFill>
                  <a:srgbClr val="0100C8"/>
                </a:solidFill>
                <a:effectLst/>
                <a:latin typeface="Helvetica Neue" panose="02000503000000020004" pitchFamily="2" charset="0"/>
                <a:ea typeface="Helvetica Neue" panose="02000503000000020004" pitchFamily="2" charset="0"/>
                <a:cs typeface="Helvetica Neue" panose="02000503000000020004" pitchFamily="2" charset="0"/>
              </a:rPr>
              <a:t>(</a:t>
            </a:r>
            <a:r>
              <a:rPr lang="en-GB" sz="2400" b="0" i="1" dirty="0" err="1">
                <a:solidFill>
                  <a:srgbClr val="0100C8"/>
                </a:solidFill>
                <a:effectLst/>
                <a:latin typeface="Helvetica Neue" panose="02000503000000020004" pitchFamily="2" charset="0"/>
                <a:ea typeface="Helvetica Neue" panose="02000503000000020004" pitchFamily="2" charset="0"/>
                <a:cs typeface="Helvetica Neue" panose="02000503000000020004" pitchFamily="2" charset="0"/>
              </a:rPr>
              <a:t>f,g</a:t>
            </a:r>
            <a:r>
              <a:rPr lang="en-GB" sz="2400" b="0" i="1" dirty="0">
                <a:solidFill>
                  <a:srgbClr val="0100C8"/>
                </a:solidFill>
                <a:effectLst/>
                <a:latin typeface="Helvetica Neue" panose="02000503000000020004" pitchFamily="2" charset="0"/>
                <a:ea typeface="Helvetica Neue" panose="02000503000000020004" pitchFamily="2" charset="0"/>
                <a:cs typeface="Helvetica Neue" panose="02000503000000020004" pitchFamily="2" charset="0"/>
              </a:rPr>
              <a:t>,</a:t>
            </a:r>
            <a:r>
              <a:rPr lang="el-GR" sz="2400" b="0" i="1" dirty="0">
                <a:solidFill>
                  <a:srgbClr val="0100C8"/>
                </a:solidFill>
                <a:effectLst/>
                <a:latin typeface="Helvetica Neue" panose="02000503000000020004" pitchFamily="2" charset="0"/>
                <a:ea typeface="Helvetica Neue" panose="02000503000000020004" pitchFamily="2" charset="0"/>
                <a:cs typeface="Helvetica Neue" panose="02000503000000020004" pitchFamily="2" charset="0"/>
              </a:rPr>
              <a:t>Π</a:t>
            </a:r>
            <a:r>
              <a:rPr lang="en-GB" sz="2400" b="0" i="1" baseline="-25000" dirty="0">
                <a:solidFill>
                  <a:srgbClr val="0100C8"/>
                </a:solidFill>
                <a:effectLst/>
                <a:latin typeface="Helvetica Neue" panose="02000503000000020004" pitchFamily="2" charset="0"/>
                <a:ea typeface="Helvetica Neue" panose="02000503000000020004" pitchFamily="2" charset="0"/>
                <a:cs typeface="Helvetica Neue" panose="02000503000000020004" pitchFamily="2" charset="0"/>
              </a:rPr>
              <a:t>x</a:t>
            </a:r>
            <a:r>
              <a:rPr lang="en-GB" sz="2400" b="0" i="0" dirty="0">
                <a:solidFill>
                  <a:srgbClr val="0100C8"/>
                </a:solidFill>
                <a:effectLst/>
                <a:latin typeface="Helvetica Neue" panose="02000503000000020004" pitchFamily="2" charset="0"/>
                <a:ea typeface="Helvetica Neue" panose="02000503000000020004" pitchFamily="2" charset="0"/>
                <a:cs typeface="Helvetica Neue" panose="02000503000000020004" pitchFamily="2" charset="0"/>
              </a:rPr>
              <a:t>) measuring how unfaithful </a:t>
            </a:r>
            <a:r>
              <a:rPr lang="en-GB" sz="2400" b="0" i="1" dirty="0">
                <a:solidFill>
                  <a:srgbClr val="0100C8"/>
                </a:solidFill>
                <a:effectLst/>
                <a:latin typeface="Helvetica Neue" panose="02000503000000020004" pitchFamily="2" charset="0"/>
                <a:ea typeface="Helvetica Neue" panose="02000503000000020004" pitchFamily="2" charset="0"/>
                <a:cs typeface="Helvetica Neue" panose="02000503000000020004" pitchFamily="2" charset="0"/>
              </a:rPr>
              <a:t>g</a:t>
            </a:r>
            <a:r>
              <a:rPr lang="en-GB" sz="2400" b="0" i="0" dirty="0">
                <a:solidFill>
                  <a:srgbClr val="0100C8"/>
                </a:solidFill>
                <a:effectLst/>
                <a:latin typeface="Helvetica Neue" panose="02000503000000020004" pitchFamily="2" charset="0"/>
                <a:ea typeface="Helvetica Neue" panose="02000503000000020004" pitchFamily="2" charset="0"/>
                <a:cs typeface="Helvetica Neue" panose="02000503000000020004" pitchFamily="2" charset="0"/>
              </a:rPr>
              <a:t> approximates the model to be explained </a:t>
            </a:r>
            <a:r>
              <a:rPr lang="en-GB" sz="2400" b="0" i="1" dirty="0">
                <a:solidFill>
                  <a:srgbClr val="0100C8"/>
                </a:solidFill>
                <a:effectLst/>
                <a:latin typeface="Helvetica Neue" panose="02000503000000020004" pitchFamily="2" charset="0"/>
                <a:ea typeface="Helvetica Neue" panose="02000503000000020004" pitchFamily="2" charset="0"/>
                <a:cs typeface="Helvetica Neue" panose="02000503000000020004" pitchFamily="2" charset="0"/>
              </a:rPr>
              <a:t>f</a:t>
            </a:r>
            <a:r>
              <a:rPr lang="en-GB" sz="2400" b="0" i="0" dirty="0">
                <a:solidFill>
                  <a:srgbClr val="0100C8"/>
                </a:solidFill>
                <a:effectLst/>
                <a:latin typeface="Helvetica Neue" panose="02000503000000020004" pitchFamily="2" charset="0"/>
                <a:ea typeface="Helvetica Neue" panose="02000503000000020004" pitchFamily="2" charset="0"/>
                <a:cs typeface="Helvetica Neue" panose="02000503000000020004" pitchFamily="2" charset="0"/>
              </a:rPr>
              <a:t> in its vicinity </a:t>
            </a:r>
            <a:r>
              <a:rPr lang="el-GR" sz="2400" b="0" i="0" dirty="0">
                <a:solidFill>
                  <a:srgbClr val="0100C8"/>
                </a:solidFill>
                <a:effectLst/>
                <a:latin typeface="Helvetica Neue" panose="02000503000000020004" pitchFamily="2" charset="0"/>
                <a:ea typeface="Helvetica Neue" panose="02000503000000020004" pitchFamily="2" charset="0"/>
                <a:cs typeface="Helvetica Neue" panose="02000503000000020004" pitchFamily="2" charset="0"/>
              </a:rPr>
              <a:t>Π</a:t>
            </a:r>
            <a:r>
              <a:rPr lang="en-GB" sz="2400" b="0" i="1" baseline="-25000" dirty="0">
                <a:solidFill>
                  <a:srgbClr val="0100C8"/>
                </a:solidFill>
                <a:effectLst/>
                <a:latin typeface="Helvetica Neue" panose="02000503000000020004" pitchFamily="2" charset="0"/>
                <a:ea typeface="Helvetica Neue" panose="02000503000000020004" pitchFamily="2" charset="0"/>
                <a:cs typeface="Helvetica Neue" panose="02000503000000020004" pitchFamily="2" charset="0"/>
              </a:rPr>
              <a:t>x</a:t>
            </a:r>
            <a:r>
              <a:rPr lang="en-GB" sz="2400" b="0" i="0" dirty="0">
                <a:solidFill>
                  <a:srgbClr val="0100C8"/>
                </a:solidFill>
                <a:effectLst/>
                <a:latin typeface="Helvetica Neue" panose="02000503000000020004" pitchFamily="2" charset="0"/>
                <a:ea typeface="Helvetica Neue" panose="02000503000000020004" pitchFamily="2" charset="0"/>
                <a:cs typeface="Helvetica Neue" panose="02000503000000020004" pitchFamily="2" charset="0"/>
              </a:rPr>
              <a:t> while keeping the model complexity denoted low:</a:t>
            </a:r>
          </a:p>
          <a:p>
            <a:pPr marL="457200" indent="-457200" algn="l">
              <a:buAutoNum type="arabicPeriod"/>
            </a:pPr>
            <a:endParaRPr lang="en-GB" sz="2400" b="0" i="0" dirty="0">
              <a:solidFill>
                <a:srgbClr val="0100C8"/>
              </a:solidFill>
              <a:effectLst/>
              <a:latin typeface="Helvetica Neue" panose="02000503000000020004" pitchFamily="2" charset="0"/>
              <a:ea typeface="Helvetica Neue" panose="02000503000000020004" pitchFamily="2" charset="0"/>
              <a:cs typeface="Helvetica Neue" panose="02000503000000020004" pitchFamily="2" charset="0"/>
            </a:endParaRPr>
          </a:p>
          <a:p>
            <a:br>
              <a:rPr lang="en-GB" sz="2400" dirty="0">
                <a:solidFill>
                  <a:srgbClr val="0100C8"/>
                </a:solidFill>
                <a:latin typeface="Helvetica Neue" panose="02000503000000020004" pitchFamily="2" charset="0"/>
                <a:ea typeface="Helvetica Neue" panose="02000503000000020004" pitchFamily="2" charset="0"/>
                <a:cs typeface="Helvetica Neue" panose="02000503000000020004" pitchFamily="2" charset="0"/>
              </a:rPr>
            </a:br>
            <a:endParaRPr lang="en-GB" sz="2400" dirty="0">
              <a:solidFill>
                <a:srgbClr val="0100C8"/>
              </a:solidFill>
              <a:latin typeface="Helvetica Neue" panose="02000503000000020004" pitchFamily="2" charset="0"/>
              <a:ea typeface="Helvetica Neue" panose="02000503000000020004" pitchFamily="2" charset="0"/>
              <a:cs typeface="Helvetica Neue" panose="02000503000000020004" pitchFamily="2" charset="0"/>
            </a:endParaRPr>
          </a:p>
          <a:p>
            <a:pPr algn="l"/>
            <a:endParaRPr lang="en-GB" sz="2400" b="0" i="0" dirty="0">
              <a:solidFill>
                <a:srgbClr val="0100C8"/>
              </a:solidFill>
              <a:effectLst/>
              <a:latin typeface="Helvetica Neue" panose="02000503000000020004" pitchFamily="2" charset="0"/>
              <a:ea typeface="Helvetica Neue" panose="02000503000000020004" pitchFamily="2" charset="0"/>
              <a:cs typeface="Helvetica Neue" panose="02000503000000020004" pitchFamily="2" charset="0"/>
            </a:endParaRPr>
          </a:p>
          <a:p>
            <a:pPr algn="l"/>
            <a:endParaRPr lang="en-GB" sz="2400" dirty="0">
              <a:solidFill>
                <a:srgbClr val="0100C8"/>
              </a:solidFill>
              <a:latin typeface="Helvetica Neue" panose="02000503000000020004" pitchFamily="2" charset="0"/>
              <a:ea typeface="Helvetica Neue" panose="02000503000000020004" pitchFamily="2" charset="0"/>
              <a:cs typeface="Helvetica Neue" panose="02000503000000020004" pitchFamily="2" charset="0"/>
            </a:endParaRPr>
          </a:p>
          <a:p>
            <a:pPr algn="l"/>
            <a:endParaRPr lang="en-GB" sz="2400" b="0" i="0" dirty="0">
              <a:solidFill>
                <a:srgbClr val="0100C8"/>
              </a:solidFill>
              <a:effectLst/>
              <a:latin typeface="Helvetica Neue" panose="02000503000000020004" pitchFamily="2" charset="0"/>
              <a:ea typeface="Helvetica Neue" panose="02000503000000020004" pitchFamily="2" charset="0"/>
              <a:cs typeface="Helvetica Neue" panose="02000503000000020004" pitchFamily="2" charset="0"/>
            </a:endParaRPr>
          </a:p>
          <a:p>
            <a:br>
              <a:rPr lang="en-GB" sz="2400" dirty="0">
                <a:solidFill>
                  <a:srgbClr val="0100C8"/>
                </a:solidFill>
                <a:latin typeface="Helvetica Neue" panose="02000503000000020004" pitchFamily="2" charset="0"/>
                <a:ea typeface="Helvetica Neue" panose="02000503000000020004" pitchFamily="2" charset="0"/>
                <a:cs typeface="Helvetica Neue" panose="02000503000000020004" pitchFamily="2" charset="0"/>
              </a:rPr>
            </a:br>
            <a:endParaRPr lang="en-SE" sz="2400" dirty="0">
              <a:solidFill>
                <a:srgbClr val="0100C8"/>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5" name="Text Placeholder 4">
            <a:extLst>
              <a:ext uri="{FF2B5EF4-FFF2-40B4-BE49-F238E27FC236}">
                <a16:creationId xmlns:a16="http://schemas.microsoft.com/office/drawing/2014/main" id="{C8C6D0EE-21BB-051D-AE4F-2D6F46D73A0A}"/>
              </a:ext>
            </a:extLst>
          </p:cNvPr>
          <p:cNvSpPr>
            <a:spLocks noGrp="1"/>
          </p:cNvSpPr>
          <p:nvPr>
            <p:ph type="body" sz="quarter" idx="25"/>
          </p:nvPr>
        </p:nvSpPr>
        <p:spPr/>
        <p:txBody>
          <a:bodyPr/>
          <a:lstStyle/>
          <a:p>
            <a:r>
              <a:rPr lang="en-GB" dirty="0"/>
              <a:t>Local Interpretable Model-Agnostic Explanations (LIME)</a:t>
            </a:r>
            <a:endParaRPr lang="en-SE" dirty="0"/>
          </a:p>
        </p:txBody>
      </p:sp>
      <p:sp>
        <p:nvSpPr>
          <p:cNvPr id="6" name="Slide Number Placeholder 5">
            <a:extLst>
              <a:ext uri="{FF2B5EF4-FFF2-40B4-BE49-F238E27FC236}">
                <a16:creationId xmlns:a16="http://schemas.microsoft.com/office/drawing/2014/main" id="{89DAACFC-90EA-7CF4-06AB-8EA7D33C984A}"/>
              </a:ext>
            </a:extLst>
          </p:cNvPr>
          <p:cNvSpPr>
            <a:spLocks noGrp="1"/>
          </p:cNvSpPr>
          <p:nvPr>
            <p:ph type="sldNum" sz="quarter" idx="4"/>
          </p:nvPr>
        </p:nvSpPr>
        <p:spPr/>
        <p:txBody>
          <a:bodyPr/>
          <a:lstStyle/>
          <a:p>
            <a:pPr fontAlgn="base">
              <a:spcBef>
                <a:spcPct val="0"/>
              </a:spcBef>
              <a:spcAft>
                <a:spcPct val="0"/>
              </a:spcAft>
              <a:defRPr/>
            </a:pPr>
            <a:fld id="{DD9F0740-C59C-4AD6-B752-7CC1CE13501A}" type="slidenum">
              <a:rPr lang="bg-BG" smtClean="0">
                <a:solidFill>
                  <a:srgbClr val="000000"/>
                </a:solidFill>
              </a:rPr>
              <a:pPr fontAlgn="base">
                <a:spcBef>
                  <a:spcPct val="0"/>
                </a:spcBef>
                <a:spcAft>
                  <a:spcPct val="0"/>
                </a:spcAft>
                <a:defRPr/>
              </a:pPr>
              <a:t>21</a:t>
            </a:fld>
            <a:endParaRPr lang="bg-BG" dirty="0">
              <a:solidFill>
                <a:srgbClr val="000000"/>
              </a:solidFill>
            </a:endParaRPr>
          </a:p>
        </p:txBody>
      </p:sp>
      <p:pic>
        <p:nvPicPr>
          <p:cNvPr id="8" name="Picture 7">
            <a:extLst>
              <a:ext uri="{FF2B5EF4-FFF2-40B4-BE49-F238E27FC236}">
                <a16:creationId xmlns:a16="http://schemas.microsoft.com/office/drawing/2014/main" id="{97A564BE-8F1C-9511-558B-9F5D761831A1}"/>
              </a:ext>
            </a:extLst>
          </p:cNvPr>
          <p:cNvPicPr>
            <a:picLocks noChangeAspect="1"/>
          </p:cNvPicPr>
          <p:nvPr/>
        </p:nvPicPr>
        <p:blipFill>
          <a:blip r:embed="rId3"/>
          <a:stretch>
            <a:fillRect/>
          </a:stretch>
        </p:blipFill>
        <p:spPr>
          <a:xfrm>
            <a:off x="1287095" y="7855006"/>
            <a:ext cx="6934200" cy="4589936"/>
          </a:xfrm>
          <a:prstGeom prst="rect">
            <a:avLst/>
          </a:prstGeom>
        </p:spPr>
      </p:pic>
      <p:pic>
        <p:nvPicPr>
          <p:cNvPr id="9" name="Picture 8">
            <a:extLst>
              <a:ext uri="{FF2B5EF4-FFF2-40B4-BE49-F238E27FC236}">
                <a16:creationId xmlns:a16="http://schemas.microsoft.com/office/drawing/2014/main" id="{52CBB976-624D-ACDE-D75A-53E20BDAA5A9}"/>
              </a:ext>
            </a:extLst>
          </p:cNvPr>
          <p:cNvPicPr>
            <a:picLocks noChangeAspect="1"/>
          </p:cNvPicPr>
          <p:nvPr/>
        </p:nvPicPr>
        <p:blipFill>
          <a:blip r:embed="rId4"/>
          <a:stretch>
            <a:fillRect/>
          </a:stretch>
        </p:blipFill>
        <p:spPr>
          <a:xfrm>
            <a:off x="8747806" y="7405766"/>
            <a:ext cx="2017739" cy="3092981"/>
          </a:xfrm>
          <a:prstGeom prst="rect">
            <a:avLst/>
          </a:prstGeom>
        </p:spPr>
      </p:pic>
      <p:cxnSp>
        <p:nvCxnSpPr>
          <p:cNvPr id="11" name="Straight Arrow Connector 10">
            <a:extLst>
              <a:ext uri="{FF2B5EF4-FFF2-40B4-BE49-F238E27FC236}">
                <a16:creationId xmlns:a16="http://schemas.microsoft.com/office/drawing/2014/main" id="{7063B72E-887C-E174-8E9E-FD84CEDBDE93}"/>
              </a:ext>
            </a:extLst>
          </p:cNvPr>
          <p:cNvCxnSpPr>
            <a:cxnSpLocks/>
          </p:cNvCxnSpPr>
          <p:nvPr/>
        </p:nvCxnSpPr>
        <p:spPr>
          <a:xfrm flipV="1">
            <a:off x="3973635" y="8952256"/>
            <a:ext cx="4731824" cy="985961"/>
          </a:xfrm>
          <a:prstGeom prst="straightConnector1">
            <a:avLst/>
          </a:prstGeom>
          <a:ln w="38100">
            <a:solidFill>
              <a:srgbClr val="FF2D64"/>
            </a:solidFill>
            <a:tailEnd type="triangle"/>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57096585-E58F-5C78-2D49-030BAE93172F}"/>
              </a:ext>
            </a:extLst>
          </p:cNvPr>
          <p:cNvSpPr/>
          <p:nvPr/>
        </p:nvSpPr>
        <p:spPr>
          <a:xfrm>
            <a:off x="2727960" y="9296400"/>
            <a:ext cx="1127760" cy="1249680"/>
          </a:xfrm>
          <a:prstGeom prst="ellipse">
            <a:avLst/>
          </a:prstGeom>
          <a:noFill/>
          <a:ln w="57150">
            <a:solidFill>
              <a:srgbClr val="FF2D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E"/>
          </a:p>
        </p:txBody>
      </p:sp>
      <p:pic>
        <p:nvPicPr>
          <p:cNvPr id="8196" name="Picture 4" descr="Formula-LIME">
            <a:extLst>
              <a:ext uri="{FF2B5EF4-FFF2-40B4-BE49-F238E27FC236}">
                <a16:creationId xmlns:a16="http://schemas.microsoft.com/office/drawing/2014/main" id="{30F8DD7D-F00E-1239-E9C9-F90E6747FD20}"/>
              </a:ext>
            </a:extLst>
          </p:cNvPr>
          <p:cNvPicPr>
            <a:picLocks noChangeAspect="1" noChangeArrowheads="1"/>
          </p:cNvPicPr>
          <p:nvPr/>
        </p:nvPicPr>
        <p:blipFill>
          <a:blip r:embed="rId5">
            <a:duotone>
              <a:schemeClr val="accent1">
                <a:shade val="45000"/>
                <a:satMod val="135000"/>
              </a:schemeClr>
              <a:prstClr val="white"/>
            </a:duotone>
            <a:extLst>
              <a:ext uri="{BEBA8EAE-BF5A-486C-A8C5-ECC9F3942E4B}">
                <a14:imgProps xmlns:a14="http://schemas.microsoft.com/office/drawing/2010/main">
                  <a14:imgLayer r:embed="rId6">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6715984" y="9603871"/>
            <a:ext cx="4546600" cy="736600"/>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Explainable AI(XAI) Using LIME - GeeksforGeeks">
            <a:extLst>
              <a:ext uri="{FF2B5EF4-FFF2-40B4-BE49-F238E27FC236}">
                <a16:creationId xmlns:a16="http://schemas.microsoft.com/office/drawing/2014/main" id="{B8D8A8CA-6780-0A03-1653-57A5AD27354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309011" y="10340471"/>
            <a:ext cx="8053070" cy="21658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98766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BC29301-2B5C-172A-4AE0-4B01099B6FE4}"/>
              </a:ext>
            </a:extLst>
          </p:cNvPr>
          <p:cNvSpPr>
            <a:spLocks noGrp="1"/>
          </p:cNvSpPr>
          <p:nvPr>
            <p:ph type="body" sz="quarter" idx="24"/>
          </p:nvPr>
        </p:nvSpPr>
        <p:spPr/>
        <p:txBody>
          <a:bodyPr/>
          <a:lstStyle/>
          <a:p>
            <a:endParaRPr lang="en-SE"/>
          </a:p>
        </p:txBody>
      </p:sp>
      <p:sp>
        <p:nvSpPr>
          <p:cNvPr id="3" name="Text Placeholder 2">
            <a:extLst>
              <a:ext uri="{FF2B5EF4-FFF2-40B4-BE49-F238E27FC236}">
                <a16:creationId xmlns:a16="http://schemas.microsoft.com/office/drawing/2014/main" id="{586EEE19-1CD5-961B-26E3-53A0A7C6911F}"/>
              </a:ext>
            </a:extLst>
          </p:cNvPr>
          <p:cNvSpPr>
            <a:spLocks noGrp="1"/>
          </p:cNvSpPr>
          <p:nvPr>
            <p:ph type="body" sz="quarter" idx="22"/>
          </p:nvPr>
        </p:nvSpPr>
        <p:spPr/>
        <p:txBody>
          <a:bodyPr/>
          <a:lstStyle/>
          <a:p>
            <a:pPr marL="342900" indent="-342900">
              <a:buFont typeface="Arial" panose="020B0604020202020204" pitchFamily="34" charset="0"/>
              <a:buChar char="•"/>
            </a:pPr>
            <a:r>
              <a:rPr lang="en-GB" dirty="0"/>
              <a:t>Model-agnostic local-explanation method that is gaining increasing popularity.</a:t>
            </a:r>
          </a:p>
          <a:p>
            <a:pPr marL="342900" indent="-342900">
              <a:buFont typeface="Arial" panose="020B0604020202020204" pitchFamily="34" charset="0"/>
              <a:buChar char="•"/>
            </a:pPr>
            <a:endParaRPr lang="en-GB" dirty="0"/>
          </a:p>
          <a:p>
            <a:pPr marL="342900" indent="-342900">
              <a:buFont typeface="Arial" panose="020B0604020202020204" pitchFamily="34" charset="0"/>
              <a:buChar char="•"/>
            </a:pPr>
            <a:r>
              <a:rPr lang="en-GB" dirty="0"/>
              <a:t>Offers better performance and accuracy than LIME.</a:t>
            </a:r>
          </a:p>
          <a:p>
            <a:endParaRPr lang="en-GB" dirty="0"/>
          </a:p>
          <a:p>
            <a:pPr marL="342900" indent="-342900">
              <a:buFont typeface="Arial" panose="020B0604020202020204" pitchFamily="34" charset="0"/>
              <a:buChar char="•"/>
            </a:pPr>
            <a:r>
              <a:rPr lang="en-GB" dirty="0"/>
              <a:t>High-level description:</a:t>
            </a:r>
          </a:p>
          <a:p>
            <a:pPr marL="457200" indent="-457200">
              <a:buAutoNum type="arabicPeriod"/>
            </a:pPr>
            <a:r>
              <a:rPr lang="en-GB" dirty="0"/>
              <a:t>It uses local interpretable predictor on a synthetic </a:t>
            </a:r>
            <a:r>
              <a:rPr lang="en-GB" dirty="0" err="1"/>
              <a:t>neighborhood</a:t>
            </a:r>
            <a:r>
              <a:rPr lang="en-GB" dirty="0"/>
              <a:t> generated by a genetic algorithm. </a:t>
            </a:r>
          </a:p>
          <a:p>
            <a:pPr marL="457200" indent="-457200">
              <a:buAutoNum type="arabicPeriod"/>
            </a:pPr>
            <a:r>
              <a:rPr lang="en-GB" dirty="0"/>
              <a:t>It derives from the logic of the local interpretable predictor a meaningful explanation consisting of: </a:t>
            </a:r>
          </a:p>
          <a:p>
            <a:pPr marL="1066800" lvl="1" indent="-457200">
              <a:buAutoNum type="arabicPeriod"/>
            </a:pPr>
            <a:r>
              <a:rPr lang="en-GB" sz="2200" dirty="0">
                <a:solidFill>
                  <a:srgbClr val="0100C8"/>
                </a:solidFill>
                <a:latin typeface="Helvetica Neue" panose="02000503000000020004" pitchFamily="2" charset="0"/>
                <a:ea typeface="Helvetica Neue" panose="02000503000000020004" pitchFamily="2" charset="0"/>
                <a:cs typeface="Helvetica Neue" panose="02000503000000020004" pitchFamily="2" charset="0"/>
              </a:rPr>
              <a:t>a decision rule, which explains the reasons of the decision; and </a:t>
            </a:r>
          </a:p>
          <a:p>
            <a:pPr marL="1066800" lvl="1" indent="-457200">
              <a:buAutoNum type="arabicPeriod"/>
            </a:pPr>
            <a:r>
              <a:rPr lang="en-GB" sz="2200" dirty="0">
                <a:solidFill>
                  <a:srgbClr val="0100C8"/>
                </a:solidFill>
                <a:latin typeface="Helvetica Neue" panose="02000503000000020004" pitchFamily="2" charset="0"/>
                <a:ea typeface="Helvetica Neue" panose="02000503000000020004" pitchFamily="2" charset="0"/>
                <a:cs typeface="Helvetica Neue" panose="02000503000000020004" pitchFamily="2" charset="0"/>
              </a:rPr>
              <a:t>a set of counterfactual rules, suggesting the changes in the instance’s features that lead to a different outcome</a:t>
            </a:r>
            <a:endParaRPr lang="en-SE" sz="2200" dirty="0">
              <a:solidFill>
                <a:srgbClr val="0100C8"/>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5" name="Text Placeholder 4">
            <a:extLst>
              <a:ext uri="{FF2B5EF4-FFF2-40B4-BE49-F238E27FC236}">
                <a16:creationId xmlns:a16="http://schemas.microsoft.com/office/drawing/2014/main" id="{7FC04C57-F754-4350-9599-38115A324ECA}"/>
              </a:ext>
            </a:extLst>
          </p:cNvPr>
          <p:cNvSpPr>
            <a:spLocks noGrp="1"/>
          </p:cNvSpPr>
          <p:nvPr>
            <p:ph type="body" sz="quarter" idx="25"/>
          </p:nvPr>
        </p:nvSpPr>
        <p:spPr/>
        <p:txBody>
          <a:bodyPr/>
          <a:lstStyle/>
          <a:p>
            <a:r>
              <a:rPr lang="en-GB" dirty="0"/>
              <a:t>Local Rule-Based Explanations (LORE)</a:t>
            </a:r>
            <a:endParaRPr lang="en-SE" dirty="0"/>
          </a:p>
        </p:txBody>
      </p:sp>
      <p:sp>
        <p:nvSpPr>
          <p:cNvPr id="6" name="Slide Number Placeholder 5">
            <a:extLst>
              <a:ext uri="{FF2B5EF4-FFF2-40B4-BE49-F238E27FC236}">
                <a16:creationId xmlns:a16="http://schemas.microsoft.com/office/drawing/2014/main" id="{08879C52-4CC3-9ABB-B200-6F4D673E121C}"/>
              </a:ext>
            </a:extLst>
          </p:cNvPr>
          <p:cNvSpPr>
            <a:spLocks noGrp="1"/>
          </p:cNvSpPr>
          <p:nvPr>
            <p:ph type="sldNum" sz="quarter" idx="4"/>
          </p:nvPr>
        </p:nvSpPr>
        <p:spPr/>
        <p:txBody>
          <a:bodyPr/>
          <a:lstStyle/>
          <a:p>
            <a:pPr fontAlgn="base">
              <a:spcBef>
                <a:spcPct val="0"/>
              </a:spcBef>
              <a:spcAft>
                <a:spcPct val="0"/>
              </a:spcAft>
              <a:defRPr/>
            </a:pPr>
            <a:fld id="{DD9F0740-C59C-4AD6-B752-7CC1CE13501A}" type="slidenum">
              <a:rPr lang="bg-BG" smtClean="0">
                <a:solidFill>
                  <a:srgbClr val="000000"/>
                </a:solidFill>
              </a:rPr>
              <a:pPr fontAlgn="base">
                <a:spcBef>
                  <a:spcPct val="0"/>
                </a:spcBef>
                <a:spcAft>
                  <a:spcPct val="0"/>
                </a:spcAft>
                <a:defRPr/>
              </a:pPr>
              <a:t>22</a:t>
            </a:fld>
            <a:endParaRPr lang="bg-BG" dirty="0">
              <a:solidFill>
                <a:srgbClr val="000000"/>
              </a:solidFill>
            </a:endParaRPr>
          </a:p>
        </p:txBody>
      </p:sp>
      <p:pic>
        <p:nvPicPr>
          <p:cNvPr id="10" name="Picture 9">
            <a:extLst>
              <a:ext uri="{FF2B5EF4-FFF2-40B4-BE49-F238E27FC236}">
                <a16:creationId xmlns:a16="http://schemas.microsoft.com/office/drawing/2014/main" id="{F98A64D3-36F8-50EA-4426-BAB3549DCF43}"/>
              </a:ext>
            </a:extLst>
          </p:cNvPr>
          <p:cNvPicPr>
            <a:picLocks noChangeAspect="1"/>
          </p:cNvPicPr>
          <p:nvPr/>
        </p:nvPicPr>
        <p:blipFill>
          <a:blip r:embed="rId2"/>
          <a:stretch>
            <a:fillRect/>
          </a:stretch>
        </p:blipFill>
        <p:spPr>
          <a:xfrm>
            <a:off x="13326567" y="8158404"/>
            <a:ext cx="4686300" cy="3441700"/>
          </a:xfrm>
          <a:prstGeom prst="rect">
            <a:avLst/>
          </a:prstGeom>
        </p:spPr>
      </p:pic>
      <p:pic>
        <p:nvPicPr>
          <p:cNvPr id="11" name="Picture 10">
            <a:extLst>
              <a:ext uri="{FF2B5EF4-FFF2-40B4-BE49-F238E27FC236}">
                <a16:creationId xmlns:a16="http://schemas.microsoft.com/office/drawing/2014/main" id="{3ED41332-96A7-953C-79E1-6A088C021463}"/>
              </a:ext>
            </a:extLst>
          </p:cNvPr>
          <p:cNvPicPr>
            <a:picLocks noChangeAspect="1"/>
          </p:cNvPicPr>
          <p:nvPr/>
        </p:nvPicPr>
        <p:blipFill>
          <a:blip r:embed="rId3"/>
          <a:stretch>
            <a:fillRect/>
          </a:stretch>
        </p:blipFill>
        <p:spPr>
          <a:xfrm>
            <a:off x="13792444" y="5033666"/>
            <a:ext cx="7772400" cy="2849880"/>
          </a:xfrm>
          <a:prstGeom prst="rect">
            <a:avLst/>
          </a:prstGeom>
        </p:spPr>
      </p:pic>
      <p:sp>
        <p:nvSpPr>
          <p:cNvPr id="13" name="TextBox 12">
            <a:extLst>
              <a:ext uri="{FF2B5EF4-FFF2-40B4-BE49-F238E27FC236}">
                <a16:creationId xmlns:a16="http://schemas.microsoft.com/office/drawing/2014/main" id="{6B716ABA-4590-22E7-2F2C-1AA9301338F6}"/>
              </a:ext>
            </a:extLst>
          </p:cNvPr>
          <p:cNvSpPr txBox="1"/>
          <p:nvPr/>
        </p:nvSpPr>
        <p:spPr>
          <a:xfrm>
            <a:off x="9047813" y="11874963"/>
            <a:ext cx="12194498" cy="707886"/>
          </a:xfrm>
          <a:prstGeom prst="rect">
            <a:avLst/>
          </a:prstGeom>
          <a:noFill/>
        </p:spPr>
        <p:txBody>
          <a:bodyPr wrap="square">
            <a:spAutoFit/>
          </a:bodyPr>
          <a:lstStyle/>
          <a:p>
            <a:r>
              <a:rPr lang="en-GB" sz="2000" dirty="0" err="1">
                <a:solidFill>
                  <a:schemeClr val="bg1">
                    <a:lumMod val="50000"/>
                  </a:schemeClr>
                </a:solidFill>
              </a:rPr>
              <a:t>Guidotti</a:t>
            </a:r>
            <a:r>
              <a:rPr lang="en-GB" sz="2000" dirty="0">
                <a:solidFill>
                  <a:schemeClr val="bg1">
                    <a:lumMod val="50000"/>
                  </a:schemeClr>
                </a:solidFill>
              </a:rPr>
              <a:t>, R., </a:t>
            </a:r>
            <a:r>
              <a:rPr lang="en-GB" sz="2000" dirty="0" err="1">
                <a:solidFill>
                  <a:schemeClr val="bg1">
                    <a:lumMod val="50000"/>
                  </a:schemeClr>
                </a:solidFill>
              </a:rPr>
              <a:t>Monreale</a:t>
            </a:r>
            <a:r>
              <a:rPr lang="en-GB" sz="2000" dirty="0">
                <a:solidFill>
                  <a:schemeClr val="bg1">
                    <a:lumMod val="50000"/>
                  </a:schemeClr>
                </a:solidFill>
              </a:rPr>
              <a:t>, A., Ruggieri, S., </a:t>
            </a:r>
            <a:r>
              <a:rPr lang="en-GB" sz="2000" dirty="0" err="1">
                <a:solidFill>
                  <a:schemeClr val="bg1">
                    <a:lumMod val="50000"/>
                  </a:schemeClr>
                </a:solidFill>
              </a:rPr>
              <a:t>Pedreschi</a:t>
            </a:r>
            <a:r>
              <a:rPr lang="en-GB" sz="2000" dirty="0">
                <a:solidFill>
                  <a:schemeClr val="bg1">
                    <a:lumMod val="50000"/>
                  </a:schemeClr>
                </a:solidFill>
              </a:rPr>
              <a:t>, D., </a:t>
            </a:r>
            <a:r>
              <a:rPr lang="en-GB" sz="2000" dirty="0" err="1">
                <a:solidFill>
                  <a:schemeClr val="bg1">
                    <a:lumMod val="50000"/>
                  </a:schemeClr>
                </a:solidFill>
              </a:rPr>
              <a:t>Turini</a:t>
            </a:r>
            <a:r>
              <a:rPr lang="en-GB" sz="2000" dirty="0">
                <a:solidFill>
                  <a:schemeClr val="bg1">
                    <a:lumMod val="50000"/>
                  </a:schemeClr>
                </a:solidFill>
              </a:rPr>
              <a:t>, F., &amp; Giannotti, F. (2018). Local Rule-Based Explanations of Black Box Decision Systems. arXiv:1805.10820</a:t>
            </a:r>
            <a:endParaRPr lang="en-SE" sz="2000" dirty="0">
              <a:solidFill>
                <a:schemeClr val="bg1">
                  <a:lumMod val="50000"/>
                </a:schemeClr>
              </a:solidFill>
            </a:endParaRPr>
          </a:p>
        </p:txBody>
      </p:sp>
      <p:pic>
        <p:nvPicPr>
          <p:cNvPr id="16" name="Picture 15">
            <a:extLst>
              <a:ext uri="{FF2B5EF4-FFF2-40B4-BE49-F238E27FC236}">
                <a16:creationId xmlns:a16="http://schemas.microsoft.com/office/drawing/2014/main" id="{71E56199-6791-DA91-4C6A-12DF63EA473C}"/>
              </a:ext>
            </a:extLst>
          </p:cNvPr>
          <p:cNvPicPr>
            <a:picLocks noChangeAspect="1"/>
          </p:cNvPicPr>
          <p:nvPr/>
        </p:nvPicPr>
        <p:blipFill>
          <a:blip r:embed="rId4"/>
          <a:stretch>
            <a:fillRect/>
          </a:stretch>
        </p:blipFill>
        <p:spPr>
          <a:xfrm>
            <a:off x="18153088" y="9783191"/>
            <a:ext cx="5126255" cy="1836617"/>
          </a:xfrm>
          <a:prstGeom prst="rect">
            <a:avLst/>
          </a:prstGeom>
        </p:spPr>
      </p:pic>
    </p:spTree>
    <p:extLst>
      <p:ext uri="{BB962C8B-B14F-4D97-AF65-F5344CB8AC3E}">
        <p14:creationId xmlns:p14="http://schemas.microsoft.com/office/powerpoint/2010/main" val="21328130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13C14F3-BE1E-74B7-B0BE-41F3C95D013D}"/>
              </a:ext>
            </a:extLst>
          </p:cNvPr>
          <p:cNvSpPr>
            <a:spLocks noGrp="1"/>
          </p:cNvSpPr>
          <p:nvPr>
            <p:ph type="body" sz="quarter" idx="24"/>
          </p:nvPr>
        </p:nvSpPr>
        <p:spPr/>
        <p:txBody>
          <a:bodyPr/>
          <a:lstStyle/>
          <a:p>
            <a:endParaRPr lang="en-SE"/>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346662B8-67CF-718A-C33E-F6449B206806}"/>
                  </a:ext>
                </a:extLst>
              </p:cNvPr>
              <p:cNvSpPr>
                <a:spLocks noGrp="1"/>
              </p:cNvSpPr>
              <p:nvPr>
                <p:ph type="body" sz="quarter" idx="22"/>
              </p:nvPr>
            </p:nvSpPr>
            <p:spPr/>
            <p:txBody>
              <a:bodyPr/>
              <a:lstStyle/>
              <a:p>
                <a:r>
                  <a:rPr lang="en-GB" dirty="0"/>
                  <a:t>Z = {} </a:t>
                </a:r>
              </a:p>
              <a:p>
                <a:r>
                  <a:rPr lang="en-GB" dirty="0"/>
                  <a:t>X =  instance to explain </a:t>
                </a:r>
              </a:p>
              <a:p>
                <a:r>
                  <a:rPr lang="en-GB" dirty="0"/>
                  <a:t>x’ = real2interpretable(x) </a:t>
                </a:r>
              </a:p>
              <a:p>
                <a:r>
                  <a:rPr lang="en-GB" dirty="0"/>
                  <a:t>for </a:t>
                </a:r>
                <a:r>
                  <a:rPr lang="en-GB" dirty="0" err="1"/>
                  <a:t>i</a:t>
                </a:r>
                <a:r>
                  <a:rPr lang="en-GB" dirty="0"/>
                  <a:t> in {1, 2, …, N} </a:t>
                </a:r>
              </a:p>
              <a:p>
                <a:pPr lvl="1"/>
                <a14:m>
                  <m:oMath xmlns:m="http://schemas.openxmlformats.org/officeDocument/2006/math">
                    <m:sSub>
                      <m:sSubPr>
                        <m:ctrlPr>
                          <a:rPr lang="en-GB" sz="2200" i="1" dirty="0" smtClean="0">
                            <a:solidFill>
                              <a:srgbClr val="0100C8"/>
                            </a:solidFill>
                            <a:latin typeface="Cambria Math" panose="02040503050406030204" pitchFamily="18" charset="0"/>
                            <a:ea typeface="Helvetica Neue" panose="02000503000000020004" pitchFamily="2" charset="0"/>
                            <a:cs typeface="Helvetica Neue" panose="02000503000000020004" pitchFamily="2" charset="0"/>
                          </a:rPr>
                        </m:ctrlPr>
                      </m:sSubPr>
                      <m:e>
                        <m:r>
                          <m:rPr>
                            <m:sty m:val="p"/>
                          </m:rPr>
                          <a:rPr lang="en-US" sz="2200" b="0" i="0" dirty="0" smtClean="0">
                            <a:solidFill>
                              <a:srgbClr val="0100C8"/>
                            </a:solidFill>
                            <a:latin typeface="Cambria Math" panose="02040503050406030204" pitchFamily="18" charset="0"/>
                            <a:ea typeface="Helvetica Neue" panose="02000503000000020004" pitchFamily="2" charset="0"/>
                            <a:cs typeface="Helvetica Neue" panose="02000503000000020004" pitchFamily="2" charset="0"/>
                          </a:rPr>
                          <m:t>Z</m:t>
                        </m:r>
                      </m:e>
                      <m:sub>
                        <m:r>
                          <m:rPr>
                            <m:sty m:val="p"/>
                          </m:rPr>
                          <a:rPr lang="en-US" sz="2200" b="0" i="0" dirty="0" smtClean="0">
                            <a:solidFill>
                              <a:srgbClr val="0100C8"/>
                            </a:solidFill>
                            <a:latin typeface="Cambria Math" panose="02040503050406030204" pitchFamily="18" charset="0"/>
                            <a:ea typeface="Helvetica Neue" panose="02000503000000020004" pitchFamily="2" charset="0"/>
                            <a:cs typeface="Helvetica Neue" panose="02000503000000020004" pitchFamily="2" charset="0"/>
                          </a:rPr>
                          <m:t>i</m:t>
                        </m:r>
                      </m:sub>
                    </m:sSub>
                  </m:oMath>
                </a14:m>
                <a:r>
                  <a:rPr lang="en-GB" sz="2200" dirty="0">
                    <a:solidFill>
                      <a:srgbClr val="0100C8"/>
                    </a:solidFill>
                    <a:latin typeface="Helvetica Neue" panose="02000503000000020004" pitchFamily="2" charset="0"/>
                    <a:ea typeface="Helvetica Neue" panose="02000503000000020004" pitchFamily="2" charset="0"/>
                    <a:cs typeface="Helvetica Neue" panose="02000503000000020004" pitchFamily="2" charset="0"/>
                  </a:rPr>
                  <a:t>= </a:t>
                </a:r>
                <a:r>
                  <a:rPr lang="en-GB" sz="2200" dirty="0" err="1">
                    <a:solidFill>
                      <a:srgbClr val="0100C8"/>
                    </a:solidFill>
                    <a:latin typeface="Helvetica Neue" panose="02000503000000020004" pitchFamily="2" charset="0"/>
                    <a:ea typeface="Helvetica Neue" panose="02000503000000020004" pitchFamily="2" charset="0"/>
                    <a:cs typeface="Helvetica Neue" panose="02000503000000020004" pitchFamily="2" charset="0"/>
                  </a:rPr>
                  <a:t>sample_around</a:t>
                </a:r>
                <a:r>
                  <a:rPr lang="en-GB" sz="2200" dirty="0">
                    <a:solidFill>
                      <a:srgbClr val="0100C8"/>
                    </a:solidFill>
                    <a:latin typeface="Helvetica Neue" panose="02000503000000020004" pitchFamily="2" charset="0"/>
                    <a:ea typeface="Helvetica Neue" panose="02000503000000020004" pitchFamily="2" charset="0"/>
                    <a:cs typeface="Helvetica Neue" panose="02000503000000020004" pitchFamily="2" charset="0"/>
                  </a:rPr>
                  <a:t>(x’) </a:t>
                </a:r>
              </a:p>
              <a:p>
                <a:pPr lvl="1"/>
                <a:r>
                  <a:rPr lang="en-GB" sz="2200" dirty="0">
                    <a:solidFill>
                      <a:srgbClr val="0100C8"/>
                    </a:solidFill>
                    <a:latin typeface="Helvetica Neue" panose="02000503000000020004" pitchFamily="2" charset="0"/>
                    <a:ea typeface="Helvetica Neue" panose="02000503000000020004" pitchFamily="2" charset="0"/>
                    <a:cs typeface="Helvetica Neue" panose="02000503000000020004" pitchFamily="2" charset="0"/>
                  </a:rPr>
                  <a:t>z = interpretabel2real(</a:t>
                </a:r>
                <a14:m>
                  <m:oMath xmlns:m="http://schemas.openxmlformats.org/officeDocument/2006/math">
                    <m:sSub>
                      <m:sSubPr>
                        <m:ctrlPr>
                          <a:rPr lang="en-GB" sz="2200" i="1" dirty="0" smtClean="0">
                            <a:solidFill>
                              <a:srgbClr val="0100C8"/>
                            </a:solidFill>
                            <a:latin typeface="Cambria Math" panose="02040503050406030204" pitchFamily="18" charset="0"/>
                            <a:ea typeface="Helvetica Neue" panose="02000503000000020004" pitchFamily="2" charset="0"/>
                            <a:cs typeface="Helvetica Neue" panose="02000503000000020004" pitchFamily="2" charset="0"/>
                          </a:rPr>
                        </m:ctrlPr>
                      </m:sSubPr>
                      <m:e>
                        <m:r>
                          <m:rPr>
                            <m:sty m:val="p"/>
                          </m:rPr>
                          <a:rPr lang="en-US" sz="2200" b="0" i="0" dirty="0" smtClean="0">
                            <a:solidFill>
                              <a:srgbClr val="0100C8"/>
                            </a:solidFill>
                            <a:latin typeface="Cambria Math" panose="02040503050406030204" pitchFamily="18" charset="0"/>
                            <a:ea typeface="Helvetica Neue" panose="02000503000000020004" pitchFamily="2" charset="0"/>
                            <a:cs typeface="Helvetica Neue" panose="02000503000000020004" pitchFamily="2" charset="0"/>
                          </a:rPr>
                          <m:t>Z</m:t>
                        </m:r>
                      </m:e>
                      <m:sub>
                        <m:r>
                          <m:rPr>
                            <m:sty m:val="p"/>
                          </m:rPr>
                          <a:rPr lang="en-US" sz="2200" b="0" i="0" dirty="0" smtClean="0">
                            <a:solidFill>
                              <a:srgbClr val="0100C8"/>
                            </a:solidFill>
                            <a:latin typeface="Cambria Math" panose="02040503050406030204" pitchFamily="18" charset="0"/>
                            <a:ea typeface="Helvetica Neue" panose="02000503000000020004" pitchFamily="2" charset="0"/>
                            <a:cs typeface="Helvetica Neue" panose="02000503000000020004" pitchFamily="2" charset="0"/>
                          </a:rPr>
                          <m:t>i</m:t>
                        </m:r>
                      </m:sub>
                    </m:sSub>
                  </m:oMath>
                </a14:m>
                <a:r>
                  <a:rPr lang="en-GB" sz="2200" dirty="0">
                    <a:solidFill>
                      <a:srgbClr val="0100C8"/>
                    </a:solidFill>
                    <a:latin typeface="Helvetica Neue" panose="02000503000000020004" pitchFamily="2" charset="0"/>
                    <a:ea typeface="Helvetica Neue" panose="02000503000000020004" pitchFamily="2" charset="0"/>
                    <a:cs typeface="Helvetica Neue" panose="02000503000000020004" pitchFamily="2" charset="0"/>
                  </a:rPr>
                  <a:t>) </a:t>
                </a:r>
              </a:p>
              <a:p>
                <a:pPr lvl="1"/>
                <a:r>
                  <a:rPr lang="en-GB" sz="2200" dirty="0">
                    <a:solidFill>
                      <a:srgbClr val="0100C8"/>
                    </a:solidFill>
                    <a:latin typeface="Helvetica Neue" panose="02000503000000020004" pitchFamily="2" charset="0"/>
                    <a:ea typeface="Helvetica Neue" panose="02000503000000020004" pitchFamily="2" charset="0"/>
                    <a:cs typeface="Helvetica Neue" panose="02000503000000020004" pitchFamily="2" charset="0"/>
                  </a:rPr>
                  <a:t>Z = Z ∪ {</a:t>
                </a:r>
                <a14:m>
                  <m:oMath xmlns:m="http://schemas.openxmlformats.org/officeDocument/2006/math">
                    <m:sSub>
                      <m:sSubPr>
                        <m:ctrlPr>
                          <a:rPr lang="en-GB" sz="2200" i="1" dirty="0" smtClean="0">
                            <a:solidFill>
                              <a:srgbClr val="0100C8"/>
                            </a:solidFill>
                            <a:latin typeface="Cambria Math" panose="02040503050406030204" pitchFamily="18" charset="0"/>
                            <a:ea typeface="Helvetica Neue" panose="02000503000000020004" pitchFamily="2" charset="0"/>
                            <a:cs typeface="Helvetica Neue" panose="02000503000000020004" pitchFamily="2" charset="0"/>
                          </a:rPr>
                        </m:ctrlPr>
                      </m:sSubPr>
                      <m:e>
                        <m:r>
                          <a:rPr lang="en-US" sz="2200" b="0" i="0" dirty="0" smtClean="0">
                            <a:solidFill>
                              <a:srgbClr val="0100C8"/>
                            </a:solidFill>
                            <a:latin typeface="Cambria Math" panose="02040503050406030204" pitchFamily="18" charset="0"/>
                            <a:ea typeface="Helvetica Neue" panose="02000503000000020004" pitchFamily="2" charset="0"/>
                            <a:cs typeface="Helvetica Neue" panose="02000503000000020004" pitchFamily="2" charset="0"/>
                          </a:rPr>
                          <m:t>&lt;</m:t>
                        </m:r>
                        <m:r>
                          <m:rPr>
                            <m:sty m:val="p"/>
                          </m:rPr>
                          <a:rPr lang="en-US" sz="2200" b="0" i="0" dirty="0" smtClean="0">
                            <a:solidFill>
                              <a:srgbClr val="0100C8"/>
                            </a:solidFill>
                            <a:latin typeface="Cambria Math" panose="02040503050406030204" pitchFamily="18" charset="0"/>
                            <a:ea typeface="Helvetica Neue" panose="02000503000000020004" pitchFamily="2" charset="0"/>
                            <a:cs typeface="Helvetica Neue" panose="02000503000000020004" pitchFamily="2" charset="0"/>
                          </a:rPr>
                          <m:t>Z</m:t>
                        </m:r>
                      </m:e>
                      <m:sub>
                        <m:r>
                          <m:rPr>
                            <m:sty m:val="p"/>
                          </m:rPr>
                          <a:rPr lang="en-US" sz="2200" b="0" i="0" dirty="0" smtClean="0">
                            <a:solidFill>
                              <a:srgbClr val="0100C8"/>
                            </a:solidFill>
                            <a:latin typeface="Cambria Math" panose="02040503050406030204" pitchFamily="18" charset="0"/>
                            <a:ea typeface="Helvetica Neue" panose="02000503000000020004" pitchFamily="2" charset="0"/>
                            <a:cs typeface="Helvetica Neue" panose="02000503000000020004" pitchFamily="2" charset="0"/>
                          </a:rPr>
                          <m:t>i</m:t>
                        </m:r>
                      </m:sub>
                    </m:sSub>
                  </m:oMath>
                </a14:m>
                <a:r>
                  <a:rPr lang="el-GR" sz="2200" dirty="0">
                    <a:solidFill>
                      <a:srgbClr val="0100C8"/>
                    </a:solidFill>
                    <a:latin typeface="Helvetica Neue" panose="02000503000000020004" pitchFamily="2" charset="0"/>
                    <a:ea typeface="Helvetica Neue" panose="02000503000000020004" pitchFamily="2" charset="0"/>
                    <a:cs typeface="Helvetica Neue" panose="02000503000000020004" pitchFamily="2" charset="0"/>
                  </a:rPr>
                  <a:t>, </a:t>
                </a:r>
                <a:r>
                  <a:rPr lang="en-US" sz="2200" dirty="0">
                    <a:solidFill>
                      <a:srgbClr val="0100C8"/>
                    </a:solidFill>
                    <a:latin typeface="Helvetica Neue" panose="02000503000000020004" pitchFamily="2" charset="0"/>
                    <a:ea typeface="Helvetica Neue" panose="02000503000000020004" pitchFamily="2" charset="0"/>
                    <a:cs typeface="Helvetica Neue" panose="02000503000000020004" pitchFamily="2" charset="0"/>
                  </a:rPr>
                  <a:t>b(</a:t>
                </a:r>
                <a14:m>
                  <m:oMath xmlns:m="http://schemas.openxmlformats.org/officeDocument/2006/math">
                    <m:sSub>
                      <m:sSubPr>
                        <m:ctrlPr>
                          <a:rPr lang="en-GB" sz="2200" i="1" dirty="0">
                            <a:solidFill>
                              <a:srgbClr val="0100C8"/>
                            </a:solidFill>
                            <a:latin typeface="Cambria Math" panose="02040503050406030204" pitchFamily="18" charset="0"/>
                            <a:ea typeface="Helvetica Neue" panose="02000503000000020004" pitchFamily="2" charset="0"/>
                            <a:cs typeface="Helvetica Neue" panose="02000503000000020004" pitchFamily="2" charset="0"/>
                          </a:rPr>
                        </m:ctrlPr>
                      </m:sSubPr>
                      <m:e>
                        <m:r>
                          <m:rPr>
                            <m:sty m:val="p"/>
                          </m:rPr>
                          <a:rPr lang="en-US" sz="2200" dirty="0">
                            <a:solidFill>
                              <a:srgbClr val="0100C8"/>
                            </a:solidFill>
                            <a:latin typeface="Cambria Math" panose="02040503050406030204" pitchFamily="18" charset="0"/>
                            <a:ea typeface="Helvetica Neue" panose="02000503000000020004" pitchFamily="2" charset="0"/>
                            <a:cs typeface="Helvetica Neue" panose="02000503000000020004" pitchFamily="2" charset="0"/>
                          </a:rPr>
                          <m:t>Z</m:t>
                        </m:r>
                      </m:e>
                      <m:sub>
                        <m:r>
                          <m:rPr>
                            <m:sty m:val="p"/>
                          </m:rPr>
                          <a:rPr lang="en-US" sz="2200" dirty="0">
                            <a:solidFill>
                              <a:srgbClr val="0100C8"/>
                            </a:solidFill>
                            <a:latin typeface="Cambria Math" panose="02040503050406030204" pitchFamily="18" charset="0"/>
                            <a:ea typeface="Helvetica Neue" panose="02000503000000020004" pitchFamily="2" charset="0"/>
                            <a:cs typeface="Helvetica Neue" panose="02000503000000020004" pitchFamily="2" charset="0"/>
                          </a:rPr>
                          <m:t>i</m:t>
                        </m:r>
                      </m:sub>
                    </m:sSub>
                  </m:oMath>
                </a14:m>
                <a:r>
                  <a:rPr lang="en-US" sz="2200" dirty="0">
                    <a:solidFill>
                      <a:srgbClr val="0100C8"/>
                    </a:solidFill>
                    <a:latin typeface="Helvetica Neue" panose="02000503000000020004" pitchFamily="2" charset="0"/>
                    <a:ea typeface="Helvetica Neue" panose="02000503000000020004" pitchFamily="2" charset="0"/>
                    <a:cs typeface="Helvetica Neue" panose="02000503000000020004" pitchFamily="2" charset="0"/>
                  </a:rPr>
                  <a:t>), d&lt;</a:t>
                </a:r>
                <a:r>
                  <a:rPr lang="en-US" sz="2200" dirty="0" err="1">
                    <a:solidFill>
                      <a:srgbClr val="0100C8"/>
                    </a:solidFill>
                    <a:latin typeface="Helvetica Neue" panose="02000503000000020004" pitchFamily="2" charset="0"/>
                    <a:ea typeface="Helvetica Neue" panose="02000503000000020004" pitchFamily="2" charset="0"/>
                    <a:cs typeface="Helvetica Neue" panose="02000503000000020004" pitchFamily="2" charset="0"/>
                  </a:rPr>
                  <a:t>x,z</a:t>
                </a:r>
                <a:r>
                  <a:rPr lang="en-US" sz="2200" dirty="0">
                    <a:solidFill>
                      <a:srgbClr val="0100C8"/>
                    </a:solidFill>
                    <a:latin typeface="Helvetica Neue" panose="02000503000000020004" pitchFamily="2" charset="0"/>
                    <a:ea typeface="Helvetica Neue" panose="02000503000000020004" pitchFamily="2" charset="0"/>
                    <a:cs typeface="Helvetica Neue" panose="02000503000000020004" pitchFamily="2" charset="0"/>
                  </a:rPr>
                  <a:t>&gt;</a:t>
                </a:r>
                <a:r>
                  <a:rPr lang="en-GB" sz="2200" dirty="0">
                    <a:solidFill>
                      <a:srgbClr val="0100C8"/>
                    </a:solidFill>
                    <a:latin typeface="Helvetica Neue" panose="02000503000000020004" pitchFamily="2" charset="0"/>
                    <a:ea typeface="Helvetica Neue" panose="02000503000000020004" pitchFamily="2" charset="0"/>
                    <a:cs typeface="Helvetica Neue" panose="02000503000000020004" pitchFamily="2" charset="0"/>
                  </a:rPr>
                  <a:t>} </a:t>
                </a:r>
              </a:p>
              <a:p>
                <a:r>
                  <a:rPr lang="en-GB" dirty="0"/>
                  <a:t>w = </a:t>
                </a:r>
                <a:r>
                  <a:rPr lang="en-GB" dirty="0" err="1"/>
                  <a:t>solve_Lasso</a:t>
                </a:r>
                <a:r>
                  <a:rPr lang="en-GB" dirty="0"/>
                  <a:t>(Z, k) </a:t>
                </a:r>
              </a:p>
              <a:p>
                <a:r>
                  <a:rPr lang="en-GB" dirty="0"/>
                  <a:t>return w</a:t>
                </a:r>
                <a:endParaRPr lang="en-SE" dirty="0"/>
              </a:p>
            </p:txBody>
          </p:sp>
        </mc:Choice>
        <mc:Fallback xmlns="">
          <p:sp>
            <p:nvSpPr>
              <p:cNvPr id="3" name="Text Placeholder 2">
                <a:extLst>
                  <a:ext uri="{FF2B5EF4-FFF2-40B4-BE49-F238E27FC236}">
                    <a16:creationId xmlns:a16="http://schemas.microsoft.com/office/drawing/2014/main" id="{346662B8-67CF-718A-C33E-F6449B206806}"/>
                  </a:ext>
                </a:extLst>
              </p:cNvPr>
              <p:cNvSpPr>
                <a:spLocks noGrp="1" noRot="1" noChangeAspect="1" noMove="1" noResize="1" noEditPoints="1" noAdjustHandles="1" noChangeArrowheads="1" noChangeShapeType="1" noTextEdit="1"/>
              </p:cNvSpPr>
              <p:nvPr>
                <p:ph type="body" sz="quarter" idx="22"/>
              </p:nvPr>
            </p:nvSpPr>
            <p:spPr>
              <a:blipFill>
                <a:blip r:embed="rId2"/>
                <a:stretch>
                  <a:fillRect l="-732" t="-786"/>
                </a:stretch>
              </a:blipFill>
            </p:spPr>
            <p:txBody>
              <a:bodyPr/>
              <a:lstStyle/>
              <a:p>
                <a:r>
                  <a:rPr lang="en-SE">
                    <a:noFill/>
                  </a:rPr>
                  <a:t> </a:t>
                </a:r>
              </a:p>
            </p:txBody>
          </p:sp>
        </mc:Fallback>
      </mc:AlternateContent>
      <mc:AlternateContent xmlns:mc="http://schemas.openxmlformats.org/markup-compatibility/2006" xmlns:a14="http://schemas.microsoft.com/office/drawing/2010/main">
        <mc:Choice Requires="a14">
          <p:sp>
            <p:nvSpPr>
              <p:cNvPr id="4" name="Text Placeholder 3">
                <a:extLst>
                  <a:ext uri="{FF2B5EF4-FFF2-40B4-BE49-F238E27FC236}">
                    <a16:creationId xmlns:a16="http://schemas.microsoft.com/office/drawing/2014/main" id="{6BCE1F3E-AB67-CE8B-74D7-123F054D2AE8}"/>
                  </a:ext>
                </a:extLst>
              </p:cNvPr>
              <p:cNvSpPr>
                <a:spLocks noGrp="1"/>
              </p:cNvSpPr>
              <p:nvPr>
                <p:ph type="body" sz="quarter" idx="26"/>
              </p:nvPr>
            </p:nvSpPr>
            <p:spPr/>
            <p:txBody>
              <a:bodyPr/>
              <a:lstStyle/>
              <a:p>
                <a:r>
                  <a:rPr lang="en-GB" dirty="0"/>
                  <a:t>x instance to explain </a:t>
                </a:r>
              </a:p>
              <a:p>
                <a14:m>
                  <m:oMath xmlns:m="http://schemas.openxmlformats.org/officeDocument/2006/math">
                    <m:sSub>
                      <m:sSubPr>
                        <m:ctrlPr>
                          <a:rPr lang="en-GB" sz="2200" i="1" dirty="0" smtClean="0">
                            <a:solidFill>
                              <a:srgbClr val="0100C8"/>
                            </a:solidFill>
                            <a:latin typeface="Cambria Math" panose="02040503050406030204" pitchFamily="18" charset="0"/>
                            <a:ea typeface="Helvetica Neue" panose="02000503000000020004" pitchFamily="2" charset="0"/>
                            <a:cs typeface="Helvetica Neue" panose="02000503000000020004" pitchFamily="2" charset="0"/>
                          </a:rPr>
                        </m:ctrlPr>
                      </m:sSubPr>
                      <m:e>
                        <m:r>
                          <m:rPr>
                            <m:sty m:val="p"/>
                          </m:rPr>
                          <a:rPr lang="en-US" sz="2200" b="0" i="0" dirty="0" smtClean="0">
                            <a:solidFill>
                              <a:srgbClr val="0100C8"/>
                            </a:solidFill>
                            <a:latin typeface="Cambria Math" panose="02040503050406030204" pitchFamily="18" charset="0"/>
                            <a:ea typeface="Helvetica Neue" panose="02000503000000020004" pitchFamily="2" charset="0"/>
                            <a:cs typeface="Helvetica Neue" panose="02000503000000020004" pitchFamily="2" charset="0"/>
                          </a:rPr>
                          <m:t>Z</m:t>
                        </m:r>
                      </m:e>
                      <m:sub>
                        <m:r>
                          <m:rPr>
                            <m:nor/>
                          </m:rPr>
                          <a:rPr lang="en-US" sz="2200" b="0" i="0" dirty="0" smtClean="0">
                            <a:solidFill>
                              <a:srgbClr val="0100C8"/>
                            </a:solidFill>
                            <a:latin typeface="Cambria Math" panose="02040503050406030204" pitchFamily="18" charset="0"/>
                            <a:ea typeface="Helvetica Neue" panose="02000503000000020004" pitchFamily="2" charset="0"/>
                            <a:cs typeface="Helvetica Neue" panose="02000503000000020004" pitchFamily="2" charset="0"/>
                          </a:rPr>
                          <m:t>=</m:t>
                        </m:r>
                      </m:sub>
                    </m:sSub>
                    <m:r>
                      <a:rPr lang="en-US" sz="2200" b="0" i="1" dirty="0" smtClean="0">
                        <a:solidFill>
                          <a:srgbClr val="0100C8"/>
                        </a:solidFill>
                        <a:latin typeface="Cambria Math" panose="02040503050406030204" pitchFamily="18" charset="0"/>
                        <a:ea typeface="Helvetica Neue" panose="02000503000000020004" pitchFamily="2" charset="0"/>
                        <a:cs typeface="Helvetica Neue" panose="02000503000000020004" pitchFamily="2" charset="0"/>
                      </a:rPr>
                      <m:t> </m:t>
                    </m:r>
                  </m:oMath>
                </a14:m>
                <a:r>
                  <a:rPr lang="en-GB" dirty="0"/>
                  <a:t>= </a:t>
                </a:r>
                <a:r>
                  <a:rPr lang="en-GB" dirty="0" err="1"/>
                  <a:t>geneticNeighborhood</a:t>
                </a:r>
                <a:r>
                  <a:rPr lang="en-GB" dirty="0"/>
                  <a:t>(x, fitness=, N/2) </a:t>
                </a:r>
              </a:p>
              <a:p>
                <a14:m>
                  <m:oMath xmlns:m="http://schemas.openxmlformats.org/officeDocument/2006/math">
                    <m:sSub>
                      <m:sSubPr>
                        <m:ctrlPr>
                          <a:rPr lang="en-GB" sz="2200" i="1" dirty="0" smtClean="0">
                            <a:solidFill>
                              <a:srgbClr val="0100C8"/>
                            </a:solidFill>
                            <a:latin typeface="Cambria Math" panose="02040503050406030204" pitchFamily="18" charset="0"/>
                            <a:ea typeface="Helvetica Neue" panose="02000503000000020004" pitchFamily="2" charset="0"/>
                            <a:cs typeface="Helvetica Neue" panose="02000503000000020004" pitchFamily="2" charset="0"/>
                          </a:rPr>
                        </m:ctrlPr>
                      </m:sSubPr>
                      <m:e>
                        <m:r>
                          <m:rPr>
                            <m:sty m:val="p"/>
                          </m:rPr>
                          <a:rPr lang="en-US" sz="2200" b="0" i="0" dirty="0" smtClean="0">
                            <a:solidFill>
                              <a:srgbClr val="0100C8"/>
                            </a:solidFill>
                            <a:latin typeface="Cambria Math" panose="02040503050406030204" pitchFamily="18" charset="0"/>
                            <a:ea typeface="Helvetica Neue" panose="02000503000000020004" pitchFamily="2" charset="0"/>
                            <a:cs typeface="Helvetica Neue" panose="02000503000000020004" pitchFamily="2" charset="0"/>
                          </a:rPr>
                          <m:t>Z</m:t>
                        </m:r>
                      </m:e>
                      <m:sub>
                        <m:r>
                          <m:rPr>
                            <m:nor/>
                          </m:rPr>
                          <a:rPr lang="en-GB" dirty="0"/>
                          <m:t>≠</m:t>
                        </m:r>
                      </m:sub>
                    </m:sSub>
                    <m:r>
                      <a:rPr lang="en-US" sz="2200" b="0" i="1" dirty="0" smtClean="0">
                        <a:solidFill>
                          <a:srgbClr val="0100C8"/>
                        </a:solidFill>
                        <a:latin typeface="Cambria Math" panose="02040503050406030204" pitchFamily="18" charset="0"/>
                        <a:ea typeface="Helvetica Neue" panose="02000503000000020004" pitchFamily="2" charset="0"/>
                        <a:cs typeface="Helvetica Neue" panose="02000503000000020004" pitchFamily="2" charset="0"/>
                      </a:rPr>
                      <m:t> </m:t>
                    </m:r>
                  </m:oMath>
                </a14:m>
                <a:r>
                  <a:rPr lang="en-GB" dirty="0"/>
                  <a:t> = </a:t>
                </a:r>
                <a:r>
                  <a:rPr lang="en-GB" dirty="0" err="1"/>
                  <a:t>geneticNeighborhood</a:t>
                </a:r>
                <a:r>
                  <a:rPr lang="en-GB" dirty="0"/>
                  <a:t>(x, fitness≠, N/2) </a:t>
                </a:r>
              </a:p>
              <a:p>
                <a:r>
                  <a:rPr lang="en-GB" dirty="0"/>
                  <a:t>Z = </a:t>
                </a:r>
                <a14:m>
                  <m:oMath xmlns:m="http://schemas.openxmlformats.org/officeDocument/2006/math">
                    <m:sSub>
                      <m:sSubPr>
                        <m:ctrlPr>
                          <a:rPr lang="en-GB" i="1" dirty="0" smtClean="0">
                            <a:solidFill>
                              <a:srgbClr val="0100C8"/>
                            </a:solidFill>
                            <a:latin typeface="Cambria Math" panose="02040503050406030204" pitchFamily="18" charset="0"/>
                            <a:ea typeface="Helvetica Neue" panose="02000503000000020004" pitchFamily="2" charset="0"/>
                            <a:cs typeface="Helvetica Neue" panose="02000503000000020004" pitchFamily="2" charset="0"/>
                          </a:rPr>
                        </m:ctrlPr>
                      </m:sSubPr>
                      <m:e>
                        <m:r>
                          <m:rPr>
                            <m:sty m:val="p"/>
                          </m:rPr>
                          <a:rPr lang="en-US" dirty="0">
                            <a:solidFill>
                              <a:srgbClr val="0100C8"/>
                            </a:solidFill>
                            <a:latin typeface="Cambria Math" panose="02040503050406030204" pitchFamily="18" charset="0"/>
                            <a:ea typeface="Helvetica Neue" panose="02000503000000020004" pitchFamily="2" charset="0"/>
                            <a:cs typeface="Helvetica Neue" panose="02000503000000020004" pitchFamily="2" charset="0"/>
                          </a:rPr>
                          <m:t>Z</m:t>
                        </m:r>
                      </m:e>
                      <m:sub>
                        <m:r>
                          <m:rPr>
                            <m:nor/>
                          </m:rPr>
                          <a:rPr lang="en-US" dirty="0">
                            <a:solidFill>
                              <a:srgbClr val="0100C8"/>
                            </a:solidFill>
                            <a:latin typeface="Cambria Math" panose="02040503050406030204" pitchFamily="18" charset="0"/>
                            <a:ea typeface="Helvetica Neue" panose="02000503000000020004" pitchFamily="2" charset="0"/>
                            <a:cs typeface="Helvetica Neue" panose="02000503000000020004" pitchFamily="2" charset="0"/>
                          </a:rPr>
                          <m:t>=</m:t>
                        </m:r>
                      </m:sub>
                    </m:sSub>
                  </m:oMath>
                </a14:m>
                <a:r>
                  <a:rPr lang="en-GB" dirty="0"/>
                  <a:t>∪ </a:t>
                </a:r>
                <a14:m>
                  <m:oMath xmlns:m="http://schemas.openxmlformats.org/officeDocument/2006/math">
                    <m:sSub>
                      <m:sSubPr>
                        <m:ctrlPr>
                          <a:rPr lang="en-GB" sz="2200" i="1" dirty="0" smtClean="0">
                            <a:solidFill>
                              <a:srgbClr val="0100C8"/>
                            </a:solidFill>
                            <a:latin typeface="Cambria Math" panose="02040503050406030204" pitchFamily="18" charset="0"/>
                            <a:ea typeface="Helvetica Neue" panose="02000503000000020004" pitchFamily="2" charset="0"/>
                            <a:cs typeface="Helvetica Neue" panose="02000503000000020004" pitchFamily="2" charset="0"/>
                          </a:rPr>
                        </m:ctrlPr>
                      </m:sSubPr>
                      <m:e>
                        <m:r>
                          <m:rPr>
                            <m:sty m:val="p"/>
                          </m:rPr>
                          <a:rPr lang="en-US" sz="2200" b="0" i="0" dirty="0" smtClean="0">
                            <a:solidFill>
                              <a:srgbClr val="0100C8"/>
                            </a:solidFill>
                            <a:latin typeface="Cambria Math" panose="02040503050406030204" pitchFamily="18" charset="0"/>
                            <a:ea typeface="Helvetica Neue" panose="02000503000000020004" pitchFamily="2" charset="0"/>
                            <a:cs typeface="Helvetica Neue" panose="02000503000000020004" pitchFamily="2" charset="0"/>
                          </a:rPr>
                          <m:t>Z</m:t>
                        </m:r>
                      </m:e>
                      <m:sub>
                        <m:r>
                          <m:rPr>
                            <m:nor/>
                          </m:rPr>
                          <a:rPr lang="en-GB" dirty="0"/>
                          <m:t>≠</m:t>
                        </m:r>
                      </m:sub>
                    </m:sSub>
                  </m:oMath>
                </a14:m>
                <a:r>
                  <a:rPr lang="en-GB" dirty="0"/>
                  <a:t> </a:t>
                </a:r>
              </a:p>
              <a:p>
                <a:r>
                  <a:rPr lang="en-GB" dirty="0"/>
                  <a:t>c = </a:t>
                </a:r>
                <a:r>
                  <a:rPr lang="en-GB" dirty="0" err="1"/>
                  <a:t>buildTree</a:t>
                </a:r>
                <a:r>
                  <a:rPr lang="en-GB" dirty="0"/>
                  <a:t>(Z, b(Z)) </a:t>
                </a:r>
              </a:p>
              <a:p>
                <a:r>
                  <a:rPr lang="en-GB" dirty="0"/>
                  <a:t>r = (p -&gt; y) = </a:t>
                </a:r>
                <a:r>
                  <a:rPr lang="en-GB" dirty="0" err="1"/>
                  <a:t>extractRule</a:t>
                </a:r>
                <a:r>
                  <a:rPr lang="en-GB" dirty="0"/>
                  <a:t>(c, x) 07 </a:t>
                </a:r>
                <a:r>
                  <a:rPr lang="el-GR" dirty="0" err="1"/>
                  <a:t>ϕ</a:t>
                </a:r>
                <a:r>
                  <a:rPr lang="el-GR" dirty="0"/>
                  <a:t> = </a:t>
                </a:r>
                <a:r>
                  <a:rPr lang="en-GB" dirty="0" err="1"/>
                  <a:t>extractCounterfactual</a:t>
                </a:r>
                <a:r>
                  <a:rPr lang="en-GB" dirty="0"/>
                  <a:t>(c, r, x)</a:t>
                </a:r>
              </a:p>
              <a:p>
                <a:r>
                  <a:rPr lang="en-GB" dirty="0"/>
                  <a:t>return e = &lt;r,</a:t>
                </a:r>
                <a:r>
                  <a:rPr lang="el-GR" dirty="0"/>
                  <a:t>φ</a:t>
                </a:r>
                <a:r>
                  <a:rPr lang="en-GB" dirty="0"/>
                  <a:t>&gt;</a:t>
                </a:r>
                <a:endParaRPr lang="en-SE" dirty="0"/>
              </a:p>
            </p:txBody>
          </p:sp>
        </mc:Choice>
        <mc:Fallback xmlns="">
          <p:sp>
            <p:nvSpPr>
              <p:cNvPr id="4" name="Text Placeholder 3">
                <a:extLst>
                  <a:ext uri="{FF2B5EF4-FFF2-40B4-BE49-F238E27FC236}">
                    <a16:creationId xmlns:a16="http://schemas.microsoft.com/office/drawing/2014/main" id="{6BCE1F3E-AB67-CE8B-74D7-123F054D2AE8}"/>
                  </a:ext>
                </a:extLst>
              </p:cNvPr>
              <p:cNvSpPr>
                <a:spLocks noGrp="1" noRot="1" noChangeAspect="1" noMove="1" noResize="1" noEditPoints="1" noAdjustHandles="1" noChangeArrowheads="1" noChangeShapeType="1" noTextEdit="1"/>
              </p:cNvSpPr>
              <p:nvPr>
                <p:ph type="body" sz="quarter" idx="26"/>
              </p:nvPr>
            </p:nvSpPr>
            <p:spPr>
              <a:blipFill>
                <a:blip r:embed="rId3"/>
                <a:stretch>
                  <a:fillRect l="-732" t="-786"/>
                </a:stretch>
              </a:blipFill>
            </p:spPr>
            <p:txBody>
              <a:bodyPr/>
              <a:lstStyle/>
              <a:p>
                <a:r>
                  <a:rPr lang="en-SE">
                    <a:noFill/>
                  </a:rPr>
                  <a:t> </a:t>
                </a:r>
              </a:p>
            </p:txBody>
          </p:sp>
        </mc:Fallback>
      </mc:AlternateContent>
      <p:sp>
        <p:nvSpPr>
          <p:cNvPr id="5" name="Text Placeholder 4">
            <a:extLst>
              <a:ext uri="{FF2B5EF4-FFF2-40B4-BE49-F238E27FC236}">
                <a16:creationId xmlns:a16="http://schemas.microsoft.com/office/drawing/2014/main" id="{D8999EA3-4B52-FDC8-4AED-DF6C34F3BB46}"/>
              </a:ext>
            </a:extLst>
          </p:cNvPr>
          <p:cNvSpPr>
            <a:spLocks noGrp="1"/>
          </p:cNvSpPr>
          <p:nvPr>
            <p:ph type="body" sz="quarter" idx="25"/>
          </p:nvPr>
        </p:nvSpPr>
        <p:spPr/>
        <p:txBody>
          <a:bodyPr/>
          <a:lstStyle/>
          <a:p>
            <a:r>
              <a:rPr lang="en-SE" dirty="0"/>
              <a:t>LIME and LORE</a:t>
            </a:r>
          </a:p>
        </p:txBody>
      </p:sp>
      <p:sp>
        <p:nvSpPr>
          <p:cNvPr id="6" name="Slide Number Placeholder 5">
            <a:extLst>
              <a:ext uri="{FF2B5EF4-FFF2-40B4-BE49-F238E27FC236}">
                <a16:creationId xmlns:a16="http://schemas.microsoft.com/office/drawing/2014/main" id="{8BA4659F-6BF7-BD97-EEEB-D959D2BA80EF}"/>
              </a:ext>
            </a:extLst>
          </p:cNvPr>
          <p:cNvSpPr>
            <a:spLocks noGrp="1"/>
          </p:cNvSpPr>
          <p:nvPr>
            <p:ph type="sldNum" sz="quarter" idx="4"/>
          </p:nvPr>
        </p:nvSpPr>
        <p:spPr/>
        <p:txBody>
          <a:bodyPr/>
          <a:lstStyle/>
          <a:p>
            <a:pPr fontAlgn="base">
              <a:spcBef>
                <a:spcPct val="0"/>
              </a:spcBef>
              <a:spcAft>
                <a:spcPct val="0"/>
              </a:spcAft>
              <a:defRPr/>
            </a:pPr>
            <a:fld id="{DD9F0740-C59C-4AD6-B752-7CC1CE13501A}" type="slidenum">
              <a:rPr lang="bg-BG" smtClean="0">
                <a:solidFill>
                  <a:srgbClr val="000000"/>
                </a:solidFill>
              </a:rPr>
              <a:pPr fontAlgn="base">
                <a:spcBef>
                  <a:spcPct val="0"/>
                </a:spcBef>
                <a:spcAft>
                  <a:spcPct val="0"/>
                </a:spcAft>
                <a:defRPr/>
              </a:pPr>
              <a:t>23</a:t>
            </a:fld>
            <a:endParaRPr lang="bg-BG" dirty="0">
              <a:solidFill>
                <a:srgbClr val="000000"/>
              </a:solidFill>
            </a:endParaRPr>
          </a:p>
        </p:txBody>
      </p:sp>
      <p:pic>
        <p:nvPicPr>
          <p:cNvPr id="7" name="Picture 6">
            <a:extLst>
              <a:ext uri="{FF2B5EF4-FFF2-40B4-BE49-F238E27FC236}">
                <a16:creationId xmlns:a16="http://schemas.microsoft.com/office/drawing/2014/main" id="{81A50B2C-018E-BCF6-34C7-4CD80BE23C89}"/>
              </a:ext>
            </a:extLst>
          </p:cNvPr>
          <p:cNvPicPr>
            <a:picLocks noChangeAspect="1"/>
          </p:cNvPicPr>
          <p:nvPr/>
        </p:nvPicPr>
        <p:blipFill>
          <a:blip r:embed="rId4"/>
          <a:stretch>
            <a:fillRect/>
          </a:stretch>
        </p:blipFill>
        <p:spPr>
          <a:xfrm>
            <a:off x="5453750" y="9187034"/>
            <a:ext cx="10690657" cy="3468885"/>
          </a:xfrm>
          <a:prstGeom prst="rect">
            <a:avLst/>
          </a:prstGeom>
        </p:spPr>
      </p:pic>
      <p:sp>
        <p:nvSpPr>
          <p:cNvPr id="8" name="TextBox 7">
            <a:extLst>
              <a:ext uri="{FF2B5EF4-FFF2-40B4-BE49-F238E27FC236}">
                <a16:creationId xmlns:a16="http://schemas.microsoft.com/office/drawing/2014/main" id="{87545971-CE92-8969-376C-C34C44E485EE}"/>
              </a:ext>
            </a:extLst>
          </p:cNvPr>
          <p:cNvSpPr txBox="1"/>
          <p:nvPr/>
        </p:nvSpPr>
        <p:spPr>
          <a:xfrm>
            <a:off x="16474863" y="10381180"/>
            <a:ext cx="6072265" cy="1323439"/>
          </a:xfrm>
          <a:prstGeom prst="rect">
            <a:avLst/>
          </a:prstGeom>
          <a:noFill/>
        </p:spPr>
        <p:txBody>
          <a:bodyPr wrap="square">
            <a:spAutoFit/>
          </a:bodyPr>
          <a:lstStyle/>
          <a:p>
            <a:r>
              <a:rPr lang="en-GB" sz="2000" dirty="0" err="1">
                <a:solidFill>
                  <a:schemeClr val="bg1">
                    <a:lumMod val="50000"/>
                  </a:schemeClr>
                </a:solidFill>
              </a:rPr>
              <a:t>Guidotti</a:t>
            </a:r>
            <a:r>
              <a:rPr lang="en-GB" sz="2000" dirty="0">
                <a:solidFill>
                  <a:schemeClr val="bg1">
                    <a:lumMod val="50000"/>
                  </a:schemeClr>
                </a:solidFill>
              </a:rPr>
              <a:t>, R., </a:t>
            </a:r>
            <a:r>
              <a:rPr lang="en-GB" sz="2000" dirty="0" err="1">
                <a:solidFill>
                  <a:schemeClr val="bg1">
                    <a:lumMod val="50000"/>
                  </a:schemeClr>
                </a:solidFill>
              </a:rPr>
              <a:t>Monreale</a:t>
            </a:r>
            <a:r>
              <a:rPr lang="en-GB" sz="2000" dirty="0">
                <a:solidFill>
                  <a:schemeClr val="bg1">
                    <a:lumMod val="50000"/>
                  </a:schemeClr>
                </a:solidFill>
              </a:rPr>
              <a:t>, A., Ruggieri, S., </a:t>
            </a:r>
            <a:r>
              <a:rPr lang="en-GB" sz="2000" dirty="0" err="1">
                <a:solidFill>
                  <a:schemeClr val="bg1">
                    <a:lumMod val="50000"/>
                  </a:schemeClr>
                </a:solidFill>
              </a:rPr>
              <a:t>Pedreschi</a:t>
            </a:r>
            <a:r>
              <a:rPr lang="en-GB" sz="2000" dirty="0">
                <a:solidFill>
                  <a:schemeClr val="bg1">
                    <a:lumMod val="50000"/>
                  </a:schemeClr>
                </a:solidFill>
              </a:rPr>
              <a:t>, D., </a:t>
            </a:r>
            <a:r>
              <a:rPr lang="en-GB" sz="2000" dirty="0" err="1">
                <a:solidFill>
                  <a:schemeClr val="bg1">
                    <a:lumMod val="50000"/>
                  </a:schemeClr>
                </a:solidFill>
              </a:rPr>
              <a:t>Turini</a:t>
            </a:r>
            <a:r>
              <a:rPr lang="en-GB" sz="2000" dirty="0">
                <a:solidFill>
                  <a:schemeClr val="bg1">
                    <a:lumMod val="50000"/>
                  </a:schemeClr>
                </a:solidFill>
              </a:rPr>
              <a:t>, F., &amp; Giannotti, F. (2018). Local Rule-Based Explanations of Black Box Decision Systems. arXiv:1805.10820</a:t>
            </a:r>
            <a:endParaRPr lang="en-SE" sz="2000" dirty="0">
              <a:solidFill>
                <a:schemeClr val="bg1">
                  <a:lumMod val="50000"/>
                </a:schemeClr>
              </a:solidFill>
            </a:endParaRPr>
          </a:p>
        </p:txBody>
      </p:sp>
    </p:spTree>
    <p:extLst>
      <p:ext uri="{BB962C8B-B14F-4D97-AF65-F5344CB8AC3E}">
        <p14:creationId xmlns:p14="http://schemas.microsoft.com/office/powerpoint/2010/main" val="26525074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63D1FF3-8332-174D-8959-665073680A18}"/>
              </a:ext>
            </a:extLst>
          </p:cNvPr>
          <p:cNvSpPr>
            <a:spLocks noGrp="1"/>
          </p:cNvSpPr>
          <p:nvPr>
            <p:ph type="body" sz="quarter" idx="24"/>
          </p:nvPr>
        </p:nvSpPr>
        <p:spPr/>
        <p:txBody>
          <a:bodyPr/>
          <a:lstStyle/>
          <a:p>
            <a:r>
              <a:rPr lang="en-US" dirty="0"/>
              <a:t>Post-hoc</a:t>
            </a:r>
            <a:r>
              <a:rPr lang="en-SE" dirty="0"/>
              <a:t> XAI </a:t>
            </a:r>
          </a:p>
        </p:txBody>
      </p:sp>
      <p:sp>
        <p:nvSpPr>
          <p:cNvPr id="9" name="Text Placeholder 8">
            <a:extLst>
              <a:ext uri="{FF2B5EF4-FFF2-40B4-BE49-F238E27FC236}">
                <a16:creationId xmlns:a16="http://schemas.microsoft.com/office/drawing/2014/main" id="{6DD493EB-8420-CF31-4E7C-AFB55D3800C3}"/>
              </a:ext>
            </a:extLst>
          </p:cNvPr>
          <p:cNvSpPr>
            <a:spLocks noGrp="1"/>
          </p:cNvSpPr>
          <p:nvPr>
            <p:ph type="body" sz="quarter" idx="22"/>
          </p:nvPr>
        </p:nvSpPr>
        <p:spPr/>
        <p:txBody>
          <a:bodyPr/>
          <a:lstStyle/>
          <a:p>
            <a:pPr marL="342900" indent="-342900">
              <a:buFont typeface="Arial" panose="020B0604020202020204" pitchFamily="34" charset="0"/>
              <a:buChar char="•"/>
            </a:pPr>
            <a:r>
              <a:rPr lang="en-GB" sz="2400" dirty="0"/>
              <a:t>A counterfactual explanation describes a causal situation in the form: </a:t>
            </a:r>
          </a:p>
          <a:p>
            <a:r>
              <a:rPr lang="en-GB" sz="2400" dirty="0"/>
              <a:t>	“If X had not occurred, Y would not have occurred”</a:t>
            </a:r>
            <a:endParaRPr lang="en-SE" sz="2400" dirty="0"/>
          </a:p>
          <a:p>
            <a:pPr marL="342900" indent="-342900">
              <a:buFont typeface="Arial" panose="020B0604020202020204" pitchFamily="34" charset="0"/>
              <a:buChar char="•"/>
            </a:pPr>
            <a:endParaRPr lang="en-SE" sz="2400" dirty="0"/>
          </a:p>
          <a:p>
            <a:pPr marL="342900" indent="-342900">
              <a:buFont typeface="Arial" panose="020B0604020202020204" pitchFamily="34" charset="0"/>
              <a:buChar char="•"/>
            </a:pPr>
            <a:r>
              <a:rPr lang="en-GB" sz="2400" dirty="0"/>
              <a:t>We are trying to find out the smallest change to the feature values needed to change the prediction.</a:t>
            </a:r>
          </a:p>
          <a:p>
            <a:pPr marL="342900" indent="-342900">
              <a:buFont typeface="Arial" panose="020B0604020202020204" pitchFamily="34" charset="0"/>
              <a:buChar char="•"/>
            </a:pPr>
            <a:endParaRPr lang="en-GB" sz="2400" dirty="0"/>
          </a:p>
          <a:p>
            <a:pPr marL="342900" indent="-342900">
              <a:buFont typeface="Arial" panose="020B0604020202020204" pitchFamily="34" charset="0"/>
              <a:buChar char="•"/>
            </a:pPr>
            <a:r>
              <a:rPr lang="en-GB" sz="2400" dirty="0"/>
              <a:t>Great means of explaining “what should I do to get Y output?” type of questions.</a:t>
            </a:r>
          </a:p>
          <a:p>
            <a:pPr marL="342900" indent="-342900">
              <a:buFont typeface="Arial" panose="020B0604020202020204" pitchFamily="34" charset="0"/>
              <a:buChar char="•"/>
            </a:pPr>
            <a:endParaRPr lang="en-SE" sz="2400" dirty="0"/>
          </a:p>
          <a:p>
            <a:pPr marL="342900" indent="-342900">
              <a:buFont typeface="Arial" panose="020B0604020202020204" pitchFamily="34" charset="0"/>
              <a:buChar char="•"/>
            </a:pPr>
            <a:endParaRPr lang="en-SE" sz="2400" dirty="0"/>
          </a:p>
        </p:txBody>
      </p:sp>
      <p:sp>
        <p:nvSpPr>
          <p:cNvPr id="10" name="Text Placeholder 9">
            <a:extLst>
              <a:ext uri="{FF2B5EF4-FFF2-40B4-BE49-F238E27FC236}">
                <a16:creationId xmlns:a16="http://schemas.microsoft.com/office/drawing/2014/main" id="{B7CCF07B-DF6C-8FED-8A78-EE6FA0F8C5C4}"/>
              </a:ext>
            </a:extLst>
          </p:cNvPr>
          <p:cNvSpPr>
            <a:spLocks noGrp="1"/>
          </p:cNvSpPr>
          <p:nvPr>
            <p:ph type="body" sz="quarter" idx="26"/>
          </p:nvPr>
        </p:nvSpPr>
        <p:spPr/>
        <p:txBody>
          <a:bodyPr/>
          <a:lstStyle/>
          <a:p>
            <a:endParaRPr lang="en-SE"/>
          </a:p>
        </p:txBody>
      </p:sp>
      <p:sp>
        <p:nvSpPr>
          <p:cNvPr id="5" name="Text Placeholder 4">
            <a:extLst>
              <a:ext uri="{FF2B5EF4-FFF2-40B4-BE49-F238E27FC236}">
                <a16:creationId xmlns:a16="http://schemas.microsoft.com/office/drawing/2014/main" id="{64DCF0B9-6C52-C440-30A1-28A7787CCBAD}"/>
              </a:ext>
            </a:extLst>
          </p:cNvPr>
          <p:cNvSpPr>
            <a:spLocks noGrp="1"/>
          </p:cNvSpPr>
          <p:nvPr>
            <p:ph type="body" sz="quarter" idx="25"/>
          </p:nvPr>
        </p:nvSpPr>
        <p:spPr/>
        <p:txBody>
          <a:bodyPr/>
          <a:lstStyle/>
          <a:p>
            <a:r>
              <a:rPr lang="en-US" dirty="0"/>
              <a:t>Counterfactuals</a:t>
            </a:r>
            <a:endParaRPr lang="en-SE" dirty="0"/>
          </a:p>
        </p:txBody>
      </p:sp>
      <p:sp>
        <p:nvSpPr>
          <p:cNvPr id="6" name="Slide Number Placeholder 5">
            <a:extLst>
              <a:ext uri="{FF2B5EF4-FFF2-40B4-BE49-F238E27FC236}">
                <a16:creationId xmlns:a16="http://schemas.microsoft.com/office/drawing/2014/main" id="{77FCADFF-E795-ED12-55F2-F6EC564EBC5B}"/>
              </a:ext>
            </a:extLst>
          </p:cNvPr>
          <p:cNvSpPr>
            <a:spLocks noGrp="1"/>
          </p:cNvSpPr>
          <p:nvPr>
            <p:ph type="sldNum" sz="quarter" idx="4"/>
          </p:nvPr>
        </p:nvSpPr>
        <p:spPr/>
        <p:txBody>
          <a:bodyPr/>
          <a:lstStyle/>
          <a:p>
            <a:pPr fontAlgn="base">
              <a:spcBef>
                <a:spcPct val="0"/>
              </a:spcBef>
              <a:spcAft>
                <a:spcPct val="0"/>
              </a:spcAft>
              <a:defRPr/>
            </a:pPr>
            <a:fld id="{DD9F0740-C59C-4AD6-B752-7CC1CE13501A}" type="slidenum">
              <a:rPr lang="bg-BG" smtClean="0">
                <a:solidFill>
                  <a:srgbClr val="000000"/>
                </a:solidFill>
              </a:rPr>
              <a:pPr fontAlgn="base">
                <a:spcBef>
                  <a:spcPct val="0"/>
                </a:spcBef>
                <a:spcAft>
                  <a:spcPct val="0"/>
                </a:spcAft>
                <a:defRPr/>
              </a:pPr>
              <a:t>24</a:t>
            </a:fld>
            <a:endParaRPr lang="bg-BG" dirty="0">
              <a:solidFill>
                <a:srgbClr val="000000"/>
              </a:solidFill>
            </a:endParaRPr>
          </a:p>
        </p:txBody>
      </p:sp>
      <p:pic>
        <p:nvPicPr>
          <p:cNvPr id="9222" name="Picture 6" descr="figure 3">
            <a:extLst>
              <a:ext uri="{FF2B5EF4-FFF2-40B4-BE49-F238E27FC236}">
                <a16:creationId xmlns:a16="http://schemas.microsoft.com/office/drawing/2014/main" id="{787B2990-E8DE-FA45-9F1B-E9C32298E6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88576" y="4191232"/>
            <a:ext cx="10518371" cy="723234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97804914-CA9E-71E1-9EC1-5C43AF3B4EB7}"/>
              </a:ext>
            </a:extLst>
          </p:cNvPr>
          <p:cNvSpPr txBox="1"/>
          <p:nvPr/>
        </p:nvSpPr>
        <p:spPr>
          <a:xfrm>
            <a:off x="10680143" y="11472558"/>
            <a:ext cx="12197442" cy="1631216"/>
          </a:xfrm>
          <a:prstGeom prst="rect">
            <a:avLst/>
          </a:prstGeom>
          <a:noFill/>
        </p:spPr>
        <p:txBody>
          <a:bodyPr wrap="square">
            <a:spAutoFit/>
          </a:bodyPr>
          <a:lstStyle/>
          <a:p>
            <a:pPr algn="l"/>
            <a:r>
              <a:rPr lang="en-GB" sz="2000" b="0" i="0" dirty="0">
                <a:solidFill>
                  <a:schemeClr val="bg1">
                    <a:lumMod val="50000"/>
                  </a:schemeClr>
                </a:solidFill>
                <a:effectLst/>
                <a:latin typeface="Helvetica Neue" panose="02000503000000020004" pitchFamily="2" charset="0"/>
                <a:ea typeface="Helvetica Neue" panose="02000503000000020004" pitchFamily="2" charset="0"/>
                <a:cs typeface="Helvetica Neue" panose="02000503000000020004" pitchFamily="2" charset="0"/>
              </a:rPr>
              <a:t>Thiagarajan, J.J., </a:t>
            </a:r>
            <a:r>
              <a:rPr lang="en-GB" sz="2000" b="0" i="0" dirty="0" err="1">
                <a:solidFill>
                  <a:schemeClr val="bg1">
                    <a:lumMod val="50000"/>
                  </a:schemeClr>
                </a:solidFill>
                <a:effectLst/>
                <a:latin typeface="Helvetica Neue" panose="02000503000000020004" pitchFamily="2" charset="0"/>
                <a:ea typeface="Helvetica Neue" panose="02000503000000020004" pitchFamily="2" charset="0"/>
                <a:cs typeface="Helvetica Neue" panose="02000503000000020004" pitchFamily="2" charset="0"/>
              </a:rPr>
              <a:t>Thopalli</a:t>
            </a:r>
            <a:r>
              <a:rPr lang="en-GB" sz="2000" b="0" i="0" dirty="0">
                <a:solidFill>
                  <a:schemeClr val="bg1">
                    <a:lumMod val="50000"/>
                  </a:schemeClr>
                </a:solidFill>
                <a:effectLst/>
                <a:latin typeface="Helvetica Neue" panose="02000503000000020004" pitchFamily="2" charset="0"/>
                <a:ea typeface="Helvetica Neue" panose="02000503000000020004" pitchFamily="2" charset="0"/>
                <a:cs typeface="Helvetica Neue" panose="02000503000000020004" pitchFamily="2" charset="0"/>
              </a:rPr>
              <a:t>, K., </a:t>
            </a:r>
            <a:r>
              <a:rPr lang="en-GB" sz="2000" b="0" i="0" dirty="0" err="1">
                <a:solidFill>
                  <a:schemeClr val="bg1">
                    <a:lumMod val="50000"/>
                  </a:schemeClr>
                </a:solidFill>
                <a:effectLst/>
                <a:latin typeface="Helvetica Neue" panose="02000503000000020004" pitchFamily="2" charset="0"/>
                <a:ea typeface="Helvetica Neue" panose="02000503000000020004" pitchFamily="2" charset="0"/>
                <a:cs typeface="Helvetica Neue" panose="02000503000000020004" pitchFamily="2" charset="0"/>
              </a:rPr>
              <a:t>Rajan</a:t>
            </a:r>
            <a:r>
              <a:rPr lang="en-GB" sz="2000" b="0" i="0" dirty="0">
                <a:solidFill>
                  <a:schemeClr val="bg1">
                    <a:lumMod val="50000"/>
                  </a:schemeClr>
                </a:solidFill>
                <a:effectLst/>
                <a:latin typeface="Helvetica Neue" panose="02000503000000020004" pitchFamily="2" charset="0"/>
                <a:ea typeface="Helvetica Neue" panose="02000503000000020004" pitchFamily="2" charset="0"/>
                <a:cs typeface="Helvetica Neue" panose="02000503000000020004" pitchFamily="2" charset="0"/>
              </a:rPr>
              <a:t>, D. </a:t>
            </a:r>
            <a:r>
              <a:rPr lang="en-GB" sz="2000" b="0" i="1" dirty="0">
                <a:solidFill>
                  <a:schemeClr val="bg1">
                    <a:lumMod val="50000"/>
                  </a:schemeClr>
                </a:solidFill>
                <a:effectLst/>
                <a:latin typeface="Helvetica Neue" panose="02000503000000020004" pitchFamily="2" charset="0"/>
                <a:ea typeface="Helvetica Neue" panose="02000503000000020004" pitchFamily="2" charset="0"/>
                <a:cs typeface="Helvetica Neue" panose="02000503000000020004" pitchFamily="2" charset="0"/>
              </a:rPr>
              <a:t>et al.</a:t>
            </a:r>
            <a:r>
              <a:rPr lang="en-GB" sz="2000" b="0" i="0" dirty="0">
                <a:solidFill>
                  <a:schemeClr val="bg1">
                    <a:lumMod val="50000"/>
                  </a:schemeClr>
                </a:solidFill>
                <a:effectLst/>
                <a:latin typeface="Helvetica Neue" panose="02000503000000020004" pitchFamily="2" charset="0"/>
                <a:ea typeface="Helvetica Neue" panose="02000503000000020004" pitchFamily="2" charset="0"/>
                <a:cs typeface="Helvetica Neue" panose="02000503000000020004" pitchFamily="2" charset="0"/>
              </a:rPr>
              <a:t> Training calibration-based counterfactual explainers for deep learning models in medical image analysis. </a:t>
            </a:r>
            <a:r>
              <a:rPr lang="en-GB" sz="2000" b="0" i="1" dirty="0">
                <a:solidFill>
                  <a:schemeClr val="bg1">
                    <a:lumMod val="50000"/>
                  </a:schemeClr>
                </a:solidFill>
                <a:effectLst/>
                <a:latin typeface="Helvetica Neue" panose="02000503000000020004" pitchFamily="2" charset="0"/>
                <a:ea typeface="Helvetica Neue" panose="02000503000000020004" pitchFamily="2" charset="0"/>
                <a:cs typeface="Helvetica Neue" panose="02000503000000020004" pitchFamily="2" charset="0"/>
              </a:rPr>
              <a:t>Sci Rep</a:t>
            </a:r>
            <a:r>
              <a:rPr lang="en-GB" sz="2000" b="0" i="0" dirty="0">
                <a:solidFill>
                  <a:schemeClr val="bg1">
                    <a:lumMod val="50000"/>
                  </a:schemeClr>
                </a:solidFill>
                <a:effectLst/>
                <a:latin typeface="Helvetica Neue" panose="02000503000000020004" pitchFamily="2" charset="0"/>
                <a:ea typeface="Helvetica Neue" panose="02000503000000020004" pitchFamily="2" charset="0"/>
                <a:cs typeface="Helvetica Neue" panose="02000503000000020004" pitchFamily="2" charset="0"/>
              </a:rPr>
              <a:t> </a:t>
            </a:r>
            <a:r>
              <a:rPr lang="en-GB" sz="2000" b="1" i="0" dirty="0">
                <a:solidFill>
                  <a:schemeClr val="bg1">
                    <a:lumMod val="50000"/>
                  </a:schemeClr>
                </a:solidFill>
                <a:effectLst/>
                <a:latin typeface="Helvetica Neue" panose="02000503000000020004" pitchFamily="2" charset="0"/>
                <a:ea typeface="Helvetica Neue" panose="02000503000000020004" pitchFamily="2" charset="0"/>
                <a:cs typeface="Helvetica Neue" panose="02000503000000020004" pitchFamily="2" charset="0"/>
              </a:rPr>
              <a:t>12</a:t>
            </a:r>
            <a:r>
              <a:rPr lang="en-GB" sz="2000" b="0" i="0" dirty="0">
                <a:solidFill>
                  <a:schemeClr val="bg1">
                    <a:lumMod val="50000"/>
                  </a:schemeClr>
                </a:solidFill>
                <a:effectLst/>
                <a:latin typeface="Helvetica Neue" panose="02000503000000020004" pitchFamily="2" charset="0"/>
                <a:ea typeface="Helvetica Neue" panose="02000503000000020004" pitchFamily="2" charset="0"/>
                <a:cs typeface="Helvetica Neue" panose="02000503000000020004" pitchFamily="2" charset="0"/>
              </a:rPr>
              <a:t>, 597 (2022). https://</a:t>
            </a:r>
            <a:r>
              <a:rPr lang="en-GB" sz="2000" b="0" i="0" dirty="0" err="1">
                <a:solidFill>
                  <a:schemeClr val="bg1">
                    <a:lumMod val="50000"/>
                  </a:schemeClr>
                </a:solidFill>
                <a:effectLst/>
                <a:latin typeface="Helvetica Neue" panose="02000503000000020004" pitchFamily="2" charset="0"/>
                <a:ea typeface="Helvetica Neue" panose="02000503000000020004" pitchFamily="2" charset="0"/>
                <a:cs typeface="Helvetica Neue" panose="02000503000000020004" pitchFamily="2" charset="0"/>
              </a:rPr>
              <a:t>doi.org</a:t>
            </a:r>
            <a:r>
              <a:rPr lang="en-GB" sz="2000" b="0" i="0" dirty="0">
                <a:solidFill>
                  <a:schemeClr val="bg1">
                    <a:lumMod val="50000"/>
                  </a:schemeClr>
                </a:solidFill>
                <a:effectLst/>
                <a:latin typeface="Helvetica Neue" panose="02000503000000020004" pitchFamily="2" charset="0"/>
                <a:ea typeface="Helvetica Neue" panose="02000503000000020004" pitchFamily="2" charset="0"/>
                <a:cs typeface="Helvetica Neue" panose="02000503000000020004" pitchFamily="2" charset="0"/>
              </a:rPr>
              <a:t>/10.1038/s41598-021-04529-5</a:t>
            </a:r>
          </a:p>
          <a:p>
            <a:br>
              <a:rPr lang="en-GB" sz="2000" dirty="0">
                <a:solidFill>
                  <a:schemeClr val="bg1">
                    <a:lumMod val="50000"/>
                  </a:schemeClr>
                </a:solidFill>
                <a:latin typeface="Helvetica Neue" panose="02000503000000020004" pitchFamily="2" charset="0"/>
                <a:ea typeface="Helvetica Neue" panose="02000503000000020004" pitchFamily="2" charset="0"/>
                <a:cs typeface="Helvetica Neue" panose="02000503000000020004" pitchFamily="2" charset="0"/>
              </a:rPr>
            </a:br>
            <a:endParaRPr lang="en-SE" sz="2000" dirty="0">
              <a:solidFill>
                <a:schemeClr val="bg1">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24938960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63D1FF3-8332-174D-8959-665073680A18}"/>
              </a:ext>
            </a:extLst>
          </p:cNvPr>
          <p:cNvSpPr>
            <a:spLocks noGrp="1"/>
          </p:cNvSpPr>
          <p:nvPr>
            <p:ph type="body" sz="quarter" idx="24"/>
          </p:nvPr>
        </p:nvSpPr>
        <p:spPr/>
        <p:txBody>
          <a:bodyPr/>
          <a:lstStyle/>
          <a:p>
            <a:r>
              <a:rPr lang="en-US" dirty="0"/>
              <a:t>Post-hoc</a:t>
            </a:r>
            <a:r>
              <a:rPr lang="en-SE" dirty="0"/>
              <a:t> XAI </a:t>
            </a:r>
          </a:p>
        </p:txBody>
      </p:sp>
      <p:sp>
        <p:nvSpPr>
          <p:cNvPr id="7" name="Text Placeholder 6">
            <a:extLst>
              <a:ext uri="{FF2B5EF4-FFF2-40B4-BE49-F238E27FC236}">
                <a16:creationId xmlns:a16="http://schemas.microsoft.com/office/drawing/2014/main" id="{9FEB0E30-9D43-589E-983F-C5EAC3CAD696}"/>
              </a:ext>
            </a:extLst>
          </p:cNvPr>
          <p:cNvSpPr>
            <a:spLocks noGrp="1"/>
          </p:cNvSpPr>
          <p:nvPr>
            <p:ph type="body" sz="quarter" idx="22"/>
          </p:nvPr>
        </p:nvSpPr>
        <p:spPr/>
        <p:txBody>
          <a:bodyPr/>
          <a:lstStyle/>
          <a:p>
            <a:r>
              <a:rPr lang="en-GB" dirty="0"/>
              <a:t>import dice</a:t>
            </a:r>
          </a:p>
          <a:p>
            <a:r>
              <a:rPr lang="en-GB" dirty="0"/>
              <a:t># load dataset </a:t>
            </a:r>
          </a:p>
          <a:p>
            <a:r>
              <a:rPr lang="en-GB" dirty="0"/>
              <a:t>ml d = </a:t>
            </a:r>
            <a:r>
              <a:rPr lang="en-GB" dirty="0" err="1"/>
              <a:t>dice_ml.Data</a:t>
            </a:r>
            <a:r>
              <a:rPr lang="en-GB" dirty="0"/>
              <a:t>(. .) </a:t>
            </a:r>
          </a:p>
          <a:p>
            <a:r>
              <a:rPr lang="en-GB" dirty="0"/>
              <a:t># load trained model</a:t>
            </a:r>
          </a:p>
          <a:p>
            <a:r>
              <a:rPr lang="en-GB" dirty="0"/>
              <a:t>m = </a:t>
            </a:r>
            <a:r>
              <a:rPr lang="en-GB" dirty="0" err="1"/>
              <a:t>dice_ml.Model</a:t>
            </a:r>
            <a:r>
              <a:rPr lang="en-GB" dirty="0"/>
              <a:t>(. .) </a:t>
            </a:r>
          </a:p>
          <a:p>
            <a:r>
              <a:rPr lang="en-GB" dirty="0"/>
              <a:t># create </a:t>
            </a:r>
            <a:r>
              <a:rPr lang="en-GB" dirty="0" err="1"/>
              <a:t>DiCE</a:t>
            </a:r>
            <a:r>
              <a:rPr lang="en-GB" dirty="0"/>
              <a:t> "explanation" </a:t>
            </a:r>
          </a:p>
          <a:p>
            <a:r>
              <a:rPr lang="en-GB" dirty="0"/>
              <a:t> ex = </a:t>
            </a:r>
            <a:r>
              <a:rPr lang="en-GB" dirty="0" err="1"/>
              <a:t>dice_ml.Dice</a:t>
            </a:r>
            <a:r>
              <a:rPr lang="en-GB" dirty="0"/>
              <a:t>(d, m) </a:t>
            </a:r>
          </a:p>
          <a:p>
            <a:r>
              <a:rPr lang="en-GB" dirty="0"/>
              <a:t># model input </a:t>
            </a:r>
          </a:p>
          <a:p>
            <a:r>
              <a:rPr lang="en-GB" dirty="0"/>
              <a:t>q = {'age': 22, 'race': 'White', . .)</a:t>
            </a:r>
          </a:p>
          <a:p>
            <a:r>
              <a:rPr lang="en-GB" dirty="0"/>
              <a:t># now generate 4 counterfactuals </a:t>
            </a:r>
          </a:p>
          <a:p>
            <a:r>
              <a:rPr lang="en-GB" dirty="0" err="1"/>
              <a:t>cfs</a:t>
            </a:r>
            <a:r>
              <a:rPr lang="en-GB" dirty="0"/>
              <a:t> = </a:t>
            </a:r>
            <a:r>
              <a:rPr lang="en-GB" dirty="0" err="1"/>
              <a:t>ex.generate_counterfactuals</a:t>
            </a:r>
            <a:r>
              <a:rPr lang="en-GB" dirty="0"/>
              <a:t>(q, 4, . .)</a:t>
            </a:r>
            <a:endParaRPr lang="en-SE" dirty="0"/>
          </a:p>
        </p:txBody>
      </p:sp>
      <p:sp>
        <p:nvSpPr>
          <p:cNvPr id="5" name="Text Placeholder 4">
            <a:extLst>
              <a:ext uri="{FF2B5EF4-FFF2-40B4-BE49-F238E27FC236}">
                <a16:creationId xmlns:a16="http://schemas.microsoft.com/office/drawing/2014/main" id="{64DCF0B9-6C52-C440-30A1-28A7787CCBAD}"/>
              </a:ext>
            </a:extLst>
          </p:cNvPr>
          <p:cNvSpPr>
            <a:spLocks noGrp="1"/>
          </p:cNvSpPr>
          <p:nvPr>
            <p:ph type="body" sz="quarter" idx="25"/>
          </p:nvPr>
        </p:nvSpPr>
        <p:spPr/>
        <p:txBody>
          <a:bodyPr/>
          <a:lstStyle/>
          <a:p>
            <a:r>
              <a:rPr lang="en-US" dirty="0"/>
              <a:t>Diverse Counterfactual Explanations (</a:t>
            </a:r>
            <a:r>
              <a:rPr lang="en-US" dirty="0" err="1"/>
              <a:t>DiCE</a:t>
            </a:r>
            <a:r>
              <a:rPr lang="en-US" dirty="0"/>
              <a:t>) </a:t>
            </a:r>
          </a:p>
        </p:txBody>
      </p:sp>
      <p:sp>
        <p:nvSpPr>
          <p:cNvPr id="6" name="Slide Number Placeholder 5">
            <a:extLst>
              <a:ext uri="{FF2B5EF4-FFF2-40B4-BE49-F238E27FC236}">
                <a16:creationId xmlns:a16="http://schemas.microsoft.com/office/drawing/2014/main" id="{77FCADFF-E795-ED12-55F2-F6EC564EBC5B}"/>
              </a:ext>
            </a:extLst>
          </p:cNvPr>
          <p:cNvSpPr>
            <a:spLocks noGrp="1"/>
          </p:cNvSpPr>
          <p:nvPr>
            <p:ph type="sldNum" sz="quarter" idx="4"/>
          </p:nvPr>
        </p:nvSpPr>
        <p:spPr/>
        <p:txBody>
          <a:bodyPr/>
          <a:lstStyle/>
          <a:p>
            <a:pPr fontAlgn="base">
              <a:spcBef>
                <a:spcPct val="0"/>
              </a:spcBef>
              <a:spcAft>
                <a:spcPct val="0"/>
              </a:spcAft>
              <a:defRPr/>
            </a:pPr>
            <a:fld id="{DD9F0740-C59C-4AD6-B752-7CC1CE13501A}" type="slidenum">
              <a:rPr lang="bg-BG" smtClean="0">
                <a:solidFill>
                  <a:srgbClr val="000000"/>
                </a:solidFill>
              </a:rPr>
              <a:pPr fontAlgn="base">
                <a:spcBef>
                  <a:spcPct val="0"/>
                </a:spcBef>
                <a:spcAft>
                  <a:spcPct val="0"/>
                </a:spcAft>
                <a:defRPr/>
              </a:pPr>
              <a:t>25</a:t>
            </a:fld>
            <a:endParaRPr lang="bg-BG" dirty="0">
              <a:solidFill>
                <a:srgbClr val="000000"/>
              </a:solidFill>
            </a:endParaRPr>
          </a:p>
        </p:txBody>
      </p:sp>
      <p:sp>
        <p:nvSpPr>
          <p:cNvPr id="8" name="TextBox 7">
            <a:extLst>
              <a:ext uri="{FF2B5EF4-FFF2-40B4-BE49-F238E27FC236}">
                <a16:creationId xmlns:a16="http://schemas.microsoft.com/office/drawing/2014/main" id="{97804914-CA9E-71E1-9EC1-5C43AF3B4EB7}"/>
              </a:ext>
            </a:extLst>
          </p:cNvPr>
          <p:cNvSpPr txBox="1"/>
          <p:nvPr/>
        </p:nvSpPr>
        <p:spPr>
          <a:xfrm>
            <a:off x="10680143" y="11472558"/>
            <a:ext cx="12197442" cy="1015663"/>
          </a:xfrm>
          <a:prstGeom prst="rect">
            <a:avLst/>
          </a:prstGeom>
          <a:noFill/>
        </p:spPr>
        <p:txBody>
          <a:bodyPr wrap="square">
            <a:spAutoFit/>
          </a:bodyPr>
          <a:lstStyle/>
          <a:p>
            <a:r>
              <a:rPr lang="en-GB" sz="2000" dirty="0" err="1">
                <a:solidFill>
                  <a:schemeClr val="bg1">
                    <a:lumMod val="50000"/>
                  </a:schemeClr>
                </a:solidFill>
                <a:latin typeface="Helvetica Neue" panose="02000503000000020004" pitchFamily="2" charset="0"/>
                <a:ea typeface="Helvetica Neue" panose="02000503000000020004" pitchFamily="2" charset="0"/>
                <a:cs typeface="Helvetica Neue" panose="02000503000000020004" pitchFamily="2" charset="0"/>
              </a:rPr>
              <a:t>Mothilal</a:t>
            </a:r>
            <a:r>
              <a:rPr lang="en-GB" sz="2000" dirty="0">
                <a:solidFill>
                  <a:schemeClr val="bg1">
                    <a:lumMod val="50000"/>
                  </a:schemeClr>
                </a:solidFill>
                <a:latin typeface="Helvetica Neue" panose="02000503000000020004" pitchFamily="2" charset="0"/>
                <a:ea typeface="Helvetica Neue" panose="02000503000000020004" pitchFamily="2" charset="0"/>
                <a:cs typeface="Helvetica Neue" panose="02000503000000020004" pitchFamily="2" charset="0"/>
              </a:rPr>
              <a:t> R. K., Sharma A., Tan C. (2020). “Explaining Machine Learning Classifiers through Diverse Counterfactual Explanations.” FA*T 2020.</a:t>
            </a:r>
            <a:endParaRPr lang="en-SE" sz="2000" dirty="0">
              <a:solidFill>
                <a:schemeClr val="bg1">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a:p>
            <a:pPr algn="l"/>
            <a:r>
              <a:rPr lang="en-SE" sz="2000" dirty="0">
                <a:solidFill>
                  <a:schemeClr val="bg1">
                    <a:lumMod val="50000"/>
                  </a:schemeClr>
                </a:solidFill>
                <a:latin typeface="Helvetica Neue" panose="02000503000000020004" pitchFamily="2" charset="0"/>
                <a:ea typeface="Helvetica Neue" panose="02000503000000020004" pitchFamily="2" charset="0"/>
                <a:cs typeface="Helvetica Neue" panose="02000503000000020004" pitchFamily="2" charset="0"/>
              </a:rPr>
              <a:t>Github: </a:t>
            </a:r>
            <a:r>
              <a:rPr lang="en-GB" sz="2000" dirty="0">
                <a:solidFill>
                  <a:schemeClr val="bg1">
                    <a:lumMod val="50000"/>
                  </a:schemeClr>
                </a:solidFill>
                <a:latin typeface="Helvetica Neue" panose="02000503000000020004" pitchFamily="2" charset="0"/>
                <a:ea typeface="Helvetica Neue" panose="02000503000000020004" pitchFamily="2" charset="0"/>
                <a:cs typeface="Helvetica Neue" panose="02000503000000020004" pitchFamily="2" charset="0"/>
              </a:rPr>
              <a:t>https://</a:t>
            </a:r>
            <a:r>
              <a:rPr lang="en-GB" sz="2000" dirty="0" err="1">
                <a:solidFill>
                  <a:schemeClr val="bg1">
                    <a:lumMod val="50000"/>
                  </a:schemeClr>
                </a:solidFill>
                <a:latin typeface="Helvetica Neue" panose="02000503000000020004" pitchFamily="2" charset="0"/>
                <a:ea typeface="Helvetica Neue" panose="02000503000000020004" pitchFamily="2" charset="0"/>
                <a:cs typeface="Helvetica Neue" panose="02000503000000020004" pitchFamily="2" charset="0"/>
              </a:rPr>
              <a:t>github.com</a:t>
            </a:r>
            <a:r>
              <a:rPr lang="en-GB" sz="2000" dirty="0">
                <a:solidFill>
                  <a:schemeClr val="bg1">
                    <a:lumMod val="50000"/>
                  </a:schemeClr>
                </a:solidFill>
                <a:latin typeface="Helvetica Neue" panose="02000503000000020004" pitchFamily="2" charset="0"/>
                <a:ea typeface="Helvetica Neue" panose="02000503000000020004" pitchFamily="2" charset="0"/>
                <a:cs typeface="Helvetica Neue" panose="02000503000000020004" pitchFamily="2" charset="0"/>
              </a:rPr>
              <a:t>/</a:t>
            </a:r>
            <a:r>
              <a:rPr lang="en-GB" sz="2000" dirty="0" err="1">
                <a:solidFill>
                  <a:schemeClr val="bg1">
                    <a:lumMod val="50000"/>
                  </a:schemeClr>
                </a:solidFill>
                <a:latin typeface="Helvetica Neue" panose="02000503000000020004" pitchFamily="2" charset="0"/>
                <a:ea typeface="Helvetica Neue" panose="02000503000000020004" pitchFamily="2" charset="0"/>
                <a:cs typeface="Helvetica Neue" panose="02000503000000020004" pitchFamily="2" charset="0"/>
              </a:rPr>
              <a:t>interpretml</a:t>
            </a:r>
            <a:r>
              <a:rPr lang="en-GB" sz="2000" dirty="0">
                <a:solidFill>
                  <a:schemeClr val="bg1">
                    <a:lumMod val="50000"/>
                  </a:schemeClr>
                </a:solidFill>
                <a:latin typeface="Helvetica Neue" panose="02000503000000020004" pitchFamily="2" charset="0"/>
                <a:ea typeface="Helvetica Neue" panose="02000503000000020004" pitchFamily="2" charset="0"/>
                <a:cs typeface="Helvetica Neue" panose="02000503000000020004" pitchFamily="2" charset="0"/>
              </a:rPr>
              <a:t>/</a:t>
            </a:r>
            <a:r>
              <a:rPr lang="en-GB" sz="2000" dirty="0" err="1">
                <a:solidFill>
                  <a:schemeClr val="bg1">
                    <a:lumMod val="50000"/>
                  </a:schemeClr>
                </a:solidFill>
                <a:latin typeface="Helvetica Neue" panose="02000503000000020004" pitchFamily="2" charset="0"/>
                <a:ea typeface="Helvetica Neue" panose="02000503000000020004" pitchFamily="2" charset="0"/>
                <a:cs typeface="Helvetica Neue" panose="02000503000000020004" pitchFamily="2" charset="0"/>
              </a:rPr>
              <a:t>DiCE#diverse-counterfactual-explanations-dice-for-ml</a:t>
            </a:r>
            <a:endParaRPr lang="en-SE" sz="2000" dirty="0">
              <a:solidFill>
                <a:schemeClr val="bg1">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10" name="Picture 2" descr="Visualizing a counterfactual explanation">
            <a:extLst>
              <a:ext uri="{FF2B5EF4-FFF2-40B4-BE49-F238E27FC236}">
                <a16:creationId xmlns:a16="http://schemas.microsoft.com/office/drawing/2014/main" id="{E149E996-11C8-ECD0-E3AB-4EBB0FA531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77458" y="4672600"/>
            <a:ext cx="8384862" cy="4719479"/>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a:extLst>
              <a:ext uri="{FF2B5EF4-FFF2-40B4-BE49-F238E27FC236}">
                <a16:creationId xmlns:a16="http://schemas.microsoft.com/office/drawing/2014/main" id="{EEC5F3CC-0EDD-9BBB-31C9-9909F4896C7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79878" y="6968884"/>
            <a:ext cx="11569219" cy="37545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56995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50E74BD-DA11-854F-FDFC-EFFC94F449C4}"/>
              </a:ext>
            </a:extLst>
          </p:cNvPr>
          <p:cNvSpPr>
            <a:spLocks noGrp="1"/>
          </p:cNvSpPr>
          <p:nvPr>
            <p:ph type="body" sz="quarter" idx="24"/>
          </p:nvPr>
        </p:nvSpPr>
        <p:spPr/>
        <p:txBody>
          <a:bodyPr/>
          <a:lstStyle/>
          <a:p>
            <a:r>
              <a:rPr lang="en-US" dirty="0"/>
              <a:t>Post-hoc</a:t>
            </a:r>
            <a:r>
              <a:rPr lang="en-SE" dirty="0"/>
              <a:t> XAI </a:t>
            </a:r>
          </a:p>
        </p:txBody>
      </p:sp>
      <p:sp>
        <p:nvSpPr>
          <p:cNvPr id="3" name="Text Placeholder 2">
            <a:extLst>
              <a:ext uri="{FF2B5EF4-FFF2-40B4-BE49-F238E27FC236}">
                <a16:creationId xmlns:a16="http://schemas.microsoft.com/office/drawing/2014/main" id="{EA9BC5C5-038E-6E7E-F091-7E7B8F2DE7D5}"/>
              </a:ext>
            </a:extLst>
          </p:cNvPr>
          <p:cNvSpPr>
            <a:spLocks noGrp="1"/>
          </p:cNvSpPr>
          <p:nvPr>
            <p:ph type="body" sz="quarter" idx="22"/>
          </p:nvPr>
        </p:nvSpPr>
        <p:spPr/>
        <p:txBody>
          <a:bodyPr/>
          <a:lstStyle/>
          <a:p>
            <a:pPr marL="342900" indent="-342900">
              <a:buFont typeface="Arial" panose="020B0604020202020204" pitchFamily="34" charset="0"/>
              <a:buChar char="•"/>
            </a:pPr>
            <a:r>
              <a:rPr lang="en-GB" sz="2400" dirty="0">
                <a:solidFill>
                  <a:srgbClr val="0100C8"/>
                </a:solidFill>
                <a:effectLst/>
              </a:rPr>
              <a:t>A</a:t>
            </a:r>
            <a:r>
              <a:rPr lang="en-GB" sz="2400" b="1" dirty="0">
                <a:solidFill>
                  <a:srgbClr val="0100C8"/>
                </a:solidFill>
                <a:effectLst/>
              </a:rPr>
              <a:t> </a:t>
            </a:r>
            <a:r>
              <a:rPr lang="en-GB" sz="2400" dirty="0">
                <a:solidFill>
                  <a:srgbClr val="0100C8"/>
                </a:solidFill>
                <a:effectLst/>
              </a:rPr>
              <a:t>game theoretic approach to explain the output of any machine learning model. </a:t>
            </a:r>
          </a:p>
          <a:p>
            <a:pPr marL="342900" indent="-342900">
              <a:buFont typeface="Arial" panose="020B0604020202020204" pitchFamily="34" charset="0"/>
              <a:buChar char="•"/>
            </a:pPr>
            <a:r>
              <a:rPr lang="en-GB" sz="2400" dirty="0">
                <a:solidFill>
                  <a:srgbClr val="0100C8"/>
                </a:solidFill>
              </a:rPr>
              <a:t>C</a:t>
            </a:r>
            <a:r>
              <a:rPr lang="en-GB" sz="2400" dirty="0">
                <a:solidFill>
                  <a:srgbClr val="0100C8"/>
                </a:solidFill>
                <a:effectLst/>
              </a:rPr>
              <a:t>onnects optimal credit allocation with local explanations using the classic Shapley values from game theory —i.e.  average expected marginal contribution of one player (feature) after all possible combinations have been considered</a:t>
            </a:r>
            <a:endParaRPr lang="en-GB" sz="2400" dirty="0">
              <a:solidFill>
                <a:srgbClr val="0100C8"/>
              </a:solidFill>
            </a:endParaRPr>
          </a:p>
          <a:p>
            <a:pPr marL="342900" indent="-342900">
              <a:buFont typeface="Arial" panose="020B0604020202020204" pitchFamily="34" charset="0"/>
              <a:buChar char="•"/>
            </a:pPr>
            <a:r>
              <a:rPr lang="en-GB" sz="2400" dirty="0">
                <a:solidFill>
                  <a:srgbClr val="0100C8"/>
                </a:solidFill>
              </a:rPr>
              <a:t>Shapley values are used to assign each feature an </a:t>
            </a:r>
            <a:r>
              <a:rPr lang="en-GB" sz="2400" i="1" dirty="0">
                <a:solidFill>
                  <a:srgbClr val="0100C8"/>
                </a:solidFill>
              </a:rPr>
              <a:t>importance value </a:t>
            </a:r>
            <a:r>
              <a:rPr lang="en-GB" sz="2400" dirty="0">
                <a:solidFill>
                  <a:srgbClr val="0100C8"/>
                </a:solidFill>
              </a:rPr>
              <a:t>representing its contribution to the model's output by averaging the marginal contributions of each player (i.e. feature) across all potential permutations of players. </a:t>
            </a:r>
          </a:p>
          <a:p>
            <a:pPr marL="342900" indent="-342900">
              <a:buFont typeface="Arial" panose="020B0604020202020204" pitchFamily="34" charset="0"/>
              <a:buChar char="•"/>
            </a:pPr>
            <a:r>
              <a:rPr lang="en-GB" sz="2400" dirty="0">
                <a:solidFill>
                  <a:srgbClr val="0100C8"/>
                </a:solidFill>
              </a:rPr>
              <a:t>SHAP assesses every possible combination of features to determine the impact each feature has on the model’s prediction.</a:t>
            </a:r>
          </a:p>
          <a:p>
            <a:pPr marL="342900" indent="-342900">
              <a:buFont typeface="Arial" panose="020B0604020202020204" pitchFamily="34" charset="0"/>
              <a:buChar char="•"/>
            </a:pPr>
            <a:endParaRPr lang="en-GB" sz="2400" dirty="0">
              <a:solidFill>
                <a:srgbClr val="0100C8"/>
              </a:solidFill>
            </a:endParaRPr>
          </a:p>
          <a:p>
            <a:pPr marL="342900" indent="-342900">
              <a:buFont typeface="Arial" panose="020B0604020202020204" pitchFamily="34" charset="0"/>
              <a:buChar char="•"/>
            </a:pPr>
            <a:r>
              <a:rPr lang="en-GB" sz="2400" dirty="0">
                <a:solidFill>
                  <a:srgbClr val="0100C8"/>
                </a:solidFill>
              </a:rPr>
              <a:t>Ironically, SHAP is a black box!!!</a:t>
            </a:r>
            <a:br>
              <a:rPr lang="en-GB" sz="2400" dirty="0">
                <a:solidFill>
                  <a:srgbClr val="0100C8"/>
                </a:solidFill>
              </a:rPr>
            </a:br>
            <a:endParaRPr lang="en-GB" sz="2400" dirty="0">
              <a:solidFill>
                <a:srgbClr val="0100C8"/>
              </a:solidFill>
            </a:endParaRPr>
          </a:p>
        </p:txBody>
      </p:sp>
      <p:sp>
        <p:nvSpPr>
          <p:cNvPr id="5" name="Text Placeholder 4">
            <a:extLst>
              <a:ext uri="{FF2B5EF4-FFF2-40B4-BE49-F238E27FC236}">
                <a16:creationId xmlns:a16="http://schemas.microsoft.com/office/drawing/2014/main" id="{6B612436-951C-8058-4C8E-080B65A8D0B9}"/>
              </a:ext>
            </a:extLst>
          </p:cNvPr>
          <p:cNvSpPr>
            <a:spLocks noGrp="1"/>
          </p:cNvSpPr>
          <p:nvPr>
            <p:ph type="body" sz="quarter" idx="25"/>
          </p:nvPr>
        </p:nvSpPr>
        <p:spPr/>
        <p:txBody>
          <a:bodyPr/>
          <a:lstStyle/>
          <a:p>
            <a:r>
              <a:rPr lang="en-SE" dirty="0"/>
              <a:t>SHapley Additive exPlanations (SHAP)</a:t>
            </a:r>
          </a:p>
        </p:txBody>
      </p:sp>
      <p:sp>
        <p:nvSpPr>
          <p:cNvPr id="6" name="Slide Number Placeholder 5">
            <a:extLst>
              <a:ext uri="{FF2B5EF4-FFF2-40B4-BE49-F238E27FC236}">
                <a16:creationId xmlns:a16="http://schemas.microsoft.com/office/drawing/2014/main" id="{50479F0D-C950-903C-5AF3-0C07CBB99FA1}"/>
              </a:ext>
            </a:extLst>
          </p:cNvPr>
          <p:cNvSpPr>
            <a:spLocks noGrp="1"/>
          </p:cNvSpPr>
          <p:nvPr>
            <p:ph type="sldNum" sz="quarter" idx="4"/>
          </p:nvPr>
        </p:nvSpPr>
        <p:spPr/>
        <p:txBody>
          <a:bodyPr/>
          <a:lstStyle/>
          <a:p>
            <a:pPr fontAlgn="base">
              <a:spcBef>
                <a:spcPct val="0"/>
              </a:spcBef>
              <a:spcAft>
                <a:spcPct val="0"/>
              </a:spcAft>
              <a:defRPr/>
            </a:pPr>
            <a:fld id="{DD9F0740-C59C-4AD6-B752-7CC1CE13501A}" type="slidenum">
              <a:rPr lang="bg-BG" smtClean="0">
                <a:solidFill>
                  <a:srgbClr val="000000"/>
                </a:solidFill>
              </a:rPr>
              <a:pPr fontAlgn="base">
                <a:spcBef>
                  <a:spcPct val="0"/>
                </a:spcBef>
                <a:spcAft>
                  <a:spcPct val="0"/>
                </a:spcAft>
                <a:defRPr/>
              </a:pPr>
              <a:t>26</a:t>
            </a:fld>
            <a:endParaRPr lang="bg-BG" dirty="0">
              <a:solidFill>
                <a:srgbClr val="000000"/>
              </a:solidFill>
            </a:endParaRPr>
          </a:p>
        </p:txBody>
      </p:sp>
      <p:pic>
        <p:nvPicPr>
          <p:cNvPr id="7" name="Picture 6">
            <a:extLst>
              <a:ext uri="{FF2B5EF4-FFF2-40B4-BE49-F238E27FC236}">
                <a16:creationId xmlns:a16="http://schemas.microsoft.com/office/drawing/2014/main" id="{0BDCB993-D28E-28A0-AFE0-29BFC936C2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38245" y="4528466"/>
            <a:ext cx="6880487" cy="3954673"/>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a:extLst>
              <a:ext uri="{FF2B5EF4-FFF2-40B4-BE49-F238E27FC236}">
                <a16:creationId xmlns:a16="http://schemas.microsoft.com/office/drawing/2014/main" id="{5F6322D5-2ED9-B507-6AC3-1BC46754AA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938245" y="8475644"/>
            <a:ext cx="6221589" cy="40145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88953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4CDA74D-3AEA-1E7D-0435-AA98FE2DBF66}"/>
              </a:ext>
            </a:extLst>
          </p:cNvPr>
          <p:cNvSpPr>
            <a:spLocks noGrp="1"/>
          </p:cNvSpPr>
          <p:nvPr>
            <p:ph type="body" sz="quarter" idx="24"/>
          </p:nvPr>
        </p:nvSpPr>
        <p:spPr/>
        <p:txBody>
          <a:bodyPr/>
          <a:lstStyle/>
          <a:p>
            <a:r>
              <a:rPr lang="en-US" dirty="0"/>
              <a:t>Post-hoc</a:t>
            </a:r>
            <a:r>
              <a:rPr lang="en-SE" dirty="0"/>
              <a:t> XAI </a:t>
            </a:r>
          </a:p>
        </p:txBody>
      </p:sp>
      <p:sp>
        <p:nvSpPr>
          <p:cNvPr id="3" name="Text Placeholder 2">
            <a:extLst>
              <a:ext uri="{FF2B5EF4-FFF2-40B4-BE49-F238E27FC236}">
                <a16:creationId xmlns:a16="http://schemas.microsoft.com/office/drawing/2014/main" id="{C2466F18-6DC1-7DB8-B9BB-B1E70260D982}"/>
              </a:ext>
            </a:extLst>
          </p:cNvPr>
          <p:cNvSpPr>
            <a:spLocks noGrp="1"/>
          </p:cNvSpPr>
          <p:nvPr>
            <p:ph type="body" sz="quarter" idx="22"/>
          </p:nvPr>
        </p:nvSpPr>
        <p:spPr/>
        <p:txBody>
          <a:bodyPr/>
          <a:lstStyle/>
          <a:p>
            <a:pPr marL="342900" indent="-342900">
              <a:buFont typeface="Arial" panose="020B0604020202020204" pitchFamily="34" charset="0"/>
              <a:buChar char="•"/>
            </a:pPr>
            <a:r>
              <a:rPr lang="en-GB" dirty="0"/>
              <a:t>A tree induction algorithm that recursively extracts decision trees from neural networks .</a:t>
            </a:r>
            <a:endParaRPr lang="en-SE" dirty="0"/>
          </a:p>
          <a:p>
            <a:pPr marL="342900" indent="-342900">
              <a:buFont typeface="Arial" panose="020B0604020202020204" pitchFamily="34" charset="0"/>
              <a:buChar char="•"/>
            </a:pPr>
            <a:endParaRPr lang="en-SE" dirty="0"/>
          </a:p>
          <a:p>
            <a:pPr marL="342900" indent="-342900">
              <a:buFont typeface="Arial" panose="020B0604020202020204" pitchFamily="34" charset="0"/>
              <a:buChar char="•"/>
            </a:pPr>
            <a:r>
              <a:rPr lang="en-GB" dirty="0"/>
              <a:t>The neural network classifies examples during the learning process. And then generates new examples by sampling from distributions over the given examples and constraints —i.e. conditions that examples must satisfy in order to reach a node/ leaf.</a:t>
            </a:r>
          </a:p>
          <a:p>
            <a:pPr marL="342900" indent="-342900">
              <a:buFont typeface="Arial" panose="020B0604020202020204" pitchFamily="34" charset="0"/>
              <a:buChar char="•"/>
            </a:pPr>
            <a:endParaRPr lang="en-GB" dirty="0"/>
          </a:p>
          <a:p>
            <a:pPr marL="342900" indent="-342900">
              <a:buFont typeface="Arial" panose="020B0604020202020204" pitchFamily="34" charset="0"/>
              <a:buChar char="•"/>
            </a:pPr>
            <a:r>
              <a:rPr lang="en-GB" dirty="0"/>
              <a:t>It expands a tree in a best-first manner by means of a priority queue by entropy, that prioritises nodes that have greater potential for improvement. </a:t>
            </a:r>
          </a:p>
          <a:p>
            <a:pPr marL="342900" indent="-342900">
              <a:buFont typeface="Arial" panose="020B0604020202020204" pitchFamily="34" charset="0"/>
              <a:buChar char="•"/>
            </a:pPr>
            <a:endParaRPr lang="en-GB" dirty="0"/>
          </a:p>
          <a:p>
            <a:pPr marL="342900" indent="-342900">
              <a:buFont typeface="Arial" panose="020B0604020202020204" pitchFamily="34" charset="0"/>
              <a:buChar char="•"/>
            </a:pPr>
            <a:r>
              <a:rPr lang="en-GB" dirty="0"/>
              <a:t>This is a </a:t>
            </a:r>
            <a:r>
              <a:rPr lang="en-GB" b="1" dirty="0"/>
              <a:t>surrogate model approach</a:t>
            </a:r>
            <a:r>
              <a:rPr lang="en-GB" dirty="0"/>
              <a:t>: approximating the function f(x) with another model, this time the new model should be explainable.</a:t>
            </a:r>
            <a:endParaRPr lang="en-SE" dirty="0"/>
          </a:p>
        </p:txBody>
      </p:sp>
      <p:sp>
        <p:nvSpPr>
          <p:cNvPr id="5" name="Text Placeholder 4">
            <a:extLst>
              <a:ext uri="{FF2B5EF4-FFF2-40B4-BE49-F238E27FC236}">
                <a16:creationId xmlns:a16="http://schemas.microsoft.com/office/drawing/2014/main" id="{0B8DE70B-5A2D-BF55-CB61-4431A1A36B72}"/>
              </a:ext>
            </a:extLst>
          </p:cNvPr>
          <p:cNvSpPr>
            <a:spLocks noGrp="1"/>
          </p:cNvSpPr>
          <p:nvPr>
            <p:ph type="body" sz="quarter" idx="25"/>
          </p:nvPr>
        </p:nvSpPr>
        <p:spPr/>
        <p:txBody>
          <a:bodyPr/>
          <a:lstStyle/>
          <a:p>
            <a:r>
              <a:rPr lang="en-SE" dirty="0"/>
              <a:t>Trepan – Approximation Techniques</a:t>
            </a:r>
          </a:p>
        </p:txBody>
      </p:sp>
      <p:sp>
        <p:nvSpPr>
          <p:cNvPr id="6" name="Slide Number Placeholder 5">
            <a:extLst>
              <a:ext uri="{FF2B5EF4-FFF2-40B4-BE49-F238E27FC236}">
                <a16:creationId xmlns:a16="http://schemas.microsoft.com/office/drawing/2014/main" id="{8EE2A35B-582E-D4E1-98B0-23573B7B72CB}"/>
              </a:ext>
            </a:extLst>
          </p:cNvPr>
          <p:cNvSpPr>
            <a:spLocks noGrp="1"/>
          </p:cNvSpPr>
          <p:nvPr>
            <p:ph type="sldNum" sz="quarter" idx="4"/>
          </p:nvPr>
        </p:nvSpPr>
        <p:spPr/>
        <p:txBody>
          <a:bodyPr/>
          <a:lstStyle/>
          <a:p>
            <a:pPr fontAlgn="base">
              <a:spcBef>
                <a:spcPct val="0"/>
              </a:spcBef>
              <a:spcAft>
                <a:spcPct val="0"/>
              </a:spcAft>
              <a:defRPr/>
            </a:pPr>
            <a:fld id="{DD9F0740-C59C-4AD6-B752-7CC1CE13501A}" type="slidenum">
              <a:rPr lang="bg-BG" smtClean="0">
                <a:solidFill>
                  <a:srgbClr val="000000"/>
                </a:solidFill>
              </a:rPr>
              <a:pPr fontAlgn="base">
                <a:spcBef>
                  <a:spcPct val="0"/>
                </a:spcBef>
                <a:spcAft>
                  <a:spcPct val="0"/>
                </a:spcAft>
                <a:defRPr/>
              </a:pPr>
              <a:t>27</a:t>
            </a:fld>
            <a:endParaRPr lang="bg-BG" dirty="0">
              <a:solidFill>
                <a:srgbClr val="000000"/>
              </a:solidFill>
            </a:endParaRPr>
          </a:p>
        </p:txBody>
      </p:sp>
      <p:pic>
        <p:nvPicPr>
          <p:cNvPr id="20482" name="Picture 2">
            <a:extLst>
              <a:ext uri="{FF2B5EF4-FFF2-40B4-BE49-F238E27FC236}">
                <a16:creationId xmlns:a16="http://schemas.microsoft.com/office/drawing/2014/main" id="{E8C06323-A84C-E960-1114-EAED94456E6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4480"/>
          <a:stretch/>
        </p:blipFill>
        <p:spPr bwMode="auto">
          <a:xfrm>
            <a:off x="12833436" y="5317447"/>
            <a:ext cx="9690416" cy="468170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255EBE1E-92A1-2C63-04F1-6625F655ED87}"/>
              </a:ext>
            </a:extLst>
          </p:cNvPr>
          <p:cNvSpPr txBox="1"/>
          <p:nvPr/>
        </p:nvSpPr>
        <p:spPr>
          <a:xfrm>
            <a:off x="12335851" y="10751341"/>
            <a:ext cx="10685585" cy="1323439"/>
          </a:xfrm>
          <a:prstGeom prst="rect">
            <a:avLst/>
          </a:prstGeom>
          <a:noFill/>
        </p:spPr>
        <p:txBody>
          <a:bodyPr wrap="square">
            <a:spAutoFit/>
          </a:bodyPr>
          <a:lstStyle/>
          <a:p>
            <a:r>
              <a:rPr lang="en-GB" sz="2000" dirty="0">
                <a:solidFill>
                  <a:schemeClr val="bg1">
                    <a:lumMod val="50000"/>
                  </a:schemeClr>
                </a:solidFill>
                <a:latin typeface="Helvetica Neue" panose="02000503000000020004" pitchFamily="2" charset="0"/>
                <a:ea typeface="Helvetica Neue" panose="02000503000000020004" pitchFamily="2" charset="0"/>
                <a:cs typeface="Helvetica Neue" panose="02000503000000020004" pitchFamily="2" charset="0"/>
              </a:rPr>
              <a:t>Craven M., and Shavlik J.W. (1996). “Extracting tree-structured representations of trained networks.” NIPS.</a:t>
            </a:r>
          </a:p>
          <a:p>
            <a:r>
              <a:rPr lang="en-GB" sz="2000" dirty="0">
                <a:solidFill>
                  <a:schemeClr val="bg1">
                    <a:lumMod val="50000"/>
                  </a:schemeClr>
                </a:solidFill>
                <a:latin typeface="Helvetica Neue" panose="02000503000000020004" pitchFamily="2" charset="0"/>
                <a:ea typeface="Helvetica Neue" panose="02000503000000020004" pitchFamily="2" charset="0"/>
                <a:cs typeface="Helvetica Neue" panose="02000503000000020004" pitchFamily="2" charset="0"/>
              </a:rPr>
              <a:t>Picture: Confalonieri, R., </a:t>
            </a:r>
            <a:r>
              <a:rPr lang="en-GB" sz="2000" dirty="0" err="1">
                <a:solidFill>
                  <a:schemeClr val="bg1">
                    <a:lumMod val="50000"/>
                  </a:schemeClr>
                </a:solidFill>
                <a:latin typeface="Helvetica Neue" panose="02000503000000020004" pitchFamily="2" charset="0"/>
                <a:ea typeface="Helvetica Neue" panose="02000503000000020004" pitchFamily="2" charset="0"/>
                <a:cs typeface="Helvetica Neue" panose="02000503000000020004" pitchFamily="2" charset="0"/>
              </a:rPr>
              <a:t>Weyde</a:t>
            </a:r>
            <a:r>
              <a:rPr lang="en-GB" sz="2000" dirty="0">
                <a:solidFill>
                  <a:schemeClr val="bg1">
                    <a:lumMod val="50000"/>
                  </a:schemeClr>
                </a:solidFill>
                <a:latin typeface="Helvetica Neue" panose="02000503000000020004" pitchFamily="2" charset="0"/>
                <a:ea typeface="Helvetica Neue" panose="02000503000000020004" pitchFamily="2" charset="0"/>
                <a:cs typeface="Helvetica Neue" panose="02000503000000020004" pitchFamily="2" charset="0"/>
              </a:rPr>
              <a:t>, T., </a:t>
            </a:r>
            <a:r>
              <a:rPr lang="en-GB" sz="2000" dirty="0" err="1">
                <a:solidFill>
                  <a:schemeClr val="bg1">
                    <a:lumMod val="50000"/>
                  </a:schemeClr>
                </a:solidFill>
                <a:latin typeface="Helvetica Neue" panose="02000503000000020004" pitchFamily="2" charset="0"/>
                <a:ea typeface="Helvetica Neue" panose="02000503000000020004" pitchFamily="2" charset="0"/>
                <a:cs typeface="Helvetica Neue" panose="02000503000000020004" pitchFamily="2" charset="0"/>
              </a:rPr>
              <a:t>Besold</a:t>
            </a:r>
            <a:r>
              <a:rPr lang="en-GB" sz="2000" dirty="0">
                <a:solidFill>
                  <a:schemeClr val="bg1">
                    <a:lumMod val="50000"/>
                  </a:schemeClr>
                </a:solidFill>
                <a:latin typeface="Helvetica Neue" panose="02000503000000020004" pitchFamily="2" charset="0"/>
                <a:ea typeface="Helvetica Neue" panose="02000503000000020004" pitchFamily="2" charset="0"/>
                <a:cs typeface="Helvetica Neue" panose="02000503000000020004" pitchFamily="2" charset="0"/>
              </a:rPr>
              <a:t>, T.R., &amp; Martin, F.M. (2020). “Trepan Reloaded: A Knowledge-driven Approach to Explaining Artificial Neural Networks.” ECAI 2020.</a:t>
            </a:r>
            <a:endParaRPr lang="en-SE" sz="2000" dirty="0">
              <a:solidFill>
                <a:schemeClr val="bg1">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30834530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6166C02-5F23-391F-6D03-7DDE1949EBC5}"/>
              </a:ext>
            </a:extLst>
          </p:cNvPr>
          <p:cNvSpPr>
            <a:spLocks noGrp="1"/>
          </p:cNvSpPr>
          <p:nvPr>
            <p:ph type="body" sz="quarter" idx="24"/>
          </p:nvPr>
        </p:nvSpPr>
        <p:spPr/>
        <p:txBody>
          <a:bodyPr/>
          <a:lstStyle/>
          <a:p>
            <a:r>
              <a:rPr lang="en-US" dirty="0"/>
              <a:t>Post-hoc</a:t>
            </a:r>
            <a:r>
              <a:rPr lang="en-SE" dirty="0"/>
              <a:t> XAI </a:t>
            </a:r>
          </a:p>
        </p:txBody>
      </p:sp>
      <p:sp>
        <p:nvSpPr>
          <p:cNvPr id="5" name="Text Placeholder 4">
            <a:extLst>
              <a:ext uri="{FF2B5EF4-FFF2-40B4-BE49-F238E27FC236}">
                <a16:creationId xmlns:a16="http://schemas.microsoft.com/office/drawing/2014/main" id="{7053A1F0-A0B3-3049-71F5-C82EAC8A1BD9}"/>
              </a:ext>
            </a:extLst>
          </p:cNvPr>
          <p:cNvSpPr>
            <a:spLocks noGrp="1"/>
          </p:cNvSpPr>
          <p:nvPr>
            <p:ph type="body" sz="quarter" idx="25"/>
          </p:nvPr>
        </p:nvSpPr>
        <p:spPr/>
        <p:txBody>
          <a:bodyPr/>
          <a:lstStyle/>
          <a:p>
            <a:r>
              <a:rPr lang="en-SE" dirty="0"/>
              <a:t>Saliency Maps</a:t>
            </a:r>
          </a:p>
        </p:txBody>
      </p:sp>
      <p:sp>
        <p:nvSpPr>
          <p:cNvPr id="6" name="Slide Number Placeholder 5">
            <a:extLst>
              <a:ext uri="{FF2B5EF4-FFF2-40B4-BE49-F238E27FC236}">
                <a16:creationId xmlns:a16="http://schemas.microsoft.com/office/drawing/2014/main" id="{A9DA70AE-AFAC-ED24-7741-DEE273D36638}"/>
              </a:ext>
            </a:extLst>
          </p:cNvPr>
          <p:cNvSpPr>
            <a:spLocks noGrp="1"/>
          </p:cNvSpPr>
          <p:nvPr>
            <p:ph type="sldNum" sz="quarter" idx="4"/>
          </p:nvPr>
        </p:nvSpPr>
        <p:spPr/>
        <p:txBody>
          <a:bodyPr/>
          <a:lstStyle/>
          <a:p>
            <a:pPr fontAlgn="base">
              <a:spcBef>
                <a:spcPct val="0"/>
              </a:spcBef>
              <a:spcAft>
                <a:spcPct val="0"/>
              </a:spcAft>
              <a:defRPr/>
            </a:pPr>
            <a:fld id="{DD9F0740-C59C-4AD6-B752-7CC1CE13501A}" type="slidenum">
              <a:rPr lang="bg-BG" smtClean="0">
                <a:solidFill>
                  <a:srgbClr val="000000"/>
                </a:solidFill>
              </a:rPr>
              <a:pPr fontAlgn="base">
                <a:spcBef>
                  <a:spcPct val="0"/>
                </a:spcBef>
                <a:spcAft>
                  <a:spcPct val="0"/>
                </a:spcAft>
                <a:defRPr/>
              </a:pPr>
              <a:t>28</a:t>
            </a:fld>
            <a:endParaRPr lang="bg-BG" dirty="0">
              <a:solidFill>
                <a:srgbClr val="000000"/>
              </a:solidFill>
            </a:endParaRPr>
          </a:p>
        </p:txBody>
      </p:sp>
      <p:pic>
        <p:nvPicPr>
          <p:cNvPr id="3" name="Picture 2">
            <a:extLst>
              <a:ext uri="{FF2B5EF4-FFF2-40B4-BE49-F238E27FC236}">
                <a16:creationId xmlns:a16="http://schemas.microsoft.com/office/drawing/2014/main" id="{3B37F685-B916-B310-CA2E-2F01685E1FF0}"/>
              </a:ext>
            </a:extLst>
          </p:cNvPr>
          <p:cNvPicPr>
            <a:picLocks noChangeAspect="1"/>
          </p:cNvPicPr>
          <p:nvPr/>
        </p:nvPicPr>
        <p:blipFill>
          <a:blip r:embed="rId2"/>
          <a:stretch>
            <a:fillRect/>
          </a:stretch>
        </p:blipFill>
        <p:spPr>
          <a:xfrm>
            <a:off x="848798" y="5725003"/>
            <a:ext cx="10708003" cy="4388106"/>
          </a:xfrm>
          <a:prstGeom prst="rect">
            <a:avLst/>
          </a:prstGeom>
        </p:spPr>
      </p:pic>
      <p:sp>
        <p:nvSpPr>
          <p:cNvPr id="8" name="TextBox 7">
            <a:extLst>
              <a:ext uri="{FF2B5EF4-FFF2-40B4-BE49-F238E27FC236}">
                <a16:creationId xmlns:a16="http://schemas.microsoft.com/office/drawing/2014/main" id="{E2FBE1CC-F07E-87E3-A8B7-19858DAC31A1}"/>
              </a:ext>
            </a:extLst>
          </p:cNvPr>
          <p:cNvSpPr txBox="1"/>
          <p:nvPr/>
        </p:nvSpPr>
        <p:spPr>
          <a:xfrm>
            <a:off x="958783" y="11362191"/>
            <a:ext cx="10904626" cy="707886"/>
          </a:xfrm>
          <a:prstGeom prst="rect">
            <a:avLst/>
          </a:prstGeom>
          <a:noFill/>
        </p:spPr>
        <p:txBody>
          <a:bodyPr wrap="square">
            <a:spAutoFit/>
          </a:bodyPr>
          <a:lstStyle/>
          <a:p>
            <a:r>
              <a:rPr lang="en-GB" sz="2000" dirty="0">
                <a:solidFill>
                  <a:schemeClr val="bg1">
                    <a:lumMod val="50000"/>
                  </a:schemeClr>
                </a:solidFill>
              </a:rPr>
              <a:t>Picture: Adebayo J., Gilmer J.,  </a:t>
            </a:r>
            <a:r>
              <a:rPr lang="en-GB" sz="2000" dirty="0" err="1">
                <a:solidFill>
                  <a:schemeClr val="bg1">
                    <a:lumMod val="50000"/>
                  </a:schemeClr>
                </a:solidFill>
              </a:rPr>
              <a:t>Muelly</a:t>
            </a:r>
            <a:r>
              <a:rPr lang="en-GB" sz="2000" dirty="0">
                <a:solidFill>
                  <a:schemeClr val="bg1">
                    <a:lumMod val="50000"/>
                  </a:schemeClr>
                </a:solidFill>
              </a:rPr>
              <a:t> M. C., Goodfellow I.,  Hardt M., and Kim B. (2018). “Sanity checks for saliency maps.”</a:t>
            </a:r>
            <a:endParaRPr lang="en-SE" sz="2000" dirty="0">
              <a:solidFill>
                <a:schemeClr val="bg1">
                  <a:lumMod val="50000"/>
                </a:schemeClr>
              </a:solidFill>
            </a:endParaRPr>
          </a:p>
        </p:txBody>
      </p:sp>
      <p:pic>
        <p:nvPicPr>
          <p:cNvPr id="9" name="Picture 8">
            <a:extLst>
              <a:ext uri="{FF2B5EF4-FFF2-40B4-BE49-F238E27FC236}">
                <a16:creationId xmlns:a16="http://schemas.microsoft.com/office/drawing/2014/main" id="{DFFEE6F2-5492-BDC6-8B39-AB94B92A8DE4}"/>
              </a:ext>
            </a:extLst>
          </p:cNvPr>
          <p:cNvPicPr>
            <a:picLocks noChangeAspect="1"/>
          </p:cNvPicPr>
          <p:nvPr/>
        </p:nvPicPr>
        <p:blipFill>
          <a:blip r:embed="rId3"/>
          <a:stretch>
            <a:fillRect/>
          </a:stretch>
        </p:blipFill>
        <p:spPr>
          <a:xfrm>
            <a:off x="12192000" y="6356671"/>
            <a:ext cx="9527383" cy="2749445"/>
          </a:xfrm>
          <a:prstGeom prst="rect">
            <a:avLst/>
          </a:prstGeom>
        </p:spPr>
      </p:pic>
      <p:sp>
        <p:nvSpPr>
          <p:cNvPr id="10" name="TextBox 9">
            <a:extLst>
              <a:ext uri="{FF2B5EF4-FFF2-40B4-BE49-F238E27FC236}">
                <a16:creationId xmlns:a16="http://schemas.microsoft.com/office/drawing/2014/main" id="{D6FF6AA7-44F2-D44E-9E84-52CF8B8EB131}"/>
              </a:ext>
            </a:extLst>
          </p:cNvPr>
          <p:cNvSpPr txBox="1"/>
          <p:nvPr/>
        </p:nvSpPr>
        <p:spPr>
          <a:xfrm>
            <a:off x="12578534" y="11316024"/>
            <a:ext cx="10904626" cy="400110"/>
          </a:xfrm>
          <a:prstGeom prst="rect">
            <a:avLst/>
          </a:prstGeom>
          <a:noFill/>
        </p:spPr>
        <p:txBody>
          <a:bodyPr wrap="square">
            <a:spAutoFit/>
          </a:bodyPr>
          <a:lstStyle/>
          <a:p>
            <a:r>
              <a:rPr lang="en-GB" sz="2000" dirty="0">
                <a:solidFill>
                  <a:schemeClr val="bg1">
                    <a:lumMod val="50000"/>
                  </a:schemeClr>
                </a:solidFill>
              </a:rPr>
              <a:t>Picture: Zhou X., Wang D., </a:t>
            </a:r>
            <a:r>
              <a:rPr lang="en-GB" sz="2000" dirty="0" err="1">
                <a:solidFill>
                  <a:schemeClr val="bg1">
                    <a:lumMod val="50000"/>
                  </a:schemeClr>
                </a:solidFill>
              </a:rPr>
              <a:t>Krähenbühl</a:t>
            </a:r>
            <a:r>
              <a:rPr lang="en-GB" sz="2000" dirty="0">
                <a:solidFill>
                  <a:schemeClr val="bg1">
                    <a:lumMod val="50000"/>
                  </a:schemeClr>
                </a:solidFill>
              </a:rPr>
              <a:t> M. (2019). “Objects as Points.” arXiv:1904.07850</a:t>
            </a:r>
            <a:endParaRPr lang="en-SE" sz="2000" dirty="0">
              <a:solidFill>
                <a:schemeClr val="bg1">
                  <a:lumMod val="50000"/>
                </a:schemeClr>
              </a:solidFill>
            </a:endParaRPr>
          </a:p>
        </p:txBody>
      </p:sp>
    </p:spTree>
    <p:extLst>
      <p:ext uri="{BB962C8B-B14F-4D97-AF65-F5344CB8AC3E}">
        <p14:creationId xmlns:p14="http://schemas.microsoft.com/office/powerpoint/2010/main" val="29961090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9D6C829-02BA-F071-12DA-975727DD74B4}"/>
              </a:ext>
            </a:extLst>
          </p:cNvPr>
          <p:cNvSpPr>
            <a:spLocks noGrp="1"/>
          </p:cNvSpPr>
          <p:nvPr>
            <p:ph type="body" sz="quarter" idx="24"/>
          </p:nvPr>
        </p:nvSpPr>
        <p:spPr/>
        <p:txBody>
          <a:bodyPr/>
          <a:lstStyle/>
          <a:p>
            <a:r>
              <a:rPr lang="en-US" dirty="0"/>
              <a:t>Post-hoc</a:t>
            </a:r>
            <a:r>
              <a:rPr lang="en-SE" dirty="0"/>
              <a:t> XAI </a:t>
            </a:r>
          </a:p>
        </p:txBody>
      </p:sp>
      <p:sp>
        <p:nvSpPr>
          <p:cNvPr id="3" name="Text Placeholder 2">
            <a:extLst>
              <a:ext uri="{FF2B5EF4-FFF2-40B4-BE49-F238E27FC236}">
                <a16:creationId xmlns:a16="http://schemas.microsoft.com/office/drawing/2014/main" id="{F8BB5E74-9049-7A12-E820-C73BEB6F6E2A}"/>
              </a:ext>
            </a:extLst>
          </p:cNvPr>
          <p:cNvSpPr>
            <a:spLocks noGrp="1"/>
          </p:cNvSpPr>
          <p:nvPr>
            <p:ph type="body" sz="quarter" idx="22"/>
          </p:nvPr>
        </p:nvSpPr>
        <p:spPr/>
        <p:txBody>
          <a:bodyPr/>
          <a:lstStyle/>
          <a:p>
            <a:pPr marL="342900" indent="-342900">
              <a:buFont typeface="Arial" panose="020B0604020202020204" pitchFamily="34" charset="0"/>
              <a:buChar char="•"/>
            </a:pPr>
            <a:r>
              <a:rPr lang="en-SE" dirty="0"/>
              <a:t>Even symbollic agents, e.g. BDI, can be considered black boxes! </a:t>
            </a:r>
          </a:p>
          <a:p>
            <a:pPr marL="342900" indent="-342900">
              <a:buFont typeface="Arial" panose="020B0604020202020204" pitchFamily="34" charset="0"/>
              <a:buChar char="•"/>
            </a:pPr>
            <a:endParaRPr lang="en-SE" dirty="0"/>
          </a:p>
          <a:p>
            <a:pPr marL="342900" indent="-342900">
              <a:buFont typeface="Arial" panose="020B0604020202020204" pitchFamily="34" charset="0"/>
              <a:buChar char="•"/>
            </a:pPr>
            <a:r>
              <a:rPr lang="en-SE" dirty="0"/>
              <a:t>The fact that we can understand individual rules in isolation does not solve the problems of </a:t>
            </a:r>
            <a:r>
              <a:rPr lang="en-SE" i="1" dirty="0"/>
              <a:t>emergence </a:t>
            </a:r>
            <a:r>
              <a:rPr lang="en-SE" dirty="0"/>
              <a:t>and </a:t>
            </a:r>
            <a:r>
              <a:rPr lang="en-SE" i="1" dirty="0"/>
              <a:t>complexibility </a:t>
            </a:r>
            <a:r>
              <a:rPr lang="en-SE" dirty="0"/>
              <a:t>as the system scales. </a:t>
            </a:r>
          </a:p>
          <a:p>
            <a:pPr marL="342900" indent="-342900">
              <a:buFont typeface="Arial" panose="020B0604020202020204" pitchFamily="34" charset="0"/>
              <a:buChar char="•"/>
            </a:pPr>
            <a:endParaRPr lang="en-SE" dirty="0"/>
          </a:p>
          <a:p>
            <a:pPr marL="342900" indent="-342900">
              <a:buFont typeface="Arial" panose="020B0604020202020204" pitchFamily="34" charset="0"/>
              <a:buChar char="•"/>
            </a:pPr>
            <a:r>
              <a:rPr lang="en-SE" dirty="0"/>
              <a:t>A </a:t>
            </a:r>
            <a:r>
              <a:rPr lang="en-SE" i="1" dirty="0"/>
              <a:t>valuing </a:t>
            </a:r>
            <a:r>
              <a:rPr lang="en-SE" dirty="0"/>
              <a:t>approach can </a:t>
            </a:r>
            <a:r>
              <a:rPr lang="en-GB" dirty="0"/>
              <a:t>provide explanations such as:</a:t>
            </a:r>
          </a:p>
          <a:p>
            <a:pPr marL="952500" lvl="1" indent="-342900">
              <a:buFont typeface="Arial" panose="020B0604020202020204" pitchFamily="34" charset="0"/>
              <a:buChar char="•"/>
            </a:pPr>
            <a:r>
              <a:rPr lang="en-GB" sz="2200" dirty="0">
                <a:solidFill>
                  <a:srgbClr val="011893"/>
                </a:solidFill>
              </a:rPr>
              <a:t>“I preferred V to {V1, . . . , </a:t>
            </a:r>
            <a:r>
              <a:rPr lang="en-GB" sz="2200" dirty="0" err="1">
                <a:solidFill>
                  <a:srgbClr val="011893"/>
                </a:solidFill>
              </a:rPr>
              <a:t>Vn</a:t>
            </a:r>
            <a:r>
              <a:rPr lang="en-GB" sz="2200" dirty="0">
                <a:solidFill>
                  <a:srgbClr val="011893"/>
                </a:solidFill>
              </a:rPr>
              <a:t>}”)</a:t>
            </a:r>
          </a:p>
          <a:p>
            <a:pPr marL="952500" lvl="1" indent="-342900">
              <a:buFont typeface="Arial" panose="020B0604020202020204" pitchFamily="34" charset="0"/>
              <a:buChar char="•"/>
            </a:pPr>
            <a:r>
              <a:rPr lang="en-GB" sz="2200" dirty="0">
                <a:solidFill>
                  <a:srgbClr val="011893"/>
                </a:solidFill>
              </a:rPr>
              <a:t>“I did N1 in order to be able to later do N2”</a:t>
            </a:r>
          </a:p>
          <a:p>
            <a:pPr marL="952500" lvl="1" indent="-342900">
              <a:buFont typeface="Arial" panose="020B0604020202020204" pitchFamily="34" charset="0"/>
              <a:buChar char="•"/>
            </a:pPr>
            <a:endParaRPr lang="en-GB" sz="2200" dirty="0">
              <a:solidFill>
                <a:srgbClr val="011893"/>
              </a:solidFill>
            </a:endParaRPr>
          </a:p>
          <a:p>
            <a:pPr marL="342900" indent="-342900">
              <a:buFont typeface="Arial" panose="020B0604020202020204" pitchFamily="34" charset="0"/>
              <a:buChar char="•"/>
            </a:pPr>
            <a:r>
              <a:rPr lang="en-GB" sz="100" dirty="0">
                <a:solidFill>
                  <a:srgbClr val="011893"/>
                </a:solidFill>
              </a:rPr>
              <a:t>e</a:t>
            </a:r>
            <a:endParaRPr lang="en-SE" sz="100" dirty="0">
              <a:solidFill>
                <a:srgbClr val="011893"/>
              </a:solidFill>
            </a:endParaRPr>
          </a:p>
        </p:txBody>
      </p:sp>
      <p:sp>
        <p:nvSpPr>
          <p:cNvPr id="4" name="Text Placeholder 3">
            <a:extLst>
              <a:ext uri="{FF2B5EF4-FFF2-40B4-BE49-F238E27FC236}">
                <a16:creationId xmlns:a16="http://schemas.microsoft.com/office/drawing/2014/main" id="{423D8F99-E0E8-E725-2B9C-90D51E7FF8AF}"/>
              </a:ext>
            </a:extLst>
          </p:cNvPr>
          <p:cNvSpPr>
            <a:spLocks noGrp="1"/>
          </p:cNvSpPr>
          <p:nvPr>
            <p:ph type="body" sz="quarter" idx="26"/>
          </p:nvPr>
        </p:nvSpPr>
        <p:spPr/>
        <p:txBody>
          <a:bodyPr/>
          <a:lstStyle/>
          <a:p>
            <a:endParaRPr lang="en-SE" dirty="0"/>
          </a:p>
        </p:txBody>
      </p:sp>
      <p:sp>
        <p:nvSpPr>
          <p:cNvPr id="5" name="Text Placeholder 4">
            <a:extLst>
              <a:ext uri="{FF2B5EF4-FFF2-40B4-BE49-F238E27FC236}">
                <a16:creationId xmlns:a16="http://schemas.microsoft.com/office/drawing/2014/main" id="{C8C6D0EE-21BB-051D-AE4F-2D6F46D73A0A}"/>
              </a:ext>
            </a:extLst>
          </p:cNvPr>
          <p:cNvSpPr>
            <a:spLocks noGrp="1"/>
          </p:cNvSpPr>
          <p:nvPr>
            <p:ph type="body" sz="quarter" idx="25"/>
          </p:nvPr>
        </p:nvSpPr>
        <p:spPr/>
        <p:txBody>
          <a:bodyPr/>
          <a:lstStyle/>
          <a:p>
            <a:r>
              <a:rPr lang="en-SE" dirty="0"/>
              <a:t>Explaining BDI Agents</a:t>
            </a:r>
          </a:p>
        </p:txBody>
      </p:sp>
      <p:sp>
        <p:nvSpPr>
          <p:cNvPr id="6" name="Slide Number Placeholder 5">
            <a:extLst>
              <a:ext uri="{FF2B5EF4-FFF2-40B4-BE49-F238E27FC236}">
                <a16:creationId xmlns:a16="http://schemas.microsoft.com/office/drawing/2014/main" id="{89DAACFC-90EA-7CF4-06AB-8EA7D33C984A}"/>
              </a:ext>
            </a:extLst>
          </p:cNvPr>
          <p:cNvSpPr>
            <a:spLocks noGrp="1"/>
          </p:cNvSpPr>
          <p:nvPr>
            <p:ph type="sldNum" sz="quarter" idx="4"/>
          </p:nvPr>
        </p:nvSpPr>
        <p:spPr/>
        <p:txBody>
          <a:bodyPr/>
          <a:lstStyle/>
          <a:p>
            <a:pPr fontAlgn="base">
              <a:spcBef>
                <a:spcPct val="0"/>
              </a:spcBef>
              <a:spcAft>
                <a:spcPct val="0"/>
              </a:spcAft>
              <a:defRPr/>
            </a:pPr>
            <a:fld id="{DD9F0740-C59C-4AD6-B752-7CC1CE13501A}" type="slidenum">
              <a:rPr lang="bg-BG" smtClean="0">
                <a:solidFill>
                  <a:srgbClr val="000000"/>
                </a:solidFill>
              </a:rPr>
              <a:pPr fontAlgn="base">
                <a:spcBef>
                  <a:spcPct val="0"/>
                </a:spcBef>
                <a:spcAft>
                  <a:spcPct val="0"/>
                </a:spcAft>
                <a:defRPr/>
              </a:pPr>
              <a:t>29</a:t>
            </a:fld>
            <a:endParaRPr lang="bg-BG" dirty="0">
              <a:solidFill>
                <a:srgbClr val="000000"/>
              </a:solidFill>
            </a:endParaRPr>
          </a:p>
        </p:txBody>
      </p:sp>
      <p:pic>
        <p:nvPicPr>
          <p:cNvPr id="7170" name="Picture 2" descr="Why Bad Coffee? Explaining Agent Plans with Valuings | SpringerLink">
            <a:extLst>
              <a:ext uri="{FF2B5EF4-FFF2-40B4-BE49-F238E27FC236}">
                <a16:creationId xmlns:a16="http://schemas.microsoft.com/office/drawing/2014/main" id="{6C24DE13-B35C-07AB-42FA-52F02284D9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05629" y="5218905"/>
            <a:ext cx="8946029" cy="651347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E0001C2A-F6AD-4B1C-E9FA-463C8F1381C8}"/>
              </a:ext>
            </a:extLst>
          </p:cNvPr>
          <p:cNvSpPr txBox="1"/>
          <p:nvPr/>
        </p:nvSpPr>
        <p:spPr>
          <a:xfrm>
            <a:off x="1287095" y="11070055"/>
            <a:ext cx="10461491" cy="1107996"/>
          </a:xfrm>
          <a:prstGeom prst="rect">
            <a:avLst/>
          </a:prstGeom>
          <a:noFill/>
        </p:spPr>
        <p:txBody>
          <a:bodyPr wrap="square">
            <a:spAutoFit/>
          </a:bodyPr>
          <a:lstStyle/>
          <a:p>
            <a:pPr algn="l"/>
            <a:r>
              <a:rPr lang="en-GB" sz="2200" b="0" i="0" dirty="0" err="1">
                <a:solidFill>
                  <a:schemeClr val="bg1">
                    <a:lumMod val="50000"/>
                  </a:schemeClr>
                </a:solidFill>
                <a:effectLst/>
                <a:latin typeface="Helvetica Neue" panose="02000503000000020004" pitchFamily="2" charset="0"/>
                <a:ea typeface="Helvetica Neue" panose="02000503000000020004" pitchFamily="2" charset="0"/>
                <a:cs typeface="Helvetica Neue" panose="02000503000000020004" pitchFamily="2" charset="0"/>
              </a:rPr>
              <a:t>Winikoff</a:t>
            </a:r>
            <a:r>
              <a:rPr lang="en-GB" sz="2200" b="0" i="0" dirty="0">
                <a:solidFill>
                  <a:schemeClr val="bg1">
                    <a:lumMod val="50000"/>
                  </a:schemeClr>
                </a:solidFill>
                <a:effectLst/>
                <a:latin typeface="Helvetica Neue" panose="02000503000000020004" pitchFamily="2" charset="0"/>
                <a:ea typeface="Helvetica Neue" panose="02000503000000020004" pitchFamily="2" charset="0"/>
                <a:cs typeface="Helvetica Neue" panose="02000503000000020004" pitchFamily="2" charset="0"/>
              </a:rPr>
              <a:t> M., Sidorenko G., Dignum V., Dignum F. </a:t>
            </a:r>
            <a:r>
              <a:rPr lang="en-GB" sz="2200" dirty="0">
                <a:solidFill>
                  <a:schemeClr val="bg1">
                    <a:lumMod val="50000"/>
                  </a:schemeClr>
                </a:solidFill>
                <a:latin typeface="Helvetica Neue" panose="02000503000000020004" pitchFamily="2" charset="0"/>
                <a:ea typeface="Helvetica Neue" panose="02000503000000020004" pitchFamily="2" charset="0"/>
                <a:cs typeface="Helvetica Neue" panose="02000503000000020004" pitchFamily="2" charset="0"/>
              </a:rPr>
              <a:t>(2021). “</a:t>
            </a:r>
            <a:r>
              <a:rPr lang="en-GB" sz="2200" b="0" i="0" dirty="0">
                <a:solidFill>
                  <a:schemeClr val="bg1">
                    <a:lumMod val="50000"/>
                  </a:schemeClr>
                </a:solidFill>
                <a:effectLst/>
                <a:latin typeface="Helvetica Neue" panose="02000503000000020004" pitchFamily="2" charset="0"/>
                <a:ea typeface="Helvetica Neue" panose="02000503000000020004" pitchFamily="2" charset="0"/>
                <a:cs typeface="Helvetica Neue" panose="02000503000000020004" pitchFamily="2" charset="0"/>
              </a:rPr>
              <a:t>Why bad coffee? Explaining BDI agent behaviour with </a:t>
            </a:r>
            <a:r>
              <a:rPr lang="en-GB" sz="2200" b="0" i="0" dirty="0" err="1">
                <a:solidFill>
                  <a:schemeClr val="bg1">
                    <a:lumMod val="50000"/>
                  </a:schemeClr>
                </a:solidFill>
                <a:effectLst/>
                <a:latin typeface="Helvetica Neue" panose="02000503000000020004" pitchFamily="2" charset="0"/>
                <a:ea typeface="Helvetica Neue" panose="02000503000000020004" pitchFamily="2" charset="0"/>
                <a:cs typeface="Helvetica Neue" panose="02000503000000020004" pitchFamily="2" charset="0"/>
              </a:rPr>
              <a:t>valuings</a:t>
            </a:r>
            <a:r>
              <a:rPr lang="en-GB" sz="2200" b="0" i="0" dirty="0">
                <a:solidFill>
                  <a:schemeClr val="bg1">
                    <a:lumMod val="50000"/>
                  </a:schemeClr>
                </a:solidFill>
                <a:effectLst/>
                <a:latin typeface="Helvetica Neue" panose="02000503000000020004" pitchFamily="2" charset="0"/>
                <a:ea typeface="Helvetica Neue" panose="02000503000000020004" pitchFamily="2" charset="0"/>
                <a:cs typeface="Helvetica Neue" panose="02000503000000020004" pitchFamily="2" charset="0"/>
              </a:rPr>
              <a:t>.” Artificial Intelligence Journal.</a:t>
            </a:r>
            <a:br>
              <a:rPr lang="en-GB" sz="2200" b="0" i="0" dirty="0">
                <a:solidFill>
                  <a:schemeClr val="bg1">
                    <a:lumMod val="50000"/>
                  </a:schemeClr>
                </a:solidFill>
                <a:effectLst/>
                <a:latin typeface="Helvetica Neue" panose="02000503000000020004" pitchFamily="2" charset="0"/>
                <a:ea typeface="Helvetica Neue" panose="02000503000000020004" pitchFamily="2" charset="0"/>
                <a:cs typeface="Helvetica Neue" panose="02000503000000020004" pitchFamily="2" charset="0"/>
              </a:rPr>
            </a:br>
            <a:endParaRPr lang="en-GB" sz="2200" b="0" i="0" dirty="0">
              <a:solidFill>
                <a:schemeClr val="bg1">
                  <a:lumMod val="50000"/>
                </a:schemeClr>
              </a:solidFill>
              <a:effectLst/>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11578692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24"/>
          </p:nvPr>
        </p:nvSpPr>
        <p:spPr/>
        <p:txBody>
          <a:bodyPr/>
          <a:lstStyle/>
          <a:p>
            <a:r>
              <a:rPr lang="en-US" dirty="0"/>
              <a:t>Introduction</a:t>
            </a:r>
          </a:p>
        </p:txBody>
      </p:sp>
      <p:sp>
        <p:nvSpPr>
          <p:cNvPr id="3" name="Text Placeholder 2"/>
          <p:cNvSpPr>
            <a:spLocks noGrp="1"/>
          </p:cNvSpPr>
          <p:nvPr>
            <p:ph type="body" sz="quarter" idx="22"/>
          </p:nvPr>
        </p:nvSpPr>
        <p:spPr/>
        <p:txBody>
          <a:bodyPr/>
          <a:lstStyle/>
          <a:p>
            <a:r>
              <a:rPr lang="en-US" sz="2400" b="1" dirty="0"/>
              <a:t>Today’s Structure:</a:t>
            </a:r>
          </a:p>
          <a:p>
            <a:pPr marL="342900" indent="-342900">
              <a:buFont typeface="Arial" panose="020B0604020202020204" pitchFamily="34" charset="0"/>
              <a:buChar char="•"/>
            </a:pPr>
            <a:r>
              <a:rPr lang="en-US" sz="2400" dirty="0"/>
              <a:t>What is and why XAI</a:t>
            </a:r>
          </a:p>
          <a:p>
            <a:pPr marL="342900" indent="-342900">
              <a:buFont typeface="Arial" panose="020B0604020202020204" pitchFamily="34" charset="0"/>
              <a:buChar char="•"/>
            </a:pPr>
            <a:r>
              <a:rPr lang="en-US" sz="2400" dirty="0"/>
              <a:t>Pre-model XAI &amp; XAI by Design</a:t>
            </a:r>
          </a:p>
          <a:p>
            <a:pPr marL="342900" indent="-342900">
              <a:buFont typeface="Arial" panose="020B0604020202020204" pitchFamily="34" charset="0"/>
              <a:buChar char="•"/>
            </a:pPr>
            <a:r>
              <a:rPr lang="en-US" sz="2400" dirty="0"/>
              <a:t>Post-hoc XAI</a:t>
            </a:r>
          </a:p>
          <a:p>
            <a:pPr marL="342900" indent="-342900">
              <a:buFont typeface="Arial" panose="020B0604020202020204" pitchFamily="34" charset="0"/>
              <a:buChar char="•"/>
            </a:pPr>
            <a:r>
              <a:rPr lang="en-US" sz="2400" dirty="0"/>
              <a:t>Use Cases &amp; Challenges</a:t>
            </a:r>
          </a:p>
          <a:p>
            <a:endParaRPr lang="en-US" sz="2400" dirty="0"/>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endParaRPr lang="en-US" sz="2400" dirty="0"/>
          </a:p>
        </p:txBody>
      </p:sp>
      <p:sp>
        <p:nvSpPr>
          <p:cNvPr id="4" name="Text Placeholder 3"/>
          <p:cNvSpPr>
            <a:spLocks noGrp="1"/>
          </p:cNvSpPr>
          <p:nvPr>
            <p:ph type="body" sz="quarter" idx="26"/>
          </p:nvPr>
        </p:nvSpPr>
        <p:spPr/>
        <p:txBody>
          <a:bodyPr/>
          <a:lstStyle/>
          <a:p>
            <a:r>
              <a:rPr lang="en-US" b="1" dirty="0">
                <a:solidFill>
                  <a:srgbClr val="FF2D64"/>
                </a:solidFill>
              </a:rPr>
              <a:t>Today’s Goals:</a:t>
            </a:r>
          </a:p>
          <a:p>
            <a:r>
              <a:rPr lang="en-US" b="1" dirty="0"/>
              <a:t>Thematic units: </a:t>
            </a:r>
            <a:r>
              <a:rPr lang="en-US" dirty="0"/>
              <a:t>AI Governance</a:t>
            </a:r>
          </a:p>
          <a:p>
            <a:endParaRPr lang="en-US" dirty="0"/>
          </a:p>
          <a:p>
            <a:r>
              <a:rPr lang="en-US" dirty="0"/>
              <a:t>This lecture follows up the guest speaker’s talk on </a:t>
            </a:r>
            <a:r>
              <a:rPr lang="en-US" i="1" dirty="0"/>
              <a:t>Fairness </a:t>
            </a:r>
            <a:r>
              <a:rPr lang="en-US" dirty="0"/>
              <a:t>by looking up close another popular value: </a:t>
            </a:r>
            <a:r>
              <a:rPr lang="en-US" dirty="0" err="1"/>
              <a:t>eXplainability</a:t>
            </a:r>
            <a:r>
              <a:rPr lang="en-US" dirty="0"/>
              <a:t>.</a:t>
            </a:r>
          </a:p>
          <a:p>
            <a:pPr marL="342900" indent="-342900">
              <a:buFont typeface="Arial" panose="020B0604020202020204" pitchFamily="34" charset="0"/>
              <a:buChar char="•"/>
            </a:pPr>
            <a:endParaRPr lang="en-US" dirty="0"/>
          </a:p>
          <a:p>
            <a:r>
              <a:rPr lang="en-US" b="1" dirty="0">
                <a:solidFill>
                  <a:srgbClr val="FF2D64"/>
                </a:solidFill>
              </a:rPr>
              <a:t>Learning Objectives: </a:t>
            </a:r>
          </a:p>
          <a:p>
            <a:pPr lvl="0" algn="just">
              <a:lnSpc>
                <a:spcPct val="107000"/>
              </a:lnSpc>
              <a:spcBef>
                <a:spcPts val="600"/>
              </a:spcBef>
              <a:spcAft>
                <a:spcPts val="600"/>
              </a:spcAft>
            </a:pPr>
            <a:r>
              <a:rPr lang="en-GB" sz="1800" dirty="0">
                <a:effectLst/>
                <a:latin typeface="Arial" panose="020B0604020202020204" pitchFamily="34" charset="0"/>
                <a:ea typeface="Calibri" panose="020F0502020204030204" pitchFamily="34" charset="0"/>
                <a:cs typeface="Times New Roman" panose="02020603050405020304" pitchFamily="18" charset="0"/>
              </a:rPr>
              <a:t>Develop a critical understanding of socio-technical mechanisms for the governance of AI systems, recognizing the drawbacks and benefits of each approach.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buFont typeface="Arial" panose="020B0604020202020204" pitchFamily="34" charset="0"/>
              <a:buChar char="•"/>
            </a:pPr>
            <a:endParaRPr lang="en-US" dirty="0"/>
          </a:p>
        </p:txBody>
      </p:sp>
      <p:sp>
        <p:nvSpPr>
          <p:cNvPr id="5" name="Text Placeholder 4"/>
          <p:cNvSpPr>
            <a:spLocks noGrp="1"/>
          </p:cNvSpPr>
          <p:nvPr>
            <p:ph type="body" sz="quarter" idx="25"/>
          </p:nvPr>
        </p:nvSpPr>
        <p:spPr/>
        <p:txBody>
          <a:bodyPr/>
          <a:lstStyle/>
          <a:p>
            <a:r>
              <a:rPr lang="en-US" dirty="0"/>
              <a:t>Lecture Overview</a:t>
            </a:r>
          </a:p>
        </p:txBody>
      </p:sp>
      <p:sp>
        <p:nvSpPr>
          <p:cNvPr id="6" name="Slide Number Placeholder 5"/>
          <p:cNvSpPr>
            <a:spLocks noGrp="1"/>
          </p:cNvSpPr>
          <p:nvPr>
            <p:ph type="sldNum" sz="quarter" idx="4"/>
          </p:nvPr>
        </p:nvSpPr>
        <p:spPr/>
        <p:txBody>
          <a:bodyPr/>
          <a:lstStyle/>
          <a:p>
            <a:pPr fontAlgn="base">
              <a:spcBef>
                <a:spcPct val="0"/>
              </a:spcBef>
              <a:spcAft>
                <a:spcPct val="0"/>
              </a:spcAft>
              <a:defRPr/>
            </a:pPr>
            <a:fld id="{DD9F0740-C59C-4AD6-B752-7CC1CE13501A}" type="slidenum">
              <a:rPr lang="bg-BG" smtClean="0">
                <a:solidFill>
                  <a:srgbClr val="000000"/>
                </a:solidFill>
              </a:rPr>
              <a:pPr fontAlgn="base">
                <a:spcBef>
                  <a:spcPct val="0"/>
                </a:spcBef>
                <a:spcAft>
                  <a:spcPct val="0"/>
                </a:spcAft>
                <a:defRPr/>
              </a:pPr>
              <a:t>3</a:t>
            </a:fld>
            <a:endParaRPr lang="bg-BG" dirty="0">
              <a:solidFill>
                <a:srgbClr val="000000"/>
              </a:solidFill>
            </a:endParaRPr>
          </a:p>
        </p:txBody>
      </p:sp>
    </p:spTree>
    <p:extLst>
      <p:ext uri="{BB962C8B-B14F-4D97-AF65-F5344CB8AC3E}">
        <p14:creationId xmlns:p14="http://schemas.microsoft.com/office/powerpoint/2010/main" val="13765663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2C62B96-E6CC-034D-AEAB-35C3075A86A3}"/>
              </a:ext>
            </a:extLst>
          </p:cNvPr>
          <p:cNvSpPr>
            <a:spLocks noGrp="1"/>
          </p:cNvSpPr>
          <p:nvPr>
            <p:ph type="body" sz="quarter" idx="24"/>
          </p:nvPr>
        </p:nvSpPr>
        <p:spPr/>
        <p:txBody>
          <a:bodyPr/>
          <a:lstStyle/>
          <a:p>
            <a:r>
              <a:rPr lang="en-US" dirty="0"/>
              <a:t>Post-hoc</a:t>
            </a:r>
            <a:r>
              <a:rPr lang="en-SE" dirty="0"/>
              <a:t> XAI </a:t>
            </a:r>
          </a:p>
          <a:p>
            <a:endParaRPr lang="en-SE" dirty="0"/>
          </a:p>
        </p:txBody>
      </p:sp>
      <p:sp>
        <p:nvSpPr>
          <p:cNvPr id="3" name="Text Placeholder 2">
            <a:extLst>
              <a:ext uri="{FF2B5EF4-FFF2-40B4-BE49-F238E27FC236}">
                <a16:creationId xmlns:a16="http://schemas.microsoft.com/office/drawing/2014/main" id="{69D5EB2E-9366-39DD-1C9B-97514FB7DAAC}"/>
              </a:ext>
            </a:extLst>
          </p:cNvPr>
          <p:cNvSpPr>
            <a:spLocks noGrp="1"/>
          </p:cNvSpPr>
          <p:nvPr>
            <p:ph type="body" sz="quarter" idx="22"/>
          </p:nvPr>
        </p:nvSpPr>
        <p:spPr/>
        <p:txBody>
          <a:bodyPr/>
          <a:lstStyle/>
          <a:p>
            <a:pPr marL="342900" indent="-342900">
              <a:buFont typeface="Arial" panose="020B0604020202020204" pitchFamily="34" charset="0"/>
              <a:buChar char="•"/>
            </a:pPr>
            <a:r>
              <a:rPr lang="en-SE" sz="2400" dirty="0"/>
              <a:t>A more recent approach which compains the basic principle behind pre-model XAI: understanding of your data.</a:t>
            </a:r>
          </a:p>
          <a:p>
            <a:pPr marL="342900" indent="-342900">
              <a:buFont typeface="Arial" panose="020B0604020202020204" pitchFamily="34" charset="0"/>
              <a:buChar char="•"/>
            </a:pPr>
            <a:endParaRPr lang="en-SE" sz="2400" dirty="0"/>
          </a:p>
          <a:p>
            <a:pPr marL="342900" indent="-342900">
              <a:buFont typeface="Arial" panose="020B0604020202020204" pitchFamily="34" charset="0"/>
              <a:buChar char="•"/>
            </a:pPr>
            <a:r>
              <a:rPr lang="en-SE" sz="2400" dirty="0"/>
              <a:t>Matches the input to images used by the training data.</a:t>
            </a:r>
          </a:p>
          <a:p>
            <a:pPr marL="342900" indent="-342900">
              <a:buFont typeface="Arial" panose="020B0604020202020204" pitchFamily="34" charset="0"/>
              <a:buChar char="•"/>
            </a:pPr>
            <a:endParaRPr lang="en-SE" sz="2400" dirty="0"/>
          </a:p>
          <a:p>
            <a:pPr marL="342900" indent="-342900">
              <a:buFont typeface="Arial" panose="020B0604020202020204" pitchFamily="34" charset="0"/>
              <a:buChar char="•"/>
            </a:pPr>
            <a:r>
              <a:rPr lang="en-SE" sz="2400" dirty="0"/>
              <a:t>Some refer to example-based explanations to a wider range of methods when a model uses </a:t>
            </a:r>
            <a:r>
              <a:rPr lang="en-SE" sz="2400" i="1" dirty="0"/>
              <a:t>historic data </a:t>
            </a:r>
            <a:r>
              <a:rPr lang="en-SE" sz="2400" dirty="0"/>
              <a:t>as means of explaining its decision. </a:t>
            </a:r>
          </a:p>
          <a:p>
            <a:pPr marL="342900" indent="-342900">
              <a:buFont typeface="Arial" panose="020B0604020202020204" pitchFamily="34" charset="0"/>
              <a:buChar char="•"/>
            </a:pPr>
            <a:endParaRPr lang="en-SE" sz="2400" dirty="0"/>
          </a:p>
          <a:p>
            <a:pPr marL="342900" indent="-342900">
              <a:buFont typeface="Arial" panose="020B0604020202020204" pitchFamily="34" charset="0"/>
              <a:buChar char="•"/>
            </a:pPr>
            <a:endParaRPr lang="en-SE" sz="2400" dirty="0"/>
          </a:p>
        </p:txBody>
      </p:sp>
      <p:sp>
        <p:nvSpPr>
          <p:cNvPr id="5" name="Text Placeholder 4">
            <a:extLst>
              <a:ext uri="{FF2B5EF4-FFF2-40B4-BE49-F238E27FC236}">
                <a16:creationId xmlns:a16="http://schemas.microsoft.com/office/drawing/2014/main" id="{55EDAE0F-AFF4-BB33-FF6D-4EA6AE3D418E}"/>
              </a:ext>
            </a:extLst>
          </p:cNvPr>
          <p:cNvSpPr>
            <a:spLocks noGrp="1"/>
          </p:cNvSpPr>
          <p:nvPr>
            <p:ph type="body" sz="quarter" idx="25"/>
          </p:nvPr>
        </p:nvSpPr>
        <p:spPr/>
        <p:txBody>
          <a:bodyPr/>
          <a:lstStyle/>
          <a:p>
            <a:r>
              <a:rPr lang="en-SE" dirty="0"/>
              <a:t>Example-based explanations </a:t>
            </a:r>
          </a:p>
        </p:txBody>
      </p:sp>
      <p:sp>
        <p:nvSpPr>
          <p:cNvPr id="6" name="Slide Number Placeholder 5">
            <a:extLst>
              <a:ext uri="{FF2B5EF4-FFF2-40B4-BE49-F238E27FC236}">
                <a16:creationId xmlns:a16="http://schemas.microsoft.com/office/drawing/2014/main" id="{04C9094C-2182-BD5A-B8D9-FC2AD01ADBCB}"/>
              </a:ext>
            </a:extLst>
          </p:cNvPr>
          <p:cNvSpPr>
            <a:spLocks noGrp="1"/>
          </p:cNvSpPr>
          <p:nvPr>
            <p:ph type="sldNum" sz="quarter" idx="4"/>
          </p:nvPr>
        </p:nvSpPr>
        <p:spPr/>
        <p:txBody>
          <a:bodyPr/>
          <a:lstStyle/>
          <a:p>
            <a:pPr fontAlgn="base">
              <a:spcBef>
                <a:spcPct val="0"/>
              </a:spcBef>
              <a:spcAft>
                <a:spcPct val="0"/>
              </a:spcAft>
              <a:defRPr/>
            </a:pPr>
            <a:fld id="{DD9F0740-C59C-4AD6-B752-7CC1CE13501A}" type="slidenum">
              <a:rPr lang="bg-BG" smtClean="0">
                <a:solidFill>
                  <a:srgbClr val="000000"/>
                </a:solidFill>
              </a:rPr>
              <a:pPr fontAlgn="base">
                <a:spcBef>
                  <a:spcPct val="0"/>
                </a:spcBef>
                <a:spcAft>
                  <a:spcPct val="0"/>
                </a:spcAft>
                <a:defRPr/>
              </a:pPr>
              <a:t>30</a:t>
            </a:fld>
            <a:endParaRPr lang="bg-BG" dirty="0">
              <a:solidFill>
                <a:srgbClr val="000000"/>
              </a:solidFill>
            </a:endParaRPr>
          </a:p>
        </p:txBody>
      </p:sp>
      <p:pic>
        <p:nvPicPr>
          <p:cNvPr id="7" name="Picture 6">
            <a:extLst>
              <a:ext uri="{FF2B5EF4-FFF2-40B4-BE49-F238E27FC236}">
                <a16:creationId xmlns:a16="http://schemas.microsoft.com/office/drawing/2014/main" id="{B59708B0-2523-173A-0F3F-11868667AE89}"/>
              </a:ext>
            </a:extLst>
          </p:cNvPr>
          <p:cNvPicPr>
            <a:picLocks noChangeAspect="1"/>
          </p:cNvPicPr>
          <p:nvPr/>
        </p:nvPicPr>
        <p:blipFill>
          <a:blip r:embed="rId2"/>
          <a:stretch>
            <a:fillRect/>
          </a:stretch>
        </p:blipFill>
        <p:spPr>
          <a:xfrm>
            <a:off x="12354563" y="5317447"/>
            <a:ext cx="10648162" cy="5709883"/>
          </a:xfrm>
          <a:prstGeom prst="rect">
            <a:avLst/>
          </a:prstGeom>
        </p:spPr>
      </p:pic>
      <p:sp>
        <p:nvSpPr>
          <p:cNvPr id="10" name="TextBox 9">
            <a:extLst>
              <a:ext uri="{FF2B5EF4-FFF2-40B4-BE49-F238E27FC236}">
                <a16:creationId xmlns:a16="http://schemas.microsoft.com/office/drawing/2014/main" id="{EFD2BA02-005D-C940-433F-1434B5F8E61C}"/>
              </a:ext>
            </a:extLst>
          </p:cNvPr>
          <p:cNvSpPr txBox="1"/>
          <p:nvPr/>
        </p:nvSpPr>
        <p:spPr>
          <a:xfrm>
            <a:off x="6845532" y="11800622"/>
            <a:ext cx="12194770" cy="430887"/>
          </a:xfrm>
          <a:prstGeom prst="rect">
            <a:avLst/>
          </a:prstGeom>
          <a:noFill/>
        </p:spPr>
        <p:txBody>
          <a:bodyPr wrap="square">
            <a:spAutoFit/>
          </a:bodyPr>
          <a:lstStyle/>
          <a:p>
            <a:r>
              <a:rPr lang="en-GB" sz="2200" dirty="0">
                <a:solidFill>
                  <a:schemeClr val="bg1">
                    <a:lumMod val="50000"/>
                  </a:schemeClr>
                </a:solidFill>
              </a:rPr>
              <a:t>Cai et al. (2019). "The effects of example-based explanations in a machine learning interface.”</a:t>
            </a:r>
            <a:endParaRPr lang="en-SE" sz="2200" dirty="0">
              <a:solidFill>
                <a:schemeClr val="bg1">
                  <a:lumMod val="50000"/>
                </a:schemeClr>
              </a:solidFill>
            </a:endParaRPr>
          </a:p>
        </p:txBody>
      </p:sp>
    </p:spTree>
    <p:extLst>
      <p:ext uri="{BB962C8B-B14F-4D97-AF65-F5344CB8AC3E}">
        <p14:creationId xmlns:p14="http://schemas.microsoft.com/office/powerpoint/2010/main" val="5214951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1248E20-0D0F-4CD8-4609-EE2EBA8BEC70}"/>
              </a:ext>
            </a:extLst>
          </p:cNvPr>
          <p:cNvSpPr>
            <a:spLocks noGrp="1"/>
          </p:cNvSpPr>
          <p:nvPr>
            <p:ph type="body" sz="quarter" idx="16"/>
          </p:nvPr>
        </p:nvSpPr>
        <p:spPr/>
        <p:txBody>
          <a:bodyPr/>
          <a:lstStyle/>
          <a:p>
            <a:r>
              <a:rPr lang="en-SE" dirty="0"/>
              <a:t>Use Cases &amp; Challenges</a:t>
            </a:r>
          </a:p>
        </p:txBody>
      </p:sp>
    </p:spTree>
    <p:extLst>
      <p:ext uri="{BB962C8B-B14F-4D97-AF65-F5344CB8AC3E}">
        <p14:creationId xmlns:p14="http://schemas.microsoft.com/office/powerpoint/2010/main" val="26565434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D76AD0F-0A26-D060-0AF6-B8BBBD884F19}"/>
              </a:ext>
            </a:extLst>
          </p:cNvPr>
          <p:cNvSpPr>
            <a:spLocks noGrp="1"/>
          </p:cNvSpPr>
          <p:nvPr>
            <p:ph type="body" sz="quarter" idx="24"/>
          </p:nvPr>
        </p:nvSpPr>
        <p:spPr/>
        <p:txBody>
          <a:bodyPr/>
          <a:lstStyle/>
          <a:p>
            <a:r>
              <a:rPr lang="en-SE" dirty="0"/>
              <a:t>Use Cases &amp; Challenges</a:t>
            </a:r>
          </a:p>
        </p:txBody>
      </p:sp>
      <p:sp>
        <p:nvSpPr>
          <p:cNvPr id="2" name="Text Placeholder 1"/>
          <p:cNvSpPr>
            <a:spLocks noGrp="1"/>
          </p:cNvSpPr>
          <p:nvPr>
            <p:ph type="body" sz="quarter" idx="22"/>
          </p:nvPr>
        </p:nvSpPr>
        <p:spPr/>
        <p:txBody>
          <a:bodyPr/>
          <a:lstStyle/>
          <a:p>
            <a:r>
              <a:rPr lang="en-GB" b="1" dirty="0"/>
              <a:t>Problem: </a:t>
            </a:r>
            <a:r>
              <a:rPr lang="en-GB" dirty="0"/>
              <a:t>Airline-caused delays totalled 20.2 million minutes last year, generating huge cost for KLM. Existing in-house technique reaches 53% accuracy for predicting flight delay, does not provide any time estimation (in minutes as opposed to True/False) and is unable to capture the underlying reasons (explanation). </a:t>
            </a:r>
          </a:p>
          <a:p>
            <a:endParaRPr lang="en-GB" dirty="0"/>
          </a:p>
          <a:p>
            <a:r>
              <a:rPr lang="en-GB" b="1" dirty="0"/>
              <a:t>AI Solution: </a:t>
            </a:r>
            <a:r>
              <a:rPr lang="en-GB" dirty="0"/>
              <a:t>Integration of AI technologies for building a robust model which can: 1) predict flight delays in minutes; 2) explain delays by comparing with historical cases. Knowledge graph embedded Sequence Learning using LSTMs is used for XAI! </a:t>
            </a:r>
          </a:p>
        </p:txBody>
      </p:sp>
      <p:sp>
        <p:nvSpPr>
          <p:cNvPr id="5" name="Text Placeholder 4">
            <a:extLst>
              <a:ext uri="{FF2B5EF4-FFF2-40B4-BE49-F238E27FC236}">
                <a16:creationId xmlns:a16="http://schemas.microsoft.com/office/drawing/2014/main" id="{49FB1010-C07E-B60F-6BC6-5A8B83906A19}"/>
              </a:ext>
            </a:extLst>
          </p:cNvPr>
          <p:cNvSpPr>
            <a:spLocks noGrp="1"/>
          </p:cNvSpPr>
          <p:nvPr>
            <p:ph type="body" sz="quarter" idx="26"/>
          </p:nvPr>
        </p:nvSpPr>
        <p:spPr/>
        <p:txBody>
          <a:bodyPr/>
          <a:lstStyle/>
          <a:p>
            <a:endParaRPr lang="en-SE"/>
          </a:p>
        </p:txBody>
      </p:sp>
      <p:sp>
        <p:nvSpPr>
          <p:cNvPr id="4" name="Text Placeholder 3">
            <a:extLst>
              <a:ext uri="{FF2B5EF4-FFF2-40B4-BE49-F238E27FC236}">
                <a16:creationId xmlns:a16="http://schemas.microsoft.com/office/drawing/2014/main" id="{1AB2D39C-3A55-F38E-AE2A-D80C8AC29E73}"/>
              </a:ext>
            </a:extLst>
          </p:cNvPr>
          <p:cNvSpPr>
            <a:spLocks noGrp="1"/>
          </p:cNvSpPr>
          <p:nvPr>
            <p:ph type="body" sz="quarter" idx="25"/>
          </p:nvPr>
        </p:nvSpPr>
        <p:spPr/>
        <p:txBody>
          <a:bodyPr/>
          <a:lstStyle/>
          <a:p>
            <a:r>
              <a:rPr lang="en-GB" dirty="0"/>
              <a:t>Explainable On-Time Performance - Transportation</a:t>
            </a:r>
            <a:endParaRPr lang="en-SE" dirty="0"/>
          </a:p>
        </p:txBody>
      </p:sp>
      <p:pic>
        <p:nvPicPr>
          <p:cNvPr id="6" name="Picture 5">
            <a:extLst>
              <a:ext uri="{FF2B5EF4-FFF2-40B4-BE49-F238E27FC236}">
                <a16:creationId xmlns:a16="http://schemas.microsoft.com/office/drawing/2014/main" id="{5CC40A36-D5D5-6CDB-4DDC-132266656201}"/>
              </a:ext>
            </a:extLst>
          </p:cNvPr>
          <p:cNvPicPr>
            <a:picLocks noChangeAspect="1"/>
          </p:cNvPicPr>
          <p:nvPr/>
        </p:nvPicPr>
        <p:blipFill>
          <a:blip r:embed="rId2"/>
          <a:stretch>
            <a:fillRect/>
          </a:stretch>
        </p:blipFill>
        <p:spPr>
          <a:xfrm>
            <a:off x="13431692" y="5443102"/>
            <a:ext cx="9665213" cy="6261517"/>
          </a:xfrm>
          <a:prstGeom prst="rect">
            <a:avLst/>
          </a:prstGeom>
        </p:spPr>
      </p:pic>
      <p:sp>
        <p:nvSpPr>
          <p:cNvPr id="8" name="TextBox 7">
            <a:extLst>
              <a:ext uri="{FF2B5EF4-FFF2-40B4-BE49-F238E27FC236}">
                <a16:creationId xmlns:a16="http://schemas.microsoft.com/office/drawing/2014/main" id="{B615F237-E10C-6FA1-8F37-D5472119FF64}"/>
              </a:ext>
            </a:extLst>
          </p:cNvPr>
          <p:cNvSpPr txBox="1"/>
          <p:nvPr/>
        </p:nvSpPr>
        <p:spPr>
          <a:xfrm>
            <a:off x="1287095" y="10171796"/>
            <a:ext cx="12194498" cy="1323439"/>
          </a:xfrm>
          <a:prstGeom prst="rect">
            <a:avLst/>
          </a:prstGeom>
          <a:noFill/>
        </p:spPr>
        <p:txBody>
          <a:bodyPr wrap="square">
            <a:spAutoFit/>
          </a:bodyPr>
          <a:lstStyle/>
          <a:p>
            <a:r>
              <a:rPr lang="en-GB" sz="2000" dirty="0" err="1">
                <a:solidFill>
                  <a:schemeClr val="bg1">
                    <a:lumMod val="50000"/>
                  </a:schemeClr>
                </a:solidFill>
                <a:latin typeface="Helvetica Neue" panose="02000503000000020004" pitchFamily="2" charset="0"/>
                <a:ea typeface="Helvetica Neue" panose="02000503000000020004" pitchFamily="2" charset="0"/>
                <a:cs typeface="Helvetica Neue" panose="02000503000000020004" pitchFamily="2" charset="0"/>
              </a:rPr>
              <a:t>Jiaoyan</a:t>
            </a:r>
            <a:r>
              <a:rPr lang="en-GB" sz="2000" dirty="0">
                <a:solidFill>
                  <a:schemeClr val="bg1">
                    <a:lumMod val="50000"/>
                  </a:schemeClr>
                </a:solidFill>
                <a:latin typeface="Helvetica Neue" panose="02000503000000020004" pitchFamily="2" charset="0"/>
                <a:ea typeface="Helvetica Neue" panose="02000503000000020004" pitchFamily="2" charset="0"/>
                <a:cs typeface="Helvetica Neue" panose="02000503000000020004" pitchFamily="2" charset="0"/>
              </a:rPr>
              <a:t> Chen, Freddy </a:t>
            </a:r>
            <a:r>
              <a:rPr lang="en-GB" sz="2000" dirty="0" err="1">
                <a:solidFill>
                  <a:schemeClr val="bg1">
                    <a:lumMod val="50000"/>
                  </a:schemeClr>
                </a:solidFill>
                <a:latin typeface="Helvetica Neue" panose="02000503000000020004" pitchFamily="2" charset="0"/>
                <a:ea typeface="Helvetica Neue" panose="02000503000000020004" pitchFamily="2" charset="0"/>
                <a:cs typeface="Helvetica Neue" panose="02000503000000020004" pitchFamily="2" charset="0"/>
              </a:rPr>
              <a:t>Lécué</a:t>
            </a:r>
            <a:r>
              <a:rPr lang="en-GB" sz="2000" dirty="0">
                <a:solidFill>
                  <a:schemeClr val="bg1">
                    <a:lumMod val="50000"/>
                  </a:schemeClr>
                </a:solidFill>
                <a:latin typeface="Helvetica Neue" panose="02000503000000020004" pitchFamily="2" charset="0"/>
                <a:ea typeface="Helvetica Neue" panose="02000503000000020004" pitchFamily="2" charset="0"/>
                <a:cs typeface="Helvetica Neue" panose="02000503000000020004" pitchFamily="2" charset="0"/>
              </a:rPr>
              <a:t>, Jeff Z. Pan, Ian </a:t>
            </a:r>
            <a:r>
              <a:rPr lang="en-GB" sz="2000" dirty="0" err="1">
                <a:solidFill>
                  <a:schemeClr val="bg1">
                    <a:lumMod val="50000"/>
                  </a:schemeClr>
                </a:solidFill>
                <a:latin typeface="Helvetica Neue" panose="02000503000000020004" pitchFamily="2" charset="0"/>
                <a:ea typeface="Helvetica Neue" panose="02000503000000020004" pitchFamily="2" charset="0"/>
                <a:cs typeface="Helvetica Neue" panose="02000503000000020004" pitchFamily="2" charset="0"/>
              </a:rPr>
              <a:t>Horrocks</a:t>
            </a:r>
            <a:r>
              <a:rPr lang="en-GB" sz="2000" dirty="0">
                <a:solidFill>
                  <a:schemeClr val="bg1">
                    <a:lumMod val="50000"/>
                  </a:schemeClr>
                </a:solidFill>
                <a:latin typeface="Helvetica Neue" panose="02000503000000020004" pitchFamily="2" charset="0"/>
                <a:ea typeface="Helvetica Neue" panose="02000503000000020004" pitchFamily="2" charset="0"/>
                <a:cs typeface="Helvetica Neue" panose="02000503000000020004" pitchFamily="2" charset="0"/>
              </a:rPr>
              <a:t>, </a:t>
            </a:r>
            <a:r>
              <a:rPr lang="en-GB" sz="2000" dirty="0" err="1">
                <a:solidFill>
                  <a:schemeClr val="bg1">
                    <a:lumMod val="50000"/>
                  </a:schemeClr>
                </a:solidFill>
                <a:latin typeface="Helvetica Neue" panose="02000503000000020004" pitchFamily="2" charset="0"/>
                <a:ea typeface="Helvetica Neue" panose="02000503000000020004" pitchFamily="2" charset="0"/>
                <a:cs typeface="Helvetica Neue" panose="02000503000000020004" pitchFamily="2" charset="0"/>
              </a:rPr>
              <a:t>Huajun</a:t>
            </a:r>
            <a:r>
              <a:rPr lang="en-GB" sz="2000" dirty="0">
                <a:solidFill>
                  <a:schemeClr val="bg1">
                    <a:lumMod val="50000"/>
                  </a:schemeClr>
                </a:solidFill>
                <a:latin typeface="Helvetica Neue" panose="02000503000000020004" pitchFamily="2" charset="0"/>
                <a:ea typeface="Helvetica Neue" panose="02000503000000020004" pitchFamily="2" charset="0"/>
                <a:cs typeface="Helvetica Neue" panose="02000503000000020004" pitchFamily="2" charset="0"/>
              </a:rPr>
              <a:t> Chen: Knowledge-Based Transfer Learning Explanation. KR 2018: 349-358 </a:t>
            </a:r>
          </a:p>
          <a:p>
            <a:r>
              <a:rPr lang="en-GB" sz="2000" dirty="0">
                <a:solidFill>
                  <a:schemeClr val="bg1">
                    <a:lumMod val="50000"/>
                  </a:schemeClr>
                </a:solidFill>
                <a:latin typeface="Helvetica Neue" panose="02000503000000020004" pitchFamily="2" charset="0"/>
                <a:ea typeface="Helvetica Neue" panose="02000503000000020004" pitchFamily="2" charset="0"/>
                <a:cs typeface="Helvetica Neue" panose="02000503000000020004" pitchFamily="2" charset="0"/>
              </a:rPr>
              <a:t>Nicholas McCarthy, Mohammad </a:t>
            </a:r>
            <a:r>
              <a:rPr lang="en-GB" sz="2000" dirty="0" err="1">
                <a:solidFill>
                  <a:schemeClr val="bg1">
                    <a:lumMod val="50000"/>
                  </a:schemeClr>
                </a:solidFill>
                <a:latin typeface="Helvetica Neue" panose="02000503000000020004" pitchFamily="2" charset="0"/>
                <a:ea typeface="Helvetica Neue" panose="02000503000000020004" pitchFamily="2" charset="0"/>
                <a:cs typeface="Helvetica Neue" panose="02000503000000020004" pitchFamily="2" charset="0"/>
              </a:rPr>
              <a:t>Karzand</a:t>
            </a:r>
            <a:r>
              <a:rPr lang="en-GB" sz="2000" dirty="0">
                <a:solidFill>
                  <a:schemeClr val="bg1">
                    <a:lumMod val="50000"/>
                  </a:schemeClr>
                </a:solidFill>
                <a:latin typeface="Helvetica Neue" panose="02000503000000020004" pitchFamily="2" charset="0"/>
                <a:ea typeface="Helvetica Neue" panose="02000503000000020004" pitchFamily="2" charset="0"/>
                <a:cs typeface="Helvetica Neue" panose="02000503000000020004" pitchFamily="2" charset="0"/>
              </a:rPr>
              <a:t>, Freddy </a:t>
            </a:r>
            <a:r>
              <a:rPr lang="en-GB" sz="2000" dirty="0" err="1">
                <a:solidFill>
                  <a:schemeClr val="bg1">
                    <a:lumMod val="50000"/>
                  </a:schemeClr>
                </a:solidFill>
                <a:latin typeface="Helvetica Neue" panose="02000503000000020004" pitchFamily="2" charset="0"/>
                <a:ea typeface="Helvetica Neue" panose="02000503000000020004" pitchFamily="2" charset="0"/>
                <a:cs typeface="Helvetica Neue" panose="02000503000000020004" pitchFamily="2" charset="0"/>
              </a:rPr>
              <a:t>Lecue</a:t>
            </a:r>
            <a:r>
              <a:rPr lang="en-GB" sz="2000" dirty="0">
                <a:solidFill>
                  <a:schemeClr val="bg1">
                    <a:lumMod val="50000"/>
                  </a:schemeClr>
                </a:solidFill>
                <a:latin typeface="Helvetica Neue" panose="02000503000000020004" pitchFamily="2" charset="0"/>
                <a:ea typeface="Helvetica Neue" panose="02000503000000020004" pitchFamily="2" charset="0"/>
                <a:cs typeface="Helvetica Neue" panose="02000503000000020004" pitchFamily="2" charset="0"/>
              </a:rPr>
              <a:t>: Amsterdam to Dublin Eventually Delayed? LSTM and Transfer Learning for Predicting Delays of Low Cost Airlines: AAAI 2019</a:t>
            </a:r>
            <a:endParaRPr lang="en-SE" sz="2000" dirty="0">
              <a:solidFill>
                <a:schemeClr val="bg1">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34509701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5FE3BF0-A476-C879-9B5D-8BA072E62E22}"/>
              </a:ext>
            </a:extLst>
          </p:cNvPr>
          <p:cNvSpPr>
            <a:spLocks noGrp="1"/>
          </p:cNvSpPr>
          <p:nvPr>
            <p:ph type="body" sz="quarter" idx="24"/>
          </p:nvPr>
        </p:nvSpPr>
        <p:spPr/>
        <p:txBody>
          <a:bodyPr/>
          <a:lstStyle/>
          <a:p>
            <a:r>
              <a:rPr lang="en-SE" dirty="0"/>
              <a:t>Use Cases &amp; Challenges</a:t>
            </a:r>
          </a:p>
        </p:txBody>
      </p:sp>
      <p:sp>
        <p:nvSpPr>
          <p:cNvPr id="3" name="Text Placeholder 2">
            <a:extLst>
              <a:ext uri="{FF2B5EF4-FFF2-40B4-BE49-F238E27FC236}">
                <a16:creationId xmlns:a16="http://schemas.microsoft.com/office/drawing/2014/main" id="{58D170F5-5950-5FCD-23A0-A25E02D32E27}"/>
              </a:ext>
            </a:extLst>
          </p:cNvPr>
          <p:cNvSpPr>
            <a:spLocks noGrp="1"/>
          </p:cNvSpPr>
          <p:nvPr>
            <p:ph type="body" sz="quarter" idx="22"/>
          </p:nvPr>
        </p:nvSpPr>
        <p:spPr/>
        <p:txBody>
          <a:bodyPr/>
          <a:lstStyle/>
          <a:p>
            <a:r>
              <a:rPr lang="en-GB" b="1" dirty="0"/>
              <a:t>Problem: </a:t>
            </a:r>
            <a:r>
              <a:rPr lang="en-GB" dirty="0"/>
              <a:t>Accenture is managing every year more than 80,000 opportunities and 35,000 contracts with an expected revenue of $34.1 billion. Revenue expectation does not meet estimation due to the complexity and risks of critical contracts. </a:t>
            </a:r>
          </a:p>
          <a:p>
            <a:endParaRPr lang="en-GB" dirty="0"/>
          </a:p>
          <a:p>
            <a:r>
              <a:rPr lang="en-GB" b="1" dirty="0"/>
              <a:t>AI Solution: </a:t>
            </a:r>
            <a:r>
              <a:rPr lang="en-GB" dirty="0" err="1"/>
              <a:t>Neurosymbollic</a:t>
            </a:r>
            <a:r>
              <a:rPr lang="en-GB" dirty="0"/>
              <a:t> approach with Knowledge graph embedded Random Forrest for: 1) predict revenue loss; 2) recommend corrective actions; and 3) explain why such actions might have a positive impact. </a:t>
            </a:r>
          </a:p>
        </p:txBody>
      </p:sp>
      <p:sp>
        <p:nvSpPr>
          <p:cNvPr id="4" name="Text Placeholder 3">
            <a:extLst>
              <a:ext uri="{FF2B5EF4-FFF2-40B4-BE49-F238E27FC236}">
                <a16:creationId xmlns:a16="http://schemas.microsoft.com/office/drawing/2014/main" id="{9696E97F-A477-1357-0A51-D452D4B62461}"/>
              </a:ext>
            </a:extLst>
          </p:cNvPr>
          <p:cNvSpPr>
            <a:spLocks noGrp="1"/>
          </p:cNvSpPr>
          <p:nvPr>
            <p:ph type="body" sz="quarter" idx="26"/>
          </p:nvPr>
        </p:nvSpPr>
        <p:spPr/>
        <p:txBody>
          <a:bodyPr/>
          <a:lstStyle/>
          <a:p>
            <a:endParaRPr lang="en-SE" dirty="0"/>
          </a:p>
        </p:txBody>
      </p:sp>
      <p:sp>
        <p:nvSpPr>
          <p:cNvPr id="5" name="Text Placeholder 4">
            <a:extLst>
              <a:ext uri="{FF2B5EF4-FFF2-40B4-BE49-F238E27FC236}">
                <a16:creationId xmlns:a16="http://schemas.microsoft.com/office/drawing/2014/main" id="{7B86CCBE-A94D-B2D2-EE7D-D8AA5A5EA014}"/>
              </a:ext>
            </a:extLst>
          </p:cNvPr>
          <p:cNvSpPr>
            <a:spLocks noGrp="1"/>
          </p:cNvSpPr>
          <p:nvPr>
            <p:ph type="body" sz="quarter" idx="25"/>
          </p:nvPr>
        </p:nvSpPr>
        <p:spPr/>
        <p:txBody>
          <a:bodyPr/>
          <a:lstStyle/>
          <a:p>
            <a:r>
              <a:rPr lang="en-GB" dirty="0"/>
              <a:t>Explainable Risk Management - Finance</a:t>
            </a:r>
            <a:endParaRPr lang="en-SE" dirty="0"/>
          </a:p>
        </p:txBody>
      </p:sp>
      <p:sp>
        <p:nvSpPr>
          <p:cNvPr id="6" name="Slide Number Placeholder 5">
            <a:extLst>
              <a:ext uri="{FF2B5EF4-FFF2-40B4-BE49-F238E27FC236}">
                <a16:creationId xmlns:a16="http://schemas.microsoft.com/office/drawing/2014/main" id="{253430E0-9202-48BC-47B7-78F4BBEE5B27}"/>
              </a:ext>
            </a:extLst>
          </p:cNvPr>
          <p:cNvSpPr>
            <a:spLocks noGrp="1"/>
          </p:cNvSpPr>
          <p:nvPr>
            <p:ph type="sldNum" sz="quarter" idx="4"/>
          </p:nvPr>
        </p:nvSpPr>
        <p:spPr/>
        <p:txBody>
          <a:bodyPr/>
          <a:lstStyle/>
          <a:p>
            <a:pPr fontAlgn="base">
              <a:spcBef>
                <a:spcPct val="0"/>
              </a:spcBef>
              <a:spcAft>
                <a:spcPct val="0"/>
              </a:spcAft>
              <a:defRPr/>
            </a:pPr>
            <a:fld id="{DD9F0740-C59C-4AD6-B752-7CC1CE13501A}" type="slidenum">
              <a:rPr lang="bg-BG" smtClean="0">
                <a:solidFill>
                  <a:srgbClr val="000000"/>
                </a:solidFill>
              </a:rPr>
              <a:pPr fontAlgn="base">
                <a:spcBef>
                  <a:spcPct val="0"/>
                </a:spcBef>
                <a:spcAft>
                  <a:spcPct val="0"/>
                </a:spcAft>
                <a:defRPr/>
              </a:pPr>
              <a:t>33</a:t>
            </a:fld>
            <a:endParaRPr lang="bg-BG" dirty="0">
              <a:solidFill>
                <a:srgbClr val="000000"/>
              </a:solidFill>
            </a:endParaRPr>
          </a:p>
        </p:txBody>
      </p:sp>
      <p:pic>
        <p:nvPicPr>
          <p:cNvPr id="7" name="Picture 6">
            <a:extLst>
              <a:ext uri="{FF2B5EF4-FFF2-40B4-BE49-F238E27FC236}">
                <a16:creationId xmlns:a16="http://schemas.microsoft.com/office/drawing/2014/main" id="{2589CAC2-4635-75C5-13F9-822F0A901E4A}"/>
              </a:ext>
            </a:extLst>
          </p:cNvPr>
          <p:cNvPicPr>
            <a:picLocks noChangeAspect="1"/>
          </p:cNvPicPr>
          <p:nvPr/>
        </p:nvPicPr>
        <p:blipFill>
          <a:blip r:embed="rId2"/>
          <a:stretch>
            <a:fillRect/>
          </a:stretch>
        </p:blipFill>
        <p:spPr>
          <a:xfrm>
            <a:off x="14005937" y="6008743"/>
            <a:ext cx="8347303" cy="4933801"/>
          </a:xfrm>
          <a:prstGeom prst="rect">
            <a:avLst/>
          </a:prstGeom>
        </p:spPr>
      </p:pic>
      <p:sp>
        <p:nvSpPr>
          <p:cNvPr id="9" name="TextBox 8">
            <a:extLst>
              <a:ext uri="{FF2B5EF4-FFF2-40B4-BE49-F238E27FC236}">
                <a16:creationId xmlns:a16="http://schemas.microsoft.com/office/drawing/2014/main" id="{13A59A65-0AB4-F7BA-D097-1F0D80D88B0D}"/>
              </a:ext>
            </a:extLst>
          </p:cNvPr>
          <p:cNvSpPr txBox="1"/>
          <p:nvPr/>
        </p:nvSpPr>
        <p:spPr>
          <a:xfrm>
            <a:off x="1287095" y="10688956"/>
            <a:ext cx="12194498" cy="1015663"/>
          </a:xfrm>
          <a:prstGeom prst="rect">
            <a:avLst/>
          </a:prstGeom>
          <a:noFill/>
        </p:spPr>
        <p:txBody>
          <a:bodyPr wrap="square">
            <a:spAutoFit/>
          </a:bodyPr>
          <a:lstStyle/>
          <a:p>
            <a:r>
              <a:rPr lang="en-GB" sz="2000" dirty="0" err="1">
                <a:solidFill>
                  <a:schemeClr val="bg1">
                    <a:lumMod val="50000"/>
                  </a:schemeClr>
                </a:solidFill>
                <a:latin typeface="Helvetica Neue" panose="02000503000000020004" pitchFamily="2" charset="0"/>
                <a:ea typeface="Helvetica Neue" panose="02000503000000020004" pitchFamily="2" charset="0"/>
                <a:cs typeface="Helvetica Neue" panose="02000503000000020004" pitchFamily="2" charset="0"/>
              </a:rPr>
              <a:t>Jiewen</a:t>
            </a:r>
            <a:r>
              <a:rPr lang="en-GB" sz="2000" dirty="0">
                <a:solidFill>
                  <a:schemeClr val="bg1">
                    <a:lumMod val="50000"/>
                  </a:schemeClr>
                </a:solidFill>
                <a:latin typeface="Helvetica Neue" panose="02000503000000020004" pitchFamily="2" charset="0"/>
                <a:ea typeface="Helvetica Neue" panose="02000503000000020004" pitchFamily="2" charset="0"/>
                <a:cs typeface="Helvetica Neue" panose="02000503000000020004" pitchFamily="2" charset="0"/>
              </a:rPr>
              <a:t> Wu, Freddy </a:t>
            </a:r>
            <a:r>
              <a:rPr lang="en-GB" sz="2000" dirty="0" err="1">
                <a:solidFill>
                  <a:schemeClr val="bg1">
                    <a:lumMod val="50000"/>
                  </a:schemeClr>
                </a:solidFill>
                <a:latin typeface="Helvetica Neue" panose="02000503000000020004" pitchFamily="2" charset="0"/>
                <a:ea typeface="Helvetica Neue" panose="02000503000000020004" pitchFamily="2" charset="0"/>
                <a:cs typeface="Helvetica Neue" panose="02000503000000020004" pitchFamily="2" charset="0"/>
              </a:rPr>
              <a:t>Lécué</a:t>
            </a:r>
            <a:r>
              <a:rPr lang="en-GB" sz="2000" dirty="0">
                <a:solidFill>
                  <a:schemeClr val="bg1">
                    <a:lumMod val="50000"/>
                  </a:schemeClr>
                </a:solidFill>
                <a:latin typeface="Helvetica Neue" panose="02000503000000020004" pitchFamily="2" charset="0"/>
                <a:ea typeface="Helvetica Neue" panose="02000503000000020004" pitchFamily="2" charset="0"/>
                <a:cs typeface="Helvetica Neue" panose="02000503000000020004" pitchFamily="2" charset="0"/>
              </a:rPr>
              <a:t>, Christophe </a:t>
            </a:r>
            <a:r>
              <a:rPr lang="en-GB" sz="2000" dirty="0" err="1">
                <a:solidFill>
                  <a:schemeClr val="bg1">
                    <a:lumMod val="50000"/>
                  </a:schemeClr>
                </a:solidFill>
                <a:latin typeface="Helvetica Neue" panose="02000503000000020004" pitchFamily="2" charset="0"/>
                <a:ea typeface="Helvetica Neue" panose="02000503000000020004" pitchFamily="2" charset="0"/>
                <a:cs typeface="Helvetica Neue" panose="02000503000000020004" pitchFamily="2" charset="0"/>
              </a:rPr>
              <a:t>Guéret</a:t>
            </a:r>
            <a:r>
              <a:rPr lang="en-GB" sz="2000" dirty="0">
                <a:solidFill>
                  <a:schemeClr val="bg1">
                    <a:lumMod val="50000"/>
                  </a:schemeClr>
                </a:solidFill>
                <a:latin typeface="Helvetica Neue" panose="02000503000000020004" pitchFamily="2" charset="0"/>
                <a:ea typeface="Helvetica Neue" panose="02000503000000020004" pitchFamily="2" charset="0"/>
                <a:cs typeface="Helvetica Neue" panose="02000503000000020004" pitchFamily="2" charset="0"/>
              </a:rPr>
              <a:t>, </a:t>
            </a:r>
            <a:r>
              <a:rPr lang="en-GB" sz="2000" dirty="0" err="1">
                <a:solidFill>
                  <a:schemeClr val="bg1">
                    <a:lumMod val="50000"/>
                  </a:schemeClr>
                </a:solidFill>
                <a:latin typeface="Helvetica Neue" panose="02000503000000020004" pitchFamily="2" charset="0"/>
                <a:ea typeface="Helvetica Neue" panose="02000503000000020004" pitchFamily="2" charset="0"/>
                <a:cs typeface="Helvetica Neue" panose="02000503000000020004" pitchFamily="2" charset="0"/>
              </a:rPr>
              <a:t>Jer</a:t>
            </a:r>
            <a:r>
              <a:rPr lang="en-GB" sz="2000" dirty="0">
                <a:solidFill>
                  <a:schemeClr val="bg1">
                    <a:lumMod val="50000"/>
                  </a:schemeClr>
                </a:solidFill>
                <a:latin typeface="Helvetica Neue" panose="02000503000000020004" pitchFamily="2" charset="0"/>
                <a:ea typeface="Helvetica Neue" panose="02000503000000020004" pitchFamily="2" charset="0"/>
                <a:cs typeface="Helvetica Neue" panose="02000503000000020004" pitchFamily="2" charset="0"/>
              </a:rPr>
              <a:t> Hayes, Sara van de </a:t>
            </a:r>
            <a:r>
              <a:rPr lang="en-GB" sz="2000" dirty="0" err="1">
                <a:solidFill>
                  <a:schemeClr val="bg1">
                    <a:lumMod val="50000"/>
                  </a:schemeClr>
                </a:solidFill>
                <a:latin typeface="Helvetica Neue" panose="02000503000000020004" pitchFamily="2" charset="0"/>
                <a:ea typeface="Helvetica Neue" panose="02000503000000020004" pitchFamily="2" charset="0"/>
                <a:cs typeface="Helvetica Neue" panose="02000503000000020004" pitchFamily="2" charset="0"/>
              </a:rPr>
              <a:t>Moosdijk</a:t>
            </a:r>
            <a:r>
              <a:rPr lang="en-GB" sz="2000" dirty="0">
                <a:solidFill>
                  <a:schemeClr val="bg1">
                    <a:lumMod val="50000"/>
                  </a:schemeClr>
                </a:solidFill>
                <a:latin typeface="Helvetica Neue" panose="02000503000000020004" pitchFamily="2" charset="0"/>
                <a:ea typeface="Helvetica Neue" panose="02000503000000020004" pitchFamily="2" charset="0"/>
                <a:cs typeface="Helvetica Neue" panose="02000503000000020004" pitchFamily="2" charset="0"/>
              </a:rPr>
              <a:t>, Gemma Gallagher, Peter </a:t>
            </a:r>
            <a:r>
              <a:rPr lang="en-GB" sz="2000" dirty="0" err="1">
                <a:solidFill>
                  <a:schemeClr val="bg1">
                    <a:lumMod val="50000"/>
                  </a:schemeClr>
                </a:solidFill>
                <a:latin typeface="Helvetica Neue" panose="02000503000000020004" pitchFamily="2" charset="0"/>
                <a:ea typeface="Helvetica Neue" panose="02000503000000020004" pitchFamily="2" charset="0"/>
                <a:cs typeface="Helvetica Neue" panose="02000503000000020004" pitchFamily="2" charset="0"/>
              </a:rPr>
              <a:t>McCanney</a:t>
            </a:r>
            <a:r>
              <a:rPr lang="en-GB" sz="2000" dirty="0">
                <a:solidFill>
                  <a:schemeClr val="bg1">
                    <a:lumMod val="50000"/>
                  </a:schemeClr>
                </a:solidFill>
                <a:latin typeface="Helvetica Neue" panose="02000503000000020004" pitchFamily="2" charset="0"/>
                <a:ea typeface="Helvetica Neue" panose="02000503000000020004" pitchFamily="2" charset="0"/>
                <a:cs typeface="Helvetica Neue" panose="02000503000000020004" pitchFamily="2" charset="0"/>
              </a:rPr>
              <a:t>, Eugene Eichelberger: Personalizing Actions in Context for Risk Management Using Semantic Web Technologies. International Semantic Web Conference (2) 2017: 367-383</a:t>
            </a:r>
            <a:endParaRPr lang="en-SE" sz="2000" dirty="0">
              <a:solidFill>
                <a:schemeClr val="bg1">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16438421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B3037B4-6C0A-44A2-FCC1-A121B06754E8}"/>
              </a:ext>
            </a:extLst>
          </p:cNvPr>
          <p:cNvSpPr>
            <a:spLocks noGrp="1"/>
          </p:cNvSpPr>
          <p:nvPr>
            <p:ph type="body" sz="quarter" idx="24"/>
          </p:nvPr>
        </p:nvSpPr>
        <p:spPr/>
        <p:txBody>
          <a:bodyPr/>
          <a:lstStyle/>
          <a:p>
            <a:r>
              <a:rPr lang="en-SE" dirty="0"/>
              <a:t>Use Cases &amp; Challenges</a:t>
            </a:r>
          </a:p>
        </p:txBody>
      </p:sp>
      <p:sp>
        <p:nvSpPr>
          <p:cNvPr id="3" name="Text Placeholder 2">
            <a:extLst>
              <a:ext uri="{FF2B5EF4-FFF2-40B4-BE49-F238E27FC236}">
                <a16:creationId xmlns:a16="http://schemas.microsoft.com/office/drawing/2014/main" id="{36112D05-43AC-D835-5B48-C5CB0B5D0D77}"/>
              </a:ext>
            </a:extLst>
          </p:cNvPr>
          <p:cNvSpPr>
            <a:spLocks noGrp="1"/>
          </p:cNvSpPr>
          <p:nvPr>
            <p:ph type="body" sz="quarter" idx="22"/>
          </p:nvPr>
        </p:nvSpPr>
        <p:spPr/>
        <p:txBody>
          <a:bodyPr/>
          <a:lstStyle/>
          <a:p>
            <a:r>
              <a:rPr lang="en-GB" b="1" dirty="0"/>
              <a:t>Problem: </a:t>
            </a:r>
            <a:r>
              <a:rPr lang="en-GB" dirty="0"/>
              <a:t>Predicting and explaining abnormally employee travel expenses —as high accommodation price in 1000+ cities.</a:t>
            </a:r>
          </a:p>
          <a:p>
            <a:endParaRPr lang="en-GB" dirty="0"/>
          </a:p>
          <a:p>
            <a:r>
              <a:rPr lang="en-GB" b="1" dirty="0"/>
              <a:t>Solution: </a:t>
            </a:r>
            <a:r>
              <a:rPr lang="en-GB" dirty="0"/>
              <a:t>Combining live data from travel and expenses, Google Knowledge Graph, </a:t>
            </a:r>
            <a:r>
              <a:rPr lang="en-GB" dirty="0" err="1"/>
              <a:t>DBPedia</a:t>
            </a:r>
            <a:r>
              <a:rPr lang="en-GB" dirty="0"/>
              <a:t>, and social events from Eventful by constructing a knowledge graph with embedded ensemble learning allows finding and explaining abnormalities.</a:t>
            </a:r>
          </a:p>
        </p:txBody>
      </p:sp>
      <p:pic>
        <p:nvPicPr>
          <p:cNvPr id="7" name="Picture 6">
            <a:extLst>
              <a:ext uri="{FF2B5EF4-FFF2-40B4-BE49-F238E27FC236}">
                <a16:creationId xmlns:a16="http://schemas.microsoft.com/office/drawing/2014/main" id="{6BC2D917-3D8F-09BF-722D-00C7E654E9F2}"/>
              </a:ext>
            </a:extLst>
          </p:cNvPr>
          <p:cNvPicPr>
            <a:picLocks noChangeAspect="1"/>
          </p:cNvPicPr>
          <p:nvPr/>
        </p:nvPicPr>
        <p:blipFill>
          <a:blip r:embed="rId2"/>
          <a:stretch>
            <a:fillRect/>
          </a:stretch>
        </p:blipFill>
        <p:spPr>
          <a:xfrm>
            <a:off x="12479703" y="5317447"/>
            <a:ext cx="2360559" cy="2319860"/>
          </a:xfrm>
          <a:prstGeom prst="rect">
            <a:avLst/>
          </a:prstGeom>
        </p:spPr>
      </p:pic>
      <p:sp>
        <p:nvSpPr>
          <p:cNvPr id="5" name="Text Placeholder 4">
            <a:extLst>
              <a:ext uri="{FF2B5EF4-FFF2-40B4-BE49-F238E27FC236}">
                <a16:creationId xmlns:a16="http://schemas.microsoft.com/office/drawing/2014/main" id="{DC479B6F-7CBC-E20B-DB48-F72AFC1FF8AE}"/>
              </a:ext>
            </a:extLst>
          </p:cNvPr>
          <p:cNvSpPr>
            <a:spLocks noGrp="1"/>
          </p:cNvSpPr>
          <p:nvPr>
            <p:ph type="body" sz="quarter" idx="25"/>
          </p:nvPr>
        </p:nvSpPr>
        <p:spPr/>
        <p:txBody>
          <a:bodyPr/>
          <a:lstStyle/>
          <a:p>
            <a:r>
              <a:rPr lang="en-GB" dirty="0"/>
              <a:t>Explainable anomaly detection – Finance (Compliance)</a:t>
            </a:r>
            <a:endParaRPr lang="en-SE" dirty="0"/>
          </a:p>
        </p:txBody>
      </p:sp>
      <p:sp>
        <p:nvSpPr>
          <p:cNvPr id="6" name="Slide Number Placeholder 5">
            <a:extLst>
              <a:ext uri="{FF2B5EF4-FFF2-40B4-BE49-F238E27FC236}">
                <a16:creationId xmlns:a16="http://schemas.microsoft.com/office/drawing/2014/main" id="{F4B6E8D5-6CF2-2264-BDEE-5D6E1678A069}"/>
              </a:ext>
            </a:extLst>
          </p:cNvPr>
          <p:cNvSpPr>
            <a:spLocks noGrp="1"/>
          </p:cNvSpPr>
          <p:nvPr>
            <p:ph type="sldNum" sz="quarter" idx="4"/>
          </p:nvPr>
        </p:nvSpPr>
        <p:spPr/>
        <p:txBody>
          <a:bodyPr/>
          <a:lstStyle/>
          <a:p>
            <a:pPr fontAlgn="base">
              <a:spcBef>
                <a:spcPct val="0"/>
              </a:spcBef>
              <a:spcAft>
                <a:spcPct val="0"/>
              </a:spcAft>
              <a:defRPr/>
            </a:pPr>
            <a:fld id="{DD9F0740-C59C-4AD6-B752-7CC1CE13501A}" type="slidenum">
              <a:rPr lang="bg-BG" smtClean="0">
                <a:solidFill>
                  <a:srgbClr val="000000"/>
                </a:solidFill>
              </a:rPr>
              <a:pPr fontAlgn="base">
                <a:spcBef>
                  <a:spcPct val="0"/>
                </a:spcBef>
                <a:spcAft>
                  <a:spcPct val="0"/>
                </a:spcAft>
                <a:defRPr/>
              </a:pPr>
              <a:t>34</a:t>
            </a:fld>
            <a:endParaRPr lang="bg-BG" dirty="0">
              <a:solidFill>
                <a:srgbClr val="000000"/>
              </a:solidFill>
            </a:endParaRPr>
          </a:p>
        </p:txBody>
      </p:sp>
      <p:pic>
        <p:nvPicPr>
          <p:cNvPr id="8" name="Picture 7">
            <a:extLst>
              <a:ext uri="{FF2B5EF4-FFF2-40B4-BE49-F238E27FC236}">
                <a16:creationId xmlns:a16="http://schemas.microsoft.com/office/drawing/2014/main" id="{15A327B3-0778-B3EC-8594-2DEC88708883}"/>
              </a:ext>
            </a:extLst>
          </p:cNvPr>
          <p:cNvPicPr>
            <a:picLocks noChangeAspect="1"/>
          </p:cNvPicPr>
          <p:nvPr/>
        </p:nvPicPr>
        <p:blipFill>
          <a:blip r:embed="rId3"/>
          <a:stretch>
            <a:fillRect/>
          </a:stretch>
        </p:blipFill>
        <p:spPr>
          <a:xfrm>
            <a:off x="14096350" y="7720722"/>
            <a:ext cx="7772400" cy="3983897"/>
          </a:xfrm>
          <a:prstGeom prst="rect">
            <a:avLst/>
          </a:prstGeom>
        </p:spPr>
      </p:pic>
      <p:sp>
        <p:nvSpPr>
          <p:cNvPr id="10" name="TextBox 9">
            <a:extLst>
              <a:ext uri="{FF2B5EF4-FFF2-40B4-BE49-F238E27FC236}">
                <a16:creationId xmlns:a16="http://schemas.microsoft.com/office/drawing/2014/main" id="{46720FEF-14BD-4A69-64B8-4F5497CD3B7F}"/>
              </a:ext>
            </a:extLst>
          </p:cNvPr>
          <p:cNvSpPr txBox="1"/>
          <p:nvPr/>
        </p:nvSpPr>
        <p:spPr>
          <a:xfrm>
            <a:off x="1287095" y="11284980"/>
            <a:ext cx="12194498" cy="707886"/>
          </a:xfrm>
          <a:prstGeom prst="rect">
            <a:avLst/>
          </a:prstGeom>
          <a:noFill/>
        </p:spPr>
        <p:txBody>
          <a:bodyPr wrap="square">
            <a:spAutoFit/>
          </a:bodyPr>
          <a:lstStyle/>
          <a:p>
            <a:r>
              <a:rPr lang="en-GB" sz="2000" dirty="0">
                <a:solidFill>
                  <a:schemeClr val="bg1">
                    <a:lumMod val="50000"/>
                  </a:schemeClr>
                </a:solidFill>
                <a:latin typeface="Helvetica Neue" panose="02000503000000020004" pitchFamily="2" charset="0"/>
                <a:ea typeface="Helvetica Neue" panose="02000503000000020004" pitchFamily="2" charset="0"/>
                <a:cs typeface="Helvetica Neue" panose="02000503000000020004" pitchFamily="2" charset="0"/>
              </a:rPr>
              <a:t>Freddy </a:t>
            </a:r>
            <a:r>
              <a:rPr lang="en-GB" sz="2000" dirty="0" err="1">
                <a:solidFill>
                  <a:schemeClr val="bg1">
                    <a:lumMod val="50000"/>
                  </a:schemeClr>
                </a:solidFill>
                <a:latin typeface="Helvetica Neue" panose="02000503000000020004" pitchFamily="2" charset="0"/>
                <a:ea typeface="Helvetica Neue" panose="02000503000000020004" pitchFamily="2" charset="0"/>
                <a:cs typeface="Helvetica Neue" panose="02000503000000020004" pitchFamily="2" charset="0"/>
              </a:rPr>
              <a:t>Lécué</a:t>
            </a:r>
            <a:r>
              <a:rPr lang="en-GB" sz="2000" dirty="0">
                <a:solidFill>
                  <a:schemeClr val="bg1">
                    <a:lumMod val="50000"/>
                  </a:schemeClr>
                </a:solidFill>
                <a:latin typeface="Helvetica Neue" panose="02000503000000020004" pitchFamily="2" charset="0"/>
                <a:ea typeface="Helvetica Neue" panose="02000503000000020004" pitchFamily="2" charset="0"/>
                <a:cs typeface="Helvetica Neue" panose="02000503000000020004" pitchFamily="2" charset="0"/>
              </a:rPr>
              <a:t>, </a:t>
            </a:r>
            <a:r>
              <a:rPr lang="en-GB" sz="2000" dirty="0" err="1">
                <a:solidFill>
                  <a:schemeClr val="bg1">
                    <a:lumMod val="50000"/>
                  </a:schemeClr>
                </a:solidFill>
                <a:latin typeface="Helvetica Neue" panose="02000503000000020004" pitchFamily="2" charset="0"/>
                <a:ea typeface="Helvetica Neue" panose="02000503000000020004" pitchFamily="2" charset="0"/>
                <a:cs typeface="Helvetica Neue" panose="02000503000000020004" pitchFamily="2" charset="0"/>
              </a:rPr>
              <a:t>Jiewen</a:t>
            </a:r>
            <a:r>
              <a:rPr lang="en-GB" sz="2000" dirty="0">
                <a:solidFill>
                  <a:schemeClr val="bg1">
                    <a:lumMod val="50000"/>
                  </a:schemeClr>
                </a:solidFill>
                <a:latin typeface="Helvetica Neue" panose="02000503000000020004" pitchFamily="2" charset="0"/>
                <a:ea typeface="Helvetica Neue" panose="02000503000000020004" pitchFamily="2" charset="0"/>
                <a:cs typeface="Helvetica Neue" panose="02000503000000020004" pitchFamily="2" charset="0"/>
              </a:rPr>
              <a:t> Wu: Explaining and predicting abnormal expenses at large scale using knowledge graph based reasoning. J. Web Sem. 44: 89-103 (2017)</a:t>
            </a:r>
            <a:endParaRPr lang="en-SE" sz="2000" dirty="0">
              <a:solidFill>
                <a:schemeClr val="bg1">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17345326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B618DB1-0701-6ED4-A2DD-910C2E35678A}"/>
              </a:ext>
            </a:extLst>
          </p:cNvPr>
          <p:cNvSpPr>
            <a:spLocks noGrp="1"/>
          </p:cNvSpPr>
          <p:nvPr>
            <p:ph type="body" sz="quarter" idx="24"/>
          </p:nvPr>
        </p:nvSpPr>
        <p:spPr/>
        <p:txBody>
          <a:bodyPr/>
          <a:lstStyle/>
          <a:p>
            <a:r>
              <a:rPr lang="en-SE" dirty="0"/>
              <a:t>Use Cases &amp; Challenges</a:t>
            </a:r>
          </a:p>
        </p:txBody>
      </p:sp>
      <p:sp>
        <p:nvSpPr>
          <p:cNvPr id="3" name="Text Placeholder 2">
            <a:extLst>
              <a:ext uri="{FF2B5EF4-FFF2-40B4-BE49-F238E27FC236}">
                <a16:creationId xmlns:a16="http://schemas.microsoft.com/office/drawing/2014/main" id="{6A7A3B12-66D2-C1A6-4B0D-07DC8A1966C1}"/>
              </a:ext>
            </a:extLst>
          </p:cNvPr>
          <p:cNvSpPr>
            <a:spLocks noGrp="1"/>
          </p:cNvSpPr>
          <p:nvPr>
            <p:ph type="body" sz="quarter" idx="22"/>
          </p:nvPr>
        </p:nvSpPr>
        <p:spPr/>
        <p:txBody>
          <a:bodyPr/>
          <a:lstStyle/>
          <a:p>
            <a:pPr marL="342900" indent="-342900">
              <a:buFont typeface="Arial" panose="020B0604020202020204" pitchFamily="34" charset="0"/>
              <a:buChar char="•"/>
            </a:pPr>
            <a:r>
              <a:rPr lang="en-GB" sz="2400" dirty="0"/>
              <a:t>There is no agreement on what an explanation is —or what suffices as an explanation! </a:t>
            </a:r>
          </a:p>
          <a:p>
            <a:pPr marL="342900" indent="-342900">
              <a:buFont typeface="Arial" panose="020B0604020202020204" pitchFamily="34" charset="0"/>
              <a:buChar char="•"/>
            </a:pPr>
            <a:endParaRPr lang="en-GB" sz="2400" dirty="0"/>
          </a:p>
          <a:p>
            <a:pPr marL="342900" indent="-342900">
              <a:buFont typeface="Arial" panose="020B0604020202020204" pitchFamily="34" charset="0"/>
              <a:buChar char="•"/>
            </a:pPr>
            <a:r>
              <a:rPr lang="en-GB" sz="2400" dirty="0"/>
              <a:t>There is no agreed formalism for explanations, making it hard to automatically validate and verify explanation. </a:t>
            </a:r>
          </a:p>
          <a:p>
            <a:endParaRPr lang="en-GB" sz="2400" dirty="0"/>
          </a:p>
          <a:p>
            <a:pPr marL="342900" indent="-342900">
              <a:buFont typeface="Arial" panose="020B0604020202020204" pitchFamily="34" charset="0"/>
              <a:buChar char="•"/>
            </a:pPr>
            <a:r>
              <a:rPr lang="en-GB" sz="2400" dirty="0"/>
              <a:t>What happens when black box make decision in presence of latent features?</a:t>
            </a:r>
          </a:p>
          <a:p>
            <a:pPr marL="342900" indent="-342900">
              <a:buFont typeface="Arial" panose="020B0604020202020204" pitchFamily="34" charset="0"/>
              <a:buChar char="•"/>
            </a:pPr>
            <a:endParaRPr lang="en-GB" sz="2400" dirty="0"/>
          </a:p>
          <a:p>
            <a:pPr marL="342900" indent="-342900">
              <a:buFont typeface="Arial" panose="020B0604020202020204" pitchFamily="34" charset="0"/>
              <a:buChar char="•"/>
            </a:pPr>
            <a:r>
              <a:rPr lang="en-GB" sz="2400" dirty="0"/>
              <a:t>Computational costs for producing explanations are still relatively high. </a:t>
            </a:r>
            <a:endParaRPr lang="en-SE" sz="2400" dirty="0"/>
          </a:p>
        </p:txBody>
      </p:sp>
      <p:sp>
        <p:nvSpPr>
          <p:cNvPr id="4" name="Text Placeholder 3">
            <a:extLst>
              <a:ext uri="{FF2B5EF4-FFF2-40B4-BE49-F238E27FC236}">
                <a16:creationId xmlns:a16="http://schemas.microsoft.com/office/drawing/2014/main" id="{31F3AF63-07F6-953E-160C-9C4EAD4C2098}"/>
              </a:ext>
            </a:extLst>
          </p:cNvPr>
          <p:cNvSpPr>
            <a:spLocks noGrp="1"/>
          </p:cNvSpPr>
          <p:nvPr>
            <p:ph type="body" sz="quarter" idx="26"/>
          </p:nvPr>
        </p:nvSpPr>
        <p:spPr/>
        <p:txBody>
          <a:bodyPr/>
          <a:lstStyle/>
          <a:p>
            <a:pPr marL="342900" indent="-342900">
              <a:buFont typeface="Arial" panose="020B0604020202020204" pitchFamily="34" charset="0"/>
              <a:buChar char="•"/>
            </a:pPr>
            <a:r>
              <a:rPr lang="en-GB" sz="2400" dirty="0"/>
              <a:t>There is no work that seriously addresses the problem of quantifying the grade of comprehensibility of an explanation for humans.</a:t>
            </a:r>
          </a:p>
          <a:p>
            <a:pPr marL="342900" indent="-342900">
              <a:buFont typeface="Arial" panose="020B0604020202020204" pitchFamily="34" charset="0"/>
              <a:buChar char="•"/>
            </a:pPr>
            <a:endParaRPr lang="en-SE" sz="2400" dirty="0"/>
          </a:p>
          <a:p>
            <a:pPr marL="342900" indent="-342900">
              <a:buFont typeface="Arial" panose="020B0604020202020204" pitchFamily="34" charset="0"/>
              <a:buChar char="•"/>
            </a:pPr>
            <a:r>
              <a:rPr lang="en-SE" sz="2400" dirty="0"/>
              <a:t>What works for one user, may not work for another.</a:t>
            </a:r>
          </a:p>
          <a:p>
            <a:endParaRPr lang="en-SE" sz="2400" dirty="0"/>
          </a:p>
          <a:p>
            <a:pPr marL="342900" indent="-342900">
              <a:buFont typeface="Arial" panose="020B0604020202020204" pitchFamily="34" charset="0"/>
              <a:buChar char="•"/>
            </a:pPr>
            <a:r>
              <a:rPr lang="en-SE" sz="2400" dirty="0"/>
              <a:t>All of our XAI methods focus on </a:t>
            </a:r>
            <a:r>
              <a:rPr lang="en-SE" sz="2400" i="1" dirty="0"/>
              <a:t>causality </a:t>
            </a:r>
            <a:r>
              <a:rPr lang="en-SE" sz="2400" dirty="0"/>
              <a:t>or </a:t>
            </a:r>
            <a:r>
              <a:rPr lang="en-SE" sz="2400" i="1" dirty="0"/>
              <a:t>counterfactuals. </a:t>
            </a:r>
            <a:r>
              <a:rPr lang="en-SE" sz="2400" dirty="0"/>
              <a:t>T</a:t>
            </a:r>
            <a:r>
              <a:rPr lang="en-GB" sz="2400" dirty="0"/>
              <a:t>h</a:t>
            </a:r>
            <a:r>
              <a:rPr lang="en-SE" sz="2400" dirty="0"/>
              <a:t>e latter might be </a:t>
            </a:r>
            <a:r>
              <a:rPr lang="en-SE" sz="2400" i="1" dirty="0"/>
              <a:t>very helpful </a:t>
            </a:r>
            <a:r>
              <a:rPr lang="en-SE" sz="2400" dirty="0"/>
              <a:t>but very expensive to produce.</a:t>
            </a:r>
          </a:p>
          <a:p>
            <a:pPr marL="342900" indent="-342900">
              <a:buFont typeface="Arial" panose="020B0604020202020204" pitchFamily="34" charset="0"/>
              <a:buChar char="•"/>
            </a:pPr>
            <a:endParaRPr lang="en-SE" sz="2400" dirty="0"/>
          </a:p>
          <a:p>
            <a:pPr marL="342900" indent="-342900">
              <a:buFont typeface="Arial" panose="020B0604020202020204" pitchFamily="34" charset="0"/>
              <a:buChar char="•"/>
            </a:pPr>
            <a:r>
              <a:rPr lang="en-SE" sz="2400" dirty="0"/>
              <a:t>XAI is </a:t>
            </a:r>
            <a:r>
              <a:rPr lang="en-SE" sz="2400" b="1" dirty="0"/>
              <a:t>not </a:t>
            </a:r>
            <a:r>
              <a:rPr lang="en-SE" sz="2400" dirty="0"/>
              <a:t>a panacea: too much explanability may not be desirable at all.</a:t>
            </a:r>
          </a:p>
          <a:p>
            <a:endParaRPr lang="en-SE" sz="2400" dirty="0"/>
          </a:p>
        </p:txBody>
      </p:sp>
      <p:sp>
        <p:nvSpPr>
          <p:cNvPr id="5" name="Text Placeholder 4">
            <a:extLst>
              <a:ext uri="{FF2B5EF4-FFF2-40B4-BE49-F238E27FC236}">
                <a16:creationId xmlns:a16="http://schemas.microsoft.com/office/drawing/2014/main" id="{61AB88E4-2DD6-E011-3CD6-F98F802C81CC}"/>
              </a:ext>
            </a:extLst>
          </p:cNvPr>
          <p:cNvSpPr>
            <a:spLocks noGrp="1"/>
          </p:cNvSpPr>
          <p:nvPr>
            <p:ph type="body" sz="quarter" idx="25"/>
          </p:nvPr>
        </p:nvSpPr>
        <p:spPr/>
        <p:txBody>
          <a:bodyPr/>
          <a:lstStyle/>
          <a:p>
            <a:r>
              <a:rPr lang="en-SE" dirty="0"/>
              <a:t>Open Challenges</a:t>
            </a:r>
          </a:p>
        </p:txBody>
      </p:sp>
      <p:sp>
        <p:nvSpPr>
          <p:cNvPr id="6" name="Slide Number Placeholder 5">
            <a:extLst>
              <a:ext uri="{FF2B5EF4-FFF2-40B4-BE49-F238E27FC236}">
                <a16:creationId xmlns:a16="http://schemas.microsoft.com/office/drawing/2014/main" id="{FA567EDE-F4F7-A0BC-F80E-4A220FF15457}"/>
              </a:ext>
            </a:extLst>
          </p:cNvPr>
          <p:cNvSpPr>
            <a:spLocks noGrp="1"/>
          </p:cNvSpPr>
          <p:nvPr>
            <p:ph type="sldNum" sz="quarter" idx="4"/>
          </p:nvPr>
        </p:nvSpPr>
        <p:spPr/>
        <p:txBody>
          <a:bodyPr/>
          <a:lstStyle/>
          <a:p>
            <a:pPr fontAlgn="base">
              <a:spcBef>
                <a:spcPct val="0"/>
              </a:spcBef>
              <a:spcAft>
                <a:spcPct val="0"/>
              </a:spcAft>
              <a:defRPr/>
            </a:pPr>
            <a:fld id="{DD9F0740-C59C-4AD6-B752-7CC1CE13501A}" type="slidenum">
              <a:rPr lang="bg-BG" smtClean="0">
                <a:solidFill>
                  <a:srgbClr val="000000"/>
                </a:solidFill>
              </a:rPr>
              <a:pPr fontAlgn="base">
                <a:spcBef>
                  <a:spcPct val="0"/>
                </a:spcBef>
                <a:spcAft>
                  <a:spcPct val="0"/>
                </a:spcAft>
                <a:defRPr/>
              </a:pPr>
              <a:t>35</a:t>
            </a:fld>
            <a:endParaRPr lang="bg-BG" dirty="0">
              <a:solidFill>
                <a:srgbClr val="000000"/>
              </a:solidFill>
            </a:endParaRPr>
          </a:p>
        </p:txBody>
      </p:sp>
    </p:spTree>
    <p:extLst>
      <p:ext uri="{BB962C8B-B14F-4D97-AF65-F5344CB8AC3E}">
        <p14:creationId xmlns:p14="http://schemas.microsoft.com/office/powerpoint/2010/main" val="31714468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9D6C829-02BA-F071-12DA-975727DD74B4}"/>
              </a:ext>
            </a:extLst>
          </p:cNvPr>
          <p:cNvSpPr>
            <a:spLocks noGrp="1"/>
          </p:cNvSpPr>
          <p:nvPr>
            <p:ph type="body" sz="quarter" idx="24"/>
          </p:nvPr>
        </p:nvSpPr>
        <p:spPr/>
        <p:txBody>
          <a:bodyPr/>
          <a:lstStyle/>
          <a:p>
            <a:r>
              <a:rPr lang="en-US" dirty="0"/>
              <a:t>Post-hoc</a:t>
            </a:r>
            <a:r>
              <a:rPr lang="en-SE" dirty="0"/>
              <a:t> XAI </a:t>
            </a:r>
          </a:p>
        </p:txBody>
      </p:sp>
      <p:sp>
        <p:nvSpPr>
          <p:cNvPr id="5" name="Text Placeholder 4">
            <a:extLst>
              <a:ext uri="{FF2B5EF4-FFF2-40B4-BE49-F238E27FC236}">
                <a16:creationId xmlns:a16="http://schemas.microsoft.com/office/drawing/2014/main" id="{C8C6D0EE-21BB-051D-AE4F-2D6F46D73A0A}"/>
              </a:ext>
            </a:extLst>
          </p:cNvPr>
          <p:cNvSpPr>
            <a:spLocks noGrp="1"/>
          </p:cNvSpPr>
          <p:nvPr>
            <p:ph type="body" sz="quarter" idx="25"/>
          </p:nvPr>
        </p:nvSpPr>
        <p:spPr/>
        <p:txBody>
          <a:bodyPr/>
          <a:lstStyle/>
          <a:p>
            <a:r>
              <a:rPr lang="en-SE" dirty="0"/>
              <a:t>Commercial Toolkits</a:t>
            </a:r>
          </a:p>
        </p:txBody>
      </p:sp>
      <p:sp>
        <p:nvSpPr>
          <p:cNvPr id="6" name="Slide Number Placeholder 5">
            <a:extLst>
              <a:ext uri="{FF2B5EF4-FFF2-40B4-BE49-F238E27FC236}">
                <a16:creationId xmlns:a16="http://schemas.microsoft.com/office/drawing/2014/main" id="{89DAACFC-90EA-7CF4-06AB-8EA7D33C984A}"/>
              </a:ext>
            </a:extLst>
          </p:cNvPr>
          <p:cNvSpPr>
            <a:spLocks noGrp="1"/>
          </p:cNvSpPr>
          <p:nvPr>
            <p:ph type="sldNum" sz="quarter" idx="4"/>
          </p:nvPr>
        </p:nvSpPr>
        <p:spPr/>
        <p:txBody>
          <a:bodyPr/>
          <a:lstStyle/>
          <a:p>
            <a:pPr fontAlgn="base">
              <a:spcBef>
                <a:spcPct val="0"/>
              </a:spcBef>
              <a:spcAft>
                <a:spcPct val="0"/>
              </a:spcAft>
              <a:defRPr/>
            </a:pPr>
            <a:fld id="{DD9F0740-C59C-4AD6-B752-7CC1CE13501A}" type="slidenum">
              <a:rPr lang="bg-BG" smtClean="0">
                <a:solidFill>
                  <a:srgbClr val="000000"/>
                </a:solidFill>
              </a:rPr>
              <a:pPr fontAlgn="base">
                <a:spcBef>
                  <a:spcPct val="0"/>
                </a:spcBef>
                <a:spcAft>
                  <a:spcPct val="0"/>
                </a:spcAft>
                <a:defRPr/>
              </a:pPr>
              <a:t>36</a:t>
            </a:fld>
            <a:endParaRPr lang="bg-BG" dirty="0">
              <a:solidFill>
                <a:srgbClr val="000000"/>
              </a:solidFill>
            </a:endParaRPr>
          </a:p>
        </p:txBody>
      </p:sp>
      <p:pic>
        <p:nvPicPr>
          <p:cNvPr id="7" name="Picture 6">
            <a:extLst>
              <a:ext uri="{FF2B5EF4-FFF2-40B4-BE49-F238E27FC236}">
                <a16:creationId xmlns:a16="http://schemas.microsoft.com/office/drawing/2014/main" id="{9889C496-95C2-0B88-BCB0-A0E880874933}"/>
              </a:ext>
            </a:extLst>
          </p:cNvPr>
          <p:cNvPicPr>
            <a:picLocks noChangeAspect="1"/>
          </p:cNvPicPr>
          <p:nvPr/>
        </p:nvPicPr>
        <p:blipFill>
          <a:blip r:embed="rId2"/>
          <a:stretch>
            <a:fillRect/>
          </a:stretch>
        </p:blipFill>
        <p:spPr>
          <a:xfrm>
            <a:off x="909376" y="4963887"/>
            <a:ext cx="8802006" cy="7382328"/>
          </a:xfrm>
          <a:prstGeom prst="rect">
            <a:avLst/>
          </a:prstGeom>
        </p:spPr>
      </p:pic>
      <p:pic>
        <p:nvPicPr>
          <p:cNvPr id="17410" name="Picture 2" descr="An Introduction to eXplainable AI with H2O Driverless AI | by Andi Sama |  Medium">
            <a:extLst>
              <a:ext uri="{FF2B5EF4-FFF2-40B4-BE49-F238E27FC236}">
                <a16:creationId xmlns:a16="http://schemas.microsoft.com/office/drawing/2014/main" id="{8F640C1F-C312-4033-BE4E-C646E5373E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42785" y="4568146"/>
            <a:ext cx="7336696" cy="4118655"/>
          </a:xfrm>
          <a:prstGeom prst="rect">
            <a:avLst/>
          </a:prstGeom>
          <a:noFill/>
          <a:extLst>
            <a:ext uri="{909E8E84-426E-40DD-AFC4-6F175D3DCCD1}">
              <a14:hiddenFill xmlns:a14="http://schemas.microsoft.com/office/drawing/2010/main">
                <a:solidFill>
                  <a:srgbClr val="FFFFFF"/>
                </a:solidFill>
              </a14:hiddenFill>
            </a:ext>
          </a:extLst>
        </p:spPr>
      </p:pic>
      <p:pic>
        <p:nvPicPr>
          <p:cNvPr id="17412" name="Picture 4">
            <a:extLst>
              <a:ext uri="{FF2B5EF4-FFF2-40B4-BE49-F238E27FC236}">
                <a16:creationId xmlns:a16="http://schemas.microsoft.com/office/drawing/2014/main" id="{3AE55BB5-45AC-460C-FAB4-5E9CB201EA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52629" y="7209369"/>
            <a:ext cx="9067305" cy="51003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46574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1248E20-0D0F-4CD8-4609-EE2EBA8BEC70}"/>
              </a:ext>
            </a:extLst>
          </p:cNvPr>
          <p:cNvSpPr>
            <a:spLocks noGrp="1"/>
          </p:cNvSpPr>
          <p:nvPr>
            <p:ph type="body" sz="quarter" idx="16"/>
          </p:nvPr>
        </p:nvSpPr>
        <p:spPr/>
        <p:txBody>
          <a:bodyPr/>
          <a:lstStyle/>
          <a:p>
            <a:r>
              <a:rPr lang="en-SE" dirty="0"/>
              <a:t>Conclussions</a:t>
            </a:r>
          </a:p>
        </p:txBody>
      </p:sp>
    </p:spTree>
    <p:extLst>
      <p:ext uri="{BB962C8B-B14F-4D97-AF65-F5344CB8AC3E}">
        <p14:creationId xmlns:p14="http://schemas.microsoft.com/office/powerpoint/2010/main" val="137139664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E1089E5-F648-A64F-51FC-FB70158054E3}"/>
              </a:ext>
            </a:extLst>
          </p:cNvPr>
          <p:cNvSpPr>
            <a:spLocks noGrp="1"/>
          </p:cNvSpPr>
          <p:nvPr>
            <p:ph type="body" sz="quarter" idx="24"/>
          </p:nvPr>
        </p:nvSpPr>
        <p:spPr/>
        <p:txBody>
          <a:bodyPr/>
          <a:lstStyle/>
          <a:p>
            <a:r>
              <a:rPr lang="en-SE" dirty="0"/>
              <a:t>Use Cases &amp; Challenges</a:t>
            </a:r>
          </a:p>
        </p:txBody>
      </p:sp>
      <p:sp>
        <p:nvSpPr>
          <p:cNvPr id="3" name="Text Placeholder 2">
            <a:extLst>
              <a:ext uri="{FF2B5EF4-FFF2-40B4-BE49-F238E27FC236}">
                <a16:creationId xmlns:a16="http://schemas.microsoft.com/office/drawing/2014/main" id="{46EBE03F-5E7C-A128-44FC-18A3ED728BC0}"/>
              </a:ext>
            </a:extLst>
          </p:cNvPr>
          <p:cNvSpPr>
            <a:spLocks noGrp="1"/>
          </p:cNvSpPr>
          <p:nvPr>
            <p:ph type="body" sz="quarter" idx="22"/>
          </p:nvPr>
        </p:nvSpPr>
        <p:spPr/>
        <p:txBody>
          <a:bodyPr/>
          <a:lstStyle/>
          <a:p>
            <a:pPr marL="342900" indent="-342900">
              <a:buFont typeface="Arial" panose="020B0604020202020204" pitchFamily="34" charset="0"/>
              <a:buChar char="•"/>
            </a:pPr>
            <a:r>
              <a:rPr lang="en-GB" sz="2400" dirty="0"/>
              <a:t>It is no a new problem – a reformulation of past research challenges in AI!</a:t>
            </a:r>
          </a:p>
          <a:p>
            <a:pPr marL="342900" indent="-342900">
              <a:buFont typeface="Arial" panose="020B0604020202020204" pitchFamily="34" charset="0"/>
              <a:buChar char="•"/>
            </a:pPr>
            <a:endParaRPr lang="en-GB" sz="2400" dirty="0"/>
          </a:p>
          <a:p>
            <a:pPr marL="342900" indent="-342900">
              <a:buFont typeface="Arial" panose="020B0604020202020204" pitchFamily="34" charset="0"/>
              <a:buChar char="•"/>
            </a:pPr>
            <a:r>
              <a:rPr lang="en-GB" sz="2400" dirty="0"/>
              <a:t>Explainable AI is motivated by both regulatory and real-world application of AI.</a:t>
            </a:r>
          </a:p>
          <a:p>
            <a:pPr marL="342900" indent="-342900">
              <a:buFont typeface="Arial" panose="020B0604020202020204" pitchFamily="34" charset="0"/>
              <a:buChar char="•"/>
            </a:pPr>
            <a:endParaRPr lang="en-GB" sz="2400" dirty="0"/>
          </a:p>
          <a:p>
            <a:pPr marL="342900" indent="-342900">
              <a:buFont typeface="Arial" panose="020B0604020202020204" pitchFamily="34" charset="0"/>
              <a:buChar char="•"/>
            </a:pPr>
            <a:r>
              <a:rPr lang="en-GB" sz="2400" dirty="0"/>
              <a:t>Multi-disciplinary: multiple AI fields, HCI, cognitive psychology, social science, and others.</a:t>
            </a:r>
          </a:p>
          <a:p>
            <a:pPr marL="342900" indent="-342900">
              <a:buFont typeface="Arial" panose="020B0604020202020204" pitchFamily="34" charset="0"/>
              <a:buChar char="•"/>
            </a:pPr>
            <a:endParaRPr lang="en-GB" sz="2400" dirty="0"/>
          </a:p>
          <a:p>
            <a:pPr marL="342900" indent="-342900">
              <a:buFont typeface="Arial" panose="020B0604020202020204" pitchFamily="34" charset="0"/>
              <a:buChar char="•"/>
            </a:pPr>
            <a:r>
              <a:rPr lang="en-GB" sz="2400" dirty="0"/>
              <a:t>Yet, most work—as we have seen—focus on feature importance.</a:t>
            </a:r>
          </a:p>
          <a:p>
            <a:pPr marL="342900" indent="-342900">
              <a:buFont typeface="Arial" panose="020B0604020202020204" pitchFamily="34" charset="0"/>
              <a:buChar char="•"/>
            </a:pPr>
            <a:endParaRPr lang="en-SE" sz="2400" dirty="0"/>
          </a:p>
        </p:txBody>
      </p:sp>
      <p:pic>
        <p:nvPicPr>
          <p:cNvPr id="7" name="Picture 6">
            <a:extLst>
              <a:ext uri="{FF2B5EF4-FFF2-40B4-BE49-F238E27FC236}">
                <a16:creationId xmlns:a16="http://schemas.microsoft.com/office/drawing/2014/main" id="{7654397F-3568-40ED-128C-7534AD450432}"/>
              </a:ext>
            </a:extLst>
          </p:cNvPr>
          <p:cNvPicPr>
            <a:picLocks noChangeAspect="1"/>
          </p:cNvPicPr>
          <p:nvPr/>
        </p:nvPicPr>
        <p:blipFill>
          <a:blip r:embed="rId2"/>
          <a:stretch>
            <a:fillRect/>
          </a:stretch>
        </p:blipFill>
        <p:spPr>
          <a:xfrm>
            <a:off x="13588885" y="6028921"/>
            <a:ext cx="7772400" cy="4392128"/>
          </a:xfrm>
          <a:prstGeom prst="rect">
            <a:avLst/>
          </a:prstGeom>
        </p:spPr>
      </p:pic>
      <p:sp>
        <p:nvSpPr>
          <p:cNvPr id="5" name="Text Placeholder 4">
            <a:extLst>
              <a:ext uri="{FF2B5EF4-FFF2-40B4-BE49-F238E27FC236}">
                <a16:creationId xmlns:a16="http://schemas.microsoft.com/office/drawing/2014/main" id="{2606C39B-D7C0-32DC-B368-B8768D94362E}"/>
              </a:ext>
            </a:extLst>
          </p:cNvPr>
          <p:cNvSpPr>
            <a:spLocks noGrp="1"/>
          </p:cNvSpPr>
          <p:nvPr>
            <p:ph type="body" sz="quarter" idx="25"/>
          </p:nvPr>
        </p:nvSpPr>
        <p:spPr/>
        <p:txBody>
          <a:bodyPr/>
          <a:lstStyle/>
          <a:p>
            <a:r>
              <a:rPr lang="en-SE" dirty="0"/>
              <a:t>Conclussions</a:t>
            </a:r>
          </a:p>
        </p:txBody>
      </p:sp>
      <p:sp>
        <p:nvSpPr>
          <p:cNvPr id="6" name="Slide Number Placeholder 5">
            <a:extLst>
              <a:ext uri="{FF2B5EF4-FFF2-40B4-BE49-F238E27FC236}">
                <a16:creationId xmlns:a16="http://schemas.microsoft.com/office/drawing/2014/main" id="{5301FA54-58F6-4B0E-792B-9CB6B6256B50}"/>
              </a:ext>
            </a:extLst>
          </p:cNvPr>
          <p:cNvSpPr>
            <a:spLocks noGrp="1"/>
          </p:cNvSpPr>
          <p:nvPr>
            <p:ph type="sldNum" sz="quarter" idx="4"/>
          </p:nvPr>
        </p:nvSpPr>
        <p:spPr/>
        <p:txBody>
          <a:bodyPr/>
          <a:lstStyle/>
          <a:p>
            <a:pPr fontAlgn="base">
              <a:spcBef>
                <a:spcPct val="0"/>
              </a:spcBef>
              <a:spcAft>
                <a:spcPct val="0"/>
              </a:spcAft>
              <a:defRPr/>
            </a:pPr>
            <a:fld id="{DD9F0740-C59C-4AD6-B752-7CC1CE13501A}" type="slidenum">
              <a:rPr lang="bg-BG" smtClean="0">
                <a:solidFill>
                  <a:srgbClr val="000000"/>
                </a:solidFill>
              </a:rPr>
              <a:pPr fontAlgn="base">
                <a:spcBef>
                  <a:spcPct val="0"/>
                </a:spcBef>
                <a:spcAft>
                  <a:spcPct val="0"/>
                </a:spcAft>
                <a:defRPr/>
              </a:pPr>
              <a:t>38</a:t>
            </a:fld>
            <a:endParaRPr lang="bg-BG" dirty="0">
              <a:solidFill>
                <a:srgbClr val="000000"/>
              </a:solidFill>
            </a:endParaRPr>
          </a:p>
        </p:txBody>
      </p:sp>
    </p:spTree>
    <p:extLst>
      <p:ext uri="{BB962C8B-B14F-4D97-AF65-F5344CB8AC3E}">
        <p14:creationId xmlns:p14="http://schemas.microsoft.com/office/powerpoint/2010/main" val="405309237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6"/>
          </p:nvPr>
        </p:nvSpPr>
        <p:spPr/>
        <p:txBody>
          <a:bodyPr/>
          <a:lstStyle/>
          <a:p>
            <a:r>
              <a:rPr lang="en-US" dirty="0"/>
              <a:t>Questions?</a:t>
            </a:r>
          </a:p>
        </p:txBody>
      </p:sp>
    </p:spTree>
    <p:extLst>
      <p:ext uri="{BB962C8B-B14F-4D97-AF65-F5344CB8AC3E}">
        <p14:creationId xmlns:p14="http://schemas.microsoft.com/office/powerpoint/2010/main" val="42750486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6"/>
          </p:nvPr>
        </p:nvSpPr>
        <p:spPr/>
        <p:txBody>
          <a:bodyPr/>
          <a:lstStyle/>
          <a:p>
            <a:r>
              <a:rPr lang="en-US" dirty="0"/>
              <a:t>What is and why XAI</a:t>
            </a:r>
          </a:p>
        </p:txBody>
      </p:sp>
    </p:spTree>
    <p:extLst>
      <p:ext uri="{BB962C8B-B14F-4D97-AF65-F5344CB8AC3E}">
        <p14:creationId xmlns:p14="http://schemas.microsoft.com/office/powerpoint/2010/main" val="3781345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16B149D-BBDC-2B6F-5CFC-AFC87752DD20}"/>
              </a:ext>
            </a:extLst>
          </p:cNvPr>
          <p:cNvSpPr>
            <a:spLocks noGrp="1"/>
          </p:cNvSpPr>
          <p:nvPr>
            <p:ph type="body" sz="quarter" idx="24"/>
          </p:nvPr>
        </p:nvSpPr>
        <p:spPr/>
        <p:txBody>
          <a:bodyPr/>
          <a:lstStyle/>
          <a:p>
            <a:r>
              <a:rPr lang="en-US" dirty="0"/>
              <a:t>What is and why XAI</a:t>
            </a:r>
          </a:p>
        </p:txBody>
      </p:sp>
      <p:sp>
        <p:nvSpPr>
          <p:cNvPr id="5" name="Text Placeholder 4">
            <a:extLst>
              <a:ext uri="{FF2B5EF4-FFF2-40B4-BE49-F238E27FC236}">
                <a16:creationId xmlns:a16="http://schemas.microsoft.com/office/drawing/2014/main" id="{521F8649-E047-842C-6F63-8A00D81393B2}"/>
              </a:ext>
            </a:extLst>
          </p:cNvPr>
          <p:cNvSpPr>
            <a:spLocks noGrp="1"/>
          </p:cNvSpPr>
          <p:nvPr>
            <p:ph type="body" sz="quarter" idx="25"/>
          </p:nvPr>
        </p:nvSpPr>
        <p:spPr/>
        <p:txBody>
          <a:bodyPr/>
          <a:lstStyle/>
          <a:p>
            <a:r>
              <a:rPr lang="en-SE" dirty="0"/>
              <a:t>A Supervised Learning Example</a:t>
            </a:r>
          </a:p>
        </p:txBody>
      </p:sp>
      <p:sp>
        <p:nvSpPr>
          <p:cNvPr id="6" name="Slide Number Placeholder 5">
            <a:extLst>
              <a:ext uri="{FF2B5EF4-FFF2-40B4-BE49-F238E27FC236}">
                <a16:creationId xmlns:a16="http://schemas.microsoft.com/office/drawing/2014/main" id="{97BABA33-8C44-4360-4548-D28FB4D10038}"/>
              </a:ext>
            </a:extLst>
          </p:cNvPr>
          <p:cNvSpPr>
            <a:spLocks noGrp="1"/>
          </p:cNvSpPr>
          <p:nvPr>
            <p:ph type="sldNum" sz="quarter" idx="4"/>
          </p:nvPr>
        </p:nvSpPr>
        <p:spPr/>
        <p:txBody>
          <a:bodyPr/>
          <a:lstStyle/>
          <a:p>
            <a:pPr fontAlgn="base">
              <a:spcBef>
                <a:spcPct val="0"/>
              </a:spcBef>
              <a:spcAft>
                <a:spcPct val="0"/>
              </a:spcAft>
              <a:defRPr/>
            </a:pPr>
            <a:fld id="{DD9F0740-C59C-4AD6-B752-7CC1CE13501A}" type="slidenum">
              <a:rPr lang="bg-BG" smtClean="0">
                <a:solidFill>
                  <a:srgbClr val="000000"/>
                </a:solidFill>
              </a:rPr>
              <a:pPr fontAlgn="base">
                <a:spcBef>
                  <a:spcPct val="0"/>
                </a:spcBef>
                <a:spcAft>
                  <a:spcPct val="0"/>
                </a:spcAft>
                <a:defRPr/>
              </a:pPr>
              <a:t>5</a:t>
            </a:fld>
            <a:endParaRPr lang="bg-BG" dirty="0">
              <a:solidFill>
                <a:srgbClr val="000000"/>
              </a:solidFill>
            </a:endParaRPr>
          </a:p>
        </p:txBody>
      </p:sp>
      <p:pic>
        <p:nvPicPr>
          <p:cNvPr id="12" name="Graphic 11" descr="Apple with solid fill">
            <a:extLst>
              <a:ext uri="{FF2B5EF4-FFF2-40B4-BE49-F238E27FC236}">
                <a16:creationId xmlns:a16="http://schemas.microsoft.com/office/drawing/2014/main" id="{99FB2EAE-BE0C-160A-7641-8465249DBCB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348127" y="9555243"/>
            <a:ext cx="914400" cy="914400"/>
          </a:xfrm>
          <a:prstGeom prst="rect">
            <a:avLst/>
          </a:prstGeom>
        </p:spPr>
      </p:pic>
      <p:pic>
        <p:nvPicPr>
          <p:cNvPr id="14" name="Graphic 13" descr="Chicken leg with solid fill">
            <a:extLst>
              <a:ext uri="{FF2B5EF4-FFF2-40B4-BE49-F238E27FC236}">
                <a16:creationId xmlns:a16="http://schemas.microsoft.com/office/drawing/2014/main" id="{287E3E73-A880-93EB-9341-B1EC40A07CC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312039" y="8247716"/>
            <a:ext cx="914400" cy="914400"/>
          </a:xfrm>
          <a:prstGeom prst="rect">
            <a:avLst/>
          </a:prstGeom>
        </p:spPr>
      </p:pic>
      <p:pic>
        <p:nvPicPr>
          <p:cNvPr id="16" name="Graphic 15" descr="Banana with solid fill">
            <a:extLst>
              <a:ext uri="{FF2B5EF4-FFF2-40B4-BE49-F238E27FC236}">
                <a16:creationId xmlns:a16="http://schemas.microsoft.com/office/drawing/2014/main" id="{83622822-EB46-516B-5A9E-A9784C3CA96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312039" y="10862769"/>
            <a:ext cx="914400" cy="914400"/>
          </a:xfrm>
          <a:prstGeom prst="rect">
            <a:avLst/>
          </a:prstGeom>
        </p:spPr>
      </p:pic>
      <p:pic>
        <p:nvPicPr>
          <p:cNvPr id="18" name="Graphic 17" descr="Acorn with solid fill">
            <a:extLst>
              <a:ext uri="{FF2B5EF4-FFF2-40B4-BE49-F238E27FC236}">
                <a16:creationId xmlns:a16="http://schemas.microsoft.com/office/drawing/2014/main" id="{A54DF4E1-B304-85E6-95F5-8E389599D38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312039" y="6940190"/>
            <a:ext cx="914400" cy="914400"/>
          </a:xfrm>
          <a:prstGeom prst="rect">
            <a:avLst/>
          </a:prstGeom>
        </p:spPr>
      </p:pic>
      <p:sp>
        <p:nvSpPr>
          <p:cNvPr id="19" name="TextBox 18">
            <a:extLst>
              <a:ext uri="{FF2B5EF4-FFF2-40B4-BE49-F238E27FC236}">
                <a16:creationId xmlns:a16="http://schemas.microsoft.com/office/drawing/2014/main" id="{79BC877C-DDA5-0D72-B7F8-E4EC8235EBFF}"/>
              </a:ext>
            </a:extLst>
          </p:cNvPr>
          <p:cNvSpPr txBox="1"/>
          <p:nvPr/>
        </p:nvSpPr>
        <p:spPr>
          <a:xfrm>
            <a:off x="5464097" y="7159350"/>
            <a:ext cx="1068626" cy="461665"/>
          </a:xfrm>
          <a:prstGeom prst="rect">
            <a:avLst/>
          </a:prstGeom>
          <a:noFill/>
        </p:spPr>
        <p:txBody>
          <a:bodyPr wrap="none" rtlCol="0">
            <a:spAutoFit/>
          </a:bodyPr>
          <a:lstStyle/>
          <a:p>
            <a:r>
              <a:rPr lang="en-SE" sz="2400" b="1" dirty="0">
                <a:solidFill>
                  <a:srgbClr val="0100C8"/>
                </a:solidFill>
                <a:latin typeface="Helvetica Neue" panose="02000503000000020004" pitchFamily="2" charset="0"/>
                <a:ea typeface="Helvetica Neue" panose="02000503000000020004" pitchFamily="2" charset="0"/>
                <a:cs typeface="Helvetica Neue" panose="02000503000000020004" pitchFamily="2" charset="0"/>
              </a:rPr>
              <a:t>Acorn</a:t>
            </a:r>
          </a:p>
        </p:txBody>
      </p:sp>
      <p:sp>
        <p:nvSpPr>
          <p:cNvPr id="20" name="TextBox 19">
            <a:extLst>
              <a:ext uri="{FF2B5EF4-FFF2-40B4-BE49-F238E27FC236}">
                <a16:creationId xmlns:a16="http://schemas.microsoft.com/office/drawing/2014/main" id="{32A89FB0-FD38-4F64-553A-9D40961E2865}"/>
              </a:ext>
            </a:extLst>
          </p:cNvPr>
          <p:cNvSpPr txBox="1"/>
          <p:nvPr/>
        </p:nvSpPr>
        <p:spPr>
          <a:xfrm>
            <a:off x="5464097" y="8478627"/>
            <a:ext cx="1915909" cy="461665"/>
          </a:xfrm>
          <a:prstGeom prst="rect">
            <a:avLst/>
          </a:prstGeom>
          <a:noFill/>
        </p:spPr>
        <p:txBody>
          <a:bodyPr wrap="none" rtlCol="0">
            <a:spAutoFit/>
          </a:bodyPr>
          <a:lstStyle/>
          <a:p>
            <a:r>
              <a:rPr lang="en-SE" sz="2400" b="1" dirty="0">
                <a:solidFill>
                  <a:srgbClr val="0100C8"/>
                </a:solidFill>
                <a:latin typeface="Helvetica Neue" panose="02000503000000020004" pitchFamily="2" charset="0"/>
                <a:ea typeface="Helvetica Neue" panose="02000503000000020004" pitchFamily="2" charset="0"/>
                <a:cs typeface="Helvetica Neue" panose="02000503000000020004" pitchFamily="2" charset="0"/>
              </a:rPr>
              <a:t>Chicken leg</a:t>
            </a:r>
          </a:p>
        </p:txBody>
      </p:sp>
      <p:sp>
        <p:nvSpPr>
          <p:cNvPr id="21" name="TextBox 20">
            <a:extLst>
              <a:ext uri="{FF2B5EF4-FFF2-40B4-BE49-F238E27FC236}">
                <a16:creationId xmlns:a16="http://schemas.microsoft.com/office/drawing/2014/main" id="{5C31816F-2601-F678-6B65-28C544CA0BD4}"/>
              </a:ext>
            </a:extLst>
          </p:cNvPr>
          <p:cNvSpPr txBox="1"/>
          <p:nvPr/>
        </p:nvSpPr>
        <p:spPr>
          <a:xfrm>
            <a:off x="5464097" y="9781610"/>
            <a:ext cx="1027845" cy="461665"/>
          </a:xfrm>
          <a:prstGeom prst="rect">
            <a:avLst/>
          </a:prstGeom>
          <a:noFill/>
        </p:spPr>
        <p:txBody>
          <a:bodyPr wrap="none" rtlCol="0">
            <a:spAutoFit/>
          </a:bodyPr>
          <a:lstStyle/>
          <a:p>
            <a:r>
              <a:rPr lang="en-SE" sz="2400" b="1" dirty="0">
                <a:solidFill>
                  <a:srgbClr val="0100C8"/>
                </a:solidFill>
                <a:latin typeface="Helvetica Neue" panose="02000503000000020004" pitchFamily="2" charset="0"/>
                <a:ea typeface="Helvetica Neue" panose="02000503000000020004" pitchFamily="2" charset="0"/>
                <a:cs typeface="Helvetica Neue" panose="02000503000000020004" pitchFamily="2" charset="0"/>
              </a:rPr>
              <a:t>Apple</a:t>
            </a:r>
          </a:p>
        </p:txBody>
      </p:sp>
      <p:sp>
        <p:nvSpPr>
          <p:cNvPr id="22" name="TextBox 21">
            <a:extLst>
              <a:ext uri="{FF2B5EF4-FFF2-40B4-BE49-F238E27FC236}">
                <a16:creationId xmlns:a16="http://schemas.microsoft.com/office/drawing/2014/main" id="{D63D04BE-1EDC-83EB-13A0-A7B13370139F}"/>
              </a:ext>
            </a:extLst>
          </p:cNvPr>
          <p:cNvSpPr txBox="1"/>
          <p:nvPr/>
        </p:nvSpPr>
        <p:spPr>
          <a:xfrm>
            <a:off x="5485642" y="11089136"/>
            <a:ext cx="1460656" cy="461665"/>
          </a:xfrm>
          <a:prstGeom prst="rect">
            <a:avLst/>
          </a:prstGeom>
          <a:noFill/>
        </p:spPr>
        <p:txBody>
          <a:bodyPr wrap="none" rtlCol="0">
            <a:spAutoFit/>
          </a:bodyPr>
          <a:lstStyle/>
          <a:p>
            <a:r>
              <a:rPr lang="en-SE" sz="2400" b="1" dirty="0">
                <a:solidFill>
                  <a:srgbClr val="0100C8"/>
                </a:solidFill>
                <a:latin typeface="Helvetica Neue" panose="02000503000000020004" pitchFamily="2" charset="0"/>
                <a:ea typeface="Helvetica Neue" panose="02000503000000020004" pitchFamily="2" charset="0"/>
                <a:cs typeface="Helvetica Neue" panose="02000503000000020004" pitchFamily="2" charset="0"/>
              </a:rPr>
              <a:t>Bananas</a:t>
            </a:r>
          </a:p>
        </p:txBody>
      </p:sp>
      <p:sp>
        <p:nvSpPr>
          <p:cNvPr id="23" name="Right Brace 22">
            <a:extLst>
              <a:ext uri="{FF2B5EF4-FFF2-40B4-BE49-F238E27FC236}">
                <a16:creationId xmlns:a16="http://schemas.microsoft.com/office/drawing/2014/main" id="{E7C15A4A-63DB-FCE5-7C97-B6C581C32C46}"/>
              </a:ext>
            </a:extLst>
          </p:cNvPr>
          <p:cNvSpPr/>
          <p:nvPr/>
        </p:nvSpPr>
        <p:spPr>
          <a:xfrm>
            <a:off x="7961970" y="6940190"/>
            <a:ext cx="1460655" cy="4836979"/>
          </a:xfrm>
          <a:prstGeom prst="rightBrace">
            <a:avLst>
              <a:gd name="adj1" fmla="val 8333"/>
              <a:gd name="adj2" fmla="val 49540"/>
            </a:avLst>
          </a:prstGeom>
          <a:ln w="57150">
            <a:solidFill>
              <a:srgbClr val="FF2D6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SE"/>
          </a:p>
        </p:txBody>
      </p:sp>
      <p:pic>
        <p:nvPicPr>
          <p:cNvPr id="25" name="Graphic 24" descr="Gears with solid fill">
            <a:extLst>
              <a:ext uri="{FF2B5EF4-FFF2-40B4-BE49-F238E27FC236}">
                <a16:creationId xmlns:a16="http://schemas.microsoft.com/office/drawing/2014/main" id="{8BE543B9-A6A8-ECCA-1DB0-E876166B2EF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0438297" y="8024598"/>
            <a:ext cx="2971985" cy="2971985"/>
          </a:xfrm>
          <a:prstGeom prst="rect">
            <a:avLst/>
          </a:prstGeom>
        </p:spPr>
      </p:pic>
      <p:cxnSp>
        <p:nvCxnSpPr>
          <p:cNvPr id="29" name="Straight Arrow Connector 28">
            <a:extLst>
              <a:ext uri="{FF2B5EF4-FFF2-40B4-BE49-F238E27FC236}">
                <a16:creationId xmlns:a16="http://schemas.microsoft.com/office/drawing/2014/main" id="{C1E839A2-A8BD-D860-871E-C635E7A55D01}"/>
              </a:ext>
            </a:extLst>
          </p:cNvPr>
          <p:cNvCxnSpPr>
            <a:cxnSpLocks/>
          </p:cNvCxnSpPr>
          <p:nvPr/>
        </p:nvCxnSpPr>
        <p:spPr>
          <a:xfrm>
            <a:off x="14028234" y="9510590"/>
            <a:ext cx="1204332" cy="0"/>
          </a:xfrm>
          <a:prstGeom prst="straightConnector1">
            <a:avLst/>
          </a:prstGeom>
          <a:ln w="57150">
            <a:solidFill>
              <a:srgbClr val="FF2D64"/>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9E0D9A3B-FFDD-B46B-DC1F-926A4856DF4A}"/>
              </a:ext>
            </a:extLst>
          </p:cNvPr>
          <p:cNvSpPr txBox="1"/>
          <p:nvPr/>
        </p:nvSpPr>
        <p:spPr>
          <a:xfrm>
            <a:off x="15515982" y="9248502"/>
            <a:ext cx="1915909" cy="461665"/>
          </a:xfrm>
          <a:prstGeom prst="rect">
            <a:avLst/>
          </a:prstGeom>
          <a:noFill/>
        </p:spPr>
        <p:txBody>
          <a:bodyPr wrap="none" rtlCol="0">
            <a:spAutoFit/>
          </a:bodyPr>
          <a:lstStyle/>
          <a:p>
            <a:r>
              <a:rPr lang="en-SE" sz="2400" b="1" dirty="0">
                <a:solidFill>
                  <a:srgbClr val="0100C8"/>
                </a:solidFill>
                <a:latin typeface="Helvetica Neue" panose="02000503000000020004" pitchFamily="2" charset="0"/>
                <a:ea typeface="Helvetica Neue" panose="02000503000000020004" pitchFamily="2" charset="0"/>
                <a:cs typeface="Helvetica Neue" panose="02000503000000020004" pitchFamily="2" charset="0"/>
              </a:rPr>
              <a:t>Chicken leg</a:t>
            </a:r>
          </a:p>
        </p:txBody>
      </p:sp>
      <p:sp>
        <p:nvSpPr>
          <p:cNvPr id="31" name="TextBox 30">
            <a:extLst>
              <a:ext uri="{FF2B5EF4-FFF2-40B4-BE49-F238E27FC236}">
                <a16:creationId xmlns:a16="http://schemas.microsoft.com/office/drawing/2014/main" id="{DA8A2E7A-5D6E-B1D4-7B0B-8E6DE8F76925}"/>
              </a:ext>
            </a:extLst>
          </p:cNvPr>
          <p:cNvSpPr txBox="1"/>
          <p:nvPr/>
        </p:nvSpPr>
        <p:spPr>
          <a:xfrm>
            <a:off x="5464096" y="6329783"/>
            <a:ext cx="1072730" cy="461665"/>
          </a:xfrm>
          <a:prstGeom prst="rect">
            <a:avLst/>
          </a:prstGeom>
          <a:noFill/>
        </p:spPr>
        <p:txBody>
          <a:bodyPr wrap="none" rtlCol="0">
            <a:spAutoFit/>
          </a:bodyPr>
          <a:lstStyle/>
          <a:p>
            <a:r>
              <a:rPr lang="en-SE" sz="2400" b="1" dirty="0">
                <a:solidFill>
                  <a:srgbClr val="FF2D64"/>
                </a:solidFill>
                <a:latin typeface="Helvetica Neue" panose="02000503000000020004" pitchFamily="2" charset="0"/>
                <a:ea typeface="Helvetica Neue" panose="02000503000000020004" pitchFamily="2" charset="0"/>
                <a:cs typeface="Helvetica Neue" panose="02000503000000020004" pitchFamily="2" charset="0"/>
              </a:rPr>
              <a:t>Label:</a:t>
            </a:r>
          </a:p>
        </p:txBody>
      </p:sp>
      <p:sp>
        <p:nvSpPr>
          <p:cNvPr id="33" name="TextBox 32">
            <a:extLst>
              <a:ext uri="{FF2B5EF4-FFF2-40B4-BE49-F238E27FC236}">
                <a16:creationId xmlns:a16="http://schemas.microsoft.com/office/drawing/2014/main" id="{DDD41A47-1A89-D48A-A4C3-516AFAF4B91F}"/>
              </a:ext>
            </a:extLst>
          </p:cNvPr>
          <p:cNvSpPr txBox="1"/>
          <p:nvPr/>
        </p:nvSpPr>
        <p:spPr>
          <a:xfrm>
            <a:off x="4348127" y="6302246"/>
            <a:ext cx="958917" cy="461665"/>
          </a:xfrm>
          <a:prstGeom prst="rect">
            <a:avLst/>
          </a:prstGeom>
          <a:noFill/>
        </p:spPr>
        <p:txBody>
          <a:bodyPr wrap="none" rtlCol="0">
            <a:spAutoFit/>
          </a:bodyPr>
          <a:lstStyle/>
          <a:p>
            <a:r>
              <a:rPr lang="en-SE" sz="2400" b="1" dirty="0">
                <a:solidFill>
                  <a:srgbClr val="FF2D64"/>
                </a:solidFill>
                <a:latin typeface="Helvetica Neue" panose="02000503000000020004" pitchFamily="2" charset="0"/>
                <a:ea typeface="Helvetica Neue" panose="02000503000000020004" pitchFamily="2" charset="0"/>
                <a:cs typeface="Helvetica Neue" panose="02000503000000020004" pitchFamily="2" charset="0"/>
              </a:rPr>
              <a:t>Data:</a:t>
            </a:r>
          </a:p>
        </p:txBody>
      </p:sp>
      <p:cxnSp>
        <p:nvCxnSpPr>
          <p:cNvPr id="35" name="Straight Arrow Connector 34">
            <a:extLst>
              <a:ext uri="{FF2B5EF4-FFF2-40B4-BE49-F238E27FC236}">
                <a16:creationId xmlns:a16="http://schemas.microsoft.com/office/drawing/2014/main" id="{FEDC4F48-D41A-EEED-1A59-042F31C8AF7A}"/>
              </a:ext>
            </a:extLst>
          </p:cNvPr>
          <p:cNvCxnSpPr>
            <a:cxnSpLocks/>
          </p:cNvCxnSpPr>
          <p:nvPr/>
        </p:nvCxnSpPr>
        <p:spPr>
          <a:xfrm>
            <a:off x="11146451" y="7390182"/>
            <a:ext cx="809427" cy="634416"/>
          </a:xfrm>
          <a:prstGeom prst="straightConnector1">
            <a:avLst/>
          </a:prstGeom>
          <a:ln w="57150">
            <a:solidFill>
              <a:srgbClr val="FF2D64"/>
            </a:solidFill>
            <a:tailEnd type="triangle"/>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7B77566F-2501-1E87-F95A-67E1BF1DFAF5}"/>
              </a:ext>
            </a:extLst>
          </p:cNvPr>
          <p:cNvSpPr txBox="1"/>
          <p:nvPr/>
        </p:nvSpPr>
        <p:spPr>
          <a:xfrm>
            <a:off x="4312039" y="5696973"/>
            <a:ext cx="2869346" cy="523220"/>
          </a:xfrm>
          <a:prstGeom prst="rect">
            <a:avLst/>
          </a:prstGeom>
          <a:noFill/>
        </p:spPr>
        <p:txBody>
          <a:bodyPr wrap="square" rtlCol="0">
            <a:spAutoFit/>
          </a:bodyPr>
          <a:lstStyle/>
          <a:p>
            <a:r>
              <a:rPr lang="en-SE" sz="2800" b="1" dirty="0">
                <a:solidFill>
                  <a:srgbClr val="FF2D64"/>
                </a:solidFill>
                <a:latin typeface="Helvetica Neue" panose="02000503000000020004" pitchFamily="2" charset="0"/>
                <a:ea typeface="Helvetica Neue" panose="02000503000000020004" pitchFamily="2" charset="0"/>
                <a:cs typeface="Helvetica Neue" panose="02000503000000020004" pitchFamily="2" charset="0"/>
              </a:rPr>
              <a:t>Model Training</a:t>
            </a:r>
          </a:p>
        </p:txBody>
      </p:sp>
      <p:sp>
        <p:nvSpPr>
          <p:cNvPr id="41" name="TextBox 40">
            <a:extLst>
              <a:ext uri="{FF2B5EF4-FFF2-40B4-BE49-F238E27FC236}">
                <a16:creationId xmlns:a16="http://schemas.microsoft.com/office/drawing/2014/main" id="{0296FB95-8968-5E1E-2553-6319FCFEA947}"/>
              </a:ext>
            </a:extLst>
          </p:cNvPr>
          <p:cNvSpPr txBox="1"/>
          <p:nvPr/>
        </p:nvSpPr>
        <p:spPr>
          <a:xfrm>
            <a:off x="12363220" y="5779026"/>
            <a:ext cx="2869346" cy="523220"/>
          </a:xfrm>
          <a:prstGeom prst="rect">
            <a:avLst/>
          </a:prstGeom>
          <a:noFill/>
        </p:spPr>
        <p:txBody>
          <a:bodyPr wrap="square" rtlCol="0">
            <a:spAutoFit/>
          </a:bodyPr>
          <a:lstStyle/>
          <a:p>
            <a:r>
              <a:rPr lang="en-SE" sz="2800" b="1" dirty="0">
                <a:solidFill>
                  <a:srgbClr val="FF2D64"/>
                </a:solidFill>
                <a:latin typeface="Helvetica Neue" panose="02000503000000020004" pitchFamily="2" charset="0"/>
                <a:ea typeface="Helvetica Neue" panose="02000503000000020004" pitchFamily="2" charset="0"/>
                <a:cs typeface="Helvetica Neue" panose="02000503000000020004" pitchFamily="2" charset="0"/>
              </a:rPr>
              <a:t>Model Usage</a:t>
            </a:r>
          </a:p>
        </p:txBody>
      </p:sp>
      <p:sp>
        <p:nvSpPr>
          <p:cNvPr id="44" name="TextBox 43">
            <a:extLst>
              <a:ext uri="{FF2B5EF4-FFF2-40B4-BE49-F238E27FC236}">
                <a16:creationId xmlns:a16="http://schemas.microsoft.com/office/drawing/2014/main" id="{DA787CB2-192A-3DF6-B916-FE567255D3AC}"/>
              </a:ext>
            </a:extLst>
          </p:cNvPr>
          <p:cNvSpPr txBox="1"/>
          <p:nvPr/>
        </p:nvSpPr>
        <p:spPr>
          <a:xfrm>
            <a:off x="11558891" y="7158091"/>
            <a:ext cx="2869346" cy="461665"/>
          </a:xfrm>
          <a:prstGeom prst="rect">
            <a:avLst/>
          </a:prstGeom>
          <a:noFill/>
        </p:spPr>
        <p:txBody>
          <a:bodyPr wrap="square" rtlCol="0">
            <a:spAutoFit/>
          </a:bodyPr>
          <a:lstStyle/>
          <a:p>
            <a:r>
              <a:rPr lang="en-SE" sz="2400" b="1" dirty="0">
                <a:solidFill>
                  <a:srgbClr val="FF2D64"/>
                </a:solidFill>
                <a:latin typeface="Helvetica Neue" panose="02000503000000020004" pitchFamily="2" charset="0"/>
                <a:ea typeface="Helvetica Neue" panose="02000503000000020004" pitchFamily="2" charset="0"/>
                <a:cs typeface="Helvetica Neue" panose="02000503000000020004" pitchFamily="2" charset="0"/>
              </a:rPr>
              <a:t>Input</a:t>
            </a:r>
          </a:p>
        </p:txBody>
      </p:sp>
      <p:sp>
        <p:nvSpPr>
          <p:cNvPr id="45" name="TextBox 44">
            <a:extLst>
              <a:ext uri="{FF2B5EF4-FFF2-40B4-BE49-F238E27FC236}">
                <a16:creationId xmlns:a16="http://schemas.microsoft.com/office/drawing/2014/main" id="{8377EBB2-9909-D6DA-633A-46594DB1C63B}"/>
              </a:ext>
            </a:extLst>
          </p:cNvPr>
          <p:cNvSpPr txBox="1"/>
          <p:nvPr/>
        </p:nvSpPr>
        <p:spPr>
          <a:xfrm>
            <a:off x="14028234" y="8877682"/>
            <a:ext cx="2869346" cy="461665"/>
          </a:xfrm>
          <a:prstGeom prst="rect">
            <a:avLst/>
          </a:prstGeom>
          <a:noFill/>
        </p:spPr>
        <p:txBody>
          <a:bodyPr wrap="square" rtlCol="0">
            <a:spAutoFit/>
          </a:bodyPr>
          <a:lstStyle/>
          <a:p>
            <a:r>
              <a:rPr lang="en-SE" sz="2400" b="1" dirty="0">
                <a:solidFill>
                  <a:srgbClr val="FF2D64"/>
                </a:solidFill>
                <a:latin typeface="Helvetica Neue" panose="02000503000000020004" pitchFamily="2" charset="0"/>
                <a:ea typeface="Helvetica Neue" panose="02000503000000020004" pitchFamily="2" charset="0"/>
                <a:cs typeface="Helvetica Neue" panose="02000503000000020004" pitchFamily="2" charset="0"/>
              </a:rPr>
              <a:t>Output</a:t>
            </a:r>
          </a:p>
        </p:txBody>
      </p:sp>
      <p:sp>
        <p:nvSpPr>
          <p:cNvPr id="46" name="Right Brace 45">
            <a:extLst>
              <a:ext uri="{FF2B5EF4-FFF2-40B4-BE49-F238E27FC236}">
                <a16:creationId xmlns:a16="http://schemas.microsoft.com/office/drawing/2014/main" id="{CE85BEB1-31B0-847C-C620-EAA315478A4B}"/>
              </a:ext>
            </a:extLst>
          </p:cNvPr>
          <p:cNvSpPr/>
          <p:nvPr/>
        </p:nvSpPr>
        <p:spPr>
          <a:xfrm>
            <a:off x="2653720" y="6828359"/>
            <a:ext cx="1460655" cy="1138061"/>
          </a:xfrm>
          <a:prstGeom prst="rightBrace">
            <a:avLst>
              <a:gd name="adj1" fmla="val 8333"/>
              <a:gd name="adj2" fmla="val 49540"/>
            </a:avLst>
          </a:prstGeom>
          <a:ln w="57150">
            <a:solidFill>
              <a:srgbClr val="FF2D6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SE"/>
          </a:p>
        </p:txBody>
      </p:sp>
      <p:sp>
        <p:nvSpPr>
          <p:cNvPr id="47" name="TextBox 46">
            <a:extLst>
              <a:ext uri="{FF2B5EF4-FFF2-40B4-BE49-F238E27FC236}">
                <a16:creationId xmlns:a16="http://schemas.microsoft.com/office/drawing/2014/main" id="{5B1351D9-ACD4-89E6-437A-A963B8A0F06A}"/>
              </a:ext>
            </a:extLst>
          </p:cNvPr>
          <p:cNvSpPr txBox="1"/>
          <p:nvPr/>
        </p:nvSpPr>
        <p:spPr>
          <a:xfrm>
            <a:off x="1489705" y="6794238"/>
            <a:ext cx="1107996" cy="461665"/>
          </a:xfrm>
          <a:prstGeom prst="rect">
            <a:avLst/>
          </a:prstGeom>
          <a:noFill/>
        </p:spPr>
        <p:txBody>
          <a:bodyPr wrap="none" rtlCol="0">
            <a:spAutoFit/>
          </a:bodyPr>
          <a:lstStyle/>
          <a:p>
            <a:r>
              <a:rPr lang="en-SE" sz="2400" b="1" dirty="0">
                <a:solidFill>
                  <a:srgbClr val="0100C8"/>
                </a:solidFill>
                <a:latin typeface="Helvetica Neue" panose="02000503000000020004" pitchFamily="2" charset="0"/>
                <a:ea typeface="Helvetica Neue" panose="02000503000000020004" pitchFamily="2" charset="0"/>
                <a:cs typeface="Helvetica Neue" panose="02000503000000020004" pitchFamily="2" charset="0"/>
              </a:rPr>
              <a:t>Shape</a:t>
            </a:r>
          </a:p>
        </p:txBody>
      </p:sp>
      <p:sp>
        <p:nvSpPr>
          <p:cNvPr id="48" name="TextBox 47">
            <a:extLst>
              <a:ext uri="{FF2B5EF4-FFF2-40B4-BE49-F238E27FC236}">
                <a16:creationId xmlns:a16="http://schemas.microsoft.com/office/drawing/2014/main" id="{37FA68FF-2C82-535D-1CB5-AF5B1660ED42}"/>
              </a:ext>
            </a:extLst>
          </p:cNvPr>
          <p:cNvSpPr txBox="1"/>
          <p:nvPr/>
        </p:nvSpPr>
        <p:spPr>
          <a:xfrm>
            <a:off x="1485681" y="7255903"/>
            <a:ext cx="1170513" cy="461665"/>
          </a:xfrm>
          <a:prstGeom prst="rect">
            <a:avLst/>
          </a:prstGeom>
          <a:noFill/>
        </p:spPr>
        <p:txBody>
          <a:bodyPr wrap="none" rtlCol="0">
            <a:spAutoFit/>
          </a:bodyPr>
          <a:lstStyle/>
          <a:p>
            <a:r>
              <a:rPr lang="en-SE" sz="2400" b="1" dirty="0">
                <a:solidFill>
                  <a:srgbClr val="0100C8"/>
                </a:solidFill>
                <a:latin typeface="Helvetica Neue" panose="02000503000000020004" pitchFamily="2" charset="0"/>
                <a:ea typeface="Helvetica Neue" panose="02000503000000020004" pitchFamily="2" charset="0"/>
                <a:cs typeface="Helvetica Neue" panose="02000503000000020004" pitchFamily="2" charset="0"/>
              </a:rPr>
              <a:t>Colour</a:t>
            </a:r>
          </a:p>
        </p:txBody>
      </p:sp>
      <p:sp>
        <p:nvSpPr>
          <p:cNvPr id="49" name="TextBox 48">
            <a:extLst>
              <a:ext uri="{FF2B5EF4-FFF2-40B4-BE49-F238E27FC236}">
                <a16:creationId xmlns:a16="http://schemas.microsoft.com/office/drawing/2014/main" id="{32EAD692-6EDD-1C38-16AB-8496EEC46161}"/>
              </a:ext>
            </a:extLst>
          </p:cNvPr>
          <p:cNvSpPr txBox="1"/>
          <p:nvPr/>
        </p:nvSpPr>
        <p:spPr>
          <a:xfrm>
            <a:off x="1481657" y="7717568"/>
            <a:ext cx="492443" cy="461665"/>
          </a:xfrm>
          <a:prstGeom prst="rect">
            <a:avLst/>
          </a:prstGeom>
          <a:noFill/>
        </p:spPr>
        <p:txBody>
          <a:bodyPr wrap="none" rtlCol="0">
            <a:spAutoFit/>
          </a:bodyPr>
          <a:lstStyle/>
          <a:p>
            <a:r>
              <a:rPr lang="en-SE" sz="2400" b="1" dirty="0">
                <a:solidFill>
                  <a:srgbClr val="0100C8"/>
                </a:solidFill>
                <a:latin typeface="Helvetica Neue" panose="02000503000000020004" pitchFamily="2" charset="0"/>
                <a:ea typeface="Helvetica Neue" panose="02000503000000020004" pitchFamily="2" charset="0"/>
                <a:cs typeface="Helvetica Neue" panose="02000503000000020004" pitchFamily="2" charset="0"/>
              </a:rPr>
              <a:t>…</a:t>
            </a:r>
          </a:p>
        </p:txBody>
      </p:sp>
      <p:pic>
        <p:nvPicPr>
          <p:cNvPr id="58" name="Graphic 57" descr="Thumbs up sign with solid fill">
            <a:extLst>
              <a:ext uri="{FF2B5EF4-FFF2-40B4-BE49-F238E27FC236}">
                <a16:creationId xmlns:a16="http://schemas.microsoft.com/office/drawing/2014/main" id="{2A4894A4-3972-A248-1804-4ADF89E951D4}"/>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8425693" y="6647840"/>
            <a:ext cx="1955180" cy="1955180"/>
          </a:xfrm>
          <a:prstGeom prst="rect">
            <a:avLst/>
          </a:prstGeom>
        </p:spPr>
      </p:pic>
      <p:pic>
        <p:nvPicPr>
          <p:cNvPr id="60" name="Graphic 59" descr="Sunglasses face with solid fill with solid fill">
            <a:extLst>
              <a:ext uri="{FF2B5EF4-FFF2-40B4-BE49-F238E27FC236}">
                <a16:creationId xmlns:a16="http://schemas.microsoft.com/office/drawing/2014/main" id="{B995433E-D672-F6C2-AB5A-60BE86DD9918}"/>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8407791" y="9271602"/>
            <a:ext cx="1955180" cy="1955180"/>
          </a:xfrm>
          <a:prstGeom prst="rect">
            <a:avLst/>
          </a:prstGeom>
        </p:spPr>
      </p:pic>
      <p:pic>
        <p:nvPicPr>
          <p:cNvPr id="61" name="Graphic 60" descr="Chicken leg with solid fill">
            <a:extLst>
              <a:ext uri="{FF2B5EF4-FFF2-40B4-BE49-F238E27FC236}">
                <a16:creationId xmlns:a16="http://schemas.microsoft.com/office/drawing/2014/main" id="{5352DB51-BCE9-382F-ED20-A3B6CC7DB80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380318" y="6816937"/>
            <a:ext cx="914400" cy="914400"/>
          </a:xfrm>
          <a:prstGeom prst="rect">
            <a:avLst/>
          </a:prstGeom>
        </p:spPr>
      </p:pic>
    </p:spTree>
    <p:extLst>
      <p:ext uri="{BB962C8B-B14F-4D97-AF65-F5344CB8AC3E}">
        <p14:creationId xmlns:p14="http://schemas.microsoft.com/office/powerpoint/2010/main" val="2400054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8"/>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9"/>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3"/>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6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4"/>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35"/>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29"/>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30"/>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45"/>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58"/>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2" grpId="0"/>
      <p:bldP spid="23" grpId="0" animBg="1"/>
      <p:bldP spid="30" grpId="0"/>
      <p:bldP spid="31" grpId="0"/>
      <p:bldP spid="33" grpId="0"/>
      <p:bldP spid="40" grpId="0"/>
      <p:bldP spid="41" grpId="0"/>
      <p:bldP spid="44" grpId="0"/>
      <p:bldP spid="45" grpId="0"/>
      <p:bldP spid="46" grpId="0" animBg="1"/>
      <p:bldP spid="47" grpId="0"/>
      <p:bldP spid="48" grpId="0"/>
      <p:bldP spid="4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16B149D-BBDC-2B6F-5CFC-AFC87752DD20}"/>
              </a:ext>
            </a:extLst>
          </p:cNvPr>
          <p:cNvSpPr>
            <a:spLocks noGrp="1"/>
          </p:cNvSpPr>
          <p:nvPr>
            <p:ph type="body" sz="quarter" idx="24"/>
          </p:nvPr>
        </p:nvSpPr>
        <p:spPr/>
        <p:txBody>
          <a:bodyPr/>
          <a:lstStyle/>
          <a:p>
            <a:r>
              <a:rPr lang="en-US" dirty="0"/>
              <a:t>What is and why XAI</a:t>
            </a:r>
          </a:p>
        </p:txBody>
      </p:sp>
      <p:sp>
        <p:nvSpPr>
          <p:cNvPr id="5" name="Text Placeholder 4">
            <a:extLst>
              <a:ext uri="{FF2B5EF4-FFF2-40B4-BE49-F238E27FC236}">
                <a16:creationId xmlns:a16="http://schemas.microsoft.com/office/drawing/2014/main" id="{521F8649-E047-842C-6F63-8A00D81393B2}"/>
              </a:ext>
            </a:extLst>
          </p:cNvPr>
          <p:cNvSpPr>
            <a:spLocks noGrp="1"/>
          </p:cNvSpPr>
          <p:nvPr>
            <p:ph type="body" sz="quarter" idx="25"/>
          </p:nvPr>
        </p:nvSpPr>
        <p:spPr/>
        <p:txBody>
          <a:bodyPr/>
          <a:lstStyle/>
          <a:p>
            <a:r>
              <a:rPr lang="en-SE" dirty="0"/>
              <a:t>A Supervised Learning Example</a:t>
            </a:r>
          </a:p>
        </p:txBody>
      </p:sp>
      <p:sp>
        <p:nvSpPr>
          <p:cNvPr id="6" name="Slide Number Placeholder 5">
            <a:extLst>
              <a:ext uri="{FF2B5EF4-FFF2-40B4-BE49-F238E27FC236}">
                <a16:creationId xmlns:a16="http://schemas.microsoft.com/office/drawing/2014/main" id="{97BABA33-8C44-4360-4548-D28FB4D10038}"/>
              </a:ext>
            </a:extLst>
          </p:cNvPr>
          <p:cNvSpPr>
            <a:spLocks noGrp="1"/>
          </p:cNvSpPr>
          <p:nvPr>
            <p:ph type="sldNum" sz="quarter" idx="4"/>
          </p:nvPr>
        </p:nvSpPr>
        <p:spPr/>
        <p:txBody>
          <a:bodyPr/>
          <a:lstStyle/>
          <a:p>
            <a:pPr fontAlgn="base">
              <a:spcBef>
                <a:spcPct val="0"/>
              </a:spcBef>
              <a:spcAft>
                <a:spcPct val="0"/>
              </a:spcAft>
              <a:defRPr/>
            </a:pPr>
            <a:fld id="{DD9F0740-C59C-4AD6-B752-7CC1CE13501A}" type="slidenum">
              <a:rPr lang="bg-BG" smtClean="0">
                <a:solidFill>
                  <a:srgbClr val="000000"/>
                </a:solidFill>
              </a:rPr>
              <a:pPr fontAlgn="base">
                <a:spcBef>
                  <a:spcPct val="0"/>
                </a:spcBef>
                <a:spcAft>
                  <a:spcPct val="0"/>
                </a:spcAft>
                <a:defRPr/>
              </a:pPr>
              <a:t>6</a:t>
            </a:fld>
            <a:endParaRPr lang="bg-BG" dirty="0">
              <a:solidFill>
                <a:srgbClr val="000000"/>
              </a:solidFill>
            </a:endParaRPr>
          </a:p>
        </p:txBody>
      </p:sp>
      <p:pic>
        <p:nvPicPr>
          <p:cNvPr id="12" name="Graphic 11" descr="Apple with solid fill">
            <a:extLst>
              <a:ext uri="{FF2B5EF4-FFF2-40B4-BE49-F238E27FC236}">
                <a16:creationId xmlns:a16="http://schemas.microsoft.com/office/drawing/2014/main" id="{99FB2EAE-BE0C-160A-7641-8465249DBCB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348127" y="9555243"/>
            <a:ext cx="914400" cy="914400"/>
          </a:xfrm>
          <a:prstGeom prst="rect">
            <a:avLst/>
          </a:prstGeom>
        </p:spPr>
      </p:pic>
      <p:pic>
        <p:nvPicPr>
          <p:cNvPr id="14" name="Graphic 13" descr="Chicken leg with solid fill">
            <a:extLst>
              <a:ext uri="{FF2B5EF4-FFF2-40B4-BE49-F238E27FC236}">
                <a16:creationId xmlns:a16="http://schemas.microsoft.com/office/drawing/2014/main" id="{287E3E73-A880-93EB-9341-B1EC40A07CC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1835407">
            <a:off x="10450393" y="6686580"/>
            <a:ext cx="914400" cy="914400"/>
          </a:xfrm>
          <a:prstGeom prst="rect">
            <a:avLst/>
          </a:prstGeom>
        </p:spPr>
      </p:pic>
      <p:pic>
        <p:nvPicPr>
          <p:cNvPr id="16" name="Graphic 15" descr="Banana with solid fill">
            <a:extLst>
              <a:ext uri="{FF2B5EF4-FFF2-40B4-BE49-F238E27FC236}">
                <a16:creationId xmlns:a16="http://schemas.microsoft.com/office/drawing/2014/main" id="{83622822-EB46-516B-5A9E-A9784C3CA96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312039" y="10862769"/>
            <a:ext cx="914400" cy="914400"/>
          </a:xfrm>
          <a:prstGeom prst="rect">
            <a:avLst/>
          </a:prstGeom>
        </p:spPr>
      </p:pic>
      <p:pic>
        <p:nvPicPr>
          <p:cNvPr id="18" name="Graphic 17" descr="Acorn with solid fill">
            <a:extLst>
              <a:ext uri="{FF2B5EF4-FFF2-40B4-BE49-F238E27FC236}">
                <a16:creationId xmlns:a16="http://schemas.microsoft.com/office/drawing/2014/main" id="{A54DF4E1-B304-85E6-95F5-8E389599D38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312039" y="6940190"/>
            <a:ext cx="914400" cy="914400"/>
          </a:xfrm>
          <a:prstGeom prst="rect">
            <a:avLst/>
          </a:prstGeom>
        </p:spPr>
      </p:pic>
      <p:sp>
        <p:nvSpPr>
          <p:cNvPr id="19" name="TextBox 18">
            <a:extLst>
              <a:ext uri="{FF2B5EF4-FFF2-40B4-BE49-F238E27FC236}">
                <a16:creationId xmlns:a16="http://schemas.microsoft.com/office/drawing/2014/main" id="{79BC877C-DDA5-0D72-B7F8-E4EC8235EBFF}"/>
              </a:ext>
            </a:extLst>
          </p:cNvPr>
          <p:cNvSpPr txBox="1"/>
          <p:nvPr/>
        </p:nvSpPr>
        <p:spPr>
          <a:xfrm>
            <a:off x="5464097" y="7159350"/>
            <a:ext cx="1068626" cy="461665"/>
          </a:xfrm>
          <a:prstGeom prst="rect">
            <a:avLst/>
          </a:prstGeom>
          <a:noFill/>
        </p:spPr>
        <p:txBody>
          <a:bodyPr wrap="none" rtlCol="0">
            <a:spAutoFit/>
          </a:bodyPr>
          <a:lstStyle/>
          <a:p>
            <a:r>
              <a:rPr lang="en-SE" sz="2400" b="1" dirty="0">
                <a:solidFill>
                  <a:srgbClr val="0100C8"/>
                </a:solidFill>
                <a:latin typeface="Helvetica Neue" panose="02000503000000020004" pitchFamily="2" charset="0"/>
                <a:ea typeface="Helvetica Neue" panose="02000503000000020004" pitchFamily="2" charset="0"/>
                <a:cs typeface="Helvetica Neue" panose="02000503000000020004" pitchFamily="2" charset="0"/>
              </a:rPr>
              <a:t>Acorn</a:t>
            </a:r>
          </a:p>
        </p:txBody>
      </p:sp>
      <p:sp>
        <p:nvSpPr>
          <p:cNvPr id="20" name="TextBox 19">
            <a:extLst>
              <a:ext uri="{FF2B5EF4-FFF2-40B4-BE49-F238E27FC236}">
                <a16:creationId xmlns:a16="http://schemas.microsoft.com/office/drawing/2014/main" id="{32A89FB0-FD38-4F64-553A-9D40961E2865}"/>
              </a:ext>
            </a:extLst>
          </p:cNvPr>
          <p:cNvSpPr txBox="1"/>
          <p:nvPr/>
        </p:nvSpPr>
        <p:spPr>
          <a:xfrm>
            <a:off x="5464097" y="8478627"/>
            <a:ext cx="1915909" cy="461665"/>
          </a:xfrm>
          <a:prstGeom prst="rect">
            <a:avLst/>
          </a:prstGeom>
          <a:noFill/>
        </p:spPr>
        <p:txBody>
          <a:bodyPr wrap="none" rtlCol="0">
            <a:spAutoFit/>
          </a:bodyPr>
          <a:lstStyle/>
          <a:p>
            <a:r>
              <a:rPr lang="en-SE" sz="2400" b="1" dirty="0">
                <a:solidFill>
                  <a:srgbClr val="0100C8"/>
                </a:solidFill>
                <a:latin typeface="Helvetica Neue" panose="02000503000000020004" pitchFamily="2" charset="0"/>
                <a:ea typeface="Helvetica Neue" panose="02000503000000020004" pitchFamily="2" charset="0"/>
                <a:cs typeface="Helvetica Neue" panose="02000503000000020004" pitchFamily="2" charset="0"/>
              </a:rPr>
              <a:t>Chicken leg</a:t>
            </a:r>
          </a:p>
        </p:txBody>
      </p:sp>
      <p:sp>
        <p:nvSpPr>
          <p:cNvPr id="21" name="TextBox 20">
            <a:extLst>
              <a:ext uri="{FF2B5EF4-FFF2-40B4-BE49-F238E27FC236}">
                <a16:creationId xmlns:a16="http://schemas.microsoft.com/office/drawing/2014/main" id="{5C31816F-2601-F678-6B65-28C544CA0BD4}"/>
              </a:ext>
            </a:extLst>
          </p:cNvPr>
          <p:cNvSpPr txBox="1"/>
          <p:nvPr/>
        </p:nvSpPr>
        <p:spPr>
          <a:xfrm>
            <a:off x="5464097" y="9781610"/>
            <a:ext cx="1027845" cy="461665"/>
          </a:xfrm>
          <a:prstGeom prst="rect">
            <a:avLst/>
          </a:prstGeom>
          <a:noFill/>
        </p:spPr>
        <p:txBody>
          <a:bodyPr wrap="none" rtlCol="0">
            <a:spAutoFit/>
          </a:bodyPr>
          <a:lstStyle/>
          <a:p>
            <a:r>
              <a:rPr lang="en-SE" sz="2400" b="1" dirty="0">
                <a:solidFill>
                  <a:srgbClr val="0100C8"/>
                </a:solidFill>
                <a:latin typeface="Helvetica Neue" panose="02000503000000020004" pitchFamily="2" charset="0"/>
                <a:ea typeface="Helvetica Neue" panose="02000503000000020004" pitchFamily="2" charset="0"/>
                <a:cs typeface="Helvetica Neue" panose="02000503000000020004" pitchFamily="2" charset="0"/>
              </a:rPr>
              <a:t>Apple</a:t>
            </a:r>
          </a:p>
        </p:txBody>
      </p:sp>
      <p:sp>
        <p:nvSpPr>
          <p:cNvPr id="22" name="TextBox 21">
            <a:extLst>
              <a:ext uri="{FF2B5EF4-FFF2-40B4-BE49-F238E27FC236}">
                <a16:creationId xmlns:a16="http://schemas.microsoft.com/office/drawing/2014/main" id="{D63D04BE-1EDC-83EB-13A0-A7B13370139F}"/>
              </a:ext>
            </a:extLst>
          </p:cNvPr>
          <p:cNvSpPr txBox="1"/>
          <p:nvPr/>
        </p:nvSpPr>
        <p:spPr>
          <a:xfrm>
            <a:off x="5485642" y="11089136"/>
            <a:ext cx="1460656" cy="461665"/>
          </a:xfrm>
          <a:prstGeom prst="rect">
            <a:avLst/>
          </a:prstGeom>
          <a:noFill/>
        </p:spPr>
        <p:txBody>
          <a:bodyPr wrap="none" rtlCol="0">
            <a:spAutoFit/>
          </a:bodyPr>
          <a:lstStyle/>
          <a:p>
            <a:r>
              <a:rPr lang="en-SE" sz="2400" b="1" dirty="0">
                <a:solidFill>
                  <a:srgbClr val="0100C8"/>
                </a:solidFill>
                <a:latin typeface="Helvetica Neue" panose="02000503000000020004" pitchFamily="2" charset="0"/>
                <a:ea typeface="Helvetica Neue" panose="02000503000000020004" pitchFamily="2" charset="0"/>
                <a:cs typeface="Helvetica Neue" panose="02000503000000020004" pitchFamily="2" charset="0"/>
              </a:rPr>
              <a:t>Bananas</a:t>
            </a:r>
          </a:p>
        </p:txBody>
      </p:sp>
      <p:sp>
        <p:nvSpPr>
          <p:cNvPr id="23" name="Right Brace 22">
            <a:extLst>
              <a:ext uri="{FF2B5EF4-FFF2-40B4-BE49-F238E27FC236}">
                <a16:creationId xmlns:a16="http://schemas.microsoft.com/office/drawing/2014/main" id="{E7C15A4A-63DB-FCE5-7C97-B6C581C32C46}"/>
              </a:ext>
            </a:extLst>
          </p:cNvPr>
          <p:cNvSpPr/>
          <p:nvPr/>
        </p:nvSpPr>
        <p:spPr>
          <a:xfrm>
            <a:off x="7961970" y="6940190"/>
            <a:ext cx="1460655" cy="4836979"/>
          </a:xfrm>
          <a:prstGeom prst="rightBrace">
            <a:avLst>
              <a:gd name="adj1" fmla="val 8333"/>
              <a:gd name="adj2" fmla="val 49540"/>
            </a:avLst>
          </a:prstGeom>
          <a:ln w="57150">
            <a:solidFill>
              <a:srgbClr val="FF2D6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SE"/>
          </a:p>
        </p:txBody>
      </p:sp>
      <p:pic>
        <p:nvPicPr>
          <p:cNvPr id="25" name="Graphic 24" descr="Gears with solid fill">
            <a:extLst>
              <a:ext uri="{FF2B5EF4-FFF2-40B4-BE49-F238E27FC236}">
                <a16:creationId xmlns:a16="http://schemas.microsoft.com/office/drawing/2014/main" id="{8BE543B9-A6A8-ECCA-1DB0-E876166B2EF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0438297" y="8024598"/>
            <a:ext cx="2971985" cy="2971985"/>
          </a:xfrm>
          <a:prstGeom prst="rect">
            <a:avLst/>
          </a:prstGeom>
        </p:spPr>
      </p:pic>
      <p:cxnSp>
        <p:nvCxnSpPr>
          <p:cNvPr id="29" name="Straight Arrow Connector 28">
            <a:extLst>
              <a:ext uri="{FF2B5EF4-FFF2-40B4-BE49-F238E27FC236}">
                <a16:creationId xmlns:a16="http://schemas.microsoft.com/office/drawing/2014/main" id="{C1E839A2-A8BD-D860-871E-C635E7A55D01}"/>
              </a:ext>
            </a:extLst>
          </p:cNvPr>
          <p:cNvCxnSpPr>
            <a:cxnSpLocks/>
          </p:cNvCxnSpPr>
          <p:nvPr/>
        </p:nvCxnSpPr>
        <p:spPr>
          <a:xfrm>
            <a:off x="14028234" y="9510590"/>
            <a:ext cx="1204332" cy="0"/>
          </a:xfrm>
          <a:prstGeom prst="straightConnector1">
            <a:avLst/>
          </a:prstGeom>
          <a:ln w="57150">
            <a:solidFill>
              <a:srgbClr val="FF2D64"/>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9E0D9A3B-FFDD-B46B-DC1F-926A4856DF4A}"/>
              </a:ext>
            </a:extLst>
          </p:cNvPr>
          <p:cNvSpPr txBox="1"/>
          <p:nvPr/>
        </p:nvSpPr>
        <p:spPr>
          <a:xfrm>
            <a:off x="15515982" y="9248502"/>
            <a:ext cx="1068626" cy="461665"/>
          </a:xfrm>
          <a:prstGeom prst="rect">
            <a:avLst/>
          </a:prstGeom>
          <a:noFill/>
        </p:spPr>
        <p:txBody>
          <a:bodyPr wrap="none" rtlCol="0">
            <a:spAutoFit/>
          </a:bodyPr>
          <a:lstStyle/>
          <a:p>
            <a:r>
              <a:rPr lang="en-SE" sz="2400" b="1" dirty="0">
                <a:solidFill>
                  <a:srgbClr val="0100C8"/>
                </a:solidFill>
                <a:latin typeface="Helvetica Neue" panose="02000503000000020004" pitchFamily="2" charset="0"/>
                <a:ea typeface="Helvetica Neue" panose="02000503000000020004" pitchFamily="2" charset="0"/>
                <a:cs typeface="Helvetica Neue" panose="02000503000000020004" pitchFamily="2" charset="0"/>
              </a:rPr>
              <a:t>Acorn</a:t>
            </a:r>
          </a:p>
        </p:txBody>
      </p:sp>
      <p:sp>
        <p:nvSpPr>
          <p:cNvPr id="31" name="TextBox 30">
            <a:extLst>
              <a:ext uri="{FF2B5EF4-FFF2-40B4-BE49-F238E27FC236}">
                <a16:creationId xmlns:a16="http://schemas.microsoft.com/office/drawing/2014/main" id="{DA8A2E7A-5D6E-B1D4-7B0B-8E6DE8F76925}"/>
              </a:ext>
            </a:extLst>
          </p:cNvPr>
          <p:cNvSpPr txBox="1"/>
          <p:nvPr/>
        </p:nvSpPr>
        <p:spPr>
          <a:xfrm>
            <a:off x="5464096" y="6329783"/>
            <a:ext cx="1072730" cy="461665"/>
          </a:xfrm>
          <a:prstGeom prst="rect">
            <a:avLst/>
          </a:prstGeom>
          <a:noFill/>
        </p:spPr>
        <p:txBody>
          <a:bodyPr wrap="none" rtlCol="0">
            <a:spAutoFit/>
          </a:bodyPr>
          <a:lstStyle/>
          <a:p>
            <a:r>
              <a:rPr lang="en-SE" sz="2400" b="1" dirty="0">
                <a:solidFill>
                  <a:srgbClr val="FF2D64"/>
                </a:solidFill>
                <a:latin typeface="Helvetica Neue" panose="02000503000000020004" pitchFamily="2" charset="0"/>
                <a:ea typeface="Helvetica Neue" panose="02000503000000020004" pitchFamily="2" charset="0"/>
                <a:cs typeface="Helvetica Neue" panose="02000503000000020004" pitchFamily="2" charset="0"/>
              </a:rPr>
              <a:t>Label:</a:t>
            </a:r>
          </a:p>
        </p:txBody>
      </p:sp>
      <p:sp>
        <p:nvSpPr>
          <p:cNvPr id="33" name="TextBox 32">
            <a:extLst>
              <a:ext uri="{FF2B5EF4-FFF2-40B4-BE49-F238E27FC236}">
                <a16:creationId xmlns:a16="http://schemas.microsoft.com/office/drawing/2014/main" id="{DDD41A47-1A89-D48A-A4C3-516AFAF4B91F}"/>
              </a:ext>
            </a:extLst>
          </p:cNvPr>
          <p:cNvSpPr txBox="1"/>
          <p:nvPr/>
        </p:nvSpPr>
        <p:spPr>
          <a:xfrm>
            <a:off x="4348127" y="6302246"/>
            <a:ext cx="958917" cy="461665"/>
          </a:xfrm>
          <a:prstGeom prst="rect">
            <a:avLst/>
          </a:prstGeom>
          <a:noFill/>
        </p:spPr>
        <p:txBody>
          <a:bodyPr wrap="none" rtlCol="0">
            <a:spAutoFit/>
          </a:bodyPr>
          <a:lstStyle/>
          <a:p>
            <a:r>
              <a:rPr lang="en-SE" sz="2400" b="1" dirty="0">
                <a:solidFill>
                  <a:srgbClr val="FF2D64"/>
                </a:solidFill>
                <a:latin typeface="Helvetica Neue" panose="02000503000000020004" pitchFamily="2" charset="0"/>
                <a:ea typeface="Helvetica Neue" panose="02000503000000020004" pitchFamily="2" charset="0"/>
                <a:cs typeface="Helvetica Neue" panose="02000503000000020004" pitchFamily="2" charset="0"/>
              </a:rPr>
              <a:t>Data:</a:t>
            </a:r>
          </a:p>
        </p:txBody>
      </p:sp>
      <p:cxnSp>
        <p:nvCxnSpPr>
          <p:cNvPr id="35" name="Straight Arrow Connector 34">
            <a:extLst>
              <a:ext uri="{FF2B5EF4-FFF2-40B4-BE49-F238E27FC236}">
                <a16:creationId xmlns:a16="http://schemas.microsoft.com/office/drawing/2014/main" id="{FEDC4F48-D41A-EEED-1A59-042F31C8AF7A}"/>
              </a:ext>
            </a:extLst>
          </p:cNvPr>
          <p:cNvCxnSpPr>
            <a:cxnSpLocks/>
          </p:cNvCxnSpPr>
          <p:nvPr/>
        </p:nvCxnSpPr>
        <p:spPr>
          <a:xfrm>
            <a:off x="11146451" y="7390182"/>
            <a:ext cx="809427" cy="634416"/>
          </a:xfrm>
          <a:prstGeom prst="straightConnector1">
            <a:avLst/>
          </a:prstGeom>
          <a:ln w="57150">
            <a:solidFill>
              <a:srgbClr val="FF2D64"/>
            </a:solidFill>
            <a:tailEnd type="triangle"/>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7B77566F-2501-1E87-F95A-67E1BF1DFAF5}"/>
              </a:ext>
            </a:extLst>
          </p:cNvPr>
          <p:cNvSpPr txBox="1"/>
          <p:nvPr/>
        </p:nvSpPr>
        <p:spPr>
          <a:xfrm>
            <a:off x="4312039" y="5696973"/>
            <a:ext cx="2869346" cy="523220"/>
          </a:xfrm>
          <a:prstGeom prst="rect">
            <a:avLst/>
          </a:prstGeom>
          <a:noFill/>
        </p:spPr>
        <p:txBody>
          <a:bodyPr wrap="square" rtlCol="0">
            <a:spAutoFit/>
          </a:bodyPr>
          <a:lstStyle/>
          <a:p>
            <a:r>
              <a:rPr lang="en-SE" sz="2800" b="1" dirty="0">
                <a:solidFill>
                  <a:srgbClr val="FF2D64"/>
                </a:solidFill>
                <a:latin typeface="Helvetica Neue" panose="02000503000000020004" pitchFamily="2" charset="0"/>
                <a:ea typeface="Helvetica Neue" panose="02000503000000020004" pitchFamily="2" charset="0"/>
                <a:cs typeface="Helvetica Neue" panose="02000503000000020004" pitchFamily="2" charset="0"/>
              </a:rPr>
              <a:t>Model Training</a:t>
            </a:r>
          </a:p>
        </p:txBody>
      </p:sp>
      <p:sp>
        <p:nvSpPr>
          <p:cNvPr id="41" name="TextBox 40">
            <a:extLst>
              <a:ext uri="{FF2B5EF4-FFF2-40B4-BE49-F238E27FC236}">
                <a16:creationId xmlns:a16="http://schemas.microsoft.com/office/drawing/2014/main" id="{0296FB95-8968-5E1E-2553-6319FCFEA947}"/>
              </a:ext>
            </a:extLst>
          </p:cNvPr>
          <p:cNvSpPr txBox="1"/>
          <p:nvPr/>
        </p:nvSpPr>
        <p:spPr>
          <a:xfrm>
            <a:off x="12363220" y="5779026"/>
            <a:ext cx="2869346" cy="523220"/>
          </a:xfrm>
          <a:prstGeom prst="rect">
            <a:avLst/>
          </a:prstGeom>
          <a:noFill/>
        </p:spPr>
        <p:txBody>
          <a:bodyPr wrap="square" rtlCol="0">
            <a:spAutoFit/>
          </a:bodyPr>
          <a:lstStyle/>
          <a:p>
            <a:r>
              <a:rPr lang="en-SE" sz="2800" b="1" dirty="0">
                <a:solidFill>
                  <a:srgbClr val="FF2D64"/>
                </a:solidFill>
                <a:latin typeface="Helvetica Neue" panose="02000503000000020004" pitchFamily="2" charset="0"/>
                <a:ea typeface="Helvetica Neue" panose="02000503000000020004" pitchFamily="2" charset="0"/>
                <a:cs typeface="Helvetica Neue" panose="02000503000000020004" pitchFamily="2" charset="0"/>
              </a:rPr>
              <a:t>Model Usage</a:t>
            </a:r>
          </a:p>
        </p:txBody>
      </p:sp>
      <p:sp>
        <p:nvSpPr>
          <p:cNvPr id="44" name="TextBox 43">
            <a:extLst>
              <a:ext uri="{FF2B5EF4-FFF2-40B4-BE49-F238E27FC236}">
                <a16:creationId xmlns:a16="http://schemas.microsoft.com/office/drawing/2014/main" id="{DA787CB2-192A-3DF6-B916-FE567255D3AC}"/>
              </a:ext>
            </a:extLst>
          </p:cNvPr>
          <p:cNvSpPr txBox="1"/>
          <p:nvPr/>
        </p:nvSpPr>
        <p:spPr>
          <a:xfrm>
            <a:off x="11558891" y="7158091"/>
            <a:ext cx="2869346" cy="461665"/>
          </a:xfrm>
          <a:prstGeom prst="rect">
            <a:avLst/>
          </a:prstGeom>
          <a:noFill/>
        </p:spPr>
        <p:txBody>
          <a:bodyPr wrap="square" rtlCol="0">
            <a:spAutoFit/>
          </a:bodyPr>
          <a:lstStyle/>
          <a:p>
            <a:r>
              <a:rPr lang="en-SE" sz="2400" b="1" dirty="0">
                <a:solidFill>
                  <a:srgbClr val="FF2D64"/>
                </a:solidFill>
                <a:latin typeface="Helvetica Neue" panose="02000503000000020004" pitchFamily="2" charset="0"/>
                <a:ea typeface="Helvetica Neue" panose="02000503000000020004" pitchFamily="2" charset="0"/>
                <a:cs typeface="Helvetica Neue" panose="02000503000000020004" pitchFamily="2" charset="0"/>
              </a:rPr>
              <a:t>Input</a:t>
            </a:r>
          </a:p>
        </p:txBody>
      </p:sp>
      <p:sp>
        <p:nvSpPr>
          <p:cNvPr id="45" name="TextBox 44">
            <a:extLst>
              <a:ext uri="{FF2B5EF4-FFF2-40B4-BE49-F238E27FC236}">
                <a16:creationId xmlns:a16="http://schemas.microsoft.com/office/drawing/2014/main" id="{8377EBB2-9909-D6DA-633A-46594DB1C63B}"/>
              </a:ext>
            </a:extLst>
          </p:cNvPr>
          <p:cNvSpPr txBox="1"/>
          <p:nvPr/>
        </p:nvSpPr>
        <p:spPr>
          <a:xfrm>
            <a:off x="14028234" y="8877682"/>
            <a:ext cx="2869346" cy="461665"/>
          </a:xfrm>
          <a:prstGeom prst="rect">
            <a:avLst/>
          </a:prstGeom>
          <a:noFill/>
        </p:spPr>
        <p:txBody>
          <a:bodyPr wrap="square" rtlCol="0">
            <a:spAutoFit/>
          </a:bodyPr>
          <a:lstStyle/>
          <a:p>
            <a:r>
              <a:rPr lang="en-SE" sz="2400" b="1" dirty="0">
                <a:solidFill>
                  <a:srgbClr val="FF2D64"/>
                </a:solidFill>
                <a:latin typeface="Helvetica Neue" panose="02000503000000020004" pitchFamily="2" charset="0"/>
                <a:ea typeface="Helvetica Neue" panose="02000503000000020004" pitchFamily="2" charset="0"/>
                <a:cs typeface="Helvetica Neue" panose="02000503000000020004" pitchFamily="2" charset="0"/>
              </a:rPr>
              <a:t>Output</a:t>
            </a:r>
          </a:p>
        </p:txBody>
      </p:sp>
      <p:sp>
        <p:nvSpPr>
          <p:cNvPr id="46" name="Right Brace 45">
            <a:extLst>
              <a:ext uri="{FF2B5EF4-FFF2-40B4-BE49-F238E27FC236}">
                <a16:creationId xmlns:a16="http://schemas.microsoft.com/office/drawing/2014/main" id="{CE85BEB1-31B0-847C-C620-EAA315478A4B}"/>
              </a:ext>
            </a:extLst>
          </p:cNvPr>
          <p:cNvSpPr/>
          <p:nvPr/>
        </p:nvSpPr>
        <p:spPr>
          <a:xfrm>
            <a:off x="2653720" y="6828359"/>
            <a:ext cx="1460655" cy="1138061"/>
          </a:xfrm>
          <a:prstGeom prst="rightBrace">
            <a:avLst>
              <a:gd name="adj1" fmla="val 8333"/>
              <a:gd name="adj2" fmla="val 49540"/>
            </a:avLst>
          </a:prstGeom>
          <a:ln w="57150">
            <a:solidFill>
              <a:srgbClr val="FF2D6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SE"/>
          </a:p>
        </p:txBody>
      </p:sp>
      <p:sp>
        <p:nvSpPr>
          <p:cNvPr id="47" name="TextBox 46">
            <a:extLst>
              <a:ext uri="{FF2B5EF4-FFF2-40B4-BE49-F238E27FC236}">
                <a16:creationId xmlns:a16="http://schemas.microsoft.com/office/drawing/2014/main" id="{5B1351D9-ACD4-89E6-437A-A963B8A0F06A}"/>
              </a:ext>
            </a:extLst>
          </p:cNvPr>
          <p:cNvSpPr txBox="1"/>
          <p:nvPr/>
        </p:nvSpPr>
        <p:spPr>
          <a:xfrm>
            <a:off x="1489705" y="6794238"/>
            <a:ext cx="1107996" cy="461665"/>
          </a:xfrm>
          <a:prstGeom prst="rect">
            <a:avLst/>
          </a:prstGeom>
          <a:noFill/>
        </p:spPr>
        <p:txBody>
          <a:bodyPr wrap="none" rtlCol="0">
            <a:spAutoFit/>
          </a:bodyPr>
          <a:lstStyle/>
          <a:p>
            <a:r>
              <a:rPr lang="en-SE" sz="2400" b="1" dirty="0">
                <a:solidFill>
                  <a:srgbClr val="0100C8"/>
                </a:solidFill>
                <a:latin typeface="Helvetica Neue" panose="02000503000000020004" pitchFamily="2" charset="0"/>
                <a:ea typeface="Helvetica Neue" panose="02000503000000020004" pitchFamily="2" charset="0"/>
                <a:cs typeface="Helvetica Neue" panose="02000503000000020004" pitchFamily="2" charset="0"/>
              </a:rPr>
              <a:t>Shape</a:t>
            </a:r>
          </a:p>
        </p:txBody>
      </p:sp>
      <p:sp>
        <p:nvSpPr>
          <p:cNvPr id="48" name="TextBox 47">
            <a:extLst>
              <a:ext uri="{FF2B5EF4-FFF2-40B4-BE49-F238E27FC236}">
                <a16:creationId xmlns:a16="http://schemas.microsoft.com/office/drawing/2014/main" id="{37FA68FF-2C82-535D-1CB5-AF5B1660ED42}"/>
              </a:ext>
            </a:extLst>
          </p:cNvPr>
          <p:cNvSpPr txBox="1"/>
          <p:nvPr/>
        </p:nvSpPr>
        <p:spPr>
          <a:xfrm>
            <a:off x="1485681" y="7255903"/>
            <a:ext cx="1170513" cy="461665"/>
          </a:xfrm>
          <a:prstGeom prst="rect">
            <a:avLst/>
          </a:prstGeom>
          <a:noFill/>
        </p:spPr>
        <p:txBody>
          <a:bodyPr wrap="none" rtlCol="0">
            <a:spAutoFit/>
          </a:bodyPr>
          <a:lstStyle/>
          <a:p>
            <a:r>
              <a:rPr lang="en-SE" sz="2400" b="1" dirty="0">
                <a:solidFill>
                  <a:srgbClr val="0100C8"/>
                </a:solidFill>
                <a:latin typeface="Helvetica Neue" panose="02000503000000020004" pitchFamily="2" charset="0"/>
                <a:ea typeface="Helvetica Neue" panose="02000503000000020004" pitchFamily="2" charset="0"/>
                <a:cs typeface="Helvetica Neue" panose="02000503000000020004" pitchFamily="2" charset="0"/>
              </a:rPr>
              <a:t>Colour</a:t>
            </a:r>
          </a:p>
        </p:txBody>
      </p:sp>
      <p:sp>
        <p:nvSpPr>
          <p:cNvPr id="49" name="TextBox 48">
            <a:extLst>
              <a:ext uri="{FF2B5EF4-FFF2-40B4-BE49-F238E27FC236}">
                <a16:creationId xmlns:a16="http://schemas.microsoft.com/office/drawing/2014/main" id="{32EAD692-6EDD-1C38-16AB-8496EEC46161}"/>
              </a:ext>
            </a:extLst>
          </p:cNvPr>
          <p:cNvSpPr txBox="1"/>
          <p:nvPr/>
        </p:nvSpPr>
        <p:spPr>
          <a:xfrm>
            <a:off x="1481657" y="7717568"/>
            <a:ext cx="492443" cy="461665"/>
          </a:xfrm>
          <a:prstGeom prst="rect">
            <a:avLst/>
          </a:prstGeom>
          <a:noFill/>
        </p:spPr>
        <p:txBody>
          <a:bodyPr wrap="none" rtlCol="0">
            <a:spAutoFit/>
          </a:bodyPr>
          <a:lstStyle/>
          <a:p>
            <a:r>
              <a:rPr lang="en-SE" sz="2400" b="1" dirty="0">
                <a:solidFill>
                  <a:srgbClr val="0100C8"/>
                </a:solidFill>
                <a:latin typeface="Helvetica Neue" panose="02000503000000020004" pitchFamily="2" charset="0"/>
                <a:ea typeface="Helvetica Neue" panose="02000503000000020004" pitchFamily="2" charset="0"/>
                <a:cs typeface="Helvetica Neue" panose="02000503000000020004" pitchFamily="2" charset="0"/>
              </a:rPr>
              <a:t>…</a:t>
            </a:r>
          </a:p>
        </p:txBody>
      </p:sp>
      <p:pic>
        <p:nvPicPr>
          <p:cNvPr id="4" name="Graphic 3" descr="Chicken leg with solid fill">
            <a:extLst>
              <a:ext uri="{FF2B5EF4-FFF2-40B4-BE49-F238E27FC236}">
                <a16:creationId xmlns:a16="http://schemas.microsoft.com/office/drawing/2014/main" id="{F2FE4208-7F55-95BC-4295-6D6D7CE0E38C}"/>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4464439" y="8400116"/>
            <a:ext cx="914400" cy="914400"/>
          </a:xfrm>
          <a:prstGeom prst="rect">
            <a:avLst/>
          </a:prstGeom>
        </p:spPr>
      </p:pic>
      <p:pic>
        <p:nvPicPr>
          <p:cNvPr id="8" name="Graphic 7" descr="Crying face with solid fill with solid fill">
            <a:extLst>
              <a:ext uri="{FF2B5EF4-FFF2-40B4-BE49-F238E27FC236}">
                <a16:creationId xmlns:a16="http://schemas.microsoft.com/office/drawing/2014/main" id="{220CB606-6364-2D5A-801C-9DA0291B14F4}"/>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8483399" y="9249983"/>
            <a:ext cx="2036244" cy="2036244"/>
          </a:xfrm>
          <a:prstGeom prst="rect">
            <a:avLst/>
          </a:prstGeom>
        </p:spPr>
      </p:pic>
      <p:pic>
        <p:nvPicPr>
          <p:cNvPr id="13" name="Graphic 12" descr="Thumbs Down with solid fill">
            <a:extLst>
              <a:ext uri="{FF2B5EF4-FFF2-40B4-BE49-F238E27FC236}">
                <a16:creationId xmlns:a16="http://schemas.microsoft.com/office/drawing/2014/main" id="{876A189C-E916-72F3-5600-6EB3B6E5E8CD}"/>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8640072" y="6243520"/>
            <a:ext cx="1722899" cy="1722899"/>
          </a:xfrm>
          <a:prstGeom prst="rect">
            <a:avLst/>
          </a:prstGeom>
        </p:spPr>
      </p:pic>
      <p:sp>
        <p:nvSpPr>
          <p:cNvPr id="15" name="TextBox 14">
            <a:extLst>
              <a:ext uri="{FF2B5EF4-FFF2-40B4-BE49-F238E27FC236}">
                <a16:creationId xmlns:a16="http://schemas.microsoft.com/office/drawing/2014/main" id="{FDF93360-4E34-FD67-2121-B091E7977F5D}"/>
              </a:ext>
            </a:extLst>
          </p:cNvPr>
          <p:cNvSpPr txBox="1"/>
          <p:nvPr/>
        </p:nvSpPr>
        <p:spPr>
          <a:xfrm>
            <a:off x="16634958" y="8087875"/>
            <a:ext cx="5733126" cy="769441"/>
          </a:xfrm>
          <a:prstGeom prst="rect">
            <a:avLst/>
          </a:prstGeom>
          <a:noFill/>
        </p:spPr>
        <p:txBody>
          <a:bodyPr wrap="square" rtlCol="0">
            <a:spAutoFit/>
          </a:bodyPr>
          <a:lstStyle/>
          <a:p>
            <a:pPr algn="ctr"/>
            <a:r>
              <a:rPr lang="en-SE" sz="4400" b="1" dirty="0">
                <a:solidFill>
                  <a:srgbClr val="0100C8"/>
                </a:solidFill>
                <a:latin typeface="Helvetica Neue" panose="02000503000000020004" pitchFamily="2" charset="0"/>
                <a:ea typeface="Helvetica Neue" panose="02000503000000020004" pitchFamily="2" charset="0"/>
                <a:cs typeface="Helvetica Neue" panose="02000503000000020004" pitchFamily="2" charset="0"/>
              </a:rPr>
              <a:t>Why?</a:t>
            </a:r>
          </a:p>
        </p:txBody>
      </p:sp>
    </p:spTree>
    <p:extLst>
      <p:ext uri="{BB962C8B-B14F-4D97-AF65-F5344CB8AC3E}">
        <p14:creationId xmlns:p14="http://schemas.microsoft.com/office/powerpoint/2010/main" val="2464507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16B149D-BBDC-2B6F-5CFC-AFC87752DD20}"/>
              </a:ext>
            </a:extLst>
          </p:cNvPr>
          <p:cNvSpPr>
            <a:spLocks noGrp="1"/>
          </p:cNvSpPr>
          <p:nvPr>
            <p:ph type="body" sz="quarter" idx="24"/>
          </p:nvPr>
        </p:nvSpPr>
        <p:spPr/>
        <p:txBody>
          <a:bodyPr/>
          <a:lstStyle/>
          <a:p>
            <a:r>
              <a:rPr lang="en-US" dirty="0"/>
              <a:t>What is and why XAI</a:t>
            </a:r>
          </a:p>
        </p:txBody>
      </p:sp>
      <p:sp>
        <p:nvSpPr>
          <p:cNvPr id="5" name="Text Placeholder 4">
            <a:extLst>
              <a:ext uri="{FF2B5EF4-FFF2-40B4-BE49-F238E27FC236}">
                <a16:creationId xmlns:a16="http://schemas.microsoft.com/office/drawing/2014/main" id="{521F8649-E047-842C-6F63-8A00D81393B2}"/>
              </a:ext>
            </a:extLst>
          </p:cNvPr>
          <p:cNvSpPr>
            <a:spLocks noGrp="1"/>
          </p:cNvSpPr>
          <p:nvPr>
            <p:ph type="body" sz="quarter" idx="25"/>
          </p:nvPr>
        </p:nvSpPr>
        <p:spPr/>
        <p:txBody>
          <a:bodyPr/>
          <a:lstStyle/>
          <a:p>
            <a:r>
              <a:rPr lang="en-SE" dirty="0"/>
              <a:t>A Supervised Learning Example</a:t>
            </a:r>
          </a:p>
        </p:txBody>
      </p:sp>
      <p:sp>
        <p:nvSpPr>
          <p:cNvPr id="6" name="Slide Number Placeholder 5">
            <a:extLst>
              <a:ext uri="{FF2B5EF4-FFF2-40B4-BE49-F238E27FC236}">
                <a16:creationId xmlns:a16="http://schemas.microsoft.com/office/drawing/2014/main" id="{97BABA33-8C44-4360-4548-D28FB4D10038}"/>
              </a:ext>
            </a:extLst>
          </p:cNvPr>
          <p:cNvSpPr>
            <a:spLocks noGrp="1"/>
          </p:cNvSpPr>
          <p:nvPr>
            <p:ph type="sldNum" sz="quarter" idx="4"/>
          </p:nvPr>
        </p:nvSpPr>
        <p:spPr/>
        <p:txBody>
          <a:bodyPr/>
          <a:lstStyle/>
          <a:p>
            <a:pPr fontAlgn="base">
              <a:spcBef>
                <a:spcPct val="0"/>
              </a:spcBef>
              <a:spcAft>
                <a:spcPct val="0"/>
              </a:spcAft>
              <a:defRPr/>
            </a:pPr>
            <a:fld id="{DD9F0740-C59C-4AD6-B752-7CC1CE13501A}" type="slidenum">
              <a:rPr lang="bg-BG" smtClean="0">
                <a:solidFill>
                  <a:srgbClr val="000000"/>
                </a:solidFill>
              </a:rPr>
              <a:pPr fontAlgn="base">
                <a:spcBef>
                  <a:spcPct val="0"/>
                </a:spcBef>
                <a:spcAft>
                  <a:spcPct val="0"/>
                </a:spcAft>
                <a:defRPr/>
              </a:pPr>
              <a:t>7</a:t>
            </a:fld>
            <a:endParaRPr lang="bg-BG" dirty="0">
              <a:solidFill>
                <a:srgbClr val="000000"/>
              </a:solidFill>
            </a:endParaRPr>
          </a:p>
        </p:txBody>
      </p:sp>
      <p:pic>
        <p:nvPicPr>
          <p:cNvPr id="12" name="Graphic 11" descr="Apple with solid fill">
            <a:extLst>
              <a:ext uri="{FF2B5EF4-FFF2-40B4-BE49-F238E27FC236}">
                <a16:creationId xmlns:a16="http://schemas.microsoft.com/office/drawing/2014/main" id="{99FB2EAE-BE0C-160A-7641-8465249DBCB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348127" y="9555243"/>
            <a:ext cx="914400" cy="914400"/>
          </a:xfrm>
          <a:prstGeom prst="rect">
            <a:avLst/>
          </a:prstGeom>
        </p:spPr>
      </p:pic>
      <p:pic>
        <p:nvPicPr>
          <p:cNvPr id="14" name="Graphic 13" descr="Chicken leg with solid fill">
            <a:extLst>
              <a:ext uri="{FF2B5EF4-FFF2-40B4-BE49-F238E27FC236}">
                <a16:creationId xmlns:a16="http://schemas.microsoft.com/office/drawing/2014/main" id="{287E3E73-A880-93EB-9341-B1EC40A07CC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1835407">
            <a:off x="10450393" y="6686580"/>
            <a:ext cx="914400" cy="914400"/>
          </a:xfrm>
          <a:prstGeom prst="rect">
            <a:avLst/>
          </a:prstGeom>
        </p:spPr>
      </p:pic>
      <p:pic>
        <p:nvPicPr>
          <p:cNvPr id="16" name="Graphic 15" descr="Banana with solid fill">
            <a:extLst>
              <a:ext uri="{FF2B5EF4-FFF2-40B4-BE49-F238E27FC236}">
                <a16:creationId xmlns:a16="http://schemas.microsoft.com/office/drawing/2014/main" id="{83622822-EB46-516B-5A9E-A9784C3CA96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312039" y="10862769"/>
            <a:ext cx="914400" cy="914400"/>
          </a:xfrm>
          <a:prstGeom prst="rect">
            <a:avLst/>
          </a:prstGeom>
        </p:spPr>
      </p:pic>
      <p:pic>
        <p:nvPicPr>
          <p:cNvPr id="18" name="Graphic 17" descr="Acorn with solid fill">
            <a:extLst>
              <a:ext uri="{FF2B5EF4-FFF2-40B4-BE49-F238E27FC236}">
                <a16:creationId xmlns:a16="http://schemas.microsoft.com/office/drawing/2014/main" id="{A54DF4E1-B304-85E6-95F5-8E389599D38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312039" y="6940190"/>
            <a:ext cx="914400" cy="914400"/>
          </a:xfrm>
          <a:prstGeom prst="rect">
            <a:avLst/>
          </a:prstGeom>
        </p:spPr>
      </p:pic>
      <p:sp>
        <p:nvSpPr>
          <p:cNvPr id="19" name="TextBox 18">
            <a:extLst>
              <a:ext uri="{FF2B5EF4-FFF2-40B4-BE49-F238E27FC236}">
                <a16:creationId xmlns:a16="http://schemas.microsoft.com/office/drawing/2014/main" id="{79BC877C-DDA5-0D72-B7F8-E4EC8235EBFF}"/>
              </a:ext>
            </a:extLst>
          </p:cNvPr>
          <p:cNvSpPr txBox="1"/>
          <p:nvPr/>
        </p:nvSpPr>
        <p:spPr>
          <a:xfrm>
            <a:off x="5464097" y="7159350"/>
            <a:ext cx="1068626" cy="461665"/>
          </a:xfrm>
          <a:prstGeom prst="rect">
            <a:avLst/>
          </a:prstGeom>
          <a:noFill/>
        </p:spPr>
        <p:txBody>
          <a:bodyPr wrap="none" rtlCol="0">
            <a:spAutoFit/>
          </a:bodyPr>
          <a:lstStyle/>
          <a:p>
            <a:r>
              <a:rPr lang="en-SE" sz="2400" b="1" dirty="0">
                <a:solidFill>
                  <a:srgbClr val="0100C8"/>
                </a:solidFill>
                <a:latin typeface="Helvetica Neue" panose="02000503000000020004" pitchFamily="2" charset="0"/>
                <a:ea typeface="Helvetica Neue" panose="02000503000000020004" pitchFamily="2" charset="0"/>
                <a:cs typeface="Helvetica Neue" panose="02000503000000020004" pitchFamily="2" charset="0"/>
              </a:rPr>
              <a:t>Acorn</a:t>
            </a:r>
          </a:p>
        </p:txBody>
      </p:sp>
      <p:sp>
        <p:nvSpPr>
          <p:cNvPr id="20" name="TextBox 19">
            <a:extLst>
              <a:ext uri="{FF2B5EF4-FFF2-40B4-BE49-F238E27FC236}">
                <a16:creationId xmlns:a16="http://schemas.microsoft.com/office/drawing/2014/main" id="{32A89FB0-FD38-4F64-553A-9D40961E2865}"/>
              </a:ext>
            </a:extLst>
          </p:cNvPr>
          <p:cNvSpPr txBox="1"/>
          <p:nvPr/>
        </p:nvSpPr>
        <p:spPr>
          <a:xfrm>
            <a:off x="5464097" y="8478627"/>
            <a:ext cx="1915909" cy="461665"/>
          </a:xfrm>
          <a:prstGeom prst="rect">
            <a:avLst/>
          </a:prstGeom>
          <a:noFill/>
        </p:spPr>
        <p:txBody>
          <a:bodyPr wrap="none" rtlCol="0">
            <a:spAutoFit/>
          </a:bodyPr>
          <a:lstStyle/>
          <a:p>
            <a:r>
              <a:rPr lang="en-SE" sz="2400" b="1" dirty="0">
                <a:solidFill>
                  <a:srgbClr val="0100C8"/>
                </a:solidFill>
                <a:latin typeface="Helvetica Neue" panose="02000503000000020004" pitchFamily="2" charset="0"/>
                <a:ea typeface="Helvetica Neue" panose="02000503000000020004" pitchFamily="2" charset="0"/>
                <a:cs typeface="Helvetica Neue" panose="02000503000000020004" pitchFamily="2" charset="0"/>
              </a:rPr>
              <a:t>Chicken leg</a:t>
            </a:r>
          </a:p>
        </p:txBody>
      </p:sp>
      <p:sp>
        <p:nvSpPr>
          <p:cNvPr id="21" name="TextBox 20">
            <a:extLst>
              <a:ext uri="{FF2B5EF4-FFF2-40B4-BE49-F238E27FC236}">
                <a16:creationId xmlns:a16="http://schemas.microsoft.com/office/drawing/2014/main" id="{5C31816F-2601-F678-6B65-28C544CA0BD4}"/>
              </a:ext>
            </a:extLst>
          </p:cNvPr>
          <p:cNvSpPr txBox="1"/>
          <p:nvPr/>
        </p:nvSpPr>
        <p:spPr>
          <a:xfrm>
            <a:off x="5464097" y="9781610"/>
            <a:ext cx="1027845" cy="461665"/>
          </a:xfrm>
          <a:prstGeom prst="rect">
            <a:avLst/>
          </a:prstGeom>
          <a:noFill/>
        </p:spPr>
        <p:txBody>
          <a:bodyPr wrap="none" rtlCol="0">
            <a:spAutoFit/>
          </a:bodyPr>
          <a:lstStyle/>
          <a:p>
            <a:r>
              <a:rPr lang="en-SE" sz="2400" b="1" dirty="0">
                <a:solidFill>
                  <a:srgbClr val="0100C8"/>
                </a:solidFill>
                <a:latin typeface="Helvetica Neue" panose="02000503000000020004" pitchFamily="2" charset="0"/>
                <a:ea typeface="Helvetica Neue" panose="02000503000000020004" pitchFamily="2" charset="0"/>
                <a:cs typeface="Helvetica Neue" panose="02000503000000020004" pitchFamily="2" charset="0"/>
              </a:rPr>
              <a:t>Apple</a:t>
            </a:r>
          </a:p>
        </p:txBody>
      </p:sp>
      <p:sp>
        <p:nvSpPr>
          <p:cNvPr id="22" name="TextBox 21">
            <a:extLst>
              <a:ext uri="{FF2B5EF4-FFF2-40B4-BE49-F238E27FC236}">
                <a16:creationId xmlns:a16="http://schemas.microsoft.com/office/drawing/2014/main" id="{D63D04BE-1EDC-83EB-13A0-A7B13370139F}"/>
              </a:ext>
            </a:extLst>
          </p:cNvPr>
          <p:cNvSpPr txBox="1"/>
          <p:nvPr/>
        </p:nvSpPr>
        <p:spPr>
          <a:xfrm>
            <a:off x="5485642" y="11089136"/>
            <a:ext cx="1460656" cy="461665"/>
          </a:xfrm>
          <a:prstGeom prst="rect">
            <a:avLst/>
          </a:prstGeom>
          <a:noFill/>
        </p:spPr>
        <p:txBody>
          <a:bodyPr wrap="none" rtlCol="0">
            <a:spAutoFit/>
          </a:bodyPr>
          <a:lstStyle/>
          <a:p>
            <a:r>
              <a:rPr lang="en-SE" sz="2400" b="1" dirty="0">
                <a:solidFill>
                  <a:srgbClr val="0100C8"/>
                </a:solidFill>
                <a:latin typeface="Helvetica Neue" panose="02000503000000020004" pitchFamily="2" charset="0"/>
                <a:ea typeface="Helvetica Neue" panose="02000503000000020004" pitchFamily="2" charset="0"/>
                <a:cs typeface="Helvetica Neue" panose="02000503000000020004" pitchFamily="2" charset="0"/>
              </a:rPr>
              <a:t>Bananas</a:t>
            </a:r>
          </a:p>
        </p:txBody>
      </p:sp>
      <p:sp>
        <p:nvSpPr>
          <p:cNvPr id="23" name="Right Brace 22">
            <a:extLst>
              <a:ext uri="{FF2B5EF4-FFF2-40B4-BE49-F238E27FC236}">
                <a16:creationId xmlns:a16="http://schemas.microsoft.com/office/drawing/2014/main" id="{E7C15A4A-63DB-FCE5-7C97-B6C581C32C46}"/>
              </a:ext>
            </a:extLst>
          </p:cNvPr>
          <p:cNvSpPr/>
          <p:nvPr/>
        </p:nvSpPr>
        <p:spPr>
          <a:xfrm>
            <a:off x="7961970" y="6940190"/>
            <a:ext cx="1460655" cy="4836979"/>
          </a:xfrm>
          <a:prstGeom prst="rightBrace">
            <a:avLst>
              <a:gd name="adj1" fmla="val 8333"/>
              <a:gd name="adj2" fmla="val 49540"/>
            </a:avLst>
          </a:prstGeom>
          <a:ln w="57150">
            <a:solidFill>
              <a:srgbClr val="FF2D6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SE"/>
          </a:p>
        </p:txBody>
      </p:sp>
      <p:pic>
        <p:nvPicPr>
          <p:cNvPr id="25" name="Graphic 24" descr="Gears with solid fill">
            <a:extLst>
              <a:ext uri="{FF2B5EF4-FFF2-40B4-BE49-F238E27FC236}">
                <a16:creationId xmlns:a16="http://schemas.microsoft.com/office/drawing/2014/main" id="{8BE543B9-A6A8-ECCA-1DB0-E876166B2EF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0438297" y="8024598"/>
            <a:ext cx="2971985" cy="2971985"/>
          </a:xfrm>
          <a:prstGeom prst="rect">
            <a:avLst/>
          </a:prstGeom>
        </p:spPr>
      </p:pic>
      <p:cxnSp>
        <p:nvCxnSpPr>
          <p:cNvPr id="29" name="Straight Arrow Connector 28">
            <a:extLst>
              <a:ext uri="{FF2B5EF4-FFF2-40B4-BE49-F238E27FC236}">
                <a16:creationId xmlns:a16="http://schemas.microsoft.com/office/drawing/2014/main" id="{C1E839A2-A8BD-D860-871E-C635E7A55D01}"/>
              </a:ext>
            </a:extLst>
          </p:cNvPr>
          <p:cNvCxnSpPr>
            <a:cxnSpLocks/>
          </p:cNvCxnSpPr>
          <p:nvPr/>
        </p:nvCxnSpPr>
        <p:spPr>
          <a:xfrm>
            <a:off x="14028234" y="9510590"/>
            <a:ext cx="1204332" cy="0"/>
          </a:xfrm>
          <a:prstGeom prst="straightConnector1">
            <a:avLst/>
          </a:prstGeom>
          <a:ln w="57150">
            <a:solidFill>
              <a:srgbClr val="FF2D64"/>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9E0D9A3B-FFDD-B46B-DC1F-926A4856DF4A}"/>
              </a:ext>
            </a:extLst>
          </p:cNvPr>
          <p:cNvSpPr txBox="1"/>
          <p:nvPr/>
        </p:nvSpPr>
        <p:spPr>
          <a:xfrm>
            <a:off x="15515982" y="9248502"/>
            <a:ext cx="1068626" cy="461665"/>
          </a:xfrm>
          <a:prstGeom prst="rect">
            <a:avLst/>
          </a:prstGeom>
          <a:noFill/>
        </p:spPr>
        <p:txBody>
          <a:bodyPr wrap="none" rtlCol="0">
            <a:spAutoFit/>
          </a:bodyPr>
          <a:lstStyle/>
          <a:p>
            <a:r>
              <a:rPr lang="en-SE" sz="2400" b="1" dirty="0">
                <a:solidFill>
                  <a:srgbClr val="0100C8"/>
                </a:solidFill>
                <a:latin typeface="Helvetica Neue" panose="02000503000000020004" pitchFamily="2" charset="0"/>
                <a:ea typeface="Helvetica Neue" panose="02000503000000020004" pitchFamily="2" charset="0"/>
                <a:cs typeface="Helvetica Neue" panose="02000503000000020004" pitchFamily="2" charset="0"/>
              </a:rPr>
              <a:t>Acorn</a:t>
            </a:r>
          </a:p>
        </p:txBody>
      </p:sp>
      <p:sp>
        <p:nvSpPr>
          <p:cNvPr id="31" name="TextBox 30">
            <a:extLst>
              <a:ext uri="{FF2B5EF4-FFF2-40B4-BE49-F238E27FC236}">
                <a16:creationId xmlns:a16="http://schemas.microsoft.com/office/drawing/2014/main" id="{DA8A2E7A-5D6E-B1D4-7B0B-8E6DE8F76925}"/>
              </a:ext>
            </a:extLst>
          </p:cNvPr>
          <p:cNvSpPr txBox="1"/>
          <p:nvPr/>
        </p:nvSpPr>
        <p:spPr>
          <a:xfrm>
            <a:off x="5464096" y="6329783"/>
            <a:ext cx="1072730" cy="461665"/>
          </a:xfrm>
          <a:prstGeom prst="rect">
            <a:avLst/>
          </a:prstGeom>
          <a:noFill/>
        </p:spPr>
        <p:txBody>
          <a:bodyPr wrap="none" rtlCol="0">
            <a:spAutoFit/>
          </a:bodyPr>
          <a:lstStyle/>
          <a:p>
            <a:r>
              <a:rPr lang="en-SE" sz="2400" b="1" dirty="0">
                <a:solidFill>
                  <a:srgbClr val="FF2D64"/>
                </a:solidFill>
                <a:latin typeface="Helvetica Neue" panose="02000503000000020004" pitchFamily="2" charset="0"/>
                <a:ea typeface="Helvetica Neue" panose="02000503000000020004" pitchFamily="2" charset="0"/>
                <a:cs typeface="Helvetica Neue" panose="02000503000000020004" pitchFamily="2" charset="0"/>
              </a:rPr>
              <a:t>Label:</a:t>
            </a:r>
          </a:p>
        </p:txBody>
      </p:sp>
      <p:sp>
        <p:nvSpPr>
          <p:cNvPr id="33" name="TextBox 32">
            <a:extLst>
              <a:ext uri="{FF2B5EF4-FFF2-40B4-BE49-F238E27FC236}">
                <a16:creationId xmlns:a16="http://schemas.microsoft.com/office/drawing/2014/main" id="{DDD41A47-1A89-D48A-A4C3-516AFAF4B91F}"/>
              </a:ext>
            </a:extLst>
          </p:cNvPr>
          <p:cNvSpPr txBox="1"/>
          <p:nvPr/>
        </p:nvSpPr>
        <p:spPr>
          <a:xfrm>
            <a:off x="4348127" y="6302246"/>
            <a:ext cx="958917" cy="461665"/>
          </a:xfrm>
          <a:prstGeom prst="rect">
            <a:avLst/>
          </a:prstGeom>
          <a:noFill/>
        </p:spPr>
        <p:txBody>
          <a:bodyPr wrap="none" rtlCol="0">
            <a:spAutoFit/>
          </a:bodyPr>
          <a:lstStyle/>
          <a:p>
            <a:r>
              <a:rPr lang="en-SE" sz="2400" b="1" dirty="0">
                <a:solidFill>
                  <a:srgbClr val="FF2D64"/>
                </a:solidFill>
                <a:latin typeface="Helvetica Neue" panose="02000503000000020004" pitchFamily="2" charset="0"/>
                <a:ea typeface="Helvetica Neue" panose="02000503000000020004" pitchFamily="2" charset="0"/>
                <a:cs typeface="Helvetica Neue" panose="02000503000000020004" pitchFamily="2" charset="0"/>
              </a:rPr>
              <a:t>Data:</a:t>
            </a:r>
          </a:p>
        </p:txBody>
      </p:sp>
      <p:cxnSp>
        <p:nvCxnSpPr>
          <p:cNvPr id="35" name="Straight Arrow Connector 34">
            <a:extLst>
              <a:ext uri="{FF2B5EF4-FFF2-40B4-BE49-F238E27FC236}">
                <a16:creationId xmlns:a16="http://schemas.microsoft.com/office/drawing/2014/main" id="{FEDC4F48-D41A-EEED-1A59-042F31C8AF7A}"/>
              </a:ext>
            </a:extLst>
          </p:cNvPr>
          <p:cNvCxnSpPr>
            <a:cxnSpLocks/>
          </p:cNvCxnSpPr>
          <p:nvPr/>
        </p:nvCxnSpPr>
        <p:spPr>
          <a:xfrm>
            <a:off x="11146451" y="7390182"/>
            <a:ext cx="809427" cy="634416"/>
          </a:xfrm>
          <a:prstGeom prst="straightConnector1">
            <a:avLst/>
          </a:prstGeom>
          <a:ln w="57150">
            <a:solidFill>
              <a:srgbClr val="FF2D64"/>
            </a:solidFill>
            <a:tailEnd type="triangle"/>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7B77566F-2501-1E87-F95A-67E1BF1DFAF5}"/>
              </a:ext>
            </a:extLst>
          </p:cNvPr>
          <p:cNvSpPr txBox="1"/>
          <p:nvPr/>
        </p:nvSpPr>
        <p:spPr>
          <a:xfrm>
            <a:off x="4312039" y="5696973"/>
            <a:ext cx="2869346" cy="523220"/>
          </a:xfrm>
          <a:prstGeom prst="rect">
            <a:avLst/>
          </a:prstGeom>
          <a:noFill/>
        </p:spPr>
        <p:txBody>
          <a:bodyPr wrap="square" rtlCol="0">
            <a:spAutoFit/>
          </a:bodyPr>
          <a:lstStyle/>
          <a:p>
            <a:r>
              <a:rPr lang="en-SE" sz="2800" b="1" dirty="0">
                <a:solidFill>
                  <a:srgbClr val="FF2D64"/>
                </a:solidFill>
                <a:latin typeface="Helvetica Neue" panose="02000503000000020004" pitchFamily="2" charset="0"/>
                <a:ea typeface="Helvetica Neue" panose="02000503000000020004" pitchFamily="2" charset="0"/>
                <a:cs typeface="Helvetica Neue" panose="02000503000000020004" pitchFamily="2" charset="0"/>
              </a:rPr>
              <a:t>Model Training</a:t>
            </a:r>
          </a:p>
        </p:txBody>
      </p:sp>
      <p:sp>
        <p:nvSpPr>
          <p:cNvPr id="41" name="TextBox 40">
            <a:extLst>
              <a:ext uri="{FF2B5EF4-FFF2-40B4-BE49-F238E27FC236}">
                <a16:creationId xmlns:a16="http://schemas.microsoft.com/office/drawing/2014/main" id="{0296FB95-8968-5E1E-2553-6319FCFEA947}"/>
              </a:ext>
            </a:extLst>
          </p:cNvPr>
          <p:cNvSpPr txBox="1"/>
          <p:nvPr/>
        </p:nvSpPr>
        <p:spPr>
          <a:xfrm>
            <a:off x="12363220" y="5779026"/>
            <a:ext cx="2869346" cy="523220"/>
          </a:xfrm>
          <a:prstGeom prst="rect">
            <a:avLst/>
          </a:prstGeom>
          <a:noFill/>
        </p:spPr>
        <p:txBody>
          <a:bodyPr wrap="square" rtlCol="0">
            <a:spAutoFit/>
          </a:bodyPr>
          <a:lstStyle/>
          <a:p>
            <a:r>
              <a:rPr lang="en-SE" sz="2800" b="1" dirty="0">
                <a:solidFill>
                  <a:srgbClr val="FF2D64"/>
                </a:solidFill>
                <a:latin typeface="Helvetica Neue" panose="02000503000000020004" pitchFamily="2" charset="0"/>
                <a:ea typeface="Helvetica Neue" panose="02000503000000020004" pitchFamily="2" charset="0"/>
                <a:cs typeface="Helvetica Neue" panose="02000503000000020004" pitchFamily="2" charset="0"/>
              </a:rPr>
              <a:t>Model Usage</a:t>
            </a:r>
          </a:p>
        </p:txBody>
      </p:sp>
      <p:sp>
        <p:nvSpPr>
          <p:cNvPr id="44" name="TextBox 43">
            <a:extLst>
              <a:ext uri="{FF2B5EF4-FFF2-40B4-BE49-F238E27FC236}">
                <a16:creationId xmlns:a16="http://schemas.microsoft.com/office/drawing/2014/main" id="{DA787CB2-192A-3DF6-B916-FE567255D3AC}"/>
              </a:ext>
            </a:extLst>
          </p:cNvPr>
          <p:cNvSpPr txBox="1"/>
          <p:nvPr/>
        </p:nvSpPr>
        <p:spPr>
          <a:xfrm>
            <a:off x="11558891" y="7158091"/>
            <a:ext cx="2869346" cy="461665"/>
          </a:xfrm>
          <a:prstGeom prst="rect">
            <a:avLst/>
          </a:prstGeom>
          <a:noFill/>
        </p:spPr>
        <p:txBody>
          <a:bodyPr wrap="square" rtlCol="0">
            <a:spAutoFit/>
          </a:bodyPr>
          <a:lstStyle/>
          <a:p>
            <a:r>
              <a:rPr lang="en-SE" sz="2400" b="1" dirty="0">
                <a:solidFill>
                  <a:srgbClr val="FF2D64"/>
                </a:solidFill>
                <a:latin typeface="Helvetica Neue" panose="02000503000000020004" pitchFamily="2" charset="0"/>
                <a:ea typeface="Helvetica Neue" panose="02000503000000020004" pitchFamily="2" charset="0"/>
                <a:cs typeface="Helvetica Neue" panose="02000503000000020004" pitchFamily="2" charset="0"/>
              </a:rPr>
              <a:t>Input</a:t>
            </a:r>
          </a:p>
        </p:txBody>
      </p:sp>
      <p:sp>
        <p:nvSpPr>
          <p:cNvPr id="45" name="TextBox 44">
            <a:extLst>
              <a:ext uri="{FF2B5EF4-FFF2-40B4-BE49-F238E27FC236}">
                <a16:creationId xmlns:a16="http://schemas.microsoft.com/office/drawing/2014/main" id="{8377EBB2-9909-D6DA-633A-46594DB1C63B}"/>
              </a:ext>
            </a:extLst>
          </p:cNvPr>
          <p:cNvSpPr txBox="1"/>
          <p:nvPr/>
        </p:nvSpPr>
        <p:spPr>
          <a:xfrm>
            <a:off x="14028234" y="8877682"/>
            <a:ext cx="2869346" cy="461665"/>
          </a:xfrm>
          <a:prstGeom prst="rect">
            <a:avLst/>
          </a:prstGeom>
          <a:noFill/>
        </p:spPr>
        <p:txBody>
          <a:bodyPr wrap="square" rtlCol="0">
            <a:spAutoFit/>
          </a:bodyPr>
          <a:lstStyle/>
          <a:p>
            <a:r>
              <a:rPr lang="en-SE" sz="2400" b="1" dirty="0">
                <a:solidFill>
                  <a:srgbClr val="FF2D64"/>
                </a:solidFill>
                <a:latin typeface="Helvetica Neue" panose="02000503000000020004" pitchFamily="2" charset="0"/>
                <a:ea typeface="Helvetica Neue" panose="02000503000000020004" pitchFamily="2" charset="0"/>
                <a:cs typeface="Helvetica Neue" panose="02000503000000020004" pitchFamily="2" charset="0"/>
              </a:rPr>
              <a:t>Output</a:t>
            </a:r>
          </a:p>
        </p:txBody>
      </p:sp>
      <p:sp>
        <p:nvSpPr>
          <p:cNvPr id="46" name="Right Brace 45">
            <a:extLst>
              <a:ext uri="{FF2B5EF4-FFF2-40B4-BE49-F238E27FC236}">
                <a16:creationId xmlns:a16="http://schemas.microsoft.com/office/drawing/2014/main" id="{CE85BEB1-31B0-847C-C620-EAA315478A4B}"/>
              </a:ext>
            </a:extLst>
          </p:cNvPr>
          <p:cNvSpPr/>
          <p:nvPr/>
        </p:nvSpPr>
        <p:spPr>
          <a:xfrm>
            <a:off x="2653720" y="6828359"/>
            <a:ext cx="1460655" cy="1138061"/>
          </a:xfrm>
          <a:prstGeom prst="rightBrace">
            <a:avLst>
              <a:gd name="adj1" fmla="val 8333"/>
              <a:gd name="adj2" fmla="val 49540"/>
            </a:avLst>
          </a:prstGeom>
          <a:ln w="57150">
            <a:solidFill>
              <a:srgbClr val="FF2D6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SE"/>
          </a:p>
        </p:txBody>
      </p:sp>
      <p:sp>
        <p:nvSpPr>
          <p:cNvPr id="47" name="TextBox 46">
            <a:extLst>
              <a:ext uri="{FF2B5EF4-FFF2-40B4-BE49-F238E27FC236}">
                <a16:creationId xmlns:a16="http://schemas.microsoft.com/office/drawing/2014/main" id="{5B1351D9-ACD4-89E6-437A-A963B8A0F06A}"/>
              </a:ext>
            </a:extLst>
          </p:cNvPr>
          <p:cNvSpPr txBox="1"/>
          <p:nvPr/>
        </p:nvSpPr>
        <p:spPr>
          <a:xfrm>
            <a:off x="1489705" y="6794238"/>
            <a:ext cx="1107996" cy="461665"/>
          </a:xfrm>
          <a:prstGeom prst="rect">
            <a:avLst/>
          </a:prstGeom>
          <a:noFill/>
        </p:spPr>
        <p:txBody>
          <a:bodyPr wrap="none" rtlCol="0">
            <a:spAutoFit/>
          </a:bodyPr>
          <a:lstStyle/>
          <a:p>
            <a:r>
              <a:rPr lang="en-SE" sz="2400" b="1" dirty="0">
                <a:solidFill>
                  <a:srgbClr val="0100C8"/>
                </a:solidFill>
                <a:latin typeface="Helvetica Neue" panose="02000503000000020004" pitchFamily="2" charset="0"/>
                <a:ea typeface="Helvetica Neue" panose="02000503000000020004" pitchFamily="2" charset="0"/>
                <a:cs typeface="Helvetica Neue" panose="02000503000000020004" pitchFamily="2" charset="0"/>
              </a:rPr>
              <a:t>Shape</a:t>
            </a:r>
          </a:p>
        </p:txBody>
      </p:sp>
      <p:sp>
        <p:nvSpPr>
          <p:cNvPr id="48" name="TextBox 47">
            <a:extLst>
              <a:ext uri="{FF2B5EF4-FFF2-40B4-BE49-F238E27FC236}">
                <a16:creationId xmlns:a16="http://schemas.microsoft.com/office/drawing/2014/main" id="{37FA68FF-2C82-535D-1CB5-AF5B1660ED42}"/>
              </a:ext>
            </a:extLst>
          </p:cNvPr>
          <p:cNvSpPr txBox="1"/>
          <p:nvPr/>
        </p:nvSpPr>
        <p:spPr>
          <a:xfrm>
            <a:off x="1485681" y="7255903"/>
            <a:ext cx="1170513" cy="461665"/>
          </a:xfrm>
          <a:prstGeom prst="rect">
            <a:avLst/>
          </a:prstGeom>
          <a:noFill/>
        </p:spPr>
        <p:txBody>
          <a:bodyPr wrap="none" rtlCol="0">
            <a:spAutoFit/>
          </a:bodyPr>
          <a:lstStyle/>
          <a:p>
            <a:r>
              <a:rPr lang="en-SE" sz="2400" b="1" dirty="0">
                <a:solidFill>
                  <a:srgbClr val="0100C8"/>
                </a:solidFill>
                <a:latin typeface="Helvetica Neue" panose="02000503000000020004" pitchFamily="2" charset="0"/>
                <a:ea typeface="Helvetica Neue" panose="02000503000000020004" pitchFamily="2" charset="0"/>
                <a:cs typeface="Helvetica Neue" panose="02000503000000020004" pitchFamily="2" charset="0"/>
              </a:rPr>
              <a:t>Colour</a:t>
            </a:r>
          </a:p>
        </p:txBody>
      </p:sp>
      <p:sp>
        <p:nvSpPr>
          <p:cNvPr id="49" name="TextBox 48">
            <a:extLst>
              <a:ext uri="{FF2B5EF4-FFF2-40B4-BE49-F238E27FC236}">
                <a16:creationId xmlns:a16="http://schemas.microsoft.com/office/drawing/2014/main" id="{32EAD692-6EDD-1C38-16AB-8496EEC46161}"/>
              </a:ext>
            </a:extLst>
          </p:cNvPr>
          <p:cNvSpPr txBox="1"/>
          <p:nvPr/>
        </p:nvSpPr>
        <p:spPr>
          <a:xfrm>
            <a:off x="1481657" y="7717568"/>
            <a:ext cx="492443" cy="461665"/>
          </a:xfrm>
          <a:prstGeom prst="rect">
            <a:avLst/>
          </a:prstGeom>
          <a:noFill/>
        </p:spPr>
        <p:txBody>
          <a:bodyPr wrap="none" rtlCol="0">
            <a:spAutoFit/>
          </a:bodyPr>
          <a:lstStyle/>
          <a:p>
            <a:r>
              <a:rPr lang="en-SE" sz="2400" b="1" dirty="0">
                <a:solidFill>
                  <a:srgbClr val="0100C8"/>
                </a:solidFill>
                <a:latin typeface="Helvetica Neue" panose="02000503000000020004" pitchFamily="2" charset="0"/>
                <a:ea typeface="Helvetica Neue" panose="02000503000000020004" pitchFamily="2" charset="0"/>
                <a:cs typeface="Helvetica Neue" panose="02000503000000020004" pitchFamily="2" charset="0"/>
              </a:rPr>
              <a:t>…</a:t>
            </a:r>
          </a:p>
        </p:txBody>
      </p:sp>
      <p:pic>
        <p:nvPicPr>
          <p:cNvPr id="4" name="Graphic 3" descr="Chicken leg with solid fill">
            <a:extLst>
              <a:ext uri="{FF2B5EF4-FFF2-40B4-BE49-F238E27FC236}">
                <a16:creationId xmlns:a16="http://schemas.microsoft.com/office/drawing/2014/main" id="{F2FE4208-7F55-95BC-4295-6D6D7CE0E38C}"/>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4464439" y="8400116"/>
            <a:ext cx="914400" cy="914400"/>
          </a:xfrm>
          <a:prstGeom prst="rect">
            <a:avLst/>
          </a:prstGeom>
        </p:spPr>
      </p:pic>
      <p:sp>
        <p:nvSpPr>
          <p:cNvPr id="15" name="TextBox 14">
            <a:extLst>
              <a:ext uri="{FF2B5EF4-FFF2-40B4-BE49-F238E27FC236}">
                <a16:creationId xmlns:a16="http://schemas.microsoft.com/office/drawing/2014/main" id="{FDF93360-4E34-FD67-2121-B091E7977F5D}"/>
              </a:ext>
            </a:extLst>
          </p:cNvPr>
          <p:cNvSpPr txBox="1"/>
          <p:nvPr/>
        </p:nvSpPr>
        <p:spPr>
          <a:xfrm>
            <a:off x="16584608" y="5917525"/>
            <a:ext cx="5733126" cy="769441"/>
          </a:xfrm>
          <a:prstGeom prst="rect">
            <a:avLst/>
          </a:prstGeom>
          <a:noFill/>
        </p:spPr>
        <p:txBody>
          <a:bodyPr wrap="square" rtlCol="0">
            <a:spAutoFit/>
          </a:bodyPr>
          <a:lstStyle/>
          <a:p>
            <a:pPr algn="ctr"/>
            <a:r>
              <a:rPr lang="en-SE" sz="4400" b="1" dirty="0">
                <a:solidFill>
                  <a:srgbClr val="0100C8"/>
                </a:solidFill>
                <a:latin typeface="Helvetica Neue" panose="02000503000000020004" pitchFamily="2" charset="0"/>
                <a:ea typeface="Helvetica Neue" panose="02000503000000020004" pitchFamily="2" charset="0"/>
                <a:cs typeface="Helvetica Neue" panose="02000503000000020004" pitchFamily="2" charset="0"/>
              </a:rPr>
              <a:t>Why?</a:t>
            </a:r>
          </a:p>
        </p:txBody>
      </p:sp>
      <p:sp>
        <p:nvSpPr>
          <p:cNvPr id="3" name="TextBox 2">
            <a:extLst>
              <a:ext uri="{FF2B5EF4-FFF2-40B4-BE49-F238E27FC236}">
                <a16:creationId xmlns:a16="http://schemas.microsoft.com/office/drawing/2014/main" id="{BB5AEB47-72B8-A79A-B8CB-B4118A169172}"/>
              </a:ext>
            </a:extLst>
          </p:cNvPr>
          <p:cNvSpPr txBox="1"/>
          <p:nvPr/>
        </p:nvSpPr>
        <p:spPr>
          <a:xfrm>
            <a:off x="16897579" y="6858000"/>
            <a:ext cx="5980005" cy="2677656"/>
          </a:xfrm>
          <a:prstGeom prst="rect">
            <a:avLst/>
          </a:prstGeom>
          <a:noFill/>
        </p:spPr>
        <p:txBody>
          <a:bodyPr wrap="square" rtlCol="0">
            <a:spAutoFit/>
          </a:bodyPr>
          <a:lstStyle/>
          <a:p>
            <a:pPr marL="2057400" indent="-2057400"/>
            <a:r>
              <a:rPr lang="en-SE" sz="2400" b="1" dirty="0">
                <a:solidFill>
                  <a:srgbClr val="0100C8"/>
                </a:solidFill>
                <a:latin typeface="Helvetica Neue" panose="02000503000000020004" pitchFamily="2" charset="0"/>
                <a:ea typeface="Helvetica Neue" panose="02000503000000020004" pitchFamily="2" charset="0"/>
                <a:cs typeface="Helvetica Neue" panose="02000503000000020004" pitchFamily="2" charset="0"/>
              </a:rPr>
              <a:t>Shape similar: </a:t>
            </a:r>
            <a:r>
              <a:rPr lang="en-SE" sz="2400" dirty="0">
                <a:solidFill>
                  <a:srgbClr val="0100C8"/>
                </a:solidFill>
                <a:latin typeface="Helvetica Neue" panose="02000503000000020004" pitchFamily="2" charset="0"/>
                <a:ea typeface="Helvetica Neue" panose="02000503000000020004" pitchFamily="2" charset="0"/>
                <a:cs typeface="Helvetica Neue" panose="02000503000000020004" pitchFamily="2" charset="0"/>
              </a:rPr>
              <a:t>this image looks like an   acorn.</a:t>
            </a:r>
            <a:endParaRPr lang="en-SE" sz="2400" b="1" dirty="0">
              <a:solidFill>
                <a:srgbClr val="0100C8"/>
              </a:solidFill>
              <a:latin typeface="Helvetica Neue" panose="02000503000000020004" pitchFamily="2" charset="0"/>
              <a:ea typeface="Helvetica Neue" panose="02000503000000020004" pitchFamily="2" charset="0"/>
              <a:cs typeface="Helvetica Neue" panose="02000503000000020004" pitchFamily="2" charset="0"/>
            </a:endParaRPr>
          </a:p>
          <a:p>
            <a:br>
              <a:rPr lang="en-SE" sz="2400" dirty="0">
                <a:solidFill>
                  <a:srgbClr val="0100C8"/>
                </a:solidFill>
                <a:latin typeface="Helvetica Neue" panose="02000503000000020004" pitchFamily="2" charset="0"/>
                <a:ea typeface="Helvetica Neue" panose="02000503000000020004" pitchFamily="2" charset="0"/>
                <a:cs typeface="Helvetica Neue" panose="02000503000000020004" pitchFamily="2" charset="0"/>
              </a:rPr>
            </a:br>
            <a:r>
              <a:rPr lang="en-SE" sz="2400" b="1" dirty="0">
                <a:solidFill>
                  <a:srgbClr val="0100C8"/>
                </a:solidFill>
                <a:latin typeface="Helvetica Neue" panose="02000503000000020004" pitchFamily="2" charset="0"/>
                <a:ea typeface="Helvetica Neue" panose="02000503000000020004" pitchFamily="2" charset="0"/>
                <a:cs typeface="Helvetica Neue" panose="02000503000000020004" pitchFamily="2" charset="0"/>
              </a:rPr>
              <a:t>Colour similar: </a:t>
            </a:r>
            <a:r>
              <a:rPr lang="en-SE" sz="2400" dirty="0">
                <a:solidFill>
                  <a:srgbClr val="0100C8"/>
                </a:solidFill>
                <a:latin typeface="Helvetica Neue" panose="02000503000000020004" pitchFamily="2" charset="0"/>
                <a:ea typeface="Helvetica Neue" panose="02000503000000020004" pitchFamily="2" charset="0"/>
                <a:cs typeface="Helvetica Neue" panose="02000503000000020004" pitchFamily="2" charset="0"/>
              </a:rPr>
              <a:t>model more sensitive to </a:t>
            </a:r>
          </a:p>
          <a:p>
            <a:r>
              <a:rPr lang="en-SE" sz="2400" dirty="0">
                <a:solidFill>
                  <a:srgbClr val="0100C8"/>
                </a:solidFill>
                <a:latin typeface="Helvetica Neue" panose="02000503000000020004" pitchFamily="2" charset="0"/>
                <a:ea typeface="Helvetica Neue" panose="02000503000000020004" pitchFamily="2" charset="0"/>
                <a:cs typeface="Helvetica Neue" panose="02000503000000020004" pitchFamily="2" charset="0"/>
              </a:rPr>
              <a:t>	    colour than shape.</a:t>
            </a:r>
          </a:p>
          <a:p>
            <a:endParaRPr lang="en-SE" sz="2400" dirty="0">
              <a:solidFill>
                <a:srgbClr val="0100C8"/>
              </a:solidFill>
              <a:latin typeface="Helvetica Neue" panose="02000503000000020004" pitchFamily="2" charset="0"/>
              <a:ea typeface="Helvetica Neue" panose="02000503000000020004" pitchFamily="2" charset="0"/>
              <a:cs typeface="Helvetica Neue" panose="02000503000000020004" pitchFamily="2" charset="0"/>
            </a:endParaRPr>
          </a:p>
          <a:p>
            <a:r>
              <a:rPr lang="en-SE" sz="2400" dirty="0">
                <a:solidFill>
                  <a:srgbClr val="0100C8"/>
                </a:solidFill>
                <a:latin typeface="Helvetica Neue" panose="02000503000000020004" pitchFamily="2" charset="0"/>
                <a:ea typeface="Helvetica Neue" panose="02000503000000020004" pitchFamily="2" charset="0"/>
                <a:cs typeface="Helvetica Neue" panose="02000503000000020004" pitchFamily="2" charset="0"/>
              </a:rPr>
              <a:t>…</a:t>
            </a:r>
          </a:p>
        </p:txBody>
      </p:sp>
      <p:sp>
        <p:nvSpPr>
          <p:cNvPr id="9" name="TextBox 8">
            <a:extLst>
              <a:ext uri="{FF2B5EF4-FFF2-40B4-BE49-F238E27FC236}">
                <a16:creationId xmlns:a16="http://schemas.microsoft.com/office/drawing/2014/main" id="{C283B47C-E028-75F1-2DFC-369208CBBABA}"/>
              </a:ext>
            </a:extLst>
          </p:cNvPr>
          <p:cNvSpPr txBox="1"/>
          <p:nvPr/>
        </p:nvSpPr>
        <p:spPr>
          <a:xfrm>
            <a:off x="13410282" y="9846906"/>
            <a:ext cx="12199434" cy="646331"/>
          </a:xfrm>
          <a:prstGeom prst="rect">
            <a:avLst/>
          </a:prstGeom>
          <a:noFill/>
        </p:spPr>
        <p:txBody>
          <a:bodyPr wrap="square">
            <a:spAutoFit/>
          </a:bodyPr>
          <a:lstStyle/>
          <a:p>
            <a:pPr algn="ctr"/>
            <a:r>
              <a:rPr lang="en-GB" b="1" dirty="0">
                <a:solidFill>
                  <a:srgbClr val="0100C8"/>
                </a:solidFill>
                <a:latin typeface="Helvetica Neue" panose="02000503000000020004" pitchFamily="2" charset="0"/>
                <a:ea typeface="Helvetica Neue" panose="02000503000000020004" pitchFamily="2" charset="0"/>
                <a:cs typeface="Helvetica Neue" panose="02000503000000020004" pitchFamily="2" charset="0"/>
              </a:rPr>
              <a:t>XAI focus: explaining </a:t>
            </a:r>
            <a:r>
              <a:rPr lang="en-GB" b="1" i="1" dirty="0">
                <a:solidFill>
                  <a:srgbClr val="0100C8"/>
                </a:solidFill>
                <a:latin typeface="Helvetica Neue" panose="02000503000000020004" pitchFamily="2" charset="0"/>
                <a:ea typeface="Helvetica Neue" panose="02000503000000020004" pitchFamily="2" charset="0"/>
                <a:cs typeface="Helvetica Neue" panose="02000503000000020004" pitchFamily="2" charset="0"/>
              </a:rPr>
              <a:t>why</a:t>
            </a:r>
            <a:endParaRPr lang="en-SE" b="1" dirty="0">
              <a:solidFill>
                <a:srgbClr val="0100C8"/>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1221001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5930097-4389-9E77-AF74-0EE4FF8858CD}"/>
              </a:ext>
            </a:extLst>
          </p:cNvPr>
          <p:cNvSpPr>
            <a:spLocks noGrp="1"/>
          </p:cNvSpPr>
          <p:nvPr>
            <p:ph type="body" sz="quarter" idx="24"/>
          </p:nvPr>
        </p:nvSpPr>
        <p:spPr/>
        <p:txBody>
          <a:bodyPr/>
          <a:lstStyle/>
          <a:p>
            <a:r>
              <a:rPr lang="en-US" dirty="0"/>
              <a:t>What is and why XAI</a:t>
            </a:r>
          </a:p>
        </p:txBody>
      </p:sp>
      <p:sp>
        <p:nvSpPr>
          <p:cNvPr id="5" name="Text Placeholder 4">
            <a:extLst>
              <a:ext uri="{FF2B5EF4-FFF2-40B4-BE49-F238E27FC236}">
                <a16:creationId xmlns:a16="http://schemas.microsoft.com/office/drawing/2014/main" id="{397DAD66-2A0D-A1B3-1C04-BB2A31FF8069}"/>
              </a:ext>
            </a:extLst>
          </p:cNvPr>
          <p:cNvSpPr>
            <a:spLocks noGrp="1"/>
          </p:cNvSpPr>
          <p:nvPr>
            <p:ph type="body" sz="quarter" idx="25"/>
          </p:nvPr>
        </p:nvSpPr>
        <p:spPr/>
        <p:txBody>
          <a:bodyPr/>
          <a:lstStyle/>
          <a:p>
            <a:r>
              <a:rPr lang="en-SE" dirty="0"/>
              <a:t>Some awkard situations</a:t>
            </a:r>
          </a:p>
        </p:txBody>
      </p:sp>
      <p:sp>
        <p:nvSpPr>
          <p:cNvPr id="6" name="Slide Number Placeholder 5">
            <a:extLst>
              <a:ext uri="{FF2B5EF4-FFF2-40B4-BE49-F238E27FC236}">
                <a16:creationId xmlns:a16="http://schemas.microsoft.com/office/drawing/2014/main" id="{828E7851-A018-1463-2C11-9B04CB862F8C}"/>
              </a:ext>
            </a:extLst>
          </p:cNvPr>
          <p:cNvSpPr>
            <a:spLocks noGrp="1"/>
          </p:cNvSpPr>
          <p:nvPr>
            <p:ph type="sldNum" sz="quarter" idx="4"/>
          </p:nvPr>
        </p:nvSpPr>
        <p:spPr/>
        <p:txBody>
          <a:bodyPr/>
          <a:lstStyle/>
          <a:p>
            <a:pPr fontAlgn="base">
              <a:spcBef>
                <a:spcPct val="0"/>
              </a:spcBef>
              <a:spcAft>
                <a:spcPct val="0"/>
              </a:spcAft>
              <a:defRPr/>
            </a:pPr>
            <a:fld id="{DD9F0740-C59C-4AD6-B752-7CC1CE13501A}" type="slidenum">
              <a:rPr lang="bg-BG" smtClean="0">
                <a:solidFill>
                  <a:srgbClr val="000000"/>
                </a:solidFill>
              </a:rPr>
              <a:pPr fontAlgn="base">
                <a:spcBef>
                  <a:spcPct val="0"/>
                </a:spcBef>
                <a:spcAft>
                  <a:spcPct val="0"/>
                </a:spcAft>
                <a:defRPr/>
              </a:pPr>
              <a:t>8</a:t>
            </a:fld>
            <a:endParaRPr lang="bg-BG" dirty="0">
              <a:solidFill>
                <a:srgbClr val="000000"/>
              </a:solidFill>
            </a:endParaRPr>
          </a:p>
        </p:txBody>
      </p:sp>
      <p:pic>
        <p:nvPicPr>
          <p:cNvPr id="7" name="Picture 6">
            <a:extLst>
              <a:ext uri="{FF2B5EF4-FFF2-40B4-BE49-F238E27FC236}">
                <a16:creationId xmlns:a16="http://schemas.microsoft.com/office/drawing/2014/main" id="{2748232D-F8B7-F41E-62E5-0C00C48512A7}"/>
              </a:ext>
            </a:extLst>
          </p:cNvPr>
          <p:cNvPicPr>
            <a:picLocks noChangeAspect="1"/>
          </p:cNvPicPr>
          <p:nvPr/>
        </p:nvPicPr>
        <p:blipFill>
          <a:blip r:embed="rId2"/>
          <a:stretch>
            <a:fillRect/>
          </a:stretch>
        </p:blipFill>
        <p:spPr>
          <a:xfrm>
            <a:off x="3540760" y="5265981"/>
            <a:ext cx="6273800" cy="6419326"/>
          </a:xfrm>
          <a:prstGeom prst="rect">
            <a:avLst/>
          </a:prstGeom>
        </p:spPr>
      </p:pic>
      <p:pic>
        <p:nvPicPr>
          <p:cNvPr id="8" name="Picture 7">
            <a:extLst>
              <a:ext uri="{FF2B5EF4-FFF2-40B4-BE49-F238E27FC236}">
                <a16:creationId xmlns:a16="http://schemas.microsoft.com/office/drawing/2014/main" id="{77B05A1C-AB82-DE50-D0BC-A26604EB99D8}"/>
              </a:ext>
            </a:extLst>
          </p:cNvPr>
          <p:cNvPicPr>
            <a:picLocks noChangeAspect="1"/>
          </p:cNvPicPr>
          <p:nvPr/>
        </p:nvPicPr>
        <p:blipFill>
          <a:blip r:embed="rId3"/>
          <a:stretch>
            <a:fillRect/>
          </a:stretch>
        </p:blipFill>
        <p:spPr>
          <a:xfrm>
            <a:off x="14970760" y="4056032"/>
            <a:ext cx="6121400" cy="7376507"/>
          </a:xfrm>
          <a:prstGeom prst="rect">
            <a:avLst/>
          </a:prstGeom>
        </p:spPr>
      </p:pic>
    </p:spTree>
    <p:extLst>
      <p:ext uri="{BB962C8B-B14F-4D97-AF65-F5344CB8AC3E}">
        <p14:creationId xmlns:p14="http://schemas.microsoft.com/office/powerpoint/2010/main" val="1946189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5930097-4389-9E77-AF74-0EE4FF8858CD}"/>
              </a:ext>
            </a:extLst>
          </p:cNvPr>
          <p:cNvSpPr>
            <a:spLocks noGrp="1"/>
          </p:cNvSpPr>
          <p:nvPr>
            <p:ph type="body" sz="quarter" idx="24"/>
          </p:nvPr>
        </p:nvSpPr>
        <p:spPr/>
        <p:txBody>
          <a:bodyPr/>
          <a:lstStyle/>
          <a:p>
            <a:r>
              <a:rPr lang="en-US" dirty="0"/>
              <a:t>What is and why XAI</a:t>
            </a:r>
          </a:p>
        </p:txBody>
      </p:sp>
      <p:sp>
        <p:nvSpPr>
          <p:cNvPr id="5" name="Text Placeholder 4">
            <a:extLst>
              <a:ext uri="{FF2B5EF4-FFF2-40B4-BE49-F238E27FC236}">
                <a16:creationId xmlns:a16="http://schemas.microsoft.com/office/drawing/2014/main" id="{397DAD66-2A0D-A1B3-1C04-BB2A31FF8069}"/>
              </a:ext>
            </a:extLst>
          </p:cNvPr>
          <p:cNvSpPr>
            <a:spLocks noGrp="1"/>
          </p:cNvSpPr>
          <p:nvPr>
            <p:ph type="body" sz="quarter" idx="25"/>
          </p:nvPr>
        </p:nvSpPr>
        <p:spPr/>
        <p:txBody>
          <a:bodyPr/>
          <a:lstStyle/>
          <a:p>
            <a:r>
              <a:rPr lang="en-SE" dirty="0"/>
              <a:t>Some awkard situations</a:t>
            </a:r>
          </a:p>
        </p:txBody>
      </p:sp>
      <p:sp>
        <p:nvSpPr>
          <p:cNvPr id="6" name="Slide Number Placeholder 5">
            <a:extLst>
              <a:ext uri="{FF2B5EF4-FFF2-40B4-BE49-F238E27FC236}">
                <a16:creationId xmlns:a16="http://schemas.microsoft.com/office/drawing/2014/main" id="{828E7851-A018-1463-2C11-9B04CB862F8C}"/>
              </a:ext>
            </a:extLst>
          </p:cNvPr>
          <p:cNvSpPr>
            <a:spLocks noGrp="1"/>
          </p:cNvSpPr>
          <p:nvPr>
            <p:ph type="sldNum" sz="quarter" idx="4"/>
          </p:nvPr>
        </p:nvSpPr>
        <p:spPr/>
        <p:txBody>
          <a:bodyPr/>
          <a:lstStyle/>
          <a:p>
            <a:pPr fontAlgn="base">
              <a:spcBef>
                <a:spcPct val="0"/>
              </a:spcBef>
              <a:spcAft>
                <a:spcPct val="0"/>
              </a:spcAft>
              <a:defRPr/>
            </a:pPr>
            <a:fld id="{DD9F0740-C59C-4AD6-B752-7CC1CE13501A}" type="slidenum">
              <a:rPr lang="bg-BG" smtClean="0">
                <a:solidFill>
                  <a:srgbClr val="000000"/>
                </a:solidFill>
              </a:rPr>
              <a:pPr fontAlgn="base">
                <a:spcBef>
                  <a:spcPct val="0"/>
                </a:spcBef>
                <a:spcAft>
                  <a:spcPct val="0"/>
                </a:spcAft>
                <a:defRPr/>
              </a:pPr>
              <a:t>9</a:t>
            </a:fld>
            <a:endParaRPr lang="bg-BG" dirty="0">
              <a:solidFill>
                <a:srgbClr val="000000"/>
              </a:solidFill>
            </a:endParaRPr>
          </a:p>
        </p:txBody>
      </p:sp>
      <p:pic>
        <p:nvPicPr>
          <p:cNvPr id="3" name="Picture 2">
            <a:extLst>
              <a:ext uri="{FF2B5EF4-FFF2-40B4-BE49-F238E27FC236}">
                <a16:creationId xmlns:a16="http://schemas.microsoft.com/office/drawing/2014/main" id="{7DB07D29-4D2A-15ED-9AC6-35C1A3C92597}"/>
              </a:ext>
            </a:extLst>
          </p:cNvPr>
          <p:cNvPicPr>
            <a:picLocks noChangeAspect="1"/>
          </p:cNvPicPr>
          <p:nvPr/>
        </p:nvPicPr>
        <p:blipFill>
          <a:blip r:embed="rId2"/>
          <a:stretch>
            <a:fillRect/>
          </a:stretch>
        </p:blipFill>
        <p:spPr>
          <a:xfrm>
            <a:off x="1256615" y="5541918"/>
            <a:ext cx="6019800" cy="3479800"/>
          </a:xfrm>
          <a:prstGeom prst="rect">
            <a:avLst/>
          </a:prstGeom>
        </p:spPr>
      </p:pic>
      <p:sp>
        <p:nvSpPr>
          <p:cNvPr id="9" name="TextBox 8">
            <a:extLst>
              <a:ext uri="{FF2B5EF4-FFF2-40B4-BE49-F238E27FC236}">
                <a16:creationId xmlns:a16="http://schemas.microsoft.com/office/drawing/2014/main" id="{B6F791CA-B984-3244-8E33-863D0FF7327D}"/>
              </a:ext>
            </a:extLst>
          </p:cNvPr>
          <p:cNvSpPr txBox="1"/>
          <p:nvPr/>
        </p:nvSpPr>
        <p:spPr>
          <a:xfrm>
            <a:off x="1004601" y="9095016"/>
            <a:ext cx="6355080" cy="646331"/>
          </a:xfrm>
          <a:prstGeom prst="rect">
            <a:avLst/>
          </a:prstGeom>
          <a:noFill/>
        </p:spPr>
        <p:txBody>
          <a:bodyPr wrap="square">
            <a:spAutoFit/>
          </a:bodyPr>
          <a:lstStyle/>
          <a:p>
            <a:r>
              <a:rPr lang="en-SE" sz="1800" dirty="0">
                <a:solidFill>
                  <a:schemeClr val="bg1">
                    <a:lumMod val="50000"/>
                  </a:schemeClr>
                </a:solidFill>
                <a:latin typeface="Helvetica Neue" panose="02000503000000020004" pitchFamily="2" charset="0"/>
                <a:ea typeface="Helvetica Neue" panose="02000503000000020004" pitchFamily="2" charset="0"/>
                <a:cs typeface="Helvetica Neue" panose="02000503000000020004" pitchFamily="2" charset="0"/>
              </a:rPr>
              <a:t>https://www.ft.com/content/e07cee0c-3949-11e7-821a-6027b8a20f23</a:t>
            </a:r>
          </a:p>
        </p:txBody>
      </p:sp>
      <p:pic>
        <p:nvPicPr>
          <p:cNvPr id="10" name="Picture 9">
            <a:extLst>
              <a:ext uri="{FF2B5EF4-FFF2-40B4-BE49-F238E27FC236}">
                <a16:creationId xmlns:a16="http://schemas.microsoft.com/office/drawing/2014/main" id="{D6AC4DEF-AC7F-3AEA-97C9-CA5FAD12B0DA}"/>
              </a:ext>
            </a:extLst>
          </p:cNvPr>
          <p:cNvPicPr>
            <a:picLocks noChangeAspect="1"/>
          </p:cNvPicPr>
          <p:nvPr/>
        </p:nvPicPr>
        <p:blipFill>
          <a:blip r:embed="rId3"/>
          <a:stretch>
            <a:fillRect/>
          </a:stretch>
        </p:blipFill>
        <p:spPr>
          <a:xfrm>
            <a:off x="16192500" y="5043716"/>
            <a:ext cx="6477000" cy="4051300"/>
          </a:xfrm>
          <a:prstGeom prst="rect">
            <a:avLst/>
          </a:prstGeom>
        </p:spPr>
      </p:pic>
      <p:pic>
        <p:nvPicPr>
          <p:cNvPr id="11" name="Picture 10">
            <a:extLst>
              <a:ext uri="{FF2B5EF4-FFF2-40B4-BE49-F238E27FC236}">
                <a16:creationId xmlns:a16="http://schemas.microsoft.com/office/drawing/2014/main" id="{87220EEA-E1A3-1C42-0887-6A588FC7C131}"/>
              </a:ext>
            </a:extLst>
          </p:cNvPr>
          <p:cNvPicPr>
            <a:picLocks noChangeAspect="1"/>
          </p:cNvPicPr>
          <p:nvPr/>
        </p:nvPicPr>
        <p:blipFill>
          <a:blip r:embed="rId4"/>
          <a:stretch>
            <a:fillRect/>
          </a:stretch>
        </p:blipFill>
        <p:spPr>
          <a:xfrm>
            <a:off x="8256138" y="5563327"/>
            <a:ext cx="6616700" cy="2476500"/>
          </a:xfrm>
          <a:prstGeom prst="rect">
            <a:avLst/>
          </a:prstGeom>
        </p:spPr>
      </p:pic>
      <p:sp>
        <p:nvSpPr>
          <p:cNvPr id="13" name="TextBox 12">
            <a:extLst>
              <a:ext uri="{FF2B5EF4-FFF2-40B4-BE49-F238E27FC236}">
                <a16:creationId xmlns:a16="http://schemas.microsoft.com/office/drawing/2014/main" id="{BAF6B152-F4A5-F8B9-6EA9-F0DEFD8D59AB}"/>
              </a:ext>
            </a:extLst>
          </p:cNvPr>
          <p:cNvSpPr txBox="1"/>
          <p:nvPr/>
        </p:nvSpPr>
        <p:spPr>
          <a:xfrm>
            <a:off x="16389189" y="9211270"/>
            <a:ext cx="6280311" cy="1015663"/>
          </a:xfrm>
          <a:prstGeom prst="rect">
            <a:avLst/>
          </a:prstGeom>
          <a:noFill/>
        </p:spPr>
        <p:txBody>
          <a:bodyPr wrap="square">
            <a:spAutoFit/>
          </a:bodyPr>
          <a:lstStyle/>
          <a:p>
            <a:r>
              <a:rPr lang="en-SE" sz="2000" dirty="0">
                <a:solidFill>
                  <a:schemeClr val="bg1">
                    <a:lumMod val="50000"/>
                  </a:schemeClr>
                </a:solidFill>
                <a:latin typeface="Helvetica Neue" panose="02000503000000020004" pitchFamily="2" charset="0"/>
                <a:ea typeface="Helvetica Neue" panose="02000503000000020004" pitchFamily="2" charset="0"/>
                <a:cs typeface="Helvetica Neue" panose="02000503000000020004" pitchFamily="2" charset="0"/>
              </a:rPr>
              <a:t>Brown, T. B., Mané, D., Roy, A., Abadi, M., &amp; Gilmer, J. (2017). “Adversarial patch.” arXiv preprint arXiv:1712.09665.</a:t>
            </a:r>
          </a:p>
        </p:txBody>
      </p:sp>
      <p:sp>
        <p:nvSpPr>
          <p:cNvPr id="15" name="TextBox 14">
            <a:extLst>
              <a:ext uri="{FF2B5EF4-FFF2-40B4-BE49-F238E27FC236}">
                <a16:creationId xmlns:a16="http://schemas.microsoft.com/office/drawing/2014/main" id="{79A839C9-B404-A49E-D004-E61012D4C155}"/>
              </a:ext>
            </a:extLst>
          </p:cNvPr>
          <p:cNvSpPr txBox="1"/>
          <p:nvPr/>
        </p:nvSpPr>
        <p:spPr>
          <a:xfrm>
            <a:off x="8191501" y="8124808"/>
            <a:ext cx="12192000" cy="707886"/>
          </a:xfrm>
          <a:prstGeom prst="rect">
            <a:avLst/>
          </a:prstGeom>
          <a:noFill/>
        </p:spPr>
        <p:txBody>
          <a:bodyPr wrap="square">
            <a:spAutoFit/>
          </a:bodyPr>
          <a:lstStyle/>
          <a:p>
            <a:r>
              <a:rPr lang="en-SE" sz="2000" dirty="0">
                <a:solidFill>
                  <a:schemeClr val="bg1">
                    <a:lumMod val="50000"/>
                  </a:schemeClr>
                </a:solidFill>
                <a:latin typeface="Helvetica Neue" panose="02000503000000020004" pitchFamily="2" charset="0"/>
                <a:ea typeface="Helvetica Neue" panose="02000503000000020004" pitchFamily="2" charset="0"/>
                <a:cs typeface="Helvetica Neue" panose="02000503000000020004" pitchFamily="2" charset="0"/>
              </a:rPr>
              <a:t>Kurakin, A., Goodfellow, I., &amp; Bengio, S. (2016). Adversarial</a:t>
            </a:r>
          </a:p>
          <a:p>
            <a:r>
              <a:rPr lang="en-SE" sz="2000" dirty="0">
                <a:solidFill>
                  <a:schemeClr val="bg1">
                    <a:lumMod val="50000"/>
                  </a:schemeClr>
                </a:solidFill>
                <a:latin typeface="Helvetica Neue" panose="02000503000000020004" pitchFamily="2" charset="0"/>
                <a:ea typeface="Helvetica Neue" panose="02000503000000020004" pitchFamily="2" charset="0"/>
                <a:cs typeface="Helvetica Neue" panose="02000503000000020004" pitchFamily="2" charset="0"/>
              </a:rPr>
              <a:t>examples in the physical world. arXiv preprint arXiv:1607.02533.</a:t>
            </a:r>
          </a:p>
        </p:txBody>
      </p:sp>
      <p:pic>
        <p:nvPicPr>
          <p:cNvPr id="4098" name="Picture 2" descr="Mystery of Adversarial Learning – Blog">
            <a:extLst>
              <a:ext uri="{FF2B5EF4-FFF2-40B4-BE49-F238E27FC236}">
                <a16:creationId xmlns:a16="http://schemas.microsoft.com/office/drawing/2014/main" id="{4993D40D-D010-2595-F1E8-7F111B5CEC1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06822" y="8839366"/>
            <a:ext cx="6078481" cy="3556733"/>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0F6B633B-6EDF-8845-6DC3-08E999B595B0}"/>
              </a:ext>
            </a:extLst>
          </p:cNvPr>
          <p:cNvSpPr txBox="1"/>
          <p:nvPr/>
        </p:nvSpPr>
        <p:spPr>
          <a:xfrm>
            <a:off x="13885303" y="11332809"/>
            <a:ext cx="7183412" cy="1015663"/>
          </a:xfrm>
          <a:prstGeom prst="rect">
            <a:avLst/>
          </a:prstGeom>
          <a:noFill/>
        </p:spPr>
        <p:txBody>
          <a:bodyPr wrap="square">
            <a:spAutoFit/>
          </a:bodyPr>
          <a:lstStyle/>
          <a:p>
            <a:r>
              <a:rPr lang="en-GB" sz="2000" dirty="0">
                <a:solidFill>
                  <a:schemeClr val="bg1">
                    <a:lumMod val="50000"/>
                  </a:schemeClr>
                </a:solidFill>
                <a:effectLst/>
                <a:latin typeface="Helvetica Neue" panose="02000503000000020004" pitchFamily="2" charset="0"/>
                <a:ea typeface="Helvetica Neue" panose="02000503000000020004" pitchFamily="2" charset="0"/>
                <a:cs typeface="Helvetica Neue" panose="02000503000000020004" pitchFamily="2" charset="0"/>
              </a:rPr>
              <a:t>Chen, S.</a:t>
            </a:r>
            <a:r>
              <a:rPr lang="en-GB" sz="2000" dirty="0">
                <a:solidFill>
                  <a:schemeClr val="bg1">
                    <a:lumMod val="50000"/>
                  </a:schemeClr>
                </a:solidFill>
                <a:latin typeface="Helvetica Neue" panose="02000503000000020004" pitchFamily="2" charset="0"/>
                <a:ea typeface="Helvetica Neue" panose="02000503000000020004" pitchFamily="2" charset="0"/>
                <a:cs typeface="Helvetica Neue" panose="02000503000000020004" pitchFamily="2" charset="0"/>
              </a:rPr>
              <a:t>-T. </a:t>
            </a:r>
            <a:r>
              <a:rPr lang="en-GB" sz="2000" i="1" dirty="0">
                <a:solidFill>
                  <a:schemeClr val="bg1">
                    <a:lumMod val="50000"/>
                  </a:schemeClr>
                </a:solidFill>
                <a:latin typeface="Helvetica Neue" panose="02000503000000020004" pitchFamily="2" charset="0"/>
                <a:ea typeface="Helvetica Neue" panose="02000503000000020004" pitchFamily="2" charset="0"/>
                <a:cs typeface="Helvetica Neue" panose="02000503000000020004" pitchFamily="2" charset="0"/>
              </a:rPr>
              <a:t>et al. </a:t>
            </a:r>
            <a:r>
              <a:rPr lang="en-GB" sz="2000" dirty="0">
                <a:solidFill>
                  <a:schemeClr val="bg1">
                    <a:lumMod val="50000"/>
                  </a:schemeClr>
                </a:solidFill>
                <a:latin typeface="Helvetica Neue" panose="02000503000000020004" pitchFamily="2" charset="0"/>
                <a:ea typeface="Helvetica Neue" panose="02000503000000020004" pitchFamily="2" charset="0"/>
                <a:cs typeface="Helvetica Neue" panose="02000503000000020004" pitchFamily="2" charset="0"/>
              </a:rPr>
              <a:t>(2019). “</a:t>
            </a:r>
            <a:r>
              <a:rPr lang="en-GB" sz="2000" b="0" dirty="0" err="1">
                <a:solidFill>
                  <a:schemeClr val="bg1">
                    <a:lumMod val="50000"/>
                  </a:schemeClr>
                </a:solidFill>
                <a:effectLst/>
                <a:latin typeface="Helvetica Neue" panose="02000503000000020004" pitchFamily="2" charset="0"/>
                <a:ea typeface="Helvetica Neue" panose="02000503000000020004" pitchFamily="2" charset="0"/>
                <a:cs typeface="Helvetica Neue" panose="02000503000000020004" pitchFamily="2" charset="0"/>
              </a:rPr>
              <a:t>ShapeShifter</a:t>
            </a:r>
            <a:r>
              <a:rPr lang="en-GB" sz="2000" b="0" dirty="0">
                <a:solidFill>
                  <a:schemeClr val="bg1">
                    <a:lumMod val="50000"/>
                  </a:schemeClr>
                </a:solidFill>
                <a:effectLst/>
                <a:latin typeface="Helvetica Neue" panose="02000503000000020004" pitchFamily="2" charset="0"/>
                <a:ea typeface="Helvetica Neue" panose="02000503000000020004" pitchFamily="2" charset="0"/>
                <a:cs typeface="Helvetica Neue" panose="02000503000000020004" pitchFamily="2" charset="0"/>
              </a:rPr>
              <a:t>: Robust Physical Adversarial Attack on Faster R-CNN Object Detector.”  </a:t>
            </a:r>
            <a:r>
              <a:rPr lang="en-GB" sz="2000" b="0" dirty="0" err="1">
                <a:solidFill>
                  <a:schemeClr val="bg1">
                    <a:lumMod val="50000"/>
                  </a:schemeClr>
                </a:solidFill>
                <a:effectLst/>
                <a:latin typeface="Helvetica Neue" panose="02000503000000020004" pitchFamily="2" charset="0"/>
                <a:ea typeface="Helvetica Neue" panose="02000503000000020004" pitchFamily="2" charset="0"/>
                <a:cs typeface="Helvetica Neue" panose="02000503000000020004" pitchFamily="2" charset="0"/>
              </a:rPr>
              <a:t>arXiv</a:t>
            </a:r>
            <a:r>
              <a:rPr lang="en-GB" sz="2000" b="0" dirty="0">
                <a:solidFill>
                  <a:schemeClr val="bg1">
                    <a:lumMod val="50000"/>
                  </a:schemeClr>
                </a:solidFill>
                <a:effectLst/>
                <a:latin typeface="Helvetica Neue" panose="02000503000000020004" pitchFamily="2" charset="0"/>
                <a:ea typeface="Helvetica Neue" panose="02000503000000020004" pitchFamily="2" charset="0"/>
                <a:cs typeface="Helvetica Neue" panose="02000503000000020004" pitchFamily="2" charset="0"/>
              </a:rPr>
              <a:t>: 1804.05810</a:t>
            </a:r>
            <a:endParaRPr lang="en-GB" sz="2000" dirty="0">
              <a:solidFill>
                <a:schemeClr val="bg1">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4274516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31392</TotalTime>
  <Words>3276</Words>
  <Application>Microsoft Office PowerPoint</Application>
  <PresentationFormat>Custom</PresentationFormat>
  <Paragraphs>366</Paragraphs>
  <Slides>39</Slides>
  <Notes>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39</vt:i4>
      </vt:variant>
    </vt:vector>
  </HeadingPairs>
  <TitlesOfParts>
    <vt:vector size="45" baseType="lpstr">
      <vt:lpstr>Arial</vt:lpstr>
      <vt:lpstr>Calibri</vt:lpstr>
      <vt:lpstr>Calibri Light</vt:lpstr>
      <vt:lpstr>Cambria Math</vt:lpstr>
      <vt:lpstr>Helvetica Neue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ASmr</dc:creator>
  <cp:lastModifiedBy>Elpida Keravnou</cp:lastModifiedBy>
  <cp:revision>61</cp:revision>
  <dcterms:created xsi:type="dcterms:W3CDTF">2021-06-27T10:17:46Z</dcterms:created>
  <dcterms:modified xsi:type="dcterms:W3CDTF">2023-12-05T08:26:01Z</dcterms:modified>
</cp:coreProperties>
</file>