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sldIdLst>
    <p:sldId id="1447" r:id="rId5"/>
    <p:sldId id="1391" r:id="rId6"/>
    <p:sldId id="256" r:id="rId7"/>
    <p:sldId id="258" r:id="rId8"/>
    <p:sldId id="260" r:id="rId9"/>
    <p:sldId id="259" r:id="rId10"/>
    <p:sldId id="263" r:id="rId11"/>
    <p:sldId id="261" r:id="rId12"/>
    <p:sldId id="269" r:id="rId13"/>
    <p:sldId id="264" r:id="rId14"/>
    <p:sldId id="270" r:id="rId15"/>
    <p:sldId id="266" r:id="rId16"/>
    <p:sldId id="267" r:id="rId17"/>
    <p:sldId id="268" r:id="rId18"/>
    <p:sldId id="257" r:id="rId19"/>
    <p:sldId id="1389" r:id="rId2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87E320-2269-C241-BDBD-B870361F54DA}" v="2" dt="2023-12-04T19:31:41.2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6327"/>
  </p:normalViewPr>
  <p:slideViewPr>
    <p:cSldViewPr snapToGrid="0">
      <p:cViewPr varScale="1">
        <p:scale>
          <a:sx n="61" d="100"/>
          <a:sy n="61" d="100"/>
        </p:scale>
        <p:origin x="88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6FFE04-50AD-4310-8E66-38FEA307ABE8}" type="datetimeFigureOut">
              <a:rPr lang="el-GR" smtClean="0"/>
              <a:t>5/12/2023</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22916-256E-4DDB-8101-0482AE567DD2}" type="slidenum">
              <a:rPr lang="el-GR" smtClean="0"/>
              <a:t>‹#›</a:t>
            </a:fld>
            <a:endParaRPr lang="el-GR"/>
          </a:p>
        </p:txBody>
      </p:sp>
    </p:spTree>
    <p:extLst>
      <p:ext uri="{BB962C8B-B14F-4D97-AF65-F5344CB8AC3E}">
        <p14:creationId xmlns:p14="http://schemas.microsoft.com/office/powerpoint/2010/main" val="3290971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E" dirty="0"/>
          </a:p>
        </p:txBody>
      </p:sp>
      <p:sp>
        <p:nvSpPr>
          <p:cNvPr id="4" name="Slide Number Placeholder 3"/>
          <p:cNvSpPr>
            <a:spLocks noGrp="1"/>
          </p:cNvSpPr>
          <p:nvPr>
            <p:ph type="sldNum" sz="quarter" idx="5"/>
          </p:nvPr>
        </p:nvSpPr>
        <p:spPr/>
        <p:txBody>
          <a:bodyPr/>
          <a:lstStyle/>
          <a:p>
            <a:fld id="{5A55F51D-27DF-4E3A-AE07-DCE3D1AD7219}" type="slidenum">
              <a:rPr lang="bg-BG" smtClean="0"/>
              <a:t>1</a:t>
            </a:fld>
            <a:endParaRPr lang="bg-BG"/>
          </a:p>
        </p:txBody>
      </p:sp>
    </p:spTree>
    <p:extLst>
      <p:ext uri="{BB962C8B-B14F-4D97-AF65-F5344CB8AC3E}">
        <p14:creationId xmlns:p14="http://schemas.microsoft.com/office/powerpoint/2010/main" val="2147850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921BE-BBC5-4F5B-BEE1-B3E5408B0B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18D79DCA-BB97-40DD-9FA5-BE97EB9A57D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66ADE34E-B02A-4FB3-A22E-C71DC40E9501}"/>
              </a:ext>
            </a:extLst>
          </p:cNvPr>
          <p:cNvSpPr>
            <a:spLocks noGrp="1"/>
          </p:cNvSpPr>
          <p:nvPr>
            <p:ph type="dt" sz="half" idx="10"/>
          </p:nvPr>
        </p:nvSpPr>
        <p:spPr/>
        <p:txBody>
          <a:bodyPr/>
          <a:lstStyle/>
          <a:p>
            <a:fld id="{E4F118FC-58E4-4D8D-BF82-CE16C69521ED}" type="datetime1">
              <a:rPr lang="el-GR" smtClean="0"/>
              <a:t>5/12/2023</a:t>
            </a:fld>
            <a:endParaRPr lang="el-GR"/>
          </a:p>
        </p:txBody>
      </p:sp>
      <p:sp>
        <p:nvSpPr>
          <p:cNvPr id="5" name="Footer Placeholder 4">
            <a:extLst>
              <a:ext uri="{FF2B5EF4-FFF2-40B4-BE49-F238E27FC236}">
                <a16:creationId xmlns:a16="http://schemas.microsoft.com/office/drawing/2014/main" id="{82509584-D74F-4FD7-9A3D-44BF11E44071}"/>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56071D8F-B256-47D4-92BE-75FA3275E815}"/>
              </a:ext>
            </a:extLst>
          </p:cNvPr>
          <p:cNvSpPr>
            <a:spLocks noGrp="1"/>
          </p:cNvSpPr>
          <p:nvPr>
            <p:ph type="sldNum" sz="quarter" idx="12"/>
          </p:nvPr>
        </p:nvSpPr>
        <p:spPr/>
        <p:txBody>
          <a:bodyPr/>
          <a:lstStyle/>
          <a:p>
            <a:fld id="{93834EB0-DD36-4525-BEC9-2C2F49526194}" type="slidenum">
              <a:rPr lang="el-GR" smtClean="0"/>
              <a:t>‹#›</a:t>
            </a:fld>
            <a:endParaRPr lang="el-GR"/>
          </a:p>
        </p:txBody>
      </p:sp>
    </p:spTree>
    <p:extLst>
      <p:ext uri="{BB962C8B-B14F-4D97-AF65-F5344CB8AC3E}">
        <p14:creationId xmlns:p14="http://schemas.microsoft.com/office/powerpoint/2010/main" val="782956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9E60-CB4C-4883-8D2F-1A8ABFCD110D}"/>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899F2F26-D056-4A51-8872-1C0BE0E281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9CCDA73-8FF1-4956-934B-A89F05C5FD7C}"/>
              </a:ext>
            </a:extLst>
          </p:cNvPr>
          <p:cNvSpPr>
            <a:spLocks noGrp="1"/>
          </p:cNvSpPr>
          <p:nvPr>
            <p:ph type="dt" sz="half" idx="10"/>
          </p:nvPr>
        </p:nvSpPr>
        <p:spPr/>
        <p:txBody>
          <a:bodyPr/>
          <a:lstStyle/>
          <a:p>
            <a:fld id="{28B3B042-F537-44EA-8919-1EA738C36C1D}" type="datetime1">
              <a:rPr lang="el-GR" smtClean="0"/>
              <a:t>5/12/2023</a:t>
            </a:fld>
            <a:endParaRPr lang="el-GR"/>
          </a:p>
        </p:txBody>
      </p:sp>
      <p:sp>
        <p:nvSpPr>
          <p:cNvPr id="5" name="Footer Placeholder 4">
            <a:extLst>
              <a:ext uri="{FF2B5EF4-FFF2-40B4-BE49-F238E27FC236}">
                <a16:creationId xmlns:a16="http://schemas.microsoft.com/office/drawing/2014/main" id="{41D52768-BF60-4887-A114-01820A8634D8}"/>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BBB2F191-5D04-47E7-AC5B-85748866CB4D}"/>
              </a:ext>
            </a:extLst>
          </p:cNvPr>
          <p:cNvSpPr>
            <a:spLocks noGrp="1"/>
          </p:cNvSpPr>
          <p:nvPr>
            <p:ph type="sldNum" sz="quarter" idx="12"/>
          </p:nvPr>
        </p:nvSpPr>
        <p:spPr/>
        <p:txBody>
          <a:bodyPr/>
          <a:lstStyle/>
          <a:p>
            <a:fld id="{93834EB0-DD36-4525-BEC9-2C2F49526194}" type="slidenum">
              <a:rPr lang="el-GR" smtClean="0"/>
              <a:t>‹#›</a:t>
            </a:fld>
            <a:endParaRPr lang="el-GR"/>
          </a:p>
        </p:txBody>
      </p:sp>
    </p:spTree>
    <p:extLst>
      <p:ext uri="{BB962C8B-B14F-4D97-AF65-F5344CB8AC3E}">
        <p14:creationId xmlns:p14="http://schemas.microsoft.com/office/powerpoint/2010/main" val="4006595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0E976B-BCD9-4888-B5BF-34B795C1000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834135D1-1C51-4916-A78D-8933A565E5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4B0FC0D-68C2-4ED5-A6CF-F6420CA6A865}"/>
              </a:ext>
            </a:extLst>
          </p:cNvPr>
          <p:cNvSpPr>
            <a:spLocks noGrp="1"/>
          </p:cNvSpPr>
          <p:nvPr>
            <p:ph type="dt" sz="half" idx="10"/>
          </p:nvPr>
        </p:nvSpPr>
        <p:spPr/>
        <p:txBody>
          <a:bodyPr/>
          <a:lstStyle/>
          <a:p>
            <a:fld id="{20450AE7-1896-4E74-805A-25F17EFB4BB0}" type="datetime1">
              <a:rPr lang="el-GR" smtClean="0"/>
              <a:t>5/12/2023</a:t>
            </a:fld>
            <a:endParaRPr lang="el-GR"/>
          </a:p>
        </p:txBody>
      </p:sp>
      <p:sp>
        <p:nvSpPr>
          <p:cNvPr id="5" name="Footer Placeholder 4">
            <a:extLst>
              <a:ext uri="{FF2B5EF4-FFF2-40B4-BE49-F238E27FC236}">
                <a16:creationId xmlns:a16="http://schemas.microsoft.com/office/drawing/2014/main" id="{43048C3A-EF3F-4857-94BA-F6EC1E571434}"/>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1E4BC159-49FD-4FBE-9AF3-C69B39AC88E3}"/>
              </a:ext>
            </a:extLst>
          </p:cNvPr>
          <p:cNvSpPr>
            <a:spLocks noGrp="1"/>
          </p:cNvSpPr>
          <p:nvPr>
            <p:ph type="sldNum" sz="quarter" idx="12"/>
          </p:nvPr>
        </p:nvSpPr>
        <p:spPr/>
        <p:txBody>
          <a:bodyPr/>
          <a:lstStyle/>
          <a:p>
            <a:fld id="{93834EB0-DD36-4525-BEC9-2C2F49526194}" type="slidenum">
              <a:rPr lang="el-GR" smtClean="0"/>
              <a:t>‹#›</a:t>
            </a:fld>
            <a:endParaRPr lang="el-GR"/>
          </a:p>
        </p:txBody>
      </p:sp>
    </p:spTree>
    <p:extLst>
      <p:ext uri="{BB962C8B-B14F-4D97-AF65-F5344CB8AC3E}">
        <p14:creationId xmlns:p14="http://schemas.microsoft.com/office/powerpoint/2010/main" val="892548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p:bg>
      <p:bgPr>
        <a:solidFill>
          <a:srgbClr val="0000B0"/>
        </a:solidFill>
        <a:effectLst/>
      </p:bgPr>
    </p:bg>
    <p:spTree>
      <p:nvGrpSpPr>
        <p:cNvPr id="1" name=""/>
        <p:cNvGrpSpPr/>
        <p:nvPr/>
      </p:nvGrpSpPr>
      <p:grpSpPr>
        <a:xfrm>
          <a:off x="0" y="0"/>
          <a:ext cx="0" cy="0"/>
          <a:chOff x="0" y="0"/>
          <a:chExt cx="0" cy="0"/>
        </a:xfrm>
      </p:grpSpPr>
      <p:sp>
        <p:nvSpPr>
          <p:cNvPr id="19"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643547" y="1797959"/>
            <a:ext cx="10795245" cy="573379"/>
          </a:xfrm>
          <a:prstGeom prst="rect">
            <a:avLst/>
          </a:prstGeom>
        </p:spPr>
        <p:txBody>
          <a:bodyPr>
            <a:normAutofit/>
          </a:bodyPr>
          <a:lstStyle>
            <a:lvl1pPr marL="0" indent="0">
              <a:buNone/>
              <a:defRPr sz="3000">
                <a:solidFill>
                  <a:schemeClr val="bg1"/>
                </a:solidFill>
                <a:latin typeface="Helvetica Neue"/>
              </a:defRPr>
            </a:lvl1pPr>
            <a:lvl2pPr marL="304800" indent="0">
              <a:buNone/>
              <a:defRPr sz="6000">
                <a:solidFill>
                  <a:schemeClr val="bg1"/>
                </a:solidFill>
              </a:defRPr>
            </a:lvl2pPr>
            <a:lvl3pPr marL="609600" indent="0">
              <a:buNone/>
              <a:defRPr sz="6000">
                <a:solidFill>
                  <a:schemeClr val="bg1"/>
                </a:solidFill>
              </a:defRPr>
            </a:lvl3pPr>
            <a:lvl4pPr marL="914400" indent="0">
              <a:buNone/>
              <a:defRPr sz="6000">
                <a:solidFill>
                  <a:schemeClr val="bg1"/>
                </a:solidFill>
              </a:defRPr>
            </a:lvl4pPr>
            <a:lvl5pPr marL="1219200" indent="0">
              <a:buNone/>
              <a:defRPr sz="6000">
                <a:solidFill>
                  <a:schemeClr val="bg1"/>
                </a:solidFill>
              </a:defRPr>
            </a:lvl5pPr>
          </a:lstStyle>
          <a:p>
            <a:pPr lvl="0"/>
            <a:r>
              <a:rPr lang="en-GB" dirty="0"/>
              <a:t>Insert University Name</a:t>
            </a:r>
            <a:endParaRPr lang="x-none" dirty="0"/>
          </a:p>
        </p:txBody>
      </p:sp>
      <p:sp>
        <p:nvSpPr>
          <p:cNvPr id="22" name="Text Placeholder 14">
            <a:extLst>
              <a:ext uri="{FF2B5EF4-FFF2-40B4-BE49-F238E27FC236}">
                <a16:creationId xmlns:a16="http://schemas.microsoft.com/office/drawing/2014/main" id="{B917EA4C-AF1A-F844-9E6F-5DF8EB2EDBC3}"/>
              </a:ext>
            </a:extLst>
          </p:cNvPr>
          <p:cNvSpPr>
            <a:spLocks noGrp="1"/>
          </p:cNvSpPr>
          <p:nvPr>
            <p:ph type="body" sz="quarter" idx="19" hasCustomPrompt="1"/>
          </p:nvPr>
        </p:nvSpPr>
        <p:spPr>
          <a:xfrm>
            <a:off x="643548" y="5301578"/>
            <a:ext cx="2735263" cy="263694"/>
          </a:xfrm>
          <a:prstGeom prst="rect">
            <a:avLst/>
          </a:prstGeom>
        </p:spPr>
        <p:txBody>
          <a:bodyPr/>
          <a:lstStyle>
            <a:lvl1pPr marL="0" indent="0">
              <a:buNone/>
              <a:defRPr sz="1500">
                <a:solidFill>
                  <a:schemeClr val="bg1"/>
                </a:solidFill>
                <a:latin typeface="Helvetica Neue"/>
              </a:defRPr>
            </a:lvl1pPr>
          </a:lstStyle>
          <a:p>
            <a:pPr lvl="0"/>
            <a:r>
              <a:rPr lang="x-none" dirty="0"/>
              <a:t>Month, Year</a:t>
            </a:r>
          </a:p>
        </p:txBody>
      </p:sp>
      <p:sp>
        <p:nvSpPr>
          <p:cNvPr id="33" name="Text Placeholder 2">
            <a:extLst>
              <a:ext uri="{FF2B5EF4-FFF2-40B4-BE49-F238E27FC236}">
                <a16:creationId xmlns:a16="http://schemas.microsoft.com/office/drawing/2014/main" id="{C4620EE8-4506-F748-BA2F-9F7D7888F37E}"/>
              </a:ext>
            </a:extLst>
          </p:cNvPr>
          <p:cNvSpPr>
            <a:spLocks noGrp="1"/>
          </p:cNvSpPr>
          <p:nvPr>
            <p:ph type="body" sz="quarter" idx="21" hasCustomPrompt="1"/>
          </p:nvPr>
        </p:nvSpPr>
        <p:spPr>
          <a:xfrm>
            <a:off x="643547" y="2516790"/>
            <a:ext cx="10795245" cy="1705032"/>
          </a:xfrm>
          <a:prstGeom prst="rect">
            <a:avLst/>
          </a:prstGeom>
        </p:spPr>
        <p:txBody>
          <a:bodyPr>
            <a:normAutofit/>
          </a:bodyPr>
          <a:lstStyle>
            <a:lvl1pPr marL="0" indent="0">
              <a:lnSpc>
                <a:spcPts val="5000"/>
              </a:lnSpc>
              <a:spcBef>
                <a:spcPts val="0"/>
              </a:spcBef>
              <a:buNone/>
              <a:defRPr sz="5000" b="1" baseline="0">
                <a:solidFill>
                  <a:schemeClr val="bg1"/>
                </a:solidFill>
                <a:latin typeface="Helvetica Neue"/>
              </a:defRPr>
            </a:lvl1pPr>
            <a:lvl2pPr marL="304800" indent="0">
              <a:buNone/>
              <a:defRPr sz="6000">
                <a:solidFill>
                  <a:schemeClr val="bg1"/>
                </a:solidFill>
              </a:defRPr>
            </a:lvl2pPr>
            <a:lvl3pPr marL="609600" indent="0">
              <a:buNone/>
              <a:defRPr sz="6000">
                <a:solidFill>
                  <a:schemeClr val="bg1"/>
                </a:solidFill>
              </a:defRPr>
            </a:lvl3pPr>
            <a:lvl4pPr marL="914400" indent="0">
              <a:buNone/>
              <a:defRPr sz="6000">
                <a:solidFill>
                  <a:schemeClr val="bg1"/>
                </a:solidFill>
              </a:defRPr>
            </a:lvl4pPr>
            <a:lvl5pPr marL="1219200" indent="0">
              <a:buNone/>
              <a:defRPr sz="6000">
                <a:solidFill>
                  <a:schemeClr val="bg1"/>
                </a:solidFill>
              </a:defRPr>
            </a:lvl5pPr>
          </a:lstStyle>
          <a:p>
            <a:pPr lvl="0"/>
            <a:r>
              <a:rPr lang="en-GB" dirty="0"/>
              <a:t>INSERT COURSE NAME USING CAPITAL LETTERS</a:t>
            </a:r>
          </a:p>
        </p:txBody>
      </p:sp>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6302" y="530099"/>
            <a:ext cx="2585474" cy="322334"/>
          </a:xfrm>
          <a:prstGeom prst="rect">
            <a:avLst/>
          </a:prstGeom>
        </p:spPr>
      </p:pic>
      <p:cxnSp>
        <p:nvCxnSpPr>
          <p:cNvPr id="38" name="Straight Connector 37"/>
          <p:cNvCxnSpPr/>
          <p:nvPr userDrawn="1"/>
        </p:nvCxnSpPr>
        <p:spPr>
          <a:xfrm>
            <a:off x="3497566" y="459828"/>
            <a:ext cx="1" cy="4697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userDrawn="1"/>
        </p:nvSpPr>
        <p:spPr>
          <a:xfrm>
            <a:off x="3634223" y="482815"/>
            <a:ext cx="2912410"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50" dirty="0">
                <a:solidFill>
                  <a:schemeClr val="bg1"/>
                </a:solidFill>
                <a:latin typeface="Helvetica Neue"/>
              </a:rPr>
              <a:t>Master programmes in Artificial</a:t>
            </a:r>
            <a:br>
              <a:rPr lang="en-GB" sz="1250" dirty="0">
                <a:solidFill>
                  <a:schemeClr val="bg1"/>
                </a:solidFill>
                <a:latin typeface="Helvetica Neue"/>
              </a:rPr>
            </a:br>
            <a:r>
              <a:rPr lang="en-GB" sz="1250" dirty="0">
                <a:solidFill>
                  <a:schemeClr val="bg1"/>
                </a:solidFill>
                <a:latin typeface="Helvetica Neue"/>
              </a:rPr>
              <a:t>Intelligence 4 Careers in Europe</a:t>
            </a:r>
            <a:endParaRPr lang="en-US" sz="1250" dirty="0">
              <a:solidFill>
                <a:schemeClr val="bg1"/>
              </a:solidFill>
              <a:latin typeface="Helvetica Neue"/>
            </a:endParaRPr>
          </a:p>
        </p:txBody>
      </p:sp>
      <p:pic>
        <p:nvPicPr>
          <p:cNvPr id="48" name="Picture 4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234246" y="4835786"/>
            <a:ext cx="1204547" cy="803419"/>
          </a:xfrm>
          <a:prstGeom prst="rect">
            <a:avLst/>
          </a:prstGeom>
        </p:spPr>
      </p:pic>
      <p:sp>
        <p:nvSpPr>
          <p:cNvPr id="51" name="Text Placeholder 10">
            <a:extLst>
              <a:ext uri="{FF2B5EF4-FFF2-40B4-BE49-F238E27FC236}">
                <a16:creationId xmlns:a16="http://schemas.microsoft.com/office/drawing/2014/main" id="{9B3CD9D9-3717-8045-BBE0-D00561474EA1}"/>
              </a:ext>
            </a:extLst>
          </p:cNvPr>
          <p:cNvSpPr>
            <a:spLocks noGrp="1"/>
          </p:cNvSpPr>
          <p:nvPr>
            <p:ph type="body" sz="quarter" idx="23" hasCustomPrompt="1"/>
          </p:nvPr>
        </p:nvSpPr>
        <p:spPr>
          <a:xfrm>
            <a:off x="643548" y="4981237"/>
            <a:ext cx="10719046" cy="247063"/>
          </a:xfrm>
          <a:prstGeom prst="rect">
            <a:avLst/>
          </a:prstGeom>
        </p:spPr>
        <p:txBody>
          <a:bodyPr>
            <a:noAutofit/>
          </a:bodyPr>
          <a:lstStyle>
            <a:lvl1pPr marL="0" indent="0">
              <a:buNone/>
              <a:defRPr sz="2000" b="1" baseline="0">
                <a:solidFill>
                  <a:schemeClr val="bg1"/>
                </a:solidFill>
                <a:latin typeface="Helvetica Neue"/>
              </a:defRPr>
            </a:lvl1pPr>
            <a:lvl2pPr marL="304800" indent="0">
              <a:buNone/>
              <a:defRPr>
                <a:solidFill>
                  <a:schemeClr val="bg1"/>
                </a:solidFill>
              </a:defRPr>
            </a:lvl2pPr>
            <a:lvl3pPr marL="609600" indent="0">
              <a:buNone/>
              <a:defRPr>
                <a:solidFill>
                  <a:schemeClr val="bg1"/>
                </a:solidFill>
              </a:defRPr>
            </a:lvl3pPr>
            <a:lvl4pPr marL="914400" indent="0">
              <a:buNone/>
              <a:defRPr>
                <a:solidFill>
                  <a:schemeClr val="bg1"/>
                </a:solidFill>
              </a:defRPr>
            </a:lvl4pPr>
            <a:lvl5pPr marL="1219200" indent="0">
              <a:buNone/>
              <a:defRPr>
                <a:solidFill>
                  <a:schemeClr val="bg1"/>
                </a:solidFill>
              </a:defRPr>
            </a:lvl5pPr>
          </a:lstStyle>
          <a:p>
            <a:pPr lvl="0"/>
            <a:r>
              <a:rPr lang="en-GB" dirty="0"/>
              <a:t>Presenter’s Name &amp; Surname</a:t>
            </a:r>
            <a:endParaRPr lang="x-none" dirty="0"/>
          </a:p>
        </p:txBody>
      </p:sp>
    </p:spTree>
    <p:extLst>
      <p:ext uri="{BB962C8B-B14F-4D97-AF65-F5344CB8AC3E}">
        <p14:creationId xmlns:p14="http://schemas.microsoft.com/office/powerpoint/2010/main" val="348255193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bg>
      <p:bgPr>
        <a:solidFill>
          <a:srgbClr val="0000B0"/>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6302" y="530099"/>
            <a:ext cx="2585474" cy="322334"/>
          </a:xfrm>
          <a:prstGeom prst="rect">
            <a:avLst/>
          </a:prstGeom>
        </p:spPr>
      </p:pic>
      <p:cxnSp>
        <p:nvCxnSpPr>
          <p:cNvPr id="6" name="Straight Connector 5"/>
          <p:cNvCxnSpPr/>
          <p:nvPr userDrawn="1"/>
        </p:nvCxnSpPr>
        <p:spPr>
          <a:xfrm>
            <a:off x="3497566" y="459828"/>
            <a:ext cx="1" cy="4697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userDrawn="1"/>
        </p:nvSpPr>
        <p:spPr>
          <a:xfrm>
            <a:off x="3634223" y="482815"/>
            <a:ext cx="2912410" cy="4770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50" dirty="0">
                <a:solidFill>
                  <a:schemeClr val="bg1"/>
                </a:solidFill>
                <a:latin typeface="Helvetica Neue"/>
              </a:rPr>
              <a:t>Master programmes in Artificial</a:t>
            </a:r>
            <a:br>
              <a:rPr lang="en-GB" sz="1250" dirty="0">
                <a:solidFill>
                  <a:schemeClr val="bg1"/>
                </a:solidFill>
                <a:latin typeface="Helvetica Neue"/>
              </a:rPr>
            </a:br>
            <a:r>
              <a:rPr lang="en-GB" sz="1250" dirty="0">
                <a:solidFill>
                  <a:schemeClr val="bg1"/>
                </a:solidFill>
                <a:latin typeface="Helvetica Neue"/>
              </a:rPr>
              <a:t>Intelligence 4 Careers in Europe</a:t>
            </a:r>
            <a:endParaRPr lang="en-US" sz="1250" dirty="0">
              <a:solidFill>
                <a:schemeClr val="bg1"/>
              </a:solidFill>
              <a:latin typeface="Helvetica Neue"/>
            </a:endParaRPr>
          </a:p>
        </p:txBody>
      </p:sp>
      <p:sp>
        <p:nvSpPr>
          <p:cNvPr id="13" name="Text Placeholder 2">
            <a:extLst>
              <a:ext uri="{FF2B5EF4-FFF2-40B4-BE49-F238E27FC236}">
                <a16:creationId xmlns:a16="http://schemas.microsoft.com/office/drawing/2014/main" id="{C4620EE8-4506-F748-BA2F-9F7D7888F37E}"/>
              </a:ext>
            </a:extLst>
          </p:cNvPr>
          <p:cNvSpPr>
            <a:spLocks noGrp="1"/>
          </p:cNvSpPr>
          <p:nvPr>
            <p:ph type="body" sz="quarter" idx="16" hasCustomPrompt="1"/>
          </p:nvPr>
        </p:nvSpPr>
        <p:spPr>
          <a:xfrm>
            <a:off x="643547" y="2720155"/>
            <a:ext cx="10795245" cy="1208379"/>
          </a:xfrm>
          <a:prstGeom prst="rect">
            <a:avLst/>
          </a:prstGeom>
        </p:spPr>
        <p:txBody>
          <a:bodyPr>
            <a:noAutofit/>
          </a:bodyPr>
          <a:lstStyle>
            <a:lvl1pPr marL="0" indent="0">
              <a:buNone/>
              <a:defRPr sz="7500" b="1">
                <a:solidFill>
                  <a:schemeClr val="bg1"/>
                </a:solidFill>
                <a:latin typeface="Helvetica Neue"/>
              </a:defRPr>
            </a:lvl1pPr>
            <a:lvl2pPr marL="304800" indent="0">
              <a:buNone/>
              <a:defRPr sz="6000">
                <a:solidFill>
                  <a:schemeClr val="bg1"/>
                </a:solidFill>
              </a:defRPr>
            </a:lvl2pPr>
            <a:lvl3pPr marL="609600" indent="0">
              <a:buNone/>
              <a:defRPr sz="6000">
                <a:solidFill>
                  <a:schemeClr val="bg1"/>
                </a:solidFill>
              </a:defRPr>
            </a:lvl3pPr>
            <a:lvl4pPr marL="914400" indent="0">
              <a:buNone/>
              <a:defRPr sz="6000">
                <a:solidFill>
                  <a:schemeClr val="bg1"/>
                </a:solidFill>
              </a:defRPr>
            </a:lvl4pPr>
            <a:lvl5pPr marL="1219200" indent="0">
              <a:buNone/>
              <a:defRPr sz="6000">
                <a:solidFill>
                  <a:schemeClr val="bg1"/>
                </a:solidFill>
              </a:defRPr>
            </a:lvl5pPr>
          </a:lstStyle>
          <a:p>
            <a:pPr lvl="0"/>
            <a:r>
              <a:rPr lang="en-GB" dirty="0"/>
              <a:t>Thank you.</a:t>
            </a:r>
            <a:endParaRPr lang="x-none" dirty="0"/>
          </a:p>
        </p:txBody>
      </p:sp>
    </p:spTree>
    <p:extLst>
      <p:ext uri="{BB962C8B-B14F-4D97-AF65-F5344CB8AC3E}">
        <p14:creationId xmlns:p14="http://schemas.microsoft.com/office/powerpoint/2010/main" val="718648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63182-536F-4B47-8C32-FA32C522959A}"/>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06215643-6249-4DA4-AD70-C6168ECF2ED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8B33E3D5-DC9C-429C-AC4A-118C8F735A8C}"/>
              </a:ext>
            </a:extLst>
          </p:cNvPr>
          <p:cNvSpPr>
            <a:spLocks noGrp="1"/>
          </p:cNvSpPr>
          <p:nvPr>
            <p:ph type="dt" sz="half" idx="10"/>
          </p:nvPr>
        </p:nvSpPr>
        <p:spPr/>
        <p:txBody>
          <a:bodyPr/>
          <a:lstStyle/>
          <a:p>
            <a:fld id="{3A477CA6-D3AD-478A-A967-D378668A5AFF}" type="datetime1">
              <a:rPr lang="el-GR" smtClean="0"/>
              <a:t>5/12/2023</a:t>
            </a:fld>
            <a:endParaRPr lang="el-GR"/>
          </a:p>
        </p:txBody>
      </p:sp>
      <p:sp>
        <p:nvSpPr>
          <p:cNvPr id="5" name="Footer Placeholder 4">
            <a:extLst>
              <a:ext uri="{FF2B5EF4-FFF2-40B4-BE49-F238E27FC236}">
                <a16:creationId xmlns:a16="http://schemas.microsoft.com/office/drawing/2014/main" id="{C9A71B9E-5A5D-47B8-8BE4-5CBCCD97789B}"/>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280C981A-B886-4C2B-9B15-BCF6350FA314}"/>
              </a:ext>
            </a:extLst>
          </p:cNvPr>
          <p:cNvSpPr>
            <a:spLocks noGrp="1"/>
          </p:cNvSpPr>
          <p:nvPr>
            <p:ph type="sldNum" sz="quarter" idx="12"/>
          </p:nvPr>
        </p:nvSpPr>
        <p:spPr/>
        <p:txBody>
          <a:bodyPr/>
          <a:lstStyle/>
          <a:p>
            <a:fld id="{93834EB0-DD36-4525-BEC9-2C2F49526194}" type="slidenum">
              <a:rPr lang="el-GR" smtClean="0"/>
              <a:t>‹#›</a:t>
            </a:fld>
            <a:endParaRPr lang="el-GR"/>
          </a:p>
        </p:txBody>
      </p:sp>
    </p:spTree>
    <p:extLst>
      <p:ext uri="{BB962C8B-B14F-4D97-AF65-F5344CB8AC3E}">
        <p14:creationId xmlns:p14="http://schemas.microsoft.com/office/powerpoint/2010/main" val="720857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DDE35-0236-4F03-BFEE-0A955B536A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1167449A-BF6B-48BD-ADD4-FFFC83272C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0C06933-3BCA-4ECB-A9FC-6918AE5BF59D}"/>
              </a:ext>
            </a:extLst>
          </p:cNvPr>
          <p:cNvSpPr>
            <a:spLocks noGrp="1"/>
          </p:cNvSpPr>
          <p:nvPr>
            <p:ph type="dt" sz="half" idx="10"/>
          </p:nvPr>
        </p:nvSpPr>
        <p:spPr/>
        <p:txBody>
          <a:bodyPr/>
          <a:lstStyle/>
          <a:p>
            <a:fld id="{79694C4C-50DF-4A21-8B2F-00A4EE16183B}" type="datetime1">
              <a:rPr lang="el-GR" smtClean="0"/>
              <a:t>5/12/2023</a:t>
            </a:fld>
            <a:endParaRPr lang="el-GR"/>
          </a:p>
        </p:txBody>
      </p:sp>
      <p:sp>
        <p:nvSpPr>
          <p:cNvPr id="5" name="Footer Placeholder 4">
            <a:extLst>
              <a:ext uri="{FF2B5EF4-FFF2-40B4-BE49-F238E27FC236}">
                <a16:creationId xmlns:a16="http://schemas.microsoft.com/office/drawing/2014/main" id="{4CB3E061-8502-4075-8444-67BBF4868498}"/>
              </a:ext>
            </a:extLst>
          </p:cNvPr>
          <p:cNvSpPr>
            <a:spLocks noGrp="1"/>
          </p:cNvSpPr>
          <p:nvPr>
            <p:ph type="ftr" sz="quarter" idx="11"/>
          </p:nvPr>
        </p:nvSpPr>
        <p:spPr/>
        <p:txBody>
          <a:bodyPr/>
          <a:lstStyle/>
          <a:p>
            <a:endParaRPr lang="el-GR"/>
          </a:p>
        </p:txBody>
      </p:sp>
      <p:sp>
        <p:nvSpPr>
          <p:cNvPr id="6" name="Slide Number Placeholder 5">
            <a:extLst>
              <a:ext uri="{FF2B5EF4-FFF2-40B4-BE49-F238E27FC236}">
                <a16:creationId xmlns:a16="http://schemas.microsoft.com/office/drawing/2014/main" id="{391C947F-FCA0-405C-9088-DB1A59EFE33B}"/>
              </a:ext>
            </a:extLst>
          </p:cNvPr>
          <p:cNvSpPr>
            <a:spLocks noGrp="1"/>
          </p:cNvSpPr>
          <p:nvPr>
            <p:ph type="sldNum" sz="quarter" idx="12"/>
          </p:nvPr>
        </p:nvSpPr>
        <p:spPr/>
        <p:txBody>
          <a:bodyPr/>
          <a:lstStyle/>
          <a:p>
            <a:fld id="{93834EB0-DD36-4525-BEC9-2C2F49526194}" type="slidenum">
              <a:rPr lang="el-GR" smtClean="0"/>
              <a:t>‹#›</a:t>
            </a:fld>
            <a:endParaRPr lang="el-GR"/>
          </a:p>
        </p:txBody>
      </p:sp>
    </p:spTree>
    <p:extLst>
      <p:ext uri="{BB962C8B-B14F-4D97-AF65-F5344CB8AC3E}">
        <p14:creationId xmlns:p14="http://schemas.microsoft.com/office/powerpoint/2010/main" val="375846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C9ADA-C894-4EF5-A443-00A8B609E5CF}"/>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4CACEB2B-736D-424A-B039-BD297EF9C3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8FCBEA4C-5AD7-465C-9505-B433F258B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34D692C4-4C6F-420D-B08D-7FDA2A036F8E}"/>
              </a:ext>
            </a:extLst>
          </p:cNvPr>
          <p:cNvSpPr>
            <a:spLocks noGrp="1"/>
          </p:cNvSpPr>
          <p:nvPr>
            <p:ph type="dt" sz="half" idx="10"/>
          </p:nvPr>
        </p:nvSpPr>
        <p:spPr/>
        <p:txBody>
          <a:bodyPr/>
          <a:lstStyle/>
          <a:p>
            <a:fld id="{70ECB899-D7A3-49DC-AB63-E1099E32EE95}" type="datetime1">
              <a:rPr lang="el-GR" smtClean="0"/>
              <a:t>5/12/2023</a:t>
            </a:fld>
            <a:endParaRPr lang="el-GR"/>
          </a:p>
        </p:txBody>
      </p:sp>
      <p:sp>
        <p:nvSpPr>
          <p:cNvPr id="6" name="Footer Placeholder 5">
            <a:extLst>
              <a:ext uri="{FF2B5EF4-FFF2-40B4-BE49-F238E27FC236}">
                <a16:creationId xmlns:a16="http://schemas.microsoft.com/office/drawing/2014/main" id="{DAB758FF-310D-41C6-AE11-7AED21F50C72}"/>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41CCC0A1-2274-4F0E-B982-6540B227891A}"/>
              </a:ext>
            </a:extLst>
          </p:cNvPr>
          <p:cNvSpPr>
            <a:spLocks noGrp="1"/>
          </p:cNvSpPr>
          <p:nvPr>
            <p:ph type="sldNum" sz="quarter" idx="12"/>
          </p:nvPr>
        </p:nvSpPr>
        <p:spPr/>
        <p:txBody>
          <a:bodyPr/>
          <a:lstStyle/>
          <a:p>
            <a:fld id="{93834EB0-DD36-4525-BEC9-2C2F49526194}" type="slidenum">
              <a:rPr lang="el-GR" smtClean="0"/>
              <a:t>‹#›</a:t>
            </a:fld>
            <a:endParaRPr lang="el-GR"/>
          </a:p>
        </p:txBody>
      </p:sp>
    </p:spTree>
    <p:extLst>
      <p:ext uri="{BB962C8B-B14F-4D97-AF65-F5344CB8AC3E}">
        <p14:creationId xmlns:p14="http://schemas.microsoft.com/office/powerpoint/2010/main" val="2430998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FB61A-C1BF-473E-8E66-FE289E410B1D}"/>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7BDDABA5-4AC6-45ED-85A6-99626FBA89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5880870-E6C6-4158-A14E-4B475B1D3F3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68BF9679-658A-455A-BB8C-24D420A163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5808F9-ED5F-4794-A6F1-B7F8655EA2D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5F5CFF48-C5D2-4BBA-8055-27EABC1AC0BD}"/>
              </a:ext>
            </a:extLst>
          </p:cNvPr>
          <p:cNvSpPr>
            <a:spLocks noGrp="1"/>
          </p:cNvSpPr>
          <p:nvPr>
            <p:ph type="dt" sz="half" idx="10"/>
          </p:nvPr>
        </p:nvSpPr>
        <p:spPr/>
        <p:txBody>
          <a:bodyPr/>
          <a:lstStyle/>
          <a:p>
            <a:fld id="{240D4DCF-5153-4673-91F4-A1F8CFC6241C}" type="datetime1">
              <a:rPr lang="el-GR" smtClean="0"/>
              <a:t>5/12/2023</a:t>
            </a:fld>
            <a:endParaRPr lang="el-GR"/>
          </a:p>
        </p:txBody>
      </p:sp>
      <p:sp>
        <p:nvSpPr>
          <p:cNvPr id="8" name="Footer Placeholder 7">
            <a:extLst>
              <a:ext uri="{FF2B5EF4-FFF2-40B4-BE49-F238E27FC236}">
                <a16:creationId xmlns:a16="http://schemas.microsoft.com/office/drawing/2014/main" id="{5A891C77-74DA-4003-A62B-66DFFD66D41D}"/>
              </a:ext>
            </a:extLst>
          </p:cNvPr>
          <p:cNvSpPr>
            <a:spLocks noGrp="1"/>
          </p:cNvSpPr>
          <p:nvPr>
            <p:ph type="ftr" sz="quarter" idx="11"/>
          </p:nvPr>
        </p:nvSpPr>
        <p:spPr/>
        <p:txBody>
          <a:bodyPr/>
          <a:lstStyle/>
          <a:p>
            <a:endParaRPr lang="el-GR"/>
          </a:p>
        </p:txBody>
      </p:sp>
      <p:sp>
        <p:nvSpPr>
          <p:cNvPr id="9" name="Slide Number Placeholder 8">
            <a:extLst>
              <a:ext uri="{FF2B5EF4-FFF2-40B4-BE49-F238E27FC236}">
                <a16:creationId xmlns:a16="http://schemas.microsoft.com/office/drawing/2014/main" id="{90F388E1-F31D-4824-B2D1-9F7C6C92455E}"/>
              </a:ext>
            </a:extLst>
          </p:cNvPr>
          <p:cNvSpPr>
            <a:spLocks noGrp="1"/>
          </p:cNvSpPr>
          <p:nvPr>
            <p:ph type="sldNum" sz="quarter" idx="12"/>
          </p:nvPr>
        </p:nvSpPr>
        <p:spPr/>
        <p:txBody>
          <a:bodyPr/>
          <a:lstStyle/>
          <a:p>
            <a:fld id="{93834EB0-DD36-4525-BEC9-2C2F49526194}" type="slidenum">
              <a:rPr lang="el-GR" smtClean="0"/>
              <a:t>‹#›</a:t>
            </a:fld>
            <a:endParaRPr lang="el-GR"/>
          </a:p>
        </p:txBody>
      </p:sp>
    </p:spTree>
    <p:extLst>
      <p:ext uri="{BB962C8B-B14F-4D97-AF65-F5344CB8AC3E}">
        <p14:creationId xmlns:p14="http://schemas.microsoft.com/office/powerpoint/2010/main" val="408737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4E19D-D6C1-4A0A-B8C4-ED4066367762}"/>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A03AD60C-FE63-44DD-B78E-9850405C3592}"/>
              </a:ext>
            </a:extLst>
          </p:cNvPr>
          <p:cNvSpPr>
            <a:spLocks noGrp="1"/>
          </p:cNvSpPr>
          <p:nvPr>
            <p:ph type="dt" sz="half" idx="10"/>
          </p:nvPr>
        </p:nvSpPr>
        <p:spPr/>
        <p:txBody>
          <a:bodyPr/>
          <a:lstStyle/>
          <a:p>
            <a:fld id="{A940FE96-BF1D-41AC-A6ED-5AFC5EA09DBE}" type="datetime1">
              <a:rPr lang="el-GR" smtClean="0"/>
              <a:t>5/12/2023</a:t>
            </a:fld>
            <a:endParaRPr lang="el-GR"/>
          </a:p>
        </p:txBody>
      </p:sp>
      <p:sp>
        <p:nvSpPr>
          <p:cNvPr id="4" name="Footer Placeholder 3">
            <a:extLst>
              <a:ext uri="{FF2B5EF4-FFF2-40B4-BE49-F238E27FC236}">
                <a16:creationId xmlns:a16="http://schemas.microsoft.com/office/drawing/2014/main" id="{EC08EF0E-F424-4369-9CCF-D7803EE87C5C}"/>
              </a:ext>
            </a:extLst>
          </p:cNvPr>
          <p:cNvSpPr>
            <a:spLocks noGrp="1"/>
          </p:cNvSpPr>
          <p:nvPr>
            <p:ph type="ftr" sz="quarter" idx="11"/>
          </p:nvPr>
        </p:nvSpPr>
        <p:spPr/>
        <p:txBody>
          <a:bodyPr/>
          <a:lstStyle/>
          <a:p>
            <a:endParaRPr lang="el-GR"/>
          </a:p>
        </p:txBody>
      </p:sp>
      <p:sp>
        <p:nvSpPr>
          <p:cNvPr id="5" name="Slide Number Placeholder 4">
            <a:extLst>
              <a:ext uri="{FF2B5EF4-FFF2-40B4-BE49-F238E27FC236}">
                <a16:creationId xmlns:a16="http://schemas.microsoft.com/office/drawing/2014/main" id="{3829B74E-17F0-4AD3-8521-FC80E6D158D6}"/>
              </a:ext>
            </a:extLst>
          </p:cNvPr>
          <p:cNvSpPr>
            <a:spLocks noGrp="1"/>
          </p:cNvSpPr>
          <p:nvPr>
            <p:ph type="sldNum" sz="quarter" idx="12"/>
          </p:nvPr>
        </p:nvSpPr>
        <p:spPr/>
        <p:txBody>
          <a:bodyPr/>
          <a:lstStyle/>
          <a:p>
            <a:fld id="{93834EB0-DD36-4525-BEC9-2C2F49526194}" type="slidenum">
              <a:rPr lang="el-GR" smtClean="0"/>
              <a:t>‹#›</a:t>
            </a:fld>
            <a:endParaRPr lang="el-GR"/>
          </a:p>
        </p:txBody>
      </p:sp>
    </p:spTree>
    <p:extLst>
      <p:ext uri="{BB962C8B-B14F-4D97-AF65-F5344CB8AC3E}">
        <p14:creationId xmlns:p14="http://schemas.microsoft.com/office/powerpoint/2010/main" val="1781581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19022B-DCBF-419F-B46D-46A7AA4DA0A3}"/>
              </a:ext>
            </a:extLst>
          </p:cNvPr>
          <p:cNvSpPr>
            <a:spLocks noGrp="1"/>
          </p:cNvSpPr>
          <p:nvPr>
            <p:ph type="dt" sz="half" idx="10"/>
          </p:nvPr>
        </p:nvSpPr>
        <p:spPr/>
        <p:txBody>
          <a:bodyPr/>
          <a:lstStyle/>
          <a:p>
            <a:fld id="{8877C538-E677-4471-8817-5AA9B553C353}" type="datetime1">
              <a:rPr lang="el-GR" smtClean="0"/>
              <a:t>5/12/2023</a:t>
            </a:fld>
            <a:endParaRPr lang="el-GR"/>
          </a:p>
        </p:txBody>
      </p:sp>
      <p:sp>
        <p:nvSpPr>
          <p:cNvPr id="3" name="Footer Placeholder 2">
            <a:extLst>
              <a:ext uri="{FF2B5EF4-FFF2-40B4-BE49-F238E27FC236}">
                <a16:creationId xmlns:a16="http://schemas.microsoft.com/office/drawing/2014/main" id="{585AA7B5-5463-4B62-8789-98A016C9BDB0}"/>
              </a:ext>
            </a:extLst>
          </p:cNvPr>
          <p:cNvSpPr>
            <a:spLocks noGrp="1"/>
          </p:cNvSpPr>
          <p:nvPr>
            <p:ph type="ftr" sz="quarter" idx="11"/>
          </p:nvPr>
        </p:nvSpPr>
        <p:spPr/>
        <p:txBody>
          <a:bodyPr/>
          <a:lstStyle/>
          <a:p>
            <a:endParaRPr lang="el-GR"/>
          </a:p>
        </p:txBody>
      </p:sp>
      <p:sp>
        <p:nvSpPr>
          <p:cNvPr id="4" name="Slide Number Placeholder 3">
            <a:extLst>
              <a:ext uri="{FF2B5EF4-FFF2-40B4-BE49-F238E27FC236}">
                <a16:creationId xmlns:a16="http://schemas.microsoft.com/office/drawing/2014/main" id="{E802D689-9270-437E-A0B7-C27DBAF1FBB8}"/>
              </a:ext>
            </a:extLst>
          </p:cNvPr>
          <p:cNvSpPr>
            <a:spLocks noGrp="1"/>
          </p:cNvSpPr>
          <p:nvPr>
            <p:ph type="sldNum" sz="quarter" idx="12"/>
          </p:nvPr>
        </p:nvSpPr>
        <p:spPr/>
        <p:txBody>
          <a:bodyPr/>
          <a:lstStyle/>
          <a:p>
            <a:fld id="{93834EB0-DD36-4525-BEC9-2C2F49526194}" type="slidenum">
              <a:rPr lang="el-GR" smtClean="0"/>
              <a:t>‹#›</a:t>
            </a:fld>
            <a:endParaRPr lang="el-GR"/>
          </a:p>
        </p:txBody>
      </p:sp>
    </p:spTree>
    <p:extLst>
      <p:ext uri="{BB962C8B-B14F-4D97-AF65-F5344CB8AC3E}">
        <p14:creationId xmlns:p14="http://schemas.microsoft.com/office/powerpoint/2010/main" val="238781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139B-69CC-471C-91F4-581C8561209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05B0D057-7A78-4E3F-B6F1-A21D1A89A5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494AC953-08A4-4BBD-A5BA-4080412EB6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107670F-4CB0-46D1-9D7D-0FA02F5E0F73}"/>
              </a:ext>
            </a:extLst>
          </p:cNvPr>
          <p:cNvSpPr>
            <a:spLocks noGrp="1"/>
          </p:cNvSpPr>
          <p:nvPr>
            <p:ph type="dt" sz="half" idx="10"/>
          </p:nvPr>
        </p:nvSpPr>
        <p:spPr/>
        <p:txBody>
          <a:bodyPr/>
          <a:lstStyle/>
          <a:p>
            <a:fld id="{73F55626-923B-48D7-B80E-58C38646710B}" type="datetime1">
              <a:rPr lang="el-GR" smtClean="0"/>
              <a:t>5/12/2023</a:t>
            </a:fld>
            <a:endParaRPr lang="el-GR"/>
          </a:p>
        </p:txBody>
      </p:sp>
      <p:sp>
        <p:nvSpPr>
          <p:cNvPr id="6" name="Footer Placeholder 5">
            <a:extLst>
              <a:ext uri="{FF2B5EF4-FFF2-40B4-BE49-F238E27FC236}">
                <a16:creationId xmlns:a16="http://schemas.microsoft.com/office/drawing/2014/main" id="{A2F179C8-2351-4144-A918-9943E442BA62}"/>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916D0551-648C-4805-8DD5-48820414FD70}"/>
              </a:ext>
            </a:extLst>
          </p:cNvPr>
          <p:cNvSpPr>
            <a:spLocks noGrp="1"/>
          </p:cNvSpPr>
          <p:nvPr>
            <p:ph type="sldNum" sz="quarter" idx="12"/>
          </p:nvPr>
        </p:nvSpPr>
        <p:spPr/>
        <p:txBody>
          <a:bodyPr/>
          <a:lstStyle/>
          <a:p>
            <a:fld id="{93834EB0-DD36-4525-BEC9-2C2F49526194}" type="slidenum">
              <a:rPr lang="el-GR" smtClean="0"/>
              <a:t>‹#›</a:t>
            </a:fld>
            <a:endParaRPr lang="el-GR"/>
          </a:p>
        </p:txBody>
      </p:sp>
    </p:spTree>
    <p:extLst>
      <p:ext uri="{BB962C8B-B14F-4D97-AF65-F5344CB8AC3E}">
        <p14:creationId xmlns:p14="http://schemas.microsoft.com/office/powerpoint/2010/main" val="101765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6A42D-8C3E-48D2-95E1-F873AEB5DB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E22B728B-FEA7-4CFB-92A3-EBB856BF3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a:extLst>
              <a:ext uri="{FF2B5EF4-FFF2-40B4-BE49-F238E27FC236}">
                <a16:creationId xmlns:a16="http://schemas.microsoft.com/office/drawing/2014/main" id="{D95157F5-26F6-4595-9080-D681D6B956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E3F019-5CB7-4DEE-AF89-D7A32832768B}"/>
              </a:ext>
            </a:extLst>
          </p:cNvPr>
          <p:cNvSpPr>
            <a:spLocks noGrp="1"/>
          </p:cNvSpPr>
          <p:nvPr>
            <p:ph type="dt" sz="half" idx="10"/>
          </p:nvPr>
        </p:nvSpPr>
        <p:spPr/>
        <p:txBody>
          <a:bodyPr/>
          <a:lstStyle/>
          <a:p>
            <a:fld id="{31A55A64-5D06-4DF3-B84F-B58D37C60978}" type="datetime1">
              <a:rPr lang="el-GR" smtClean="0"/>
              <a:t>5/12/2023</a:t>
            </a:fld>
            <a:endParaRPr lang="el-GR"/>
          </a:p>
        </p:txBody>
      </p:sp>
      <p:sp>
        <p:nvSpPr>
          <p:cNvPr id="6" name="Footer Placeholder 5">
            <a:extLst>
              <a:ext uri="{FF2B5EF4-FFF2-40B4-BE49-F238E27FC236}">
                <a16:creationId xmlns:a16="http://schemas.microsoft.com/office/drawing/2014/main" id="{D2992599-8BD2-466A-A312-25A77AB0E1C6}"/>
              </a:ext>
            </a:extLst>
          </p:cNvPr>
          <p:cNvSpPr>
            <a:spLocks noGrp="1"/>
          </p:cNvSpPr>
          <p:nvPr>
            <p:ph type="ftr" sz="quarter" idx="11"/>
          </p:nvPr>
        </p:nvSpPr>
        <p:spPr/>
        <p:txBody>
          <a:bodyPr/>
          <a:lstStyle/>
          <a:p>
            <a:endParaRPr lang="el-GR"/>
          </a:p>
        </p:txBody>
      </p:sp>
      <p:sp>
        <p:nvSpPr>
          <p:cNvPr id="7" name="Slide Number Placeholder 6">
            <a:extLst>
              <a:ext uri="{FF2B5EF4-FFF2-40B4-BE49-F238E27FC236}">
                <a16:creationId xmlns:a16="http://schemas.microsoft.com/office/drawing/2014/main" id="{36CB034A-E361-4714-B596-B0173D397EAD}"/>
              </a:ext>
            </a:extLst>
          </p:cNvPr>
          <p:cNvSpPr>
            <a:spLocks noGrp="1"/>
          </p:cNvSpPr>
          <p:nvPr>
            <p:ph type="sldNum" sz="quarter" idx="12"/>
          </p:nvPr>
        </p:nvSpPr>
        <p:spPr/>
        <p:txBody>
          <a:bodyPr/>
          <a:lstStyle/>
          <a:p>
            <a:fld id="{93834EB0-DD36-4525-BEC9-2C2F49526194}" type="slidenum">
              <a:rPr lang="el-GR" smtClean="0"/>
              <a:t>‹#›</a:t>
            </a:fld>
            <a:endParaRPr lang="el-GR"/>
          </a:p>
        </p:txBody>
      </p:sp>
    </p:spTree>
    <p:extLst>
      <p:ext uri="{BB962C8B-B14F-4D97-AF65-F5344CB8AC3E}">
        <p14:creationId xmlns:p14="http://schemas.microsoft.com/office/powerpoint/2010/main" val="1347169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2F0E10-8AB4-4583-A2FC-236179CBF7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A49BB237-6F40-4E78-939B-623E4A1291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DBEF683C-BDB1-4883-9337-474884807B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273CFE-4C8B-498C-8072-7E5FB7ADF7DD}" type="datetime1">
              <a:rPr lang="el-GR" smtClean="0"/>
              <a:t>5/12/2023</a:t>
            </a:fld>
            <a:endParaRPr lang="el-GR"/>
          </a:p>
        </p:txBody>
      </p:sp>
      <p:sp>
        <p:nvSpPr>
          <p:cNvPr id="5" name="Footer Placeholder 4">
            <a:extLst>
              <a:ext uri="{FF2B5EF4-FFF2-40B4-BE49-F238E27FC236}">
                <a16:creationId xmlns:a16="http://schemas.microsoft.com/office/drawing/2014/main" id="{1BF67DDE-AD0D-4AF4-AD2F-BFC0B97216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a:extLst>
              <a:ext uri="{FF2B5EF4-FFF2-40B4-BE49-F238E27FC236}">
                <a16:creationId xmlns:a16="http://schemas.microsoft.com/office/drawing/2014/main" id="{753A1FC4-D128-4298-9790-EA1030C8EB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34EB0-DD36-4525-BEC9-2C2F49526194}" type="slidenum">
              <a:rPr lang="el-GR" smtClean="0"/>
              <a:t>‹#›</a:t>
            </a:fld>
            <a:endParaRPr lang="el-GR"/>
          </a:p>
        </p:txBody>
      </p:sp>
    </p:spTree>
    <p:extLst>
      <p:ext uri="{BB962C8B-B14F-4D97-AF65-F5344CB8AC3E}">
        <p14:creationId xmlns:p14="http://schemas.microsoft.com/office/powerpoint/2010/main" val="186299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everge.com/2023/6/9/23755057/openai-chatgpt-false-information-defamation-lawsuit" TargetMode="External"/><Relationship Id="rId2" Type="http://schemas.openxmlformats.org/officeDocument/2006/relationships/hyperlink" Target="https://www.youtube.com/watch?v=MaANSBK7rx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cientificamerican.com/article/who-is-liable-when-ai-kills1/" TargetMode="External"/><Relationship Id="rId2" Type="http://schemas.openxmlformats.org/officeDocument/2006/relationships/hyperlink" Target="https://www.youtube.com/watch?v=Hb_u6P31xQ4" TargetMode="External"/><Relationship Id="rId1" Type="http://schemas.openxmlformats.org/officeDocument/2006/relationships/slideLayout" Target="../slideLayouts/slideLayout2.xml"/><Relationship Id="rId4" Type="http://schemas.openxmlformats.org/officeDocument/2006/relationships/hyperlink" Target="https://onlineethics.org/cases/questions-tesla-motors-about-autopilo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a:t>University of Cyprus</a:t>
            </a:r>
          </a:p>
        </p:txBody>
      </p:sp>
      <p:sp>
        <p:nvSpPr>
          <p:cNvPr id="3" name="Text Placeholder 2"/>
          <p:cNvSpPr>
            <a:spLocks noGrp="1"/>
          </p:cNvSpPr>
          <p:nvPr>
            <p:ph type="body" sz="quarter" idx="19"/>
          </p:nvPr>
        </p:nvSpPr>
        <p:spPr/>
        <p:txBody>
          <a:bodyPr>
            <a:normAutofit fontScale="92500" lnSpcReduction="10000"/>
          </a:bodyPr>
          <a:lstStyle/>
          <a:p>
            <a:r>
              <a:rPr lang="en-US" dirty="0"/>
              <a:t>September – </a:t>
            </a:r>
            <a:r>
              <a:rPr lang="en-US"/>
              <a:t>December 2023</a:t>
            </a:r>
            <a:endParaRPr lang="en-US" dirty="0"/>
          </a:p>
        </p:txBody>
      </p:sp>
      <p:sp>
        <p:nvSpPr>
          <p:cNvPr id="4" name="Text Placeholder 3"/>
          <p:cNvSpPr>
            <a:spLocks noGrp="1"/>
          </p:cNvSpPr>
          <p:nvPr>
            <p:ph type="body" sz="quarter" idx="21"/>
          </p:nvPr>
        </p:nvSpPr>
        <p:spPr/>
        <p:txBody>
          <a:bodyPr/>
          <a:lstStyle/>
          <a:p>
            <a:r>
              <a:rPr lang="en-US" dirty="0"/>
              <a:t>MAI631 </a:t>
            </a:r>
          </a:p>
          <a:p>
            <a:r>
              <a:rPr lang="en-US" dirty="0"/>
              <a:t>Artificial Intelligence Ethics II</a:t>
            </a:r>
          </a:p>
        </p:txBody>
      </p:sp>
      <p:sp>
        <p:nvSpPr>
          <p:cNvPr id="5" name="Text Placeholder 4"/>
          <p:cNvSpPr>
            <a:spLocks noGrp="1"/>
          </p:cNvSpPr>
          <p:nvPr>
            <p:ph type="body" sz="quarter" idx="23"/>
          </p:nvPr>
        </p:nvSpPr>
        <p:spPr/>
        <p:txBody>
          <a:bodyPr/>
          <a:lstStyle/>
          <a:p>
            <a:r>
              <a:rPr lang="en-US" dirty="0"/>
              <a:t>Michael </a:t>
            </a:r>
            <a:r>
              <a:rPr lang="en-US" dirty="0" err="1"/>
              <a:t>Chatzipanagiotis</a:t>
            </a:r>
            <a:endParaRPr lang="en-US" dirty="0"/>
          </a:p>
        </p:txBody>
      </p:sp>
      <p:pic>
        <p:nvPicPr>
          <p:cNvPr id="6" name="Picture 5">
            <a:extLst>
              <a:ext uri="{FF2B5EF4-FFF2-40B4-BE49-F238E27FC236}">
                <a16:creationId xmlns:a16="http://schemas.microsoft.com/office/drawing/2014/main" id="{20C73840-0283-4394-B213-CC9C338BDC83}"/>
              </a:ext>
            </a:extLst>
          </p:cNvPr>
          <p:cNvPicPr/>
          <p:nvPr/>
        </p:nvPicPr>
        <p:blipFill>
          <a:blip r:embed="rId3"/>
          <a:srcRect t="9007" r="76766" b="20964"/>
          <a:stretch>
            <a:fillRect/>
          </a:stretch>
        </p:blipFill>
        <p:spPr>
          <a:xfrm>
            <a:off x="10399363" y="315043"/>
            <a:ext cx="950319" cy="940321"/>
          </a:xfrm>
          <a:prstGeom prst="rect">
            <a:avLst/>
          </a:prstGeom>
          <a:noFill/>
          <a:ln>
            <a:noFill/>
            <a:prstDash/>
          </a:ln>
        </p:spPr>
      </p:pic>
    </p:spTree>
    <p:extLst>
      <p:ext uri="{BB962C8B-B14F-4D97-AF65-F5344CB8AC3E}">
        <p14:creationId xmlns:p14="http://schemas.microsoft.com/office/powerpoint/2010/main" val="2786300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8CAAF-D198-42E3-86CA-CE2832A23837}"/>
              </a:ext>
            </a:extLst>
          </p:cNvPr>
          <p:cNvSpPr>
            <a:spLocks noGrp="1"/>
          </p:cNvSpPr>
          <p:nvPr>
            <p:ph type="title"/>
          </p:nvPr>
        </p:nvSpPr>
        <p:spPr/>
        <p:txBody>
          <a:bodyPr>
            <a:normAutofit/>
          </a:bodyPr>
          <a:lstStyle/>
          <a:p>
            <a:r>
              <a:rPr lang="en-US" sz="4000" b="1" dirty="0"/>
              <a:t>Strict liability under the Product Liability Directive (Directive 85/374/EEC)</a:t>
            </a:r>
            <a:endParaRPr lang="el-GR" sz="4000" b="1" dirty="0"/>
          </a:p>
        </p:txBody>
      </p:sp>
      <p:sp>
        <p:nvSpPr>
          <p:cNvPr id="3" name="Content Placeholder 2">
            <a:extLst>
              <a:ext uri="{FF2B5EF4-FFF2-40B4-BE49-F238E27FC236}">
                <a16:creationId xmlns:a16="http://schemas.microsoft.com/office/drawing/2014/main" id="{A2293281-BF8B-4EB8-948A-7F29EA95A150}"/>
              </a:ext>
            </a:extLst>
          </p:cNvPr>
          <p:cNvSpPr>
            <a:spLocks noGrp="1"/>
          </p:cNvSpPr>
          <p:nvPr>
            <p:ph idx="1"/>
          </p:nvPr>
        </p:nvSpPr>
        <p:spPr/>
        <p:txBody>
          <a:bodyPr>
            <a:normAutofit lnSpcReduction="10000"/>
          </a:bodyPr>
          <a:lstStyle/>
          <a:p>
            <a:r>
              <a:rPr lang="en-US" dirty="0"/>
              <a:t>‘Producer’ liable if ‘product’ is ‘defective’, irrespective of negligence.</a:t>
            </a:r>
          </a:p>
          <a:p>
            <a:r>
              <a:rPr lang="en-US" dirty="0"/>
              <a:t>‘Producer’ = end manufacturer, component manufacturer, importer (etc.)</a:t>
            </a:r>
          </a:p>
          <a:p>
            <a:r>
              <a:rPr lang="en-US" dirty="0"/>
              <a:t>‘Product’ = a tangible, movable object</a:t>
            </a:r>
          </a:p>
          <a:p>
            <a:r>
              <a:rPr lang="en-US" dirty="0"/>
              <a:t>‘Defectiveness’ = non-compliance with reasonable consumer expectations taking into account all circumstances of the particular case.</a:t>
            </a:r>
          </a:p>
          <a:p>
            <a:r>
              <a:rPr lang="en-US" dirty="0"/>
              <a:t>Damage of the defective product itself is not compensated.</a:t>
            </a:r>
          </a:p>
          <a:p>
            <a:r>
              <a:rPr lang="en-US" dirty="0"/>
              <a:t>No liability if the defect arose after the product was put into the market.</a:t>
            </a:r>
            <a:endParaRPr lang="el-GR" dirty="0"/>
          </a:p>
        </p:txBody>
      </p:sp>
      <p:sp>
        <p:nvSpPr>
          <p:cNvPr id="4" name="Slide Number Placeholder 3">
            <a:extLst>
              <a:ext uri="{FF2B5EF4-FFF2-40B4-BE49-F238E27FC236}">
                <a16:creationId xmlns:a16="http://schemas.microsoft.com/office/drawing/2014/main" id="{4DECBB31-62C1-4EB8-A087-CDD220FD7E65}"/>
              </a:ext>
            </a:extLst>
          </p:cNvPr>
          <p:cNvSpPr>
            <a:spLocks noGrp="1"/>
          </p:cNvSpPr>
          <p:nvPr>
            <p:ph type="sldNum" sz="quarter" idx="12"/>
          </p:nvPr>
        </p:nvSpPr>
        <p:spPr/>
        <p:txBody>
          <a:bodyPr/>
          <a:lstStyle/>
          <a:p>
            <a:fld id="{93834EB0-DD36-4525-BEC9-2C2F49526194}" type="slidenum">
              <a:rPr lang="el-GR" smtClean="0"/>
              <a:t>10</a:t>
            </a:fld>
            <a:endParaRPr lang="el-GR"/>
          </a:p>
        </p:txBody>
      </p:sp>
    </p:spTree>
    <p:extLst>
      <p:ext uri="{BB962C8B-B14F-4D97-AF65-F5344CB8AC3E}">
        <p14:creationId xmlns:p14="http://schemas.microsoft.com/office/powerpoint/2010/main" val="2223598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A0CE8-24ED-4F00-9CA1-89146864C459}"/>
              </a:ext>
            </a:extLst>
          </p:cNvPr>
          <p:cNvSpPr>
            <a:spLocks noGrp="1"/>
          </p:cNvSpPr>
          <p:nvPr>
            <p:ph type="title"/>
          </p:nvPr>
        </p:nvSpPr>
        <p:spPr/>
        <p:txBody>
          <a:bodyPr/>
          <a:lstStyle/>
          <a:p>
            <a:r>
              <a:rPr lang="en-US" b="1" dirty="0"/>
              <a:t>Defamation</a:t>
            </a:r>
            <a:endParaRPr lang="el-GR" dirty="0"/>
          </a:p>
        </p:txBody>
      </p:sp>
      <p:sp>
        <p:nvSpPr>
          <p:cNvPr id="3" name="Content Placeholder 2">
            <a:extLst>
              <a:ext uri="{FF2B5EF4-FFF2-40B4-BE49-F238E27FC236}">
                <a16:creationId xmlns:a16="http://schemas.microsoft.com/office/drawing/2014/main" id="{9D09330B-C304-48B1-A7D4-3C153706EB0D}"/>
              </a:ext>
            </a:extLst>
          </p:cNvPr>
          <p:cNvSpPr>
            <a:spLocks noGrp="1"/>
          </p:cNvSpPr>
          <p:nvPr>
            <p:ph idx="1"/>
          </p:nvPr>
        </p:nvSpPr>
        <p:spPr/>
        <p:txBody>
          <a:bodyPr/>
          <a:lstStyle/>
          <a:p>
            <a:pPr marL="0" indent="0">
              <a:buNone/>
            </a:pPr>
            <a:r>
              <a:rPr lang="el-GR" dirty="0"/>
              <a:t>≈</a:t>
            </a:r>
            <a:r>
              <a:rPr lang="en-US" dirty="0"/>
              <a:t> a statement made by one person, which harms the reputation of another person, i.e. of the way other persons think about the latter person.</a:t>
            </a:r>
          </a:p>
          <a:p>
            <a:r>
              <a:rPr lang="en-US" dirty="0"/>
              <a:t>No negligence required.</a:t>
            </a:r>
          </a:p>
          <a:p>
            <a:r>
              <a:rPr lang="en-US" dirty="0"/>
              <a:t>Legal challenges regarding generative AI systems.</a:t>
            </a:r>
          </a:p>
          <a:p>
            <a:pPr marL="630238" indent="-271463"/>
            <a:r>
              <a:rPr lang="en-GB" dirty="0">
                <a:solidFill>
                  <a:srgbClr val="0070C0"/>
                </a:solidFill>
                <a:hlinkClick r:id="rId2">
                  <a:extLst>
                    <a:ext uri="{A12FA001-AC4F-418D-AE19-62706E023703}">
                      <ahyp:hlinkClr xmlns:ahyp="http://schemas.microsoft.com/office/drawing/2018/hyperlinkcolor" val="tx"/>
                    </a:ext>
                  </a:extLst>
                </a:hlinkClick>
              </a:rPr>
              <a:t>https://www.youtube.com/watch?v=MaANSBK7rx8</a:t>
            </a:r>
            <a:r>
              <a:rPr lang="en-GB" dirty="0">
                <a:solidFill>
                  <a:srgbClr val="0070C0"/>
                </a:solidFill>
              </a:rPr>
              <a:t> </a:t>
            </a:r>
          </a:p>
          <a:p>
            <a:pPr marL="630238" indent="-271463"/>
            <a:r>
              <a:rPr lang="en-GB" dirty="0">
                <a:hlinkClick r:id="rId3"/>
              </a:rPr>
              <a:t>https://www.theverge.com/2023/6/9/23755057/openai-chatgpt-false-information-defamation-lawsuit</a:t>
            </a:r>
            <a:r>
              <a:rPr lang="en-GB" dirty="0"/>
              <a:t> </a:t>
            </a:r>
            <a:endParaRPr lang="el-GR" dirty="0"/>
          </a:p>
          <a:p>
            <a:pPr marL="0" indent="0">
              <a:buNone/>
            </a:pPr>
            <a:endParaRPr lang="el-GR" dirty="0"/>
          </a:p>
        </p:txBody>
      </p:sp>
      <p:sp>
        <p:nvSpPr>
          <p:cNvPr id="4" name="Slide Number Placeholder 3">
            <a:extLst>
              <a:ext uri="{FF2B5EF4-FFF2-40B4-BE49-F238E27FC236}">
                <a16:creationId xmlns:a16="http://schemas.microsoft.com/office/drawing/2014/main" id="{0AC228E0-FEF0-4E75-92AB-048997FB82DA}"/>
              </a:ext>
            </a:extLst>
          </p:cNvPr>
          <p:cNvSpPr>
            <a:spLocks noGrp="1"/>
          </p:cNvSpPr>
          <p:nvPr>
            <p:ph type="sldNum" sz="quarter" idx="12"/>
          </p:nvPr>
        </p:nvSpPr>
        <p:spPr/>
        <p:txBody>
          <a:bodyPr/>
          <a:lstStyle/>
          <a:p>
            <a:fld id="{93834EB0-DD36-4525-BEC9-2C2F49526194}" type="slidenum">
              <a:rPr lang="el-GR" smtClean="0"/>
              <a:t>11</a:t>
            </a:fld>
            <a:endParaRPr lang="el-GR"/>
          </a:p>
        </p:txBody>
      </p:sp>
    </p:spTree>
    <p:extLst>
      <p:ext uri="{BB962C8B-B14F-4D97-AF65-F5344CB8AC3E}">
        <p14:creationId xmlns:p14="http://schemas.microsoft.com/office/powerpoint/2010/main" val="1042291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1F409-AE98-40C5-95B3-897199078D04}"/>
              </a:ext>
            </a:extLst>
          </p:cNvPr>
          <p:cNvSpPr>
            <a:spLocks noGrp="1"/>
          </p:cNvSpPr>
          <p:nvPr>
            <p:ph type="title"/>
          </p:nvPr>
        </p:nvSpPr>
        <p:spPr/>
        <p:txBody>
          <a:bodyPr>
            <a:normAutofit/>
          </a:bodyPr>
          <a:lstStyle/>
          <a:p>
            <a:r>
              <a:rPr lang="en-US" sz="4000" b="1" dirty="0"/>
              <a:t>Digital Services Act (Regulation 2022/2065) – Liability for content moderation</a:t>
            </a:r>
            <a:endParaRPr lang="el-GR" sz="4000" b="1" dirty="0"/>
          </a:p>
        </p:txBody>
      </p:sp>
      <p:sp>
        <p:nvSpPr>
          <p:cNvPr id="3" name="Content Placeholder 2">
            <a:extLst>
              <a:ext uri="{FF2B5EF4-FFF2-40B4-BE49-F238E27FC236}">
                <a16:creationId xmlns:a16="http://schemas.microsoft.com/office/drawing/2014/main" id="{795DD2FA-1638-49EC-A3AE-D1A62467BD04}"/>
              </a:ext>
            </a:extLst>
          </p:cNvPr>
          <p:cNvSpPr>
            <a:spLocks noGrp="1"/>
          </p:cNvSpPr>
          <p:nvPr>
            <p:ph idx="1"/>
          </p:nvPr>
        </p:nvSpPr>
        <p:spPr/>
        <p:txBody>
          <a:bodyPr/>
          <a:lstStyle/>
          <a:p>
            <a:r>
              <a:rPr lang="en-US" dirty="0"/>
              <a:t>Arts 4-6: Providers of intermediary services not liable for content produced/ posted etc. by users, unless they are aware of it or should have been aware of it.</a:t>
            </a:r>
          </a:p>
          <a:p>
            <a:r>
              <a:rPr lang="en-US" dirty="0"/>
              <a:t>Arts 33-35 for Very Large Online Platforms: Duty to prevent dissemination of illegal and/or harmful content.</a:t>
            </a:r>
          </a:p>
        </p:txBody>
      </p:sp>
      <p:sp>
        <p:nvSpPr>
          <p:cNvPr id="4" name="Slide Number Placeholder 3">
            <a:extLst>
              <a:ext uri="{FF2B5EF4-FFF2-40B4-BE49-F238E27FC236}">
                <a16:creationId xmlns:a16="http://schemas.microsoft.com/office/drawing/2014/main" id="{A6F8A6F4-9E39-42D1-A2F4-BE67A8D22884}"/>
              </a:ext>
            </a:extLst>
          </p:cNvPr>
          <p:cNvSpPr>
            <a:spLocks noGrp="1"/>
          </p:cNvSpPr>
          <p:nvPr>
            <p:ph type="sldNum" sz="quarter" idx="12"/>
          </p:nvPr>
        </p:nvSpPr>
        <p:spPr/>
        <p:txBody>
          <a:bodyPr/>
          <a:lstStyle/>
          <a:p>
            <a:fld id="{93834EB0-DD36-4525-BEC9-2C2F49526194}" type="slidenum">
              <a:rPr lang="el-GR" smtClean="0"/>
              <a:t>12</a:t>
            </a:fld>
            <a:endParaRPr lang="el-GR"/>
          </a:p>
        </p:txBody>
      </p:sp>
    </p:spTree>
    <p:extLst>
      <p:ext uri="{BB962C8B-B14F-4D97-AF65-F5344CB8AC3E}">
        <p14:creationId xmlns:p14="http://schemas.microsoft.com/office/powerpoint/2010/main" val="3050989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4A14-4187-44EF-9D1F-62D7A5C6FCDF}"/>
              </a:ext>
            </a:extLst>
          </p:cNvPr>
          <p:cNvSpPr>
            <a:spLocks noGrp="1"/>
          </p:cNvSpPr>
          <p:nvPr>
            <p:ph type="title"/>
          </p:nvPr>
        </p:nvSpPr>
        <p:spPr/>
        <p:txBody>
          <a:bodyPr/>
          <a:lstStyle/>
          <a:p>
            <a:r>
              <a:rPr lang="en-US" b="1" dirty="0"/>
              <a:t>Potential solutions</a:t>
            </a:r>
            <a:endParaRPr lang="el-GR" b="1" dirty="0"/>
          </a:p>
        </p:txBody>
      </p:sp>
      <p:sp>
        <p:nvSpPr>
          <p:cNvPr id="3" name="Content Placeholder 2">
            <a:extLst>
              <a:ext uri="{FF2B5EF4-FFF2-40B4-BE49-F238E27FC236}">
                <a16:creationId xmlns:a16="http://schemas.microsoft.com/office/drawing/2014/main" id="{FE1F4F25-9E41-4406-AF0A-36D4CFD308C5}"/>
              </a:ext>
            </a:extLst>
          </p:cNvPr>
          <p:cNvSpPr>
            <a:spLocks noGrp="1"/>
          </p:cNvSpPr>
          <p:nvPr>
            <p:ph idx="1"/>
          </p:nvPr>
        </p:nvSpPr>
        <p:spPr/>
        <p:txBody>
          <a:bodyPr/>
          <a:lstStyle/>
          <a:p>
            <a:r>
              <a:rPr lang="en-US" dirty="0"/>
              <a:t>Liability for AI operations irrespective of negligence?</a:t>
            </a:r>
            <a:endParaRPr lang="el-GR" dirty="0"/>
          </a:p>
          <a:p>
            <a:r>
              <a:rPr lang="en-US" dirty="0"/>
              <a:t>AI as a tool?</a:t>
            </a:r>
          </a:p>
          <a:p>
            <a:r>
              <a:rPr lang="en-US" dirty="0"/>
              <a:t>AI to be treated as an animal (strict liability of the owner)?</a:t>
            </a:r>
          </a:p>
          <a:p>
            <a:r>
              <a:rPr lang="en-US" dirty="0"/>
              <a:t>AI as an independent actor via attribution of separate legal personality (AI legal entity)?</a:t>
            </a:r>
          </a:p>
          <a:p>
            <a:r>
              <a:rPr lang="en-US" dirty="0"/>
              <a:t>[Mandatory insurance requirements for operators of AI systems] – although it helps victims, it merely transfers the problem to the level of liable defendants and their insurers</a:t>
            </a:r>
          </a:p>
        </p:txBody>
      </p:sp>
      <p:sp>
        <p:nvSpPr>
          <p:cNvPr id="4" name="Slide Number Placeholder 3">
            <a:extLst>
              <a:ext uri="{FF2B5EF4-FFF2-40B4-BE49-F238E27FC236}">
                <a16:creationId xmlns:a16="http://schemas.microsoft.com/office/drawing/2014/main" id="{276DA285-D557-4379-9F85-B39415F77CCF}"/>
              </a:ext>
            </a:extLst>
          </p:cNvPr>
          <p:cNvSpPr>
            <a:spLocks noGrp="1"/>
          </p:cNvSpPr>
          <p:nvPr>
            <p:ph type="sldNum" sz="quarter" idx="12"/>
          </p:nvPr>
        </p:nvSpPr>
        <p:spPr/>
        <p:txBody>
          <a:bodyPr/>
          <a:lstStyle/>
          <a:p>
            <a:fld id="{93834EB0-DD36-4525-BEC9-2C2F49526194}" type="slidenum">
              <a:rPr lang="el-GR" smtClean="0"/>
              <a:t>13</a:t>
            </a:fld>
            <a:endParaRPr lang="el-GR"/>
          </a:p>
        </p:txBody>
      </p:sp>
    </p:spTree>
    <p:extLst>
      <p:ext uri="{BB962C8B-B14F-4D97-AF65-F5344CB8AC3E}">
        <p14:creationId xmlns:p14="http://schemas.microsoft.com/office/powerpoint/2010/main" val="3819781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A9563-9B25-40D1-8B74-292C17D28A90}"/>
              </a:ext>
            </a:extLst>
          </p:cNvPr>
          <p:cNvSpPr>
            <a:spLocks noGrp="1"/>
          </p:cNvSpPr>
          <p:nvPr>
            <p:ph type="title"/>
          </p:nvPr>
        </p:nvSpPr>
        <p:spPr/>
        <p:txBody>
          <a:bodyPr/>
          <a:lstStyle/>
          <a:p>
            <a:r>
              <a:rPr lang="en-US" b="1" dirty="0"/>
              <a:t>Initiatives at EU level</a:t>
            </a:r>
            <a:endParaRPr lang="el-GR" b="1" dirty="0"/>
          </a:p>
        </p:txBody>
      </p:sp>
      <p:sp>
        <p:nvSpPr>
          <p:cNvPr id="3" name="Content Placeholder 2">
            <a:extLst>
              <a:ext uri="{FF2B5EF4-FFF2-40B4-BE49-F238E27FC236}">
                <a16:creationId xmlns:a16="http://schemas.microsoft.com/office/drawing/2014/main" id="{41F90C60-18F3-4D3D-AF41-84E9D0E92E88}"/>
              </a:ext>
            </a:extLst>
          </p:cNvPr>
          <p:cNvSpPr>
            <a:spLocks noGrp="1"/>
          </p:cNvSpPr>
          <p:nvPr>
            <p:ph idx="1"/>
          </p:nvPr>
        </p:nvSpPr>
        <p:spPr>
          <a:xfrm>
            <a:off x="838200" y="1470454"/>
            <a:ext cx="10515600" cy="5022421"/>
          </a:xfrm>
        </p:spPr>
        <p:txBody>
          <a:bodyPr>
            <a:normAutofit lnSpcReduction="10000"/>
          </a:bodyPr>
          <a:lstStyle/>
          <a:p>
            <a:r>
              <a:rPr lang="en-US" sz="2700" dirty="0"/>
              <a:t>Commission proposal for revision of the Product Liability Directive</a:t>
            </a:r>
          </a:p>
          <a:p>
            <a:pPr lvl="1"/>
            <a:r>
              <a:rPr lang="en-US" sz="2700" dirty="0"/>
              <a:t>‘Product’ to include software</a:t>
            </a:r>
          </a:p>
          <a:p>
            <a:pPr lvl="1"/>
            <a:r>
              <a:rPr lang="en-US" sz="2700" dirty="0"/>
              <a:t>‘Defectiveness’ presumed if non-compliance with mandatory safety requirements (which includes EU harmonized standards)</a:t>
            </a:r>
          </a:p>
          <a:p>
            <a:pPr lvl="1"/>
            <a:r>
              <a:rPr lang="en-US" sz="2700" dirty="0"/>
              <a:t>Duty of producers to ensure safety of the product throughout its life cycle.</a:t>
            </a:r>
          </a:p>
          <a:p>
            <a:r>
              <a:rPr lang="en-US" sz="2700" dirty="0"/>
              <a:t>Commission proposal on an AI Liability Act</a:t>
            </a:r>
          </a:p>
          <a:p>
            <a:pPr lvl="1"/>
            <a:r>
              <a:rPr lang="en-US" sz="2700" dirty="0"/>
              <a:t>Presumptions of defectiveness if the court asks AI operator for disclosure of evidence and operator fails to conform.</a:t>
            </a:r>
          </a:p>
          <a:p>
            <a:pPr lvl="1"/>
            <a:r>
              <a:rPr lang="en-US" sz="2700" dirty="0"/>
              <a:t>Presumptions of causal link for high-risk AI systems if they violate provisions of the AI Act.</a:t>
            </a:r>
          </a:p>
          <a:p>
            <a:r>
              <a:rPr lang="en-US" sz="2700" dirty="0"/>
              <a:t>Individual remedies for violations of the AI Act (under negotiation)</a:t>
            </a:r>
            <a:endParaRPr lang="el-GR" sz="2700" dirty="0"/>
          </a:p>
        </p:txBody>
      </p:sp>
      <p:sp>
        <p:nvSpPr>
          <p:cNvPr id="4" name="Slide Number Placeholder 3">
            <a:extLst>
              <a:ext uri="{FF2B5EF4-FFF2-40B4-BE49-F238E27FC236}">
                <a16:creationId xmlns:a16="http://schemas.microsoft.com/office/drawing/2014/main" id="{B349B9C6-90E3-4DDE-AF6E-540AD420271C}"/>
              </a:ext>
            </a:extLst>
          </p:cNvPr>
          <p:cNvSpPr>
            <a:spLocks noGrp="1"/>
          </p:cNvSpPr>
          <p:nvPr>
            <p:ph type="sldNum" sz="quarter" idx="12"/>
          </p:nvPr>
        </p:nvSpPr>
        <p:spPr/>
        <p:txBody>
          <a:bodyPr/>
          <a:lstStyle/>
          <a:p>
            <a:fld id="{93834EB0-DD36-4525-BEC9-2C2F49526194}" type="slidenum">
              <a:rPr lang="el-GR" smtClean="0"/>
              <a:t>14</a:t>
            </a:fld>
            <a:endParaRPr lang="el-GR"/>
          </a:p>
        </p:txBody>
      </p:sp>
    </p:spTree>
    <p:extLst>
      <p:ext uri="{BB962C8B-B14F-4D97-AF65-F5344CB8AC3E}">
        <p14:creationId xmlns:p14="http://schemas.microsoft.com/office/powerpoint/2010/main" val="21065622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B59D2-2599-4D03-ACD6-1437FA124D7F}"/>
              </a:ext>
            </a:extLst>
          </p:cNvPr>
          <p:cNvSpPr>
            <a:spLocks noGrp="1"/>
          </p:cNvSpPr>
          <p:nvPr>
            <p:ph type="title"/>
          </p:nvPr>
        </p:nvSpPr>
        <p:spPr/>
        <p:txBody>
          <a:bodyPr/>
          <a:lstStyle/>
          <a:p>
            <a:pPr algn="ctr"/>
            <a:r>
              <a:rPr lang="en-US" b="1" dirty="0"/>
              <a:t>Thank you!</a:t>
            </a:r>
            <a:endParaRPr lang="el-GR" b="1" dirty="0"/>
          </a:p>
        </p:txBody>
      </p:sp>
      <p:pic>
        <p:nvPicPr>
          <p:cNvPr id="4" name="Content Placeholder 4" descr="torts-torts-everywhere.jpg">
            <a:extLst>
              <a:ext uri="{FF2B5EF4-FFF2-40B4-BE49-F238E27FC236}">
                <a16:creationId xmlns:a16="http://schemas.microsoft.com/office/drawing/2014/main" id="{B433746D-9DC6-478D-8CAF-A875D2047664}"/>
              </a:ext>
            </a:extLst>
          </p:cNvPr>
          <p:cNvPicPr>
            <a:picLocks noGrp="1" noChangeAspect="1"/>
          </p:cNvPicPr>
          <p:nvPr>
            <p:ph idx="1"/>
          </p:nvPr>
        </p:nvPicPr>
        <p:blipFill>
          <a:blip r:embed="rId2" cstate="print"/>
          <a:stretch>
            <a:fillRect/>
          </a:stretch>
        </p:blipFill>
        <p:spPr>
          <a:xfrm>
            <a:off x="3238500" y="2110323"/>
            <a:ext cx="5715000" cy="3114675"/>
          </a:xfrm>
        </p:spPr>
      </p:pic>
      <p:pic>
        <p:nvPicPr>
          <p:cNvPr id="6" name="Picture 5" descr="A yellow text on a black background&#10;&#10;Description automatically generated">
            <a:extLst>
              <a:ext uri="{FF2B5EF4-FFF2-40B4-BE49-F238E27FC236}">
                <a16:creationId xmlns:a16="http://schemas.microsoft.com/office/drawing/2014/main" id="{F4656089-0494-44CB-923A-7DD61C53B9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5900" y="5860791"/>
            <a:ext cx="3086100" cy="857250"/>
          </a:xfrm>
          <a:prstGeom prst="rect">
            <a:avLst/>
          </a:prstGeom>
        </p:spPr>
      </p:pic>
    </p:spTree>
    <p:extLst>
      <p:ext uri="{BB962C8B-B14F-4D97-AF65-F5344CB8AC3E}">
        <p14:creationId xmlns:p14="http://schemas.microsoft.com/office/powerpoint/2010/main" val="3846028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a:t>Questions?</a:t>
            </a:r>
          </a:p>
        </p:txBody>
      </p:sp>
    </p:spTree>
    <p:extLst>
      <p:ext uri="{BB962C8B-B14F-4D97-AF65-F5344CB8AC3E}">
        <p14:creationId xmlns:p14="http://schemas.microsoft.com/office/powerpoint/2010/main" val="4275048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6"/>
          </p:nvPr>
        </p:nvSpPr>
        <p:spPr/>
        <p:txBody>
          <a:bodyPr/>
          <a:lstStyle/>
          <a:p>
            <a:r>
              <a:rPr lang="en-US" dirty="0"/>
              <a:t>University of Cyprus</a:t>
            </a:r>
          </a:p>
        </p:txBody>
      </p:sp>
      <p:sp>
        <p:nvSpPr>
          <p:cNvPr id="3" name="Text Placeholder 2"/>
          <p:cNvSpPr>
            <a:spLocks noGrp="1"/>
          </p:cNvSpPr>
          <p:nvPr>
            <p:ph type="body" sz="quarter" idx="19"/>
          </p:nvPr>
        </p:nvSpPr>
        <p:spPr/>
        <p:txBody>
          <a:bodyPr>
            <a:normAutofit fontScale="92500" lnSpcReduction="10000"/>
          </a:bodyPr>
          <a:lstStyle/>
          <a:p>
            <a:endParaRPr lang="en-US" dirty="0"/>
          </a:p>
        </p:txBody>
      </p:sp>
      <p:sp>
        <p:nvSpPr>
          <p:cNvPr id="4" name="Text Placeholder 3"/>
          <p:cNvSpPr>
            <a:spLocks noGrp="1"/>
          </p:cNvSpPr>
          <p:nvPr>
            <p:ph type="body" sz="quarter" idx="21"/>
          </p:nvPr>
        </p:nvSpPr>
        <p:spPr/>
        <p:txBody>
          <a:bodyPr>
            <a:normAutofit/>
          </a:bodyPr>
          <a:lstStyle/>
          <a:p>
            <a:r>
              <a:rPr lang="en-US" dirty="0"/>
              <a:t>Lecture 8: AI &amp; Tort Law</a:t>
            </a:r>
          </a:p>
        </p:txBody>
      </p:sp>
      <p:sp>
        <p:nvSpPr>
          <p:cNvPr id="5" name="Text Placeholder 4"/>
          <p:cNvSpPr>
            <a:spLocks noGrp="1"/>
          </p:cNvSpPr>
          <p:nvPr>
            <p:ph type="body" sz="quarter" idx="23"/>
          </p:nvPr>
        </p:nvSpPr>
        <p:spPr/>
        <p:txBody>
          <a:bodyPr/>
          <a:lstStyle/>
          <a:p>
            <a:r>
              <a:rPr lang="en-US" dirty="0"/>
              <a:t>Michael </a:t>
            </a:r>
            <a:r>
              <a:rPr lang="en-US" dirty="0" err="1"/>
              <a:t>Chatzipanagiotis</a:t>
            </a:r>
            <a:endParaRPr lang="en-US" dirty="0"/>
          </a:p>
        </p:txBody>
      </p:sp>
    </p:spTree>
    <p:extLst>
      <p:ext uri="{BB962C8B-B14F-4D97-AF65-F5344CB8AC3E}">
        <p14:creationId xmlns:p14="http://schemas.microsoft.com/office/powerpoint/2010/main" val="2027467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006BA92-D841-48A7-9619-44BAE110B2A2}"/>
              </a:ext>
            </a:extLst>
          </p:cNvPr>
          <p:cNvSpPr>
            <a:spLocks noGrp="1"/>
          </p:cNvSpPr>
          <p:nvPr>
            <p:ph type="title"/>
          </p:nvPr>
        </p:nvSpPr>
        <p:spPr/>
        <p:txBody>
          <a:bodyPr/>
          <a:lstStyle/>
          <a:p>
            <a:pPr algn="ctr"/>
            <a:r>
              <a:rPr lang="en-US" b="1" dirty="0"/>
              <a:t>AI and Tort Law</a:t>
            </a:r>
            <a:endParaRPr lang="el-GR" b="1" dirty="0"/>
          </a:p>
        </p:txBody>
      </p:sp>
      <p:pic>
        <p:nvPicPr>
          <p:cNvPr id="6" name="Content Placeholder 5" descr="Yoda Torts.jpg">
            <a:extLst>
              <a:ext uri="{FF2B5EF4-FFF2-40B4-BE49-F238E27FC236}">
                <a16:creationId xmlns:a16="http://schemas.microsoft.com/office/drawing/2014/main" id="{C97971A5-4D1A-4BA4-A176-50F912316409}"/>
              </a:ext>
            </a:extLst>
          </p:cNvPr>
          <p:cNvPicPr>
            <a:picLocks noGrp="1" noChangeAspect="1"/>
          </p:cNvPicPr>
          <p:nvPr>
            <p:ph idx="1"/>
          </p:nvPr>
        </p:nvPicPr>
        <p:blipFill>
          <a:blip r:embed="rId2" cstate="print"/>
          <a:stretch>
            <a:fillRect/>
          </a:stretch>
        </p:blipFill>
        <p:spPr>
          <a:xfrm>
            <a:off x="3221523" y="1553816"/>
            <a:ext cx="5748953" cy="4351338"/>
          </a:xfrm>
          <a:prstGeom prst="rect">
            <a:avLst/>
          </a:prstGeom>
        </p:spPr>
      </p:pic>
      <p:sp>
        <p:nvSpPr>
          <p:cNvPr id="8" name="TextBox 7">
            <a:extLst>
              <a:ext uri="{FF2B5EF4-FFF2-40B4-BE49-F238E27FC236}">
                <a16:creationId xmlns:a16="http://schemas.microsoft.com/office/drawing/2014/main" id="{FDDC68D2-4319-4EC3-9516-59141339DBF1}"/>
              </a:ext>
            </a:extLst>
          </p:cNvPr>
          <p:cNvSpPr txBox="1"/>
          <p:nvPr/>
        </p:nvSpPr>
        <p:spPr>
          <a:xfrm>
            <a:off x="0" y="5905154"/>
            <a:ext cx="3306353" cy="923330"/>
          </a:xfrm>
          <a:prstGeom prst="rect">
            <a:avLst/>
          </a:prstGeom>
          <a:noFill/>
        </p:spPr>
        <p:txBody>
          <a:bodyPr wrap="none" rtlCol="0">
            <a:spAutoFit/>
          </a:bodyPr>
          <a:lstStyle/>
          <a:p>
            <a:pPr algn="ctr"/>
            <a:r>
              <a:rPr lang="en-US" dirty="0">
                <a:solidFill>
                  <a:srgbClr val="002060"/>
                </a:solidFill>
              </a:rPr>
              <a:t>Michael Chatzipanagiotis</a:t>
            </a:r>
            <a:endParaRPr lang="el-GR" dirty="0">
              <a:solidFill>
                <a:srgbClr val="002060"/>
              </a:solidFill>
            </a:endParaRPr>
          </a:p>
          <a:p>
            <a:pPr algn="ctr"/>
            <a:r>
              <a:rPr lang="en-US" dirty="0">
                <a:solidFill>
                  <a:srgbClr val="002060"/>
                </a:solidFill>
              </a:rPr>
              <a:t>Assistant Professor in Private Law</a:t>
            </a:r>
          </a:p>
          <a:p>
            <a:pPr algn="ctr"/>
            <a:r>
              <a:rPr lang="en-US" dirty="0">
                <a:solidFill>
                  <a:srgbClr val="002060"/>
                </a:solidFill>
              </a:rPr>
              <a:t>mchatz07@ucy.ac.cy</a:t>
            </a:r>
            <a:endParaRPr lang="en-GB" dirty="0">
              <a:solidFill>
                <a:srgbClr val="002060"/>
              </a:solidFill>
            </a:endParaRPr>
          </a:p>
        </p:txBody>
      </p:sp>
      <p:pic>
        <p:nvPicPr>
          <p:cNvPr id="10" name="Picture 9" descr="A yellow text on a black background&#10;&#10;Description automatically generated">
            <a:extLst>
              <a:ext uri="{FF2B5EF4-FFF2-40B4-BE49-F238E27FC236}">
                <a16:creationId xmlns:a16="http://schemas.microsoft.com/office/drawing/2014/main" id="{5B8E692C-8CC2-4B2F-B912-300861028D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63449" y="6030136"/>
            <a:ext cx="2468880" cy="685800"/>
          </a:xfrm>
          <a:prstGeom prst="rect">
            <a:avLst/>
          </a:prstGeom>
        </p:spPr>
      </p:pic>
    </p:spTree>
    <p:extLst>
      <p:ext uri="{BB962C8B-B14F-4D97-AF65-F5344CB8AC3E}">
        <p14:creationId xmlns:p14="http://schemas.microsoft.com/office/powerpoint/2010/main" val="267528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9A029-F082-4904-8964-A6361706396F}"/>
              </a:ext>
            </a:extLst>
          </p:cNvPr>
          <p:cNvSpPr>
            <a:spLocks noGrp="1"/>
          </p:cNvSpPr>
          <p:nvPr>
            <p:ph type="title"/>
          </p:nvPr>
        </p:nvSpPr>
        <p:spPr/>
        <p:txBody>
          <a:bodyPr/>
          <a:lstStyle/>
          <a:p>
            <a:r>
              <a:rPr lang="en-US" dirty="0"/>
              <a:t>What is a tort?</a:t>
            </a:r>
            <a:endParaRPr lang="el-GR" dirty="0"/>
          </a:p>
        </p:txBody>
      </p:sp>
      <p:sp>
        <p:nvSpPr>
          <p:cNvPr id="3" name="Content Placeholder 2">
            <a:extLst>
              <a:ext uri="{FF2B5EF4-FFF2-40B4-BE49-F238E27FC236}">
                <a16:creationId xmlns:a16="http://schemas.microsoft.com/office/drawing/2014/main" id="{6DB039CF-97D3-4AA4-B0A1-6B880F947028}"/>
              </a:ext>
            </a:extLst>
          </p:cNvPr>
          <p:cNvSpPr>
            <a:spLocks noGrp="1"/>
          </p:cNvSpPr>
          <p:nvPr>
            <p:ph idx="1"/>
          </p:nvPr>
        </p:nvSpPr>
        <p:spPr>
          <a:xfrm>
            <a:off x="838200" y="1690688"/>
            <a:ext cx="10515600" cy="4710111"/>
          </a:xfrm>
        </p:spPr>
        <p:txBody>
          <a:bodyPr>
            <a:normAutofit/>
          </a:bodyPr>
          <a:lstStyle/>
          <a:p>
            <a:r>
              <a:rPr lang="en-US" dirty="0"/>
              <a:t>Breach of a duty that the law imposes on someone (defendant</a:t>
            </a:r>
            <a:r>
              <a:rPr lang="el-GR" dirty="0"/>
              <a:t>/ </a:t>
            </a:r>
            <a:r>
              <a:rPr lang="en-US" dirty="0"/>
              <a:t>wrongdoer), in order to protect legal rights and interests of another person (claimant/ victim).</a:t>
            </a:r>
          </a:p>
          <a:p>
            <a:r>
              <a:rPr lang="en-US" dirty="0"/>
              <a:t>In other words: A wrong committed against someone, resulting in the right of that person to claim compensation (or other remedies) from the wrongdoer.</a:t>
            </a:r>
          </a:p>
          <a:p>
            <a:r>
              <a:rPr lang="en-US" dirty="0"/>
              <a:t>There are many different torts/ wrongs, each one of which is subject to specific rules, e.g. negligence, defamation, assault, deceit etc. They may regard both natural persons and legal entities (e.g. companies, associations, foundations, municipalities etc.)</a:t>
            </a:r>
          </a:p>
          <a:p>
            <a:pPr marL="0" indent="0">
              <a:buNone/>
            </a:pPr>
            <a:endParaRPr lang="el-GR" dirty="0"/>
          </a:p>
        </p:txBody>
      </p:sp>
      <p:sp>
        <p:nvSpPr>
          <p:cNvPr id="4" name="Slide Number Placeholder 3">
            <a:extLst>
              <a:ext uri="{FF2B5EF4-FFF2-40B4-BE49-F238E27FC236}">
                <a16:creationId xmlns:a16="http://schemas.microsoft.com/office/drawing/2014/main" id="{6BDF8503-7E30-4EDA-B56A-88B2C45962AC}"/>
              </a:ext>
            </a:extLst>
          </p:cNvPr>
          <p:cNvSpPr>
            <a:spLocks noGrp="1"/>
          </p:cNvSpPr>
          <p:nvPr>
            <p:ph type="sldNum" sz="quarter" idx="12"/>
          </p:nvPr>
        </p:nvSpPr>
        <p:spPr/>
        <p:txBody>
          <a:bodyPr/>
          <a:lstStyle/>
          <a:p>
            <a:fld id="{93834EB0-DD36-4525-BEC9-2C2F49526194}" type="slidenum">
              <a:rPr lang="el-GR" smtClean="0"/>
              <a:t>4</a:t>
            </a:fld>
            <a:endParaRPr lang="el-GR"/>
          </a:p>
        </p:txBody>
      </p:sp>
    </p:spTree>
    <p:extLst>
      <p:ext uri="{BB962C8B-B14F-4D97-AF65-F5344CB8AC3E}">
        <p14:creationId xmlns:p14="http://schemas.microsoft.com/office/powerpoint/2010/main" val="3733962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42E9C-BF22-48CD-859F-8F2439D597D1}"/>
              </a:ext>
            </a:extLst>
          </p:cNvPr>
          <p:cNvSpPr>
            <a:spLocks noGrp="1"/>
          </p:cNvSpPr>
          <p:nvPr>
            <p:ph type="title"/>
          </p:nvPr>
        </p:nvSpPr>
        <p:spPr/>
        <p:txBody>
          <a:bodyPr/>
          <a:lstStyle/>
          <a:p>
            <a:r>
              <a:rPr lang="en-US" dirty="0"/>
              <a:t>Main objectives of tort law</a:t>
            </a:r>
            <a:endParaRPr lang="el-GR" dirty="0"/>
          </a:p>
        </p:txBody>
      </p:sp>
      <p:sp>
        <p:nvSpPr>
          <p:cNvPr id="3" name="Content Placeholder 2">
            <a:extLst>
              <a:ext uri="{FF2B5EF4-FFF2-40B4-BE49-F238E27FC236}">
                <a16:creationId xmlns:a16="http://schemas.microsoft.com/office/drawing/2014/main" id="{A67001B3-0C72-4E7A-82C3-4B097F2CD2F2}"/>
              </a:ext>
            </a:extLst>
          </p:cNvPr>
          <p:cNvSpPr>
            <a:spLocks noGrp="1"/>
          </p:cNvSpPr>
          <p:nvPr>
            <p:ph idx="1"/>
          </p:nvPr>
        </p:nvSpPr>
        <p:spPr>
          <a:xfrm>
            <a:off x="838200" y="1581665"/>
            <a:ext cx="10515600" cy="4595298"/>
          </a:xfrm>
        </p:spPr>
        <p:txBody>
          <a:bodyPr>
            <a:normAutofit fontScale="92500" lnSpcReduction="20000"/>
          </a:bodyPr>
          <a:lstStyle/>
          <a:p>
            <a:pPr marL="514350" lvl="0" indent="-514350">
              <a:spcAft>
                <a:spcPts val="1000"/>
              </a:spcAft>
              <a:buFont typeface="+mj-lt"/>
              <a:buAutoNum type="arabicPeriod"/>
            </a:pPr>
            <a:r>
              <a:rPr lang="en-US" dirty="0"/>
              <a:t>Protection of fundamental rights (e.g. life, property, private life and privacy</a:t>
            </a:r>
            <a:r>
              <a:rPr lang="el-GR" dirty="0"/>
              <a:t>)</a:t>
            </a:r>
            <a:r>
              <a:rPr lang="en-US" dirty="0"/>
              <a:t> + balance of interests protected by fundamental rights (e.g. freedom of speech vs right to private life)</a:t>
            </a:r>
            <a:endParaRPr lang="en-GB" dirty="0"/>
          </a:p>
          <a:p>
            <a:pPr marL="514350" indent="-514350">
              <a:spcAft>
                <a:spcPts val="1000"/>
              </a:spcAft>
              <a:buFont typeface="+mj-lt"/>
              <a:buAutoNum type="arabicPeriod"/>
            </a:pPr>
            <a:r>
              <a:rPr lang="en-US" dirty="0"/>
              <a:t>Compensation of victims (= to restore victims to the condition that they would have been, if the tort against them had not been committed)</a:t>
            </a:r>
            <a:endParaRPr lang="en-GB" dirty="0"/>
          </a:p>
          <a:p>
            <a:pPr marL="514350" lvl="0" indent="-514350">
              <a:spcAft>
                <a:spcPts val="1000"/>
              </a:spcAft>
              <a:buFont typeface="+mj-lt"/>
              <a:buAutoNum type="arabicPeriod"/>
            </a:pPr>
            <a:r>
              <a:rPr lang="en-US" dirty="0"/>
              <a:t>Establishment of illegal </a:t>
            </a:r>
            <a:r>
              <a:rPr lang="en-US" dirty="0" err="1"/>
              <a:t>behaviours</a:t>
            </a:r>
            <a:endParaRPr lang="en-GB" dirty="0"/>
          </a:p>
          <a:p>
            <a:pPr marL="514350" lvl="0" indent="-514350">
              <a:spcAft>
                <a:spcPts val="1000"/>
              </a:spcAft>
              <a:buFont typeface="+mj-lt"/>
              <a:buAutoNum type="arabicPeriod"/>
            </a:pPr>
            <a:r>
              <a:rPr lang="en-US" dirty="0"/>
              <a:t>Allocation of risks arising from human activities, e.g. liability of the manufacturer of defective products despite the absence of any negligence.</a:t>
            </a:r>
          </a:p>
          <a:p>
            <a:pPr marL="514350" lvl="0" indent="-514350">
              <a:spcAft>
                <a:spcPts val="1000"/>
              </a:spcAft>
              <a:buFont typeface="+mj-lt"/>
              <a:buAutoNum type="arabicPeriod"/>
            </a:pPr>
            <a:r>
              <a:rPr lang="en-US" dirty="0"/>
              <a:t>Filling legal gaps (e.g. new situations arising from technological development)</a:t>
            </a:r>
            <a:endParaRPr lang="el-GR" dirty="0"/>
          </a:p>
        </p:txBody>
      </p:sp>
      <p:sp>
        <p:nvSpPr>
          <p:cNvPr id="4" name="Slide Number Placeholder 3">
            <a:extLst>
              <a:ext uri="{FF2B5EF4-FFF2-40B4-BE49-F238E27FC236}">
                <a16:creationId xmlns:a16="http://schemas.microsoft.com/office/drawing/2014/main" id="{FDAC27F3-A431-4439-8065-61602C777527}"/>
              </a:ext>
            </a:extLst>
          </p:cNvPr>
          <p:cNvSpPr>
            <a:spLocks noGrp="1"/>
          </p:cNvSpPr>
          <p:nvPr>
            <p:ph type="sldNum" sz="quarter" idx="12"/>
          </p:nvPr>
        </p:nvSpPr>
        <p:spPr/>
        <p:txBody>
          <a:bodyPr/>
          <a:lstStyle/>
          <a:p>
            <a:fld id="{93834EB0-DD36-4525-BEC9-2C2F49526194}" type="slidenum">
              <a:rPr lang="el-GR" smtClean="0"/>
              <a:t>5</a:t>
            </a:fld>
            <a:endParaRPr lang="el-GR"/>
          </a:p>
        </p:txBody>
      </p:sp>
    </p:spTree>
    <p:extLst>
      <p:ext uri="{BB962C8B-B14F-4D97-AF65-F5344CB8AC3E}">
        <p14:creationId xmlns:p14="http://schemas.microsoft.com/office/powerpoint/2010/main" val="951346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F2FC9-8DC8-4060-B14E-10F8AD975F80}"/>
              </a:ext>
            </a:extLst>
          </p:cNvPr>
          <p:cNvSpPr>
            <a:spLocks noGrp="1"/>
          </p:cNvSpPr>
          <p:nvPr>
            <p:ph type="title"/>
          </p:nvPr>
        </p:nvSpPr>
        <p:spPr/>
        <p:txBody>
          <a:bodyPr/>
          <a:lstStyle/>
          <a:p>
            <a:r>
              <a:rPr lang="en-US" dirty="0"/>
              <a:t>Distinction between torts and criminal offences</a:t>
            </a:r>
            <a:endParaRPr lang="el-GR" dirty="0"/>
          </a:p>
        </p:txBody>
      </p:sp>
      <p:sp>
        <p:nvSpPr>
          <p:cNvPr id="6" name="Text Placeholder 5">
            <a:extLst>
              <a:ext uri="{FF2B5EF4-FFF2-40B4-BE49-F238E27FC236}">
                <a16:creationId xmlns:a16="http://schemas.microsoft.com/office/drawing/2014/main" id="{FF15D93A-E576-496D-90E3-7E2F56C8143B}"/>
              </a:ext>
            </a:extLst>
          </p:cNvPr>
          <p:cNvSpPr>
            <a:spLocks noGrp="1"/>
          </p:cNvSpPr>
          <p:nvPr>
            <p:ph type="body" idx="1"/>
          </p:nvPr>
        </p:nvSpPr>
        <p:spPr/>
        <p:txBody>
          <a:bodyPr/>
          <a:lstStyle/>
          <a:p>
            <a:pPr algn="ctr"/>
            <a:r>
              <a:rPr lang="en-US" sz="2800" dirty="0"/>
              <a:t>Torts</a:t>
            </a:r>
            <a:endParaRPr lang="el-GR" dirty="0"/>
          </a:p>
        </p:txBody>
      </p:sp>
      <p:sp>
        <p:nvSpPr>
          <p:cNvPr id="7" name="Content Placeholder 6">
            <a:extLst>
              <a:ext uri="{FF2B5EF4-FFF2-40B4-BE49-F238E27FC236}">
                <a16:creationId xmlns:a16="http://schemas.microsoft.com/office/drawing/2014/main" id="{B70C175D-6EA2-4181-B67A-944B4A93499D}"/>
              </a:ext>
            </a:extLst>
          </p:cNvPr>
          <p:cNvSpPr>
            <a:spLocks noGrp="1"/>
          </p:cNvSpPr>
          <p:nvPr>
            <p:ph sz="half" idx="2"/>
          </p:nvPr>
        </p:nvSpPr>
        <p:spPr/>
        <p:txBody>
          <a:bodyPr>
            <a:normAutofit lnSpcReduction="10000"/>
          </a:bodyPr>
          <a:lstStyle/>
          <a:p>
            <a:r>
              <a:rPr lang="en-US" dirty="0"/>
              <a:t>Aim at restoring/ compensating the victim</a:t>
            </a:r>
          </a:p>
          <a:p>
            <a:r>
              <a:rPr lang="en-US" dirty="0"/>
              <a:t>Sources: Judicial judgments + statutes</a:t>
            </a:r>
          </a:p>
          <a:p>
            <a:r>
              <a:rPr lang="en-US" dirty="0"/>
              <a:t>Protection of private interests</a:t>
            </a:r>
            <a:endParaRPr lang="el-GR" dirty="0"/>
          </a:p>
          <a:p>
            <a:r>
              <a:rPr lang="en-US" dirty="0"/>
              <a:t>Proof: Balance of possibilities (&gt;50%). The claimant bears the burden of proof the establishment of liability.	</a:t>
            </a:r>
          </a:p>
        </p:txBody>
      </p:sp>
      <p:sp>
        <p:nvSpPr>
          <p:cNvPr id="8" name="Text Placeholder 7">
            <a:extLst>
              <a:ext uri="{FF2B5EF4-FFF2-40B4-BE49-F238E27FC236}">
                <a16:creationId xmlns:a16="http://schemas.microsoft.com/office/drawing/2014/main" id="{8C504F04-891F-4554-BB37-751296908DA7}"/>
              </a:ext>
            </a:extLst>
          </p:cNvPr>
          <p:cNvSpPr>
            <a:spLocks noGrp="1"/>
          </p:cNvSpPr>
          <p:nvPr>
            <p:ph type="body" sz="quarter" idx="3"/>
          </p:nvPr>
        </p:nvSpPr>
        <p:spPr/>
        <p:txBody>
          <a:bodyPr>
            <a:normAutofit/>
          </a:bodyPr>
          <a:lstStyle/>
          <a:p>
            <a:pPr algn="ctr"/>
            <a:r>
              <a:rPr lang="en-US" sz="2800" dirty="0"/>
              <a:t>Criminal offences</a:t>
            </a:r>
            <a:endParaRPr lang="el-GR" sz="2800" dirty="0"/>
          </a:p>
        </p:txBody>
      </p:sp>
      <p:sp>
        <p:nvSpPr>
          <p:cNvPr id="9" name="Content Placeholder 8">
            <a:extLst>
              <a:ext uri="{FF2B5EF4-FFF2-40B4-BE49-F238E27FC236}">
                <a16:creationId xmlns:a16="http://schemas.microsoft.com/office/drawing/2014/main" id="{918A2216-D718-4633-B1E6-D6F41A979519}"/>
              </a:ext>
            </a:extLst>
          </p:cNvPr>
          <p:cNvSpPr>
            <a:spLocks noGrp="1"/>
          </p:cNvSpPr>
          <p:nvPr>
            <p:ph sz="quarter" idx="4"/>
          </p:nvPr>
        </p:nvSpPr>
        <p:spPr/>
        <p:txBody>
          <a:bodyPr>
            <a:normAutofit lnSpcReduction="10000"/>
          </a:bodyPr>
          <a:lstStyle/>
          <a:p>
            <a:r>
              <a:rPr lang="en-US" dirty="0"/>
              <a:t>Aim at punishing the offender’s behavior</a:t>
            </a:r>
          </a:p>
          <a:p>
            <a:r>
              <a:rPr lang="en-US" dirty="0"/>
              <a:t>Sources: Statute</a:t>
            </a:r>
          </a:p>
          <a:p>
            <a:r>
              <a:rPr lang="en-US" dirty="0"/>
              <a:t>Protection of society in general</a:t>
            </a:r>
            <a:endParaRPr lang="el-GR" dirty="0"/>
          </a:p>
          <a:p>
            <a:r>
              <a:rPr lang="en-US" dirty="0"/>
              <a:t>Proof: Beyond any reasonable doubt. The prosecutor bears the burden of proof for the establishment of liability.</a:t>
            </a:r>
          </a:p>
        </p:txBody>
      </p:sp>
      <p:sp>
        <p:nvSpPr>
          <p:cNvPr id="10" name="Slide Number Placeholder 9">
            <a:extLst>
              <a:ext uri="{FF2B5EF4-FFF2-40B4-BE49-F238E27FC236}">
                <a16:creationId xmlns:a16="http://schemas.microsoft.com/office/drawing/2014/main" id="{BDFBA17E-052A-4A28-96B0-20660A867E89}"/>
              </a:ext>
            </a:extLst>
          </p:cNvPr>
          <p:cNvSpPr>
            <a:spLocks noGrp="1"/>
          </p:cNvSpPr>
          <p:nvPr>
            <p:ph type="sldNum" sz="quarter" idx="12"/>
          </p:nvPr>
        </p:nvSpPr>
        <p:spPr/>
        <p:txBody>
          <a:bodyPr/>
          <a:lstStyle/>
          <a:p>
            <a:fld id="{93834EB0-DD36-4525-BEC9-2C2F49526194}" type="slidenum">
              <a:rPr lang="el-GR" smtClean="0"/>
              <a:t>6</a:t>
            </a:fld>
            <a:endParaRPr lang="el-GR"/>
          </a:p>
        </p:txBody>
      </p:sp>
    </p:spTree>
    <p:extLst>
      <p:ext uri="{BB962C8B-B14F-4D97-AF65-F5344CB8AC3E}">
        <p14:creationId xmlns:p14="http://schemas.microsoft.com/office/powerpoint/2010/main" val="3428433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6EA8F-E090-46B0-B65A-3B8F3C68471A}"/>
              </a:ext>
            </a:extLst>
          </p:cNvPr>
          <p:cNvSpPr>
            <a:spLocks noGrp="1"/>
          </p:cNvSpPr>
          <p:nvPr>
            <p:ph type="title"/>
          </p:nvPr>
        </p:nvSpPr>
        <p:spPr>
          <a:xfrm>
            <a:off x="831850" y="1709738"/>
            <a:ext cx="10515600" cy="1960219"/>
          </a:xfrm>
        </p:spPr>
        <p:txBody>
          <a:bodyPr/>
          <a:lstStyle/>
          <a:p>
            <a:r>
              <a:rPr lang="en-US" b="1" dirty="0"/>
              <a:t>Individuals torts and AI systems</a:t>
            </a:r>
            <a:endParaRPr lang="el-GR" b="1" dirty="0"/>
          </a:p>
        </p:txBody>
      </p:sp>
      <p:sp>
        <p:nvSpPr>
          <p:cNvPr id="4" name="Slide Number Placeholder 3">
            <a:extLst>
              <a:ext uri="{FF2B5EF4-FFF2-40B4-BE49-F238E27FC236}">
                <a16:creationId xmlns:a16="http://schemas.microsoft.com/office/drawing/2014/main" id="{6054DB0A-B257-4438-9507-B20E98C620D2}"/>
              </a:ext>
            </a:extLst>
          </p:cNvPr>
          <p:cNvSpPr>
            <a:spLocks noGrp="1"/>
          </p:cNvSpPr>
          <p:nvPr>
            <p:ph type="sldNum" sz="quarter" idx="12"/>
          </p:nvPr>
        </p:nvSpPr>
        <p:spPr/>
        <p:txBody>
          <a:bodyPr/>
          <a:lstStyle/>
          <a:p>
            <a:fld id="{93834EB0-DD36-4525-BEC9-2C2F49526194}" type="slidenum">
              <a:rPr lang="el-GR" smtClean="0"/>
              <a:t>7</a:t>
            </a:fld>
            <a:endParaRPr lang="el-GR"/>
          </a:p>
        </p:txBody>
      </p:sp>
    </p:spTree>
    <p:extLst>
      <p:ext uri="{BB962C8B-B14F-4D97-AF65-F5344CB8AC3E}">
        <p14:creationId xmlns:p14="http://schemas.microsoft.com/office/powerpoint/2010/main" val="3783138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52112C-558F-4225-8AD5-198E6018A0E2}"/>
              </a:ext>
            </a:extLst>
          </p:cNvPr>
          <p:cNvSpPr>
            <a:spLocks noGrp="1"/>
          </p:cNvSpPr>
          <p:nvPr>
            <p:ph type="title"/>
          </p:nvPr>
        </p:nvSpPr>
        <p:spPr>
          <a:xfrm>
            <a:off x="838200" y="365126"/>
            <a:ext cx="10515600" cy="1092972"/>
          </a:xfrm>
        </p:spPr>
        <p:txBody>
          <a:bodyPr/>
          <a:lstStyle/>
          <a:p>
            <a:r>
              <a:rPr lang="en-US" b="1" dirty="0"/>
              <a:t>Negligence</a:t>
            </a:r>
            <a:endParaRPr lang="el-GR" b="1" dirty="0"/>
          </a:p>
        </p:txBody>
      </p:sp>
      <p:sp>
        <p:nvSpPr>
          <p:cNvPr id="8" name="Content Placeholder 7">
            <a:extLst>
              <a:ext uri="{FF2B5EF4-FFF2-40B4-BE49-F238E27FC236}">
                <a16:creationId xmlns:a16="http://schemas.microsoft.com/office/drawing/2014/main" id="{1F3478D9-1A22-43D7-9F3C-504192807855}"/>
              </a:ext>
            </a:extLst>
          </p:cNvPr>
          <p:cNvSpPr>
            <a:spLocks noGrp="1"/>
          </p:cNvSpPr>
          <p:nvPr>
            <p:ph idx="1"/>
          </p:nvPr>
        </p:nvSpPr>
        <p:spPr>
          <a:xfrm>
            <a:off x="838200" y="1458097"/>
            <a:ext cx="10515600" cy="5226908"/>
          </a:xfrm>
        </p:spPr>
        <p:txBody>
          <a:bodyPr>
            <a:normAutofit fontScale="92500" lnSpcReduction="10000"/>
          </a:bodyPr>
          <a:lstStyle/>
          <a:p>
            <a:pPr marL="0" indent="0">
              <a:buNone/>
            </a:pPr>
            <a:r>
              <a:rPr lang="el-GR" sz="2700" dirty="0"/>
              <a:t>≈</a:t>
            </a:r>
            <a:r>
              <a:rPr lang="en-US" sz="2700" dirty="0"/>
              <a:t> damage of the victim caused by failure of the defendant to demonstrate the reasonable care than an average prudent person would show in place of the defendant under the same factual circumstances.</a:t>
            </a:r>
          </a:p>
          <a:p>
            <a:pPr marL="0" indent="0">
              <a:buNone/>
            </a:pPr>
            <a:endParaRPr lang="en-US" sz="2700" dirty="0"/>
          </a:p>
          <a:p>
            <a:pPr marL="0" indent="0">
              <a:buNone/>
            </a:pPr>
            <a:r>
              <a:rPr lang="en-US" sz="2700" b="1" dirty="0"/>
              <a:t>Problem with AI systems:</a:t>
            </a:r>
          </a:p>
          <a:p>
            <a:pPr>
              <a:buFontTx/>
              <a:buChar char="-"/>
            </a:pPr>
            <a:r>
              <a:rPr lang="en-US" sz="2700" dirty="0"/>
              <a:t>Defendants and their respective duties (operator, manufacturer, other)?</a:t>
            </a:r>
          </a:p>
          <a:p>
            <a:pPr>
              <a:buFontTx/>
              <a:buChar char="-"/>
            </a:pPr>
            <a:r>
              <a:rPr lang="en-US" sz="2700" dirty="0"/>
              <a:t>What is the appropriate standard of care regarding AI systems (given that the AI systems can modify their behavior or e.g. that these systems have different abilities than humans)?</a:t>
            </a:r>
          </a:p>
          <a:p>
            <a:pPr>
              <a:buFontTx/>
              <a:buChar char="-"/>
            </a:pPr>
            <a:r>
              <a:rPr lang="en-US" sz="2700" dirty="0"/>
              <a:t>Causation between the behavior of the wrongdoer and the damage of the victim, in view of self-learning abilities of AI systems and ‘black-box effect’?</a:t>
            </a:r>
          </a:p>
          <a:p>
            <a:pPr>
              <a:buFontTx/>
              <a:buChar char="-"/>
            </a:pPr>
            <a:r>
              <a:rPr lang="en-US" sz="2700" dirty="0"/>
              <a:t>Allocation of liability among multiple defendants in their inner relationship (i.e. after the victim has been compensated)?</a:t>
            </a:r>
            <a:endParaRPr lang="el-GR" sz="2700" dirty="0"/>
          </a:p>
        </p:txBody>
      </p:sp>
      <p:sp>
        <p:nvSpPr>
          <p:cNvPr id="9" name="Slide Number Placeholder 8">
            <a:extLst>
              <a:ext uri="{FF2B5EF4-FFF2-40B4-BE49-F238E27FC236}">
                <a16:creationId xmlns:a16="http://schemas.microsoft.com/office/drawing/2014/main" id="{2CBF2EB8-3479-4150-AFA0-44073819BEF1}"/>
              </a:ext>
            </a:extLst>
          </p:cNvPr>
          <p:cNvSpPr>
            <a:spLocks noGrp="1"/>
          </p:cNvSpPr>
          <p:nvPr>
            <p:ph type="sldNum" sz="quarter" idx="12"/>
          </p:nvPr>
        </p:nvSpPr>
        <p:spPr/>
        <p:txBody>
          <a:bodyPr/>
          <a:lstStyle/>
          <a:p>
            <a:fld id="{93834EB0-DD36-4525-BEC9-2C2F49526194}" type="slidenum">
              <a:rPr lang="el-GR" smtClean="0"/>
              <a:t>8</a:t>
            </a:fld>
            <a:endParaRPr lang="el-GR"/>
          </a:p>
        </p:txBody>
      </p:sp>
    </p:spTree>
    <p:extLst>
      <p:ext uri="{BB962C8B-B14F-4D97-AF65-F5344CB8AC3E}">
        <p14:creationId xmlns:p14="http://schemas.microsoft.com/office/powerpoint/2010/main" val="2731772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3BA44-8B41-4F47-8FE5-6CC84DFD7289}"/>
              </a:ext>
            </a:extLst>
          </p:cNvPr>
          <p:cNvSpPr>
            <a:spLocks noGrp="1"/>
          </p:cNvSpPr>
          <p:nvPr>
            <p:ph type="title"/>
          </p:nvPr>
        </p:nvSpPr>
        <p:spPr/>
        <p:txBody>
          <a:bodyPr>
            <a:normAutofit/>
          </a:bodyPr>
          <a:lstStyle/>
          <a:p>
            <a:r>
              <a:rPr lang="en-US" sz="3600" b="1" dirty="0"/>
              <a:t>Example: Self-driving cars (automated vehicles)</a:t>
            </a:r>
            <a:endParaRPr lang="el-GR" sz="3600" b="1" dirty="0"/>
          </a:p>
        </p:txBody>
      </p:sp>
      <p:sp>
        <p:nvSpPr>
          <p:cNvPr id="3" name="Content Placeholder 2">
            <a:extLst>
              <a:ext uri="{FF2B5EF4-FFF2-40B4-BE49-F238E27FC236}">
                <a16:creationId xmlns:a16="http://schemas.microsoft.com/office/drawing/2014/main" id="{376C5118-659B-4FAC-A887-2EB36C476DB2}"/>
              </a:ext>
            </a:extLst>
          </p:cNvPr>
          <p:cNvSpPr>
            <a:spLocks noGrp="1"/>
          </p:cNvSpPr>
          <p:nvPr>
            <p:ph idx="1"/>
          </p:nvPr>
        </p:nvSpPr>
        <p:spPr/>
        <p:txBody>
          <a:bodyPr/>
          <a:lstStyle/>
          <a:p>
            <a:r>
              <a:rPr lang="en-GB" dirty="0">
                <a:hlinkClick r:id="rId2"/>
              </a:rPr>
              <a:t>https://www.youtube.com/watch?v=7mxG4IBoMes </a:t>
            </a:r>
          </a:p>
          <a:p>
            <a:r>
              <a:rPr lang="en-GB" dirty="0">
                <a:hlinkClick r:id="rId2"/>
              </a:rPr>
              <a:t>https://www.youtube.com/watch?v=Hb_u6P31xQ4</a:t>
            </a:r>
            <a:r>
              <a:rPr lang="en-GB" dirty="0"/>
              <a:t> </a:t>
            </a:r>
          </a:p>
          <a:p>
            <a:endParaRPr lang="en-GB" dirty="0"/>
          </a:p>
          <a:p>
            <a:r>
              <a:rPr lang="en-GB" dirty="0">
                <a:hlinkClick r:id="rId3"/>
              </a:rPr>
              <a:t>https://www.scientificamerican.com/article/who-is-liable-when-ai-kills1/</a:t>
            </a:r>
            <a:r>
              <a:rPr lang="en-GB" dirty="0"/>
              <a:t> </a:t>
            </a:r>
          </a:p>
          <a:p>
            <a:endParaRPr lang="en-GB" dirty="0"/>
          </a:p>
          <a:p>
            <a:r>
              <a:rPr lang="en-GB" dirty="0"/>
              <a:t>Ethical parameters</a:t>
            </a:r>
          </a:p>
          <a:p>
            <a:pPr marL="0" indent="0">
              <a:buNone/>
            </a:pPr>
            <a:r>
              <a:rPr lang="en-GB" dirty="0">
                <a:hlinkClick r:id="rId4"/>
              </a:rPr>
              <a:t>https://onlineethics.org/cases/questions-tesla-motors-about-autopilot</a:t>
            </a:r>
            <a:r>
              <a:rPr lang="en-GB" dirty="0"/>
              <a:t> </a:t>
            </a:r>
            <a:endParaRPr lang="el-GR" dirty="0"/>
          </a:p>
        </p:txBody>
      </p:sp>
      <p:sp>
        <p:nvSpPr>
          <p:cNvPr id="4" name="Slide Number Placeholder 3">
            <a:extLst>
              <a:ext uri="{FF2B5EF4-FFF2-40B4-BE49-F238E27FC236}">
                <a16:creationId xmlns:a16="http://schemas.microsoft.com/office/drawing/2014/main" id="{DB906CC4-7C5B-4D0B-9E90-9FF2D6FB6835}"/>
              </a:ext>
            </a:extLst>
          </p:cNvPr>
          <p:cNvSpPr>
            <a:spLocks noGrp="1"/>
          </p:cNvSpPr>
          <p:nvPr>
            <p:ph type="sldNum" sz="quarter" idx="12"/>
          </p:nvPr>
        </p:nvSpPr>
        <p:spPr/>
        <p:txBody>
          <a:bodyPr/>
          <a:lstStyle/>
          <a:p>
            <a:fld id="{93834EB0-DD36-4525-BEC9-2C2F49526194}" type="slidenum">
              <a:rPr lang="el-GR" smtClean="0"/>
              <a:t>9</a:t>
            </a:fld>
            <a:endParaRPr lang="el-GR"/>
          </a:p>
        </p:txBody>
      </p:sp>
    </p:spTree>
    <p:extLst>
      <p:ext uri="{BB962C8B-B14F-4D97-AF65-F5344CB8AC3E}">
        <p14:creationId xmlns:p14="http://schemas.microsoft.com/office/powerpoint/2010/main" val="884396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a53e44-d78d-432e-9f65-0b8bb26d9af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AD75E0F2A6E0640A207184DA58A8AAB" ma:contentTypeVersion="16" ma:contentTypeDescription="Create a new document." ma:contentTypeScope="" ma:versionID="d5ef0a998bcfef7c7739932f8332693c">
  <xsd:schema xmlns:xsd="http://www.w3.org/2001/XMLSchema" xmlns:xs="http://www.w3.org/2001/XMLSchema" xmlns:p="http://schemas.microsoft.com/office/2006/metadata/properties" xmlns:ns3="1ea53e44-d78d-432e-9f65-0b8bb26d9afd" xmlns:ns4="c98b954b-abb9-481c-9445-b0d64e92d6a9" targetNamespace="http://schemas.microsoft.com/office/2006/metadata/properties" ma:root="true" ma:fieldsID="041210f59117a6412cd1e83b91571ba5" ns3:_="" ns4:_="">
    <xsd:import namespace="1ea53e44-d78d-432e-9f65-0b8bb26d9afd"/>
    <xsd:import namespace="c98b954b-abb9-481c-9445-b0d64e92d6a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element ref="ns3:MediaLengthInSecond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a53e44-d78d-432e-9f65-0b8bb26d9a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98b954b-abb9-481c-9445-b0d64e92d6a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A6F1A6-4C00-4A9E-A8E2-9729AEB63F25}">
  <ds:schemaRefs>
    <ds:schemaRef ds:uri="http://purl.org/dc/elements/1.1/"/>
    <ds:schemaRef ds:uri="http://purl.org/dc/dcmitype/"/>
    <ds:schemaRef ds:uri="http://purl.org/dc/terms/"/>
    <ds:schemaRef ds:uri="http://schemas.microsoft.com/office/2006/metadata/properties"/>
    <ds:schemaRef ds:uri="c98b954b-abb9-481c-9445-b0d64e92d6a9"/>
    <ds:schemaRef ds:uri="1ea53e44-d78d-432e-9f65-0b8bb26d9afd"/>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B434F5E-EA00-49BD-A850-74573FD9AB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a53e44-d78d-432e-9f65-0b8bb26d9afd"/>
    <ds:schemaRef ds:uri="c98b954b-abb9-481c-9445-b0d64e92d6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AE4C46-403B-47CB-ABC2-EEB19023EF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126</TotalTime>
  <Words>984</Words>
  <Application>Microsoft Office PowerPoint</Application>
  <PresentationFormat>Widescreen</PresentationFormat>
  <Paragraphs>95</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Helvetica Neue</vt:lpstr>
      <vt:lpstr>Office Theme</vt:lpstr>
      <vt:lpstr>PowerPoint Presentation</vt:lpstr>
      <vt:lpstr>PowerPoint Presentation</vt:lpstr>
      <vt:lpstr>AI and Tort Law</vt:lpstr>
      <vt:lpstr>What is a tort?</vt:lpstr>
      <vt:lpstr>Main objectives of tort law</vt:lpstr>
      <vt:lpstr>Distinction between torts and criminal offences</vt:lpstr>
      <vt:lpstr>Individuals torts and AI systems</vt:lpstr>
      <vt:lpstr>Negligence</vt:lpstr>
      <vt:lpstr>Example: Self-driving cars (automated vehicles)</vt:lpstr>
      <vt:lpstr>Strict liability under the Product Liability Directive (Directive 85/374/EEC)</vt:lpstr>
      <vt:lpstr>Defamation</vt:lpstr>
      <vt:lpstr>Digital Services Act (Regulation 2022/2065) – Liability for content moderation</vt:lpstr>
      <vt:lpstr>Potential solutions</vt:lpstr>
      <vt:lpstr>Initiatives at EU level</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 and Tort Law</dc:title>
  <dc:creator>Michael Chatzipanagiotis</dc:creator>
  <cp:lastModifiedBy>Elpida Keravnou</cp:lastModifiedBy>
  <cp:revision>10</cp:revision>
  <dcterms:created xsi:type="dcterms:W3CDTF">2023-11-13T14:27:36Z</dcterms:created>
  <dcterms:modified xsi:type="dcterms:W3CDTF">2023-12-05T08:26:42Z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0x010100FAD75E0F2A6E0640A207184DA58A8AAB</vt:lpwstr>
  </property>
</Properties>
</file>