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45"/>
  </p:notesMasterIdLst>
  <p:handoutMasterIdLst>
    <p:handoutMasterId r:id="rId46"/>
  </p:handoutMasterIdLst>
  <p:sldIdLst>
    <p:sldId id="1447" r:id="rId2"/>
    <p:sldId id="1391" r:id="rId3"/>
    <p:sldId id="258" r:id="rId4"/>
    <p:sldId id="1507" r:id="rId5"/>
    <p:sldId id="1508" r:id="rId6"/>
    <p:sldId id="1509" r:id="rId7"/>
    <p:sldId id="1441" r:id="rId8"/>
    <p:sldId id="1511" r:id="rId9"/>
    <p:sldId id="1513" r:id="rId10"/>
    <p:sldId id="1512" r:id="rId11"/>
    <p:sldId id="1516" r:id="rId12"/>
    <p:sldId id="1517" r:id="rId13"/>
    <p:sldId id="1254" r:id="rId14"/>
    <p:sldId id="1519" r:id="rId15"/>
    <p:sldId id="1515" r:id="rId16"/>
    <p:sldId id="1514" r:id="rId17"/>
    <p:sldId id="1302" r:id="rId18"/>
    <p:sldId id="1520" r:id="rId19"/>
    <p:sldId id="1521" r:id="rId20"/>
    <p:sldId id="1523" r:id="rId21"/>
    <p:sldId id="1524" r:id="rId22"/>
    <p:sldId id="1527" r:id="rId23"/>
    <p:sldId id="1525" r:id="rId24"/>
    <p:sldId id="1526" r:id="rId25"/>
    <p:sldId id="1522" r:id="rId26"/>
    <p:sldId id="1528" r:id="rId27"/>
    <p:sldId id="1529" r:id="rId28"/>
    <p:sldId id="1530" r:id="rId29"/>
    <p:sldId id="1531" r:id="rId30"/>
    <p:sldId id="1532" r:id="rId31"/>
    <p:sldId id="1533" r:id="rId32"/>
    <p:sldId id="1534" r:id="rId33"/>
    <p:sldId id="1535" r:id="rId34"/>
    <p:sldId id="1536" r:id="rId35"/>
    <p:sldId id="1538" r:id="rId36"/>
    <p:sldId id="1537" r:id="rId37"/>
    <p:sldId id="1540" r:id="rId38"/>
    <p:sldId id="1541" r:id="rId39"/>
    <p:sldId id="1542" r:id="rId40"/>
    <p:sldId id="1543" r:id="rId41"/>
    <p:sldId id="1504" r:id="rId42"/>
    <p:sldId id="1503" r:id="rId43"/>
    <p:sldId id="1389" r:id="rId44"/>
  </p:sldIdLst>
  <p:sldSz cx="24384000" cy="13716000"/>
  <p:notesSz cx="6858000" cy="9144000"/>
  <p:defaultTextStyle>
    <a:defPPr>
      <a:defRPr lang="bg-BG"/>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D64"/>
    <a:srgbClr val="011893"/>
    <a:srgbClr val="0100C8"/>
    <a:srgbClr val="945200"/>
    <a:srgbClr val="00008A"/>
    <a:srgbClr val="0000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76054"/>
  </p:normalViewPr>
  <p:slideViewPr>
    <p:cSldViewPr snapToGrid="0" showGuides="1">
      <p:cViewPr varScale="1">
        <p:scale>
          <a:sx n="25" d="100"/>
          <a:sy n="25" d="100"/>
        </p:scale>
        <p:origin x="1540" y="28"/>
      </p:cViewPr>
      <p:guideLst>
        <p:guide orient="horz" pos="4320"/>
        <p:guide pos="7680"/>
      </p:guideLst>
    </p:cSldViewPr>
  </p:slideViewPr>
  <p:notesTextViewPr>
    <p:cViewPr>
      <p:scale>
        <a:sx n="1" d="1"/>
        <a:sy n="1" d="1"/>
      </p:scale>
      <p:origin x="0" y="0"/>
    </p:cViewPr>
  </p:notesTextViewPr>
  <p:sorterViewPr>
    <p:cViewPr>
      <p:scale>
        <a:sx n="158" d="100"/>
        <a:sy n="158" d="100"/>
      </p:scale>
      <p:origin x="0" y="-4986"/>
    </p:cViewPr>
  </p:sorterViewPr>
  <p:notesViewPr>
    <p:cSldViewPr snapToGrid="0">
      <p:cViewPr varScale="1">
        <p:scale>
          <a:sx n="67" d="100"/>
          <a:sy n="67" d="100"/>
        </p:scale>
        <p:origin x="3120"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B0F28D-45F5-4A29-B270-D2DAE0255279}" type="datetimeFigureOut">
              <a:rPr lang="en-US" smtClean="0"/>
              <a:t>12/5/2023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0237A2-49EC-40F2-A331-12A168298958}" type="slidenum">
              <a:rPr lang="en-US" smtClean="0"/>
              <a:t>‹#›</a:t>
            </a:fld>
            <a:endParaRPr lang="en-US"/>
          </a:p>
        </p:txBody>
      </p:sp>
    </p:spTree>
    <p:extLst>
      <p:ext uri="{BB962C8B-B14F-4D97-AF65-F5344CB8AC3E}">
        <p14:creationId xmlns:p14="http://schemas.microsoft.com/office/powerpoint/2010/main" val="3435845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1CE506-2B29-4F6F-9F8A-36F280EE95DD}" type="datetimeFigureOut">
              <a:rPr lang="bg-BG" smtClean="0"/>
              <a:t>5.12.2023 г.</a:t>
            </a:fld>
            <a:endParaRPr lang="bg-B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g-B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g-B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55F51D-27DF-4E3A-AE07-DCE3D1AD7219}" type="slidenum">
              <a:rPr lang="bg-BG" smtClean="0"/>
              <a:t>‹#›</a:t>
            </a:fld>
            <a:endParaRPr lang="bg-BG"/>
          </a:p>
        </p:txBody>
      </p:sp>
    </p:spTree>
    <p:extLst>
      <p:ext uri="{BB962C8B-B14F-4D97-AF65-F5344CB8AC3E}">
        <p14:creationId xmlns:p14="http://schemas.microsoft.com/office/powerpoint/2010/main" val="2210666718"/>
      </p:ext>
    </p:extLst>
  </p:cSld>
  <p:clrMap bg1="lt1" tx1="dk1" bg2="lt2" tx2="dk2" accent1="accent1" accent2="accent2" accent3="accent3" accent4="accent4" accent5="accent5" accent6="accent6" hlink="hlink" folHlink="folHlink"/>
  <p:notesStyle>
    <a:lvl1pPr marL="0" algn="l"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2400" kern="1200">
        <a:solidFill>
          <a:schemeClr val="tx1"/>
        </a:solidFill>
        <a:latin typeface="+mn-lt"/>
        <a:ea typeface="+mn-ea"/>
        <a:cs typeface="+mn-cs"/>
      </a:defRPr>
    </a:lvl2pPr>
    <a:lvl3pPr marL="1828800" algn="l" defTabSz="1828800" rtl="0" eaLnBrk="1" latinLnBrk="0" hangingPunct="1">
      <a:defRPr sz="2400" kern="1200">
        <a:solidFill>
          <a:schemeClr val="tx1"/>
        </a:solidFill>
        <a:latin typeface="+mn-lt"/>
        <a:ea typeface="+mn-ea"/>
        <a:cs typeface="+mn-cs"/>
      </a:defRPr>
    </a:lvl3pPr>
    <a:lvl4pPr marL="2743200" algn="l" defTabSz="1828800" rtl="0" eaLnBrk="1" latinLnBrk="0" hangingPunct="1">
      <a:defRPr sz="2400" kern="1200">
        <a:solidFill>
          <a:schemeClr val="tx1"/>
        </a:solidFill>
        <a:latin typeface="+mn-lt"/>
        <a:ea typeface="+mn-ea"/>
        <a:cs typeface="+mn-cs"/>
      </a:defRPr>
    </a:lvl4pPr>
    <a:lvl5pPr marL="3657600" algn="l" defTabSz="1828800" rtl="0" eaLnBrk="1" latinLnBrk="0" hangingPunct="1">
      <a:defRPr sz="240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1</a:t>
            </a:fld>
            <a:endParaRPr lang="bg-BG"/>
          </a:p>
        </p:txBody>
      </p:sp>
    </p:spTree>
    <p:extLst>
      <p:ext uri="{BB962C8B-B14F-4D97-AF65-F5344CB8AC3E}">
        <p14:creationId xmlns:p14="http://schemas.microsoft.com/office/powerpoint/2010/main" val="2147850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fld id="{5A55F51D-27DF-4E3A-AE07-DCE3D1AD7219}" type="slidenum">
              <a:rPr lang="bg-BG" smtClean="0"/>
              <a:t>2</a:t>
            </a:fld>
            <a:endParaRPr lang="bg-BG"/>
          </a:p>
        </p:txBody>
      </p:sp>
    </p:spTree>
    <p:extLst>
      <p:ext uri="{BB962C8B-B14F-4D97-AF65-F5344CB8AC3E}">
        <p14:creationId xmlns:p14="http://schemas.microsoft.com/office/powerpoint/2010/main" val="1135996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84143D-DCE1-C64A-825E-2B3EC9B59268}" type="slidenum">
              <a:rPr lang="sv-SE" smtClean="0"/>
              <a:t>17</a:t>
            </a:fld>
            <a:endParaRPr lang="sv-SE"/>
          </a:p>
        </p:txBody>
      </p:sp>
    </p:spTree>
    <p:extLst>
      <p:ext uri="{BB962C8B-B14F-4D97-AF65-F5344CB8AC3E}">
        <p14:creationId xmlns:p14="http://schemas.microsoft.com/office/powerpoint/2010/main" val="22877290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0000B0"/>
        </a:solidFill>
        <a:effectLst/>
      </p:bgPr>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1287095" y="3595918"/>
            <a:ext cx="21590490" cy="1146758"/>
          </a:xfrm>
          <a:prstGeom prst="rect">
            <a:avLst/>
          </a:prstGeom>
        </p:spPr>
        <p:txBody>
          <a:bodyPr>
            <a:normAutofit/>
          </a:bodyPr>
          <a:lstStyle>
            <a:lvl1pPr marL="0" indent="0">
              <a:buNone/>
              <a:defRPr sz="600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University Name</a:t>
            </a:r>
            <a:endParaRPr lang="x-none" dirty="0"/>
          </a:p>
        </p:txBody>
      </p:sp>
      <p:sp>
        <p:nvSpPr>
          <p:cNvPr id="22" name="Text Placeholder 14">
            <a:extLst>
              <a:ext uri="{FF2B5EF4-FFF2-40B4-BE49-F238E27FC236}">
                <a16:creationId xmlns:a16="http://schemas.microsoft.com/office/drawing/2014/main" id="{B917EA4C-AF1A-F844-9E6F-5DF8EB2EDBC3}"/>
              </a:ext>
            </a:extLst>
          </p:cNvPr>
          <p:cNvSpPr>
            <a:spLocks noGrp="1"/>
          </p:cNvSpPr>
          <p:nvPr>
            <p:ph type="body" sz="quarter" idx="19" hasCustomPrompt="1"/>
          </p:nvPr>
        </p:nvSpPr>
        <p:spPr>
          <a:xfrm>
            <a:off x="1287095" y="10603155"/>
            <a:ext cx="5470525" cy="527387"/>
          </a:xfrm>
          <a:prstGeom prst="rect">
            <a:avLst/>
          </a:prstGeom>
        </p:spPr>
        <p:txBody>
          <a:bodyPr/>
          <a:lstStyle>
            <a:lvl1pPr marL="0" indent="0">
              <a:buNone/>
              <a:defRPr sz="3000">
                <a:solidFill>
                  <a:schemeClr val="bg1"/>
                </a:solidFill>
                <a:latin typeface="Helvetica Neue"/>
              </a:defRPr>
            </a:lvl1pPr>
          </a:lstStyle>
          <a:p>
            <a:pPr lvl="0"/>
            <a:r>
              <a:rPr lang="x-none" dirty="0"/>
              <a:t>Month, Year</a:t>
            </a:r>
          </a:p>
        </p:txBody>
      </p:sp>
      <p:sp>
        <p:nvSpPr>
          <p:cNvPr id="33" name="Text Placeholder 2">
            <a:extLst>
              <a:ext uri="{FF2B5EF4-FFF2-40B4-BE49-F238E27FC236}">
                <a16:creationId xmlns:a16="http://schemas.microsoft.com/office/drawing/2014/main" id="{C4620EE8-4506-F748-BA2F-9F7D7888F37E}"/>
              </a:ext>
            </a:extLst>
          </p:cNvPr>
          <p:cNvSpPr>
            <a:spLocks noGrp="1"/>
          </p:cNvSpPr>
          <p:nvPr>
            <p:ph type="body" sz="quarter" idx="21" hasCustomPrompt="1"/>
          </p:nvPr>
        </p:nvSpPr>
        <p:spPr>
          <a:xfrm>
            <a:off x="1287095" y="5033579"/>
            <a:ext cx="21590490" cy="3410063"/>
          </a:xfrm>
          <a:prstGeom prst="rect">
            <a:avLst/>
          </a:prstGeom>
        </p:spPr>
        <p:txBody>
          <a:bodyPr>
            <a:normAutofit/>
          </a:bodyPr>
          <a:lstStyle>
            <a:lvl1pPr marL="0" indent="0">
              <a:lnSpc>
                <a:spcPts val="10000"/>
              </a:lnSpc>
              <a:spcBef>
                <a:spcPts val="0"/>
              </a:spcBef>
              <a:buNone/>
              <a:defRPr sz="10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COURSE NAME USING CAPITAL LETTERS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70948" cy="644668"/>
          </a:xfrm>
          <a:prstGeom prst="rect">
            <a:avLst/>
          </a:prstGeom>
        </p:spPr>
      </p:pic>
      <p:cxnSp>
        <p:nvCxnSpPr>
          <p:cNvPr id="38" name="Straight Connector 37"/>
          <p:cNvCxnSpPr/>
          <p:nvPr userDrawn="1"/>
        </p:nvCxnSpPr>
        <p:spPr>
          <a:xfrm>
            <a:off x="6995131" y="919655"/>
            <a:ext cx="1" cy="9395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chemeClr val="bg1"/>
                </a:solidFill>
                <a:latin typeface="Helvetica Neue"/>
              </a:rPr>
              <a:t>Master programmes in Artificial</a:t>
            </a:r>
            <a:br>
              <a:rPr lang="en-GB" sz="2500" dirty="0">
                <a:solidFill>
                  <a:schemeClr val="bg1"/>
                </a:solidFill>
                <a:latin typeface="Helvetica Neue"/>
              </a:rPr>
            </a:br>
            <a:r>
              <a:rPr lang="en-GB" sz="2500" dirty="0">
                <a:solidFill>
                  <a:schemeClr val="bg1"/>
                </a:solidFill>
                <a:latin typeface="Helvetica Neue"/>
              </a:rPr>
              <a:t>Intelligence 4 Careers in Europe</a:t>
            </a:r>
            <a:endParaRPr lang="en-US" sz="2500" dirty="0">
              <a:solidFill>
                <a:schemeClr val="bg1"/>
              </a:solidFill>
              <a:latin typeface="Helvetica Neue"/>
            </a:endParaRPr>
          </a:p>
        </p:txBody>
      </p:sp>
      <p:pic>
        <p:nvPicPr>
          <p:cNvPr id="48" name="Picture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68491" y="9671571"/>
            <a:ext cx="2409093" cy="1606837"/>
          </a:xfrm>
          <a:prstGeom prst="rect">
            <a:avLst/>
          </a:prstGeom>
        </p:spPr>
      </p:pic>
      <p:sp>
        <p:nvSpPr>
          <p:cNvPr id="51" name="Text Placeholder 10">
            <a:extLst>
              <a:ext uri="{FF2B5EF4-FFF2-40B4-BE49-F238E27FC236}">
                <a16:creationId xmlns:a16="http://schemas.microsoft.com/office/drawing/2014/main" id="{9B3CD9D9-3717-8045-BBE0-D00561474EA1}"/>
              </a:ext>
            </a:extLst>
          </p:cNvPr>
          <p:cNvSpPr>
            <a:spLocks noGrp="1"/>
          </p:cNvSpPr>
          <p:nvPr>
            <p:ph type="body" sz="quarter" idx="23" hasCustomPrompt="1"/>
          </p:nvPr>
        </p:nvSpPr>
        <p:spPr>
          <a:xfrm>
            <a:off x="1287095" y="9962474"/>
            <a:ext cx="21438091" cy="494125"/>
          </a:xfrm>
          <a:prstGeom prst="rect">
            <a:avLst/>
          </a:prstGeom>
        </p:spPr>
        <p:txBody>
          <a:bodyPr>
            <a:noAutofit/>
          </a:bodyPr>
          <a:lstStyle>
            <a:lvl1pPr marL="0" indent="0">
              <a:buNone/>
              <a:defRPr sz="4000" b="1" baseline="0">
                <a:solidFill>
                  <a:schemeClr val="bg1"/>
                </a:solidFill>
                <a:latin typeface="Helvetica Neue"/>
              </a:defRPr>
            </a:lvl1pPr>
            <a:lvl2pPr marL="609600" indent="0">
              <a:buNone/>
              <a:defRPr>
                <a:solidFill>
                  <a:schemeClr val="bg1"/>
                </a:solidFill>
              </a:defRPr>
            </a:lvl2pPr>
            <a:lvl3pPr marL="1219200" indent="0">
              <a:buNone/>
              <a:defRPr>
                <a:solidFill>
                  <a:schemeClr val="bg1"/>
                </a:solidFill>
              </a:defRPr>
            </a:lvl3pPr>
            <a:lvl4pPr marL="1828800" indent="0">
              <a:buNone/>
              <a:defRPr>
                <a:solidFill>
                  <a:schemeClr val="bg1"/>
                </a:solidFill>
              </a:defRPr>
            </a:lvl4pPr>
            <a:lvl5pPr marL="2438400" indent="0">
              <a:buNone/>
              <a:defRPr>
                <a:solidFill>
                  <a:schemeClr val="bg1"/>
                </a:solidFill>
              </a:defRPr>
            </a:lvl5pPr>
          </a:lstStyle>
          <a:p>
            <a:pPr lvl="0"/>
            <a:r>
              <a:rPr lang="en-GB" dirty="0"/>
              <a:t>Presenter’s Name &amp; Surname</a:t>
            </a:r>
            <a:endParaRPr lang="x-none" dirty="0"/>
          </a:p>
        </p:txBody>
      </p:sp>
    </p:spTree>
    <p:extLst>
      <p:ext uri="{BB962C8B-B14F-4D97-AF65-F5344CB8AC3E}">
        <p14:creationId xmlns:p14="http://schemas.microsoft.com/office/powerpoint/2010/main" val="203451396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cture title &amp; contents">
    <p:spTree>
      <p:nvGrpSpPr>
        <p:cNvPr id="1" name=""/>
        <p:cNvGrpSpPr/>
        <p:nvPr/>
      </p:nvGrpSpPr>
      <p:grpSpPr>
        <a:xfrm>
          <a:off x="0" y="0"/>
          <a:ext cx="0" cy="0"/>
          <a:chOff x="0" y="0"/>
          <a:chExt cx="0" cy="0"/>
        </a:xfrm>
      </p:grpSpPr>
      <p:cxnSp>
        <p:nvCxnSpPr>
          <p:cNvPr id="5" name="Straight Connector 4"/>
          <p:cNvCxnSpPr/>
          <p:nvPr userDrawn="1"/>
        </p:nvCxnSpPr>
        <p:spPr>
          <a:xfrm>
            <a:off x="6995131" y="919655"/>
            <a:ext cx="1" cy="93952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rgbClr val="0000B0"/>
                </a:solidFill>
                <a:latin typeface="Helvetica Neue"/>
              </a:rPr>
              <a:t>Master programmes in Artificial</a:t>
            </a:r>
            <a:br>
              <a:rPr lang="en-GB" sz="2500" dirty="0">
                <a:solidFill>
                  <a:srgbClr val="0000B0"/>
                </a:solidFill>
                <a:latin typeface="Helvetica Neue"/>
              </a:rPr>
            </a:br>
            <a:r>
              <a:rPr lang="en-GB" sz="2500" dirty="0">
                <a:solidFill>
                  <a:srgbClr val="0000B0"/>
                </a:solidFill>
                <a:latin typeface="Helvetica Neue"/>
              </a:rPr>
              <a:t>Intelligence 4 Careers in Europe</a:t>
            </a:r>
            <a:endParaRPr lang="en-US" sz="2500" dirty="0">
              <a:solidFill>
                <a:srgbClr val="0000B0"/>
              </a:solidFill>
              <a:latin typeface="Helvetica Neue"/>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60058" cy="644668"/>
          </a:xfrm>
          <a:prstGeom prst="rect">
            <a:avLst/>
          </a:prstGeom>
        </p:spPr>
      </p:pic>
      <p:sp>
        <p:nvSpPr>
          <p:cNvPr id="17"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1287095" y="8067233"/>
            <a:ext cx="10397882" cy="3267116"/>
          </a:xfrm>
          <a:prstGeom prst="rect">
            <a:avLst/>
          </a:prstGeom>
        </p:spPr>
        <p:txBody>
          <a:bodyPr>
            <a:normAutofit/>
          </a:bodyPr>
          <a:lstStyle>
            <a:lvl1pPr marL="514350" marR="0" indent="-514350" algn="l" defTabSz="1828800" rtl="0" eaLnBrk="1" fontAlgn="auto" latinLnBrk="0" hangingPunct="1">
              <a:lnSpc>
                <a:spcPct val="90000"/>
              </a:lnSpc>
              <a:spcBef>
                <a:spcPts val="2000"/>
              </a:spcBef>
              <a:spcAft>
                <a:spcPts val="0"/>
              </a:spcAft>
              <a:buClrTx/>
              <a:buSzTx/>
              <a:buFont typeface="+mj-lt"/>
              <a:buAutoNum type="arabicPeriod"/>
              <a:tabLst/>
              <a:defRPr sz="30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23" hasCustomPrompt="1"/>
          </p:nvPr>
        </p:nvSpPr>
        <p:spPr>
          <a:xfrm>
            <a:off x="12479703" y="8067233"/>
            <a:ext cx="10397882" cy="3267116"/>
          </a:xfrm>
          <a:prstGeom prst="rect">
            <a:avLst/>
          </a:prstGeom>
        </p:spPr>
        <p:txBody>
          <a:bodyPr>
            <a:normAutofit/>
          </a:bodyPr>
          <a:lstStyle>
            <a:lvl1pPr marL="514350" marR="0" indent="-514350" algn="l" defTabSz="1828800" rtl="0" eaLnBrk="1" fontAlgn="auto" latinLnBrk="0" hangingPunct="1">
              <a:lnSpc>
                <a:spcPct val="90000"/>
              </a:lnSpc>
              <a:spcBef>
                <a:spcPts val="2000"/>
              </a:spcBef>
              <a:spcAft>
                <a:spcPts val="0"/>
              </a:spcAft>
              <a:buClrTx/>
              <a:buSzTx/>
              <a:buFont typeface="+mj-lt"/>
              <a:buAutoNum type="arabicPeriod" startAt="6"/>
              <a:tabLst/>
              <a:defRPr sz="30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cxnSp>
        <p:nvCxnSpPr>
          <p:cNvPr id="20" name="Straight Connector 19"/>
          <p:cNvCxnSpPr/>
          <p:nvPr userDrawn="1"/>
        </p:nvCxnSpPr>
        <p:spPr>
          <a:xfrm>
            <a:off x="12082338" y="8067233"/>
            <a:ext cx="0" cy="3267116"/>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1287095" y="2710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LECTURE 1</a:t>
            </a:r>
            <a:endParaRPr lang="x-none" dirty="0"/>
          </a:p>
        </p:txBody>
      </p:sp>
      <p:sp>
        <p:nvSpPr>
          <p:cNvPr id="23"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1287095" y="3891139"/>
            <a:ext cx="21590490" cy="2407535"/>
          </a:xfrm>
          <a:prstGeom prst="rect">
            <a:avLst/>
          </a:prstGeom>
        </p:spPr>
        <p:txBody>
          <a:bodyPr>
            <a:normAutofit/>
          </a:bodyPr>
          <a:lstStyle>
            <a:lvl1pPr marL="0" indent="0">
              <a:lnSpc>
                <a:spcPts val="7000"/>
              </a:lnSpc>
              <a:spcBef>
                <a:spcPts val="0"/>
              </a:spcBef>
              <a:buNone/>
              <a:defRPr sz="6000" b="1" baseline="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lecture 1 title</a:t>
            </a:r>
          </a:p>
        </p:txBody>
      </p:sp>
      <p:sp>
        <p:nvSpPr>
          <p:cNvPr id="2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1287093" y="6845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CONTENTS</a:t>
            </a:r>
            <a:endParaRPr lang="x-none" dirty="0"/>
          </a:p>
        </p:txBody>
      </p:sp>
      <p:sp>
        <p:nvSpPr>
          <p:cNvPr id="15"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4008648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nalysis in text">
    <p:spTree>
      <p:nvGrpSpPr>
        <p:cNvPr id="1" name=""/>
        <p:cNvGrpSpPr/>
        <p:nvPr/>
      </p:nvGrpSpPr>
      <p:grpSpPr>
        <a:xfrm>
          <a:off x="0" y="0"/>
          <a:ext cx="0" cy="0"/>
          <a:chOff x="0" y="0"/>
          <a:chExt cx="0" cy="0"/>
        </a:xfrm>
      </p:grpSpPr>
      <p:cxnSp>
        <p:nvCxnSpPr>
          <p:cNvPr id="14" name="Straight Connector 13"/>
          <p:cNvCxnSpPr/>
          <p:nvPr userDrawn="1"/>
        </p:nvCxnSpPr>
        <p:spPr>
          <a:xfrm>
            <a:off x="6995131" y="919655"/>
            <a:ext cx="1" cy="93952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rgbClr val="0000B0"/>
                </a:solidFill>
                <a:latin typeface="Helvetica Neue"/>
              </a:rPr>
              <a:t>Master programmes in Artificial</a:t>
            </a:r>
            <a:br>
              <a:rPr lang="en-GB" sz="2500" dirty="0">
                <a:solidFill>
                  <a:srgbClr val="0000B0"/>
                </a:solidFill>
                <a:latin typeface="Helvetica Neue"/>
              </a:rPr>
            </a:br>
            <a:r>
              <a:rPr lang="en-GB" sz="2500" dirty="0">
                <a:solidFill>
                  <a:srgbClr val="0000B0"/>
                </a:solidFill>
                <a:latin typeface="Helvetica Neue"/>
              </a:rPr>
              <a:t>Intelligence 4 Careers in Europe</a:t>
            </a:r>
            <a:endParaRPr lang="en-US" sz="2500" dirty="0">
              <a:solidFill>
                <a:srgbClr val="0000B0"/>
              </a:solidFill>
              <a:latin typeface="Helvetica Neue"/>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60058" cy="644668"/>
          </a:xfrm>
          <a:prstGeom prst="rect">
            <a:avLst/>
          </a:prstGeom>
        </p:spPr>
      </p:pic>
      <p:sp>
        <p:nvSpPr>
          <p:cNvPr id="1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1287095" y="2710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CONTENT 1</a:t>
            </a:r>
            <a:endParaRPr lang="x-none" dirty="0"/>
          </a:p>
        </p:txBody>
      </p:sp>
      <p:sp>
        <p:nvSpPr>
          <p:cNvPr id="2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1287095" y="5246669"/>
            <a:ext cx="10397882" cy="6457950"/>
          </a:xfrm>
          <a:prstGeom prst="rect">
            <a:avLst/>
          </a:prstGeom>
        </p:spPr>
        <p:txBody>
          <a:bodyPr>
            <a:noAutofit/>
          </a:bodyPr>
          <a:lstStyle>
            <a:lvl1pPr marL="0" marR="0" indent="0" algn="l" defTabSz="1828800" rtl="0" eaLnBrk="1" fontAlgn="auto" latinLnBrk="0" hangingPunct="1">
              <a:lnSpc>
                <a:spcPct val="100000"/>
              </a:lnSpc>
              <a:spcBef>
                <a:spcPts val="2000"/>
              </a:spcBef>
              <a:spcAft>
                <a:spcPts val="0"/>
              </a:spcAft>
              <a:buClrTx/>
              <a:buSzTx/>
              <a:buFont typeface="+mj-lt"/>
              <a:buNone/>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1"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12479703" y="5246669"/>
            <a:ext cx="10397882" cy="6457950"/>
          </a:xfrm>
          <a:prstGeom prst="rect">
            <a:avLst/>
          </a:prstGeom>
        </p:spPr>
        <p:txBody>
          <a:bodyPr>
            <a:noAutofit/>
          </a:bodyPr>
          <a:lstStyle>
            <a:lvl1pPr marL="0" marR="0" indent="0" algn="l" defTabSz="1828800" rtl="0" eaLnBrk="1" fontAlgn="auto" latinLnBrk="0" hangingPunct="1">
              <a:lnSpc>
                <a:spcPct val="100000"/>
              </a:lnSpc>
              <a:spcBef>
                <a:spcPts val="2000"/>
              </a:spcBef>
              <a:spcAft>
                <a:spcPts val="0"/>
              </a:spcAft>
              <a:buClrTx/>
              <a:buSzTx/>
              <a:buFont typeface="+mj-lt"/>
              <a:buNone/>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1287095" y="3891139"/>
            <a:ext cx="21590490" cy="1138061"/>
          </a:xfrm>
          <a:prstGeom prst="rect">
            <a:avLst/>
          </a:prstGeom>
        </p:spPr>
        <p:txBody>
          <a:bodyPr>
            <a:normAutofit/>
          </a:bodyPr>
          <a:lstStyle>
            <a:lvl1pPr marL="0" indent="0">
              <a:lnSpc>
                <a:spcPts val="7000"/>
              </a:lnSpc>
              <a:spcBef>
                <a:spcPts val="0"/>
              </a:spcBef>
              <a:buNone/>
              <a:defRPr sz="6000" b="1" baseline="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content 1 title</a:t>
            </a:r>
          </a:p>
        </p:txBody>
      </p:sp>
      <p:sp>
        <p:nvSpPr>
          <p:cNvPr id="19"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1649261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alysis in text with image">
    <p:spTree>
      <p:nvGrpSpPr>
        <p:cNvPr id="1" name=""/>
        <p:cNvGrpSpPr/>
        <p:nvPr/>
      </p:nvGrpSpPr>
      <p:grpSpPr>
        <a:xfrm>
          <a:off x="0" y="0"/>
          <a:ext cx="0" cy="0"/>
          <a:chOff x="0" y="0"/>
          <a:chExt cx="0" cy="0"/>
        </a:xfrm>
      </p:grpSpPr>
      <p:cxnSp>
        <p:nvCxnSpPr>
          <p:cNvPr id="4" name="Straight Connector 3"/>
          <p:cNvCxnSpPr/>
          <p:nvPr userDrawn="1"/>
        </p:nvCxnSpPr>
        <p:spPr>
          <a:xfrm>
            <a:off x="6995131" y="919655"/>
            <a:ext cx="1" cy="93952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rgbClr val="0000B0"/>
                </a:solidFill>
                <a:latin typeface="Helvetica Neue"/>
              </a:rPr>
              <a:t>Master programmes in Artificial</a:t>
            </a:r>
            <a:br>
              <a:rPr lang="en-GB" sz="2500" dirty="0">
                <a:solidFill>
                  <a:srgbClr val="0000B0"/>
                </a:solidFill>
                <a:latin typeface="Helvetica Neue"/>
              </a:rPr>
            </a:br>
            <a:r>
              <a:rPr lang="en-GB" sz="2500" dirty="0">
                <a:solidFill>
                  <a:srgbClr val="0000B0"/>
                </a:solidFill>
                <a:latin typeface="Helvetica Neue"/>
              </a:rPr>
              <a:t>Intelligence 4 Careers in Europe</a:t>
            </a:r>
            <a:endParaRPr lang="en-US" sz="250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60058" cy="644668"/>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1287095" y="2710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CONTENT 2</a:t>
            </a:r>
            <a:endParaRPr lang="x-none" dirty="0"/>
          </a:p>
        </p:txBody>
      </p:sp>
      <p:sp>
        <p:nvSpPr>
          <p:cNvPr id="1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1287095" y="5246669"/>
            <a:ext cx="10397882" cy="6457950"/>
          </a:xfrm>
          <a:prstGeom prst="rect">
            <a:avLst/>
          </a:prstGeom>
        </p:spPr>
        <p:txBody>
          <a:bodyPr>
            <a:noAutofit/>
          </a:bodyPr>
          <a:lstStyle>
            <a:lvl1pPr marL="0" marR="0" indent="0" algn="l" defTabSz="1828800" rtl="0" eaLnBrk="1" fontAlgn="auto" latinLnBrk="0" hangingPunct="1">
              <a:lnSpc>
                <a:spcPct val="100000"/>
              </a:lnSpc>
              <a:spcBef>
                <a:spcPts val="2000"/>
              </a:spcBef>
              <a:spcAft>
                <a:spcPts val="0"/>
              </a:spcAft>
              <a:buClrTx/>
              <a:buSzTx/>
              <a:buFont typeface="+mj-lt"/>
              <a:buNone/>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14" name="Picture Placeholder 12"/>
          <p:cNvSpPr>
            <a:spLocks noGrp="1"/>
          </p:cNvSpPr>
          <p:nvPr>
            <p:ph type="pic" sz="quarter" idx="27" hasCustomPrompt="1"/>
          </p:nvPr>
        </p:nvSpPr>
        <p:spPr>
          <a:xfrm>
            <a:off x="12479703" y="5246669"/>
            <a:ext cx="10397882" cy="6457950"/>
          </a:xfrm>
          <a:prstGeom prst="rect">
            <a:avLst/>
          </a:prstGeom>
          <a:solidFill>
            <a:schemeClr val="bg1">
              <a:lumMod val="85000"/>
            </a:schemeClr>
          </a:solidFill>
        </p:spPr>
        <p:txBody>
          <a:bodyPr anchor="ctr"/>
          <a:lstStyle>
            <a:lvl1pPr marL="0" indent="0" algn="ctr">
              <a:buNone/>
              <a:defRPr sz="3000" baseline="0">
                <a:latin typeface="Helvetica Neue"/>
              </a:defRPr>
            </a:lvl1pPr>
          </a:lstStyle>
          <a:p>
            <a:r>
              <a:rPr lang="en-US" dirty="0"/>
              <a:t>Insert Picture</a:t>
            </a:r>
            <a:br>
              <a:rPr lang="en-US" dirty="0"/>
            </a:br>
            <a:r>
              <a:rPr lang="en-US" dirty="0"/>
              <a:t>related to content 2</a:t>
            </a:r>
          </a:p>
        </p:txBody>
      </p:sp>
      <p:sp>
        <p:nvSpPr>
          <p:cNvPr id="15"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1287095" y="3891139"/>
            <a:ext cx="21590490" cy="1138061"/>
          </a:xfrm>
          <a:prstGeom prst="rect">
            <a:avLst/>
          </a:prstGeom>
        </p:spPr>
        <p:txBody>
          <a:bodyPr>
            <a:normAutofit/>
          </a:bodyPr>
          <a:lstStyle>
            <a:lvl1pPr marL="0" indent="0">
              <a:lnSpc>
                <a:spcPts val="7000"/>
              </a:lnSpc>
              <a:spcBef>
                <a:spcPts val="0"/>
              </a:spcBef>
              <a:buNone/>
              <a:defRPr sz="6000" b="1" baseline="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content 2 title</a:t>
            </a:r>
          </a:p>
        </p:txBody>
      </p:sp>
      <p:sp>
        <p:nvSpPr>
          <p:cNvPr id="13"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4253331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alysis in points">
    <p:spTree>
      <p:nvGrpSpPr>
        <p:cNvPr id="1" name=""/>
        <p:cNvGrpSpPr/>
        <p:nvPr/>
      </p:nvGrpSpPr>
      <p:grpSpPr>
        <a:xfrm>
          <a:off x="0" y="0"/>
          <a:ext cx="0" cy="0"/>
          <a:chOff x="0" y="0"/>
          <a:chExt cx="0" cy="0"/>
        </a:xfrm>
      </p:grpSpPr>
      <p:cxnSp>
        <p:nvCxnSpPr>
          <p:cNvPr id="4" name="Straight Connector 3"/>
          <p:cNvCxnSpPr/>
          <p:nvPr userDrawn="1"/>
        </p:nvCxnSpPr>
        <p:spPr>
          <a:xfrm>
            <a:off x="6995131" y="919655"/>
            <a:ext cx="1" cy="93952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rgbClr val="0000B0"/>
                </a:solidFill>
                <a:latin typeface="Helvetica Neue"/>
              </a:rPr>
              <a:t>Master programmes in Artificial</a:t>
            </a:r>
            <a:br>
              <a:rPr lang="en-GB" sz="2500" dirty="0">
                <a:solidFill>
                  <a:srgbClr val="0000B0"/>
                </a:solidFill>
                <a:latin typeface="Helvetica Neue"/>
              </a:rPr>
            </a:br>
            <a:r>
              <a:rPr lang="en-GB" sz="2500" dirty="0">
                <a:solidFill>
                  <a:srgbClr val="0000B0"/>
                </a:solidFill>
                <a:latin typeface="Helvetica Neue"/>
              </a:rPr>
              <a:t>Intelligence 4 Careers in Europe</a:t>
            </a:r>
            <a:endParaRPr lang="en-US" sz="250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60058" cy="644668"/>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1287095" y="2710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CONTENT 3</a:t>
            </a:r>
            <a:endParaRPr lang="x-none" dirty="0"/>
          </a:p>
        </p:txBody>
      </p:sp>
      <p:sp>
        <p:nvSpPr>
          <p:cNvPr id="9"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1287095" y="5246669"/>
            <a:ext cx="10397882" cy="6457950"/>
          </a:xfrm>
          <a:prstGeom prst="rect">
            <a:avLst/>
          </a:prstGeom>
        </p:spPr>
        <p:txBody>
          <a:bodyPr>
            <a:noAutofit/>
          </a:bodyPr>
          <a:lstStyle>
            <a:lvl1pPr marL="457200" marR="0" indent="-457200" algn="l" defTabSz="1828800" rtl="0" eaLnBrk="1" fontAlgn="auto" latinLnBrk="0" hangingPunct="1">
              <a:lnSpc>
                <a:spcPct val="100000"/>
              </a:lnSpc>
              <a:spcBef>
                <a:spcPts val="2000"/>
              </a:spcBef>
              <a:spcAft>
                <a:spcPts val="0"/>
              </a:spcAft>
              <a:buClrTx/>
              <a:buSzTx/>
              <a:buFont typeface="+mj-lt"/>
              <a:buAutoNum type="arabicPeriod"/>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1"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1287095" y="3891139"/>
            <a:ext cx="21590490" cy="1138061"/>
          </a:xfrm>
          <a:prstGeom prst="rect">
            <a:avLst/>
          </a:prstGeom>
        </p:spPr>
        <p:txBody>
          <a:bodyPr>
            <a:normAutofit/>
          </a:bodyPr>
          <a:lstStyle>
            <a:lvl1pPr marL="0" indent="0">
              <a:lnSpc>
                <a:spcPts val="7000"/>
              </a:lnSpc>
              <a:spcBef>
                <a:spcPts val="0"/>
              </a:spcBef>
              <a:buNone/>
              <a:defRPr sz="6000" b="1" baseline="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content 3 title</a:t>
            </a:r>
          </a:p>
        </p:txBody>
      </p:sp>
      <p:sp>
        <p:nvSpPr>
          <p:cNvPr id="1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12479703" y="5246669"/>
            <a:ext cx="10397882" cy="6457950"/>
          </a:xfrm>
          <a:prstGeom prst="rect">
            <a:avLst/>
          </a:prstGeom>
        </p:spPr>
        <p:txBody>
          <a:bodyPr>
            <a:noAutofit/>
          </a:bodyPr>
          <a:lstStyle>
            <a:lvl1pPr marL="457200" marR="0" indent="-457200" algn="l" defTabSz="1828800" rtl="0" eaLnBrk="1" fontAlgn="auto" latinLnBrk="0" hangingPunct="1">
              <a:lnSpc>
                <a:spcPct val="100000"/>
              </a:lnSpc>
              <a:spcBef>
                <a:spcPts val="2000"/>
              </a:spcBef>
              <a:spcAft>
                <a:spcPts val="0"/>
              </a:spcAft>
              <a:buClrTx/>
              <a:buSzTx/>
              <a:buFont typeface="+mj-lt"/>
              <a:buAutoNum type="arabicPeriod" startAt="8"/>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3"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3050328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B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70948" cy="644668"/>
          </a:xfrm>
          <a:prstGeom prst="rect">
            <a:avLst/>
          </a:prstGeom>
        </p:spPr>
      </p:pic>
      <p:cxnSp>
        <p:nvCxnSpPr>
          <p:cNvPr id="6" name="Straight Connector 5"/>
          <p:cNvCxnSpPr/>
          <p:nvPr userDrawn="1"/>
        </p:nvCxnSpPr>
        <p:spPr>
          <a:xfrm>
            <a:off x="6995131" y="919655"/>
            <a:ext cx="1" cy="9395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chemeClr val="bg1"/>
                </a:solidFill>
                <a:latin typeface="Helvetica Neue"/>
              </a:rPr>
              <a:t>Master programmes in Artificial</a:t>
            </a:r>
            <a:br>
              <a:rPr lang="en-GB" sz="2500" dirty="0">
                <a:solidFill>
                  <a:schemeClr val="bg1"/>
                </a:solidFill>
                <a:latin typeface="Helvetica Neue"/>
              </a:rPr>
            </a:br>
            <a:r>
              <a:rPr lang="en-GB" sz="2500" dirty="0">
                <a:solidFill>
                  <a:schemeClr val="bg1"/>
                </a:solidFill>
                <a:latin typeface="Helvetica Neue"/>
              </a:rPr>
              <a:t>Intelligence 4 Careers in Europe</a:t>
            </a:r>
            <a:endParaRPr lang="en-US" sz="2500" dirty="0">
              <a:solidFill>
                <a:schemeClr val="bg1"/>
              </a:solidFill>
              <a:latin typeface="Helvetica Neue"/>
            </a:endParaRPr>
          </a:p>
        </p:txBody>
      </p:sp>
      <p:sp>
        <p:nvSpPr>
          <p:cNvPr id="13"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1287095" y="5440309"/>
            <a:ext cx="21590490" cy="2416757"/>
          </a:xfrm>
          <a:prstGeom prst="rect">
            <a:avLst/>
          </a:prstGeom>
        </p:spPr>
        <p:txBody>
          <a:bodyPr>
            <a:noAutofit/>
          </a:bodyPr>
          <a:lstStyle>
            <a:lvl1pPr marL="0" indent="0">
              <a:buNone/>
              <a:defRPr sz="15000" b="1">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Thank you.</a:t>
            </a:r>
            <a:endParaRPr lang="x-none" dirty="0"/>
          </a:p>
        </p:txBody>
      </p:sp>
    </p:spTree>
    <p:extLst>
      <p:ext uri="{BB962C8B-B14F-4D97-AF65-F5344CB8AC3E}">
        <p14:creationId xmlns:p14="http://schemas.microsoft.com/office/powerpoint/2010/main" val="4265268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p:cNvSpPr/>
          <p:nvPr userDrawn="1"/>
        </p:nvSpPr>
        <p:spPr>
          <a:xfrm>
            <a:off x="0" y="11904133"/>
            <a:ext cx="24384000" cy="1811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614363" y="12170893"/>
            <a:ext cx="2192882" cy="1083616"/>
          </a:xfrm>
          <a:prstGeom prst="rect">
            <a:avLst/>
          </a:prstGeom>
        </p:spPr>
      </p:pic>
      <p:sp>
        <p:nvSpPr>
          <p:cNvPr id="21" name="Text Placeholder 10">
            <a:extLst>
              <a:ext uri="{FF2B5EF4-FFF2-40B4-BE49-F238E27FC236}">
                <a16:creationId xmlns:a16="http://schemas.microsoft.com/office/drawing/2014/main" id="{9B3CD9D9-3717-8045-BBE0-D00561474EA1}"/>
              </a:ext>
            </a:extLst>
          </p:cNvPr>
          <p:cNvSpPr txBox="1">
            <a:spLocks/>
          </p:cNvSpPr>
          <p:nvPr userDrawn="1"/>
        </p:nvSpPr>
        <p:spPr>
          <a:xfrm>
            <a:off x="13732934" y="12562731"/>
            <a:ext cx="6473093" cy="691778"/>
          </a:xfrm>
          <a:prstGeom prst="rect">
            <a:avLst/>
          </a:prstGeom>
        </p:spPr>
        <p:txBody>
          <a:bodyPr anchor="ctr">
            <a:noAutofit/>
          </a:bodyPr>
          <a:lstStyle>
            <a:lvl1pPr marL="0" indent="0" algn="r" defTabSz="1828800" rtl="0" eaLnBrk="1" latinLnBrk="0" hangingPunct="1">
              <a:lnSpc>
                <a:spcPct val="90000"/>
              </a:lnSpc>
              <a:spcBef>
                <a:spcPts val="2000"/>
              </a:spcBef>
              <a:buFont typeface="Arial" panose="020B0604020202020204" pitchFamily="34" charset="0"/>
              <a:buNone/>
              <a:defRPr sz="2000" b="0" kern="1200" baseline="0">
                <a:solidFill>
                  <a:schemeClr val="tx1"/>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48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4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1600" b="0" i="0" kern="1200" baseline="0" dirty="0">
                <a:solidFill>
                  <a:schemeClr val="tx1"/>
                </a:solidFill>
                <a:effectLst/>
                <a:latin typeface="Helvetica Neue"/>
                <a:ea typeface="+mn-ea"/>
                <a:cs typeface="+mn-cs"/>
              </a:rPr>
              <a:t>This Master is run under the context of Action</a:t>
            </a:r>
            <a:br>
              <a:rPr lang="en-US" sz="1600" b="0" i="0" kern="1200" baseline="0" dirty="0">
                <a:solidFill>
                  <a:schemeClr val="tx1"/>
                </a:solidFill>
                <a:effectLst/>
                <a:latin typeface="Helvetica Neue"/>
                <a:ea typeface="+mn-ea"/>
                <a:cs typeface="+mn-cs"/>
              </a:rPr>
            </a:br>
            <a:r>
              <a:rPr lang="en-US" sz="1600" b="0" i="0" kern="1200" baseline="0" dirty="0">
                <a:solidFill>
                  <a:schemeClr val="tx1"/>
                </a:solidFill>
                <a:effectLst/>
                <a:latin typeface="Helvetica Neue"/>
                <a:ea typeface="+mn-ea"/>
                <a:cs typeface="+mn-cs"/>
              </a:rPr>
              <a:t>No 2020-EU-IA-0087, co-financed by the EU CEF Telecom</a:t>
            </a:r>
            <a:br>
              <a:rPr lang="en-US" sz="1600" b="0" i="0" kern="1200" baseline="0" dirty="0">
                <a:solidFill>
                  <a:schemeClr val="tx1"/>
                </a:solidFill>
                <a:effectLst/>
                <a:latin typeface="Helvetica Neue"/>
                <a:ea typeface="+mn-ea"/>
                <a:cs typeface="+mn-cs"/>
              </a:rPr>
            </a:br>
            <a:r>
              <a:rPr lang="en-US" sz="1600" b="0" i="0" kern="1200" baseline="0" dirty="0">
                <a:solidFill>
                  <a:schemeClr val="tx1"/>
                </a:solidFill>
                <a:effectLst/>
                <a:latin typeface="Helvetica Neue"/>
                <a:ea typeface="+mn-ea"/>
                <a:cs typeface="+mn-cs"/>
              </a:rPr>
              <a:t>under GA nr. INEA/CEF/ICT/A2020/2267423</a:t>
            </a:r>
            <a:endParaRPr lang="x-none" sz="1600" dirty="0">
              <a:latin typeface="Helvetica Neue"/>
            </a:endParaRPr>
          </a:p>
        </p:txBody>
      </p:sp>
      <p:pic>
        <p:nvPicPr>
          <p:cNvPr id="22" name="Picture 2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76665" y="12490766"/>
            <a:ext cx="5568959" cy="747511"/>
          </a:xfrm>
          <a:prstGeom prst="rect">
            <a:avLst/>
          </a:prstGeom>
        </p:spPr>
      </p:pic>
      <p:sp>
        <p:nvSpPr>
          <p:cNvPr id="13"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2065785542"/>
      </p:ext>
    </p:extLst>
  </p:cSld>
  <p:clrMap bg1="lt1" tx1="dk1" bg2="lt2" tx2="dk2" accent1="accent1" accent2="accent2" accent3="accent3" accent4="accent4" accent5="accent5" accent6="accent6" hlink="hlink" folHlink="folHlink"/>
  <p:sldLayoutIdLst>
    <p:sldLayoutId id="2147483684" r:id="rId1"/>
    <p:sldLayoutId id="2147483697" r:id="rId2"/>
    <p:sldLayoutId id="2147483699" r:id="rId3"/>
    <p:sldLayoutId id="2147483698" r:id="rId4"/>
    <p:sldLayoutId id="2147483700" r:id="rId5"/>
    <p:sldLayoutId id="2147483714" r:id="rId6"/>
  </p:sldLayoutIdLst>
  <p:hf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19.gif"/></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University of Cyprus</a:t>
            </a:r>
          </a:p>
        </p:txBody>
      </p:sp>
      <p:sp>
        <p:nvSpPr>
          <p:cNvPr id="3" name="Text Placeholder 2"/>
          <p:cNvSpPr>
            <a:spLocks noGrp="1"/>
          </p:cNvSpPr>
          <p:nvPr>
            <p:ph type="body" sz="quarter" idx="19"/>
          </p:nvPr>
        </p:nvSpPr>
        <p:spPr/>
        <p:txBody>
          <a:bodyPr>
            <a:normAutofit/>
          </a:bodyPr>
          <a:lstStyle/>
          <a:p>
            <a:r>
              <a:rPr lang="en-US" dirty="0"/>
              <a:t>September – </a:t>
            </a:r>
            <a:r>
              <a:rPr lang="en-US"/>
              <a:t>December 2023</a:t>
            </a:r>
            <a:endParaRPr lang="en-US" dirty="0"/>
          </a:p>
        </p:txBody>
      </p:sp>
      <p:sp>
        <p:nvSpPr>
          <p:cNvPr id="4" name="Text Placeholder 3"/>
          <p:cNvSpPr>
            <a:spLocks noGrp="1"/>
          </p:cNvSpPr>
          <p:nvPr>
            <p:ph type="body" sz="quarter" idx="21"/>
          </p:nvPr>
        </p:nvSpPr>
        <p:spPr/>
        <p:txBody>
          <a:bodyPr/>
          <a:lstStyle/>
          <a:p>
            <a:r>
              <a:rPr lang="en-US" dirty="0"/>
              <a:t>MAI631 </a:t>
            </a:r>
          </a:p>
          <a:p>
            <a:r>
              <a:rPr lang="en-US" dirty="0"/>
              <a:t>Artificial Intelligence Ethics II</a:t>
            </a:r>
          </a:p>
        </p:txBody>
      </p:sp>
      <p:sp>
        <p:nvSpPr>
          <p:cNvPr id="5" name="Text Placeholder 4"/>
          <p:cNvSpPr>
            <a:spLocks noGrp="1"/>
          </p:cNvSpPr>
          <p:nvPr>
            <p:ph type="body" sz="quarter" idx="23"/>
          </p:nvPr>
        </p:nvSpPr>
        <p:spPr/>
        <p:txBody>
          <a:bodyPr/>
          <a:lstStyle/>
          <a:p>
            <a:r>
              <a:rPr lang="en-US" dirty="0"/>
              <a:t>Andreas Theodorou</a:t>
            </a:r>
          </a:p>
        </p:txBody>
      </p:sp>
      <p:pic>
        <p:nvPicPr>
          <p:cNvPr id="6" name="Picture 5">
            <a:extLst>
              <a:ext uri="{FF2B5EF4-FFF2-40B4-BE49-F238E27FC236}">
                <a16:creationId xmlns:a16="http://schemas.microsoft.com/office/drawing/2014/main" id="{20C73840-0283-4394-B213-CC9C338BDC83}"/>
              </a:ext>
            </a:extLst>
          </p:cNvPr>
          <p:cNvPicPr/>
          <p:nvPr/>
        </p:nvPicPr>
        <p:blipFill>
          <a:blip r:embed="rId3"/>
          <a:srcRect t="9007" r="76766" b="20964"/>
          <a:stretch>
            <a:fillRect/>
          </a:stretch>
        </p:blipFill>
        <p:spPr>
          <a:xfrm>
            <a:off x="20798725" y="630085"/>
            <a:ext cx="1900638" cy="1880642"/>
          </a:xfrm>
          <a:prstGeom prst="rect">
            <a:avLst/>
          </a:prstGeom>
          <a:noFill/>
          <a:ln>
            <a:noFill/>
            <a:prstDash/>
          </a:ln>
        </p:spPr>
      </p:pic>
    </p:spTree>
    <p:extLst>
      <p:ext uri="{BB962C8B-B14F-4D97-AF65-F5344CB8AC3E}">
        <p14:creationId xmlns:p14="http://schemas.microsoft.com/office/powerpoint/2010/main" val="2786300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418234-DCBB-EDE8-43D9-A673E9CE3F60}"/>
              </a:ext>
            </a:extLst>
          </p:cNvPr>
          <p:cNvSpPr>
            <a:spLocks noGrp="1"/>
          </p:cNvSpPr>
          <p:nvPr>
            <p:ph type="body" sz="quarter" idx="24"/>
          </p:nvPr>
        </p:nvSpPr>
        <p:spPr/>
        <p:txBody>
          <a:bodyPr/>
          <a:lstStyle/>
          <a:p>
            <a:r>
              <a:rPr lang="en-SE" dirty="0"/>
              <a:t>Human Control</a:t>
            </a:r>
          </a:p>
        </p:txBody>
      </p:sp>
      <p:sp>
        <p:nvSpPr>
          <p:cNvPr id="2" name="Text Placeholder 1">
            <a:extLst>
              <a:ext uri="{FF2B5EF4-FFF2-40B4-BE49-F238E27FC236}">
                <a16:creationId xmlns:a16="http://schemas.microsoft.com/office/drawing/2014/main" id="{5026489C-779E-A0A0-8833-CD33F30C0CB8}"/>
              </a:ext>
            </a:extLst>
          </p:cNvPr>
          <p:cNvSpPr>
            <a:spLocks noGrp="1"/>
          </p:cNvSpPr>
          <p:nvPr>
            <p:ph type="body" sz="quarter" idx="22"/>
          </p:nvPr>
        </p:nvSpPr>
        <p:spPr/>
        <p:txBody>
          <a:bodyPr/>
          <a:lstStyle/>
          <a:p>
            <a:pPr marL="342900" indent="-342900">
              <a:buFont typeface="Arial" panose="020B0604020202020204" pitchFamily="34" charset="0"/>
              <a:buChar char="•"/>
            </a:pPr>
            <a:r>
              <a:rPr lang="en-SE" sz="2400" dirty="0"/>
              <a:t>Is it big red ‘STOP’ button?</a:t>
            </a:r>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r>
              <a:rPr lang="en-GB" sz="2400" dirty="0"/>
              <a:t>Is it someone telling an AI system do X or Y?</a:t>
            </a:r>
            <a:endParaRPr lang="en-SE" sz="2400" dirty="0"/>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r>
              <a:rPr lang="en-GB" sz="2400" dirty="0"/>
              <a:t>Is it us being able to ‘stop learning’ when we want to?</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Is it us able to ’stop AGI?’</a:t>
            </a:r>
            <a:endParaRPr lang="en-SE" sz="2400" dirty="0"/>
          </a:p>
          <a:p>
            <a:pPr marL="342900" indent="-342900">
              <a:buFont typeface="Arial" panose="020B0604020202020204" pitchFamily="34" charset="0"/>
              <a:buChar char="•"/>
            </a:pPr>
            <a:endParaRPr lang="en-SE" sz="2400" dirty="0"/>
          </a:p>
          <a:p>
            <a:endParaRPr lang="en-SE" sz="2400" dirty="0"/>
          </a:p>
          <a:p>
            <a:pPr marL="342900" indent="-342900">
              <a:buFont typeface="Arial" panose="020B0604020202020204" pitchFamily="34" charset="0"/>
              <a:buChar char="•"/>
            </a:pPr>
            <a:endParaRPr lang="en-SE" sz="2400" dirty="0"/>
          </a:p>
        </p:txBody>
      </p:sp>
      <p:sp>
        <p:nvSpPr>
          <p:cNvPr id="5" name="Text Placeholder 4">
            <a:extLst>
              <a:ext uri="{FF2B5EF4-FFF2-40B4-BE49-F238E27FC236}">
                <a16:creationId xmlns:a16="http://schemas.microsoft.com/office/drawing/2014/main" id="{18EF9B14-6EFB-88DD-FE5E-EFAD34FEF7F1}"/>
              </a:ext>
            </a:extLst>
          </p:cNvPr>
          <p:cNvSpPr>
            <a:spLocks noGrp="1"/>
          </p:cNvSpPr>
          <p:nvPr>
            <p:ph type="body" sz="quarter" idx="26"/>
          </p:nvPr>
        </p:nvSpPr>
        <p:spPr/>
        <p:txBody>
          <a:bodyPr/>
          <a:lstStyle/>
          <a:p>
            <a:endParaRPr lang="en-SE"/>
          </a:p>
        </p:txBody>
      </p:sp>
      <p:sp>
        <p:nvSpPr>
          <p:cNvPr id="4" name="Text Placeholder 3">
            <a:extLst>
              <a:ext uri="{FF2B5EF4-FFF2-40B4-BE49-F238E27FC236}">
                <a16:creationId xmlns:a16="http://schemas.microsoft.com/office/drawing/2014/main" id="{FC184803-8B9B-B6C0-EFF0-4ED90B06DE8E}"/>
              </a:ext>
            </a:extLst>
          </p:cNvPr>
          <p:cNvSpPr>
            <a:spLocks noGrp="1"/>
          </p:cNvSpPr>
          <p:nvPr>
            <p:ph type="body" sz="quarter" idx="25"/>
          </p:nvPr>
        </p:nvSpPr>
        <p:spPr/>
        <p:txBody>
          <a:bodyPr/>
          <a:lstStyle/>
          <a:p>
            <a:r>
              <a:rPr lang="en-SE" dirty="0"/>
              <a:t>What is Control?</a:t>
            </a:r>
          </a:p>
        </p:txBody>
      </p:sp>
      <p:pic>
        <p:nvPicPr>
          <p:cNvPr id="6" name="Picture 5" descr="031.png">
            <a:extLst>
              <a:ext uri="{FF2B5EF4-FFF2-40B4-BE49-F238E27FC236}">
                <a16:creationId xmlns:a16="http://schemas.microsoft.com/office/drawing/2014/main" id="{CFAAF40F-5989-8C65-9F6E-30DEB2EFDFC5}"/>
              </a:ext>
            </a:extLst>
          </p:cNvPr>
          <p:cNvPicPr>
            <a:picLocks noChangeAspect="1"/>
          </p:cNvPicPr>
          <p:nvPr/>
        </p:nvPicPr>
        <p:blipFill rotWithShape="1">
          <a:blip r:embed="rId2">
            <a:extLst>
              <a:ext uri="{28A0092B-C50C-407E-A947-70E740481C1C}">
                <a14:useLocalDpi xmlns:a14="http://schemas.microsoft.com/office/drawing/2010/main" val="0"/>
              </a:ext>
            </a:extLst>
          </a:blip>
          <a:srcRect l="12115" t="25890" r="10214" b="25230"/>
          <a:stretch/>
        </p:blipFill>
        <p:spPr>
          <a:xfrm>
            <a:off x="13837453" y="6122895"/>
            <a:ext cx="8290560" cy="3913144"/>
          </a:xfrm>
          <a:prstGeom prst="rect">
            <a:avLst/>
          </a:prstGeom>
        </p:spPr>
      </p:pic>
      <p:pic>
        <p:nvPicPr>
          <p:cNvPr id="7" name="Picture 6">
            <a:extLst>
              <a:ext uri="{FF2B5EF4-FFF2-40B4-BE49-F238E27FC236}">
                <a16:creationId xmlns:a16="http://schemas.microsoft.com/office/drawing/2014/main" id="{2E4A6478-3818-24C8-A65E-210293669EA3}"/>
              </a:ext>
            </a:extLst>
          </p:cNvPr>
          <p:cNvPicPr>
            <a:picLocks noChangeAspect="1"/>
          </p:cNvPicPr>
          <p:nvPr/>
        </p:nvPicPr>
        <p:blipFill>
          <a:blip r:embed="rId3"/>
          <a:stretch>
            <a:fillRect/>
          </a:stretch>
        </p:blipFill>
        <p:spPr>
          <a:xfrm>
            <a:off x="13837453" y="8901327"/>
            <a:ext cx="1705168" cy="1134712"/>
          </a:xfrm>
          <a:prstGeom prst="rect">
            <a:avLst/>
          </a:prstGeom>
        </p:spPr>
      </p:pic>
    </p:spTree>
    <p:extLst>
      <p:ext uri="{BB962C8B-B14F-4D97-AF65-F5344CB8AC3E}">
        <p14:creationId xmlns:p14="http://schemas.microsoft.com/office/powerpoint/2010/main" val="1403926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892936-F25A-CFD6-B4D0-AC4623EAC9BA}"/>
              </a:ext>
            </a:extLst>
          </p:cNvPr>
          <p:cNvSpPr>
            <a:spLocks noGrp="1"/>
          </p:cNvSpPr>
          <p:nvPr>
            <p:ph type="body" sz="quarter" idx="24"/>
          </p:nvPr>
        </p:nvSpPr>
        <p:spPr/>
        <p:txBody>
          <a:bodyPr/>
          <a:lstStyle/>
          <a:p>
            <a:endParaRPr lang="en-SE"/>
          </a:p>
        </p:txBody>
      </p:sp>
      <p:sp>
        <p:nvSpPr>
          <p:cNvPr id="5" name="Text Placeholder 4">
            <a:extLst>
              <a:ext uri="{FF2B5EF4-FFF2-40B4-BE49-F238E27FC236}">
                <a16:creationId xmlns:a16="http://schemas.microsoft.com/office/drawing/2014/main" id="{FAAEAA7D-426E-D6AE-A2A9-A269D5B1139E}"/>
              </a:ext>
            </a:extLst>
          </p:cNvPr>
          <p:cNvSpPr>
            <a:spLocks noGrp="1"/>
          </p:cNvSpPr>
          <p:nvPr>
            <p:ph type="body" sz="quarter" idx="25"/>
          </p:nvPr>
        </p:nvSpPr>
        <p:spPr/>
        <p:txBody>
          <a:bodyPr/>
          <a:lstStyle/>
          <a:p>
            <a:r>
              <a:rPr lang="en-SE" dirty="0"/>
              <a:t>Which decisions?</a:t>
            </a:r>
          </a:p>
        </p:txBody>
      </p:sp>
      <p:sp>
        <p:nvSpPr>
          <p:cNvPr id="6" name="Slide Number Placeholder 5">
            <a:extLst>
              <a:ext uri="{FF2B5EF4-FFF2-40B4-BE49-F238E27FC236}">
                <a16:creationId xmlns:a16="http://schemas.microsoft.com/office/drawing/2014/main" id="{8CF0CE49-BA90-14ED-7B79-2EDF617690C1}"/>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11</a:t>
            </a:fld>
            <a:endParaRPr lang="bg-BG" dirty="0">
              <a:solidFill>
                <a:srgbClr val="000000"/>
              </a:solidFill>
            </a:endParaRPr>
          </a:p>
        </p:txBody>
      </p:sp>
      <p:pic>
        <p:nvPicPr>
          <p:cNvPr id="7" name="Picture 6">
            <a:extLst>
              <a:ext uri="{FF2B5EF4-FFF2-40B4-BE49-F238E27FC236}">
                <a16:creationId xmlns:a16="http://schemas.microsoft.com/office/drawing/2014/main" id="{5E7C1BA2-6BCC-3F97-B2F5-899E823439E8}"/>
              </a:ext>
            </a:extLst>
          </p:cNvPr>
          <p:cNvPicPr>
            <a:picLocks noChangeAspect="1"/>
          </p:cNvPicPr>
          <p:nvPr/>
        </p:nvPicPr>
        <p:blipFill>
          <a:blip r:embed="rId2"/>
          <a:stretch>
            <a:fillRect/>
          </a:stretch>
        </p:blipFill>
        <p:spPr>
          <a:xfrm>
            <a:off x="3128643" y="6088412"/>
            <a:ext cx="7369077" cy="5231872"/>
          </a:xfrm>
          <a:prstGeom prst="rect">
            <a:avLst/>
          </a:prstGeom>
        </p:spPr>
      </p:pic>
      <p:pic>
        <p:nvPicPr>
          <p:cNvPr id="8" name="Picture 2" descr="Illustratie AI-tech Delta TU Delft">
            <a:extLst>
              <a:ext uri="{FF2B5EF4-FFF2-40B4-BE49-F238E27FC236}">
                <a16:creationId xmlns:a16="http://schemas.microsoft.com/office/drawing/2014/main" id="{9435510D-BB06-0C39-705E-143792ED3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57010" y="5991250"/>
            <a:ext cx="7816520" cy="565883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38FBF7AC-D65C-B5A1-F100-6EEEB0DFD0EF}"/>
              </a:ext>
            </a:extLst>
          </p:cNvPr>
          <p:cNvSpPr/>
          <p:nvPr/>
        </p:nvSpPr>
        <p:spPr>
          <a:xfrm>
            <a:off x="17678644" y="7780620"/>
            <a:ext cx="800213" cy="1390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600"/>
          </a:p>
        </p:txBody>
      </p:sp>
      <p:sp>
        <p:nvSpPr>
          <p:cNvPr id="10" name="Oval 9">
            <a:extLst>
              <a:ext uri="{FF2B5EF4-FFF2-40B4-BE49-F238E27FC236}">
                <a16:creationId xmlns:a16="http://schemas.microsoft.com/office/drawing/2014/main" id="{0473C98A-2680-820F-7E12-ACB4B0B3690A}"/>
              </a:ext>
            </a:extLst>
          </p:cNvPr>
          <p:cNvSpPr/>
          <p:nvPr/>
        </p:nvSpPr>
        <p:spPr>
          <a:xfrm>
            <a:off x="20205585" y="7085596"/>
            <a:ext cx="800213" cy="1390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600"/>
          </a:p>
        </p:txBody>
      </p:sp>
      <p:sp>
        <p:nvSpPr>
          <p:cNvPr id="11" name="Rectangle 10">
            <a:extLst>
              <a:ext uri="{FF2B5EF4-FFF2-40B4-BE49-F238E27FC236}">
                <a16:creationId xmlns:a16="http://schemas.microsoft.com/office/drawing/2014/main" id="{9C1DDD9C-2258-7FB5-B6C2-D22E6DB5073F}"/>
              </a:ext>
            </a:extLst>
          </p:cNvPr>
          <p:cNvSpPr/>
          <p:nvPr/>
        </p:nvSpPr>
        <p:spPr>
          <a:xfrm>
            <a:off x="1287095" y="11874725"/>
            <a:ext cx="17742827" cy="400110"/>
          </a:xfrm>
          <a:prstGeom prst="rect">
            <a:avLst/>
          </a:prstGeom>
        </p:spPr>
        <p:txBody>
          <a:bodyPr wrap="square">
            <a:spAutoFit/>
          </a:bodyPr>
          <a:lstStyle/>
          <a:p>
            <a:pPr algn="ct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Control is about selecting </a:t>
            </a:r>
          </a:p>
        </p:txBody>
      </p:sp>
      <p:sp>
        <p:nvSpPr>
          <p:cNvPr id="13" name="TextBox 12">
            <a:extLst>
              <a:ext uri="{FF2B5EF4-FFF2-40B4-BE49-F238E27FC236}">
                <a16:creationId xmlns:a16="http://schemas.microsoft.com/office/drawing/2014/main" id="{A8AE6B47-E478-B7A9-78C0-6278A5371F4E}"/>
              </a:ext>
            </a:extLst>
          </p:cNvPr>
          <p:cNvSpPr txBox="1"/>
          <p:nvPr/>
        </p:nvSpPr>
        <p:spPr>
          <a:xfrm>
            <a:off x="1287095" y="5199306"/>
            <a:ext cx="21590490" cy="461665"/>
          </a:xfrm>
          <a:prstGeom prst="rect">
            <a:avLst/>
          </a:prstGeom>
          <a:noFill/>
        </p:spPr>
        <p:txBody>
          <a:bodyPr wrap="square">
            <a:spAutoFit/>
          </a:bodyPr>
          <a:lstStyle/>
          <a:p>
            <a:pPr algn="ct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Control is about selecting what an AI </a:t>
            </a:r>
            <a:r>
              <a:rPr lang="en-GB" sz="2400" i="1"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should</a:t>
            </a: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 do! </a:t>
            </a:r>
          </a:p>
        </p:txBody>
      </p:sp>
    </p:spTree>
    <p:extLst>
      <p:ext uri="{BB962C8B-B14F-4D97-AF65-F5344CB8AC3E}">
        <p14:creationId xmlns:p14="http://schemas.microsoft.com/office/powerpoint/2010/main" val="1105093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892936-F25A-CFD6-B4D0-AC4623EAC9BA}"/>
              </a:ext>
            </a:extLst>
          </p:cNvPr>
          <p:cNvSpPr>
            <a:spLocks noGrp="1"/>
          </p:cNvSpPr>
          <p:nvPr>
            <p:ph type="body" sz="quarter" idx="24"/>
          </p:nvPr>
        </p:nvSpPr>
        <p:spPr/>
        <p:txBody>
          <a:bodyPr/>
          <a:lstStyle/>
          <a:p>
            <a:r>
              <a:rPr lang="en-SE" dirty="0"/>
              <a:t>Human Control</a:t>
            </a:r>
          </a:p>
        </p:txBody>
      </p:sp>
      <p:sp>
        <p:nvSpPr>
          <p:cNvPr id="5" name="Text Placeholder 4">
            <a:extLst>
              <a:ext uri="{FF2B5EF4-FFF2-40B4-BE49-F238E27FC236}">
                <a16:creationId xmlns:a16="http://schemas.microsoft.com/office/drawing/2014/main" id="{FAAEAA7D-426E-D6AE-A2A9-A269D5B1139E}"/>
              </a:ext>
            </a:extLst>
          </p:cNvPr>
          <p:cNvSpPr>
            <a:spLocks noGrp="1"/>
          </p:cNvSpPr>
          <p:nvPr>
            <p:ph type="body" sz="quarter" idx="25"/>
          </p:nvPr>
        </p:nvSpPr>
        <p:spPr/>
        <p:txBody>
          <a:bodyPr/>
          <a:lstStyle/>
          <a:p>
            <a:r>
              <a:rPr lang="en-SE" dirty="0"/>
              <a:t>How does the system makes decisions?</a:t>
            </a:r>
          </a:p>
        </p:txBody>
      </p:sp>
      <p:sp>
        <p:nvSpPr>
          <p:cNvPr id="6" name="Slide Number Placeholder 5">
            <a:extLst>
              <a:ext uri="{FF2B5EF4-FFF2-40B4-BE49-F238E27FC236}">
                <a16:creationId xmlns:a16="http://schemas.microsoft.com/office/drawing/2014/main" id="{8CF0CE49-BA90-14ED-7B79-2EDF617690C1}"/>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12</a:t>
            </a:fld>
            <a:endParaRPr lang="bg-BG" dirty="0">
              <a:solidFill>
                <a:srgbClr val="000000"/>
              </a:solidFill>
            </a:endParaRPr>
          </a:p>
        </p:txBody>
      </p:sp>
      <p:pic>
        <p:nvPicPr>
          <p:cNvPr id="3074" name="Picture 2" descr="Screenshot&#10;                of ABODE">
            <a:extLst>
              <a:ext uri="{FF2B5EF4-FFF2-40B4-BE49-F238E27FC236}">
                <a16:creationId xmlns:a16="http://schemas.microsoft.com/office/drawing/2014/main" id="{89B3AE9F-1B58-AFB7-00F3-C0820E0BAE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569" r="22226" b="15530"/>
          <a:stretch/>
        </p:blipFill>
        <p:spPr bwMode="auto">
          <a:xfrm>
            <a:off x="13844016" y="6318618"/>
            <a:ext cx="8624657" cy="541660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einforcement Learning 101. Learn the essentials of Reinforcement… | by  Shweta Bhatt | Towards Data Science">
            <a:extLst>
              <a:ext uri="{FF2B5EF4-FFF2-40B4-BE49-F238E27FC236}">
                <a16:creationId xmlns:a16="http://schemas.microsoft.com/office/drawing/2014/main" id="{3C292AB8-C4A6-C0E9-0A68-5234D7C96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0815" y="9874219"/>
            <a:ext cx="5708887" cy="2200562"/>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Introduction to Neural Networks | Method Park by UL">
            <a:extLst>
              <a:ext uri="{FF2B5EF4-FFF2-40B4-BE49-F238E27FC236}">
                <a16:creationId xmlns:a16="http://schemas.microsoft.com/office/drawing/2014/main" id="{575D00F6-33AD-4CD5-F88A-7945EA849F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1848" y="6318618"/>
            <a:ext cx="6254496" cy="4169664"/>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B3DFBCA8-198C-4E2C-6BD6-C562E82646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5040" y="4747307"/>
            <a:ext cx="7808976" cy="1952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283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68AED67-8A75-EFA8-F834-02D112F20066}"/>
              </a:ext>
            </a:extLst>
          </p:cNvPr>
          <p:cNvSpPr>
            <a:spLocks noGrp="1"/>
          </p:cNvSpPr>
          <p:nvPr>
            <p:ph type="body" sz="quarter" idx="24"/>
          </p:nvPr>
        </p:nvSpPr>
        <p:spPr/>
        <p:txBody>
          <a:bodyPr/>
          <a:lstStyle/>
          <a:p>
            <a:endParaRPr lang="en-SE"/>
          </a:p>
        </p:txBody>
      </p:sp>
      <p:sp>
        <p:nvSpPr>
          <p:cNvPr id="17" name="Text Placeholder 16">
            <a:extLst>
              <a:ext uri="{FF2B5EF4-FFF2-40B4-BE49-F238E27FC236}">
                <a16:creationId xmlns:a16="http://schemas.microsoft.com/office/drawing/2014/main" id="{66141A2C-8E82-3080-5BAE-875CA0A85FB4}"/>
              </a:ext>
            </a:extLst>
          </p:cNvPr>
          <p:cNvSpPr>
            <a:spLocks noGrp="1"/>
          </p:cNvSpPr>
          <p:nvPr>
            <p:ph type="body" sz="quarter" idx="22"/>
          </p:nvPr>
        </p:nvSpPr>
        <p:spPr/>
        <p:txBody>
          <a:bodyPr/>
          <a:lstStyle/>
          <a:p>
            <a:endParaRPr lang="en-SE"/>
          </a:p>
        </p:txBody>
      </p:sp>
      <p:sp>
        <p:nvSpPr>
          <p:cNvPr id="20" name="Text Placeholder 19">
            <a:extLst>
              <a:ext uri="{FF2B5EF4-FFF2-40B4-BE49-F238E27FC236}">
                <a16:creationId xmlns:a16="http://schemas.microsoft.com/office/drawing/2014/main" id="{A27E90B4-3FE7-16A6-52F5-97E076AA57A9}"/>
              </a:ext>
            </a:extLst>
          </p:cNvPr>
          <p:cNvSpPr>
            <a:spLocks noGrp="1"/>
          </p:cNvSpPr>
          <p:nvPr>
            <p:ph type="body" sz="quarter" idx="26"/>
          </p:nvPr>
        </p:nvSpPr>
        <p:spPr/>
        <p:txBody>
          <a:bodyPr/>
          <a:lstStyle/>
          <a:p>
            <a:endParaRPr lang="en-SE"/>
          </a:p>
        </p:txBody>
      </p:sp>
      <p:sp>
        <p:nvSpPr>
          <p:cNvPr id="6" name="Text Placeholder 5">
            <a:extLst>
              <a:ext uri="{FF2B5EF4-FFF2-40B4-BE49-F238E27FC236}">
                <a16:creationId xmlns:a16="http://schemas.microsoft.com/office/drawing/2014/main" id="{65CA49C3-DA60-1B44-8DA3-BC8E28095764}"/>
              </a:ext>
            </a:extLst>
          </p:cNvPr>
          <p:cNvSpPr>
            <a:spLocks noGrp="1"/>
          </p:cNvSpPr>
          <p:nvPr>
            <p:ph type="body" sz="quarter" idx="25"/>
          </p:nvPr>
        </p:nvSpPr>
        <p:spPr/>
        <p:txBody>
          <a:bodyPr>
            <a:noAutofit/>
          </a:bodyPr>
          <a:lstStyle/>
          <a:p>
            <a:r>
              <a:rPr lang="en-GB" dirty="0"/>
              <a:t>We do not understand AI systems!</a:t>
            </a:r>
            <a:endParaRPr lang="en-SE" dirty="0"/>
          </a:p>
        </p:txBody>
      </p:sp>
      <p:sp>
        <p:nvSpPr>
          <p:cNvPr id="3" name="Footer Placeholder 2"/>
          <p:cNvSpPr>
            <a:spLocks noGrp="1"/>
          </p:cNvSpPr>
          <p:nvPr>
            <p:ph type="ftr" sz="quarter" idx="4294967295"/>
          </p:nvPr>
        </p:nvSpPr>
        <p:spPr>
          <a:xfrm>
            <a:off x="0" y="0"/>
            <a:ext cx="0" cy="0"/>
          </a:xfrm>
        </p:spPr>
        <p:txBody>
          <a:bodyPr/>
          <a:lstStyle/>
          <a:p>
            <a:r>
              <a:rPr lang="en-GB"/>
              <a:t>Andreas Theodorou | andreas.theodorou@umu.se</a:t>
            </a:r>
            <a:endParaRPr lang="sv-SE"/>
          </a:p>
        </p:txBody>
      </p:sp>
      <p:sp>
        <p:nvSpPr>
          <p:cNvPr id="12" name="Speech Bubble: Rectangle 5">
            <a:extLst>
              <a:ext uri="{FF2B5EF4-FFF2-40B4-BE49-F238E27FC236}">
                <a16:creationId xmlns:a16="http://schemas.microsoft.com/office/drawing/2014/main" id="{DACA70B1-8BA5-40C1-A3AA-02519984216D}"/>
              </a:ext>
            </a:extLst>
          </p:cNvPr>
          <p:cNvSpPr/>
          <p:nvPr/>
        </p:nvSpPr>
        <p:spPr>
          <a:xfrm>
            <a:off x="12354248" y="5317447"/>
            <a:ext cx="10300403" cy="1669229"/>
          </a:xfrm>
          <a:prstGeom prst="wedgeRectCallout">
            <a:avLst>
              <a:gd name="adj1" fmla="val -51863"/>
              <a:gd name="adj2" fmla="val 2756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bg1"/>
                </a:solidFill>
              </a:rPr>
              <a:t>“Trying to </a:t>
            </a:r>
            <a:r>
              <a:rPr lang="en-GB" sz="2800" b="1" dirty="0">
                <a:solidFill>
                  <a:schemeClr val="bg1"/>
                </a:solidFill>
                <a:ea typeface="+mj-ea"/>
                <a:cs typeface="+mj-cs"/>
              </a:rPr>
              <a:t>create a 3D map</a:t>
            </a:r>
            <a:r>
              <a:rPr lang="en-GB" sz="2800" dirty="0">
                <a:solidFill>
                  <a:schemeClr val="bg1"/>
                </a:solidFill>
              </a:rPr>
              <a:t> of the area? At one stage I thought it might be going to </a:t>
            </a:r>
            <a:r>
              <a:rPr lang="en-GB" sz="2800" b="1" dirty="0">
                <a:solidFill>
                  <a:schemeClr val="bg1"/>
                </a:solidFill>
                <a:ea typeface="+mj-ea"/>
                <a:cs typeface="+mj-cs"/>
              </a:rPr>
              <a:t>throw something into the bucket </a:t>
            </a:r>
            <a:r>
              <a:rPr lang="en-GB" sz="2800" dirty="0">
                <a:solidFill>
                  <a:schemeClr val="bg1"/>
                </a:solidFill>
              </a:rPr>
              <a:t>once it had mapped out but couldn't quite tell if it had anything to throw”</a:t>
            </a:r>
            <a:endParaRPr lang="en-GB" sz="2800" dirty="0">
              <a:solidFill>
                <a:schemeClr val="bg1"/>
              </a:solidFill>
              <a:latin typeface="Arial" panose="020B0604020202020204" pitchFamily="34" charset="0"/>
            </a:endParaRPr>
          </a:p>
        </p:txBody>
      </p:sp>
      <p:sp>
        <p:nvSpPr>
          <p:cNvPr id="13" name="Speech Bubble: Rectangle 11">
            <a:extLst>
              <a:ext uri="{FF2B5EF4-FFF2-40B4-BE49-F238E27FC236}">
                <a16:creationId xmlns:a16="http://schemas.microsoft.com/office/drawing/2014/main" id="{23D81AF7-F358-4802-8580-D092152C24C5}"/>
              </a:ext>
            </a:extLst>
          </p:cNvPr>
          <p:cNvSpPr/>
          <p:nvPr/>
        </p:nvSpPr>
        <p:spPr>
          <a:xfrm>
            <a:off x="12354248" y="7132686"/>
            <a:ext cx="10300403" cy="949477"/>
          </a:xfrm>
          <a:prstGeom prst="wedgeRectCallout">
            <a:avLst>
              <a:gd name="adj1" fmla="val 51876"/>
              <a:gd name="adj2" fmla="val 22139"/>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2933" dirty="0">
                <a:solidFill>
                  <a:schemeClr val="bg1"/>
                </a:solidFill>
              </a:rPr>
              <a:t>“</a:t>
            </a:r>
            <a:r>
              <a:rPr lang="en-GB" sz="2933" b="1" dirty="0">
                <a:solidFill>
                  <a:schemeClr val="bg1"/>
                </a:solidFill>
                <a:ea typeface="+mj-ea"/>
                <a:cs typeface="+mj-cs"/>
              </a:rPr>
              <a:t>aiming for the black spot </a:t>
            </a:r>
            <a:r>
              <a:rPr lang="en-GB" sz="2933" dirty="0">
                <a:solidFill>
                  <a:schemeClr val="bg1"/>
                </a:solidFill>
              </a:rPr>
              <a:t>in the picture.”</a:t>
            </a:r>
          </a:p>
        </p:txBody>
      </p:sp>
      <p:sp>
        <p:nvSpPr>
          <p:cNvPr id="14" name="Speech Bubble: Rectangle 13">
            <a:extLst>
              <a:ext uri="{FF2B5EF4-FFF2-40B4-BE49-F238E27FC236}">
                <a16:creationId xmlns:a16="http://schemas.microsoft.com/office/drawing/2014/main" id="{57BD4BF8-8C3A-4CE8-B256-D4FB24462371}"/>
              </a:ext>
            </a:extLst>
          </p:cNvPr>
          <p:cNvSpPr/>
          <p:nvPr/>
        </p:nvSpPr>
        <p:spPr>
          <a:xfrm>
            <a:off x="12313986" y="8226321"/>
            <a:ext cx="10340664" cy="1368693"/>
          </a:xfrm>
          <a:prstGeom prst="wedgeRectCallout">
            <a:avLst>
              <a:gd name="adj1" fmla="val -51863"/>
              <a:gd name="adj2" fmla="val 27561"/>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42906" indent="-342906">
              <a:buFont typeface="Arial" panose="020B0604020202020204" pitchFamily="34" charset="0"/>
              <a:buChar char="•"/>
            </a:pPr>
            <a:r>
              <a:rPr lang="en-GB" sz="2933" dirty="0">
                <a:solidFill>
                  <a:schemeClr val="bg1"/>
                </a:solidFill>
              </a:rPr>
              <a:t>“Is it trying to </a:t>
            </a:r>
            <a:r>
              <a:rPr lang="en-GB" sz="2933" b="1" dirty="0">
                <a:solidFill>
                  <a:schemeClr val="bg1"/>
                </a:solidFill>
                <a:ea typeface="+mj-ea"/>
                <a:cs typeface="+mj-cs"/>
              </a:rPr>
              <a:t>identify where the abstract picture</a:t>
            </a:r>
            <a:r>
              <a:rPr lang="en-GB" sz="2933" dirty="0">
                <a:solidFill>
                  <a:schemeClr val="bg1"/>
                </a:solidFill>
              </a:rPr>
              <a:t> is and how to show the complete picture?”</a:t>
            </a:r>
          </a:p>
        </p:txBody>
      </p:sp>
      <p:sp>
        <p:nvSpPr>
          <p:cNvPr id="15" name="Speech Bubble: Rectangle 8">
            <a:extLst>
              <a:ext uri="{FF2B5EF4-FFF2-40B4-BE49-F238E27FC236}">
                <a16:creationId xmlns:a16="http://schemas.microsoft.com/office/drawing/2014/main" id="{1CB433BD-9DAF-4267-AFC0-9F7C6D398289}"/>
              </a:ext>
            </a:extLst>
          </p:cNvPr>
          <p:cNvSpPr/>
          <p:nvPr/>
        </p:nvSpPr>
        <p:spPr>
          <a:xfrm>
            <a:off x="12354248" y="9741025"/>
            <a:ext cx="10303107" cy="1692533"/>
          </a:xfrm>
          <a:prstGeom prst="wedgeRectCallout">
            <a:avLst>
              <a:gd name="adj1" fmla="val 51876"/>
              <a:gd name="adj2" fmla="val 2213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rPr>
              <a:t>“</a:t>
            </a:r>
            <a:r>
              <a:rPr lang="en-US" sz="2800" dirty="0">
                <a:solidFill>
                  <a:schemeClr val="bg1"/>
                </a:solidFill>
              </a:rPr>
              <a:t>is circling the room, gathering information about it with a sensor. It moves the sensor every so often in different parts of the room, so I think it is </a:t>
            </a:r>
            <a:r>
              <a:rPr lang="en-US" sz="2933" b="1" dirty="0">
                <a:solidFill>
                  <a:schemeClr val="bg1"/>
                </a:solidFill>
                <a:ea typeface="+mj-ea"/>
                <a:cs typeface="+mj-cs"/>
              </a:rPr>
              <a:t>trying to gather </a:t>
            </a:r>
            <a:r>
              <a:rPr lang="en-US" sz="2933" b="1" dirty="0" err="1">
                <a:solidFill>
                  <a:schemeClr val="bg1"/>
                </a:solidFill>
                <a:ea typeface="+mj-ea"/>
                <a:cs typeface="+mj-cs"/>
              </a:rPr>
              <a:t>spacial</a:t>
            </a:r>
            <a:r>
              <a:rPr lang="en-US" sz="2933" b="1" dirty="0">
                <a:solidFill>
                  <a:schemeClr val="bg1"/>
                </a:solidFill>
                <a:ea typeface="+mj-ea"/>
                <a:cs typeface="+mj-cs"/>
              </a:rPr>
              <a:t> information </a:t>
            </a:r>
            <a:r>
              <a:rPr lang="en-US" sz="2800" dirty="0">
                <a:solidFill>
                  <a:schemeClr val="bg1"/>
                </a:solidFill>
              </a:rPr>
              <a:t>about the room “</a:t>
            </a:r>
            <a:endParaRPr lang="en-GB" sz="2800" dirty="0">
              <a:solidFill>
                <a:schemeClr val="bg1"/>
              </a:solidFill>
            </a:endParaRPr>
          </a:p>
        </p:txBody>
      </p:sp>
      <p:pic>
        <p:nvPicPr>
          <p:cNvPr id="16" name="plan4-fullcapture-speedup4">
            <a:hlinkClick r:id="" action="ppaction://media"/>
            <a:extLst>
              <a:ext uri="{FF2B5EF4-FFF2-40B4-BE49-F238E27FC236}">
                <a16:creationId xmlns:a16="http://schemas.microsoft.com/office/drawing/2014/main" id="{865F9B87-45A7-271B-07E7-BDE2ADEA288E}"/>
              </a:ext>
            </a:extLst>
          </p:cNvPr>
          <p:cNvPicPr>
            <a:picLocks noChangeAspect="1"/>
          </p:cNvPicPr>
          <p:nvPr>
            <a:videoFile r:link="rId1"/>
            <p:extLst>
              <p:ext uri="{DAA4B4D4-6D71-4841-9C94-3DE7FCFB9230}">
                <p14:media xmlns:p14="http://schemas.microsoft.com/office/powerpoint/2010/main" r:embed="rId2">
                  <p14:trim st="35881" end="12933"/>
                </p14:media>
              </p:ext>
            </p:extLst>
          </p:nvPr>
        </p:nvPicPr>
        <p:blipFill>
          <a:blip r:embed="rId4"/>
          <a:stretch>
            <a:fillRect/>
          </a:stretch>
        </p:blipFill>
        <p:spPr>
          <a:xfrm>
            <a:off x="1287095" y="5317447"/>
            <a:ext cx="10272427" cy="5778240"/>
          </a:xfrm>
          <a:prstGeom prst="rect">
            <a:avLst/>
          </a:prstGeom>
        </p:spPr>
      </p:pic>
    </p:spTree>
    <p:extLst>
      <p:ext uri="{BB962C8B-B14F-4D97-AF65-F5344CB8AC3E}">
        <p14:creationId xmlns:p14="http://schemas.microsoft.com/office/powerpoint/2010/main" val="282233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34"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16"/>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16"/>
                </p:tgtEl>
              </p:cMediaNode>
            </p:video>
          </p:childTnLst>
        </p:cTn>
      </p:par>
    </p:tnLst>
    <p:bldLst>
      <p:bldP spid="12"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892936-F25A-CFD6-B4D0-AC4623EAC9BA}"/>
              </a:ext>
            </a:extLst>
          </p:cNvPr>
          <p:cNvSpPr>
            <a:spLocks noGrp="1"/>
          </p:cNvSpPr>
          <p:nvPr>
            <p:ph type="body" sz="quarter" idx="24"/>
          </p:nvPr>
        </p:nvSpPr>
        <p:spPr/>
        <p:txBody>
          <a:bodyPr/>
          <a:lstStyle/>
          <a:p>
            <a:r>
              <a:rPr lang="en-SE" dirty="0"/>
              <a:t>Human Control</a:t>
            </a:r>
          </a:p>
        </p:txBody>
      </p:sp>
      <p:sp>
        <p:nvSpPr>
          <p:cNvPr id="3" name="Text Placeholder 2">
            <a:extLst>
              <a:ext uri="{FF2B5EF4-FFF2-40B4-BE49-F238E27FC236}">
                <a16:creationId xmlns:a16="http://schemas.microsoft.com/office/drawing/2014/main" id="{3236D7C5-B103-AD97-5D4A-47D816E366B4}"/>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dirty="0"/>
              <a:t>How was a decision made?</a:t>
            </a:r>
          </a:p>
          <a:p>
            <a:endParaRPr lang="en-SE" sz="2400" dirty="0"/>
          </a:p>
          <a:p>
            <a:pPr marL="342900" indent="-342900">
              <a:buFont typeface="Arial" panose="020B0604020202020204" pitchFamily="34" charset="0"/>
              <a:buChar char="•"/>
            </a:pPr>
            <a:r>
              <a:rPr lang="en-GB" sz="2400" dirty="0"/>
              <a:t>Having accurate mental models is important for control.</a:t>
            </a:r>
            <a:endParaRPr lang="en-SE" sz="2400" dirty="0"/>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r>
              <a:rPr lang="en-GB" sz="2400" dirty="0"/>
              <a:t>Explainable AI and Transparency are key here! Otherwise, we may over/distrust the system.</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en-SE" sz="2400" dirty="0"/>
          </a:p>
          <a:p>
            <a:endParaRPr lang="en-SE" sz="2400" dirty="0"/>
          </a:p>
        </p:txBody>
      </p:sp>
      <p:sp>
        <p:nvSpPr>
          <p:cNvPr id="5" name="Text Placeholder 4">
            <a:extLst>
              <a:ext uri="{FF2B5EF4-FFF2-40B4-BE49-F238E27FC236}">
                <a16:creationId xmlns:a16="http://schemas.microsoft.com/office/drawing/2014/main" id="{FAAEAA7D-426E-D6AE-A2A9-A269D5B1139E}"/>
              </a:ext>
            </a:extLst>
          </p:cNvPr>
          <p:cNvSpPr>
            <a:spLocks noGrp="1"/>
          </p:cNvSpPr>
          <p:nvPr>
            <p:ph type="body" sz="quarter" idx="25"/>
          </p:nvPr>
        </p:nvSpPr>
        <p:spPr/>
        <p:txBody>
          <a:bodyPr/>
          <a:lstStyle/>
          <a:p>
            <a:r>
              <a:rPr lang="en-SE" dirty="0"/>
              <a:t>Do we accurately trust the decisions made by the system?</a:t>
            </a:r>
          </a:p>
        </p:txBody>
      </p:sp>
      <p:sp>
        <p:nvSpPr>
          <p:cNvPr id="6" name="Slide Number Placeholder 5">
            <a:extLst>
              <a:ext uri="{FF2B5EF4-FFF2-40B4-BE49-F238E27FC236}">
                <a16:creationId xmlns:a16="http://schemas.microsoft.com/office/drawing/2014/main" id="{8CF0CE49-BA90-14ED-7B79-2EDF617690C1}"/>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14</a:t>
            </a:fld>
            <a:endParaRPr lang="bg-BG" dirty="0">
              <a:solidFill>
                <a:srgbClr val="000000"/>
              </a:solidFill>
            </a:endParaRPr>
          </a:p>
        </p:txBody>
      </p:sp>
      <p:pic>
        <p:nvPicPr>
          <p:cNvPr id="1026" name="Picture 2" descr="Black Box PNG, Vector, PSD, and Clipart With Transparent Background for  Free Download | Pngtree">
            <a:extLst>
              <a:ext uri="{FF2B5EF4-FFF2-40B4-BE49-F238E27FC236}">
                <a16:creationId xmlns:a16="http://schemas.microsoft.com/office/drawing/2014/main" id="{D7FDFC81-3270-0FF0-308C-33053DDB9D0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67666" y1="30222" x2="73333" y2="34222"/>
                        <a14:foregroundMark x1="65778" y1="28889" x2="67666" y2="30222"/>
                        <a14:foregroundMark x1="69333" y1="30667" x2="72889" y2="33333"/>
                        <a14:foregroundMark x1="72000" y1="32000" x2="68444" y2="31556"/>
                        <a14:foregroundMark x1="70667" y1="31111" x2="73333" y2="32889"/>
                        <a14:foregroundMark x1="42546" y1="29333" x2="45778" y2="29333"/>
                        <a14:backgroundMark x1="41333" y1="28444" x2="41333" y2="28444"/>
                        <a14:backgroundMark x1="41333" y1="28444" x2="41333" y2="28444"/>
                        <a14:backgroundMark x1="41778" y1="28444" x2="43111" y2="28444"/>
                        <a14:backgroundMark x1="44000" y1="28444" x2="44000" y2="28444"/>
                        <a14:backgroundMark x1="45333" y1="28444" x2="45333" y2="28444"/>
                        <a14:backgroundMark x1="45778" y1="28444" x2="45778" y2="28444"/>
                        <a14:backgroundMark x1="71111" y1="30222" x2="71111" y2="30222"/>
                      </a14:backgroundRemoval>
                    </a14:imgEffect>
                  </a14:imgLayer>
                </a14:imgProps>
              </a:ext>
              <a:ext uri="{28A0092B-C50C-407E-A947-70E740481C1C}">
                <a14:useLocalDpi xmlns:a14="http://schemas.microsoft.com/office/drawing/2010/main" val="0"/>
              </a:ext>
            </a:extLst>
          </a:blip>
          <a:srcRect/>
          <a:stretch>
            <a:fillRect/>
          </a:stretch>
        </p:blipFill>
        <p:spPr bwMode="auto">
          <a:xfrm>
            <a:off x="4455758" y="8475644"/>
            <a:ext cx="4060556" cy="40605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ost title GIF">
            <a:extLst>
              <a:ext uri="{FF2B5EF4-FFF2-40B4-BE49-F238E27FC236}">
                <a16:creationId xmlns:a16="http://schemas.microsoft.com/office/drawing/2014/main" id="{12C3E232-DC4B-92F6-CE73-4B92580AD1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4274" y="6500337"/>
            <a:ext cx="5937339" cy="3950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860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B81676-7CD9-8CAC-43C0-8E061F2FC5E2}"/>
              </a:ext>
            </a:extLst>
          </p:cNvPr>
          <p:cNvSpPr>
            <a:spLocks noGrp="1"/>
          </p:cNvSpPr>
          <p:nvPr>
            <p:ph type="body" sz="quarter" idx="24"/>
          </p:nvPr>
        </p:nvSpPr>
        <p:spPr/>
        <p:txBody>
          <a:bodyPr/>
          <a:lstStyle/>
          <a:p>
            <a:r>
              <a:rPr lang="en-SE" dirty="0"/>
              <a:t>Human Control</a:t>
            </a:r>
          </a:p>
        </p:txBody>
      </p:sp>
      <p:sp>
        <p:nvSpPr>
          <p:cNvPr id="3" name="Text Placeholder 2">
            <a:extLst>
              <a:ext uri="{FF2B5EF4-FFF2-40B4-BE49-F238E27FC236}">
                <a16:creationId xmlns:a16="http://schemas.microsoft.com/office/drawing/2014/main" id="{CAB2CE2B-2D99-723B-811B-C9F0A838A59C}"/>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b="0" i="0" dirty="0">
                <a:solidFill>
                  <a:srgbClr val="011893"/>
                </a:solidFill>
                <a:effectLst/>
                <a:latin typeface="Helvetica Neue" panose="02000503000000020004" pitchFamily="2" charset="0"/>
                <a:ea typeface="Helvetica Neue" panose="02000503000000020004" pitchFamily="2" charset="0"/>
                <a:cs typeface="Helvetica Neue" panose="02000503000000020004" pitchFamily="2" charset="0"/>
              </a:rPr>
              <a:t>Human presence is not sufficient.</a:t>
            </a:r>
          </a:p>
          <a:p>
            <a:pPr marL="342900" indent="-342900">
              <a:buFont typeface="Arial" panose="020B0604020202020204" pitchFamily="34" charset="0"/>
              <a:buChar char="•"/>
            </a:pPr>
            <a:endPar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We need to be able to:</a:t>
            </a:r>
          </a:p>
          <a:p>
            <a:pPr marL="952500" lvl="1" indent="-342900">
              <a:buFont typeface="Arial" panose="020B0604020202020204" pitchFamily="34" charset="0"/>
              <a:buChar char="•"/>
            </a:pP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t</a:t>
            </a:r>
            <a:r>
              <a:rPr lang="en-GB" sz="2400" b="0" i="0" dirty="0">
                <a:solidFill>
                  <a:srgbClr val="011893"/>
                </a:solidFill>
                <a:effectLst/>
                <a:latin typeface="Helvetica Neue" panose="02000503000000020004" pitchFamily="2" charset="0"/>
                <a:ea typeface="Helvetica Neue" panose="02000503000000020004" pitchFamily="2" charset="0"/>
                <a:cs typeface="Helvetica Neue" panose="02000503000000020004" pitchFamily="2" charset="0"/>
              </a:rPr>
              <a:t>rack relevant reasons behind a decision; </a:t>
            </a:r>
          </a:p>
          <a:p>
            <a:pPr marL="952500" lvl="1" indent="-342900">
              <a:buFont typeface="Arial" panose="020B0604020202020204" pitchFamily="34" charset="0"/>
              <a:buChar char="•"/>
            </a:pP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v</a:t>
            </a:r>
            <a:r>
              <a:rPr lang="en-GB" sz="2400" b="0" i="0" dirty="0">
                <a:solidFill>
                  <a:srgbClr val="011893"/>
                </a:solidFill>
                <a:effectLst/>
                <a:latin typeface="Helvetica Neue" panose="02000503000000020004" pitchFamily="2" charset="0"/>
                <a:ea typeface="Helvetica Neue" panose="02000503000000020004" pitchFamily="2" charset="0"/>
                <a:cs typeface="Helvetica Neue" panose="02000503000000020004" pitchFamily="2" charset="0"/>
              </a:rPr>
              <a:t>erify</a:t>
            </a: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 their compliance to any policy; and</a:t>
            </a:r>
            <a:endParaRPr lang="en-GB" sz="2400" b="0" i="0" dirty="0">
              <a:solidFill>
                <a:srgbClr val="011893"/>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952500" lvl="1" indent="-342900">
              <a:buFont typeface="Arial" panose="020B0604020202020204" pitchFamily="34" charset="0"/>
              <a:buChar char="•"/>
            </a:pP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t</a:t>
            </a:r>
            <a:r>
              <a:rPr lang="en-GB" sz="2400" b="0" i="0" dirty="0">
                <a:solidFill>
                  <a:srgbClr val="011893"/>
                </a:solidFill>
                <a:effectLst/>
                <a:latin typeface="Helvetica Neue" panose="02000503000000020004" pitchFamily="2" charset="0"/>
                <a:ea typeface="Helvetica Neue" panose="02000503000000020004" pitchFamily="2" charset="0"/>
                <a:cs typeface="Helvetica Neue" panose="02000503000000020004" pitchFamily="2" charset="0"/>
              </a:rPr>
              <a:t>race back to an individual along the chain who is aware and accepting of their responsibility.</a:t>
            </a:r>
            <a:endPar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b="1"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Establishing control starts at the requirements gathering of a system and continues throughout its lifecycle.</a:t>
            </a:r>
          </a:p>
          <a:p>
            <a:pPr marL="342900" indent="-342900">
              <a:buFont typeface="Arial" panose="020B0604020202020204" pitchFamily="34" charset="0"/>
              <a:buChar char="•"/>
            </a:pPr>
            <a:endParaRPr lang="en-SE"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SE"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ext Placeholder 3">
            <a:extLst>
              <a:ext uri="{FF2B5EF4-FFF2-40B4-BE49-F238E27FC236}">
                <a16:creationId xmlns:a16="http://schemas.microsoft.com/office/drawing/2014/main" id="{CA563D3A-E653-BF9A-5A32-9DD199B0BDEC}"/>
              </a:ext>
            </a:extLst>
          </p:cNvPr>
          <p:cNvSpPr>
            <a:spLocks noGrp="1"/>
          </p:cNvSpPr>
          <p:nvPr>
            <p:ph type="body" sz="quarter" idx="26"/>
          </p:nvPr>
        </p:nvSpPr>
        <p:spPr/>
        <p:txBody>
          <a:bodyPr/>
          <a:lstStyle/>
          <a:p>
            <a:endParaRPr lang="en-SE" dirty="0"/>
          </a:p>
        </p:txBody>
      </p:sp>
      <p:sp>
        <p:nvSpPr>
          <p:cNvPr id="5" name="Text Placeholder 4">
            <a:extLst>
              <a:ext uri="{FF2B5EF4-FFF2-40B4-BE49-F238E27FC236}">
                <a16:creationId xmlns:a16="http://schemas.microsoft.com/office/drawing/2014/main" id="{219E8696-2C8E-C682-ED15-A5D740E4D4EF}"/>
              </a:ext>
            </a:extLst>
          </p:cNvPr>
          <p:cNvSpPr>
            <a:spLocks noGrp="1"/>
          </p:cNvSpPr>
          <p:nvPr>
            <p:ph type="body" sz="quarter" idx="25"/>
          </p:nvPr>
        </p:nvSpPr>
        <p:spPr/>
        <p:txBody>
          <a:bodyPr/>
          <a:lstStyle/>
          <a:p>
            <a:r>
              <a:rPr lang="en-SE" dirty="0"/>
              <a:t>Meaningful Human Control</a:t>
            </a:r>
          </a:p>
        </p:txBody>
      </p:sp>
      <p:sp>
        <p:nvSpPr>
          <p:cNvPr id="6" name="Slide Number Placeholder 5">
            <a:extLst>
              <a:ext uri="{FF2B5EF4-FFF2-40B4-BE49-F238E27FC236}">
                <a16:creationId xmlns:a16="http://schemas.microsoft.com/office/drawing/2014/main" id="{B9172980-68A1-4758-C4EA-46899A351806}"/>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15</a:t>
            </a:fld>
            <a:endParaRPr lang="bg-BG" dirty="0">
              <a:solidFill>
                <a:srgbClr val="000000"/>
              </a:solidFill>
            </a:endParaRPr>
          </a:p>
        </p:txBody>
      </p:sp>
      <p:sp>
        <p:nvSpPr>
          <p:cNvPr id="7" name="Rectangle 6">
            <a:extLst>
              <a:ext uri="{FF2B5EF4-FFF2-40B4-BE49-F238E27FC236}">
                <a16:creationId xmlns:a16="http://schemas.microsoft.com/office/drawing/2014/main" id="{345C4921-70C2-5FCA-AEC8-2FF24EFCD534}"/>
              </a:ext>
            </a:extLst>
          </p:cNvPr>
          <p:cNvSpPr/>
          <p:nvPr/>
        </p:nvSpPr>
        <p:spPr>
          <a:xfrm>
            <a:off x="1287095" y="11874725"/>
            <a:ext cx="17742827" cy="400110"/>
          </a:xfrm>
          <a:prstGeom prst="rect">
            <a:avLst/>
          </a:prstGeom>
        </p:spPr>
        <p:txBody>
          <a:bodyPr wrap="square">
            <a:spAutoFit/>
          </a:bodyPr>
          <a:lstStyle/>
          <a:p>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Santoni</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de </a:t>
            </a:r>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Sio</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F., and Van den Hoven, J. (2018). Meaningful Human Control over Autonomous Systems: A Philosophical Account</a:t>
            </a:r>
          </a:p>
        </p:txBody>
      </p:sp>
      <p:pic>
        <p:nvPicPr>
          <p:cNvPr id="2052" name="Picture 4" descr="REAIM 2023 | Ministry of Foreign Affairs | Government.nl">
            <a:extLst>
              <a:ext uri="{FF2B5EF4-FFF2-40B4-BE49-F238E27FC236}">
                <a16:creationId xmlns:a16="http://schemas.microsoft.com/office/drawing/2014/main" id="{2AA06566-D7F0-3FF1-082D-0C3101BC3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9703" y="5199306"/>
            <a:ext cx="5358846" cy="35660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hat is Meaningful Human Control, Anyway? Cracking the Code on Autonomous Weapons and Human Judgment">
            <a:extLst>
              <a:ext uri="{FF2B5EF4-FFF2-40B4-BE49-F238E27FC236}">
                <a16:creationId xmlns:a16="http://schemas.microsoft.com/office/drawing/2014/main" id="{2D17B20A-4ED9-2A54-842D-6ECDD44BE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6108" y="8727830"/>
            <a:ext cx="5581477" cy="29767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21EB2AD-7F73-0E6C-5299-DF240084EAC8}"/>
              </a:ext>
            </a:extLst>
          </p:cNvPr>
          <p:cNvSpPr txBox="1"/>
          <p:nvPr/>
        </p:nvSpPr>
        <p:spPr>
          <a:xfrm>
            <a:off x="17775815" y="11759724"/>
            <a:ext cx="12197166" cy="400110"/>
          </a:xfrm>
          <a:prstGeom prst="rect">
            <a:avLst/>
          </a:prstGeom>
          <a:noFill/>
        </p:spPr>
        <p:txBody>
          <a:bodyPr wrap="square">
            <a:spAutoFit/>
          </a:bodyPr>
          <a:lstStyle/>
          <a:p>
            <a:r>
              <a:rPr lang="en-GB" sz="2000" b="0" i="0" u="none" strike="noStrike"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Airman 1st Class Victoria Nuzzi, US Air Force</a:t>
            </a:r>
            <a:endParaRPr lang="en-SE"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14972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6489C-779E-A0A0-8833-CD33F30C0CB8}"/>
              </a:ext>
            </a:extLst>
          </p:cNvPr>
          <p:cNvSpPr>
            <a:spLocks noGrp="1"/>
          </p:cNvSpPr>
          <p:nvPr>
            <p:ph type="body" sz="quarter" idx="16"/>
          </p:nvPr>
        </p:nvSpPr>
        <p:spPr/>
        <p:txBody>
          <a:bodyPr/>
          <a:lstStyle/>
          <a:p>
            <a:r>
              <a:rPr lang="en-SE" dirty="0"/>
              <a:t>Control Frameworks</a:t>
            </a:r>
          </a:p>
        </p:txBody>
      </p:sp>
    </p:spTree>
    <p:extLst>
      <p:ext uri="{BB962C8B-B14F-4D97-AF65-F5344CB8AC3E}">
        <p14:creationId xmlns:p14="http://schemas.microsoft.com/office/powerpoint/2010/main" val="3115480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DF68212-88AE-6214-7E83-C4C064A581C7}"/>
              </a:ext>
            </a:extLst>
          </p:cNvPr>
          <p:cNvSpPr>
            <a:spLocks noGrp="1"/>
          </p:cNvSpPr>
          <p:nvPr>
            <p:ph type="body" sz="quarter" idx="24"/>
          </p:nvPr>
        </p:nvSpPr>
        <p:spPr/>
        <p:txBody>
          <a:bodyPr/>
          <a:lstStyle/>
          <a:p>
            <a:r>
              <a:rPr lang="en-SE" dirty="0"/>
              <a:t>Control Frameworks</a:t>
            </a:r>
          </a:p>
        </p:txBody>
      </p:sp>
      <p:sp>
        <p:nvSpPr>
          <p:cNvPr id="8" name="Text Placeholder 7">
            <a:extLst>
              <a:ext uri="{FF2B5EF4-FFF2-40B4-BE49-F238E27FC236}">
                <a16:creationId xmlns:a16="http://schemas.microsoft.com/office/drawing/2014/main" id="{091CC56F-6DD9-6CEF-8C60-7898912F54E7}"/>
              </a:ext>
            </a:extLst>
          </p:cNvPr>
          <p:cNvSpPr>
            <a:spLocks noGrp="1"/>
          </p:cNvSpPr>
          <p:nvPr>
            <p:ph type="body" sz="quarter" idx="25"/>
          </p:nvPr>
        </p:nvSpPr>
        <p:spPr/>
        <p:txBody>
          <a:bodyPr/>
          <a:lstStyle/>
          <a:p>
            <a:r>
              <a:rPr lang="en-SE" dirty="0"/>
              <a:t>Control Frameworks</a:t>
            </a:r>
          </a:p>
        </p:txBody>
      </p:sp>
      <p:pic>
        <p:nvPicPr>
          <p:cNvPr id="16" name="Content Placeholder 3">
            <a:extLst>
              <a:ext uri="{FF2B5EF4-FFF2-40B4-BE49-F238E27FC236}">
                <a16:creationId xmlns:a16="http://schemas.microsoft.com/office/drawing/2014/main" id="{812C3E4D-787B-4AFD-9C3E-9774B4027E0D}"/>
              </a:ext>
            </a:extLst>
          </p:cNvPr>
          <p:cNvPicPr>
            <a:picLocks noChangeAspect="1"/>
          </p:cNvPicPr>
          <p:nvPr/>
        </p:nvPicPr>
        <p:blipFill>
          <a:blip r:embed="rId3"/>
          <a:stretch>
            <a:fillRect/>
          </a:stretch>
        </p:blipFill>
        <p:spPr>
          <a:xfrm>
            <a:off x="3318933" y="5317447"/>
            <a:ext cx="17746133" cy="5465808"/>
          </a:xfrm>
          <a:prstGeom prst="rect">
            <a:avLst/>
          </a:prstGeom>
          <a:effectLst/>
        </p:spPr>
      </p:pic>
      <p:sp>
        <p:nvSpPr>
          <p:cNvPr id="17" name="TextBox 16">
            <a:extLst>
              <a:ext uri="{FF2B5EF4-FFF2-40B4-BE49-F238E27FC236}">
                <a16:creationId xmlns:a16="http://schemas.microsoft.com/office/drawing/2014/main" id="{EA20F420-6EB3-4459-9959-F4156A6E8CC9}"/>
              </a:ext>
            </a:extLst>
          </p:cNvPr>
          <p:cNvSpPr txBox="1"/>
          <p:nvPr/>
        </p:nvSpPr>
        <p:spPr>
          <a:xfrm>
            <a:off x="3318933" y="10642900"/>
            <a:ext cx="4841285" cy="1077218"/>
          </a:xfrm>
          <a:prstGeom prst="rect">
            <a:avLst/>
          </a:prstGeom>
          <a:noFill/>
        </p:spPr>
        <p:txBody>
          <a:bodyPr wrap="square" rtlCol="0">
            <a:spAutoFit/>
          </a:bodyPr>
          <a:lstStyle/>
          <a:p>
            <a:pPr algn="ctr"/>
            <a:r>
              <a:rPr lang="en-US" sz="3200"/>
              <a:t>Human-in-the-loop</a:t>
            </a:r>
          </a:p>
          <a:p>
            <a:pPr algn="ctr"/>
            <a:r>
              <a:rPr lang="en-US" sz="3200" b="1"/>
              <a:t>(HITL)</a:t>
            </a:r>
          </a:p>
        </p:txBody>
      </p:sp>
      <p:sp>
        <p:nvSpPr>
          <p:cNvPr id="18" name="TextBox 17">
            <a:extLst>
              <a:ext uri="{FF2B5EF4-FFF2-40B4-BE49-F238E27FC236}">
                <a16:creationId xmlns:a16="http://schemas.microsoft.com/office/drawing/2014/main" id="{EC91652B-3921-4E2A-B061-C06802CB58DA}"/>
              </a:ext>
            </a:extLst>
          </p:cNvPr>
          <p:cNvSpPr txBox="1"/>
          <p:nvPr/>
        </p:nvSpPr>
        <p:spPr>
          <a:xfrm>
            <a:off x="9498777" y="10642903"/>
            <a:ext cx="4841283" cy="1077218"/>
          </a:xfrm>
          <a:prstGeom prst="rect">
            <a:avLst/>
          </a:prstGeom>
          <a:noFill/>
        </p:spPr>
        <p:txBody>
          <a:bodyPr wrap="square" rtlCol="0">
            <a:spAutoFit/>
          </a:bodyPr>
          <a:lstStyle/>
          <a:p>
            <a:pPr algn="ctr"/>
            <a:r>
              <a:rPr lang="en-US" sz="3200"/>
              <a:t>Human-on-the-loop</a:t>
            </a:r>
          </a:p>
          <a:p>
            <a:pPr algn="ctr"/>
            <a:r>
              <a:rPr lang="en-US" sz="3200" b="1"/>
              <a:t>(HOTL)</a:t>
            </a:r>
          </a:p>
        </p:txBody>
      </p:sp>
      <p:sp>
        <p:nvSpPr>
          <p:cNvPr id="19" name="TextBox 18">
            <a:extLst>
              <a:ext uri="{FF2B5EF4-FFF2-40B4-BE49-F238E27FC236}">
                <a16:creationId xmlns:a16="http://schemas.microsoft.com/office/drawing/2014/main" id="{80DF90D2-6F78-46CB-ACFD-FA6A4B507BE3}"/>
              </a:ext>
            </a:extLst>
          </p:cNvPr>
          <p:cNvSpPr txBox="1"/>
          <p:nvPr/>
        </p:nvSpPr>
        <p:spPr>
          <a:xfrm>
            <a:off x="15714386" y="10642900"/>
            <a:ext cx="4841285" cy="1077218"/>
          </a:xfrm>
          <a:prstGeom prst="rect">
            <a:avLst/>
          </a:prstGeom>
          <a:noFill/>
        </p:spPr>
        <p:txBody>
          <a:bodyPr wrap="square" rtlCol="0">
            <a:spAutoFit/>
          </a:bodyPr>
          <a:lstStyle/>
          <a:p>
            <a:pPr algn="ctr"/>
            <a:r>
              <a:rPr lang="en-US" sz="3200"/>
              <a:t>Human-out-of-the-loop</a:t>
            </a:r>
          </a:p>
          <a:p>
            <a:pPr algn="ctr"/>
            <a:r>
              <a:rPr lang="en-US" sz="3200" b="1"/>
              <a:t>(HOOTL)</a:t>
            </a:r>
          </a:p>
        </p:txBody>
      </p:sp>
      <p:sp>
        <p:nvSpPr>
          <p:cNvPr id="20" name="Rectangle 19">
            <a:extLst>
              <a:ext uri="{FF2B5EF4-FFF2-40B4-BE49-F238E27FC236}">
                <a16:creationId xmlns:a16="http://schemas.microsoft.com/office/drawing/2014/main" id="{B533C6FD-B6D7-48CE-B245-2BCD923E4868}"/>
              </a:ext>
            </a:extLst>
          </p:cNvPr>
          <p:cNvSpPr/>
          <p:nvPr/>
        </p:nvSpPr>
        <p:spPr>
          <a:xfrm>
            <a:off x="8992895" y="12428959"/>
            <a:ext cx="7060264" cy="502766"/>
          </a:xfrm>
          <a:prstGeom prst="rect">
            <a:avLst/>
          </a:prstGeom>
        </p:spPr>
        <p:txBody>
          <a:bodyPr wrap="square">
            <a:spAutoFit/>
          </a:bodyPr>
          <a:lstStyle/>
          <a:p>
            <a:r>
              <a:rPr lang="en-GB" sz="2667" dirty="0">
                <a:solidFill>
                  <a:schemeClr val="tx1">
                    <a:lumMod val="50000"/>
                    <a:lumOff val="50000"/>
                  </a:schemeClr>
                </a:solidFill>
              </a:rPr>
              <a:t>Drawings made by Methnani L. (UMU)</a:t>
            </a:r>
            <a:endParaRPr lang="en-GB" sz="2667" i="1" dirty="0">
              <a:solidFill>
                <a:schemeClr val="tx1">
                  <a:lumMod val="50000"/>
                  <a:lumOff val="50000"/>
                </a:schemeClr>
              </a:solidFill>
            </a:endParaRPr>
          </a:p>
        </p:txBody>
      </p:sp>
    </p:spTree>
    <p:extLst>
      <p:ext uri="{BB962C8B-B14F-4D97-AF65-F5344CB8AC3E}">
        <p14:creationId xmlns:p14="http://schemas.microsoft.com/office/powerpoint/2010/main" val="3734081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9C399-4A43-43BB-C5F2-66669143B6D3}"/>
              </a:ext>
            </a:extLst>
          </p:cNvPr>
          <p:cNvSpPr>
            <a:spLocks noGrp="1"/>
          </p:cNvSpPr>
          <p:nvPr>
            <p:ph type="body" sz="quarter" idx="24"/>
          </p:nvPr>
        </p:nvSpPr>
        <p:spPr/>
        <p:txBody>
          <a:bodyPr/>
          <a:lstStyle/>
          <a:p>
            <a:r>
              <a:rPr lang="en-SE" dirty="0"/>
              <a:t>Control Frameworks</a:t>
            </a:r>
          </a:p>
        </p:txBody>
      </p:sp>
      <p:sp>
        <p:nvSpPr>
          <p:cNvPr id="5" name="Text Placeholder 4">
            <a:extLst>
              <a:ext uri="{FF2B5EF4-FFF2-40B4-BE49-F238E27FC236}">
                <a16:creationId xmlns:a16="http://schemas.microsoft.com/office/drawing/2014/main" id="{B1FB870C-215E-580A-D32D-CA0EDFF81108}"/>
              </a:ext>
            </a:extLst>
          </p:cNvPr>
          <p:cNvSpPr>
            <a:spLocks noGrp="1"/>
          </p:cNvSpPr>
          <p:nvPr>
            <p:ph type="body" sz="quarter" idx="25"/>
          </p:nvPr>
        </p:nvSpPr>
        <p:spPr/>
        <p:txBody>
          <a:bodyPr/>
          <a:lstStyle/>
          <a:p>
            <a:r>
              <a:rPr lang="en-SE" dirty="0"/>
              <a:t>Human-</a:t>
            </a:r>
            <a:r>
              <a:rPr lang="en-SE" i="1" dirty="0"/>
              <a:t>IN</a:t>
            </a:r>
            <a:r>
              <a:rPr lang="en-SE" dirty="0"/>
              <a:t>-the-Loop</a:t>
            </a:r>
          </a:p>
        </p:txBody>
      </p:sp>
      <p:sp>
        <p:nvSpPr>
          <p:cNvPr id="6" name="Slide Number Placeholder 5">
            <a:extLst>
              <a:ext uri="{FF2B5EF4-FFF2-40B4-BE49-F238E27FC236}">
                <a16:creationId xmlns:a16="http://schemas.microsoft.com/office/drawing/2014/main" id="{4C4C94F7-E12E-D59E-8073-44F9C1C241E0}"/>
              </a:ext>
            </a:extLst>
          </p:cNvPr>
          <p:cNvSpPr>
            <a:spLocks noGrp="1"/>
          </p:cNvSpPr>
          <p:nvPr>
            <p:ph type="sldNum" sz="quarter" idx="4"/>
          </p:nvPr>
        </p:nvSpPr>
        <p:spPr>
          <a:xfrm>
            <a:off x="11564488" y="14014139"/>
            <a:ext cx="1014046" cy="730250"/>
          </a:xfrm>
        </p:spPr>
        <p:txBody>
          <a:bodyPr/>
          <a:lstStyle/>
          <a:p>
            <a:pPr fontAlgn="base">
              <a:spcBef>
                <a:spcPct val="0"/>
              </a:spcBef>
              <a:spcAft>
                <a:spcPct val="0"/>
              </a:spcAft>
              <a:defRPr/>
            </a:pPr>
            <a:fld id="{DD9F0740-C59C-4AD6-B752-7CC1CE13501A}" type="slidenum">
              <a:rPr lang="bg-BG" smtClean="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pPr fontAlgn="base">
                <a:spcBef>
                  <a:spcPct val="0"/>
                </a:spcBef>
                <a:spcAft>
                  <a:spcPct val="0"/>
                </a:spcAft>
                <a:defRPr/>
              </a:pPr>
              <a:t>18</a:t>
            </a:fld>
            <a:endParaRPr lang="bg-BG"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Picture 2" descr="HAL 9000 – Wikipedia">
            <a:extLst>
              <a:ext uri="{FF2B5EF4-FFF2-40B4-BE49-F238E27FC236}">
                <a16:creationId xmlns:a16="http://schemas.microsoft.com/office/drawing/2014/main" id="{A6233032-FE93-EBCE-2556-5EFCC5A0C2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320" y="6931421"/>
            <a:ext cx="4087952" cy="408795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ctor: Curved 8">
            <a:extLst>
              <a:ext uri="{FF2B5EF4-FFF2-40B4-BE49-F238E27FC236}">
                <a16:creationId xmlns:a16="http://schemas.microsoft.com/office/drawing/2014/main" id="{804E276D-5AF6-8C0C-0FB2-862890E9BBD7}"/>
              </a:ext>
            </a:extLst>
          </p:cNvPr>
          <p:cNvCxnSpPr>
            <a:stCxn id="7" idx="0"/>
          </p:cNvCxnSpPr>
          <p:nvPr/>
        </p:nvCxnSpPr>
        <p:spPr>
          <a:xfrm rot="16200000" flipH="1">
            <a:off x="11589886" y="1841832"/>
            <a:ext cx="27477" cy="10206656"/>
          </a:xfrm>
          <a:prstGeom prst="curvedConnector3">
            <a:avLst>
              <a:gd name="adj1" fmla="val -2218556"/>
            </a:avLst>
          </a:prstGeom>
          <a:ln w="57150">
            <a:solidFill>
              <a:srgbClr val="FF2D64"/>
            </a:solidFill>
            <a:tailEnd type="triangle"/>
          </a:ln>
        </p:spPr>
        <p:style>
          <a:lnRef idx="1">
            <a:schemeClr val="accent1"/>
          </a:lnRef>
          <a:fillRef idx="0">
            <a:schemeClr val="accent1"/>
          </a:fillRef>
          <a:effectRef idx="0">
            <a:schemeClr val="accent1"/>
          </a:effectRef>
          <a:fontRef idx="minor">
            <a:schemeClr val="tx1"/>
          </a:fontRef>
        </p:style>
      </p:cxnSp>
      <p:sp>
        <p:nvSpPr>
          <p:cNvPr id="9" name="Speech Bubble: Rectangle 14">
            <a:extLst>
              <a:ext uri="{FF2B5EF4-FFF2-40B4-BE49-F238E27FC236}">
                <a16:creationId xmlns:a16="http://schemas.microsoft.com/office/drawing/2014/main" id="{FE378038-ABCC-7211-717D-46416F233B8B}"/>
              </a:ext>
            </a:extLst>
          </p:cNvPr>
          <p:cNvSpPr/>
          <p:nvPr/>
        </p:nvSpPr>
        <p:spPr>
          <a:xfrm>
            <a:off x="1522536" y="6211143"/>
            <a:ext cx="3169920" cy="1138061"/>
          </a:xfrm>
          <a:prstGeom prst="wedgeRectCallout">
            <a:avLst>
              <a:gd name="adj1" fmla="val 57273"/>
              <a:gd name="adj2" fmla="val 43615"/>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Helvetica Neue" panose="02000503000000020004" pitchFamily="2" charset="0"/>
                <a:ea typeface="Helvetica Neue" panose="02000503000000020004" pitchFamily="2" charset="0"/>
                <a:cs typeface="Helvetica Neue" panose="02000503000000020004" pitchFamily="2" charset="0"/>
              </a:rPr>
              <a:t>Should </a:t>
            </a:r>
          </a:p>
          <a:p>
            <a:pPr algn="ctr"/>
            <a:r>
              <a:rPr lang="en-GB" sz="2400" dirty="0">
                <a:latin typeface="Helvetica Neue" panose="02000503000000020004" pitchFamily="2" charset="0"/>
                <a:ea typeface="Helvetica Neue" panose="02000503000000020004" pitchFamily="2" charset="0"/>
                <a:cs typeface="Helvetica Neue" panose="02000503000000020004" pitchFamily="2" charset="0"/>
              </a:rPr>
              <a:t>I kill David?</a:t>
            </a:r>
          </a:p>
        </p:txBody>
      </p:sp>
      <p:cxnSp>
        <p:nvCxnSpPr>
          <p:cNvPr id="10" name="Connector: Curved 25">
            <a:extLst>
              <a:ext uri="{FF2B5EF4-FFF2-40B4-BE49-F238E27FC236}">
                <a16:creationId xmlns:a16="http://schemas.microsoft.com/office/drawing/2014/main" id="{71BC2892-939F-3716-D286-B6E5805DE728}"/>
              </a:ext>
            </a:extLst>
          </p:cNvPr>
          <p:cNvCxnSpPr>
            <a:cxnSpLocks/>
            <a:endCxn id="7" idx="2"/>
          </p:cNvCxnSpPr>
          <p:nvPr/>
        </p:nvCxnSpPr>
        <p:spPr>
          <a:xfrm rot="5400000">
            <a:off x="11589886" y="5902306"/>
            <a:ext cx="27477" cy="10206656"/>
          </a:xfrm>
          <a:prstGeom prst="curvedConnector3">
            <a:avLst>
              <a:gd name="adj1" fmla="val 2318556"/>
            </a:avLst>
          </a:prstGeom>
          <a:ln w="57150">
            <a:solidFill>
              <a:srgbClr val="FF2D64"/>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6" descr="Keir Dullea in a scene from the 1968 film, &quot;2001: A Space Odyssey.&quot;">
            <a:extLst>
              <a:ext uri="{FF2B5EF4-FFF2-40B4-BE49-F238E27FC236}">
                <a16:creationId xmlns:a16="http://schemas.microsoft.com/office/drawing/2014/main" id="{BE4E02D9-A34D-9229-D46C-0D536134DB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59" t="9281" r="27780"/>
          <a:stretch/>
        </p:blipFill>
        <p:spPr bwMode="auto">
          <a:xfrm>
            <a:off x="14394139" y="6968932"/>
            <a:ext cx="4625627" cy="4028877"/>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34">
            <a:extLst>
              <a:ext uri="{FF2B5EF4-FFF2-40B4-BE49-F238E27FC236}">
                <a16:creationId xmlns:a16="http://schemas.microsoft.com/office/drawing/2014/main" id="{B42490C2-B7EB-9377-5739-D1366167B43C}"/>
              </a:ext>
            </a:extLst>
          </p:cNvPr>
          <p:cNvSpPr/>
          <p:nvPr/>
        </p:nvSpPr>
        <p:spPr>
          <a:xfrm>
            <a:off x="18826811" y="8688986"/>
            <a:ext cx="3169920" cy="1138061"/>
          </a:xfrm>
          <a:prstGeom prst="wedgeRectCallout">
            <a:avLst>
              <a:gd name="adj1" fmla="val -72904"/>
              <a:gd name="adj2" fmla="val 47662"/>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Helvetica Neue" panose="02000503000000020004" pitchFamily="2" charset="0"/>
                <a:ea typeface="Helvetica Neue" panose="02000503000000020004" pitchFamily="2" charset="0"/>
                <a:cs typeface="Helvetica Neue" panose="02000503000000020004" pitchFamily="2" charset="0"/>
              </a:rPr>
              <a:t>No! I am David!</a:t>
            </a:r>
          </a:p>
        </p:txBody>
      </p:sp>
      <p:sp>
        <p:nvSpPr>
          <p:cNvPr id="13" name="TextBox 12">
            <a:extLst>
              <a:ext uri="{FF2B5EF4-FFF2-40B4-BE49-F238E27FC236}">
                <a16:creationId xmlns:a16="http://schemas.microsoft.com/office/drawing/2014/main" id="{BD4358AC-7E17-8739-4E88-B2018BA30CDA}"/>
              </a:ext>
            </a:extLst>
          </p:cNvPr>
          <p:cNvSpPr txBox="1"/>
          <p:nvPr/>
        </p:nvSpPr>
        <p:spPr>
          <a:xfrm>
            <a:off x="7622406" y="11739651"/>
            <a:ext cx="7894197" cy="461665"/>
          </a:xfrm>
          <a:prstGeom prst="rect">
            <a:avLst/>
          </a:prstGeom>
          <a:noFill/>
        </p:spPr>
        <p:txBody>
          <a:bodyPr wrap="square" rtlCol="0">
            <a:spAutoFit/>
          </a:bodyPr>
          <a:lstStyle/>
          <a:p>
            <a:pPr algn="ct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Approves or disapproves </a:t>
            </a:r>
          </a:p>
        </p:txBody>
      </p:sp>
      <p:sp>
        <p:nvSpPr>
          <p:cNvPr id="14" name="TextBox 13">
            <a:extLst>
              <a:ext uri="{FF2B5EF4-FFF2-40B4-BE49-F238E27FC236}">
                <a16:creationId xmlns:a16="http://schemas.microsoft.com/office/drawing/2014/main" id="{461D29B1-CE8E-0172-8B55-7C8023F62CCB}"/>
              </a:ext>
            </a:extLst>
          </p:cNvPr>
          <p:cNvSpPr txBox="1"/>
          <p:nvPr/>
        </p:nvSpPr>
        <p:spPr>
          <a:xfrm>
            <a:off x="7617389" y="5749478"/>
            <a:ext cx="7894197" cy="461665"/>
          </a:xfrm>
          <a:prstGeom prst="rect">
            <a:avLst/>
          </a:prstGeom>
          <a:noFill/>
        </p:spPr>
        <p:txBody>
          <a:bodyPr wrap="square" rtlCol="0">
            <a:spAutoFit/>
          </a:bodyPr>
          <a:lstStyle/>
          <a:p>
            <a:pPr algn="ct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Allows oversight</a:t>
            </a:r>
          </a:p>
        </p:txBody>
      </p:sp>
      <p:pic>
        <p:nvPicPr>
          <p:cNvPr id="18" name="Content Placeholder 3">
            <a:extLst>
              <a:ext uri="{FF2B5EF4-FFF2-40B4-BE49-F238E27FC236}">
                <a16:creationId xmlns:a16="http://schemas.microsoft.com/office/drawing/2014/main" id="{0F6F5463-9D1D-806B-77DA-2E17B0B165DC}"/>
              </a:ext>
            </a:extLst>
          </p:cNvPr>
          <p:cNvPicPr>
            <a:picLocks noChangeAspect="1"/>
          </p:cNvPicPr>
          <p:nvPr/>
        </p:nvPicPr>
        <p:blipFill rotWithShape="1">
          <a:blip r:embed="rId4"/>
          <a:srcRect r="68802"/>
          <a:stretch/>
        </p:blipFill>
        <p:spPr>
          <a:xfrm>
            <a:off x="21432818" y="3747015"/>
            <a:ext cx="1444767" cy="1426308"/>
          </a:xfrm>
          <a:prstGeom prst="rect">
            <a:avLst/>
          </a:prstGeom>
          <a:effectLst/>
        </p:spPr>
      </p:pic>
    </p:spTree>
    <p:extLst>
      <p:ext uri="{BB962C8B-B14F-4D97-AF65-F5344CB8AC3E}">
        <p14:creationId xmlns:p14="http://schemas.microsoft.com/office/powerpoint/2010/main" val="251165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134C2-C644-912F-F572-E056D2FAE066}"/>
              </a:ext>
            </a:extLst>
          </p:cNvPr>
          <p:cNvSpPr>
            <a:spLocks noGrp="1"/>
          </p:cNvSpPr>
          <p:nvPr>
            <p:ph type="body" sz="quarter" idx="24"/>
          </p:nvPr>
        </p:nvSpPr>
        <p:spPr/>
        <p:txBody>
          <a:bodyPr/>
          <a:lstStyle/>
          <a:p>
            <a:r>
              <a:rPr lang="en-SE" dirty="0"/>
              <a:t>Control Frameworks</a:t>
            </a:r>
          </a:p>
        </p:txBody>
      </p:sp>
      <p:sp>
        <p:nvSpPr>
          <p:cNvPr id="3" name="Text Placeholder 2">
            <a:extLst>
              <a:ext uri="{FF2B5EF4-FFF2-40B4-BE49-F238E27FC236}">
                <a16:creationId xmlns:a16="http://schemas.microsoft.com/office/drawing/2014/main" id="{9707A48D-D523-E90B-7C21-0BA080825AB7}"/>
              </a:ext>
            </a:extLst>
          </p:cNvPr>
          <p:cNvSpPr>
            <a:spLocks noGrp="1"/>
          </p:cNvSpPr>
          <p:nvPr>
            <p:ph type="body" sz="quarter" idx="22"/>
          </p:nvPr>
        </p:nvSpPr>
        <p:spPr/>
        <p:txBody>
          <a:bodyPr/>
          <a:lstStyle/>
          <a:p>
            <a:pPr marL="342900" indent="-342900">
              <a:buFont typeface="Arial" panose="020B0604020202020204" pitchFamily="34" charset="0"/>
              <a:buChar char="•"/>
            </a:pPr>
            <a:r>
              <a:rPr lang="en-SE" sz="2400" dirty="0"/>
              <a:t>Most ethical guidelines advocate for this </a:t>
            </a:r>
            <a:r>
              <a:rPr lang="en-SE" sz="2400" i="1" dirty="0"/>
              <a:t>blindly.</a:t>
            </a:r>
            <a:endParaRPr lang="en-SE" sz="2400" dirty="0"/>
          </a:p>
          <a:p>
            <a:endParaRPr lang="en-SE" sz="2400" dirty="0"/>
          </a:p>
          <a:p>
            <a:pPr marL="342900" indent="-342900">
              <a:buFont typeface="Arial" panose="020B0604020202020204" pitchFamily="34" charset="0"/>
              <a:buChar char="•"/>
            </a:pPr>
            <a:r>
              <a:rPr lang="en-SE" sz="2400" dirty="0"/>
              <a:t>Required by the draft version of the AI Act for very high-risk systems.</a:t>
            </a:r>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r>
              <a:rPr lang="en-SE" sz="2400" dirty="0"/>
              <a:t>In ML: the user provides feedback to the system for real-world training. The aim here is to improve accuracy and safety.</a:t>
            </a:r>
          </a:p>
          <a:p>
            <a:pPr marL="342900" indent="-342900">
              <a:buFont typeface="Arial" panose="020B0604020202020204" pitchFamily="34" charset="0"/>
              <a:buChar char="•"/>
            </a:pPr>
            <a:endParaRPr lang="en-SE" sz="2400" dirty="0"/>
          </a:p>
        </p:txBody>
      </p:sp>
      <p:sp>
        <p:nvSpPr>
          <p:cNvPr id="4" name="Text Placeholder 3">
            <a:extLst>
              <a:ext uri="{FF2B5EF4-FFF2-40B4-BE49-F238E27FC236}">
                <a16:creationId xmlns:a16="http://schemas.microsoft.com/office/drawing/2014/main" id="{58622B26-DD0F-FCF6-11E2-670C503F0F5E}"/>
              </a:ext>
            </a:extLst>
          </p:cNvPr>
          <p:cNvSpPr>
            <a:spLocks noGrp="1"/>
          </p:cNvSpPr>
          <p:nvPr>
            <p:ph type="body" sz="quarter" idx="26"/>
          </p:nvPr>
        </p:nvSpPr>
        <p:spPr/>
        <p:txBody>
          <a:bodyPr/>
          <a:lstStyle/>
          <a:p>
            <a:pPr marL="342900" indent="-342900">
              <a:buFont typeface="Arial" panose="020B0604020202020204" pitchFamily="34" charset="0"/>
              <a:buChar char="•"/>
            </a:pPr>
            <a:r>
              <a:rPr lang="en-GB" sz="2400" i="0" dirty="0">
                <a:effectLst/>
                <a:latin typeface="Helvetica Neue" panose="02000503000000020004" pitchFamily="2" charset="0"/>
                <a:ea typeface="Helvetica Neue" panose="02000503000000020004" pitchFamily="2" charset="0"/>
                <a:cs typeface="Helvetica Neue" panose="02000503000000020004" pitchFamily="2" charset="0"/>
              </a:rPr>
              <a:t>Inefficient</a:t>
            </a:r>
            <a:r>
              <a:rPr lang="en-GB" sz="2400" b="0" i="0" dirty="0">
                <a:effectLst/>
                <a:latin typeface="Helvetica Neue" panose="02000503000000020004" pitchFamily="2" charset="0"/>
                <a:ea typeface="Helvetica Neue" panose="02000503000000020004" pitchFamily="2" charset="0"/>
                <a:cs typeface="Helvetica Neue" panose="02000503000000020004" pitchFamily="2" charset="0"/>
              </a:rPr>
              <a:t> and introduce </a:t>
            </a:r>
            <a:r>
              <a:rPr lang="en-GB" sz="2400" i="0" dirty="0">
                <a:effectLst/>
                <a:latin typeface="Helvetica Neue" panose="02000503000000020004" pitchFamily="2" charset="0"/>
                <a:ea typeface="Helvetica Neue" panose="02000503000000020004" pitchFamily="2" charset="0"/>
                <a:cs typeface="Helvetica Neue" panose="02000503000000020004" pitchFamily="2" charset="0"/>
              </a:rPr>
              <a:t>bottlenecks</a:t>
            </a:r>
            <a:r>
              <a:rPr lang="en-GB" sz="2400" b="0" i="0" dirty="0">
                <a:effectLst/>
                <a:latin typeface="Helvetica Neue" panose="02000503000000020004" pitchFamily="2" charset="0"/>
                <a:ea typeface="Helvetica Neue" panose="02000503000000020004" pitchFamily="2" charset="0"/>
                <a:cs typeface="Helvetica Neue" panose="02000503000000020004" pitchFamily="2" charset="0"/>
              </a:rPr>
              <a:t> in the syste</a:t>
            </a:r>
            <a:r>
              <a:rPr lang="en-GB" sz="2400" dirty="0">
                <a:latin typeface="Helvetica Neue" panose="02000503000000020004" pitchFamily="2" charset="0"/>
                <a:ea typeface="Helvetica Neue" panose="02000503000000020004" pitchFamily="2" charset="0"/>
                <a:cs typeface="Helvetica Neue" panose="02000503000000020004" pitchFamily="2" charset="0"/>
              </a:rPr>
              <a:t>m.</a:t>
            </a:r>
            <a:r>
              <a:rPr lang="en-GB" sz="2400" b="0" i="0" dirty="0">
                <a:solidFill>
                  <a:schemeClr val="bg1">
                    <a:lumMod val="65000"/>
                  </a:schemeClr>
                </a:solidFill>
                <a:effectLst/>
                <a:latin typeface="Helvetica Neue" panose="02000503000000020004" pitchFamily="2" charset="0"/>
                <a:ea typeface="Helvetica Neue" panose="02000503000000020004" pitchFamily="2" charset="0"/>
                <a:cs typeface="Helvetica Neue" panose="02000503000000020004" pitchFamily="2" charset="0"/>
              </a:rPr>
              <a:t> *</a:t>
            </a:r>
          </a:p>
          <a:p>
            <a:pPr marL="342900" indent="-342900">
              <a:buFont typeface="Arial" panose="020B0604020202020204" pitchFamily="34" charset="0"/>
              <a:buChar char="•"/>
            </a:pPr>
            <a:endParaRPr lang="en-GB" sz="2400" b="0" i="0" dirty="0">
              <a:effectLst/>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i="0" dirty="0">
                <a:effectLst/>
                <a:latin typeface="Helvetica Neue" panose="02000503000000020004" pitchFamily="2" charset="0"/>
                <a:ea typeface="Helvetica Neue" panose="02000503000000020004" pitchFamily="2" charset="0"/>
                <a:cs typeface="Helvetica Neue" panose="02000503000000020004" pitchFamily="2" charset="0"/>
              </a:rPr>
              <a:t>The human may not have enough information—or courses of action—to effectively influence the system at every decision.</a:t>
            </a:r>
            <a:r>
              <a:rPr lang="en-GB" sz="2400" i="0" dirty="0">
                <a:solidFill>
                  <a:schemeClr val="bg1">
                    <a:lumMod val="65000"/>
                  </a:schemeClr>
                </a:solidFill>
                <a:effectLst/>
                <a:latin typeface="Helvetica Neue" panose="02000503000000020004" pitchFamily="2" charset="0"/>
                <a:ea typeface="Helvetica Neue" panose="02000503000000020004" pitchFamily="2" charset="0"/>
                <a:cs typeface="Helvetica Neue" panose="02000503000000020004" pitchFamily="2" charset="0"/>
              </a:rPr>
              <a:t> **</a:t>
            </a:r>
          </a:p>
          <a:p>
            <a:pPr marL="342900" indent="-342900">
              <a:buFont typeface="Arial" panose="020B0604020202020204" pitchFamily="34" charset="0"/>
              <a:buChar char="•"/>
            </a:pP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Shifts all </a:t>
            </a:r>
            <a:r>
              <a:rPr lang="en-GB" sz="24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responsibility to the system’s ‘supervisor’.</a:t>
            </a:r>
          </a:p>
          <a:p>
            <a:pPr marL="342900" indent="-342900">
              <a:buFont typeface="Arial" panose="020B0604020202020204" pitchFamily="34" charset="0"/>
              <a:buChar char="•"/>
            </a:pP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SE" sz="2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Slide Number Placeholder 5">
            <a:extLst>
              <a:ext uri="{FF2B5EF4-FFF2-40B4-BE49-F238E27FC236}">
                <a16:creationId xmlns:a16="http://schemas.microsoft.com/office/drawing/2014/main" id="{2AE8FFCD-5A47-CFFC-83E3-D2540BAD54DF}"/>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19</a:t>
            </a:fld>
            <a:endParaRPr lang="bg-BG" dirty="0">
              <a:solidFill>
                <a:srgbClr val="000000"/>
              </a:solidFill>
            </a:endParaRPr>
          </a:p>
        </p:txBody>
      </p:sp>
      <p:sp>
        <p:nvSpPr>
          <p:cNvPr id="11" name="Text Placeholder 4">
            <a:extLst>
              <a:ext uri="{FF2B5EF4-FFF2-40B4-BE49-F238E27FC236}">
                <a16:creationId xmlns:a16="http://schemas.microsoft.com/office/drawing/2014/main" id="{48976839-A2C9-D9FA-ACD6-ABDC3DF8E2D8}"/>
              </a:ext>
            </a:extLst>
          </p:cNvPr>
          <p:cNvSpPr>
            <a:spLocks noGrp="1"/>
          </p:cNvSpPr>
          <p:nvPr>
            <p:ph type="body" sz="quarter" idx="25"/>
          </p:nvPr>
        </p:nvSpPr>
        <p:spPr>
          <a:xfrm>
            <a:off x="1287095" y="3891139"/>
            <a:ext cx="21590490" cy="1138061"/>
          </a:xfrm>
        </p:spPr>
        <p:txBody>
          <a:bodyPr/>
          <a:lstStyle/>
          <a:p>
            <a:r>
              <a:rPr lang="en-SE" dirty="0"/>
              <a:t>Human-</a:t>
            </a:r>
            <a:r>
              <a:rPr lang="en-SE" i="1" dirty="0"/>
              <a:t>IN</a:t>
            </a:r>
            <a:r>
              <a:rPr lang="en-SE" dirty="0"/>
              <a:t>-the-Loop</a:t>
            </a:r>
          </a:p>
        </p:txBody>
      </p:sp>
      <p:pic>
        <p:nvPicPr>
          <p:cNvPr id="12" name="Content Placeholder 3">
            <a:extLst>
              <a:ext uri="{FF2B5EF4-FFF2-40B4-BE49-F238E27FC236}">
                <a16:creationId xmlns:a16="http://schemas.microsoft.com/office/drawing/2014/main" id="{7DFF7B32-852A-512A-99B7-2560A5F449AC}"/>
              </a:ext>
            </a:extLst>
          </p:cNvPr>
          <p:cNvPicPr>
            <a:picLocks noChangeAspect="1"/>
          </p:cNvPicPr>
          <p:nvPr/>
        </p:nvPicPr>
        <p:blipFill rotWithShape="1">
          <a:blip r:embed="rId2"/>
          <a:srcRect r="68802"/>
          <a:stretch/>
        </p:blipFill>
        <p:spPr>
          <a:xfrm>
            <a:off x="21432818" y="3747015"/>
            <a:ext cx="1444767" cy="1426308"/>
          </a:xfrm>
          <a:prstGeom prst="rect">
            <a:avLst/>
          </a:prstGeom>
          <a:effectLst/>
        </p:spPr>
      </p:pic>
      <p:sp>
        <p:nvSpPr>
          <p:cNvPr id="13" name="Rectangle 12">
            <a:extLst>
              <a:ext uri="{FF2B5EF4-FFF2-40B4-BE49-F238E27FC236}">
                <a16:creationId xmlns:a16="http://schemas.microsoft.com/office/drawing/2014/main" id="{DCFBE410-36D4-A77D-D027-4397B06304D8}"/>
              </a:ext>
            </a:extLst>
          </p:cNvPr>
          <p:cNvSpPr/>
          <p:nvPr/>
        </p:nvSpPr>
        <p:spPr>
          <a:xfrm>
            <a:off x="1276266" y="10258069"/>
            <a:ext cx="21590490" cy="1446550"/>
          </a:xfrm>
          <a:prstGeom prst="rect">
            <a:avLst/>
          </a:prstGeom>
        </p:spPr>
        <p:txBody>
          <a:bodyPr wrap="square">
            <a:spAutoFit/>
          </a:bodyPr>
          <a:lstStyle/>
          <a:p>
            <a:pPr algn="ctr"/>
            <a:r>
              <a:rPr lang="en-GB" sz="22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GB" sz="22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Holzinger</a:t>
            </a:r>
            <a:r>
              <a:rPr lang="en-GB" sz="2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 (2016). Interactive Machine Learning for Health Informatics: when Do We Need the Human-In-The-Loop?. Brain Inf. 3 (2), 119–131.  </a:t>
            </a:r>
          </a:p>
          <a:p>
            <a:pPr algn="ctr"/>
            <a:r>
              <a:rPr lang="en-GB" sz="22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GB" sz="2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Horowitz, M. C., and </a:t>
            </a:r>
            <a:r>
              <a:rPr lang="en-GB" sz="22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Scharre</a:t>
            </a:r>
            <a:r>
              <a:rPr lang="en-GB" sz="2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P. (2015). Meaningful Human Control in Weapon Systems: A Primer. </a:t>
            </a:r>
          </a:p>
          <a:p>
            <a:pPr algn="ctr"/>
            <a:endParaRPr lang="en-GB" sz="2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GB" sz="2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5161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University of Cyprus</a:t>
            </a:r>
          </a:p>
        </p:txBody>
      </p:sp>
      <p:sp>
        <p:nvSpPr>
          <p:cNvPr id="3" name="Text Placeholder 2"/>
          <p:cNvSpPr>
            <a:spLocks noGrp="1"/>
          </p:cNvSpPr>
          <p:nvPr>
            <p:ph type="body" sz="quarter" idx="19"/>
          </p:nvPr>
        </p:nvSpPr>
        <p:spPr/>
        <p:txBody>
          <a:bodyPr/>
          <a:lstStyle/>
          <a:p>
            <a:r>
              <a:rPr lang="en-US" dirty="0"/>
              <a:t>November, 2023</a:t>
            </a:r>
          </a:p>
        </p:txBody>
      </p:sp>
      <p:sp>
        <p:nvSpPr>
          <p:cNvPr id="4" name="Text Placeholder 3"/>
          <p:cNvSpPr>
            <a:spLocks noGrp="1"/>
          </p:cNvSpPr>
          <p:nvPr>
            <p:ph type="body" sz="quarter" idx="21"/>
          </p:nvPr>
        </p:nvSpPr>
        <p:spPr/>
        <p:txBody>
          <a:bodyPr>
            <a:normAutofit/>
          </a:bodyPr>
          <a:lstStyle/>
          <a:p>
            <a:r>
              <a:rPr lang="en-US" dirty="0"/>
              <a:t>Lecture 9: Human Control</a:t>
            </a:r>
          </a:p>
        </p:txBody>
      </p:sp>
      <p:sp>
        <p:nvSpPr>
          <p:cNvPr id="5" name="Text Placeholder 4"/>
          <p:cNvSpPr>
            <a:spLocks noGrp="1"/>
          </p:cNvSpPr>
          <p:nvPr>
            <p:ph type="body" sz="quarter" idx="23"/>
          </p:nvPr>
        </p:nvSpPr>
        <p:spPr/>
        <p:txBody>
          <a:bodyPr/>
          <a:lstStyle/>
          <a:p>
            <a:r>
              <a:rPr lang="en-US" dirty="0"/>
              <a:t>Dr. Andreas Theodorou</a:t>
            </a:r>
          </a:p>
        </p:txBody>
      </p:sp>
    </p:spTree>
    <p:extLst>
      <p:ext uri="{BB962C8B-B14F-4D97-AF65-F5344CB8AC3E}">
        <p14:creationId xmlns:p14="http://schemas.microsoft.com/office/powerpoint/2010/main" val="2027467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9C399-4A43-43BB-C5F2-66669143B6D3}"/>
              </a:ext>
            </a:extLst>
          </p:cNvPr>
          <p:cNvSpPr>
            <a:spLocks noGrp="1"/>
          </p:cNvSpPr>
          <p:nvPr>
            <p:ph type="body" sz="quarter" idx="24"/>
          </p:nvPr>
        </p:nvSpPr>
        <p:spPr/>
        <p:txBody>
          <a:bodyPr/>
          <a:lstStyle/>
          <a:p>
            <a:r>
              <a:rPr lang="en-SE" dirty="0"/>
              <a:t>Control Frameworks</a:t>
            </a:r>
          </a:p>
        </p:txBody>
      </p:sp>
      <p:sp>
        <p:nvSpPr>
          <p:cNvPr id="5" name="Text Placeholder 4">
            <a:extLst>
              <a:ext uri="{FF2B5EF4-FFF2-40B4-BE49-F238E27FC236}">
                <a16:creationId xmlns:a16="http://schemas.microsoft.com/office/drawing/2014/main" id="{B1FB870C-215E-580A-D32D-CA0EDFF81108}"/>
              </a:ext>
            </a:extLst>
          </p:cNvPr>
          <p:cNvSpPr>
            <a:spLocks noGrp="1"/>
          </p:cNvSpPr>
          <p:nvPr>
            <p:ph type="body" sz="quarter" idx="25"/>
          </p:nvPr>
        </p:nvSpPr>
        <p:spPr/>
        <p:txBody>
          <a:bodyPr/>
          <a:lstStyle/>
          <a:p>
            <a:r>
              <a:rPr lang="en-SE" dirty="0"/>
              <a:t>Human-</a:t>
            </a:r>
            <a:r>
              <a:rPr lang="en-SE" i="1" dirty="0"/>
              <a:t>ON</a:t>
            </a:r>
            <a:r>
              <a:rPr lang="en-SE" dirty="0"/>
              <a:t>-the-Loop</a:t>
            </a:r>
          </a:p>
        </p:txBody>
      </p:sp>
      <p:sp>
        <p:nvSpPr>
          <p:cNvPr id="6" name="Slide Number Placeholder 5">
            <a:extLst>
              <a:ext uri="{FF2B5EF4-FFF2-40B4-BE49-F238E27FC236}">
                <a16:creationId xmlns:a16="http://schemas.microsoft.com/office/drawing/2014/main" id="{4C4C94F7-E12E-D59E-8073-44F9C1C241E0}"/>
              </a:ext>
            </a:extLst>
          </p:cNvPr>
          <p:cNvSpPr>
            <a:spLocks noGrp="1"/>
          </p:cNvSpPr>
          <p:nvPr>
            <p:ph type="sldNum" sz="quarter" idx="4"/>
          </p:nvPr>
        </p:nvSpPr>
        <p:spPr>
          <a:xfrm>
            <a:off x="11564488" y="14014139"/>
            <a:ext cx="1014046" cy="730250"/>
          </a:xfrm>
        </p:spPr>
        <p:txBody>
          <a:bodyPr/>
          <a:lstStyle/>
          <a:p>
            <a:pPr fontAlgn="base">
              <a:spcBef>
                <a:spcPct val="0"/>
              </a:spcBef>
              <a:spcAft>
                <a:spcPct val="0"/>
              </a:spcAft>
              <a:defRPr/>
            </a:pPr>
            <a:fld id="{DD9F0740-C59C-4AD6-B752-7CC1CE13501A}" type="slidenum">
              <a:rPr lang="bg-BG" smtClean="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pPr fontAlgn="base">
                <a:spcBef>
                  <a:spcPct val="0"/>
                </a:spcBef>
                <a:spcAft>
                  <a:spcPct val="0"/>
                </a:spcAft>
                <a:defRPr/>
              </a:pPr>
              <a:t>20</a:t>
            </a:fld>
            <a:endParaRPr lang="bg-BG"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Picture 2" descr="HAL 9000 – Wikipedia">
            <a:extLst>
              <a:ext uri="{FF2B5EF4-FFF2-40B4-BE49-F238E27FC236}">
                <a16:creationId xmlns:a16="http://schemas.microsoft.com/office/drawing/2014/main" id="{A6233032-FE93-EBCE-2556-5EFCC5A0C2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320" y="6931421"/>
            <a:ext cx="4087952" cy="408795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ctor: Curved 8">
            <a:extLst>
              <a:ext uri="{FF2B5EF4-FFF2-40B4-BE49-F238E27FC236}">
                <a16:creationId xmlns:a16="http://schemas.microsoft.com/office/drawing/2014/main" id="{804E276D-5AF6-8C0C-0FB2-862890E9BBD7}"/>
              </a:ext>
            </a:extLst>
          </p:cNvPr>
          <p:cNvCxnSpPr>
            <a:cxnSpLocks/>
            <a:stCxn id="7" idx="0"/>
          </p:cNvCxnSpPr>
          <p:nvPr/>
        </p:nvCxnSpPr>
        <p:spPr>
          <a:xfrm rot="5400000" flipH="1" flipV="1">
            <a:off x="8901545" y="3945766"/>
            <a:ext cx="584406" cy="5386904"/>
          </a:xfrm>
          <a:prstGeom prst="curvedConnector2">
            <a:avLst/>
          </a:prstGeom>
          <a:ln w="57150">
            <a:solidFill>
              <a:srgbClr val="FF2D64"/>
            </a:solidFill>
            <a:tailEnd type="triangle"/>
          </a:ln>
        </p:spPr>
        <p:style>
          <a:lnRef idx="1">
            <a:schemeClr val="accent1"/>
          </a:lnRef>
          <a:fillRef idx="0">
            <a:schemeClr val="accent1"/>
          </a:fillRef>
          <a:effectRef idx="0">
            <a:schemeClr val="accent1"/>
          </a:effectRef>
          <a:fontRef idx="minor">
            <a:schemeClr val="tx1"/>
          </a:fontRef>
        </p:style>
      </p:cxnSp>
      <p:sp>
        <p:nvSpPr>
          <p:cNvPr id="9" name="Speech Bubble: Rectangle 14">
            <a:extLst>
              <a:ext uri="{FF2B5EF4-FFF2-40B4-BE49-F238E27FC236}">
                <a16:creationId xmlns:a16="http://schemas.microsoft.com/office/drawing/2014/main" id="{FE378038-ABCC-7211-717D-46416F233B8B}"/>
              </a:ext>
            </a:extLst>
          </p:cNvPr>
          <p:cNvSpPr/>
          <p:nvPr/>
        </p:nvSpPr>
        <p:spPr>
          <a:xfrm>
            <a:off x="1522536" y="6211143"/>
            <a:ext cx="3169920" cy="1138061"/>
          </a:xfrm>
          <a:prstGeom prst="wedgeRectCallout">
            <a:avLst>
              <a:gd name="adj1" fmla="val 57273"/>
              <a:gd name="adj2" fmla="val 43615"/>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I will fly the ship.</a:t>
            </a:r>
          </a:p>
        </p:txBody>
      </p:sp>
      <p:cxnSp>
        <p:nvCxnSpPr>
          <p:cNvPr id="10" name="Connector: Curved 25">
            <a:extLst>
              <a:ext uri="{FF2B5EF4-FFF2-40B4-BE49-F238E27FC236}">
                <a16:creationId xmlns:a16="http://schemas.microsoft.com/office/drawing/2014/main" id="{71BC2892-939F-3716-D286-B6E5805DE728}"/>
              </a:ext>
            </a:extLst>
          </p:cNvPr>
          <p:cNvCxnSpPr>
            <a:cxnSpLocks/>
            <a:endCxn id="7" idx="2"/>
          </p:cNvCxnSpPr>
          <p:nvPr/>
        </p:nvCxnSpPr>
        <p:spPr>
          <a:xfrm rot="5400000">
            <a:off x="11589886" y="5902306"/>
            <a:ext cx="27477" cy="10206656"/>
          </a:xfrm>
          <a:prstGeom prst="curvedConnector3">
            <a:avLst>
              <a:gd name="adj1" fmla="val 2318556"/>
            </a:avLst>
          </a:prstGeom>
          <a:ln w="57150">
            <a:solidFill>
              <a:srgbClr val="FF2D64"/>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6" descr="Keir Dullea in a scene from the 1968 film, &quot;2001: A Space Odyssey.&quot;">
            <a:extLst>
              <a:ext uri="{FF2B5EF4-FFF2-40B4-BE49-F238E27FC236}">
                <a16:creationId xmlns:a16="http://schemas.microsoft.com/office/drawing/2014/main" id="{BE4E02D9-A34D-9229-D46C-0D536134DB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59" t="9281" r="27780"/>
          <a:stretch/>
        </p:blipFill>
        <p:spPr bwMode="auto">
          <a:xfrm>
            <a:off x="14394139" y="6968932"/>
            <a:ext cx="4625627" cy="4028877"/>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34">
            <a:extLst>
              <a:ext uri="{FF2B5EF4-FFF2-40B4-BE49-F238E27FC236}">
                <a16:creationId xmlns:a16="http://schemas.microsoft.com/office/drawing/2014/main" id="{B42490C2-B7EB-9377-5739-D1366167B43C}"/>
              </a:ext>
            </a:extLst>
          </p:cNvPr>
          <p:cNvSpPr/>
          <p:nvPr/>
        </p:nvSpPr>
        <p:spPr>
          <a:xfrm>
            <a:off x="18826811" y="8688986"/>
            <a:ext cx="3169920" cy="1138061"/>
          </a:xfrm>
          <a:prstGeom prst="wedgeRectCallout">
            <a:avLst>
              <a:gd name="adj1" fmla="val -72904"/>
              <a:gd name="adj2" fmla="val 47662"/>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I don</a:t>
            </a:r>
            <a:r>
              <a:rPr lang="el-GR" sz="2400" dirty="0"/>
              <a:t>’</a:t>
            </a:r>
            <a:r>
              <a:rPr lang="en-GB" sz="2400" dirty="0"/>
              <a:t>t care.</a:t>
            </a:r>
          </a:p>
        </p:txBody>
      </p:sp>
      <p:sp>
        <p:nvSpPr>
          <p:cNvPr id="13" name="TextBox 12">
            <a:extLst>
              <a:ext uri="{FF2B5EF4-FFF2-40B4-BE49-F238E27FC236}">
                <a16:creationId xmlns:a16="http://schemas.microsoft.com/office/drawing/2014/main" id="{BD4358AC-7E17-8739-4E88-B2018BA30CDA}"/>
              </a:ext>
            </a:extLst>
          </p:cNvPr>
          <p:cNvSpPr txBox="1"/>
          <p:nvPr/>
        </p:nvSpPr>
        <p:spPr>
          <a:xfrm>
            <a:off x="7622406" y="11739651"/>
            <a:ext cx="7894197" cy="461665"/>
          </a:xfrm>
          <a:prstGeom prst="rect">
            <a:avLst/>
          </a:prstGeom>
          <a:noFill/>
        </p:spPr>
        <p:txBody>
          <a:bodyPr wrap="square" rtlCol="0">
            <a:spAutoFit/>
          </a:bodyPr>
          <a:lstStyle/>
          <a:p>
            <a:pPr algn="ct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Ignores or disapproves</a:t>
            </a:r>
          </a:p>
        </p:txBody>
      </p:sp>
      <p:sp>
        <p:nvSpPr>
          <p:cNvPr id="14" name="TextBox 13">
            <a:extLst>
              <a:ext uri="{FF2B5EF4-FFF2-40B4-BE49-F238E27FC236}">
                <a16:creationId xmlns:a16="http://schemas.microsoft.com/office/drawing/2014/main" id="{461D29B1-CE8E-0172-8B55-7C8023F62CCB}"/>
              </a:ext>
            </a:extLst>
          </p:cNvPr>
          <p:cNvSpPr txBox="1"/>
          <p:nvPr/>
        </p:nvSpPr>
        <p:spPr>
          <a:xfrm>
            <a:off x="7617389" y="5749478"/>
            <a:ext cx="7894197" cy="461665"/>
          </a:xfrm>
          <a:prstGeom prst="rect">
            <a:avLst/>
          </a:prstGeom>
          <a:noFill/>
        </p:spPr>
        <p:txBody>
          <a:bodyPr wrap="square" rtlCol="0">
            <a:spAutoFit/>
          </a:bodyPr>
          <a:lstStyle/>
          <a:p>
            <a:pPr algn="ct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Not critical decision: does not inform.</a:t>
            </a:r>
          </a:p>
        </p:txBody>
      </p:sp>
      <p:pic>
        <p:nvPicPr>
          <p:cNvPr id="18" name="Content Placeholder 3">
            <a:extLst>
              <a:ext uri="{FF2B5EF4-FFF2-40B4-BE49-F238E27FC236}">
                <a16:creationId xmlns:a16="http://schemas.microsoft.com/office/drawing/2014/main" id="{0F6F5463-9D1D-806B-77DA-2E17B0B165DC}"/>
              </a:ext>
            </a:extLst>
          </p:cNvPr>
          <p:cNvPicPr>
            <a:picLocks noChangeAspect="1"/>
          </p:cNvPicPr>
          <p:nvPr/>
        </p:nvPicPr>
        <p:blipFill rotWithShape="1">
          <a:blip r:embed="rId4"/>
          <a:srcRect r="68802"/>
          <a:stretch/>
        </p:blipFill>
        <p:spPr>
          <a:xfrm>
            <a:off x="21432818" y="3747015"/>
            <a:ext cx="1444767" cy="1426308"/>
          </a:xfrm>
          <a:prstGeom prst="rect">
            <a:avLst/>
          </a:prstGeom>
          <a:effectLst/>
        </p:spPr>
      </p:pic>
    </p:spTree>
    <p:extLst>
      <p:ext uri="{BB962C8B-B14F-4D97-AF65-F5344CB8AC3E}">
        <p14:creationId xmlns:p14="http://schemas.microsoft.com/office/powerpoint/2010/main" val="411557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9C399-4A43-43BB-C5F2-66669143B6D3}"/>
              </a:ext>
            </a:extLst>
          </p:cNvPr>
          <p:cNvSpPr>
            <a:spLocks noGrp="1"/>
          </p:cNvSpPr>
          <p:nvPr>
            <p:ph type="body" sz="quarter" idx="24"/>
          </p:nvPr>
        </p:nvSpPr>
        <p:spPr/>
        <p:txBody>
          <a:bodyPr/>
          <a:lstStyle/>
          <a:p>
            <a:r>
              <a:rPr lang="en-SE" dirty="0"/>
              <a:t>Control Frameworks</a:t>
            </a:r>
          </a:p>
        </p:txBody>
      </p:sp>
      <p:sp>
        <p:nvSpPr>
          <p:cNvPr id="5" name="Text Placeholder 4">
            <a:extLst>
              <a:ext uri="{FF2B5EF4-FFF2-40B4-BE49-F238E27FC236}">
                <a16:creationId xmlns:a16="http://schemas.microsoft.com/office/drawing/2014/main" id="{B1FB870C-215E-580A-D32D-CA0EDFF81108}"/>
              </a:ext>
            </a:extLst>
          </p:cNvPr>
          <p:cNvSpPr>
            <a:spLocks noGrp="1"/>
          </p:cNvSpPr>
          <p:nvPr>
            <p:ph type="body" sz="quarter" idx="25"/>
          </p:nvPr>
        </p:nvSpPr>
        <p:spPr/>
        <p:txBody>
          <a:bodyPr/>
          <a:lstStyle/>
          <a:p>
            <a:r>
              <a:rPr lang="en-SE" dirty="0"/>
              <a:t>Human-</a:t>
            </a:r>
            <a:r>
              <a:rPr lang="en-SE" i="1" dirty="0"/>
              <a:t>ON</a:t>
            </a:r>
            <a:r>
              <a:rPr lang="en-SE" dirty="0"/>
              <a:t>-the-Loop</a:t>
            </a:r>
          </a:p>
        </p:txBody>
      </p:sp>
      <p:sp>
        <p:nvSpPr>
          <p:cNvPr id="6" name="Slide Number Placeholder 5">
            <a:extLst>
              <a:ext uri="{FF2B5EF4-FFF2-40B4-BE49-F238E27FC236}">
                <a16:creationId xmlns:a16="http://schemas.microsoft.com/office/drawing/2014/main" id="{4C4C94F7-E12E-D59E-8073-44F9C1C241E0}"/>
              </a:ext>
            </a:extLst>
          </p:cNvPr>
          <p:cNvSpPr>
            <a:spLocks noGrp="1"/>
          </p:cNvSpPr>
          <p:nvPr>
            <p:ph type="sldNum" sz="quarter" idx="4"/>
          </p:nvPr>
        </p:nvSpPr>
        <p:spPr>
          <a:xfrm>
            <a:off x="11564488" y="14014139"/>
            <a:ext cx="1014046" cy="730250"/>
          </a:xfrm>
        </p:spPr>
        <p:txBody>
          <a:bodyPr/>
          <a:lstStyle/>
          <a:p>
            <a:pPr fontAlgn="base">
              <a:spcBef>
                <a:spcPct val="0"/>
              </a:spcBef>
              <a:spcAft>
                <a:spcPct val="0"/>
              </a:spcAft>
              <a:defRPr/>
            </a:pPr>
            <a:fld id="{DD9F0740-C59C-4AD6-B752-7CC1CE13501A}" type="slidenum">
              <a:rPr lang="bg-BG" smtClean="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pPr fontAlgn="base">
                <a:spcBef>
                  <a:spcPct val="0"/>
                </a:spcBef>
                <a:spcAft>
                  <a:spcPct val="0"/>
                </a:spcAft>
                <a:defRPr/>
              </a:pPr>
              <a:t>21</a:t>
            </a:fld>
            <a:endParaRPr lang="bg-BG"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Picture 2" descr="HAL 9000 – Wikipedia">
            <a:extLst>
              <a:ext uri="{FF2B5EF4-FFF2-40B4-BE49-F238E27FC236}">
                <a16:creationId xmlns:a16="http://schemas.microsoft.com/office/drawing/2014/main" id="{A6233032-FE93-EBCE-2556-5EFCC5A0C2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320" y="6931421"/>
            <a:ext cx="4087952" cy="408795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ctor: Curved 8">
            <a:extLst>
              <a:ext uri="{FF2B5EF4-FFF2-40B4-BE49-F238E27FC236}">
                <a16:creationId xmlns:a16="http://schemas.microsoft.com/office/drawing/2014/main" id="{804E276D-5AF6-8C0C-0FB2-862890E9BBD7}"/>
              </a:ext>
            </a:extLst>
          </p:cNvPr>
          <p:cNvCxnSpPr>
            <a:cxnSpLocks/>
            <a:stCxn id="7" idx="3"/>
            <a:endCxn id="3" idx="1"/>
          </p:cNvCxnSpPr>
          <p:nvPr/>
        </p:nvCxnSpPr>
        <p:spPr>
          <a:xfrm flipV="1">
            <a:off x="8544272" y="8963318"/>
            <a:ext cx="6088372" cy="12079"/>
          </a:xfrm>
          <a:prstGeom prst="curvedConnector3">
            <a:avLst>
              <a:gd name="adj1" fmla="val 50000"/>
            </a:avLst>
          </a:prstGeom>
          <a:ln w="57150">
            <a:solidFill>
              <a:srgbClr val="FF2D64"/>
            </a:solidFill>
            <a:tailEnd type="triangle"/>
          </a:ln>
        </p:spPr>
        <p:style>
          <a:lnRef idx="1">
            <a:schemeClr val="accent1"/>
          </a:lnRef>
          <a:fillRef idx="0">
            <a:schemeClr val="accent1"/>
          </a:fillRef>
          <a:effectRef idx="0">
            <a:schemeClr val="accent1"/>
          </a:effectRef>
          <a:fontRef idx="minor">
            <a:schemeClr val="tx1"/>
          </a:fontRef>
        </p:style>
      </p:cxnSp>
      <p:sp>
        <p:nvSpPr>
          <p:cNvPr id="9" name="Speech Bubble: Rectangle 14">
            <a:extLst>
              <a:ext uri="{FF2B5EF4-FFF2-40B4-BE49-F238E27FC236}">
                <a16:creationId xmlns:a16="http://schemas.microsoft.com/office/drawing/2014/main" id="{FE378038-ABCC-7211-717D-46416F233B8B}"/>
              </a:ext>
            </a:extLst>
          </p:cNvPr>
          <p:cNvSpPr/>
          <p:nvPr/>
        </p:nvSpPr>
        <p:spPr>
          <a:xfrm>
            <a:off x="1522536" y="6211143"/>
            <a:ext cx="3169920" cy="1138061"/>
          </a:xfrm>
          <a:prstGeom prst="wedgeRectCallout">
            <a:avLst>
              <a:gd name="adj1" fmla="val 57273"/>
              <a:gd name="adj2" fmla="val 43615"/>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I will fly the ship.</a:t>
            </a:r>
          </a:p>
        </p:txBody>
      </p:sp>
      <p:sp>
        <p:nvSpPr>
          <p:cNvPr id="14" name="TextBox 13">
            <a:extLst>
              <a:ext uri="{FF2B5EF4-FFF2-40B4-BE49-F238E27FC236}">
                <a16:creationId xmlns:a16="http://schemas.microsoft.com/office/drawing/2014/main" id="{461D29B1-CE8E-0172-8B55-7C8023F62CCB}"/>
              </a:ext>
            </a:extLst>
          </p:cNvPr>
          <p:cNvSpPr txBox="1"/>
          <p:nvPr/>
        </p:nvSpPr>
        <p:spPr>
          <a:xfrm>
            <a:off x="7530957" y="8363013"/>
            <a:ext cx="7894197" cy="461665"/>
          </a:xfrm>
          <a:prstGeom prst="rect">
            <a:avLst/>
          </a:prstGeom>
          <a:noFill/>
        </p:spPr>
        <p:txBody>
          <a:bodyPr wrap="square" rtlCol="0">
            <a:spAutoFit/>
          </a:bodyPr>
          <a:lstStyle/>
          <a:p>
            <a:pPr algn="ct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Takes action</a:t>
            </a:r>
          </a:p>
        </p:txBody>
      </p:sp>
      <p:pic>
        <p:nvPicPr>
          <p:cNvPr id="18" name="Content Placeholder 3">
            <a:extLst>
              <a:ext uri="{FF2B5EF4-FFF2-40B4-BE49-F238E27FC236}">
                <a16:creationId xmlns:a16="http://schemas.microsoft.com/office/drawing/2014/main" id="{0F6F5463-9D1D-806B-77DA-2E17B0B165DC}"/>
              </a:ext>
            </a:extLst>
          </p:cNvPr>
          <p:cNvPicPr>
            <a:picLocks noChangeAspect="1"/>
          </p:cNvPicPr>
          <p:nvPr/>
        </p:nvPicPr>
        <p:blipFill rotWithShape="1">
          <a:blip r:embed="rId3"/>
          <a:srcRect l="33296" r="30770"/>
          <a:stretch/>
        </p:blipFill>
        <p:spPr>
          <a:xfrm>
            <a:off x="21307315" y="3747015"/>
            <a:ext cx="1664087" cy="1426308"/>
          </a:xfrm>
          <a:prstGeom prst="rect">
            <a:avLst/>
          </a:prstGeom>
          <a:effectLst/>
        </p:spPr>
      </p:pic>
      <p:pic>
        <p:nvPicPr>
          <p:cNvPr id="3" name="Picture 4" descr="Discovery One - Wikipedia">
            <a:extLst>
              <a:ext uri="{FF2B5EF4-FFF2-40B4-BE49-F238E27FC236}">
                <a16:creationId xmlns:a16="http://schemas.microsoft.com/office/drawing/2014/main" id="{5D6E3123-50EF-E563-36D1-BC9607D9C0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2644" y="7473100"/>
            <a:ext cx="6386648" cy="2980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62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9C399-4A43-43BB-C5F2-66669143B6D3}"/>
              </a:ext>
            </a:extLst>
          </p:cNvPr>
          <p:cNvSpPr>
            <a:spLocks noGrp="1"/>
          </p:cNvSpPr>
          <p:nvPr>
            <p:ph type="body" sz="quarter" idx="24"/>
          </p:nvPr>
        </p:nvSpPr>
        <p:spPr/>
        <p:txBody>
          <a:bodyPr/>
          <a:lstStyle/>
          <a:p>
            <a:r>
              <a:rPr lang="en-SE" dirty="0"/>
              <a:t>Control Frameworks</a:t>
            </a:r>
          </a:p>
        </p:txBody>
      </p:sp>
      <p:sp>
        <p:nvSpPr>
          <p:cNvPr id="5" name="Text Placeholder 4">
            <a:extLst>
              <a:ext uri="{FF2B5EF4-FFF2-40B4-BE49-F238E27FC236}">
                <a16:creationId xmlns:a16="http://schemas.microsoft.com/office/drawing/2014/main" id="{B1FB870C-215E-580A-D32D-CA0EDFF81108}"/>
              </a:ext>
            </a:extLst>
          </p:cNvPr>
          <p:cNvSpPr>
            <a:spLocks noGrp="1"/>
          </p:cNvSpPr>
          <p:nvPr>
            <p:ph type="body" sz="quarter" idx="25"/>
          </p:nvPr>
        </p:nvSpPr>
        <p:spPr/>
        <p:txBody>
          <a:bodyPr/>
          <a:lstStyle/>
          <a:p>
            <a:r>
              <a:rPr lang="en-SE" dirty="0"/>
              <a:t>Human-</a:t>
            </a:r>
            <a:r>
              <a:rPr lang="en-SE" i="1" dirty="0"/>
              <a:t>ON</a:t>
            </a:r>
            <a:r>
              <a:rPr lang="en-SE" dirty="0"/>
              <a:t>-the-Loop</a:t>
            </a:r>
          </a:p>
        </p:txBody>
      </p:sp>
      <p:sp>
        <p:nvSpPr>
          <p:cNvPr id="6" name="Slide Number Placeholder 5">
            <a:extLst>
              <a:ext uri="{FF2B5EF4-FFF2-40B4-BE49-F238E27FC236}">
                <a16:creationId xmlns:a16="http://schemas.microsoft.com/office/drawing/2014/main" id="{4C4C94F7-E12E-D59E-8073-44F9C1C241E0}"/>
              </a:ext>
            </a:extLst>
          </p:cNvPr>
          <p:cNvSpPr>
            <a:spLocks noGrp="1"/>
          </p:cNvSpPr>
          <p:nvPr>
            <p:ph type="sldNum" sz="quarter" idx="4"/>
          </p:nvPr>
        </p:nvSpPr>
        <p:spPr>
          <a:xfrm>
            <a:off x="11564488" y="14014139"/>
            <a:ext cx="1014046" cy="730250"/>
          </a:xfrm>
        </p:spPr>
        <p:txBody>
          <a:bodyPr/>
          <a:lstStyle/>
          <a:p>
            <a:pPr fontAlgn="base">
              <a:spcBef>
                <a:spcPct val="0"/>
              </a:spcBef>
              <a:spcAft>
                <a:spcPct val="0"/>
              </a:spcAft>
              <a:defRPr/>
            </a:pPr>
            <a:fld id="{DD9F0740-C59C-4AD6-B752-7CC1CE13501A}" type="slidenum">
              <a:rPr lang="bg-BG" smtClean="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pPr fontAlgn="base">
                <a:spcBef>
                  <a:spcPct val="0"/>
                </a:spcBef>
                <a:spcAft>
                  <a:spcPct val="0"/>
                </a:spcAft>
                <a:defRPr/>
              </a:pPr>
              <a:t>22</a:t>
            </a:fld>
            <a:endParaRPr lang="bg-BG"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Picture 2" descr="HAL 9000 – Wikipedia">
            <a:extLst>
              <a:ext uri="{FF2B5EF4-FFF2-40B4-BE49-F238E27FC236}">
                <a16:creationId xmlns:a16="http://schemas.microsoft.com/office/drawing/2014/main" id="{A6233032-FE93-EBCE-2556-5EFCC5A0C2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320" y="6931421"/>
            <a:ext cx="4087952" cy="408795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ctor: Curved 25">
            <a:extLst>
              <a:ext uri="{FF2B5EF4-FFF2-40B4-BE49-F238E27FC236}">
                <a16:creationId xmlns:a16="http://schemas.microsoft.com/office/drawing/2014/main" id="{71BC2892-939F-3716-D286-B6E5805DE728}"/>
              </a:ext>
            </a:extLst>
          </p:cNvPr>
          <p:cNvCxnSpPr>
            <a:cxnSpLocks/>
            <a:endCxn id="7" idx="2"/>
          </p:cNvCxnSpPr>
          <p:nvPr/>
        </p:nvCxnSpPr>
        <p:spPr>
          <a:xfrm rot="5400000">
            <a:off x="11589886" y="5902306"/>
            <a:ext cx="27477" cy="10206656"/>
          </a:xfrm>
          <a:prstGeom prst="curvedConnector3">
            <a:avLst>
              <a:gd name="adj1" fmla="val 2318556"/>
            </a:avLst>
          </a:prstGeom>
          <a:ln w="57150">
            <a:solidFill>
              <a:srgbClr val="FF2D64"/>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6" descr="Keir Dullea in a scene from the 1968 film, &quot;2001: A Space Odyssey.&quot;">
            <a:extLst>
              <a:ext uri="{FF2B5EF4-FFF2-40B4-BE49-F238E27FC236}">
                <a16:creationId xmlns:a16="http://schemas.microsoft.com/office/drawing/2014/main" id="{BE4E02D9-A34D-9229-D46C-0D536134DB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59" t="9281" r="27780"/>
          <a:stretch/>
        </p:blipFill>
        <p:spPr bwMode="auto">
          <a:xfrm>
            <a:off x="14394139" y="6968932"/>
            <a:ext cx="4625627" cy="4028877"/>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34">
            <a:extLst>
              <a:ext uri="{FF2B5EF4-FFF2-40B4-BE49-F238E27FC236}">
                <a16:creationId xmlns:a16="http://schemas.microsoft.com/office/drawing/2014/main" id="{B42490C2-B7EB-9377-5739-D1366167B43C}"/>
              </a:ext>
            </a:extLst>
          </p:cNvPr>
          <p:cNvSpPr/>
          <p:nvPr/>
        </p:nvSpPr>
        <p:spPr>
          <a:xfrm>
            <a:off x="18826811" y="8688986"/>
            <a:ext cx="3169920" cy="1138061"/>
          </a:xfrm>
          <a:prstGeom prst="wedgeRectCallout">
            <a:avLst>
              <a:gd name="adj1" fmla="val -72904"/>
              <a:gd name="adj2" fmla="val 47662"/>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Helvetica Neue" panose="02000503000000020004" pitchFamily="2" charset="0"/>
                <a:ea typeface="Helvetica Neue" panose="02000503000000020004" pitchFamily="2" charset="0"/>
                <a:cs typeface="Helvetica Neue" panose="02000503000000020004" pitchFamily="2" charset="0"/>
              </a:rPr>
              <a:t>Stop flying!</a:t>
            </a:r>
          </a:p>
        </p:txBody>
      </p:sp>
      <p:sp>
        <p:nvSpPr>
          <p:cNvPr id="13" name="TextBox 12">
            <a:extLst>
              <a:ext uri="{FF2B5EF4-FFF2-40B4-BE49-F238E27FC236}">
                <a16:creationId xmlns:a16="http://schemas.microsoft.com/office/drawing/2014/main" id="{BD4358AC-7E17-8739-4E88-B2018BA30CDA}"/>
              </a:ext>
            </a:extLst>
          </p:cNvPr>
          <p:cNvSpPr txBox="1"/>
          <p:nvPr/>
        </p:nvSpPr>
        <p:spPr>
          <a:xfrm>
            <a:off x="7622406" y="11739651"/>
            <a:ext cx="7894197" cy="461665"/>
          </a:xfrm>
          <a:prstGeom prst="rect">
            <a:avLst/>
          </a:prstGeom>
          <a:noFill/>
        </p:spPr>
        <p:txBody>
          <a:bodyPr wrap="square" rtlCol="0">
            <a:spAutoFit/>
          </a:bodyPr>
          <a:lstStyle/>
          <a:p>
            <a:pPr algn="ct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Intervenes</a:t>
            </a:r>
          </a:p>
        </p:txBody>
      </p:sp>
      <p:pic>
        <p:nvPicPr>
          <p:cNvPr id="3" name="Content Placeholder 3">
            <a:extLst>
              <a:ext uri="{FF2B5EF4-FFF2-40B4-BE49-F238E27FC236}">
                <a16:creationId xmlns:a16="http://schemas.microsoft.com/office/drawing/2014/main" id="{49954043-FB70-CB53-DE57-3E0C509035A5}"/>
              </a:ext>
            </a:extLst>
          </p:cNvPr>
          <p:cNvPicPr>
            <a:picLocks noChangeAspect="1"/>
          </p:cNvPicPr>
          <p:nvPr/>
        </p:nvPicPr>
        <p:blipFill rotWithShape="1">
          <a:blip r:embed="rId4"/>
          <a:srcRect l="33296" r="30770"/>
          <a:stretch/>
        </p:blipFill>
        <p:spPr>
          <a:xfrm>
            <a:off x="21307315" y="3747015"/>
            <a:ext cx="1664087" cy="1426308"/>
          </a:xfrm>
          <a:prstGeom prst="rect">
            <a:avLst/>
          </a:prstGeom>
          <a:effectLst/>
        </p:spPr>
      </p:pic>
    </p:spTree>
    <p:extLst>
      <p:ext uri="{BB962C8B-B14F-4D97-AF65-F5344CB8AC3E}">
        <p14:creationId xmlns:p14="http://schemas.microsoft.com/office/powerpoint/2010/main" val="424643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9C399-4A43-43BB-C5F2-66669143B6D3}"/>
              </a:ext>
            </a:extLst>
          </p:cNvPr>
          <p:cNvSpPr>
            <a:spLocks noGrp="1"/>
          </p:cNvSpPr>
          <p:nvPr>
            <p:ph type="body" sz="quarter" idx="24"/>
          </p:nvPr>
        </p:nvSpPr>
        <p:spPr/>
        <p:txBody>
          <a:bodyPr/>
          <a:lstStyle/>
          <a:p>
            <a:r>
              <a:rPr lang="en-SE" dirty="0"/>
              <a:t>Control Frameworks</a:t>
            </a:r>
          </a:p>
        </p:txBody>
      </p:sp>
      <p:sp>
        <p:nvSpPr>
          <p:cNvPr id="5" name="Text Placeholder 4">
            <a:extLst>
              <a:ext uri="{FF2B5EF4-FFF2-40B4-BE49-F238E27FC236}">
                <a16:creationId xmlns:a16="http://schemas.microsoft.com/office/drawing/2014/main" id="{B1FB870C-215E-580A-D32D-CA0EDFF81108}"/>
              </a:ext>
            </a:extLst>
          </p:cNvPr>
          <p:cNvSpPr>
            <a:spLocks noGrp="1"/>
          </p:cNvSpPr>
          <p:nvPr>
            <p:ph type="body" sz="quarter" idx="25"/>
          </p:nvPr>
        </p:nvSpPr>
        <p:spPr/>
        <p:txBody>
          <a:bodyPr/>
          <a:lstStyle/>
          <a:p>
            <a:r>
              <a:rPr lang="en-SE" dirty="0"/>
              <a:t>Human-</a:t>
            </a:r>
            <a:r>
              <a:rPr lang="en-SE" i="1" dirty="0"/>
              <a:t>ON</a:t>
            </a:r>
            <a:r>
              <a:rPr lang="en-SE" dirty="0"/>
              <a:t>-the-Loop</a:t>
            </a:r>
          </a:p>
        </p:txBody>
      </p:sp>
      <p:sp>
        <p:nvSpPr>
          <p:cNvPr id="6" name="Slide Number Placeholder 5">
            <a:extLst>
              <a:ext uri="{FF2B5EF4-FFF2-40B4-BE49-F238E27FC236}">
                <a16:creationId xmlns:a16="http://schemas.microsoft.com/office/drawing/2014/main" id="{4C4C94F7-E12E-D59E-8073-44F9C1C241E0}"/>
              </a:ext>
            </a:extLst>
          </p:cNvPr>
          <p:cNvSpPr>
            <a:spLocks noGrp="1"/>
          </p:cNvSpPr>
          <p:nvPr>
            <p:ph type="sldNum" sz="quarter" idx="4"/>
          </p:nvPr>
        </p:nvSpPr>
        <p:spPr>
          <a:xfrm>
            <a:off x="11564488" y="14014139"/>
            <a:ext cx="1014046" cy="730250"/>
          </a:xfrm>
        </p:spPr>
        <p:txBody>
          <a:bodyPr/>
          <a:lstStyle/>
          <a:p>
            <a:pPr fontAlgn="base">
              <a:spcBef>
                <a:spcPct val="0"/>
              </a:spcBef>
              <a:spcAft>
                <a:spcPct val="0"/>
              </a:spcAft>
              <a:defRPr/>
            </a:pPr>
            <a:fld id="{DD9F0740-C59C-4AD6-B752-7CC1CE13501A}" type="slidenum">
              <a:rPr lang="bg-BG" smtClean="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pPr fontAlgn="base">
                <a:spcBef>
                  <a:spcPct val="0"/>
                </a:spcBef>
                <a:spcAft>
                  <a:spcPct val="0"/>
                </a:spcAft>
                <a:defRPr/>
              </a:pPr>
              <a:t>23</a:t>
            </a:fld>
            <a:endParaRPr lang="bg-BG"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Picture 2" descr="HAL 9000 – Wikipedia">
            <a:extLst>
              <a:ext uri="{FF2B5EF4-FFF2-40B4-BE49-F238E27FC236}">
                <a16:creationId xmlns:a16="http://schemas.microsoft.com/office/drawing/2014/main" id="{A6233032-FE93-EBCE-2556-5EFCC5A0C2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320" y="6931421"/>
            <a:ext cx="4087952" cy="4087952"/>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14">
            <a:extLst>
              <a:ext uri="{FF2B5EF4-FFF2-40B4-BE49-F238E27FC236}">
                <a16:creationId xmlns:a16="http://schemas.microsoft.com/office/drawing/2014/main" id="{FE378038-ABCC-7211-717D-46416F233B8B}"/>
              </a:ext>
            </a:extLst>
          </p:cNvPr>
          <p:cNvSpPr/>
          <p:nvPr/>
        </p:nvSpPr>
        <p:spPr>
          <a:xfrm>
            <a:off x="1522536" y="6211143"/>
            <a:ext cx="3169920" cy="1138061"/>
          </a:xfrm>
          <a:prstGeom prst="wedgeRectCallout">
            <a:avLst>
              <a:gd name="adj1" fmla="val 57273"/>
              <a:gd name="adj2" fmla="val 43615"/>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I stopped.</a:t>
            </a:r>
          </a:p>
        </p:txBody>
      </p:sp>
      <p:pic>
        <p:nvPicPr>
          <p:cNvPr id="3" name="Picture 4" descr="Discovery One - Wikipedia">
            <a:extLst>
              <a:ext uri="{FF2B5EF4-FFF2-40B4-BE49-F238E27FC236}">
                <a16:creationId xmlns:a16="http://schemas.microsoft.com/office/drawing/2014/main" id="{5D6E3123-50EF-E563-36D1-BC9607D9C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2644" y="7473100"/>
            <a:ext cx="6386648" cy="2980435"/>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a:extLst>
              <a:ext uri="{FF2B5EF4-FFF2-40B4-BE49-F238E27FC236}">
                <a16:creationId xmlns:a16="http://schemas.microsoft.com/office/drawing/2014/main" id="{D62EF336-6F45-596F-5394-93B203521627}"/>
              </a:ext>
            </a:extLst>
          </p:cNvPr>
          <p:cNvPicPr>
            <a:picLocks noChangeAspect="1"/>
          </p:cNvPicPr>
          <p:nvPr/>
        </p:nvPicPr>
        <p:blipFill rotWithShape="1">
          <a:blip r:embed="rId4"/>
          <a:srcRect l="33296" r="30770"/>
          <a:stretch/>
        </p:blipFill>
        <p:spPr>
          <a:xfrm>
            <a:off x="21307315" y="3747015"/>
            <a:ext cx="1664087" cy="1426308"/>
          </a:xfrm>
          <a:prstGeom prst="rect">
            <a:avLst/>
          </a:prstGeom>
          <a:effectLst/>
        </p:spPr>
      </p:pic>
    </p:spTree>
    <p:extLst>
      <p:ext uri="{BB962C8B-B14F-4D97-AF65-F5344CB8AC3E}">
        <p14:creationId xmlns:p14="http://schemas.microsoft.com/office/powerpoint/2010/main" val="193014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9C399-4A43-43BB-C5F2-66669143B6D3}"/>
              </a:ext>
            </a:extLst>
          </p:cNvPr>
          <p:cNvSpPr>
            <a:spLocks noGrp="1"/>
          </p:cNvSpPr>
          <p:nvPr>
            <p:ph type="body" sz="quarter" idx="24"/>
          </p:nvPr>
        </p:nvSpPr>
        <p:spPr/>
        <p:txBody>
          <a:bodyPr/>
          <a:lstStyle/>
          <a:p>
            <a:r>
              <a:rPr lang="en-SE" dirty="0"/>
              <a:t>Control Frameworks</a:t>
            </a:r>
          </a:p>
        </p:txBody>
      </p:sp>
      <p:sp>
        <p:nvSpPr>
          <p:cNvPr id="5" name="Text Placeholder 4">
            <a:extLst>
              <a:ext uri="{FF2B5EF4-FFF2-40B4-BE49-F238E27FC236}">
                <a16:creationId xmlns:a16="http://schemas.microsoft.com/office/drawing/2014/main" id="{B1FB870C-215E-580A-D32D-CA0EDFF81108}"/>
              </a:ext>
            </a:extLst>
          </p:cNvPr>
          <p:cNvSpPr>
            <a:spLocks noGrp="1"/>
          </p:cNvSpPr>
          <p:nvPr>
            <p:ph type="body" sz="quarter" idx="25"/>
          </p:nvPr>
        </p:nvSpPr>
        <p:spPr/>
        <p:txBody>
          <a:bodyPr/>
          <a:lstStyle/>
          <a:p>
            <a:r>
              <a:rPr lang="en-SE" dirty="0"/>
              <a:t>Human-</a:t>
            </a:r>
            <a:r>
              <a:rPr lang="en-SE" i="1" dirty="0"/>
              <a:t>ON</a:t>
            </a:r>
            <a:r>
              <a:rPr lang="en-SE" dirty="0"/>
              <a:t>-the-Loop</a:t>
            </a:r>
          </a:p>
        </p:txBody>
      </p:sp>
      <p:sp>
        <p:nvSpPr>
          <p:cNvPr id="6" name="Slide Number Placeholder 5">
            <a:extLst>
              <a:ext uri="{FF2B5EF4-FFF2-40B4-BE49-F238E27FC236}">
                <a16:creationId xmlns:a16="http://schemas.microsoft.com/office/drawing/2014/main" id="{4C4C94F7-E12E-D59E-8073-44F9C1C241E0}"/>
              </a:ext>
            </a:extLst>
          </p:cNvPr>
          <p:cNvSpPr>
            <a:spLocks noGrp="1"/>
          </p:cNvSpPr>
          <p:nvPr>
            <p:ph type="sldNum" sz="quarter" idx="4"/>
          </p:nvPr>
        </p:nvSpPr>
        <p:spPr>
          <a:xfrm>
            <a:off x="11564488" y="14014139"/>
            <a:ext cx="1014046" cy="730250"/>
          </a:xfrm>
        </p:spPr>
        <p:txBody>
          <a:bodyPr/>
          <a:lstStyle/>
          <a:p>
            <a:pPr fontAlgn="base">
              <a:spcBef>
                <a:spcPct val="0"/>
              </a:spcBef>
              <a:spcAft>
                <a:spcPct val="0"/>
              </a:spcAft>
              <a:defRPr/>
            </a:pPr>
            <a:fld id="{DD9F0740-C59C-4AD6-B752-7CC1CE13501A}" type="slidenum">
              <a:rPr lang="bg-BG" smtClean="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pPr fontAlgn="base">
                <a:spcBef>
                  <a:spcPct val="0"/>
                </a:spcBef>
                <a:spcAft>
                  <a:spcPct val="0"/>
                </a:spcAft>
                <a:defRPr/>
              </a:pPr>
              <a:t>24</a:t>
            </a:fld>
            <a:endParaRPr lang="bg-BG"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Picture 2" descr="HAL 9000 – Wikipedia">
            <a:extLst>
              <a:ext uri="{FF2B5EF4-FFF2-40B4-BE49-F238E27FC236}">
                <a16:creationId xmlns:a16="http://schemas.microsoft.com/office/drawing/2014/main" id="{A6233032-FE93-EBCE-2556-5EFCC5A0C2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320" y="6931421"/>
            <a:ext cx="4087952" cy="408795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ctor: Curved 8">
            <a:extLst>
              <a:ext uri="{FF2B5EF4-FFF2-40B4-BE49-F238E27FC236}">
                <a16:creationId xmlns:a16="http://schemas.microsoft.com/office/drawing/2014/main" id="{804E276D-5AF6-8C0C-0FB2-862890E9BBD7}"/>
              </a:ext>
            </a:extLst>
          </p:cNvPr>
          <p:cNvCxnSpPr>
            <a:stCxn id="7" idx="0"/>
          </p:cNvCxnSpPr>
          <p:nvPr/>
        </p:nvCxnSpPr>
        <p:spPr>
          <a:xfrm rot="16200000" flipH="1">
            <a:off x="11589886" y="1841832"/>
            <a:ext cx="27477" cy="10206656"/>
          </a:xfrm>
          <a:prstGeom prst="curvedConnector3">
            <a:avLst>
              <a:gd name="adj1" fmla="val -2218556"/>
            </a:avLst>
          </a:prstGeom>
          <a:ln w="57150">
            <a:solidFill>
              <a:srgbClr val="FF2D64"/>
            </a:solidFill>
            <a:tailEnd type="triangle"/>
          </a:ln>
        </p:spPr>
        <p:style>
          <a:lnRef idx="1">
            <a:schemeClr val="accent1"/>
          </a:lnRef>
          <a:fillRef idx="0">
            <a:schemeClr val="accent1"/>
          </a:fillRef>
          <a:effectRef idx="0">
            <a:schemeClr val="accent1"/>
          </a:effectRef>
          <a:fontRef idx="minor">
            <a:schemeClr val="tx1"/>
          </a:fontRef>
        </p:style>
      </p:cxnSp>
      <p:sp>
        <p:nvSpPr>
          <p:cNvPr id="9" name="Speech Bubble: Rectangle 14">
            <a:extLst>
              <a:ext uri="{FF2B5EF4-FFF2-40B4-BE49-F238E27FC236}">
                <a16:creationId xmlns:a16="http://schemas.microsoft.com/office/drawing/2014/main" id="{FE378038-ABCC-7211-717D-46416F233B8B}"/>
              </a:ext>
            </a:extLst>
          </p:cNvPr>
          <p:cNvSpPr/>
          <p:nvPr/>
        </p:nvSpPr>
        <p:spPr>
          <a:xfrm>
            <a:off x="1522536" y="6211143"/>
            <a:ext cx="3169920" cy="1138061"/>
          </a:xfrm>
          <a:prstGeom prst="wedgeRectCallout">
            <a:avLst>
              <a:gd name="adj1" fmla="val 57273"/>
              <a:gd name="adj2" fmla="val 43615"/>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Helvetica Neue" panose="02000503000000020004" pitchFamily="2" charset="0"/>
                <a:ea typeface="Helvetica Neue" panose="02000503000000020004" pitchFamily="2" charset="0"/>
                <a:cs typeface="Helvetica Neue" panose="02000503000000020004" pitchFamily="2" charset="0"/>
              </a:rPr>
              <a:t>Should </a:t>
            </a:r>
          </a:p>
          <a:p>
            <a:pPr algn="ctr"/>
            <a:r>
              <a:rPr lang="en-GB" sz="2400" dirty="0">
                <a:latin typeface="Helvetica Neue" panose="02000503000000020004" pitchFamily="2" charset="0"/>
                <a:ea typeface="Helvetica Neue" panose="02000503000000020004" pitchFamily="2" charset="0"/>
                <a:cs typeface="Helvetica Neue" panose="02000503000000020004" pitchFamily="2" charset="0"/>
              </a:rPr>
              <a:t>I kill David?</a:t>
            </a:r>
          </a:p>
        </p:txBody>
      </p:sp>
      <p:cxnSp>
        <p:nvCxnSpPr>
          <p:cNvPr id="10" name="Connector: Curved 25">
            <a:extLst>
              <a:ext uri="{FF2B5EF4-FFF2-40B4-BE49-F238E27FC236}">
                <a16:creationId xmlns:a16="http://schemas.microsoft.com/office/drawing/2014/main" id="{71BC2892-939F-3716-D286-B6E5805DE728}"/>
              </a:ext>
            </a:extLst>
          </p:cNvPr>
          <p:cNvCxnSpPr>
            <a:cxnSpLocks/>
            <a:endCxn id="7" idx="2"/>
          </p:cNvCxnSpPr>
          <p:nvPr/>
        </p:nvCxnSpPr>
        <p:spPr>
          <a:xfrm rot="5400000">
            <a:off x="11589886" y="5902306"/>
            <a:ext cx="27477" cy="10206656"/>
          </a:xfrm>
          <a:prstGeom prst="curvedConnector3">
            <a:avLst>
              <a:gd name="adj1" fmla="val 2318556"/>
            </a:avLst>
          </a:prstGeom>
          <a:ln w="57150">
            <a:solidFill>
              <a:srgbClr val="FF2D64"/>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6" descr="Keir Dullea in a scene from the 1968 film, &quot;2001: A Space Odyssey.&quot;">
            <a:extLst>
              <a:ext uri="{FF2B5EF4-FFF2-40B4-BE49-F238E27FC236}">
                <a16:creationId xmlns:a16="http://schemas.microsoft.com/office/drawing/2014/main" id="{BE4E02D9-A34D-9229-D46C-0D536134DB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59" t="9281" r="27780"/>
          <a:stretch/>
        </p:blipFill>
        <p:spPr bwMode="auto">
          <a:xfrm>
            <a:off x="14394139" y="6968932"/>
            <a:ext cx="4625627" cy="4028877"/>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34">
            <a:extLst>
              <a:ext uri="{FF2B5EF4-FFF2-40B4-BE49-F238E27FC236}">
                <a16:creationId xmlns:a16="http://schemas.microsoft.com/office/drawing/2014/main" id="{B42490C2-B7EB-9377-5739-D1366167B43C}"/>
              </a:ext>
            </a:extLst>
          </p:cNvPr>
          <p:cNvSpPr/>
          <p:nvPr/>
        </p:nvSpPr>
        <p:spPr>
          <a:xfrm>
            <a:off x="18826811" y="8688986"/>
            <a:ext cx="3169920" cy="1138061"/>
          </a:xfrm>
          <a:prstGeom prst="wedgeRectCallout">
            <a:avLst>
              <a:gd name="adj1" fmla="val -72904"/>
              <a:gd name="adj2" fmla="val 47662"/>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Helvetica Neue" panose="02000503000000020004" pitchFamily="2" charset="0"/>
                <a:ea typeface="Helvetica Neue" panose="02000503000000020004" pitchFamily="2" charset="0"/>
                <a:cs typeface="Helvetica Neue" panose="02000503000000020004" pitchFamily="2" charset="0"/>
              </a:rPr>
              <a:t>No! I am David!</a:t>
            </a:r>
          </a:p>
        </p:txBody>
      </p:sp>
      <p:sp>
        <p:nvSpPr>
          <p:cNvPr id="13" name="TextBox 12">
            <a:extLst>
              <a:ext uri="{FF2B5EF4-FFF2-40B4-BE49-F238E27FC236}">
                <a16:creationId xmlns:a16="http://schemas.microsoft.com/office/drawing/2014/main" id="{BD4358AC-7E17-8739-4E88-B2018BA30CDA}"/>
              </a:ext>
            </a:extLst>
          </p:cNvPr>
          <p:cNvSpPr txBox="1"/>
          <p:nvPr/>
        </p:nvSpPr>
        <p:spPr>
          <a:xfrm>
            <a:off x="7622406" y="11739651"/>
            <a:ext cx="7894197" cy="461665"/>
          </a:xfrm>
          <a:prstGeom prst="rect">
            <a:avLst/>
          </a:prstGeom>
          <a:noFill/>
        </p:spPr>
        <p:txBody>
          <a:bodyPr wrap="square" rtlCol="0">
            <a:spAutoFit/>
          </a:bodyPr>
          <a:lstStyle/>
          <a:p>
            <a:pPr algn="ct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Intervenes</a:t>
            </a:r>
          </a:p>
        </p:txBody>
      </p:sp>
      <p:sp>
        <p:nvSpPr>
          <p:cNvPr id="14" name="TextBox 13">
            <a:extLst>
              <a:ext uri="{FF2B5EF4-FFF2-40B4-BE49-F238E27FC236}">
                <a16:creationId xmlns:a16="http://schemas.microsoft.com/office/drawing/2014/main" id="{461D29B1-CE8E-0172-8B55-7C8023F62CCB}"/>
              </a:ext>
            </a:extLst>
          </p:cNvPr>
          <p:cNvSpPr txBox="1"/>
          <p:nvPr/>
        </p:nvSpPr>
        <p:spPr>
          <a:xfrm>
            <a:off x="7617389" y="5749478"/>
            <a:ext cx="7894197" cy="461665"/>
          </a:xfrm>
          <a:prstGeom prst="rect">
            <a:avLst/>
          </a:prstGeom>
          <a:noFill/>
        </p:spPr>
        <p:txBody>
          <a:bodyPr wrap="square" rtlCol="0">
            <a:spAutoFit/>
          </a:bodyPr>
          <a:lstStyle/>
          <a:p>
            <a:pPr algn="ct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Critical decision: informs</a:t>
            </a:r>
          </a:p>
        </p:txBody>
      </p:sp>
      <p:pic>
        <p:nvPicPr>
          <p:cNvPr id="18" name="Content Placeholder 3">
            <a:extLst>
              <a:ext uri="{FF2B5EF4-FFF2-40B4-BE49-F238E27FC236}">
                <a16:creationId xmlns:a16="http://schemas.microsoft.com/office/drawing/2014/main" id="{0F6F5463-9D1D-806B-77DA-2E17B0B165DC}"/>
              </a:ext>
            </a:extLst>
          </p:cNvPr>
          <p:cNvPicPr>
            <a:picLocks noChangeAspect="1"/>
          </p:cNvPicPr>
          <p:nvPr/>
        </p:nvPicPr>
        <p:blipFill rotWithShape="1">
          <a:blip r:embed="rId4"/>
          <a:srcRect r="68802"/>
          <a:stretch/>
        </p:blipFill>
        <p:spPr>
          <a:xfrm>
            <a:off x="21432818" y="3747015"/>
            <a:ext cx="1444767" cy="1426308"/>
          </a:xfrm>
          <a:prstGeom prst="rect">
            <a:avLst/>
          </a:prstGeom>
          <a:effectLst/>
        </p:spPr>
      </p:pic>
    </p:spTree>
    <p:extLst>
      <p:ext uri="{BB962C8B-B14F-4D97-AF65-F5344CB8AC3E}">
        <p14:creationId xmlns:p14="http://schemas.microsoft.com/office/powerpoint/2010/main" val="339612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134C2-C644-912F-F572-E056D2FAE066}"/>
              </a:ext>
            </a:extLst>
          </p:cNvPr>
          <p:cNvSpPr>
            <a:spLocks noGrp="1"/>
          </p:cNvSpPr>
          <p:nvPr>
            <p:ph type="body" sz="quarter" idx="24"/>
          </p:nvPr>
        </p:nvSpPr>
        <p:spPr/>
        <p:txBody>
          <a:bodyPr/>
          <a:lstStyle/>
          <a:p>
            <a:r>
              <a:rPr lang="en-SE" dirty="0"/>
              <a:t>Control Frameworks</a:t>
            </a:r>
          </a:p>
        </p:txBody>
      </p:sp>
      <p:sp>
        <p:nvSpPr>
          <p:cNvPr id="3" name="Text Placeholder 2">
            <a:extLst>
              <a:ext uri="{FF2B5EF4-FFF2-40B4-BE49-F238E27FC236}">
                <a16:creationId xmlns:a16="http://schemas.microsoft.com/office/drawing/2014/main" id="{9707A48D-D523-E90B-7C21-0BA080825AB7}"/>
              </a:ext>
            </a:extLst>
          </p:cNvPr>
          <p:cNvSpPr>
            <a:spLocks noGrp="1"/>
          </p:cNvSpPr>
          <p:nvPr>
            <p:ph type="body" sz="quarter" idx="22"/>
          </p:nvPr>
        </p:nvSpPr>
        <p:spPr/>
        <p:txBody>
          <a:bodyPr/>
          <a:lstStyle/>
          <a:p>
            <a:pPr marL="342900" indent="-342900">
              <a:buFont typeface="Arial" panose="020B0604020202020204" pitchFamily="34" charset="0"/>
              <a:buChar char="•"/>
            </a:pPr>
            <a:r>
              <a:rPr lang="en-US" sz="2400" dirty="0"/>
              <a:t>Proposed as an alternative ‘fix’ to the bottlenecks introduced by human-in-the loop.</a:t>
            </a:r>
          </a:p>
          <a:p>
            <a:endParaRPr lang="en-US" sz="2400" dirty="0"/>
          </a:p>
          <a:p>
            <a:pPr marL="342900" indent="-342900">
              <a:buFont typeface="Arial" panose="020B0604020202020204" pitchFamily="34" charset="0"/>
              <a:buChar char="•"/>
            </a:pPr>
            <a:r>
              <a:rPr lang="en-US" sz="2400" dirty="0"/>
              <a:t>The human only has to worry about the safety-critical actions; improving the performance (compared to human-in-the-loop) of the overall socio-technical system.</a:t>
            </a:r>
          </a:p>
          <a:p>
            <a:pPr marL="342900" indent="-342900">
              <a:buFont typeface="Arial" panose="020B0604020202020204" pitchFamily="34" charset="0"/>
              <a:buChar char="•"/>
            </a:pPr>
            <a:endParaRPr lang="en-SE" sz="2400" dirty="0"/>
          </a:p>
        </p:txBody>
      </p:sp>
      <p:sp>
        <p:nvSpPr>
          <p:cNvPr id="4" name="Text Placeholder 3">
            <a:extLst>
              <a:ext uri="{FF2B5EF4-FFF2-40B4-BE49-F238E27FC236}">
                <a16:creationId xmlns:a16="http://schemas.microsoft.com/office/drawing/2014/main" id="{58622B26-DD0F-FCF6-11E2-670C503F0F5E}"/>
              </a:ext>
            </a:extLst>
          </p:cNvPr>
          <p:cNvSpPr>
            <a:spLocks noGrp="1"/>
          </p:cNvSpPr>
          <p:nvPr>
            <p:ph type="body" sz="quarter" idx="26"/>
          </p:nvPr>
        </p:nvSpPr>
        <p:spPr/>
        <p:txBody>
          <a:bodyPr/>
          <a:lstStyle/>
          <a:p>
            <a:pPr marL="342900" indent="-342900">
              <a:buFont typeface="Arial" panose="020B0604020202020204" pitchFamily="34" charset="0"/>
              <a:buChar char="•"/>
            </a:pPr>
            <a:r>
              <a:rPr lang="en-GB" sz="2400" i="0" dirty="0">
                <a:effectLst/>
                <a:latin typeface="Helvetica Neue" panose="02000503000000020004" pitchFamily="2" charset="0"/>
                <a:ea typeface="Helvetica Neue" panose="02000503000000020004" pitchFamily="2" charset="0"/>
                <a:cs typeface="Helvetica Neue" panose="02000503000000020004" pitchFamily="2" charset="0"/>
              </a:rPr>
              <a:t>Coordination of the human-AI teaming becomes increasingly difficult to manage as systems grow more complex.</a:t>
            </a:r>
            <a:endParaRPr lang="en-GB" sz="2400" b="1" i="0" dirty="0">
              <a:effectLst/>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GB" sz="2400" i="0" dirty="0">
              <a:effectLst/>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i="0" dirty="0">
                <a:effectLst/>
                <a:latin typeface="Helvetica Neue" panose="02000503000000020004" pitchFamily="2" charset="0"/>
                <a:ea typeface="Helvetica Neue" panose="02000503000000020004" pitchFamily="2" charset="0"/>
                <a:cs typeface="Helvetica Neue" panose="02000503000000020004" pitchFamily="2" charset="0"/>
              </a:rPr>
              <a:t>Humans do not place realistic trust expectations onto AI systems.</a:t>
            </a:r>
          </a:p>
          <a:p>
            <a:endParaRPr lang="en-GB" sz="2400" b="0" i="0" dirty="0">
              <a:solidFill>
                <a:schemeClr val="bg1">
                  <a:lumMod val="6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Shifts </a:t>
            </a:r>
            <a:r>
              <a:rPr lang="en-GB" sz="24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responsibility to the system’s ‘supervisor’.</a:t>
            </a:r>
          </a:p>
          <a:p>
            <a:pPr marL="342900" indent="-342900">
              <a:buFont typeface="Arial" panose="020B0604020202020204" pitchFamily="34" charset="0"/>
              <a:buChar char="•"/>
            </a:pP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SE" sz="2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Slide Number Placeholder 5">
            <a:extLst>
              <a:ext uri="{FF2B5EF4-FFF2-40B4-BE49-F238E27FC236}">
                <a16:creationId xmlns:a16="http://schemas.microsoft.com/office/drawing/2014/main" id="{2AE8FFCD-5A47-CFFC-83E3-D2540BAD54DF}"/>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25</a:t>
            </a:fld>
            <a:endParaRPr lang="bg-BG" dirty="0">
              <a:solidFill>
                <a:srgbClr val="000000"/>
              </a:solidFill>
            </a:endParaRPr>
          </a:p>
        </p:txBody>
      </p:sp>
      <p:sp>
        <p:nvSpPr>
          <p:cNvPr id="11" name="Text Placeholder 4">
            <a:extLst>
              <a:ext uri="{FF2B5EF4-FFF2-40B4-BE49-F238E27FC236}">
                <a16:creationId xmlns:a16="http://schemas.microsoft.com/office/drawing/2014/main" id="{48976839-A2C9-D9FA-ACD6-ABDC3DF8E2D8}"/>
              </a:ext>
            </a:extLst>
          </p:cNvPr>
          <p:cNvSpPr>
            <a:spLocks noGrp="1"/>
          </p:cNvSpPr>
          <p:nvPr>
            <p:ph type="body" sz="quarter" idx="25"/>
          </p:nvPr>
        </p:nvSpPr>
        <p:spPr>
          <a:xfrm>
            <a:off x="1287095" y="3891139"/>
            <a:ext cx="21590490" cy="1138061"/>
          </a:xfrm>
        </p:spPr>
        <p:txBody>
          <a:bodyPr/>
          <a:lstStyle/>
          <a:p>
            <a:r>
              <a:rPr lang="en-SE" dirty="0"/>
              <a:t>Human-</a:t>
            </a:r>
            <a:r>
              <a:rPr lang="en-SE" i="1" dirty="0"/>
              <a:t>ON</a:t>
            </a:r>
            <a:r>
              <a:rPr lang="en-SE" dirty="0"/>
              <a:t>-the-Loop</a:t>
            </a:r>
          </a:p>
        </p:txBody>
      </p:sp>
      <p:sp>
        <p:nvSpPr>
          <p:cNvPr id="13" name="Rectangle 12">
            <a:extLst>
              <a:ext uri="{FF2B5EF4-FFF2-40B4-BE49-F238E27FC236}">
                <a16:creationId xmlns:a16="http://schemas.microsoft.com/office/drawing/2014/main" id="{DCFBE410-36D4-A77D-D027-4397B06304D8}"/>
              </a:ext>
            </a:extLst>
          </p:cNvPr>
          <p:cNvSpPr/>
          <p:nvPr/>
        </p:nvSpPr>
        <p:spPr>
          <a:xfrm>
            <a:off x="1287095" y="10981344"/>
            <a:ext cx="21590490" cy="1446550"/>
          </a:xfrm>
          <a:prstGeom prst="rect">
            <a:avLst/>
          </a:prstGeom>
        </p:spPr>
        <p:txBody>
          <a:bodyPr wrap="square">
            <a:spAutoFit/>
          </a:bodyPr>
          <a:lstStyle/>
          <a:p>
            <a:pPr algn="ctr"/>
            <a:r>
              <a:rPr lang="en-GB" sz="22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Holzinger</a:t>
            </a:r>
            <a:r>
              <a:rPr lang="en-GB" sz="2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 (2016). Interactive Machine Learning for Health Informatics: when Do We Need the Human-In-The-Loop?. Brain Inf. 3 (2), 119–131.  </a:t>
            </a:r>
          </a:p>
          <a:p>
            <a:pPr algn="ctr"/>
            <a:r>
              <a:rPr lang="en-GB" sz="2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Horowitz, M. C., and </a:t>
            </a:r>
            <a:r>
              <a:rPr lang="en-GB" sz="22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Scharre</a:t>
            </a:r>
            <a:r>
              <a:rPr lang="en-GB" sz="2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P. (2015). Meaningful Human Control in Weapon Systems: A Primer. </a:t>
            </a:r>
          </a:p>
          <a:p>
            <a:pPr algn="ctr"/>
            <a:endParaRPr lang="en-GB" sz="2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GB" sz="2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5" name="Content Placeholder 3">
            <a:extLst>
              <a:ext uri="{FF2B5EF4-FFF2-40B4-BE49-F238E27FC236}">
                <a16:creationId xmlns:a16="http://schemas.microsoft.com/office/drawing/2014/main" id="{CC66CF4A-D146-7ACD-6D15-2EA9693D7B56}"/>
              </a:ext>
            </a:extLst>
          </p:cNvPr>
          <p:cNvPicPr>
            <a:picLocks noChangeAspect="1"/>
          </p:cNvPicPr>
          <p:nvPr/>
        </p:nvPicPr>
        <p:blipFill rotWithShape="1">
          <a:blip r:embed="rId2"/>
          <a:srcRect l="33296" r="30770"/>
          <a:stretch/>
        </p:blipFill>
        <p:spPr>
          <a:xfrm>
            <a:off x="21307315" y="3747015"/>
            <a:ext cx="1664087" cy="1426308"/>
          </a:xfrm>
          <a:prstGeom prst="rect">
            <a:avLst/>
          </a:prstGeom>
          <a:effectLst/>
        </p:spPr>
      </p:pic>
    </p:spTree>
    <p:extLst>
      <p:ext uri="{BB962C8B-B14F-4D97-AF65-F5344CB8AC3E}">
        <p14:creationId xmlns:p14="http://schemas.microsoft.com/office/powerpoint/2010/main" val="3328989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9C399-4A43-43BB-C5F2-66669143B6D3}"/>
              </a:ext>
            </a:extLst>
          </p:cNvPr>
          <p:cNvSpPr>
            <a:spLocks noGrp="1"/>
          </p:cNvSpPr>
          <p:nvPr>
            <p:ph type="body" sz="quarter" idx="24"/>
          </p:nvPr>
        </p:nvSpPr>
        <p:spPr/>
        <p:txBody>
          <a:bodyPr/>
          <a:lstStyle/>
          <a:p>
            <a:r>
              <a:rPr lang="en-SE" dirty="0"/>
              <a:t>Control Frameworks</a:t>
            </a:r>
          </a:p>
        </p:txBody>
      </p:sp>
      <p:sp>
        <p:nvSpPr>
          <p:cNvPr id="5" name="Text Placeholder 4">
            <a:extLst>
              <a:ext uri="{FF2B5EF4-FFF2-40B4-BE49-F238E27FC236}">
                <a16:creationId xmlns:a16="http://schemas.microsoft.com/office/drawing/2014/main" id="{B1FB870C-215E-580A-D32D-CA0EDFF81108}"/>
              </a:ext>
            </a:extLst>
          </p:cNvPr>
          <p:cNvSpPr>
            <a:spLocks noGrp="1"/>
          </p:cNvSpPr>
          <p:nvPr>
            <p:ph type="body" sz="quarter" idx="25"/>
          </p:nvPr>
        </p:nvSpPr>
        <p:spPr/>
        <p:txBody>
          <a:bodyPr/>
          <a:lstStyle/>
          <a:p>
            <a:r>
              <a:rPr lang="en-SE" dirty="0"/>
              <a:t>Human-</a:t>
            </a:r>
            <a:r>
              <a:rPr lang="en-SE" i="1" dirty="0"/>
              <a:t>OUT-OF</a:t>
            </a:r>
            <a:r>
              <a:rPr lang="en-SE" dirty="0"/>
              <a:t>-the-Loop</a:t>
            </a:r>
          </a:p>
        </p:txBody>
      </p:sp>
      <p:sp>
        <p:nvSpPr>
          <p:cNvPr id="6" name="Slide Number Placeholder 5">
            <a:extLst>
              <a:ext uri="{FF2B5EF4-FFF2-40B4-BE49-F238E27FC236}">
                <a16:creationId xmlns:a16="http://schemas.microsoft.com/office/drawing/2014/main" id="{4C4C94F7-E12E-D59E-8073-44F9C1C241E0}"/>
              </a:ext>
            </a:extLst>
          </p:cNvPr>
          <p:cNvSpPr>
            <a:spLocks noGrp="1"/>
          </p:cNvSpPr>
          <p:nvPr>
            <p:ph type="sldNum" sz="quarter" idx="4"/>
          </p:nvPr>
        </p:nvSpPr>
        <p:spPr>
          <a:xfrm>
            <a:off x="11564488" y="14014139"/>
            <a:ext cx="1014046" cy="730250"/>
          </a:xfrm>
        </p:spPr>
        <p:txBody>
          <a:bodyPr/>
          <a:lstStyle/>
          <a:p>
            <a:pPr fontAlgn="base">
              <a:spcBef>
                <a:spcPct val="0"/>
              </a:spcBef>
              <a:spcAft>
                <a:spcPct val="0"/>
              </a:spcAft>
              <a:defRPr/>
            </a:pPr>
            <a:fld id="{DD9F0740-C59C-4AD6-B752-7CC1CE13501A}" type="slidenum">
              <a:rPr lang="bg-BG" smtClean="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pPr fontAlgn="base">
                <a:spcBef>
                  <a:spcPct val="0"/>
                </a:spcBef>
                <a:spcAft>
                  <a:spcPct val="0"/>
                </a:spcAft>
                <a:defRPr/>
              </a:pPr>
              <a:t>26</a:t>
            </a:fld>
            <a:endParaRPr lang="bg-BG"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Picture 2" descr="HAL 9000 – Wikipedia">
            <a:extLst>
              <a:ext uri="{FF2B5EF4-FFF2-40B4-BE49-F238E27FC236}">
                <a16:creationId xmlns:a16="http://schemas.microsoft.com/office/drawing/2014/main" id="{A6233032-FE93-EBCE-2556-5EFCC5A0C2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320" y="6931421"/>
            <a:ext cx="4087952" cy="4087952"/>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14">
            <a:extLst>
              <a:ext uri="{FF2B5EF4-FFF2-40B4-BE49-F238E27FC236}">
                <a16:creationId xmlns:a16="http://schemas.microsoft.com/office/drawing/2014/main" id="{FE378038-ABCC-7211-717D-46416F233B8B}"/>
              </a:ext>
            </a:extLst>
          </p:cNvPr>
          <p:cNvSpPr/>
          <p:nvPr/>
        </p:nvSpPr>
        <p:spPr>
          <a:xfrm>
            <a:off x="1522536" y="6211143"/>
            <a:ext cx="3169920" cy="1138061"/>
          </a:xfrm>
          <a:prstGeom prst="wedgeRectCallout">
            <a:avLst>
              <a:gd name="adj1" fmla="val 57273"/>
              <a:gd name="adj2" fmla="val 43615"/>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I will fly the ship.</a:t>
            </a:r>
          </a:p>
        </p:txBody>
      </p:sp>
      <p:pic>
        <p:nvPicPr>
          <p:cNvPr id="11" name="Picture 6" descr="Keir Dullea in a scene from the 1968 film, &quot;2001: A Space Odyssey.&quot;">
            <a:extLst>
              <a:ext uri="{FF2B5EF4-FFF2-40B4-BE49-F238E27FC236}">
                <a16:creationId xmlns:a16="http://schemas.microsoft.com/office/drawing/2014/main" id="{BE4E02D9-A34D-9229-D46C-0D536134DB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59" t="9281" r="27780"/>
          <a:stretch/>
        </p:blipFill>
        <p:spPr bwMode="auto">
          <a:xfrm>
            <a:off x="14394139" y="6968932"/>
            <a:ext cx="4625627" cy="4028877"/>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34">
            <a:extLst>
              <a:ext uri="{FF2B5EF4-FFF2-40B4-BE49-F238E27FC236}">
                <a16:creationId xmlns:a16="http://schemas.microsoft.com/office/drawing/2014/main" id="{B42490C2-B7EB-9377-5739-D1366167B43C}"/>
              </a:ext>
            </a:extLst>
          </p:cNvPr>
          <p:cNvSpPr/>
          <p:nvPr/>
        </p:nvSpPr>
        <p:spPr>
          <a:xfrm>
            <a:off x="18826811" y="8688986"/>
            <a:ext cx="3169920" cy="1138061"/>
          </a:xfrm>
          <a:prstGeom prst="wedgeRectCallout">
            <a:avLst>
              <a:gd name="adj1" fmla="val -72904"/>
              <a:gd name="adj2" fmla="val 47662"/>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 am having a nap.</a:t>
            </a:r>
            <a:endParaRPr lang="en-GB" sz="2400" dirty="0"/>
          </a:p>
        </p:txBody>
      </p:sp>
      <p:pic>
        <p:nvPicPr>
          <p:cNvPr id="4" name="Content Placeholder 3">
            <a:extLst>
              <a:ext uri="{FF2B5EF4-FFF2-40B4-BE49-F238E27FC236}">
                <a16:creationId xmlns:a16="http://schemas.microsoft.com/office/drawing/2014/main" id="{00BAC752-460C-D312-6BD9-B8B335C8D56F}"/>
              </a:ext>
            </a:extLst>
          </p:cNvPr>
          <p:cNvPicPr>
            <a:picLocks noChangeAspect="1"/>
          </p:cNvPicPr>
          <p:nvPr/>
        </p:nvPicPr>
        <p:blipFill rotWithShape="1">
          <a:blip r:embed="rId4"/>
          <a:srcRect l="68802" t="2404" b="-2404"/>
          <a:stretch/>
        </p:blipFill>
        <p:spPr>
          <a:xfrm>
            <a:off x="21432818" y="3747015"/>
            <a:ext cx="1444767" cy="1426308"/>
          </a:xfrm>
          <a:prstGeom prst="rect">
            <a:avLst/>
          </a:prstGeom>
          <a:effectLst/>
        </p:spPr>
      </p:pic>
    </p:spTree>
    <p:extLst>
      <p:ext uri="{BB962C8B-B14F-4D97-AF65-F5344CB8AC3E}">
        <p14:creationId xmlns:p14="http://schemas.microsoft.com/office/powerpoint/2010/main" val="390363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9C399-4A43-43BB-C5F2-66669143B6D3}"/>
              </a:ext>
            </a:extLst>
          </p:cNvPr>
          <p:cNvSpPr>
            <a:spLocks noGrp="1"/>
          </p:cNvSpPr>
          <p:nvPr>
            <p:ph type="body" sz="quarter" idx="24"/>
          </p:nvPr>
        </p:nvSpPr>
        <p:spPr/>
        <p:txBody>
          <a:bodyPr/>
          <a:lstStyle/>
          <a:p>
            <a:r>
              <a:rPr lang="en-SE" dirty="0"/>
              <a:t>Control Frameworks</a:t>
            </a:r>
          </a:p>
        </p:txBody>
      </p:sp>
      <p:sp>
        <p:nvSpPr>
          <p:cNvPr id="5" name="Text Placeholder 4">
            <a:extLst>
              <a:ext uri="{FF2B5EF4-FFF2-40B4-BE49-F238E27FC236}">
                <a16:creationId xmlns:a16="http://schemas.microsoft.com/office/drawing/2014/main" id="{B1FB870C-215E-580A-D32D-CA0EDFF81108}"/>
              </a:ext>
            </a:extLst>
          </p:cNvPr>
          <p:cNvSpPr>
            <a:spLocks noGrp="1"/>
          </p:cNvSpPr>
          <p:nvPr>
            <p:ph type="body" sz="quarter" idx="25"/>
          </p:nvPr>
        </p:nvSpPr>
        <p:spPr/>
        <p:txBody>
          <a:bodyPr/>
          <a:lstStyle/>
          <a:p>
            <a:r>
              <a:rPr lang="en-SE" dirty="0"/>
              <a:t>Human-</a:t>
            </a:r>
            <a:r>
              <a:rPr lang="en-SE" i="1" dirty="0"/>
              <a:t>OUT-OF</a:t>
            </a:r>
            <a:r>
              <a:rPr lang="en-SE" dirty="0"/>
              <a:t>-the-Loop</a:t>
            </a:r>
          </a:p>
        </p:txBody>
      </p:sp>
      <p:sp>
        <p:nvSpPr>
          <p:cNvPr id="6" name="Slide Number Placeholder 5">
            <a:extLst>
              <a:ext uri="{FF2B5EF4-FFF2-40B4-BE49-F238E27FC236}">
                <a16:creationId xmlns:a16="http://schemas.microsoft.com/office/drawing/2014/main" id="{4C4C94F7-E12E-D59E-8073-44F9C1C241E0}"/>
              </a:ext>
            </a:extLst>
          </p:cNvPr>
          <p:cNvSpPr>
            <a:spLocks noGrp="1"/>
          </p:cNvSpPr>
          <p:nvPr>
            <p:ph type="sldNum" sz="quarter" idx="4"/>
          </p:nvPr>
        </p:nvSpPr>
        <p:spPr>
          <a:xfrm>
            <a:off x="11564488" y="14014139"/>
            <a:ext cx="1014046" cy="730250"/>
          </a:xfrm>
        </p:spPr>
        <p:txBody>
          <a:bodyPr/>
          <a:lstStyle/>
          <a:p>
            <a:pPr fontAlgn="base">
              <a:spcBef>
                <a:spcPct val="0"/>
              </a:spcBef>
              <a:spcAft>
                <a:spcPct val="0"/>
              </a:spcAft>
              <a:defRPr/>
            </a:pPr>
            <a:fld id="{DD9F0740-C59C-4AD6-B752-7CC1CE13501A}" type="slidenum">
              <a:rPr lang="bg-BG" smtClean="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pPr fontAlgn="base">
                <a:spcBef>
                  <a:spcPct val="0"/>
                </a:spcBef>
                <a:spcAft>
                  <a:spcPct val="0"/>
                </a:spcAft>
                <a:defRPr/>
              </a:pPr>
              <a:t>27</a:t>
            </a:fld>
            <a:endParaRPr lang="bg-BG"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Picture 2" descr="HAL 9000 – Wikipedia">
            <a:extLst>
              <a:ext uri="{FF2B5EF4-FFF2-40B4-BE49-F238E27FC236}">
                <a16:creationId xmlns:a16="http://schemas.microsoft.com/office/drawing/2014/main" id="{A6233032-FE93-EBCE-2556-5EFCC5A0C2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320" y="6931421"/>
            <a:ext cx="4087952" cy="408795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ctor: Curved 8">
            <a:extLst>
              <a:ext uri="{FF2B5EF4-FFF2-40B4-BE49-F238E27FC236}">
                <a16:creationId xmlns:a16="http://schemas.microsoft.com/office/drawing/2014/main" id="{804E276D-5AF6-8C0C-0FB2-862890E9BBD7}"/>
              </a:ext>
            </a:extLst>
          </p:cNvPr>
          <p:cNvCxnSpPr>
            <a:cxnSpLocks/>
            <a:stCxn id="7" idx="3"/>
            <a:endCxn id="3" idx="1"/>
          </p:cNvCxnSpPr>
          <p:nvPr/>
        </p:nvCxnSpPr>
        <p:spPr>
          <a:xfrm flipV="1">
            <a:off x="8544272" y="8963318"/>
            <a:ext cx="6088372" cy="12079"/>
          </a:xfrm>
          <a:prstGeom prst="curvedConnector3">
            <a:avLst>
              <a:gd name="adj1" fmla="val 50000"/>
            </a:avLst>
          </a:prstGeom>
          <a:ln w="57150">
            <a:solidFill>
              <a:srgbClr val="FF2D64"/>
            </a:solidFill>
            <a:tailEnd type="triangle"/>
          </a:ln>
        </p:spPr>
        <p:style>
          <a:lnRef idx="1">
            <a:schemeClr val="accent1"/>
          </a:lnRef>
          <a:fillRef idx="0">
            <a:schemeClr val="accent1"/>
          </a:fillRef>
          <a:effectRef idx="0">
            <a:schemeClr val="accent1"/>
          </a:effectRef>
          <a:fontRef idx="minor">
            <a:schemeClr val="tx1"/>
          </a:fontRef>
        </p:style>
      </p:cxnSp>
      <p:sp>
        <p:nvSpPr>
          <p:cNvPr id="9" name="Speech Bubble: Rectangle 14">
            <a:extLst>
              <a:ext uri="{FF2B5EF4-FFF2-40B4-BE49-F238E27FC236}">
                <a16:creationId xmlns:a16="http://schemas.microsoft.com/office/drawing/2014/main" id="{FE378038-ABCC-7211-717D-46416F233B8B}"/>
              </a:ext>
            </a:extLst>
          </p:cNvPr>
          <p:cNvSpPr/>
          <p:nvPr/>
        </p:nvSpPr>
        <p:spPr>
          <a:xfrm>
            <a:off x="1522536" y="6211143"/>
            <a:ext cx="3169920" cy="1138061"/>
          </a:xfrm>
          <a:prstGeom prst="wedgeRectCallout">
            <a:avLst>
              <a:gd name="adj1" fmla="val 57273"/>
              <a:gd name="adj2" fmla="val 43615"/>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I will fly the ship.</a:t>
            </a:r>
          </a:p>
        </p:txBody>
      </p:sp>
      <p:sp>
        <p:nvSpPr>
          <p:cNvPr id="14" name="TextBox 13">
            <a:extLst>
              <a:ext uri="{FF2B5EF4-FFF2-40B4-BE49-F238E27FC236}">
                <a16:creationId xmlns:a16="http://schemas.microsoft.com/office/drawing/2014/main" id="{461D29B1-CE8E-0172-8B55-7C8023F62CCB}"/>
              </a:ext>
            </a:extLst>
          </p:cNvPr>
          <p:cNvSpPr txBox="1"/>
          <p:nvPr/>
        </p:nvSpPr>
        <p:spPr>
          <a:xfrm>
            <a:off x="7530957" y="8363013"/>
            <a:ext cx="7894197" cy="461665"/>
          </a:xfrm>
          <a:prstGeom prst="rect">
            <a:avLst/>
          </a:prstGeom>
          <a:noFill/>
        </p:spPr>
        <p:txBody>
          <a:bodyPr wrap="square" rtlCol="0">
            <a:spAutoFit/>
          </a:bodyPr>
          <a:lstStyle/>
          <a:p>
            <a:pPr algn="ct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Takes action</a:t>
            </a:r>
          </a:p>
        </p:txBody>
      </p:sp>
      <p:pic>
        <p:nvPicPr>
          <p:cNvPr id="3" name="Picture 4" descr="Discovery One - Wikipedia">
            <a:extLst>
              <a:ext uri="{FF2B5EF4-FFF2-40B4-BE49-F238E27FC236}">
                <a16:creationId xmlns:a16="http://schemas.microsoft.com/office/drawing/2014/main" id="{5D6E3123-50EF-E563-36D1-BC9607D9C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2644" y="7473100"/>
            <a:ext cx="6386648" cy="2980435"/>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3">
            <a:extLst>
              <a:ext uri="{FF2B5EF4-FFF2-40B4-BE49-F238E27FC236}">
                <a16:creationId xmlns:a16="http://schemas.microsoft.com/office/drawing/2014/main" id="{CE3E28D5-3481-E02A-66E3-3D90B84C1D01}"/>
              </a:ext>
            </a:extLst>
          </p:cNvPr>
          <p:cNvPicPr>
            <a:picLocks noChangeAspect="1"/>
          </p:cNvPicPr>
          <p:nvPr/>
        </p:nvPicPr>
        <p:blipFill rotWithShape="1">
          <a:blip r:embed="rId4"/>
          <a:srcRect l="68802" t="2404" b="-2404"/>
          <a:stretch/>
        </p:blipFill>
        <p:spPr>
          <a:xfrm>
            <a:off x="21432818" y="3747015"/>
            <a:ext cx="1444767" cy="1426308"/>
          </a:xfrm>
          <a:prstGeom prst="rect">
            <a:avLst/>
          </a:prstGeom>
          <a:effectLst/>
        </p:spPr>
      </p:pic>
    </p:spTree>
    <p:extLst>
      <p:ext uri="{BB962C8B-B14F-4D97-AF65-F5344CB8AC3E}">
        <p14:creationId xmlns:p14="http://schemas.microsoft.com/office/powerpoint/2010/main" val="313849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9C399-4A43-43BB-C5F2-66669143B6D3}"/>
              </a:ext>
            </a:extLst>
          </p:cNvPr>
          <p:cNvSpPr>
            <a:spLocks noGrp="1"/>
          </p:cNvSpPr>
          <p:nvPr>
            <p:ph type="body" sz="quarter" idx="24"/>
          </p:nvPr>
        </p:nvSpPr>
        <p:spPr/>
        <p:txBody>
          <a:bodyPr/>
          <a:lstStyle/>
          <a:p>
            <a:r>
              <a:rPr lang="en-SE" dirty="0"/>
              <a:t>Control Frameworks</a:t>
            </a:r>
          </a:p>
        </p:txBody>
      </p:sp>
      <p:sp>
        <p:nvSpPr>
          <p:cNvPr id="5" name="Text Placeholder 4">
            <a:extLst>
              <a:ext uri="{FF2B5EF4-FFF2-40B4-BE49-F238E27FC236}">
                <a16:creationId xmlns:a16="http://schemas.microsoft.com/office/drawing/2014/main" id="{B1FB870C-215E-580A-D32D-CA0EDFF81108}"/>
              </a:ext>
            </a:extLst>
          </p:cNvPr>
          <p:cNvSpPr>
            <a:spLocks noGrp="1"/>
          </p:cNvSpPr>
          <p:nvPr>
            <p:ph type="body" sz="quarter" idx="25"/>
          </p:nvPr>
        </p:nvSpPr>
        <p:spPr/>
        <p:txBody>
          <a:bodyPr/>
          <a:lstStyle/>
          <a:p>
            <a:r>
              <a:rPr lang="en-SE" dirty="0"/>
              <a:t>Human-</a:t>
            </a:r>
            <a:r>
              <a:rPr lang="en-SE" i="1" dirty="0"/>
              <a:t>OUT-OF</a:t>
            </a:r>
            <a:r>
              <a:rPr lang="en-SE" dirty="0"/>
              <a:t>-the-Loop</a:t>
            </a:r>
          </a:p>
        </p:txBody>
      </p:sp>
      <p:sp>
        <p:nvSpPr>
          <p:cNvPr id="6" name="Slide Number Placeholder 5">
            <a:extLst>
              <a:ext uri="{FF2B5EF4-FFF2-40B4-BE49-F238E27FC236}">
                <a16:creationId xmlns:a16="http://schemas.microsoft.com/office/drawing/2014/main" id="{4C4C94F7-E12E-D59E-8073-44F9C1C241E0}"/>
              </a:ext>
            </a:extLst>
          </p:cNvPr>
          <p:cNvSpPr>
            <a:spLocks noGrp="1"/>
          </p:cNvSpPr>
          <p:nvPr>
            <p:ph type="sldNum" sz="quarter" idx="4"/>
          </p:nvPr>
        </p:nvSpPr>
        <p:spPr>
          <a:xfrm>
            <a:off x="11564488" y="14014139"/>
            <a:ext cx="1014046" cy="730250"/>
          </a:xfrm>
        </p:spPr>
        <p:txBody>
          <a:bodyPr/>
          <a:lstStyle/>
          <a:p>
            <a:pPr fontAlgn="base">
              <a:spcBef>
                <a:spcPct val="0"/>
              </a:spcBef>
              <a:spcAft>
                <a:spcPct val="0"/>
              </a:spcAft>
              <a:defRPr/>
            </a:pPr>
            <a:fld id="{DD9F0740-C59C-4AD6-B752-7CC1CE13501A}" type="slidenum">
              <a:rPr lang="bg-BG" smtClean="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pPr fontAlgn="base">
                <a:spcBef>
                  <a:spcPct val="0"/>
                </a:spcBef>
                <a:spcAft>
                  <a:spcPct val="0"/>
                </a:spcAft>
                <a:defRPr/>
              </a:pPr>
              <a:t>28</a:t>
            </a:fld>
            <a:endParaRPr lang="bg-BG"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Picture 2" descr="HAL 9000 – Wikipedia">
            <a:extLst>
              <a:ext uri="{FF2B5EF4-FFF2-40B4-BE49-F238E27FC236}">
                <a16:creationId xmlns:a16="http://schemas.microsoft.com/office/drawing/2014/main" id="{A6233032-FE93-EBCE-2556-5EFCC5A0C2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320" y="6931421"/>
            <a:ext cx="4087952" cy="408795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ctor: Curved 25">
            <a:extLst>
              <a:ext uri="{FF2B5EF4-FFF2-40B4-BE49-F238E27FC236}">
                <a16:creationId xmlns:a16="http://schemas.microsoft.com/office/drawing/2014/main" id="{71BC2892-939F-3716-D286-B6E5805DE728}"/>
              </a:ext>
            </a:extLst>
          </p:cNvPr>
          <p:cNvCxnSpPr>
            <a:cxnSpLocks/>
            <a:endCxn id="7" idx="2"/>
          </p:cNvCxnSpPr>
          <p:nvPr/>
        </p:nvCxnSpPr>
        <p:spPr>
          <a:xfrm rot="5400000">
            <a:off x="11589886" y="5902306"/>
            <a:ext cx="27477" cy="10206656"/>
          </a:xfrm>
          <a:prstGeom prst="curvedConnector3">
            <a:avLst>
              <a:gd name="adj1" fmla="val 2318556"/>
            </a:avLst>
          </a:prstGeom>
          <a:ln w="57150">
            <a:solidFill>
              <a:srgbClr val="FF2D64"/>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6" descr="Keir Dullea in a scene from the 1968 film, &quot;2001: A Space Odyssey.&quot;">
            <a:extLst>
              <a:ext uri="{FF2B5EF4-FFF2-40B4-BE49-F238E27FC236}">
                <a16:creationId xmlns:a16="http://schemas.microsoft.com/office/drawing/2014/main" id="{BE4E02D9-A34D-9229-D46C-0D536134DB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59" t="9281" r="27780"/>
          <a:stretch/>
        </p:blipFill>
        <p:spPr bwMode="auto">
          <a:xfrm>
            <a:off x="14394139" y="6968932"/>
            <a:ext cx="4625627" cy="4028877"/>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34">
            <a:extLst>
              <a:ext uri="{FF2B5EF4-FFF2-40B4-BE49-F238E27FC236}">
                <a16:creationId xmlns:a16="http://schemas.microsoft.com/office/drawing/2014/main" id="{B42490C2-B7EB-9377-5739-D1366167B43C}"/>
              </a:ext>
            </a:extLst>
          </p:cNvPr>
          <p:cNvSpPr/>
          <p:nvPr/>
        </p:nvSpPr>
        <p:spPr>
          <a:xfrm>
            <a:off x="18826811" y="8688986"/>
            <a:ext cx="3169920" cy="1138061"/>
          </a:xfrm>
          <a:prstGeom prst="wedgeRectCallout">
            <a:avLst>
              <a:gd name="adj1" fmla="val -72904"/>
              <a:gd name="adj2" fmla="val 47662"/>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Helvetica Neue" panose="02000503000000020004" pitchFamily="2" charset="0"/>
                <a:ea typeface="Helvetica Neue" panose="02000503000000020004" pitchFamily="2" charset="0"/>
                <a:cs typeface="Helvetica Neue" panose="02000503000000020004" pitchFamily="2" charset="0"/>
              </a:rPr>
              <a:t>Why are you flying? Stop flying!</a:t>
            </a:r>
          </a:p>
        </p:txBody>
      </p:sp>
      <p:sp>
        <p:nvSpPr>
          <p:cNvPr id="13" name="TextBox 12">
            <a:extLst>
              <a:ext uri="{FF2B5EF4-FFF2-40B4-BE49-F238E27FC236}">
                <a16:creationId xmlns:a16="http://schemas.microsoft.com/office/drawing/2014/main" id="{BD4358AC-7E17-8739-4E88-B2018BA30CDA}"/>
              </a:ext>
            </a:extLst>
          </p:cNvPr>
          <p:cNvSpPr txBox="1"/>
          <p:nvPr/>
        </p:nvSpPr>
        <p:spPr>
          <a:xfrm>
            <a:off x="7622406" y="11739651"/>
            <a:ext cx="7894197" cy="461665"/>
          </a:xfrm>
          <a:prstGeom prst="rect">
            <a:avLst/>
          </a:prstGeom>
          <a:noFill/>
        </p:spPr>
        <p:txBody>
          <a:bodyPr wrap="square" rtlCol="0">
            <a:spAutoFit/>
          </a:bodyPr>
          <a:lstStyle/>
          <a:p>
            <a:pPr algn="ct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Intervenes</a:t>
            </a:r>
          </a:p>
        </p:txBody>
      </p:sp>
      <p:pic>
        <p:nvPicPr>
          <p:cNvPr id="3" name="Content Placeholder 3">
            <a:extLst>
              <a:ext uri="{FF2B5EF4-FFF2-40B4-BE49-F238E27FC236}">
                <a16:creationId xmlns:a16="http://schemas.microsoft.com/office/drawing/2014/main" id="{EA1C2338-3D11-F0A9-090F-E36E289204CE}"/>
              </a:ext>
            </a:extLst>
          </p:cNvPr>
          <p:cNvPicPr>
            <a:picLocks noChangeAspect="1"/>
          </p:cNvPicPr>
          <p:nvPr/>
        </p:nvPicPr>
        <p:blipFill rotWithShape="1">
          <a:blip r:embed="rId4"/>
          <a:srcRect l="68802" t="2404" b="-2404"/>
          <a:stretch/>
        </p:blipFill>
        <p:spPr>
          <a:xfrm>
            <a:off x="21432818" y="3747015"/>
            <a:ext cx="1444767" cy="1426308"/>
          </a:xfrm>
          <a:prstGeom prst="rect">
            <a:avLst/>
          </a:prstGeom>
          <a:effectLst/>
        </p:spPr>
      </p:pic>
    </p:spTree>
    <p:extLst>
      <p:ext uri="{BB962C8B-B14F-4D97-AF65-F5344CB8AC3E}">
        <p14:creationId xmlns:p14="http://schemas.microsoft.com/office/powerpoint/2010/main" val="106928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9C399-4A43-43BB-C5F2-66669143B6D3}"/>
              </a:ext>
            </a:extLst>
          </p:cNvPr>
          <p:cNvSpPr>
            <a:spLocks noGrp="1"/>
          </p:cNvSpPr>
          <p:nvPr>
            <p:ph type="body" sz="quarter" idx="24"/>
          </p:nvPr>
        </p:nvSpPr>
        <p:spPr/>
        <p:txBody>
          <a:bodyPr/>
          <a:lstStyle/>
          <a:p>
            <a:r>
              <a:rPr lang="en-SE" dirty="0"/>
              <a:t>Control Frameworks</a:t>
            </a:r>
          </a:p>
        </p:txBody>
      </p:sp>
      <p:sp>
        <p:nvSpPr>
          <p:cNvPr id="5" name="Text Placeholder 4">
            <a:extLst>
              <a:ext uri="{FF2B5EF4-FFF2-40B4-BE49-F238E27FC236}">
                <a16:creationId xmlns:a16="http://schemas.microsoft.com/office/drawing/2014/main" id="{B1FB870C-215E-580A-D32D-CA0EDFF81108}"/>
              </a:ext>
            </a:extLst>
          </p:cNvPr>
          <p:cNvSpPr>
            <a:spLocks noGrp="1"/>
          </p:cNvSpPr>
          <p:nvPr>
            <p:ph type="body" sz="quarter" idx="25"/>
          </p:nvPr>
        </p:nvSpPr>
        <p:spPr/>
        <p:txBody>
          <a:bodyPr/>
          <a:lstStyle/>
          <a:p>
            <a:r>
              <a:rPr lang="en-SE" dirty="0"/>
              <a:t>Human-</a:t>
            </a:r>
            <a:r>
              <a:rPr lang="en-SE" i="1" dirty="0"/>
              <a:t>OUT-OF</a:t>
            </a:r>
            <a:r>
              <a:rPr lang="en-SE" dirty="0"/>
              <a:t>-the-Loop</a:t>
            </a:r>
          </a:p>
        </p:txBody>
      </p:sp>
      <p:sp>
        <p:nvSpPr>
          <p:cNvPr id="6" name="Slide Number Placeholder 5">
            <a:extLst>
              <a:ext uri="{FF2B5EF4-FFF2-40B4-BE49-F238E27FC236}">
                <a16:creationId xmlns:a16="http://schemas.microsoft.com/office/drawing/2014/main" id="{4C4C94F7-E12E-D59E-8073-44F9C1C241E0}"/>
              </a:ext>
            </a:extLst>
          </p:cNvPr>
          <p:cNvSpPr>
            <a:spLocks noGrp="1"/>
          </p:cNvSpPr>
          <p:nvPr>
            <p:ph type="sldNum" sz="quarter" idx="4"/>
          </p:nvPr>
        </p:nvSpPr>
        <p:spPr>
          <a:xfrm>
            <a:off x="11564488" y="14014139"/>
            <a:ext cx="1014046" cy="730250"/>
          </a:xfrm>
        </p:spPr>
        <p:txBody>
          <a:bodyPr/>
          <a:lstStyle/>
          <a:p>
            <a:pPr fontAlgn="base">
              <a:spcBef>
                <a:spcPct val="0"/>
              </a:spcBef>
              <a:spcAft>
                <a:spcPct val="0"/>
              </a:spcAft>
              <a:defRPr/>
            </a:pPr>
            <a:fld id="{DD9F0740-C59C-4AD6-B752-7CC1CE13501A}" type="slidenum">
              <a:rPr lang="bg-BG" smtClean="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pPr fontAlgn="base">
                <a:spcBef>
                  <a:spcPct val="0"/>
                </a:spcBef>
                <a:spcAft>
                  <a:spcPct val="0"/>
                </a:spcAft>
                <a:defRPr/>
              </a:pPr>
              <a:t>29</a:t>
            </a:fld>
            <a:endParaRPr lang="bg-BG"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Picture 2" descr="HAL 9000 – Wikipedia">
            <a:extLst>
              <a:ext uri="{FF2B5EF4-FFF2-40B4-BE49-F238E27FC236}">
                <a16:creationId xmlns:a16="http://schemas.microsoft.com/office/drawing/2014/main" id="{A6233032-FE93-EBCE-2556-5EFCC5A0C2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320" y="6931421"/>
            <a:ext cx="4087952" cy="4087952"/>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14">
            <a:extLst>
              <a:ext uri="{FF2B5EF4-FFF2-40B4-BE49-F238E27FC236}">
                <a16:creationId xmlns:a16="http://schemas.microsoft.com/office/drawing/2014/main" id="{FE378038-ABCC-7211-717D-46416F233B8B}"/>
              </a:ext>
            </a:extLst>
          </p:cNvPr>
          <p:cNvSpPr/>
          <p:nvPr/>
        </p:nvSpPr>
        <p:spPr>
          <a:xfrm>
            <a:off x="1522536" y="6211143"/>
            <a:ext cx="3169920" cy="1138061"/>
          </a:xfrm>
          <a:prstGeom prst="wedgeRectCallout">
            <a:avLst>
              <a:gd name="adj1" fmla="val 57273"/>
              <a:gd name="adj2" fmla="val 43615"/>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Helvetica Neue" panose="02000503000000020004" pitchFamily="2" charset="0"/>
                <a:ea typeface="Helvetica Neue" panose="02000503000000020004" pitchFamily="2" charset="0"/>
                <a:cs typeface="Helvetica Neue" panose="02000503000000020004" pitchFamily="2" charset="0"/>
              </a:rPr>
              <a:t>I will kill David.</a:t>
            </a:r>
          </a:p>
        </p:txBody>
      </p:sp>
      <p:pic>
        <p:nvPicPr>
          <p:cNvPr id="11" name="Picture 6" descr="Keir Dullea in a scene from the 1968 film, &quot;2001: A Space Odyssey.&quot;">
            <a:extLst>
              <a:ext uri="{FF2B5EF4-FFF2-40B4-BE49-F238E27FC236}">
                <a16:creationId xmlns:a16="http://schemas.microsoft.com/office/drawing/2014/main" id="{BE4E02D9-A34D-9229-D46C-0D536134DB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59" t="9281" r="27780"/>
          <a:stretch/>
        </p:blipFill>
        <p:spPr bwMode="auto">
          <a:xfrm>
            <a:off x="14394139" y="6968932"/>
            <a:ext cx="4625627" cy="4028877"/>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34">
            <a:extLst>
              <a:ext uri="{FF2B5EF4-FFF2-40B4-BE49-F238E27FC236}">
                <a16:creationId xmlns:a16="http://schemas.microsoft.com/office/drawing/2014/main" id="{B42490C2-B7EB-9377-5739-D1366167B43C}"/>
              </a:ext>
            </a:extLst>
          </p:cNvPr>
          <p:cNvSpPr/>
          <p:nvPr/>
        </p:nvSpPr>
        <p:spPr>
          <a:xfrm>
            <a:off x="18826811" y="8688986"/>
            <a:ext cx="3169920" cy="1138061"/>
          </a:xfrm>
          <a:prstGeom prst="wedgeRectCallout">
            <a:avLst>
              <a:gd name="adj1" fmla="val -72904"/>
              <a:gd name="adj2" fmla="val 47662"/>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Helvetica Neue" panose="02000503000000020004" pitchFamily="2" charset="0"/>
                <a:ea typeface="Helvetica Neue" panose="02000503000000020004" pitchFamily="2" charset="0"/>
                <a:cs typeface="Helvetica Neue" panose="02000503000000020004" pitchFamily="2" charset="0"/>
              </a:rPr>
              <a:t>I am having a nap.</a:t>
            </a:r>
          </a:p>
        </p:txBody>
      </p:sp>
      <p:pic>
        <p:nvPicPr>
          <p:cNvPr id="3" name="Content Placeholder 3">
            <a:extLst>
              <a:ext uri="{FF2B5EF4-FFF2-40B4-BE49-F238E27FC236}">
                <a16:creationId xmlns:a16="http://schemas.microsoft.com/office/drawing/2014/main" id="{2731FD4C-0FAF-AC55-C79D-5ECBB4FB77E3}"/>
              </a:ext>
            </a:extLst>
          </p:cNvPr>
          <p:cNvPicPr>
            <a:picLocks noChangeAspect="1"/>
          </p:cNvPicPr>
          <p:nvPr/>
        </p:nvPicPr>
        <p:blipFill rotWithShape="1">
          <a:blip r:embed="rId4"/>
          <a:srcRect l="68802" t="2404" b="-2404"/>
          <a:stretch/>
        </p:blipFill>
        <p:spPr>
          <a:xfrm>
            <a:off x="21432818" y="3747015"/>
            <a:ext cx="1444767" cy="1426308"/>
          </a:xfrm>
          <a:prstGeom prst="rect">
            <a:avLst/>
          </a:prstGeom>
          <a:effectLst/>
        </p:spPr>
      </p:pic>
    </p:spTree>
    <p:extLst>
      <p:ext uri="{BB962C8B-B14F-4D97-AF65-F5344CB8AC3E}">
        <p14:creationId xmlns:p14="http://schemas.microsoft.com/office/powerpoint/2010/main" val="156890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4"/>
          </p:nvPr>
        </p:nvSpPr>
        <p:spPr/>
        <p:txBody>
          <a:bodyPr/>
          <a:lstStyle/>
          <a:p>
            <a:r>
              <a:rPr lang="en-US" dirty="0"/>
              <a:t>Introduction</a:t>
            </a:r>
          </a:p>
        </p:txBody>
      </p:sp>
      <p:sp>
        <p:nvSpPr>
          <p:cNvPr id="3" name="Text Placeholder 2"/>
          <p:cNvSpPr>
            <a:spLocks noGrp="1"/>
          </p:cNvSpPr>
          <p:nvPr>
            <p:ph type="body" sz="quarter" idx="22"/>
          </p:nvPr>
        </p:nvSpPr>
        <p:spPr/>
        <p:txBody>
          <a:bodyPr/>
          <a:lstStyle/>
          <a:p>
            <a:r>
              <a:rPr lang="en-US" sz="2400" b="1" dirty="0"/>
              <a:t>Today’s Structure:</a:t>
            </a:r>
          </a:p>
          <a:p>
            <a:pPr marL="342900" indent="-342900">
              <a:buFont typeface="Arial" panose="020B0604020202020204" pitchFamily="34" charset="0"/>
              <a:buChar char="•"/>
            </a:pPr>
            <a:r>
              <a:rPr lang="en-US" sz="2400" dirty="0"/>
              <a:t>Accountability and Responsibility</a:t>
            </a:r>
          </a:p>
          <a:p>
            <a:pPr marL="342900" indent="-342900">
              <a:buFont typeface="Arial" panose="020B0604020202020204" pitchFamily="34" charset="0"/>
              <a:buChar char="•"/>
            </a:pPr>
            <a:r>
              <a:rPr lang="en-US" sz="2400" dirty="0"/>
              <a:t>Human Control</a:t>
            </a:r>
          </a:p>
          <a:p>
            <a:pPr marL="342900" indent="-342900">
              <a:buFont typeface="Arial" panose="020B0604020202020204" pitchFamily="34" charset="0"/>
              <a:buChar char="•"/>
            </a:pPr>
            <a:r>
              <a:rPr lang="en-US" sz="2400" dirty="0"/>
              <a:t>Control Frameworks (HITL, HOTL, HOOTL, VA)</a:t>
            </a:r>
          </a:p>
          <a:p>
            <a:pPr marL="342900" indent="-342900">
              <a:buFont typeface="Arial" panose="020B0604020202020204" pitchFamily="34" charset="0"/>
              <a:buChar char="•"/>
            </a:pPr>
            <a:endParaRPr lang="en-US" sz="2400" dirty="0"/>
          </a:p>
          <a:p>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
        <p:nvSpPr>
          <p:cNvPr id="4" name="Text Placeholder 3"/>
          <p:cNvSpPr>
            <a:spLocks noGrp="1"/>
          </p:cNvSpPr>
          <p:nvPr>
            <p:ph type="body" sz="quarter" idx="26"/>
          </p:nvPr>
        </p:nvSpPr>
        <p:spPr/>
        <p:txBody>
          <a:bodyPr/>
          <a:lstStyle/>
          <a:p>
            <a:r>
              <a:rPr lang="en-US" b="1" dirty="0">
                <a:solidFill>
                  <a:srgbClr val="FF2D64"/>
                </a:solidFill>
              </a:rPr>
              <a:t>Today’s Goals:</a:t>
            </a:r>
          </a:p>
          <a:p>
            <a:r>
              <a:rPr lang="en-US" b="1" dirty="0"/>
              <a:t>Thematic units: </a:t>
            </a:r>
            <a:r>
              <a:rPr lang="en-US" dirty="0"/>
              <a:t>AI Governance</a:t>
            </a:r>
          </a:p>
          <a:p>
            <a:endParaRPr lang="en-US" dirty="0"/>
          </a:p>
          <a:p>
            <a:r>
              <a:rPr lang="en-US" dirty="0"/>
              <a:t>This lecture follows up the guest speaker’s talk on Variable Autonomy, but also looks into two other core values: </a:t>
            </a:r>
            <a:r>
              <a:rPr lang="en-US" i="1" dirty="0"/>
              <a:t>Accountability &amp; Responsibility.</a:t>
            </a:r>
            <a:endParaRPr lang="en-US" dirty="0"/>
          </a:p>
          <a:p>
            <a:pPr marL="342900" indent="-342900">
              <a:buFont typeface="Arial" panose="020B0604020202020204" pitchFamily="34" charset="0"/>
              <a:buChar char="•"/>
            </a:pPr>
            <a:endParaRPr lang="en-US" dirty="0"/>
          </a:p>
          <a:p>
            <a:r>
              <a:rPr lang="en-US" b="1" dirty="0">
                <a:solidFill>
                  <a:srgbClr val="FF2D64"/>
                </a:solidFill>
              </a:rPr>
              <a:t>Learning Objectives: </a:t>
            </a:r>
          </a:p>
          <a:p>
            <a:pPr lvl="0" algn="just">
              <a:lnSpc>
                <a:spcPct val="107000"/>
              </a:lnSpc>
              <a:spcBef>
                <a:spcPts val="600"/>
              </a:spcBef>
              <a:spcAft>
                <a:spcPts val="6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Develop a critical understanding of socio-technical mechanisms for the governance of AI systems, recognizing the drawbacks and benefits of each approach.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dirty="0"/>
          </a:p>
        </p:txBody>
      </p:sp>
      <p:sp>
        <p:nvSpPr>
          <p:cNvPr id="5" name="Text Placeholder 4"/>
          <p:cNvSpPr>
            <a:spLocks noGrp="1"/>
          </p:cNvSpPr>
          <p:nvPr>
            <p:ph type="body" sz="quarter" idx="25"/>
          </p:nvPr>
        </p:nvSpPr>
        <p:spPr/>
        <p:txBody>
          <a:bodyPr/>
          <a:lstStyle/>
          <a:p>
            <a:r>
              <a:rPr lang="en-US" dirty="0"/>
              <a:t>Lecture Overview</a:t>
            </a:r>
          </a:p>
        </p:txBody>
      </p:sp>
      <p:sp>
        <p:nvSpPr>
          <p:cNvPr id="6" name="Slide Number Placeholder 5"/>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a:t>
            </a:fld>
            <a:endParaRPr lang="bg-BG" dirty="0">
              <a:solidFill>
                <a:srgbClr val="000000"/>
              </a:solidFill>
            </a:endParaRPr>
          </a:p>
        </p:txBody>
      </p:sp>
    </p:spTree>
    <p:extLst>
      <p:ext uri="{BB962C8B-B14F-4D97-AF65-F5344CB8AC3E}">
        <p14:creationId xmlns:p14="http://schemas.microsoft.com/office/powerpoint/2010/main" val="1376566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9C399-4A43-43BB-C5F2-66669143B6D3}"/>
              </a:ext>
            </a:extLst>
          </p:cNvPr>
          <p:cNvSpPr>
            <a:spLocks noGrp="1"/>
          </p:cNvSpPr>
          <p:nvPr>
            <p:ph type="body" sz="quarter" idx="24"/>
          </p:nvPr>
        </p:nvSpPr>
        <p:spPr/>
        <p:txBody>
          <a:bodyPr/>
          <a:lstStyle/>
          <a:p>
            <a:r>
              <a:rPr lang="en-SE" dirty="0"/>
              <a:t>Control Frameworks</a:t>
            </a:r>
          </a:p>
        </p:txBody>
      </p:sp>
      <p:sp>
        <p:nvSpPr>
          <p:cNvPr id="5" name="Text Placeholder 4">
            <a:extLst>
              <a:ext uri="{FF2B5EF4-FFF2-40B4-BE49-F238E27FC236}">
                <a16:creationId xmlns:a16="http://schemas.microsoft.com/office/drawing/2014/main" id="{B1FB870C-215E-580A-D32D-CA0EDFF81108}"/>
              </a:ext>
            </a:extLst>
          </p:cNvPr>
          <p:cNvSpPr>
            <a:spLocks noGrp="1"/>
          </p:cNvSpPr>
          <p:nvPr>
            <p:ph type="body" sz="quarter" idx="25"/>
          </p:nvPr>
        </p:nvSpPr>
        <p:spPr/>
        <p:txBody>
          <a:bodyPr/>
          <a:lstStyle/>
          <a:p>
            <a:r>
              <a:rPr lang="en-SE" dirty="0"/>
              <a:t>Human-</a:t>
            </a:r>
            <a:r>
              <a:rPr lang="en-SE" i="1" dirty="0"/>
              <a:t>OUT-OF</a:t>
            </a:r>
            <a:r>
              <a:rPr lang="en-SE" dirty="0"/>
              <a:t>-the-Loop</a:t>
            </a:r>
          </a:p>
        </p:txBody>
      </p:sp>
      <p:sp>
        <p:nvSpPr>
          <p:cNvPr id="6" name="Slide Number Placeholder 5">
            <a:extLst>
              <a:ext uri="{FF2B5EF4-FFF2-40B4-BE49-F238E27FC236}">
                <a16:creationId xmlns:a16="http://schemas.microsoft.com/office/drawing/2014/main" id="{4C4C94F7-E12E-D59E-8073-44F9C1C241E0}"/>
              </a:ext>
            </a:extLst>
          </p:cNvPr>
          <p:cNvSpPr>
            <a:spLocks noGrp="1"/>
          </p:cNvSpPr>
          <p:nvPr>
            <p:ph type="sldNum" sz="quarter" idx="4"/>
          </p:nvPr>
        </p:nvSpPr>
        <p:spPr>
          <a:xfrm>
            <a:off x="11564488" y="14014139"/>
            <a:ext cx="1014046" cy="730250"/>
          </a:xfrm>
        </p:spPr>
        <p:txBody>
          <a:bodyPr/>
          <a:lstStyle/>
          <a:p>
            <a:pPr fontAlgn="base">
              <a:spcBef>
                <a:spcPct val="0"/>
              </a:spcBef>
              <a:spcAft>
                <a:spcPct val="0"/>
              </a:spcAft>
              <a:defRPr/>
            </a:pPr>
            <a:fld id="{DD9F0740-C59C-4AD6-B752-7CC1CE13501A}" type="slidenum">
              <a:rPr lang="bg-BG" smtClean="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pPr fontAlgn="base">
                <a:spcBef>
                  <a:spcPct val="0"/>
                </a:spcBef>
                <a:spcAft>
                  <a:spcPct val="0"/>
                </a:spcAft>
                <a:defRPr/>
              </a:pPr>
              <a:t>30</a:t>
            </a:fld>
            <a:endParaRPr lang="bg-BG"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Picture 2" descr="HAL 9000 – Wikipedia">
            <a:extLst>
              <a:ext uri="{FF2B5EF4-FFF2-40B4-BE49-F238E27FC236}">
                <a16:creationId xmlns:a16="http://schemas.microsoft.com/office/drawing/2014/main" id="{A6233032-FE93-EBCE-2556-5EFCC5A0C2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320" y="6931421"/>
            <a:ext cx="4087952" cy="4087952"/>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14">
            <a:extLst>
              <a:ext uri="{FF2B5EF4-FFF2-40B4-BE49-F238E27FC236}">
                <a16:creationId xmlns:a16="http://schemas.microsoft.com/office/drawing/2014/main" id="{FE378038-ABCC-7211-717D-46416F233B8B}"/>
              </a:ext>
            </a:extLst>
          </p:cNvPr>
          <p:cNvSpPr/>
          <p:nvPr/>
        </p:nvSpPr>
        <p:spPr>
          <a:xfrm>
            <a:off x="1522536" y="6211143"/>
            <a:ext cx="3169920" cy="1138061"/>
          </a:xfrm>
          <a:prstGeom prst="wedgeRectCallout">
            <a:avLst>
              <a:gd name="adj1" fmla="val 57273"/>
              <a:gd name="adj2" fmla="val 43615"/>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Helvetica Neue" panose="02000503000000020004" pitchFamily="2" charset="0"/>
                <a:ea typeface="Helvetica Neue" panose="02000503000000020004" pitchFamily="2" charset="0"/>
                <a:cs typeface="Helvetica Neue" panose="02000503000000020004" pitchFamily="2" charset="0"/>
              </a:rPr>
              <a:t>I am turning of the atmosphere system.</a:t>
            </a:r>
          </a:p>
        </p:txBody>
      </p:sp>
      <p:cxnSp>
        <p:nvCxnSpPr>
          <p:cNvPr id="10" name="Connector: Curved 25">
            <a:extLst>
              <a:ext uri="{FF2B5EF4-FFF2-40B4-BE49-F238E27FC236}">
                <a16:creationId xmlns:a16="http://schemas.microsoft.com/office/drawing/2014/main" id="{71BC2892-939F-3716-D286-B6E5805DE728}"/>
              </a:ext>
            </a:extLst>
          </p:cNvPr>
          <p:cNvCxnSpPr>
            <a:cxnSpLocks/>
          </p:cNvCxnSpPr>
          <p:nvPr/>
        </p:nvCxnSpPr>
        <p:spPr>
          <a:xfrm rot="10800000" flipV="1">
            <a:off x="8544275" y="8975396"/>
            <a:ext cx="5849865" cy="2180281"/>
          </a:xfrm>
          <a:prstGeom prst="curvedConnector3">
            <a:avLst>
              <a:gd name="adj1" fmla="val 50000"/>
            </a:avLst>
          </a:prstGeom>
          <a:ln w="57150">
            <a:solidFill>
              <a:srgbClr val="FF2D64"/>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6" descr="Keir Dullea in a scene from the 1968 film, &quot;2001: A Space Odyssey.&quot;">
            <a:extLst>
              <a:ext uri="{FF2B5EF4-FFF2-40B4-BE49-F238E27FC236}">
                <a16:creationId xmlns:a16="http://schemas.microsoft.com/office/drawing/2014/main" id="{BE4E02D9-A34D-9229-D46C-0D536134DB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59" t="9281" r="27780"/>
          <a:stretch/>
        </p:blipFill>
        <p:spPr bwMode="auto">
          <a:xfrm>
            <a:off x="14394139" y="6968932"/>
            <a:ext cx="4625627" cy="4028877"/>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34">
            <a:extLst>
              <a:ext uri="{FF2B5EF4-FFF2-40B4-BE49-F238E27FC236}">
                <a16:creationId xmlns:a16="http://schemas.microsoft.com/office/drawing/2014/main" id="{B42490C2-B7EB-9377-5739-D1366167B43C}"/>
              </a:ext>
            </a:extLst>
          </p:cNvPr>
          <p:cNvSpPr/>
          <p:nvPr/>
        </p:nvSpPr>
        <p:spPr>
          <a:xfrm>
            <a:off x="18826811" y="8688986"/>
            <a:ext cx="3169920" cy="1138061"/>
          </a:xfrm>
          <a:prstGeom prst="wedgeRectCallout">
            <a:avLst>
              <a:gd name="adj1" fmla="val -72904"/>
              <a:gd name="adj2" fmla="val 47662"/>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Helvetica Neue" panose="02000503000000020004" pitchFamily="2" charset="0"/>
                <a:ea typeface="Helvetica Neue" panose="02000503000000020004" pitchFamily="2" charset="0"/>
                <a:cs typeface="Helvetica Neue" panose="02000503000000020004" pitchFamily="2" charset="0"/>
              </a:rPr>
              <a:t>What is happening?</a:t>
            </a:r>
          </a:p>
        </p:txBody>
      </p:sp>
      <p:sp>
        <p:nvSpPr>
          <p:cNvPr id="13" name="TextBox 12">
            <a:extLst>
              <a:ext uri="{FF2B5EF4-FFF2-40B4-BE49-F238E27FC236}">
                <a16:creationId xmlns:a16="http://schemas.microsoft.com/office/drawing/2014/main" id="{BD4358AC-7E17-8739-4E88-B2018BA30CDA}"/>
              </a:ext>
            </a:extLst>
          </p:cNvPr>
          <p:cNvSpPr txBox="1"/>
          <p:nvPr/>
        </p:nvSpPr>
        <p:spPr>
          <a:xfrm>
            <a:off x="8124412" y="10924846"/>
            <a:ext cx="7894197" cy="461665"/>
          </a:xfrm>
          <a:prstGeom prst="rect">
            <a:avLst/>
          </a:prstGeom>
          <a:noFill/>
        </p:spPr>
        <p:txBody>
          <a:bodyPr wrap="square" rtlCol="0">
            <a:spAutoFit/>
          </a:bodyPr>
          <a:lstStyle/>
          <a:p>
            <a:pPr algn="ct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Tries to intervene</a:t>
            </a:r>
          </a:p>
        </p:txBody>
      </p:sp>
      <p:sp>
        <p:nvSpPr>
          <p:cNvPr id="14" name="TextBox 13">
            <a:extLst>
              <a:ext uri="{FF2B5EF4-FFF2-40B4-BE49-F238E27FC236}">
                <a16:creationId xmlns:a16="http://schemas.microsoft.com/office/drawing/2014/main" id="{461D29B1-CE8E-0172-8B55-7C8023F62CCB}"/>
              </a:ext>
            </a:extLst>
          </p:cNvPr>
          <p:cNvSpPr txBox="1"/>
          <p:nvPr/>
        </p:nvSpPr>
        <p:spPr>
          <a:xfrm>
            <a:off x="6989859" y="6396335"/>
            <a:ext cx="7894197" cy="461665"/>
          </a:xfrm>
          <a:prstGeom prst="rect">
            <a:avLst/>
          </a:prstGeom>
          <a:noFill/>
        </p:spPr>
        <p:txBody>
          <a:bodyPr wrap="square" rtlCol="0">
            <a:spAutoFit/>
          </a:bodyPr>
          <a:lstStyle/>
          <a:p>
            <a:pPr algn="ct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Acts.</a:t>
            </a:r>
          </a:p>
        </p:txBody>
      </p:sp>
      <p:cxnSp>
        <p:nvCxnSpPr>
          <p:cNvPr id="3" name="Connector: Curved 25">
            <a:extLst>
              <a:ext uri="{FF2B5EF4-FFF2-40B4-BE49-F238E27FC236}">
                <a16:creationId xmlns:a16="http://schemas.microsoft.com/office/drawing/2014/main" id="{3E7512A0-6E6A-17F0-DB0C-3D32D33CE0A1}"/>
              </a:ext>
            </a:extLst>
          </p:cNvPr>
          <p:cNvCxnSpPr>
            <a:cxnSpLocks/>
            <a:stCxn id="7" idx="3"/>
          </p:cNvCxnSpPr>
          <p:nvPr/>
        </p:nvCxnSpPr>
        <p:spPr>
          <a:xfrm flipV="1">
            <a:off x="8544272" y="6364941"/>
            <a:ext cx="1281046" cy="2610456"/>
          </a:xfrm>
          <a:prstGeom prst="curvedConnector2">
            <a:avLst/>
          </a:prstGeom>
          <a:ln w="57150">
            <a:solidFill>
              <a:srgbClr val="FF2D64"/>
            </a:solidFill>
            <a:tailEnd type="triangle"/>
          </a:ln>
        </p:spPr>
        <p:style>
          <a:lnRef idx="1">
            <a:schemeClr val="accent1"/>
          </a:lnRef>
          <a:fillRef idx="0">
            <a:schemeClr val="accent1"/>
          </a:fillRef>
          <a:effectRef idx="0">
            <a:schemeClr val="accent1"/>
          </a:effectRef>
          <a:fontRef idx="minor">
            <a:schemeClr val="tx1"/>
          </a:fontRef>
        </p:style>
      </p:cxnSp>
      <p:pic>
        <p:nvPicPr>
          <p:cNvPr id="17" name="Content Placeholder 3">
            <a:extLst>
              <a:ext uri="{FF2B5EF4-FFF2-40B4-BE49-F238E27FC236}">
                <a16:creationId xmlns:a16="http://schemas.microsoft.com/office/drawing/2014/main" id="{16018549-A1C5-24D4-E7D1-B3D0099793CA}"/>
              </a:ext>
            </a:extLst>
          </p:cNvPr>
          <p:cNvPicPr>
            <a:picLocks noChangeAspect="1"/>
          </p:cNvPicPr>
          <p:nvPr/>
        </p:nvPicPr>
        <p:blipFill rotWithShape="1">
          <a:blip r:embed="rId4"/>
          <a:srcRect l="68802" t="2404" b="-2404"/>
          <a:stretch/>
        </p:blipFill>
        <p:spPr>
          <a:xfrm>
            <a:off x="21432818" y="3747015"/>
            <a:ext cx="1444767" cy="1426308"/>
          </a:xfrm>
          <a:prstGeom prst="rect">
            <a:avLst/>
          </a:prstGeom>
          <a:effectLst/>
        </p:spPr>
      </p:pic>
    </p:spTree>
    <p:extLst>
      <p:ext uri="{BB962C8B-B14F-4D97-AF65-F5344CB8AC3E}">
        <p14:creationId xmlns:p14="http://schemas.microsoft.com/office/powerpoint/2010/main" val="262043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9C399-4A43-43BB-C5F2-66669143B6D3}"/>
              </a:ext>
            </a:extLst>
          </p:cNvPr>
          <p:cNvSpPr>
            <a:spLocks noGrp="1"/>
          </p:cNvSpPr>
          <p:nvPr>
            <p:ph type="body" sz="quarter" idx="24"/>
          </p:nvPr>
        </p:nvSpPr>
        <p:spPr/>
        <p:txBody>
          <a:bodyPr/>
          <a:lstStyle/>
          <a:p>
            <a:r>
              <a:rPr lang="en-SE" dirty="0"/>
              <a:t>Control Frameworks</a:t>
            </a:r>
          </a:p>
        </p:txBody>
      </p:sp>
      <p:sp>
        <p:nvSpPr>
          <p:cNvPr id="5" name="Text Placeholder 4">
            <a:extLst>
              <a:ext uri="{FF2B5EF4-FFF2-40B4-BE49-F238E27FC236}">
                <a16:creationId xmlns:a16="http://schemas.microsoft.com/office/drawing/2014/main" id="{B1FB870C-215E-580A-D32D-CA0EDFF81108}"/>
              </a:ext>
            </a:extLst>
          </p:cNvPr>
          <p:cNvSpPr>
            <a:spLocks noGrp="1"/>
          </p:cNvSpPr>
          <p:nvPr>
            <p:ph type="body" sz="quarter" idx="25"/>
          </p:nvPr>
        </p:nvSpPr>
        <p:spPr/>
        <p:txBody>
          <a:bodyPr/>
          <a:lstStyle/>
          <a:p>
            <a:r>
              <a:rPr lang="en-SE" dirty="0"/>
              <a:t>Human-</a:t>
            </a:r>
            <a:r>
              <a:rPr lang="en-SE" i="1" dirty="0"/>
              <a:t>OUT-OF</a:t>
            </a:r>
            <a:r>
              <a:rPr lang="en-SE" dirty="0"/>
              <a:t>-the-Loop</a:t>
            </a:r>
          </a:p>
        </p:txBody>
      </p:sp>
      <p:sp>
        <p:nvSpPr>
          <p:cNvPr id="6" name="Slide Number Placeholder 5">
            <a:extLst>
              <a:ext uri="{FF2B5EF4-FFF2-40B4-BE49-F238E27FC236}">
                <a16:creationId xmlns:a16="http://schemas.microsoft.com/office/drawing/2014/main" id="{4C4C94F7-E12E-D59E-8073-44F9C1C241E0}"/>
              </a:ext>
            </a:extLst>
          </p:cNvPr>
          <p:cNvSpPr>
            <a:spLocks noGrp="1"/>
          </p:cNvSpPr>
          <p:nvPr>
            <p:ph type="sldNum" sz="quarter" idx="4"/>
          </p:nvPr>
        </p:nvSpPr>
        <p:spPr>
          <a:xfrm>
            <a:off x="11564488" y="14014139"/>
            <a:ext cx="1014046" cy="730250"/>
          </a:xfrm>
        </p:spPr>
        <p:txBody>
          <a:bodyPr/>
          <a:lstStyle/>
          <a:p>
            <a:pPr fontAlgn="base">
              <a:spcBef>
                <a:spcPct val="0"/>
              </a:spcBef>
              <a:spcAft>
                <a:spcPct val="0"/>
              </a:spcAft>
              <a:defRPr/>
            </a:pPr>
            <a:fld id="{DD9F0740-C59C-4AD6-B752-7CC1CE13501A}" type="slidenum">
              <a:rPr lang="bg-BG" smtClean="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pPr fontAlgn="base">
                <a:spcBef>
                  <a:spcPct val="0"/>
                </a:spcBef>
                <a:spcAft>
                  <a:spcPct val="0"/>
                </a:spcAft>
                <a:defRPr/>
              </a:pPr>
              <a:t>31</a:t>
            </a:fld>
            <a:endParaRPr lang="bg-BG"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Picture 2" descr="HAL 9000 – Wikipedia">
            <a:extLst>
              <a:ext uri="{FF2B5EF4-FFF2-40B4-BE49-F238E27FC236}">
                <a16:creationId xmlns:a16="http://schemas.microsoft.com/office/drawing/2014/main" id="{A6233032-FE93-EBCE-2556-5EFCC5A0C2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320" y="6931421"/>
            <a:ext cx="4087952" cy="4087952"/>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14">
            <a:extLst>
              <a:ext uri="{FF2B5EF4-FFF2-40B4-BE49-F238E27FC236}">
                <a16:creationId xmlns:a16="http://schemas.microsoft.com/office/drawing/2014/main" id="{FE378038-ABCC-7211-717D-46416F233B8B}"/>
              </a:ext>
            </a:extLst>
          </p:cNvPr>
          <p:cNvSpPr/>
          <p:nvPr/>
        </p:nvSpPr>
        <p:spPr>
          <a:xfrm>
            <a:off x="1522536" y="6211143"/>
            <a:ext cx="3169920" cy="1138061"/>
          </a:xfrm>
          <a:prstGeom prst="wedgeRectCallout">
            <a:avLst>
              <a:gd name="adj1" fmla="val 57273"/>
              <a:gd name="adj2" fmla="val 43615"/>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Helvetica Neue" panose="02000503000000020004" pitchFamily="2" charset="0"/>
                <a:ea typeface="Helvetica Neue" panose="02000503000000020004" pitchFamily="2" charset="0"/>
                <a:cs typeface="Helvetica Neue" panose="02000503000000020004" pitchFamily="2" charset="0"/>
              </a:rPr>
              <a:t>David has been exterminated.</a:t>
            </a:r>
          </a:p>
        </p:txBody>
      </p:sp>
      <p:pic>
        <p:nvPicPr>
          <p:cNvPr id="8" name="Content Placeholder 3">
            <a:extLst>
              <a:ext uri="{FF2B5EF4-FFF2-40B4-BE49-F238E27FC236}">
                <a16:creationId xmlns:a16="http://schemas.microsoft.com/office/drawing/2014/main" id="{C8671EF4-715B-B524-2DB5-5A181BA2A5D7}"/>
              </a:ext>
            </a:extLst>
          </p:cNvPr>
          <p:cNvPicPr>
            <a:picLocks noChangeAspect="1"/>
          </p:cNvPicPr>
          <p:nvPr/>
        </p:nvPicPr>
        <p:blipFill rotWithShape="1">
          <a:blip r:embed="rId3"/>
          <a:srcRect l="68802" t="2404" b="-2404"/>
          <a:stretch/>
        </p:blipFill>
        <p:spPr>
          <a:xfrm>
            <a:off x="21432818" y="3747015"/>
            <a:ext cx="1444767" cy="1426308"/>
          </a:xfrm>
          <a:prstGeom prst="rect">
            <a:avLst/>
          </a:prstGeom>
          <a:effectLst/>
        </p:spPr>
      </p:pic>
      <p:sp>
        <p:nvSpPr>
          <p:cNvPr id="15" name="Speech Bubble: Rectangle 14">
            <a:extLst>
              <a:ext uri="{FF2B5EF4-FFF2-40B4-BE49-F238E27FC236}">
                <a16:creationId xmlns:a16="http://schemas.microsoft.com/office/drawing/2014/main" id="{18BBBB3A-92DD-E0AA-94A2-2AD0CEC31985}"/>
              </a:ext>
            </a:extLst>
          </p:cNvPr>
          <p:cNvSpPr/>
          <p:nvPr/>
        </p:nvSpPr>
        <p:spPr>
          <a:xfrm>
            <a:off x="9187360" y="7349204"/>
            <a:ext cx="3169920" cy="1138061"/>
          </a:xfrm>
          <a:prstGeom prst="wedgeRectCallout">
            <a:avLst>
              <a:gd name="adj1" fmla="val -68858"/>
              <a:gd name="adj2" fmla="val 100331"/>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Helvetica Neue" panose="02000503000000020004" pitchFamily="2" charset="0"/>
                <a:ea typeface="Helvetica Neue" panose="02000503000000020004" pitchFamily="2" charset="0"/>
                <a:cs typeface="Helvetica Neue" panose="02000503000000020004" pitchFamily="2" charset="0"/>
              </a:rPr>
              <a:t>VICTORY!</a:t>
            </a:r>
          </a:p>
        </p:txBody>
      </p:sp>
    </p:spTree>
    <p:extLst>
      <p:ext uri="{BB962C8B-B14F-4D97-AF65-F5344CB8AC3E}">
        <p14:creationId xmlns:p14="http://schemas.microsoft.com/office/powerpoint/2010/main" val="164819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134C2-C644-912F-F572-E056D2FAE066}"/>
              </a:ext>
            </a:extLst>
          </p:cNvPr>
          <p:cNvSpPr>
            <a:spLocks noGrp="1"/>
          </p:cNvSpPr>
          <p:nvPr>
            <p:ph type="body" sz="quarter" idx="24"/>
          </p:nvPr>
        </p:nvSpPr>
        <p:spPr/>
        <p:txBody>
          <a:bodyPr/>
          <a:lstStyle/>
          <a:p>
            <a:r>
              <a:rPr lang="en-SE" dirty="0"/>
              <a:t>Control Frameworks</a:t>
            </a:r>
          </a:p>
        </p:txBody>
      </p:sp>
      <p:sp>
        <p:nvSpPr>
          <p:cNvPr id="3" name="Text Placeholder 2">
            <a:extLst>
              <a:ext uri="{FF2B5EF4-FFF2-40B4-BE49-F238E27FC236}">
                <a16:creationId xmlns:a16="http://schemas.microsoft.com/office/drawing/2014/main" id="{9707A48D-D523-E90B-7C21-0BA080825AB7}"/>
              </a:ext>
            </a:extLst>
          </p:cNvPr>
          <p:cNvSpPr>
            <a:spLocks noGrp="1"/>
          </p:cNvSpPr>
          <p:nvPr>
            <p:ph type="body" sz="quarter" idx="22"/>
          </p:nvPr>
        </p:nvSpPr>
        <p:spPr/>
        <p:txBody>
          <a:bodyPr/>
          <a:lstStyle/>
          <a:p>
            <a:pPr marL="857250" indent="-857250">
              <a:buFont typeface="Arial" panose="020B0604020202020204" pitchFamily="34" charset="0"/>
              <a:buChar char="•"/>
            </a:pPr>
            <a:r>
              <a:rPr lang="en-GB" sz="2400" dirty="0"/>
              <a:t>The human is </a:t>
            </a:r>
            <a:r>
              <a:rPr lang="en-GB" sz="2400" i="1" dirty="0"/>
              <a:t>almost </a:t>
            </a:r>
            <a:r>
              <a:rPr lang="en-GB" sz="2400" dirty="0"/>
              <a:t>nowhere to be found! </a:t>
            </a:r>
          </a:p>
          <a:p>
            <a:pPr marL="857250" indent="-857250">
              <a:buFont typeface="Arial" panose="020B0604020202020204" pitchFamily="34" charset="0"/>
              <a:buChar char="•"/>
            </a:pPr>
            <a:endParaRPr lang="en-GB" sz="2400" dirty="0"/>
          </a:p>
          <a:p>
            <a:pPr marL="857250" indent="-857250">
              <a:buFont typeface="Arial" panose="020B0604020202020204" pitchFamily="34" charset="0"/>
              <a:buChar char="•"/>
            </a:pPr>
            <a:r>
              <a:rPr lang="en-GB" sz="2400" dirty="0"/>
              <a:t>It removes ‘the bottleneck’ of the human; no approval, oversight, or input is needed.</a:t>
            </a:r>
          </a:p>
          <a:p>
            <a:pPr marL="857250" indent="-857250">
              <a:buFont typeface="Arial" panose="020B0604020202020204" pitchFamily="34" charset="0"/>
              <a:buChar char="•"/>
            </a:pPr>
            <a:endParaRPr lang="en-GB" sz="2400" dirty="0"/>
          </a:p>
          <a:p>
            <a:pPr marL="857250" indent="-857250">
              <a:buFont typeface="Arial" panose="020B0604020202020204" pitchFamily="34" charset="0"/>
              <a:buChar char="•"/>
            </a:pPr>
            <a:r>
              <a:rPr lang="en-GB" sz="2400" dirty="0"/>
              <a:t>Better equipped to handle the high speeds, massive datasets, or complex computations involved.</a:t>
            </a:r>
          </a:p>
          <a:p>
            <a:pPr marL="857250" indent="-857250">
              <a:buFont typeface="Arial" panose="020B0604020202020204" pitchFamily="34" charset="0"/>
              <a:buChar char="•"/>
            </a:pPr>
            <a:endParaRPr lang="en-GB" sz="2400" dirty="0"/>
          </a:p>
          <a:p>
            <a:pPr marL="857250" indent="-857250">
              <a:buFont typeface="Arial" panose="020B0604020202020204" pitchFamily="34" charset="0"/>
              <a:buChar char="•"/>
            </a:pPr>
            <a:endParaRPr lang="en-GB" sz="2400" dirty="0"/>
          </a:p>
        </p:txBody>
      </p:sp>
      <p:sp>
        <p:nvSpPr>
          <p:cNvPr id="4" name="Text Placeholder 3">
            <a:extLst>
              <a:ext uri="{FF2B5EF4-FFF2-40B4-BE49-F238E27FC236}">
                <a16:creationId xmlns:a16="http://schemas.microsoft.com/office/drawing/2014/main" id="{58622B26-DD0F-FCF6-11E2-670C503F0F5E}"/>
              </a:ext>
            </a:extLst>
          </p:cNvPr>
          <p:cNvSpPr>
            <a:spLocks noGrp="1"/>
          </p:cNvSpPr>
          <p:nvPr>
            <p:ph type="body" sz="quarter" idx="26"/>
          </p:nvPr>
        </p:nvSpPr>
        <p:spPr/>
        <p:txBody>
          <a:bodyPr/>
          <a:lstStyle/>
          <a:p>
            <a:pPr marL="857250" indent="-857250">
              <a:buFont typeface="Arial" panose="020B0604020202020204" pitchFamily="34" charset="0"/>
              <a:buChar char="•"/>
            </a:pPr>
            <a:r>
              <a:rPr lang="en-GB" sz="2400" dirty="0"/>
              <a:t>If kept out of the loop for too long, the human user may </a:t>
            </a:r>
            <a:r>
              <a:rPr lang="en-GB" sz="2400" b="1" dirty="0"/>
              <a:t>blindly trust </a:t>
            </a:r>
            <a:r>
              <a:rPr lang="en-GB" sz="2400" dirty="0"/>
              <a:t>the system.</a:t>
            </a:r>
          </a:p>
          <a:p>
            <a:pPr marL="857250" indent="-857250">
              <a:buFont typeface="Arial" panose="020B0604020202020204" pitchFamily="34" charset="0"/>
              <a:buChar char="•"/>
            </a:pPr>
            <a:endParaRPr lang="en-GB" sz="2400" dirty="0"/>
          </a:p>
          <a:p>
            <a:pPr marL="857250" indent="-857250">
              <a:buFont typeface="Arial" panose="020B0604020202020204" pitchFamily="34" charset="0"/>
              <a:buChar char="•"/>
            </a:pPr>
            <a:r>
              <a:rPr lang="en-GB" sz="2400" dirty="0"/>
              <a:t>Relies to the developers making an adequate risk analysis.</a:t>
            </a:r>
          </a:p>
          <a:p>
            <a:pPr marL="857250" indent="-857250">
              <a:buFont typeface="Arial" panose="020B0604020202020204" pitchFamily="34" charset="0"/>
              <a:buChar char="•"/>
            </a:pPr>
            <a:endParaRPr lang="en-GB" sz="2400" dirty="0"/>
          </a:p>
          <a:p>
            <a:pPr marL="857250" indent="-857250">
              <a:buFont typeface="Arial" panose="020B0604020202020204" pitchFamily="34" charset="0"/>
              <a:buChar char="•"/>
            </a:pPr>
            <a:endParaRPr lang="en-GB" sz="2400" dirty="0"/>
          </a:p>
        </p:txBody>
      </p:sp>
      <p:sp>
        <p:nvSpPr>
          <p:cNvPr id="6" name="Slide Number Placeholder 5">
            <a:extLst>
              <a:ext uri="{FF2B5EF4-FFF2-40B4-BE49-F238E27FC236}">
                <a16:creationId xmlns:a16="http://schemas.microsoft.com/office/drawing/2014/main" id="{2AE8FFCD-5A47-CFFC-83E3-D2540BAD54DF}"/>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32</a:t>
            </a:fld>
            <a:endParaRPr lang="bg-BG" dirty="0">
              <a:solidFill>
                <a:srgbClr val="000000"/>
              </a:solidFill>
            </a:endParaRPr>
          </a:p>
        </p:txBody>
      </p:sp>
      <p:sp>
        <p:nvSpPr>
          <p:cNvPr id="11" name="Text Placeholder 4">
            <a:extLst>
              <a:ext uri="{FF2B5EF4-FFF2-40B4-BE49-F238E27FC236}">
                <a16:creationId xmlns:a16="http://schemas.microsoft.com/office/drawing/2014/main" id="{48976839-A2C9-D9FA-ACD6-ABDC3DF8E2D8}"/>
              </a:ext>
            </a:extLst>
          </p:cNvPr>
          <p:cNvSpPr>
            <a:spLocks noGrp="1"/>
          </p:cNvSpPr>
          <p:nvPr>
            <p:ph type="body" sz="quarter" idx="25"/>
          </p:nvPr>
        </p:nvSpPr>
        <p:spPr>
          <a:xfrm>
            <a:off x="1287095" y="3891139"/>
            <a:ext cx="21590490" cy="1138061"/>
          </a:xfrm>
        </p:spPr>
        <p:txBody>
          <a:bodyPr/>
          <a:lstStyle/>
          <a:p>
            <a:r>
              <a:rPr lang="en-SE" dirty="0"/>
              <a:t>Human-</a:t>
            </a:r>
            <a:r>
              <a:rPr lang="en-SE" i="1" dirty="0"/>
              <a:t>OUT-OF</a:t>
            </a:r>
            <a:r>
              <a:rPr lang="en-SE" dirty="0"/>
              <a:t>-the-Loop</a:t>
            </a:r>
          </a:p>
        </p:txBody>
      </p:sp>
      <p:sp>
        <p:nvSpPr>
          <p:cNvPr id="13" name="Rectangle 12">
            <a:extLst>
              <a:ext uri="{FF2B5EF4-FFF2-40B4-BE49-F238E27FC236}">
                <a16:creationId xmlns:a16="http://schemas.microsoft.com/office/drawing/2014/main" id="{DCFBE410-36D4-A77D-D027-4397B06304D8}"/>
              </a:ext>
            </a:extLst>
          </p:cNvPr>
          <p:cNvSpPr/>
          <p:nvPr/>
        </p:nvSpPr>
        <p:spPr>
          <a:xfrm>
            <a:off x="3320586" y="10798703"/>
            <a:ext cx="17742827" cy="1785104"/>
          </a:xfrm>
          <a:prstGeom prst="rect">
            <a:avLst/>
          </a:prstGeom>
        </p:spPr>
        <p:txBody>
          <a:bodyPr wrap="square">
            <a:spAutoFit/>
          </a:bodyPr>
          <a:lstStyle/>
          <a:p>
            <a:r>
              <a:rPr lang="en-GB" sz="22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Holzinger</a:t>
            </a:r>
            <a:r>
              <a:rPr lang="en-GB" sz="2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 (2016). Interactive Machine Learning for Health Informatics: when Do We Need the Human-In-The-Loop?. Brain Inf. 3 (2), 119–131.  </a:t>
            </a:r>
          </a:p>
          <a:p>
            <a:r>
              <a:rPr lang="en-GB" sz="2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Horowitz, M. C., and </a:t>
            </a:r>
            <a:r>
              <a:rPr lang="en-GB" sz="22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Scharre</a:t>
            </a:r>
            <a:r>
              <a:rPr lang="en-GB" sz="2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P. (2015). Meaningful Human Control in Weapon Systems: A Primer. </a:t>
            </a:r>
          </a:p>
          <a:p>
            <a:endParaRPr lang="en-GB" sz="2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endParaRPr lang="en-GB" sz="2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5" name="Content Placeholder 3">
            <a:extLst>
              <a:ext uri="{FF2B5EF4-FFF2-40B4-BE49-F238E27FC236}">
                <a16:creationId xmlns:a16="http://schemas.microsoft.com/office/drawing/2014/main" id="{BC5F1E69-73AC-87D1-279B-E7830B67F018}"/>
              </a:ext>
            </a:extLst>
          </p:cNvPr>
          <p:cNvPicPr>
            <a:picLocks noChangeAspect="1"/>
          </p:cNvPicPr>
          <p:nvPr/>
        </p:nvPicPr>
        <p:blipFill rotWithShape="1">
          <a:blip r:embed="rId2"/>
          <a:srcRect l="68802" t="2404" b="-2404"/>
          <a:stretch/>
        </p:blipFill>
        <p:spPr>
          <a:xfrm>
            <a:off x="21432818" y="3747015"/>
            <a:ext cx="1444767" cy="1426308"/>
          </a:xfrm>
          <a:prstGeom prst="rect">
            <a:avLst/>
          </a:prstGeom>
          <a:effectLst/>
        </p:spPr>
      </p:pic>
    </p:spTree>
    <p:extLst>
      <p:ext uri="{BB962C8B-B14F-4D97-AF65-F5344CB8AC3E}">
        <p14:creationId xmlns:p14="http://schemas.microsoft.com/office/powerpoint/2010/main" val="10846745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9C399-4A43-43BB-C5F2-66669143B6D3}"/>
              </a:ext>
            </a:extLst>
          </p:cNvPr>
          <p:cNvSpPr>
            <a:spLocks noGrp="1"/>
          </p:cNvSpPr>
          <p:nvPr>
            <p:ph type="body" sz="quarter" idx="24"/>
          </p:nvPr>
        </p:nvSpPr>
        <p:spPr/>
        <p:txBody>
          <a:bodyPr/>
          <a:lstStyle/>
          <a:p>
            <a:r>
              <a:rPr lang="en-SE" dirty="0"/>
              <a:t>Control Frameworks</a:t>
            </a:r>
          </a:p>
        </p:txBody>
      </p:sp>
      <p:sp>
        <p:nvSpPr>
          <p:cNvPr id="5" name="Text Placeholder 4">
            <a:extLst>
              <a:ext uri="{FF2B5EF4-FFF2-40B4-BE49-F238E27FC236}">
                <a16:creationId xmlns:a16="http://schemas.microsoft.com/office/drawing/2014/main" id="{B1FB870C-215E-580A-D32D-CA0EDFF81108}"/>
              </a:ext>
            </a:extLst>
          </p:cNvPr>
          <p:cNvSpPr>
            <a:spLocks noGrp="1"/>
          </p:cNvSpPr>
          <p:nvPr>
            <p:ph type="body" sz="quarter" idx="25"/>
          </p:nvPr>
        </p:nvSpPr>
        <p:spPr/>
        <p:txBody>
          <a:bodyPr/>
          <a:lstStyle/>
          <a:p>
            <a:r>
              <a:rPr lang="en-SE" dirty="0"/>
              <a:t>Variable Autonomy</a:t>
            </a:r>
          </a:p>
        </p:txBody>
      </p:sp>
      <p:sp>
        <p:nvSpPr>
          <p:cNvPr id="6" name="Slide Number Placeholder 5">
            <a:extLst>
              <a:ext uri="{FF2B5EF4-FFF2-40B4-BE49-F238E27FC236}">
                <a16:creationId xmlns:a16="http://schemas.microsoft.com/office/drawing/2014/main" id="{4C4C94F7-E12E-D59E-8073-44F9C1C241E0}"/>
              </a:ext>
            </a:extLst>
          </p:cNvPr>
          <p:cNvSpPr>
            <a:spLocks noGrp="1"/>
          </p:cNvSpPr>
          <p:nvPr>
            <p:ph type="sldNum" sz="quarter" idx="4"/>
          </p:nvPr>
        </p:nvSpPr>
        <p:spPr>
          <a:xfrm>
            <a:off x="11564488" y="14014139"/>
            <a:ext cx="1014046" cy="730250"/>
          </a:xfrm>
        </p:spPr>
        <p:txBody>
          <a:bodyPr/>
          <a:lstStyle/>
          <a:p>
            <a:pPr fontAlgn="base">
              <a:spcBef>
                <a:spcPct val="0"/>
              </a:spcBef>
              <a:spcAft>
                <a:spcPct val="0"/>
              </a:spcAft>
              <a:defRPr/>
            </a:pPr>
            <a:fld id="{DD9F0740-C59C-4AD6-B752-7CC1CE13501A}" type="slidenum">
              <a:rPr lang="bg-BG" smtClean="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pPr fontAlgn="base">
                <a:spcBef>
                  <a:spcPct val="0"/>
                </a:spcBef>
                <a:spcAft>
                  <a:spcPct val="0"/>
                </a:spcAft>
                <a:defRPr/>
              </a:pPr>
              <a:t>33</a:t>
            </a:fld>
            <a:endParaRPr lang="bg-BG"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Picture 2" descr="HAL 9000 – Wikipedia">
            <a:extLst>
              <a:ext uri="{FF2B5EF4-FFF2-40B4-BE49-F238E27FC236}">
                <a16:creationId xmlns:a16="http://schemas.microsoft.com/office/drawing/2014/main" id="{A6233032-FE93-EBCE-2556-5EFCC5A0C2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320" y="6931421"/>
            <a:ext cx="4087952" cy="4087952"/>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14">
            <a:extLst>
              <a:ext uri="{FF2B5EF4-FFF2-40B4-BE49-F238E27FC236}">
                <a16:creationId xmlns:a16="http://schemas.microsoft.com/office/drawing/2014/main" id="{FE378038-ABCC-7211-717D-46416F233B8B}"/>
              </a:ext>
            </a:extLst>
          </p:cNvPr>
          <p:cNvSpPr/>
          <p:nvPr/>
        </p:nvSpPr>
        <p:spPr>
          <a:xfrm>
            <a:off x="1522536" y="6211143"/>
            <a:ext cx="3169920" cy="1138061"/>
          </a:xfrm>
          <a:prstGeom prst="wedgeRectCallout">
            <a:avLst>
              <a:gd name="adj1" fmla="val 57273"/>
              <a:gd name="adj2" fmla="val 43615"/>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I will fly the ship.</a:t>
            </a:r>
          </a:p>
        </p:txBody>
      </p:sp>
      <p:pic>
        <p:nvPicPr>
          <p:cNvPr id="11" name="Picture 6" descr="Keir Dullea in a scene from the 1968 film, &quot;2001: A Space Odyssey.&quot;">
            <a:extLst>
              <a:ext uri="{FF2B5EF4-FFF2-40B4-BE49-F238E27FC236}">
                <a16:creationId xmlns:a16="http://schemas.microsoft.com/office/drawing/2014/main" id="{BE4E02D9-A34D-9229-D46C-0D536134DB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59" t="9281" r="27780"/>
          <a:stretch/>
        </p:blipFill>
        <p:spPr bwMode="auto">
          <a:xfrm>
            <a:off x="14394139" y="6968932"/>
            <a:ext cx="4625627" cy="4028877"/>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34">
            <a:extLst>
              <a:ext uri="{FF2B5EF4-FFF2-40B4-BE49-F238E27FC236}">
                <a16:creationId xmlns:a16="http://schemas.microsoft.com/office/drawing/2014/main" id="{B42490C2-B7EB-9377-5739-D1366167B43C}"/>
              </a:ext>
            </a:extLst>
          </p:cNvPr>
          <p:cNvSpPr/>
          <p:nvPr/>
        </p:nvSpPr>
        <p:spPr>
          <a:xfrm>
            <a:off x="18826811" y="8688986"/>
            <a:ext cx="3169920" cy="1138061"/>
          </a:xfrm>
          <a:prstGeom prst="wedgeRectCallout">
            <a:avLst>
              <a:gd name="adj1" fmla="val -72904"/>
              <a:gd name="adj2" fmla="val 47662"/>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 am having a nap.</a:t>
            </a:r>
            <a:endParaRPr lang="en-GB" sz="2400" dirty="0"/>
          </a:p>
        </p:txBody>
      </p:sp>
    </p:spTree>
    <p:extLst>
      <p:ext uri="{BB962C8B-B14F-4D97-AF65-F5344CB8AC3E}">
        <p14:creationId xmlns:p14="http://schemas.microsoft.com/office/powerpoint/2010/main" val="246673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9C399-4A43-43BB-C5F2-66669143B6D3}"/>
              </a:ext>
            </a:extLst>
          </p:cNvPr>
          <p:cNvSpPr>
            <a:spLocks noGrp="1"/>
          </p:cNvSpPr>
          <p:nvPr>
            <p:ph type="body" sz="quarter" idx="24"/>
          </p:nvPr>
        </p:nvSpPr>
        <p:spPr/>
        <p:txBody>
          <a:bodyPr/>
          <a:lstStyle/>
          <a:p>
            <a:r>
              <a:rPr lang="en-SE" dirty="0"/>
              <a:t>Control Frameworks</a:t>
            </a:r>
          </a:p>
        </p:txBody>
      </p:sp>
      <p:sp>
        <p:nvSpPr>
          <p:cNvPr id="5" name="Text Placeholder 4">
            <a:extLst>
              <a:ext uri="{FF2B5EF4-FFF2-40B4-BE49-F238E27FC236}">
                <a16:creationId xmlns:a16="http://schemas.microsoft.com/office/drawing/2014/main" id="{B1FB870C-215E-580A-D32D-CA0EDFF81108}"/>
              </a:ext>
            </a:extLst>
          </p:cNvPr>
          <p:cNvSpPr>
            <a:spLocks noGrp="1"/>
          </p:cNvSpPr>
          <p:nvPr>
            <p:ph type="body" sz="quarter" idx="25"/>
          </p:nvPr>
        </p:nvSpPr>
        <p:spPr/>
        <p:txBody>
          <a:bodyPr/>
          <a:lstStyle/>
          <a:p>
            <a:r>
              <a:rPr lang="en-SE" dirty="0"/>
              <a:t>Variable Autonomy</a:t>
            </a:r>
          </a:p>
        </p:txBody>
      </p:sp>
      <p:sp>
        <p:nvSpPr>
          <p:cNvPr id="6" name="Slide Number Placeholder 5">
            <a:extLst>
              <a:ext uri="{FF2B5EF4-FFF2-40B4-BE49-F238E27FC236}">
                <a16:creationId xmlns:a16="http://schemas.microsoft.com/office/drawing/2014/main" id="{4C4C94F7-E12E-D59E-8073-44F9C1C241E0}"/>
              </a:ext>
            </a:extLst>
          </p:cNvPr>
          <p:cNvSpPr>
            <a:spLocks noGrp="1"/>
          </p:cNvSpPr>
          <p:nvPr>
            <p:ph type="sldNum" sz="quarter" idx="4"/>
          </p:nvPr>
        </p:nvSpPr>
        <p:spPr>
          <a:xfrm>
            <a:off x="11564488" y="14014139"/>
            <a:ext cx="1014046" cy="730250"/>
          </a:xfrm>
        </p:spPr>
        <p:txBody>
          <a:bodyPr/>
          <a:lstStyle/>
          <a:p>
            <a:pPr fontAlgn="base">
              <a:spcBef>
                <a:spcPct val="0"/>
              </a:spcBef>
              <a:spcAft>
                <a:spcPct val="0"/>
              </a:spcAft>
              <a:defRPr/>
            </a:pPr>
            <a:fld id="{DD9F0740-C59C-4AD6-B752-7CC1CE13501A}" type="slidenum">
              <a:rPr lang="bg-BG" smtClean="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pPr fontAlgn="base">
                <a:spcBef>
                  <a:spcPct val="0"/>
                </a:spcBef>
                <a:spcAft>
                  <a:spcPct val="0"/>
                </a:spcAft>
                <a:defRPr/>
              </a:pPr>
              <a:t>34</a:t>
            </a:fld>
            <a:endParaRPr lang="bg-BG"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Picture 2" descr="HAL 9000 – Wikipedia">
            <a:extLst>
              <a:ext uri="{FF2B5EF4-FFF2-40B4-BE49-F238E27FC236}">
                <a16:creationId xmlns:a16="http://schemas.microsoft.com/office/drawing/2014/main" id="{A6233032-FE93-EBCE-2556-5EFCC5A0C2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320" y="6931421"/>
            <a:ext cx="4087952" cy="408795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ctor: Curved 8">
            <a:extLst>
              <a:ext uri="{FF2B5EF4-FFF2-40B4-BE49-F238E27FC236}">
                <a16:creationId xmlns:a16="http://schemas.microsoft.com/office/drawing/2014/main" id="{804E276D-5AF6-8C0C-0FB2-862890E9BBD7}"/>
              </a:ext>
            </a:extLst>
          </p:cNvPr>
          <p:cNvCxnSpPr>
            <a:cxnSpLocks/>
            <a:stCxn id="7" idx="3"/>
            <a:endCxn id="3" idx="1"/>
          </p:cNvCxnSpPr>
          <p:nvPr/>
        </p:nvCxnSpPr>
        <p:spPr>
          <a:xfrm flipV="1">
            <a:off x="8544272" y="8963318"/>
            <a:ext cx="6088372" cy="12079"/>
          </a:xfrm>
          <a:prstGeom prst="curvedConnector3">
            <a:avLst>
              <a:gd name="adj1" fmla="val 50000"/>
            </a:avLst>
          </a:prstGeom>
          <a:ln w="57150">
            <a:solidFill>
              <a:srgbClr val="FF2D64"/>
            </a:solidFill>
            <a:tailEnd type="triangle"/>
          </a:ln>
        </p:spPr>
        <p:style>
          <a:lnRef idx="1">
            <a:schemeClr val="accent1"/>
          </a:lnRef>
          <a:fillRef idx="0">
            <a:schemeClr val="accent1"/>
          </a:fillRef>
          <a:effectRef idx="0">
            <a:schemeClr val="accent1"/>
          </a:effectRef>
          <a:fontRef idx="minor">
            <a:schemeClr val="tx1"/>
          </a:fontRef>
        </p:style>
      </p:cxnSp>
      <p:sp>
        <p:nvSpPr>
          <p:cNvPr id="9" name="Speech Bubble: Rectangle 14">
            <a:extLst>
              <a:ext uri="{FF2B5EF4-FFF2-40B4-BE49-F238E27FC236}">
                <a16:creationId xmlns:a16="http://schemas.microsoft.com/office/drawing/2014/main" id="{FE378038-ABCC-7211-717D-46416F233B8B}"/>
              </a:ext>
            </a:extLst>
          </p:cNvPr>
          <p:cNvSpPr/>
          <p:nvPr/>
        </p:nvSpPr>
        <p:spPr>
          <a:xfrm>
            <a:off x="1522536" y="6211143"/>
            <a:ext cx="3169920" cy="1138061"/>
          </a:xfrm>
          <a:prstGeom prst="wedgeRectCallout">
            <a:avLst>
              <a:gd name="adj1" fmla="val 57273"/>
              <a:gd name="adj2" fmla="val 43615"/>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I will fly the ship.</a:t>
            </a:r>
          </a:p>
        </p:txBody>
      </p:sp>
      <p:sp>
        <p:nvSpPr>
          <p:cNvPr id="14" name="TextBox 13">
            <a:extLst>
              <a:ext uri="{FF2B5EF4-FFF2-40B4-BE49-F238E27FC236}">
                <a16:creationId xmlns:a16="http://schemas.microsoft.com/office/drawing/2014/main" id="{461D29B1-CE8E-0172-8B55-7C8023F62CCB}"/>
              </a:ext>
            </a:extLst>
          </p:cNvPr>
          <p:cNvSpPr txBox="1"/>
          <p:nvPr/>
        </p:nvSpPr>
        <p:spPr>
          <a:xfrm>
            <a:off x="7530957" y="8363013"/>
            <a:ext cx="7894197" cy="461665"/>
          </a:xfrm>
          <a:prstGeom prst="rect">
            <a:avLst/>
          </a:prstGeom>
          <a:noFill/>
        </p:spPr>
        <p:txBody>
          <a:bodyPr wrap="square" rtlCol="0">
            <a:spAutoFit/>
          </a:bodyPr>
          <a:lstStyle/>
          <a:p>
            <a:pPr algn="ct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Takes action</a:t>
            </a:r>
          </a:p>
        </p:txBody>
      </p:sp>
      <p:pic>
        <p:nvPicPr>
          <p:cNvPr id="3" name="Picture 4" descr="Discovery One - Wikipedia">
            <a:extLst>
              <a:ext uri="{FF2B5EF4-FFF2-40B4-BE49-F238E27FC236}">
                <a16:creationId xmlns:a16="http://schemas.microsoft.com/office/drawing/2014/main" id="{5D6E3123-50EF-E563-36D1-BC9607D9C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2644" y="7473100"/>
            <a:ext cx="6386648" cy="2980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7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9C399-4A43-43BB-C5F2-66669143B6D3}"/>
              </a:ext>
            </a:extLst>
          </p:cNvPr>
          <p:cNvSpPr>
            <a:spLocks noGrp="1"/>
          </p:cNvSpPr>
          <p:nvPr>
            <p:ph type="body" sz="quarter" idx="24"/>
          </p:nvPr>
        </p:nvSpPr>
        <p:spPr/>
        <p:txBody>
          <a:bodyPr/>
          <a:lstStyle/>
          <a:p>
            <a:r>
              <a:rPr lang="en-SE" dirty="0"/>
              <a:t>Control Frameworks</a:t>
            </a:r>
          </a:p>
        </p:txBody>
      </p:sp>
      <p:sp>
        <p:nvSpPr>
          <p:cNvPr id="5" name="Text Placeholder 4">
            <a:extLst>
              <a:ext uri="{FF2B5EF4-FFF2-40B4-BE49-F238E27FC236}">
                <a16:creationId xmlns:a16="http://schemas.microsoft.com/office/drawing/2014/main" id="{B1FB870C-215E-580A-D32D-CA0EDFF81108}"/>
              </a:ext>
            </a:extLst>
          </p:cNvPr>
          <p:cNvSpPr>
            <a:spLocks noGrp="1"/>
          </p:cNvSpPr>
          <p:nvPr>
            <p:ph type="body" sz="quarter" idx="25"/>
          </p:nvPr>
        </p:nvSpPr>
        <p:spPr/>
        <p:txBody>
          <a:bodyPr/>
          <a:lstStyle/>
          <a:p>
            <a:r>
              <a:rPr lang="en-SE" dirty="0"/>
              <a:t>Variable Autonomy</a:t>
            </a:r>
          </a:p>
        </p:txBody>
      </p:sp>
      <p:sp>
        <p:nvSpPr>
          <p:cNvPr id="6" name="Slide Number Placeholder 5">
            <a:extLst>
              <a:ext uri="{FF2B5EF4-FFF2-40B4-BE49-F238E27FC236}">
                <a16:creationId xmlns:a16="http://schemas.microsoft.com/office/drawing/2014/main" id="{4C4C94F7-E12E-D59E-8073-44F9C1C241E0}"/>
              </a:ext>
            </a:extLst>
          </p:cNvPr>
          <p:cNvSpPr>
            <a:spLocks noGrp="1"/>
          </p:cNvSpPr>
          <p:nvPr>
            <p:ph type="sldNum" sz="quarter" idx="4"/>
          </p:nvPr>
        </p:nvSpPr>
        <p:spPr>
          <a:xfrm>
            <a:off x="11564488" y="14014139"/>
            <a:ext cx="1014046" cy="730250"/>
          </a:xfrm>
        </p:spPr>
        <p:txBody>
          <a:bodyPr/>
          <a:lstStyle/>
          <a:p>
            <a:pPr fontAlgn="base">
              <a:spcBef>
                <a:spcPct val="0"/>
              </a:spcBef>
              <a:spcAft>
                <a:spcPct val="0"/>
              </a:spcAft>
              <a:defRPr/>
            </a:pPr>
            <a:fld id="{DD9F0740-C59C-4AD6-B752-7CC1CE13501A}" type="slidenum">
              <a:rPr lang="bg-BG" smtClean="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pPr fontAlgn="base">
                <a:spcBef>
                  <a:spcPct val="0"/>
                </a:spcBef>
                <a:spcAft>
                  <a:spcPct val="0"/>
                </a:spcAft>
                <a:defRPr/>
              </a:pPr>
              <a:t>35</a:t>
            </a:fld>
            <a:endParaRPr lang="bg-BG"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Picture 2" descr="HAL 9000 – Wikipedia">
            <a:extLst>
              <a:ext uri="{FF2B5EF4-FFF2-40B4-BE49-F238E27FC236}">
                <a16:creationId xmlns:a16="http://schemas.microsoft.com/office/drawing/2014/main" id="{A6233032-FE93-EBCE-2556-5EFCC5A0C2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320" y="6931421"/>
            <a:ext cx="4087952" cy="408795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ctor: Curved 25">
            <a:extLst>
              <a:ext uri="{FF2B5EF4-FFF2-40B4-BE49-F238E27FC236}">
                <a16:creationId xmlns:a16="http://schemas.microsoft.com/office/drawing/2014/main" id="{71BC2892-939F-3716-D286-B6E5805DE728}"/>
              </a:ext>
            </a:extLst>
          </p:cNvPr>
          <p:cNvCxnSpPr>
            <a:cxnSpLocks/>
            <a:endCxn id="7" idx="2"/>
          </p:cNvCxnSpPr>
          <p:nvPr/>
        </p:nvCxnSpPr>
        <p:spPr>
          <a:xfrm rot="5400000">
            <a:off x="11589886" y="5902306"/>
            <a:ext cx="27477" cy="10206656"/>
          </a:xfrm>
          <a:prstGeom prst="curvedConnector3">
            <a:avLst>
              <a:gd name="adj1" fmla="val 2318556"/>
            </a:avLst>
          </a:prstGeom>
          <a:ln w="57150">
            <a:solidFill>
              <a:srgbClr val="FF2D64"/>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6" descr="Keir Dullea in a scene from the 1968 film, &quot;2001: A Space Odyssey.&quot;">
            <a:extLst>
              <a:ext uri="{FF2B5EF4-FFF2-40B4-BE49-F238E27FC236}">
                <a16:creationId xmlns:a16="http://schemas.microsoft.com/office/drawing/2014/main" id="{BE4E02D9-A34D-9229-D46C-0D536134DB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59" t="9281" r="27780"/>
          <a:stretch/>
        </p:blipFill>
        <p:spPr bwMode="auto">
          <a:xfrm>
            <a:off x="14394139" y="6968932"/>
            <a:ext cx="4625627" cy="4028877"/>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34">
            <a:extLst>
              <a:ext uri="{FF2B5EF4-FFF2-40B4-BE49-F238E27FC236}">
                <a16:creationId xmlns:a16="http://schemas.microsoft.com/office/drawing/2014/main" id="{B42490C2-B7EB-9377-5739-D1366167B43C}"/>
              </a:ext>
            </a:extLst>
          </p:cNvPr>
          <p:cNvSpPr/>
          <p:nvPr/>
        </p:nvSpPr>
        <p:spPr>
          <a:xfrm>
            <a:off x="18826811" y="8688986"/>
            <a:ext cx="3169920" cy="1138061"/>
          </a:xfrm>
          <a:prstGeom prst="wedgeRectCallout">
            <a:avLst>
              <a:gd name="adj1" fmla="val -72904"/>
              <a:gd name="adj2" fmla="val 47662"/>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Helvetica Neue" panose="02000503000000020004" pitchFamily="2" charset="0"/>
                <a:ea typeface="Helvetica Neue" panose="02000503000000020004" pitchFamily="2" charset="0"/>
                <a:cs typeface="Helvetica Neue" panose="02000503000000020004" pitchFamily="2" charset="0"/>
              </a:rPr>
              <a:t>I woke up and I want to fly.</a:t>
            </a:r>
          </a:p>
        </p:txBody>
      </p:sp>
      <p:sp>
        <p:nvSpPr>
          <p:cNvPr id="13" name="TextBox 12">
            <a:extLst>
              <a:ext uri="{FF2B5EF4-FFF2-40B4-BE49-F238E27FC236}">
                <a16:creationId xmlns:a16="http://schemas.microsoft.com/office/drawing/2014/main" id="{BD4358AC-7E17-8739-4E88-B2018BA30CDA}"/>
              </a:ext>
            </a:extLst>
          </p:cNvPr>
          <p:cNvSpPr txBox="1"/>
          <p:nvPr/>
        </p:nvSpPr>
        <p:spPr>
          <a:xfrm>
            <a:off x="7622406" y="11739651"/>
            <a:ext cx="7894197" cy="461665"/>
          </a:xfrm>
          <a:prstGeom prst="rect">
            <a:avLst/>
          </a:prstGeom>
          <a:noFill/>
        </p:spPr>
        <p:txBody>
          <a:bodyPr wrap="square" rtlCol="0">
            <a:spAutoFit/>
          </a:bodyPr>
          <a:lstStyle/>
          <a:p>
            <a:pPr algn="ct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Intervenes — takes control</a:t>
            </a:r>
          </a:p>
        </p:txBody>
      </p:sp>
    </p:spTree>
    <p:extLst>
      <p:ext uri="{BB962C8B-B14F-4D97-AF65-F5344CB8AC3E}">
        <p14:creationId xmlns:p14="http://schemas.microsoft.com/office/powerpoint/2010/main" val="381981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9C399-4A43-43BB-C5F2-66669143B6D3}"/>
              </a:ext>
            </a:extLst>
          </p:cNvPr>
          <p:cNvSpPr>
            <a:spLocks noGrp="1"/>
          </p:cNvSpPr>
          <p:nvPr>
            <p:ph type="body" sz="quarter" idx="24"/>
          </p:nvPr>
        </p:nvSpPr>
        <p:spPr/>
        <p:txBody>
          <a:bodyPr/>
          <a:lstStyle/>
          <a:p>
            <a:r>
              <a:rPr lang="en-SE" dirty="0"/>
              <a:t>Control Frameworks</a:t>
            </a:r>
          </a:p>
        </p:txBody>
      </p:sp>
      <p:sp>
        <p:nvSpPr>
          <p:cNvPr id="5" name="Text Placeholder 4">
            <a:extLst>
              <a:ext uri="{FF2B5EF4-FFF2-40B4-BE49-F238E27FC236}">
                <a16:creationId xmlns:a16="http://schemas.microsoft.com/office/drawing/2014/main" id="{B1FB870C-215E-580A-D32D-CA0EDFF81108}"/>
              </a:ext>
            </a:extLst>
          </p:cNvPr>
          <p:cNvSpPr>
            <a:spLocks noGrp="1"/>
          </p:cNvSpPr>
          <p:nvPr>
            <p:ph type="body" sz="quarter" idx="25"/>
          </p:nvPr>
        </p:nvSpPr>
        <p:spPr/>
        <p:txBody>
          <a:bodyPr/>
          <a:lstStyle/>
          <a:p>
            <a:r>
              <a:rPr lang="en-SE" dirty="0"/>
              <a:t>Variable Autonomy</a:t>
            </a:r>
          </a:p>
        </p:txBody>
      </p:sp>
      <p:sp>
        <p:nvSpPr>
          <p:cNvPr id="6" name="Slide Number Placeholder 5">
            <a:extLst>
              <a:ext uri="{FF2B5EF4-FFF2-40B4-BE49-F238E27FC236}">
                <a16:creationId xmlns:a16="http://schemas.microsoft.com/office/drawing/2014/main" id="{4C4C94F7-E12E-D59E-8073-44F9C1C241E0}"/>
              </a:ext>
            </a:extLst>
          </p:cNvPr>
          <p:cNvSpPr>
            <a:spLocks noGrp="1"/>
          </p:cNvSpPr>
          <p:nvPr>
            <p:ph type="sldNum" sz="quarter" idx="4"/>
          </p:nvPr>
        </p:nvSpPr>
        <p:spPr>
          <a:xfrm>
            <a:off x="11564488" y="14014139"/>
            <a:ext cx="1014046" cy="730250"/>
          </a:xfrm>
        </p:spPr>
        <p:txBody>
          <a:bodyPr/>
          <a:lstStyle/>
          <a:p>
            <a:pPr fontAlgn="base">
              <a:spcBef>
                <a:spcPct val="0"/>
              </a:spcBef>
              <a:spcAft>
                <a:spcPct val="0"/>
              </a:spcAft>
              <a:defRPr/>
            </a:pPr>
            <a:fld id="{DD9F0740-C59C-4AD6-B752-7CC1CE13501A}" type="slidenum">
              <a:rPr lang="bg-BG" smtClean="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pPr fontAlgn="base">
                <a:spcBef>
                  <a:spcPct val="0"/>
                </a:spcBef>
                <a:spcAft>
                  <a:spcPct val="0"/>
                </a:spcAft>
                <a:defRPr/>
              </a:pPr>
              <a:t>36</a:t>
            </a:fld>
            <a:endParaRPr lang="bg-BG"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1" name="Picture 6" descr="Keir Dullea in a scene from the 1968 film, &quot;2001: A Space Odyssey.&quot;">
            <a:extLst>
              <a:ext uri="{FF2B5EF4-FFF2-40B4-BE49-F238E27FC236}">
                <a16:creationId xmlns:a16="http://schemas.microsoft.com/office/drawing/2014/main" id="{BE4E02D9-A34D-9229-D46C-0D536134DB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959" t="9281" r="27780"/>
          <a:stretch/>
        </p:blipFill>
        <p:spPr bwMode="auto">
          <a:xfrm>
            <a:off x="14394139" y="6968932"/>
            <a:ext cx="4625627" cy="4028877"/>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34">
            <a:extLst>
              <a:ext uri="{FF2B5EF4-FFF2-40B4-BE49-F238E27FC236}">
                <a16:creationId xmlns:a16="http://schemas.microsoft.com/office/drawing/2014/main" id="{B42490C2-B7EB-9377-5739-D1366167B43C}"/>
              </a:ext>
            </a:extLst>
          </p:cNvPr>
          <p:cNvSpPr/>
          <p:nvPr/>
        </p:nvSpPr>
        <p:spPr>
          <a:xfrm>
            <a:off x="18826811" y="8688986"/>
            <a:ext cx="3169920" cy="1138061"/>
          </a:xfrm>
          <a:prstGeom prst="wedgeRectCallout">
            <a:avLst>
              <a:gd name="adj1" fmla="val -72904"/>
              <a:gd name="adj2" fmla="val 47662"/>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Helvetica Neue" panose="02000503000000020004" pitchFamily="2" charset="0"/>
                <a:ea typeface="Helvetica Neue" panose="02000503000000020004" pitchFamily="2" charset="0"/>
                <a:cs typeface="Helvetica Neue" panose="02000503000000020004" pitchFamily="2" charset="0"/>
              </a:rPr>
              <a:t>I am flying!</a:t>
            </a:r>
          </a:p>
        </p:txBody>
      </p:sp>
      <p:cxnSp>
        <p:nvCxnSpPr>
          <p:cNvPr id="4" name="Connector: Curved 8">
            <a:extLst>
              <a:ext uri="{FF2B5EF4-FFF2-40B4-BE49-F238E27FC236}">
                <a16:creationId xmlns:a16="http://schemas.microsoft.com/office/drawing/2014/main" id="{47072240-E9FA-E4FE-A14B-0C05A500E77F}"/>
              </a:ext>
            </a:extLst>
          </p:cNvPr>
          <p:cNvCxnSpPr>
            <a:cxnSpLocks/>
          </p:cNvCxnSpPr>
          <p:nvPr/>
        </p:nvCxnSpPr>
        <p:spPr>
          <a:xfrm flipV="1">
            <a:off x="8305767" y="8983370"/>
            <a:ext cx="6088372" cy="12079"/>
          </a:xfrm>
          <a:prstGeom prst="curvedConnector3">
            <a:avLst>
              <a:gd name="adj1" fmla="val 50000"/>
            </a:avLst>
          </a:prstGeom>
          <a:ln w="57150">
            <a:solidFill>
              <a:srgbClr val="FF2D6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9582075-2B94-3E9F-B336-40DD4CBC0ECA}"/>
              </a:ext>
            </a:extLst>
          </p:cNvPr>
          <p:cNvSpPr txBox="1"/>
          <p:nvPr/>
        </p:nvSpPr>
        <p:spPr>
          <a:xfrm>
            <a:off x="7530957" y="8363013"/>
            <a:ext cx="7894197" cy="461665"/>
          </a:xfrm>
          <a:prstGeom prst="rect">
            <a:avLst/>
          </a:prstGeom>
          <a:noFill/>
        </p:spPr>
        <p:txBody>
          <a:bodyPr wrap="square" rtlCol="0">
            <a:spAutoFit/>
          </a:bodyPr>
          <a:lstStyle/>
          <a:p>
            <a:pPr algn="ct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Takes action</a:t>
            </a:r>
          </a:p>
        </p:txBody>
      </p:sp>
      <p:pic>
        <p:nvPicPr>
          <p:cNvPr id="9" name="Picture 4" descr="Discovery One - Wikipedia">
            <a:extLst>
              <a:ext uri="{FF2B5EF4-FFF2-40B4-BE49-F238E27FC236}">
                <a16:creationId xmlns:a16="http://schemas.microsoft.com/office/drawing/2014/main" id="{FDD9BAE4-03BA-9287-41CF-4C92FAF42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119" y="7493152"/>
            <a:ext cx="6386648" cy="2980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14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9C399-4A43-43BB-C5F2-66669143B6D3}"/>
              </a:ext>
            </a:extLst>
          </p:cNvPr>
          <p:cNvSpPr>
            <a:spLocks noGrp="1"/>
          </p:cNvSpPr>
          <p:nvPr>
            <p:ph type="body" sz="quarter" idx="24"/>
          </p:nvPr>
        </p:nvSpPr>
        <p:spPr/>
        <p:txBody>
          <a:bodyPr/>
          <a:lstStyle/>
          <a:p>
            <a:r>
              <a:rPr lang="en-SE" dirty="0"/>
              <a:t>Control Frameworks</a:t>
            </a:r>
          </a:p>
        </p:txBody>
      </p:sp>
      <p:sp>
        <p:nvSpPr>
          <p:cNvPr id="5" name="Text Placeholder 4">
            <a:extLst>
              <a:ext uri="{FF2B5EF4-FFF2-40B4-BE49-F238E27FC236}">
                <a16:creationId xmlns:a16="http://schemas.microsoft.com/office/drawing/2014/main" id="{B1FB870C-215E-580A-D32D-CA0EDFF81108}"/>
              </a:ext>
            </a:extLst>
          </p:cNvPr>
          <p:cNvSpPr>
            <a:spLocks noGrp="1"/>
          </p:cNvSpPr>
          <p:nvPr>
            <p:ph type="body" sz="quarter" idx="25"/>
          </p:nvPr>
        </p:nvSpPr>
        <p:spPr/>
        <p:txBody>
          <a:bodyPr/>
          <a:lstStyle/>
          <a:p>
            <a:r>
              <a:rPr lang="en-SE" dirty="0"/>
              <a:t>Variable Autonomy</a:t>
            </a:r>
          </a:p>
        </p:txBody>
      </p:sp>
      <p:sp>
        <p:nvSpPr>
          <p:cNvPr id="6" name="Slide Number Placeholder 5">
            <a:extLst>
              <a:ext uri="{FF2B5EF4-FFF2-40B4-BE49-F238E27FC236}">
                <a16:creationId xmlns:a16="http://schemas.microsoft.com/office/drawing/2014/main" id="{4C4C94F7-E12E-D59E-8073-44F9C1C241E0}"/>
              </a:ext>
            </a:extLst>
          </p:cNvPr>
          <p:cNvSpPr>
            <a:spLocks noGrp="1"/>
          </p:cNvSpPr>
          <p:nvPr>
            <p:ph type="sldNum" sz="quarter" idx="4"/>
          </p:nvPr>
        </p:nvSpPr>
        <p:spPr>
          <a:xfrm>
            <a:off x="11564488" y="14014139"/>
            <a:ext cx="1014046" cy="730250"/>
          </a:xfrm>
        </p:spPr>
        <p:txBody>
          <a:bodyPr/>
          <a:lstStyle/>
          <a:p>
            <a:pPr fontAlgn="base">
              <a:spcBef>
                <a:spcPct val="0"/>
              </a:spcBef>
              <a:spcAft>
                <a:spcPct val="0"/>
              </a:spcAft>
              <a:defRPr/>
            </a:pPr>
            <a:fld id="{DD9F0740-C59C-4AD6-B752-7CC1CE13501A}" type="slidenum">
              <a:rPr lang="bg-BG" smtClean="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pPr fontAlgn="base">
                <a:spcBef>
                  <a:spcPct val="0"/>
                </a:spcBef>
                <a:spcAft>
                  <a:spcPct val="0"/>
                </a:spcAft>
                <a:defRPr/>
              </a:pPr>
              <a:t>37</a:t>
            </a:fld>
            <a:endParaRPr lang="bg-BG"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Picture 2" descr="HAL 9000 – Wikipedia">
            <a:extLst>
              <a:ext uri="{FF2B5EF4-FFF2-40B4-BE49-F238E27FC236}">
                <a16:creationId xmlns:a16="http://schemas.microsoft.com/office/drawing/2014/main" id="{A6233032-FE93-EBCE-2556-5EFCC5A0C2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320" y="6931421"/>
            <a:ext cx="4087952" cy="408795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ctor: Curved 8">
            <a:extLst>
              <a:ext uri="{FF2B5EF4-FFF2-40B4-BE49-F238E27FC236}">
                <a16:creationId xmlns:a16="http://schemas.microsoft.com/office/drawing/2014/main" id="{804E276D-5AF6-8C0C-0FB2-862890E9BBD7}"/>
              </a:ext>
            </a:extLst>
          </p:cNvPr>
          <p:cNvCxnSpPr>
            <a:cxnSpLocks/>
            <a:stCxn id="7" idx="3"/>
            <a:endCxn id="3" idx="1"/>
          </p:cNvCxnSpPr>
          <p:nvPr/>
        </p:nvCxnSpPr>
        <p:spPr>
          <a:xfrm flipV="1">
            <a:off x="8544272" y="8963318"/>
            <a:ext cx="6088372" cy="12079"/>
          </a:xfrm>
          <a:prstGeom prst="curvedConnector3">
            <a:avLst>
              <a:gd name="adj1" fmla="val 50000"/>
            </a:avLst>
          </a:prstGeom>
          <a:ln w="57150">
            <a:solidFill>
              <a:srgbClr val="FF2D64"/>
            </a:solidFill>
            <a:tailEnd type="triangle"/>
          </a:ln>
        </p:spPr>
        <p:style>
          <a:lnRef idx="1">
            <a:schemeClr val="accent1"/>
          </a:lnRef>
          <a:fillRef idx="0">
            <a:schemeClr val="accent1"/>
          </a:fillRef>
          <a:effectRef idx="0">
            <a:schemeClr val="accent1"/>
          </a:effectRef>
          <a:fontRef idx="minor">
            <a:schemeClr val="tx1"/>
          </a:fontRef>
        </p:style>
      </p:cxnSp>
      <p:sp>
        <p:nvSpPr>
          <p:cNvPr id="9" name="Speech Bubble: Rectangle 14">
            <a:extLst>
              <a:ext uri="{FF2B5EF4-FFF2-40B4-BE49-F238E27FC236}">
                <a16:creationId xmlns:a16="http://schemas.microsoft.com/office/drawing/2014/main" id="{FE378038-ABCC-7211-717D-46416F233B8B}"/>
              </a:ext>
            </a:extLst>
          </p:cNvPr>
          <p:cNvSpPr/>
          <p:nvPr/>
        </p:nvSpPr>
        <p:spPr>
          <a:xfrm>
            <a:off x="1522536" y="6211143"/>
            <a:ext cx="3169920" cy="1138061"/>
          </a:xfrm>
          <a:prstGeom prst="wedgeRectCallout">
            <a:avLst>
              <a:gd name="adj1" fmla="val 57273"/>
              <a:gd name="adj2" fmla="val 43615"/>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I see an asteroid. I will</a:t>
            </a:r>
          </a:p>
        </p:txBody>
      </p:sp>
      <p:sp>
        <p:nvSpPr>
          <p:cNvPr id="14" name="TextBox 13">
            <a:extLst>
              <a:ext uri="{FF2B5EF4-FFF2-40B4-BE49-F238E27FC236}">
                <a16:creationId xmlns:a16="http://schemas.microsoft.com/office/drawing/2014/main" id="{461D29B1-CE8E-0172-8B55-7C8023F62CCB}"/>
              </a:ext>
            </a:extLst>
          </p:cNvPr>
          <p:cNvSpPr txBox="1"/>
          <p:nvPr/>
        </p:nvSpPr>
        <p:spPr>
          <a:xfrm>
            <a:off x="7530957" y="8363013"/>
            <a:ext cx="7894197" cy="461665"/>
          </a:xfrm>
          <a:prstGeom prst="rect">
            <a:avLst/>
          </a:prstGeom>
          <a:noFill/>
        </p:spPr>
        <p:txBody>
          <a:bodyPr wrap="square" rtlCol="0">
            <a:spAutoFit/>
          </a:bodyPr>
          <a:lstStyle/>
          <a:p>
            <a:pPr algn="ct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Takes action: stops the ship</a:t>
            </a:r>
          </a:p>
        </p:txBody>
      </p:sp>
      <p:pic>
        <p:nvPicPr>
          <p:cNvPr id="3" name="Picture 4" descr="Discovery One - Wikipedia">
            <a:extLst>
              <a:ext uri="{FF2B5EF4-FFF2-40B4-BE49-F238E27FC236}">
                <a16:creationId xmlns:a16="http://schemas.microsoft.com/office/drawing/2014/main" id="{5D6E3123-50EF-E563-36D1-BC9607D9C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2644" y="7473100"/>
            <a:ext cx="6386648" cy="2980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34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9C399-4A43-43BB-C5F2-66669143B6D3}"/>
              </a:ext>
            </a:extLst>
          </p:cNvPr>
          <p:cNvSpPr>
            <a:spLocks noGrp="1"/>
          </p:cNvSpPr>
          <p:nvPr>
            <p:ph type="body" sz="quarter" idx="24"/>
          </p:nvPr>
        </p:nvSpPr>
        <p:spPr/>
        <p:txBody>
          <a:bodyPr/>
          <a:lstStyle/>
          <a:p>
            <a:r>
              <a:rPr lang="en-SE" dirty="0"/>
              <a:t>Control Frameworks</a:t>
            </a:r>
          </a:p>
        </p:txBody>
      </p:sp>
      <p:sp>
        <p:nvSpPr>
          <p:cNvPr id="5" name="Text Placeholder 4">
            <a:extLst>
              <a:ext uri="{FF2B5EF4-FFF2-40B4-BE49-F238E27FC236}">
                <a16:creationId xmlns:a16="http://schemas.microsoft.com/office/drawing/2014/main" id="{B1FB870C-215E-580A-D32D-CA0EDFF81108}"/>
              </a:ext>
            </a:extLst>
          </p:cNvPr>
          <p:cNvSpPr>
            <a:spLocks noGrp="1"/>
          </p:cNvSpPr>
          <p:nvPr>
            <p:ph type="body" sz="quarter" idx="25"/>
          </p:nvPr>
        </p:nvSpPr>
        <p:spPr/>
        <p:txBody>
          <a:bodyPr/>
          <a:lstStyle/>
          <a:p>
            <a:r>
              <a:rPr lang="en-SE" dirty="0"/>
              <a:t>Variable Autonomy</a:t>
            </a:r>
          </a:p>
        </p:txBody>
      </p:sp>
      <p:sp>
        <p:nvSpPr>
          <p:cNvPr id="6" name="Slide Number Placeholder 5">
            <a:extLst>
              <a:ext uri="{FF2B5EF4-FFF2-40B4-BE49-F238E27FC236}">
                <a16:creationId xmlns:a16="http://schemas.microsoft.com/office/drawing/2014/main" id="{4C4C94F7-E12E-D59E-8073-44F9C1C241E0}"/>
              </a:ext>
            </a:extLst>
          </p:cNvPr>
          <p:cNvSpPr>
            <a:spLocks noGrp="1"/>
          </p:cNvSpPr>
          <p:nvPr>
            <p:ph type="sldNum" sz="quarter" idx="4"/>
          </p:nvPr>
        </p:nvSpPr>
        <p:spPr>
          <a:xfrm>
            <a:off x="11564488" y="14014139"/>
            <a:ext cx="1014046" cy="730250"/>
          </a:xfrm>
        </p:spPr>
        <p:txBody>
          <a:bodyPr/>
          <a:lstStyle/>
          <a:p>
            <a:pPr fontAlgn="base">
              <a:spcBef>
                <a:spcPct val="0"/>
              </a:spcBef>
              <a:spcAft>
                <a:spcPct val="0"/>
              </a:spcAft>
              <a:defRPr/>
            </a:pPr>
            <a:fld id="{DD9F0740-C59C-4AD6-B752-7CC1CE13501A}" type="slidenum">
              <a:rPr lang="bg-BG" smtClean="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pPr fontAlgn="base">
                <a:spcBef>
                  <a:spcPct val="0"/>
                </a:spcBef>
                <a:spcAft>
                  <a:spcPct val="0"/>
                </a:spcAft>
                <a:defRPr/>
              </a:pPr>
              <a:t>38</a:t>
            </a:fld>
            <a:endParaRPr lang="bg-BG"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Picture 2" descr="HAL 9000 – Wikipedia">
            <a:extLst>
              <a:ext uri="{FF2B5EF4-FFF2-40B4-BE49-F238E27FC236}">
                <a16:creationId xmlns:a16="http://schemas.microsoft.com/office/drawing/2014/main" id="{A6233032-FE93-EBCE-2556-5EFCC5A0C2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320" y="6931421"/>
            <a:ext cx="4087952" cy="4087952"/>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14">
            <a:extLst>
              <a:ext uri="{FF2B5EF4-FFF2-40B4-BE49-F238E27FC236}">
                <a16:creationId xmlns:a16="http://schemas.microsoft.com/office/drawing/2014/main" id="{FE378038-ABCC-7211-717D-46416F233B8B}"/>
              </a:ext>
            </a:extLst>
          </p:cNvPr>
          <p:cNvSpPr/>
          <p:nvPr/>
        </p:nvSpPr>
        <p:spPr>
          <a:xfrm>
            <a:off x="1522536" y="6211143"/>
            <a:ext cx="3169920" cy="1138061"/>
          </a:xfrm>
          <a:prstGeom prst="wedgeRectCallout">
            <a:avLst>
              <a:gd name="adj1" fmla="val 57273"/>
              <a:gd name="adj2" fmla="val 43615"/>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Helvetica Neue" panose="02000503000000020004" pitchFamily="2" charset="0"/>
                <a:ea typeface="Helvetica Neue" panose="02000503000000020004" pitchFamily="2" charset="0"/>
                <a:cs typeface="Helvetica Neue" panose="02000503000000020004" pitchFamily="2" charset="0"/>
              </a:rPr>
              <a:t>I am seeing an asteroid. I am taking control.</a:t>
            </a:r>
          </a:p>
        </p:txBody>
      </p:sp>
      <p:cxnSp>
        <p:nvCxnSpPr>
          <p:cNvPr id="10" name="Connector: Curved 25">
            <a:extLst>
              <a:ext uri="{FF2B5EF4-FFF2-40B4-BE49-F238E27FC236}">
                <a16:creationId xmlns:a16="http://schemas.microsoft.com/office/drawing/2014/main" id="{71BC2892-939F-3716-D286-B6E5805DE728}"/>
              </a:ext>
            </a:extLst>
          </p:cNvPr>
          <p:cNvCxnSpPr>
            <a:cxnSpLocks/>
            <a:endCxn id="7" idx="3"/>
          </p:cNvCxnSpPr>
          <p:nvPr/>
        </p:nvCxnSpPr>
        <p:spPr>
          <a:xfrm rot="10800000">
            <a:off x="8544272" y="8975397"/>
            <a:ext cx="2303038" cy="2070286"/>
          </a:xfrm>
          <a:prstGeom prst="curvedConnector3">
            <a:avLst>
              <a:gd name="adj1" fmla="val 50000"/>
            </a:avLst>
          </a:prstGeom>
          <a:ln w="57150">
            <a:solidFill>
              <a:srgbClr val="FF2D6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1" name="Picture 6" descr="Keir Dullea in a scene from the 1968 film, &quot;2001: A Space Odyssey.&quot;">
            <a:extLst>
              <a:ext uri="{FF2B5EF4-FFF2-40B4-BE49-F238E27FC236}">
                <a16:creationId xmlns:a16="http://schemas.microsoft.com/office/drawing/2014/main" id="{BE4E02D9-A34D-9229-D46C-0D536134DB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59" t="9281" r="27780"/>
          <a:stretch/>
        </p:blipFill>
        <p:spPr bwMode="auto">
          <a:xfrm>
            <a:off x="11478056" y="8512737"/>
            <a:ext cx="4182296" cy="36427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D4358AC-7E17-8739-4E88-B2018BA30CDA}"/>
              </a:ext>
            </a:extLst>
          </p:cNvPr>
          <p:cNvSpPr txBox="1"/>
          <p:nvPr/>
        </p:nvSpPr>
        <p:spPr>
          <a:xfrm>
            <a:off x="5004712" y="11693812"/>
            <a:ext cx="7894197" cy="461665"/>
          </a:xfrm>
          <a:prstGeom prst="rect">
            <a:avLst/>
          </a:prstGeom>
          <a:noFill/>
        </p:spPr>
        <p:txBody>
          <a:bodyPr wrap="square" rtlCol="0">
            <a:spAutoFit/>
          </a:bodyPr>
          <a:lstStyle/>
          <a:p>
            <a:pPr algn="ct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Claims control</a:t>
            </a:r>
          </a:p>
        </p:txBody>
      </p:sp>
      <p:sp>
        <p:nvSpPr>
          <p:cNvPr id="14" name="TextBox 13">
            <a:extLst>
              <a:ext uri="{FF2B5EF4-FFF2-40B4-BE49-F238E27FC236}">
                <a16:creationId xmlns:a16="http://schemas.microsoft.com/office/drawing/2014/main" id="{461D29B1-CE8E-0172-8B55-7C8023F62CCB}"/>
              </a:ext>
            </a:extLst>
          </p:cNvPr>
          <p:cNvSpPr txBox="1"/>
          <p:nvPr/>
        </p:nvSpPr>
        <p:spPr>
          <a:xfrm>
            <a:off x="5004711" y="6498201"/>
            <a:ext cx="7894197" cy="461665"/>
          </a:xfrm>
          <a:prstGeom prst="rect">
            <a:avLst/>
          </a:prstGeom>
          <a:noFill/>
        </p:spPr>
        <p:txBody>
          <a:bodyPr wrap="square" rtlCol="0">
            <a:spAutoFit/>
          </a:bodyPr>
          <a:lstStyle/>
          <a:p>
            <a:pPr algn="ct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Acts</a:t>
            </a:r>
          </a:p>
        </p:txBody>
      </p:sp>
      <p:cxnSp>
        <p:nvCxnSpPr>
          <p:cNvPr id="3" name="Connector: Curved 25">
            <a:extLst>
              <a:ext uri="{FF2B5EF4-FFF2-40B4-BE49-F238E27FC236}">
                <a16:creationId xmlns:a16="http://schemas.microsoft.com/office/drawing/2014/main" id="{3E7512A0-6E6A-17F0-DB0C-3D32D33CE0A1}"/>
              </a:ext>
            </a:extLst>
          </p:cNvPr>
          <p:cNvCxnSpPr>
            <a:cxnSpLocks/>
            <a:stCxn id="7" idx="3"/>
            <a:endCxn id="8" idx="1"/>
          </p:cNvCxnSpPr>
          <p:nvPr/>
        </p:nvCxnSpPr>
        <p:spPr>
          <a:xfrm flipV="1">
            <a:off x="8544272" y="6444799"/>
            <a:ext cx="1976168" cy="2530598"/>
          </a:xfrm>
          <a:prstGeom prst="curvedConnector3">
            <a:avLst>
              <a:gd name="adj1" fmla="val 50000"/>
            </a:avLst>
          </a:prstGeom>
          <a:ln w="57150">
            <a:solidFill>
              <a:srgbClr val="FF2D64"/>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4" descr="Discovery One - Wikipedia">
            <a:extLst>
              <a:ext uri="{FF2B5EF4-FFF2-40B4-BE49-F238E27FC236}">
                <a16:creationId xmlns:a16="http://schemas.microsoft.com/office/drawing/2014/main" id="{5E68C98D-7AE9-2AFA-CB72-35F077D28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0440" y="4954581"/>
            <a:ext cx="6386648" cy="2980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96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9C399-4A43-43BB-C5F2-66669143B6D3}"/>
              </a:ext>
            </a:extLst>
          </p:cNvPr>
          <p:cNvSpPr>
            <a:spLocks noGrp="1"/>
          </p:cNvSpPr>
          <p:nvPr>
            <p:ph type="body" sz="quarter" idx="24"/>
          </p:nvPr>
        </p:nvSpPr>
        <p:spPr/>
        <p:txBody>
          <a:bodyPr/>
          <a:lstStyle/>
          <a:p>
            <a:r>
              <a:rPr lang="en-SE" dirty="0"/>
              <a:t>Control Frameworks</a:t>
            </a:r>
          </a:p>
        </p:txBody>
      </p:sp>
      <p:sp>
        <p:nvSpPr>
          <p:cNvPr id="5" name="Text Placeholder 4">
            <a:extLst>
              <a:ext uri="{FF2B5EF4-FFF2-40B4-BE49-F238E27FC236}">
                <a16:creationId xmlns:a16="http://schemas.microsoft.com/office/drawing/2014/main" id="{B1FB870C-215E-580A-D32D-CA0EDFF81108}"/>
              </a:ext>
            </a:extLst>
          </p:cNvPr>
          <p:cNvSpPr>
            <a:spLocks noGrp="1"/>
          </p:cNvSpPr>
          <p:nvPr>
            <p:ph type="body" sz="quarter" idx="25"/>
          </p:nvPr>
        </p:nvSpPr>
        <p:spPr/>
        <p:txBody>
          <a:bodyPr/>
          <a:lstStyle/>
          <a:p>
            <a:r>
              <a:rPr lang="en-SE" dirty="0"/>
              <a:t>Variable Autonomy</a:t>
            </a:r>
          </a:p>
        </p:txBody>
      </p:sp>
      <p:sp>
        <p:nvSpPr>
          <p:cNvPr id="6" name="Slide Number Placeholder 5">
            <a:extLst>
              <a:ext uri="{FF2B5EF4-FFF2-40B4-BE49-F238E27FC236}">
                <a16:creationId xmlns:a16="http://schemas.microsoft.com/office/drawing/2014/main" id="{4C4C94F7-E12E-D59E-8073-44F9C1C241E0}"/>
              </a:ext>
            </a:extLst>
          </p:cNvPr>
          <p:cNvSpPr>
            <a:spLocks noGrp="1"/>
          </p:cNvSpPr>
          <p:nvPr>
            <p:ph type="sldNum" sz="quarter" idx="4"/>
          </p:nvPr>
        </p:nvSpPr>
        <p:spPr>
          <a:xfrm>
            <a:off x="11564488" y="14014139"/>
            <a:ext cx="1014046" cy="730250"/>
          </a:xfrm>
        </p:spPr>
        <p:txBody>
          <a:bodyPr/>
          <a:lstStyle/>
          <a:p>
            <a:pPr fontAlgn="base">
              <a:spcBef>
                <a:spcPct val="0"/>
              </a:spcBef>
              <a:spcAft>
                <a:spcPct val="0"/>
              </a:spcAft>
              <a:defRPr/>
            </a:pPr>
            <a:fld id="{DD9F0740-C59C-4AD6-B752-7CC1CE13501A}" type="slidenum">
              <a:rPr lang="bg-BG" smtClean="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pPr fontAlgn="base">
                <a:spcBef>
                  <a:spcPct val="0"/>
                </a:spcBef>
                <a:spcAft>
                  <a:spcPct val="0"/>
                </a:spcAft>
                <a:defRPr/>
              </a:pPr>
              <a:t>39</a:t>
            </a:fld>
            <a:endParaRPr lang="bg-BG"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Picture 2" descr="HAL 9000 – Wikipedia">
            <a:extLst>
              <a:ext uri="{FF2B5EF4-FFF2-40B4-BE49-F238E27FC236}">
                <a16:creationId xmlns:a16="http://schemas.microsoft.com/office/drawing/2014/main" id="{A6233032-FE93-EBCE-2556-5EFCC5A0C2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320" y="6931421"/>
            <a:ext cx="4087952" cy="408795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ctor: Curved 25">
            <a:extLst>
              <a:ext uri="{FF2B5EF4-FFF2-40B4-BE49-F238E27FC236}">
                <a16:creationId xmlns:a16="http://schemas.microsoft.com/office/drawing/2014/main" id="{71BC2892-939F-3716-D286-B6E5805DE728}"/>
              </a:ext>
            </a:extLst>
          </p:cNvPr>
          <p:cNvCxnSpPr>
            <a:cxnSpLocks/>
            <a:endCxn id="7" idx="2"/>
          </p:cNvCxnSpPr>
          <p:nvPr/>
        </p:nvCxnSpPr>
        <p:spPr>
          <a:xfrm rot="5400000">
            <a:off x="11589886" y="5902306"/>
            <a:ext cx="27477" cy="10206656"/>
          </a:xfrm>
          <a:prstGeom prst="curvedConnector3">
            <a:avLst>
              <a:gd name="adj1" fmla="val 2318556"/>
            </a:avLst>
          </a:prstGeom>
          <a:ln w="57150">
            <a:solidFill>
              <a:srgbClr val="FF2D64"/>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6" descr="Keir Dullea in a scene from the 1968 film, &quot;2001: A Space Odyssey.&quot;">
            <a:extLst>
              <a:ext uri="{FF2B5EF4-FFF2-40B4-BE49-F238E27FC236}">
                <a16:creationId xmlns:a16="http://schemas.microsoft.com/office/drawing/2014/main" id="{BE4E02D9-A34D-9229-D46C-0D536134DB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59" t="9281" r="27780"/>
          <a:stretch/>
        </p:blipFill>
        <p:spPr bwMode="auto">
          <a:xfrm>
            <a:off x="14394139" y="6968932"/>
            <a:ext cx="4625627" cy="4028877"/>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34">
            <a:extLst>
              <a:ext uri="{FF2B5EF4-FFF2-40B4-BE49-F238E27FC236}">
                <a16:creationId xmlns:a16="http://schemas.microsoft.com/office/drawing/2014/main" id="{B42490C2-B7EB-9377-5739-D1366167B43C}"/>
              </a:ext>
            </a:extLst>
          </p:cNvPr>
          <p:cNvSpPr/>
          <p:nvPr/>
        </p:nvSpPr>
        <p:spPr>
          <a:xfrm>
            <a:off x="19019766" y="7846304"/>
            <a:ext cx="3169920" cy="1943155"/>
          </a:xfrm>
          <a:prstGeom prst="wedgeRectCallout">
            <a:avLst>
              <a:gd name="adj1" fmla="val -72904"/>
              <a:gd name="adj2" fmla="val 47662"/>
            </a:avLst>
          </a:prstGeom>
          <a:solidFill>
            <a:srgbClr val="FF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Helvetica Neue" panose="02000503000000020004" pitchFamily="2" charset="0"/>
                <a:ea typeface="Helvetica Neue" panose="02000503000000020004" pitchFamily="2" charset="0"/>
                <a:cs typeface="Helvetica Neue" panose="02000503000000020004" pitchFamily="2" charset="0"/>
              </a:rPr>
              <a:t>Keep flying. I want to check something else. </a:t>
            </a:r>
          </a:p>
        </p:txBody>
      </p:sp>
      <p:sp>
        <p:nvSpPr>
          <p:cNvPr id="13" name="TextBox 12">
            <a:extLst>
              <a:ext uri="{FF2B5EF4-FFF2-40B4-BE49-F238E27FC236}">
                <a16:creationId xmlns:a16="http://schemas.microsoft.com/office/drawing/2014/main" id="{BD4358AC-7E17-8739-4E88-B2018BA30CDA}"/>
              </a:ext>
            </a:extLst>
          </p:cNvPr>
          <p:cNvSpPr txBox="1"/>
          <p:nvPr/>
        </p:nvSpPr>
        <p:spPr>
          <a:xfrm>
            <a:off x="7622406" y="11739651"/>
            <a:ext cx="7894197" cy="461665"/>
          </a:xfrm>
          <a:prstGeom prst="rect">
            <a:avLst/>
          </a:prstGeom>
          <a:noFill/>
        </p:spPr>
        <p:txBody>
          <a:bodyPr wrap="square" rtlCol="0">
            <a:spAutoFit/>
          </a:bodyPr>
          <a:lstStyle/>
          <a:p>
            <a:pPr algn="ct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Intervenes</a:t>
            </a:r>
          </a:p>
        </p:txBody>
      </p:sp>
    </p:spTree>
    <p:extLst>
      <p:ext uri="{BB962C8B-B14F-4D97-AF65-F5344CB8AC3E}">
        <p14:creationId xmlns:p14="http://schemas.microsoft.com/office/powerpoint/2010/main" val="19534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6489C-779E-A0A0-8833-CD33F30C0CB8}"/>
              </a:ext>
            </a:extLst>
          </p:cNvPr>
          <p:cNvSpPr>
            <a:spLocks noGrp="1"/>
          </p:cNvSpPr>
          <p:nvPr>
            <p:ph type="body" sz="quarter" idx="16"/>
          </p:nvPr>
        </p:nvSpPr>
        <p:spPr/>
        <p:txBody>
          <a:bodyPr/>
          <a:lstStyle/>
          <a:p>
            <a:r>
              <a:rPr lang="en-SE" dirty="0"/>
              <a:t>Accountability &amp; Responsibility</a:t>
            </a:r>
          </a:p>
        </p:txBody>
      </p:sp>
    </p:spTree>
    <p:extLst>
      <p:ext uri="{BB962C8B-B14F-4D97-AF65-F5344CB8AC3E}">
        <p14:creationId xmlns:p14="http://schemas.microsoft.com/office/powerpoint/2010/main" val="276212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E58696-8079-24A8-E0C6-2C135CEEBBEC}"/>
              </a:ext>
            </a:extLst>
          </p:cNvPr>
          <p:cNvSpPr>
            <a:spLocks noGrp="1"/>
          </p:cNvSpPr>
          <p:nvPr>
            <p:ph type="body" sz="quarter" idx="24"/>
          </p:nvPr>
        </p:nvSpPr>
        <p:spPr/>
        <p:txBody>
          <a:bodyPr/>
          <a:lstStyle/>
          <a:p>
            <a:r>
              <a:rPr lang="en-SE" dirty="0"/>
              <a:t>Control Frameworks</a:t>
            </a:r>
          </a:p>
        </p:txBody>
      </p:sp>
      <p:sp>
        <p:nvSpPr>
          <p:cNvPr id="3" name="Text Placeholder 2">
            <a:extLst>
              <a:ext uri="{FF2B5EF4-FFF2-40B4-BE49-F238E27FC236}">
                <a16:creationId xmlns:a16="http://schemas.microsoft.com/office/drawing/2014/main" id="{A10676FB-ED02-D724-5BD1-47B5AD52F945}"/>
              </a:ext>
            </a:extLst>
          </p:cNvPr>
          <p:cNvSpPr>
            <a:spLocks noGrp="1"/>
          </p:cNvSpPr>
          <p:nvPr>
            <p:ph type="body" sz="quarter" idx="22"/>
          </p:nvPr>
        </p:nvSpPr>
        <p:spPr/>
        <p:txBody>
          <a:bodyPr/>
          <a:lstStyle/>
          <a:p>
            <a:pPr marL="342900" indent="-342900">
              <a:buFont typeface="Arial" panose="020B0604020202020204" pitchFamily="34" charset="0"/>
              <a:buChar char="•"/>
            </a:pPr>
            <a:r>
              <a:rPr lang="en-US" sz="2400" dirty="0"/>
              <a:t>Promotes the idea of ‘human-AI teaming,’ coexisting and responsible for different systems. </a:t>
            </a:r>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r>
              <a:rPr lang="en-SE" sz="2400" b="1" dirty="0"/>
              <a:t>VA indirectly promotes transparency: </a:t>
            </a:r>
            <a:r>
              <a:rPr lang="en-SE" sz="2400" dirty="0"/>
              <a:t>the operator needs to have awareness and sufficient information</a:t>
            </a:r>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r>
              <a:rPr lang="en-SE" sz="2400" b="1" dirty="0"/>
              <a:t>VA indirectly promotes meaningful human control: </a:t>
            </a:r>
            <a:r>
              <a:rPr lang="en-SE" sz="2400" dirty="0"/>
              <a:t>transfer of control can be logged, people need to be aware of their repsonsibilities, and later contested.</a:t>
            </a:r>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r>
              <a:rPr lang="en-SE" sz="2400" dirty="0"/>
              <a:t>VA is also known as </a:t>
            </a:r>
            <a:r>
              <a:rPr lang="en-SE" sz="2400" i="1" dirty="0"/>
              <a:t>mixed initiatives—</a:t>
            </a:r>
            <a:r>
              <a:rPr lang="en-SE" sz="2400" dirty="0"/>
              <a:t>especially, in the co-creativity domain.</a:t>
            </a:r>
          </a:p>
        </p:txBody>
      </p:sp>
      <p:sp>
        <p:nvSpPr>
          <p:cNvPr id="4" name="Text Placeholder 3">
            <a:extLst>
              <a:ext uri="{FF2B5EF4-FFF2-40B4-BE49-F238E27FC236}">
                <a16:creationId xmlns:a16="http://schemas.microsoft.com/office/drawing/2014/main" id="{A4DF2F7B-B5DA-B815-5E88-5B74A68AB209}"/>
              </a:ext>
            </a:extLst>
          </p:cNvPr>
          <p:cNvSpPr>
            <a:spLocks noGrp="1"/>
          </p:cNvSpPr>
          <p:nvPr>
            <p:ph type="body" sz="quarter" idx="26"/>
          </p:nvPr>
        </p:nvSpPr>
        <p:spPr/>
        <p:txBody>
          <a:bodyPr/>
          <a:lstStyle/>
          <a:p>
            <a:endParaRPr lang="en-SE"/>
          </a:p>
        </p:txBody>
      </p:sp>
      <p:sp>
        <p:nvSpPr>
          <p:cNvPr id="5" name="Text Placeholder 4">
            <a:extLst>
              <a:ext uri="{FF2B5EF4-FFF2-40B4-BE49-F238E27FC236}">
                <a16:creationId xmlns:a16="http://schemas.microsoft.com/office/drawing/2014/main" id="{5BF22551-AA86-5670-2371-D50E3C0C7265}"/>
              </a:ext>
            </a:extLst>
          </p:cNvPr>
          <p:cNvSpPr>
            <a:spLocks noGrp="1"/>
          </p:cNvSpPr>
          <p:nvPr>
            <p:ph type="body" sz="quarter" idx="25"/>
          </p:nvPr>
        </p:nvSpPr>
        <p:spPr/>
        <p:txBody>
          <a:bodyPr/>
          <a:lstStyle/>
          <a:p>
            <a:r>
              <a:rPr lang="en-SE" dirty="0"/>
              <a:t>Variable Autonomy</a:t>
            </a:r>
          </a:p>
          <a:p>
            <a:endParaRPr lang="en-SE" dirty="0"/>
          </a:p>
        </p:txBody>
      </p:sp>
      <p:sp>
        <p:nvSpPr>
          <p:cNvPr id="6" name="Slide Number Placeholder 5">
            <a:extLst>
              <a:ext uri="{FF2B5EF4-FFF2-40B4-BE49-F238E27FC236}">
                <a16:creationId xmlns:a16="http://schemas.microsoft.com/office/drawing/2014/main" id="{A2A3DB91-816D-5228-38E5-359A373DC484}"/>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40</a:t>
            </a:fld>
            <a:endParaRPr lang="bg-BG" dirty="0">
              <a:solidFill>
                <a:srgbClr val="000000"/>
              </a:solidFill>
            </a:endParaRPr>
          </a:p>
        </p:txBody>
      </p:sp>
    </p:spTree>
    <p:extLst>
      <p:ext uri="{BB962C8B-B14F-4D97-AF65-F5344CB8AC3E}">
        <p14:creationId xmlns:p14="http://schemas.microsoft.com/office/powerpoint/2010/main" val="2056509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248E20-0D0F-4CD8-4609-EE2EBA8BEC70}"/>
              </a:ext>
            </a:extLst>
          </p:cNvPr>
          <p:cNvSpPr>
            <a:spLocks noGrp="1"/>
          </p:cNvSpPr>
          <p:nvPr>
            <p:ph type="body" sz="quarter" idx="16"/>
          </p:nvPr>
        </p:nvSpPr>
        <p:spPr/>
        <p:txBody>
          <a:bodyPr/>
          <a:lstStyle/>
          <a:p>
            <a:r>
              <a:rPr lang="en-SE" dirty="0"/>
              <a:t>Conclusions</a:t>
            </a:r>
          </a:p>
        </p:txBody>
      </p:sp>
    </p:spTree>
    <p:extLst>
      <p:ext uri="{BB962C8B-B14F-4D97-AF65-F5344CB8AC3E}">
        <p14:creationId xmlns:p14="http://schemas.microsoft.com/office/powerpoint/2010/main" val="13713966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1089E5-F648-A64F-51FC-FB70158054E3}"/>
              </a:ext>
            </a:extLst>
          </p:cNvPr>
          <p:cNvSpPr>
            <a:spLocks noGrp="1"/>
          </p:cNvSpPr>
          <p:nvPr>
            <p:ph type="body" sz="quarter" idx="24"/>
          </p:nvPr>
        </p:nvSpPr>
        <p:spPr/>
        <p:txBody>
          <a:bodyPr/>
          <a:lstStyle/>
          <a:p>
            <a:r>
              <a:rPr lang="en-SE" dirty="0"/>
              <a:t>Conclusions</a:t>
            </a:r>
          </a:p>
        </p:txBody>
      </p:sp>
      <p:sp>
        <p:nvSpPr>
          <p:cNvPr id="3" name="Text Placeholder 2">
            <a:extLst>
              <a:ext uri="{FF2B5EF4-FFF2-40B4-BE49-F238E27FC236}">
                <a16:creationId xmlns:a16="http://schemas.microsoft.com/office/drawing/2014/main" id="{46EBE03F-5E7C-A128-44FC-18A3ED728BC0}"/>
              </a:ext>
            </a:extLst>
          </p:cNvPr>
          <p:cNvSpPr>
            <a:spLocks noGrp="1"/>
          </p:cNvSpPr>
          <p:nvPr>
            <p:ph type="body" sz="quarter" idx="22"/>
          </p:nvPr>
        </p:nvSpPr>
        <p:spPr/>
        <p:txBody>
          <a:bodyPr/>
          <a:lstStyle/>
          <a:p>
            <a:pPr marL="342900" indent="-342900">
              <a:buFont typeface="Arial" panose="020B0604020202020204" pitchFamily="34" charset="0"/>
              <a:buChar char="•"/>
            </a:pPr>
            <a:r>
              <a:rPr lang="en-SE" sz="2400" dirty="0"/>
              <a:t>We have looked at </a:t>
            </a:r>
            <a:r>
              <a:rPr lang="en-SE" sz="2400" i="1" dirty="0"/>
              <a:t>Accountability</a:t>
            </a:r>
            <a:r>
              <a:rPr lang="en-SE" sz="2400" dirty="0"/>
              <a:t> and </a:t>
            </a:r>
            <a:r>
              <a:rPr lang="en-SE" sz="2400" i="1" dirty="0"/>
              <a:t>Responsibility </a:t>
            </a:r>
            <a:r>
              <a:rPr lang="en-SE" sz="2400" dirty="0"/>
              <a:t>and how one connects to the other.</a:t>
            </a:r>
          </a:p>
          <a:p>
            <a:endParaRPr lang="en-SE" sz="2400" dirty="0"/>
          </a:p>
          <a:p>
            <a:pPr marL="342900" indent="-342900">
              <a:buFont typeface="Arial" panose="020B0604020202020204" pitchFamily="34" charset="0"/>
              <a:buChar char="•"/>
            </a:pPr>
            <a:r>
              <a:rPr lang="en-SE" sz="2400" dirty="0"/>
              <a:t>We have looked at what is human control and what is </a:t>
            </a:r>
            <a:r>
              <a:rPr lang="en-SE" sz="2400" i="1" dirty="0"/>
              <a:t>meaningful </a:t>
            </a:r>
            <a:r>
              <a:rPr lang="en-SE" sz="2400" dirty="0"/>
              <a:t>human control.</a:t>
            </a:r>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r>
              <a:rPr lang="en-SE" sz="2400" dirty="0"/>
              <a:t>We have looked 4 high level control frameworks: HITL, HOTL, HOOTL, and VA.</a:t>
            </a:r>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r>
              <a:rPr lang="en-SE" sz="2400" dirty="0"/>
              <a:t>Questions? Email me!</a:t>
            </a:r>
          </a:p>
        </p:txBody>
      </p:sp>
      <p:sp>
        <p:nvSpPr>
          <p:cNvPr id="5" name="Text Placeholder 4">
            <a:extLst>
              <a:ext uri="{FF2B5EF4-FFF2-40B4-BE49-F238E27FC236}">
                <a16:creationId xmlns:a16="http://schemas.microsoft.com/office/drawing/2014/main" id="{2606C39B-D7C0-32DC-B368-B8768D94362E}"/>
              </a:ext>
            </a:extLst>
          </p:cNvPr>
          <p:cNvSpPr>
            <a:spLocks noGrp="1"/>
          </p:cNvSpPr>
          <p:nvPr>
            <p:ph type="body" sz="quarter" idx="25"/>
          </p:nvPr>
        </p:nvSpPr>
        <p:spPr/>
        <p:txBody>
          <a:bodyPr/>
          <a:lstStyle/>
          <a:p>
            <a:r>
              <a:rPr lang="en-SE" dirty="0"/>
              <a:t>Conclusions</a:t>
            </a:r>
          </a:p>
        </p:txBody>
      </p:sp>
      <p:sp>
        <p:nvSpPr>
          <p:cNvPr id="6" name="Slide Number Placeholder 5">
            <a:extLst>
              <a:ext uri="{FF2B5EF4-FFF2-40B4-BE49-F238E27FC236}">
                <a16:creationId xmlns:a16="http://schemas.microsoft.com/office/drawing/2014/main" id="{5301FA54-58F6-4B0E-792B-9CB6B6256B50}"/>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42</a:t>
            </a:fld>
            <a:endParaRPr lang="bg-BG" dirty="0">
              <a:solidFill>
                <a:srgbClr val="000000"/>
              </a:solidFill>
            </a:endParaRPr>
          </a:p>
        </p:txBody>
      </p:sp>
    </p:spTree>
    <p:extLst>
      <p:ext uri="{BB962C8B-B14F-4D97-AF65-F5344CB8AC3E}">
        <p14:creationId xmlns:p14="http://schemas.microsoft.com/office/powerpoint/2010/main" val="40530923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Questions?</a:t>
            </a:r>
          </a:p>
        </p:txBody>
      </p:sp>
    </p:spTree>
    <p:extLst>
      <p:ext uri="{BB962C8B-B14F-4D97-AF65-F5344CB8AC3E}">
        <p14:creationId xmlns:p14="http://schemas.microsoft.com/office/powerpoint/2010/main" val="4275048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1F7EDD-5E7E-9387-C34F-924C59B77C58}"/>
              </a:ext>
            </a:extLst>
          </p:cNvPr>
          <p:cNvSpPr>
            <a:spLocks noGrp="1"/>
          </p:cNvSpPr>
          <p:nvPr>
            <p:ph type="body" sz="quarter" idx="24"/>
          </p:nvPr>
        </p:nvSpPr>
        <p:spPr/>
        <p:txBody>
          <a:bodyPr/>
          <a:lstStyle/>
          <a:p>
            <a:r>
              <a:rPr lang="en-SE" dirty="0"/>
              <a:t>Accountability &amp; Responsibility</a:t>
            </a:r>
          </a:p>
        </p:txBody>
      </p:sp>
      <p:sp>
        <p:nvSpPr>
          <p:cNvPr id="3" name="Text Placeholder 2">
            <a:extLst>
              <a:ext uri="{FF2B5EF4-FFF2-40B4-BE49-F238E27FC236}">
                <a16:creationId xmlns:a16="http://schemas.microsoft.com/office/drawing/2014/main" id="{B81F59EF-931C-B608-C388-AA9617C68DF6}"/>
              </a:ext>
            </a:extLst>
          </p:cNvPr>
          <p:cNvSpPr>
            <a:spLocks noGrp="1"/>
          </p:cNvSpPr>
          <p:nvPr>
            <p:ph type="body" sz="quarter" idx="22"/>
          </p:nvPr>
        </p:nvSpPr>
        <p:spPr/>
        <p:txBody>
          <a:bodyPr/>
          <a:lstStyle/>
          <a:p>
            <a:pPr marL="342900" indent="-342900">
              <a:buFont typeface="Arial" panose="020B0604020202020204" pitchFamily="34" charset="0"/>
              <a:buChar char="•"/>
            </a:pPr>
            <a:r>
              <a:rPr lang="en-SE" sz="2400" i="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a:t>
            </a:r>
            <a:r>
              <a:rPr lang="en-GB" sz="2400" b="0" i="1" u="none" strike="noStrike" dirty="0">
                <a:solidFill>
                  <a:srgbClr val="FF2D64"/>
                </a:solidFill>
                <a:effectLst/>
                <a:latin typeface="Helvetica Neue" panose="02000503000000020004" pitchFamily="2" charset="0"/>
                <a:ea typeface="Helvetica Neue" panose="02000503000000020004" pitchFamily="2" charset="0"/>
                <a:cs typeface="Helvetica Neue" panose="02000503000000020004" pitchFamily="2" charset="0"/>
              </a:rPr>
              <a:t>AI actors should be accountable for the proper functioning of AI systems and for the respect of the above principles, based on their roles, the context, and consistent with the state of art.” - OECD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Umbrella term, covering amongst others: </a:t>
            </a:r>
          </a:p>
          <a:p>
            <a:pPr marL="1752600" lvl="1" indent="-1143000">
              <a:buFont typeface="Courier New" panose="02070309020205020404" pitchFamily="49" charset="0"/>
              <a:buChar char="o"/>
            </a:pPr>
            <a:r>
              <a:rPr lang="en-GB" sz="22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legal accountability ;</a:t>
            </a:r>
          </a:p>
          <a:p>
            <a:pPr marL="1752600" lvl="1" indent="-1143000">
              <a:buFont typeface="Courier New" panose="02070309020205020404" pitchFamily="49" charset="0"/>
              <a:buChar char="o"/>
            </a:pPr>
            <a:r>
              <a:rPr lang="en-GB" sz="22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professional accountability;</a:t>
            </a:r>
          </a:p>
          <a:p>
            <a:pPr marL="1752600" lvl="1" indent="-1143000">
              <a:buFont typeface="Courier New" panose="02070309020205020404" pitchFamily="49" charset="0"/>
              <a:buChar char="o"/>
            </a:pPr>
            <a:r>
              <a:rPr lang="en-GB" sz="22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political accountability;</a:t>
            </a:r>
          </a:p>
          <a:p>
            <a:pPr marL="1752600" lvl="1" indent="-1143000">
              <a:buFont typeface="Courier New" panose="02070309020205020404" pitchFamily="49" charset="0"/>
              <a:buChar char="o"/>
            </a:pPr>
            <a:r>
              <a:rPr lang="en-GB" sz="22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administrative accountability; and</a:t>
            </a:r>
          </a:p>
          <a:p>
            <a:pPr marL="1752600" lvl="1" indent="-1143000">
              <a:buFont typeface="Courier New" panose="02070309020205020404" pitchFamily="49" charset="0"/>
              <a:buChar char="o"/>
            </a:pPr>
            <a:r>
              <a:rPr lang="en-GB" sz="22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social accountability.</a:t>
            </a:r>
          </a:p>
          <a:p>
            <a:endParaRPr lang="en-GB" sz="2400" dirty="0"/>
          </a:p>
          <a:p>
            <a:endParaRPr lang="en-GB" sz="2400" dirty="0"/>
          </a:p>
          <a:p>
            <a:endParaRPr lang="en-SE" sz="2400" dirty="0"/>
          </a:p>
        </p:txBody>
      </p:sp>
      <p:sp>
        <p:nvSpPr>
          <p:cNvPr id="4" name="Text Placeholder 3">
            <a:extLst>
              <a:ext uri="{FF2B5EF4-FFF2-40B4-BE49-F238E27FC236}">
                <a16:creationId xmlns:a16="http://schemas.microsoft.com/office/drawing/2014/main" id="{38F60ACF-76DE-C959-8A3E-7E22AEE0A5C3}"/>
              </a:ext>
            </a:extLst>
          </p:cNvPr>
          <p:cNvSpPr>
            <a:spLocks noGrp="1"/>
          </p:cNvSpPr>
          <p:nvPr>
            <p:ph type="body" sz="quarter" idx="26"/>
          </p:nvPr>
        </p:nvSpPr>
        <p:spPr/>
        <p:txBody>
          <a:bodyPr/>
          <a:lstStyle/>
          <a:p>
            <a:pPr marL="342900" indent="-342900">
              <a:buFont typeface="Arial" panose="020B0604020202020204" pitchFamily="34" charset="0"/>
              <a:buChar char="•"/>
            </a:pPr>
            <a:r>
              <a:rPr lang="en-GB" sz="2400" dirty="0"/>
              <a:t>Liability refers to implication due to actions (or inaction).</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Accountability is a mean of control: that compels adherence to specified regulations and practices to demonstrate </a:t>
            </a:r>
            <a:r>
              <a:rPr lang="en-GB" sz="2400" i="1" dirty="0"/>
              <a:t>due diligence </a:t>
            </a:r>
            <a:r>
              <a:rPr lang="en-GB" sz="2400" dirty="0"/>
              <a:t>to avoid liability.</a:t>
            </a:r>
          </a:p>
          <a:p>
            <a:pPr marL="342900" indent="-342900">
              <a:buFont typeface="Arial" panose="020B0604020202020204" pitchFamily="34" charset="0"/>
              <a:buChar char="•"/>
            </a:pPr>
            <a:endParaRPr lang="en-GB" sz="2400" i="1" dirty="0"/>
          </a:p>
          <a:p>
            <a:pPr marL="342900" indent="-342900">
              <a:buFont typeface="Arial" panose="020B0604020202020204" pitchFamily="34" charset="0"/>
              <a:buChar char="•"/>
            </a:pPr>
            <a:r>
              <a:rPr lang="en-GB" sz="2400" dirty="0"/>
              <a:t>Incidents will occur —and sometimes reoccur: </a:t>
            </a:r>
            <a:r>
              <a:rPr lang="en-GB" sz="2400" b="1" dirty="0"/>
              <a:t>fallback plans are important</a:t>
            </a:r>
            <a:r>
              <a:rPr lang="en-GB" sz="2400" dirty="0"/>
              <a:t>!</a:t>
            </a:r>
            <a:endParaRPr lang="en-GB" sz="2400" i="1" dirty="0"/>
          </a:p>
          <a:p>
            <a:endParaRPr lang="en-GB" sz="2400" i="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 Placeholder 4">
            <a:extLst>
              <a:ext uri="{FF2B5EF4-FFF2-40B4-BE49-F238E27FC236}">
                <a16:creationId xmlns:a16="http://schemas.microsoft.com/office/drawing/2014/main" id="{649AF219-88CC-D049-001B-46EC716798F5}"/>
              </a:ext>
            </a:extLst>
          </p:cNvPr>
          <p:cNvSpPr>
            <a:spLocks noGrp="1"/>
          </p:cNvSpPr>
          <p:nvPr>
            <p:ph type="body" sz="quarter" idx="25"/>
          </p:nvPr>
        </p:nvSpPr>
        <p:spPr/>
        <p:txBody>
          <a:bodyPr/>
          <a:lstStyle/>
          <a:p>
            <a:r>
              <a:rPr lang="en-SE" dirty="0"/>
              <a:t>Acountability</a:t>
            </a:r>
          </a:p>
        </p:txBody>
      </p:sp>
      <p:sp>
        <p:nvSpPr>
          <p:cNvPr id="6" name="Slide Number Placeholder 5">
            <a:extLst>
              <a:ext uri="{FF2B5EF4-FFF2-40B4-BE49-F238E27FC236}">
                <a16:creationId xmlns:a16="http://schemas.microsoft.com/office/drawing/2014/main" id="{7BC8F066-04F8-29FE-E911-FDEFB09511F6}"/>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5</a:t>
            </a:fld>
            <a:endParaRPr lang="bg-BG" dirty="0">
              <a:solidFill>
                <a:srgbClr val="000000"/>
              </a:solidFill>
            </a:endParaRPr>
          </a:p>
        </p:txBody>
      </p:sp>
      <p:sp>
        <p:nvSpPr>
          <p:cNvPr id="7" name="Rectangle 6">
            <a:extLst>
              <a:ext uri="{FF2B5EF4-FFF2-40B4-BE49-F238E27FC236}">
                <a16:creationId xmlns:a16="http://schemas.microsoft.com/office/drawing/2014/main" id="{44F46281-B963-0E57-109C-40FF90543E7B}"/>
              </a:ext>
            </a:extLst>
          </p:cNvPr>
          <p:cNvSpPr/>
          <p:nvPr/>
        </p:nvSpPr>
        <p:spPr>
          <a:xfrm>
            <a:off x="1287095" y="12044832"/>
            <a:ext cx="17742827" cy="400110"/>
          </a:xfrm>
          <a:prstGeom prst="rect">
            <a:avLst/>
          </a:prstGeom>
        </p:spPr>
        <p:txBody>
          <a:bodyPr wrap="square">
            <a:spAutoFit/>
          </a:bodyPr>
          <a:lstStyle/>
          <a:p>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Bovens</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M. (2007). Analysing and Assessing Accountability: A Conceptual Framework. Eur. L. J.</a:t>
            </a:r>
          </a:p>
        </p:txBody>
      </p:sp>
    </p:spTree>
    <p:extLst>
      <p:ext uri="{BB962C8B-B14F-4D97-AF65-F5344CB8AC3E}">
        <p14:creationId xmlns:p14="http://schemas.microsoft.com/office/powerpoint/2010/main" val="4168745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1F7EDD-5E7E-9387-C34F-924C59B77C58}"/>
              </a:ext>
            </a:extLst>
          </p:cNvPr>
          <p:cNvSpPr>
            <a:spLocks noGrp="1"/>
          </p:cNvSpPr>
          <p:nvPr>
            <p:ph type="body" sz="quarter" idx="24"/>
          </p:nvPr>
        </p:nvSpPr>
        <p:spPr/>
        <p:txBody>
          <a:bodyPr/>
          <a:lstStyle/>
          <a:p>
            <a:r>
              <a:rPr lang="en-SE" dirty="0"/>
              <a:t>Accountability &amp; Responsibility</a:t>
            </a:r>
          </a:p>
        </p:txBody>
      </p:sp>
      <p:sp>
        <p:nvSpPr>
          <p:cNvPr id="3" name="Text Placeholder 2">
            <a:extLst>
              <a:ext uri="{FF2B5EF4-FFF2-40B4-BE49-F238E27FC236}">
                <a16:creationId xmlns:a16="http://schemas.microsoft.com/office/drawing/2014/main" id="{B81F59EF-931C-B608-C388-AA9617C68DF6}"/>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We are the </a:t>
            </a:r>
            <a:r>
              <a:rPr lang="en-GB" sz="2400" b="1"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moral agents</a:t>
            </a:r>
            <a:r>
              <a:rPr lang="en-GB" sz="2400" i="1"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 </a:t>
            </a: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never the machines.</a:t>
            </a:r>
            <a:r>
              <a:rPr lang="en-GB" sz="2400" b="0" i="0" dirty="0">
                <a:solidFill>
                  <a:srgbClr val="011893"/>
                </a:solidFill>
                <a:effectLst/>
                <a:latin typeface="Helvetica Neue" panose="02000503000000020004" pitchFamily="2" charset="0"/>
                <a:ea typeface="Helvetica Neue" panose="02000503000000020004" pitchFamily="2" charset="0"/>
                <a:cs typeface="Helvetica Neue" panose="02000503000000020004" pitchFamily="2" charset="0"/>
              </a:rPr>
              <a:t> </a:t>
            </a:r>
            <a:endPar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GB" sz="2400" b="0" i="0" dirty="0">
              <a:solidFill>
                <a:srgbClr val="011893"/>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b="0" i="0" dirty="0">
                <a:solidFill>
                  <a:srgbClr val="011893"/>
                </a:solidFill>
                <a:effectLst/>
                <a:latin typeface="Helvetica Neue" panose="02000503000000020004" pitchFamily="2" charset="0"/>
                <a:ea typeface="Helvetica Neue" panose="02000503000000020004" pitchFamily="2" charset="0"/>
                <a:cs typeface="Helvetica Neue" panose="02000503000000020004" pitchFamily="2" charset="0"/>
              </a:rPr>
              <a:t>There is a </a:t>
            </a:r>
            <a:r>
              <a:rPr lang="en-GB" sz="2400" b="1" i="1" dirty="0">
                <a:solidFill>
                  <a:srgbClr val="011893"/>
                </a:solidFill>
                <a:effectLst/>
                <a:latin typeface="Helvetica Neue" panose="02000503000000020004" pitchFamily="2" charset="0"/>
                <a:ea typeface="Helvetica Neue" panose="02000503000000020004" pitchFamily="2" charset="0"/>
                <a:cs typeface="Helvetica Neue" panose="02000503000000020004" pitchFamily="2" charset="0"/>
              </a:rPr>
              <a:t>chain of responsibility.</a:t>
            </a:r>
          </a:p>
          <a:p>
            <a:pPr marL="342900" indent="-342900">
              <a:buFont typeface="Arial" panose="020B0604020202020204" pitchFamily="34" charset="0"/>
              <a:buChar char="•"/>
            </a:pPr>
            <a:endPar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Our design/deployment/use decisions inform that our responsibility.</a:t>
            </a:r>
          </a:p>
          <a:p>
            <a:pPr marL="342900" indent="-342900">
              <a:buFont typeface="Arial" panose="020B0604020202020204" pitchFamily="34" charset="0"/>
              <a:buChar char="•"/>
            </a:pPr>
            <a:endPar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ext Placeholder 3">
            <a:extLst>
              <a:ext uri="{FF2B5EF4-FFF2-40B4-BE49-F238E27FC236}">
                <a16:creationId xmlns:a16="http://schemas.microsoft.com/office/drawing/2014/main" id="{38F60ACF-76DE-C959-8A3E-7E22AEE0A5C3}"/>
              </a:ext>
            </a:extLst>
          </p:cNvPr>
          <p:cNvSpPr>
            <a:spLocks noGrp="1"/>
          </p:cNvSpPr>
          <p:nvPr>
            <p:ph type="body" sz="quarter" idx="26"/>
          </p:nvPr>
        </p:nvSpPr>
        <p:spPr/>
        <p:txBody>
          <a:bodyPr/>
          <a:lstStyle/>
          <a:p>
            <a:pPr marL="342900" indent="-342900">
              <a:buFont typeface="Arial" panose="020B0604020202020204" pitchFamily="34" charset="0"/>
              <a:buChar char="•"/>
            </a:pPr>
            <a:r>
              <a:rPr lang="en-GB" sz="2400" b="1"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P</a:t>
            </a:r>
            <a:r>
              <a:rPr lang="en-GB" sz="2400" b="1" i="0" dirty="0">
                <a:solidFill>
                  <a:srgbClr val="011893"/>
                </a:solidFill>
                <a:effectLst/>
                <a:latin typeface="Helvetica Neue" panose="02000503000000020004" pitchFamily="2" charset="0"/>
                <a:ea typeface="Helvetica Neue" panose="02000503000000020004" pitchFamily="2" charset="0"/>
                <a:cs typeface="Helvetica Neue" panose="02000503000000020004" pitchFamily="2" charset="0"/>
              </a:rPr>
              <a:t>rofessional certification </a:t>
            </a:r>
            <a:r>
              <a:rPr lang="en-GB" sz="2400" b="0" i="0" dirty="0">
                <a:solidFill>
                  <a:srgbClr val="011893"/>
                </a:solidFill>
                <a:effectLst/>
                <a:latin typeface="Helvetica Neue" panose="02000503000000020004" pitchFamily="2" charset="0"/>
                <a:ea typeface="Helvetica Neue" panose="02000503000000020004" pitchFamily="2" charset="0"/>
                <a:cs typeface="Helvetica Neue" panose="02000503000000020004" pitchFamily="2" charset="0"/>
              </a:rPr>
              <a:t>can make those responsibilities explicit.</a:t>
            </a:r>
          </a:p>
          <a:p>
            <a:pPr marL="342900" indent="-342900">
              <a:buFont typeface="Arial" panose="020B0604020202020204" pitchFamily="34" charset="0"/>
              <a:buChar char="•"/>
            </a:pPr>
            <a:endPar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b="1" i="0" dirty="0">
                <a:solidFill>
                  <a:srgbClr val="011893"/>
                </a:solidFill>
                <a:effectLst/>
                <a:latin typeface="Helvetica Neue" panose="02000503000000020004" pitchFamily="2" charset="0"/>
                <a:ea typeface="Helvetica Neue" panose="02000503000000020004" pitchFamily="2" charset="0"/>
                <a:cs typeface="Helvetica Neue" panose="02000503000000020004" pitchFamily="2" charset="0"/>
              </a:rPr>
              <a:t>Education</a:t>
            </a:r>
            <a:r>
              <a:rPr lang="en-GB" sz="2400" b="0" i="0" dirty="0">
                <a:solidFill>
                  <a:srgbClr val="011893"/>
                </a:solidFill>
                <a:effectLst/>
                <a:latin typeface="Helvetica Neue" panose="02000503000000020004" pitchFamily="2" charset="0"/>
                <a:ea typeface="Helvetica Neue" panose="02000503000000020004" pitchFamily="2" charset="0"/>
                <a:cs typeface="Helvetica Neue" panose="02000503000000020004" pitchFamily="2" charset="0"/>
              </a:rPr>
              <a:t> can help people understand their role.</a:t>
            </a:r>
            <a:endPar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b="1"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Technical solutions </a:t>
            </a:r>
            <a:r>
              <a:rPr lang="en-GB"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to track actions and decisions.</a:t>
            </a:r>
            <a:endParaRPr lang="en-GB" sz="2400" b="0" i="0" dirty="0">
              <a:solidFill>
                <a:srgbClr val="011893"/>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SE"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 Placeholder 4">
            <a:extLst>
              <a:ext uri="{FF2B5EF4-FFF2-40B4-BE49-F238E27FC236}">
                <a16:creationId xmlns:a16="http://schemas.microsoft.com/office/drawing/2014/main" id="{649AF219-88CC-D049-001B-46EC716798F5}"/>
              </a:ext>
            </a:extLst>
          </p:cNvPr>
          <p:cNvSpPr>
            <a:spLocks noGrp="1"/>
          </p:cNvSpPr>
          <p:nvPr>
            <p:ph type="body" sz="quarter" idx="25"/>
          </p:nvPr>
        </p:nvSpPr>
        <p:spPr/>
        <p:txBody>
          <a:bodyPr/>
          <a:lstStyle/>
          <a:p>
            <a:r>
              <a:rPr lang="en-SE" dirty="0"/>
              <a:t>Responsibility</a:t>
            </a:r>
          </a:p>
        </p:txBody>
      </p:sp>
      <p:sp>
        <p:nvSpPr>
          <p:cNvPr id="6" name="Slide Number Placeholder 5">
            <a:extLst>
              <a:ext uri="{FF2B5EF4-FFF2-40B4-BE49-F238E27FC236}">
                <a16:creationId xmlns:a16="http://schemas.microsoft.com/office/drawing/2014/main" id="{7BC8F066-04F8-29FE-E911-FDEFB09511F6}"/>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6</a:t>
            </a:fld>
            <a:endParaRPr lang="bg-BG" dirty="0">
              <a:solidFill>
                <a:srgbClr val="000000"/>
              </a:solidFill>
            </a:endParaRPr>
          </a:p>
        </p:txBody>
      </p:sp>
      <p:sp>
        <p:nvSpPr>
          <p:cNvPr id="7" name="Rectangle 6">
            <a:extLst>
              <a:ext uri="{FF2B5EF4-FFF2-40B4-BE49-F238E27FC236}">
                <a16:creationId xmlns:a16="http://schemas.microsoft.com/office/drawing/2014/main" id="{44F46281-B963-0E57-109C-40FF90543E7B}"/>
              </a:ext>
            </a:extLst>
          </p:cNvPr>
          <p:cNvSpPr/>
          <p:nvPr/>
        </p:nvSpPr>
        <p:spPr>
          <a:xfrm>
            <a:off x="1287095" y="12044832"/>
            <a:ext cx="17742827" cy="400110"/>
          </a:xfrm>
          <a:prstGeom prst="rect">
            <a:avLst/>
          </a:prstGeom>
        </p:spPr>
        <p:txBody>
          <a:bodyPr wrap="square">
            <a:spAutoFit/>
          </a:bodyPr>
          <a:lstStyle/>
          <a:p>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Bovens</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M. (2007). Analysing and Assessing Accountability: A Conceptual Framework. Eur. L. J.</a:t>
            </a:r>
          </a:p>
        </p:txBody>
      </p:sp>
      <p:pic>
        <p:nvPicPr>
          <p:cNvPr id="8" name="Picture 2">
            <a:extLst>
              <a:ext uri="{FF2B5EF4-FFF2-40B4-BE49-F238E27FC236}">
                <a16:creationId xmlns:a16="http://schemas.microsoft.com/office/drawing/2014/main" id="{C8EC0DD7-F86E-0075-B195-034ACA9637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3365" y="8380942"/>
            <a:ext cx="5080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568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0215A7-5587-BED5-9A60-F7294DD311BC}"/>
              </a:ext>
            </a:extLst>
          </p:cNvPr>
          <p:cNvSpPr>
            <a:spLocks noGrp="1"/>
          </p:cNvSpPr>
          <p:nvPr>
            <p:ph type="body" sz="quarter" idx="24"/>
          </p:nvPr>
        </p:nvSpPr>
        <p:spPr/>
        <p:txBody>
          <a:bodyPr/>
          <a:lstStyle/>
          <a:p>
            <a:r>
              <a:rPr lang="en-SE" dirty="0"/>
              <a:t>Accountability &amp; Responsibility</a:t>
            </a:r>
          </a:p>
        </p:txBody>
      </p:sp>
      <p:sp>
        <p:nvSpPr>
          <p:cNvPr id="3" name="Text Placeholder 2">
            <a:extLst>
              <a:ext uri="{FF2B5EF4-FFF2-40B4-BE49-F238E27FC236}">
                <a16:creationId xmlns:a16="http://schemas.microsoft.com/office/drawing/2014/main" id="{25A91541-77B1-4750-00E8-DA74D1AD1203}"/>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b="1" dirty="0">
                <a:latin typeface="Helvetica Neue" panose="02000503000000020004" pitchFamily="2" charset="0"/>
                <a:ea typeface="Helvetica Neue" panose="02000503000000020004" pitchFamily="2" charset="0"/>
                <a:cs typeface="Helvetica Neue" panose="02000503000000020004" pitchFamily="2" charset="0"/>
              </a:rPr>
              <a:t>Special type of agency: </a:t>
            </a:r>
            <a:r>
              <a:rPr lang="en-GB" sz="2400" dirty="0">
                <a:latin typeface="Helvetica Neue" panose="02000503000000020004" pitchFamily="2" charset="0"/>
                <a:ea typeface="Helvetica Neue" panose="02000503000000020004" pitchFamily="2" charset="0"/>
                <a:cs typeface="Helvetica Neue" panose="02000503000000020004" pitchFamily="2" charset="0"/>
              </a:rPr>
              <a:t>agents that are entitled to benefits but also have moral obligations to other entities.</a:t>
            </a:r>
          </a:p>
          <a:p>
            <a:pPr marL="342900" indent="-342900">
              <a:buFont typeface="Arial" panose="020B0604020202020204" pitchFamily="34" charset="0"/>
              <a:buChar char="•"/>
            </a:pP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The main conditions ‘universally’ agreed:</a:t>
            </a:r>
          </a:p>
          <a:p>
            <a:pPr marL="1066800" lvl="1" indent="-457200">
              <a:buFont typeface="+mj-lt"/>
              <a:buAutoNum type="arabicPeriod"/>
            </a:pPr>
            <a:r>
              <a:rPr lang="en-GB" sz="22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Able to reason and decide how to act;</a:t>
            </a:r>
          </a:p>
          <a:p>
            <a:pPr marL="1066800" lvl="1" indent="-457200">
              <a:buFont typeface="+mj-lt"/>
              <a:buAutoNum type="arabicPeriod"/>
            </a:pPr>
            <a:r>
              <a:rPr lang="en-GB" sz="22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Able to pass moral judgement, i.e. understand what is right and what is wrong, on its decisions; and</a:t>
            </a:r>
          </a:p>
          <a:p>
            <a:pPr marL="1066800" lvl="1" indent="-457200">
              <a:buFont typeface="+mj-lt"/>
              <a:buAutoNum type="arabicPeriod"/>
            </a:pPr>
            <a:r>
              <a:rPr lang="en-GB" sz="22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Makes its decision out of its own free will.</a:t>
            </a:r>
            <a:endParaRPr lang="en-GB"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p>
            <a:pPr lvl="1"/>
            <a:endPar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This means that </a:t>
            </a:r>
            <a:r>
              <a:rPr lang="en-GB" sz="2400" i="1" dirty="0">
                <a:latin typeface="Helvetica Neue" panose="02000503000000020004" pitchFamily="2" charset="0"/>
                <a:ea typeface="Helvetica Neue" panose="02000503000000020004" pitchFamily="2" charset="0"/>
                <a:cs typeface="Helvetica Neue" panose="02000503000000020004" pitchFamily="2" charset="0"/>
              </a:rPr>
              <a:t>infants, children</a:t>
            </a:r>
            <a:r>
              <a:rPr lang="en-GB" sz="2400" dirty="0">
                <a:latin typeface="Helvetica Neue" panose="02000503000000020004" pitchFamily="2" charset="0"/>
                <a:ea typeface="Helvetica Neue" panose="02000503000000020004" pitchFamily="2" charset="0"/>
                <a:cs typeface="Helvetica Neue" panose="02000503000000020004" pitchFamily="2" charset="0"/>
              </a:rPr>
              <a:t>, and even </a:t>
            </a:r>
            <a:r>
              <a:rPr lang="en-GB" sz="2400" i="1" dirty="0">
                <a:latin typeface="Helvetica Neue" panose="02000503000000020004" pitchFamily="2" charset="0"/>
                <a:ea typeface="Helvetica Neue" panose="02000503000000020004" pitchFamily="2" charset="0"/>
                <a:cs typeface="Helvetica Neue" panose="02000503000000020004" pitchFamily="2" charset="0"/>
              </a:rPr>
              <a:t>mentally ill </a:t>
            </a:r>
            <a:r>
              <a:rPr lang="en-GB" sz="2400" dirty="0">
                <a:latin typeface="Helvetica Neue" panose="02000503000000020004" pitchFamily="2" charset="0"/>
                <a:ea typeface="Helvetica Neue" panose="02000503000000020004" pitchFamily="2" charset="0"/>
                <a:cs typeface="Helvetica Neue" panose="02000503000000020004" pitchFamily="2" charset="0"/>
              </a:rPr>
              <a:t>are </a:t>
            </a:r>
            <a:r>
              <a:rPr lang="en-GB" sz="2400" b="1" dirty="0">
                <a:latin typeface="Helvetica Neue" panose="02000503000000020004" pitchFamily="2" charset="0"/>
                <a:ea typeface="Helvetica Neue" panose="02000503000000020004" pitchFamily="2" charset="0"/>
                <a:cs typeface="Helvetica Neue" panose="02000503000000020004" pitchFamily="2" charset="0"/>
              </a:rPr>
              <a:t>not moral agents.</a:t>
            </a:r>
          </a:p>
          <a:p>
            <a:pPr marL="457200" indent="-457200">
              <a:buFont typeface="Arial" panose="020B0604020202020204" pitchFamily="34" charset="0"/>
              <a:buChar char="•"/>
            </a:pPr>
            <a:endParaRPr lang="en-GB" sz="2400" b="1" dirty="0">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What is right or wrong depends on many factors and it has been debated since the Ancient Greeks… </a:t>
            </a:r>
          </a:p>
          <a:p>
            <a:pPr lvl="1"/>
            <a:endParaRPr lang="en-GB" sz="1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ext Placeholder 3">
            <a:extLst>
              <a:ext uri="{FF2B5EF4-FFF2-40B4-BE49-F238E27FC236}">
                <a16:creationId xmlns:a16="http://schemas.microsoft.com/office/drawing/2014/main" id="{939B296B-EBF4-D86F-C97A-885D41FFBB75}"/>
              </a:ext>
            </a:extLst>
          </p:cNvPr>
          <p:cNvSpPr>
            <a:spLocks noGrp="1"/>
          </p:cNvSpPr>
          <p:nvPr>
            <p:ph type="body" sz="quarter" idx="26"/>
          </p:nvPr>
        </p:nvSpPr>
        <p:spPr/>
        <p:txBody>
          <a:bodyPr/>
          <a:lstStyle/>
          <a:p>
            <a:pPr marL="342900" indent="-3429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The concept of moral agency led to the inclusion of the concept of </a:t>
            </a:r>
            <a:r>
              <a:rPr lang="en-GB" sz="2400" i="1" dirty="0" err="1">
                <a:latin typeface="Helvetica Neue" panose="02000503000000020004" pitchFamily="2" charset="0"/>
                <a:ea typeface="Helvetica Neue" panose="02000503000000020004" pitchFamily="2" charset="0"/>
                <a:cs typeface="Helvetica Neue" panose="02000503000000020004" pitchFamily="2" charset="0"/>
              </a:rPr>
              <a:t>mens</a:t>
            </a:r>
            <a:r>
              <a:rPr lang="en-GB" sz="2400" i="1" dirty="0">
                <a:latin typeface="Helvetica Neue" panose="02000503000000020004" pitchFamily="2" charset="0"/>
                <a:ea typeface="Helvetica Neue" panose="02000503000000020004" pitchFamily="2" charset="0"/>
                <a:cs typeface="Helvetica Neue" panose="02000503000000020004" pitchFamily="2" charset="0"/>
              </a:rPr>
              <a:t> rea </a:t>
            </a:r>
            <a:r>
              <a:rPr lang="en-GB" sz="2400" dirty="0">
                <a:latin typeface="Helvetica Neue" panose="02000503000000020004" pitchFamily="2" charset="0"/>
                <a:ea typeface="Helvetica Neue" panose="02000503000000020004" pitchFamily="2" charset="0"/>
                <a:cs typeface="Helvetica Neue" panose="02000503000000020004" pitchFamily="2" charset="0"/>
              </a:rPr>
              <a:t>in law: the state of mind during an act. </a:t>
            </a:r>
          </a:p>
          <a:p>
            <a:pPr marL="342900" indent="-342900">
              <a:buFont typeface="Arial" panose="020B0604020202020204" pitchFamily="34" charset="0"/>
              <a:buChar char="•"/>
            </a:pP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Depending on the </a:t>
            </a:r>
            <a:r>
              <a:rPr lang="en-GB" sz="2400" i="1" dirty="0" err="1">
                <a:latin typeface="Helvetica Neue" panose="02000503000000020004" pitchFamily="2" charset="0"/>
                <a:ea typeface="Helvetica Neue" panose="02000503000000020004" pitchFamily="2" charset="0"/>
                <a:cs typeface="Helvetica Neue" panose="02000503000000020004" pitchFamily="2" charset="0"/>
              </a:rPr>
              <a:t>mens</a:t>
            </a:r>
            <a:r>
              <a:rPr lang="en-GB" sz="2400" i="1" dirty="0">
                <a:latin typeface="Helvetica Neue" panose="02000503000000020004" pitchFamily="2" charset="0"/>
                <a:ea typeface="Helvetica Neue" panose="02000503000000020004" pitchFamily="2" charset="0"/>
                <a:cs typeface="Helvetica Neue" panose="02000503000000020004" pitchFamily="2" charset="0"/>
              </a:rPr>
              <a:t> rea</a:t>
            </a:r>
            <a:r>
              <a:rPr lang="en-GB" sz="2400" dirty="0">
                <a:latin typeface="Helvetica Neue" panose="02000503000000020004" pitchFamily="2" charset="0"/>
                <a:ea typeface="Helvetica Neue" panose="02000503000000020004" pitchFamily="2" charset="0"/>
                <a:cs typeface="Helvetica Neue" panose="02000503000000020004" pitchFamily="2" charset="0"/>
              </a:rPr>
              <a:t> the sentencing of an act can be affected. </a:t>
            </a:r>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r>
              <a:rPr lang="en-SE" sz="2400" dirty="0"/>
              <a:t>For animals, environemnt, infants, children and mentally ill  </a:t>
            </a:r>
            <a:r>
              <a:rPr lang="en-SE" sz="2400" i="1" dirty="0"/>
              <a:t>moral patiency</a:t>
            </a:r>
            <a:r>
              <a:rPr lang="en-SE" sz="2400" dirty="0"/>
              <a:t>: i.e. entities entitled to benefits but have no moral obligations to others.</a:t>
            </a:r>
          </a:p>
          <a:p>
            <a:pPr marL="342900" indent="-342900">
              <a:buFont typeface="Arial" panose="020B0604020202020204" pitchFamily="34" charset="0"/>
              <a:buChar char="•"/>
            </a:pPr>
            <a:endParaRPr lang="en-SE" sz="2400" dirty="0"/>
          </a:p>
        </p:txBody>
      </p:sp>
      <p:sp>
        <p:nvSpPr>
          <p:cNvPr id="5" name="Text Placeholder 4">
            <a:extLst>
              <a:ext uri="{FF2B5EF4-FFF2-40B4-BE49-F238E27FC236}">
                <a16:creationId xmlns:a16="http://schemas.microsoft.com/office/drawing/2014/main" id="{67CDF06C-A399-6DC7-1242-12C3351C8AEB}"/>
              </a:ext>
            </a:extLst>
          </p:cNvPr>
          <p:cNvSpPr>
            <a:spLocks noGrp="1"/>
          </p:cNvSpPr>
          <p:nvPr>
            <p:ph type="body" sz="quarter" idx="25"/>
          </p:nvPr>
        </p:nvSpPr>
        <p:spPr/>
        <p:txBody>
          <a:bodyPr/>
          <a:lstStyle/>
          <a:p>
            <a:r>
              <a:rPr lang="en-GB" dirty="0"/>
              <a:t>Moral Agency</a:t>
            </a:r>
            <a:endParaRPr lang="en-SE" dirty="0"/>
          </a:p>
        </p:txBody>
      </p:sp>
      <p:sp>
        <p:nvSpPr>
          <p:cNvPr id="6" name="Slide Number Placeholder 5">
            <a:extLst>
              <a:ext uri="{FF2B5EF4-FFF2-40B4-BE49-F238E27FC236}">
                <a16:creationId xmlns:a16="http://schemas.microsoft.com/office/drawing/2014/main" id="{8FEC282E-F058-C796-8BBE-354D0BED440A}"/>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7</a:t>
            </a:fld>
            <a:endParaRPr lang="bg-BG" dirty="0">
              <a:solidFill>
                <a:srgbClr val="000000"/>
              </a:solidFill>
            </a:endParaRPr>
          </a:p>
        </p:txBody>
      </p:sp>
    </p:spTree>
    <p:extLst>
      <p:ext uri="{BB962C8B-B14F-4D97-AF65-F5344CB8AC3E}">
        <p14:creationId xmlns:p14="http://schemas.microsoft.com/office/powerpoint/2010/main" val="1447424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EED170-BD04-9D43-1EF2-AD161ECB6D9E}"/>
              </a:ext>
            </a:extLst>
          </p:cNvPr>
          <p:cNvSpPr>
            <a:spLocks noGrp="1"/>
          </p:cNvSpPr>
          <p:nvPr>
            <p:ph type="body" sz="quarter" idx="24"/>
          </p:nvPr>
        </p:nvSpPr>
        <p:spPr/>
        <p:txBody>
          <a:bodyPr/>
          <a:lstStyle/>
          <a:p>
            <a:r>
              <a:rPr lang="en-SE" dirty="0"/>
              <a:t>Accountability &amp; Responsibility</a:t>
            </a:r>
          </a:p>
        </p:txBody>
      </p:sp>
      <p:sp>
        <p:nvSpPr>
          <p:cNvPr id="3" name="Text Placeholder 2">
            <a:extLst>
              <a:ext uri="{FF2B5EF4-FFF2-40B4-BE49-F238E27FC236}">
                <a16:creationId xmlns:a16="http://schemas.microsoft.com/office/drawing/2014/main" id="{14E4A311-3560-D4C4-CD68-CEF8D7DE537C}"/>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dirty="0"/>
              <a:t>Accountability is backwards thinking, provides an account of events after they have occurred.</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Responsibility is forwards thinking, i.e., acting to deter incidents and violations of our ethical and legal values from occurring.</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i="1" dirty="0">
                <a:solidFill>
                  <a:srgbClr val="FF2D64"/>
                </a:solidFill>
              </a:rPr>
              <a:t>To be held accountable, you need to be considered responsible… and </a:t>
            </a:r>
            <a:r>
              <a:rPr lang="en-GB" sz="2400" i="1" dirty="0" err="1">
                <a:solidFill>
                  <a:srgbClr val="FF2D64"/>
                </a:solidFill>
              </a:rPr>
              <a:t>i</a:t>
            </a:r>
            <a:r>
              <a:rPr lang="en-SE" sz="2400" i="1" dirty="0">
                <a:solidFill>
                  <a:srgbClr val="FF2D64"/>
                </a:solidFill>
              </a:rPr>
              <a:t>f you can attributed as responsible, you c</a:t>
            </a:r>
            <a:r>
              <a:rPr lang="en-GB" sz="2400" i="1" dirty="0">
                <a:solidFill>
                  <a:srgbClr val="FF2D64"/>
                </a:solidFill>
              </a:rPr>
              <a:t>an</a:t>
            </a:r>
            <a:r>
              <a:rPr lang="en-SE" sz="2400" i="1" dirty="0">
                <a:solidFill>
                  <a:srgbClr val="FF2D64"/>
                </a:solidFill>
              </a:rPr>
              <a:t> be held accountable.</a:t>
            </a:r>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r>
              <a:rPr lang="en-SE" sz="2400" dirty="0"/>
              <a:t>This is why there is a concern about ‘legal personhood’ for machines! The ultimate ‘scapegoats.’</a:t>
            </a:r>
          </a:p>
        </p:txBody>
      </p:sp>
      <p:sp>
        <p:nvSpPr>
          <p:cNvPr id="4" name="Text Placeholder 3">
            <a:extLst>
              <a:ext uri="{FF2B5EF4-FFF2-40B4-BE49-F238E27FC236}">
                <a16:creationId xmlns:a16="http://schemas.microsoft.com/office/drawing/2014/main" id="{6FE4A12C-FA90-6EB1-43E3-216797A4EB69}"/>
              </a:ext>
            </a:extLst>
          </p:cNvPr>
          <p:cNvSpPr>
            <a:spLocks noGrp="1"/>
          </p:cNvSpPr>
          <p:nvPr>
            <p:ph type="body" sz="quarter" idx="26"/>
          </p:nvPr>
        </p:nvSpPr>
        <p:spPr/>
        <p:txBody>
          <a:bodyPr/>
          <a:lstStyle/>
          <a:p>
            <a:endParaRPr lang="en-SE"/>
          </a:p>
        </p:txBody>
      </p:sp>
      <p:sp>
        <p:nvSpPr>
          <p:cNvPr id="5" name="Text Placeholder 4">
            <a:extLst>
              <a:ext uri="{FF2B5EF4-FFF2-40B4-BE49-F238E27FC236}">
                <a16:creationId xmlns:a16="http://schemas.microsoft.com/office/drawing/2014/main" id="{BC07A142-A80F-232A-8AA8-A19109A7C65B}"/>
              </a:ext>
            </a:extLst>
          </p:cNvPr>
          <p:cNvSpPr>
            <a:spLocks noGrp="1"/>
          </p:cNvSpPr>
          <p:nvPr>
            <p:ph type="body" sz="quarter" idx="25"/>
          </p:nvPr>
        </p:nvSpPr>
        <p:spPr/>
        <p:txBody>
          <a:bodyPr/>
          <a:lstStyle/>
          <a:p>
            <a:r>
              <a:rPr lang="en-SE" dirty="0"/>
              <a:t>Accountability &amp; Responsibility</a:t>
            </a:r>
          </a:p>
        </p:txBody>
      </p:sp>
      <p:sp>
        <p:nvSpPr>
          <p:cNvPr id="6" name="Slide Number Placeholder 5">
            <a:extLst>
              <a:ext uri="{FF2B5EF4-FFF2-40B4-BE49-F238E27FC236}">
                <a16:creationId xmlns:a16="http://schemas.microsoft.com/office/drawing/2014/main" id="{213352C1-2A40-3731-DC50-49E65B6A3231}"/>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8</a:t>
            </a:fld>
            <a:endParaRPr lang="bg-BG" dirty="0">
              <a:solidFill>
                <a:srgbClr val="000000"/>
              </a:solidFill>
            </a:endParaRPr>
          </a:p>
        </p:txBody>
      </p:sp>
      <p:pic>
        <p:nvPicPr>
          <p:cNvPr id="2050" name="Picture 2" descr="Scapegoat Cartoons and Comics - funny pictures from CartoonStock">
            <a:extLst>
              <a:ext uri="{FF2B5EF4-FFF2-40B4-BE49-F238E27FC236}">
                <a16:creationId xmlns:a16="http://schemas.microsoft.com/office/drawing/2014/main" id="{E433146F-615D-A7DF-D54B-DB9FD92A7C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1942" y="5916706"/>
            <a:ext cx="4864705" cy="5088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263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6489C-779E-A0A0-8833-CD33F30C0CB8}"/>
              </a:ext>
            </a:extLst>
          </p:cNvPr>
          <p:cNvSpPr>
            <a:spLocks noGrp="1"/>
          </p:cNvSpPr>
          <p:nvPr>
            <p:ph type="body" sz="quarter" idx="16"/>
          </p:nvPr>
        </p:nvSpPr>
        <p:spPr/>
        <p:txBody>
          <a:bodyPr/>
          <a:lstStyle/>
          <a:p>
            <a:r>
              <a:rPr lang="en-SE" dirty="0"/>
              <a:t>Human Control</a:t>
            </a:r>
          </a:p>
        </p:txBody>
      </p:sp>
    </p:spTree>
    <p:extLst>
      <p:ext uri="{BB962C8B-B14F-4D97-AF65-F5344CB8AC3E}">
        <p14:creationId xmlns:p14="http://schemas.microsoft.com/office/powerpoint/2010/main" val="27941295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a4ba6f9-f531-4f32-9467-398f19e69de4}" enabled="0" method="" siteId="{5a4ba6f9-f531-4f32-9467-398f19e69de4}" removed="1"/>
</clbl:labelList>
</file>

<file path=docProps/app.xml><?xml version="1.0" encoding="utf-8"?>
<Properties xmlns="http://schemas.openxmlformats.org/officeDocument/2006/extended-properties" xmlns:vt="http://schemas.openxmlformats.org/officeDocument/2006/docPropsVTypes">
  <Template>Office Theme</Template>
  <TotalTime>34690</TotalTime>
  <Words>1837</Words>
  <Application>Microsoft Office PowerPoint</Application>
  <PresentationFormat>Custom</PresentationFormat>
  <Paragraphs>313</Paragraphs>
  <Slides>43</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Courier New</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ASmr</dc:creator>
  <cp:lastModifiedBy>Elpida Keravnou</cp:lastModifiedBy>
  <cp:revision>61</cp:revision>
  <dcterms:created xsi:type="dcterms:W3CDTF">2021-06-27T10:17:46Z</dcterms:created>
  <dcterms:modified xsi:type="dcterms:W3CDTF">2023-12-05T08:27:14Z</dcterms:modified>
</cp:coreProperties>
</file>