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7" r:id="rId6"/>
    <p:sldId id="258" r:id="rId7"/>
    <p:sldId id="270" r:id="rId8"/>
    <p:sldId id="292" r:id="rId9"/>
    <p:sldId id="259" r:id="rId10"/>
    <p:sldId id="271" r:id="rId11"/>
    <p:sldId id="260"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p:restoredTop sz="96327"/>
  </p:normalViewPr>
  <p:slideViewPr>
    <p:cSldViewPr snapToGrid="0" snapToObjects="1">
      <p:cViewPr varScale="1">
        <p:scale>
          <a:sx n="79" d="100"/>
          <a:sy n="79"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51443-5A9F-464B-AEB0-279898018DD8}" type="datetimeFigureOut">
              <a:rPr lang="en-GB" smtClean="0"/>
              <a:t>16/11/2023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3CBB52-4CB5-194D-9365-F0BFA84CF5AB}" type="slidenum">
              <a:rPr lang="en-GB" smtClean="0"/>
              <a:t>‹#›</a:t>
            </a:fld>
            <a:endParaRPr lang="en-GB"/>
          </a:p>
        </p:txBody>
      </p:sp>
    </p:spTree>
    <p:extLst>
      <p:ext uri="{BB962C8B-B14F-4D97-AF65-F5344CB8AC3E}">
        <p14:creationId xmlns:p14="http://schemas.microsoft.com/office/powerpoint/2010/main" val="94448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3CBB52-4CB5-194D-9365-F0BFA84CF5AB}" type="slidenum">
              <a:rPr lang="en-GB" smtClean="0"/>
              <a:t>1</a:t>
            </a:fld>
            <a:endParaRPr lang="en-GB"/>
          </a:p>
        </p:txBody>
      </p:sp>
    </p:spTree>
    <p:extLst>
      <p:ext uri="{BB962C8B-B14F-4D97-AF65-F5344CB8AC3E}">
        <p14:creationId xmlns:p14="http://schemas.microsoft.com/office/powerpoint/2010/main" val="406504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3CBB52-4CB5-194D-9365-F0BFA84CF5AB}" type="slidenum">
              <a:rPr lang="en-GB" smtClean="0"/>
              <a:t>3</a:t>
            </a:fld>
            <a:endParaRPr lang="en-GB"/>
          </a:p>
        </p:txBody>
      </p:sp>
    </p:spTree>
    <p:extLst>
      <p:ext uri="{BB962C8B-B14F-4D97-AF65-F5344CB8AC3E}">
        <p14:creationId xmlns:p14="http://schemas.microsoft.com/office/powerpoint/2010/main" val="280715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3CBB52-4CB5-194D-9365-F0BFA84CF5AB}" type="slidenum">
              <a:rPr lang="en-GB" smtClean="0"/>
              <a:t>4</a:t>
            </a:fld>
            <a:endParaRPr lang="en-GB"/>
          </a:p>
        </p:txBody>
      </p:sp>
    </p:spTree>
    <p:extLst>
      <p:ext uri="{BB962C8B-B14F-4D97-AF65-F5344CB8AC3E}">
        <p14:creationId xmlns:p14="http://schemas.microsoft.com/office/powerpoint/2010/main" val="1312496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Neither the law nor tradition is immune</a:t>
            </a:r>
          </a:p>
          <a:p>
            <a:r>
              <a:rPr lang="en-GB" sz="1200" kern="1200" dirty="0">
                <a:solidFill>
                  <a:schemeClr val="tx1"/>
                </a:solidFill>
                <a:effectLst/>
                <a:latin typeface="+mn-lt"/>
                <a:ea typeface="+mn-ea"/>
                <a:cs typeface="+mn-cs"/>
              </a:rPr>
              <a:t>from moral criticism. The law does not</a:t>
            </a:r>
          </a:p>
          <a:p>
            <a:r>
              <a:rPr lang="en-GB" sz="1200" kern="1200" dirty="0">
                <a:solidFill>
                  <a:schemeClr val="tx1"/>
                </a:solidFill>
                <a:effectLst/>
                <a:latin typeface="+mn-lt"/>
                <a:ea typeface="+mn-ea"/>
                <a:cs typeface="+mn-cs"/>
              </a:rPr>
              <a:t>have the final word on what is right and</a:t>
            </a:r>
          </a:p>
          <a:p>
            <a:r>
              <a:rPr lang="en-GB" sz="1200" kern="1200" dirty="0">
                <a:solidFill>
                  <a:schemeClr val="tx1"/>
                </a:solidFill>
                <a:effectLst/>
                <a:latin typeface="+mn-lt"/>
                <a:ea typeface="+mn-ea"/>
                <a:cs typeface="+mn-cs"/>
              </a:rPr>
              <a:t>wrong. Neither does tradition. Actions</a:t>
            </a:r>
          </a:p>
          <a:p>
            <a:r>
              <a:rPr lang="en-GB" sz="1200" kern="1200" dirty="0">
                <a:solidFill>
                  <a:schemeClr val="tx1"/>
                </a:solidFill>
                <a:effectLst/>
                <a:latin typeface="+mn-lt"/>
                <a:ea typeface="+mn-ea"/>
                <a:cs typeface="+mn-cs"/>
              </a:rPr>
              <a:t>that are legal, or customary, are sometimes</a:t>
            </a:r>
          </a:p>
          <a:p>
            <a:r>
              <a:rPr lang="en-GB" sz="1200" kern="1200" dirty="0">
                <a:solidFill>
                  <a:schemeClr val="tx1"/>
                </a:solidFill>
                <a:effectLst/>
                <a:latin typeface="+mn-lt"/>
                <a:ea typeface="+mn-ea"/>
                <a:cs typeface="+mn-cs"/>
              </a:rPr>
              <a:t>morally mistaken.</a:t>
            </a:r>
          </a:p>
          <a:p>
            <a:r>
              <a:rPr lang="en-GB" sz="1200" kern="1200" dirty="0">
                <a:solidFill>
                  <a:schemeClr val="tx1"/>
                </a:solidFill>
                <a:effectLst/>
                <a:latin typeface="+mn-lt"/>
                <a:ea typeface="+mn-ea"/>
                <a:cs typeface="+mn-cs"/>
              </a:rPr>
              <a:t>• Everyone is morally fallible. Everyone</a:t>
            </a:r>
          </a:p>
          <a:p>
            <a:r>
              <a:rPr lang="en-GB" sz="1200" kern="1200" dirty="0">
                <a:solidFill>
                  <a:schemeClr val="tx1"/>
                </a:solidFill>
                <a:effectLst/>
                <a:latin typeface="+mn-lt"/>
                <a:ea typeface="+mn-ea"/>
                <a:cs typeface="+mn-cs"/>
              </a:rPr>
              <a:t>has some mistaken ethical views, and</a:t>
            </a:r>
          </a:p>
          <a:p>
            <a:r>
              <a:rPr lang="en-GB" sz="1200" kern="1200" dirty="0">
                <a:solidFill>
                  <a:schemeClr val="tx1"/>
                </a:solidFill>
                <a:effectLst/>
                <a:latin typeface="+mn-lt"/>
                <a:ea typeface="+mn-ea"/>
                <a:cs typeface="+mn-cs"/>
              </a:rPr>
              <a:t>no human being is wholly wise when it</a:t>
            </a:r>
          </a:p>
          <a:p>
            <a:r>
              <a:rPr lang="en-GB" sz="1200" kern="1200" dirty="0">
                <a:solidFill>
                  <a:schemeClr val="tx1"/>
                </a:solidFill>
                <a:effectLst/>
                <a:latin typeface="+mn-lt"/>
                <a:ea typeface="+mn-ea"/>
                <a:cs typeface="+mn-cs"/>
              </a:rPr>
              <a:t>comes to moral matters.</a:t>
            </a:r>
          </a:p>
          <a:p>
            <a:r>
              <a:rPr lang="en-GB" sz="1200" kern="1200" dirty="0">
                <a:solidFill>
                  <a:schemeClr val="tx1"/>
                </a:solidFill>
                <a:effectLst/>
                <a:latin typeface="+mn-lt"/>
                <a:ea typeface="+mn-ea"/>
                <a:cs typeface="+mn-cs"/>
              </a:rPr>
              <a:t>• Friendship is valuable. Having friends is</a:t>
            </a:r>
          </a:p>
          <a:p>
            <a:r>
              <a:rPr lang="en-GB" sz="1200" kern="1200" dirty="0">
                <a:solidFill>
                  <a:schemeClr val="tx1"/>
                </a:solidFill>
                <a:effectLst/>
                <a:latin typeface="+mn-lt"/>
                <a:ea typeface="+mn-ea"/>
                <a:cs typeface="+mn-cs"/>
              </a:rPr>
              <a:t>a good thing. Friendships add value to</a:t>
            </a:r>
          </a:p>
          <a:p>
            <a:r>
              <a:rPr lang="en-GB" sz="1200" kern="1200" dirty="0">
                <a:solidFill>
                  <a:schemeClr val="tx1"/>
                </a:solidFill>
                <a:effectLst/>
                <a:latin typeface="+mn-lt"/>
                <a:ea typeface="+mn-ea"/>
                <a:cs typeface="+mn-cs"/>
              </a:rPr>
              <a:t>your life. You are better off when there are</a:t>
            </a:r>
          </a:p>
          <a:p>
            <a:r>
              <a:rPr lang="en-GB" sz="1200" kern="1200" dirty="0">
                <a:solidFill>
                  <a:schemeClr val="tx1"/>
                </a:solidFill>
                <a:effectLst/>
                <a:latin typeface="+mn-lt"/>
                <a:ea typeface="+mn-ea"/>
                <a:cs typeface="+mn-cs"/>
              </a:rPr>
              <a:t>people you care deeply about, and who</a:t>
            </a:r>
          </a:p>
          <a:p>
            <a:r>
              <a:rPr lang="en-GB" sz="1200" kern="1200" dirty="0">
                <a:solidFill>
                  <a:schemeClr val="tx1"/>
                </a:solidFill>
                <a:effectLst/>
                <a:latin typeface="+mn-lt"/>
                <a:ea typeface="+mn-ea"/>
                <a:cs typeface="+mn-cs"/>
              </a:rPr>
              <a:t>care deeply about you.</a:t>
            </a:r>
          </a:p>
          <a:p>
            <a:r>
              <a:rPr lang="en-GB" sz="1200" kern="1200" dirty="0">
                <a:solidFill>
                  <a:schemeClr val="tx1"/>
                </a:solidFill>
                <a:effectLst/>
                <a:latin typeface="+mn-lt"/>
                <a:ea typeface="+mn-ea"/>
                <a:cs typeface="+mn-cs"/>
              </a:rPr>
              <a:t>• We are not obligated to do the impossible.</a:t>
            </a:r>
          </a:p>
          <a:p>
            <a:r>
              <a:rPr lang="en-GB" sz="1200" kern="1200" dirty="0">
                <a:solidFill>
                  <a:schemeClr val="tx1"/>
                </a:solidFill>
                <a:effectLst/>
                <a:latin typeface="+mn-lt"/>
                <a:ea typeface="+mn-ea"/>
                <a:cs typeface="+mn-cs"/>
              </a:rPr>
              <a:t>Morality can demand only so much of us.</a:t>
            </a:r>
          </a:p>
          <a:p>
            <a:r>
              <a:rPr lang="en-GB" sz="1200" kern="1200" dirty="0">
                <a:solidFill>
                  <a:schemeClr val="tx1"/>
                </a:solidFill>
                <a:effectLst/>
                <a:latin typeface="+mn-lt"/>
                <a:ea typeface="+mn-ea"/>
                <a:cs typeface="+mn-cs"/>
              </a:rPr>
              <a:t>Moral standards that are impossible to</a:t>
            </a:r>
          </a:p>
          <a:p>
            <a:r>
              <a:rPr lang="en-GB" sz="1200" kern="1200" dirty="0">
                <a:solidFill>
                  <a:schemeClr val="tx1"/>
                </a:solidFill>
                <a:effectLst/>
                <a:latin typeface="+mn-lt"/>
                <a:ea typeface="+mn-ea"/>
                <a:cs typeface="+mn-cs"/>
              </a:rPr>
              <a:t>meet are illegitimate. Morality must respect</a:t>
            </a:r>
          </a:p>
          <a:p>
            <a:r>
              <a:rPr lang="en-GB" sz="1200" kern="1200" dirty="0">
                <a:solidFill>
                  <a:schemeClr val="tx1"/>
                </a:solidFill>
                <a:effectLst/>
                <a:latin typeface="+mn-lt"/>
                <a:ea typeface="+mn-ea"/>
                <a:cs typeface="+mn-cs"/>
              </a:rPr>
              <a:t>our limitations.</a:t>
            </a:r>
          </a:p>
          <a:p>
            <a:r>
              <a:rPr lang="en-GB" sz="1200" kern="1200" dirty="0">
                <a:solidFill>
                  <a:schemeClr val="tx1"/>
                </a:solidFill>
                <a:effectLst/>
                <a:latin typeface="+mn-lt"/>
                <a:ea typeface="+mn-ea"/>
                <a:cs typeface="+mn-cs"/>
              </a:rPr>
              <a:t>• Children bear less moral responsibility</a:t>
            </a:r>
          </a:p>
          <a:p>
            <a:r>
              <a:rPr lang="en-GB" sz="1200" kern="1200" dirty="0">
                <a:solidFill>
                  <a:schemeClr val="tx1"/>
                </a:solidFill>
                <a:effectLst/>
                <a:latin typeface="+mn-lt"/>
                <a:ea typeface="+mn-ea"/>
                <a:cs typeface="+mn-cs"/>
              </a:rPr>
              <a:t>than adults. Moral responsibility assumes</a:t>
            </a:r>
          </a:p>
          <a:p>
            <a:r>
              <a:rPr lang="en-GB" sz="1200" kern="1200" dirty="0">
                <a:solidFill>
                  <a:schemeClr val="tx1"/>
                </a:solidFill>
                <a:effectLst/>
                <a:latin typeface="+mn-lt"/>
                <a:ea typeface="+mn-ea"/>
                <a:cs typeface="+mn-cs"/>
              </a:rPr>
              <a:t>an ability on our part to understand options,</a:t>
            </a:r>
          </a:p>
          <a:p>
            <a:r>
              <a:rPr lang="en-GB" sz="1200" kern="1200" dirty="0">
                <a:solidFill>
                  <a:schemeClr val="tx1"/>
                </a:solidFill>
                <a:effectLst/>
                <a:latin typeface="+mn-lt"/>
                <a:ea typeface="+mn-ea"/>
                <a:cs typeface="+mn-cs"/>
              </a:rPr>
              <a:t>to make decisions in an informed</a:t>
            </a:r>
          </a:p>
          <a:p>
            <a:r>
              <a:rPr lang="en-GB" sz="1200" kern="1200" dirty="0">
                <a:solidFill>
                  <a:schemeClr val="tx1"/>
                </a:solidFill>
                <a:effectLst/>
                <a:latin typeface="+mn-lt"/>
                <a:ea typeface="+mn-ea"/>
                <a:cs typeface="+mn-cs"/>
              </a:rPr>
              <a:t>way, and to let our decisions guide our</a:t>
            </a:r>
          </a:p>
          <a:p>
            <a:r>
              <a:rPr lang="en-GB" sz="1200" kern="1200" dirty="0">
                <a:solidFill>
                  <a:schemeClr val="tx1"/>
                </a:solidFill>
                <a:effectLst/>
                <a:latin typeface="+mn-lt"/>
                <a:ea typeface="+mn-ea"/>
                <a:cs typeface="+mn-cs"/>
              </a:rPr>
              <a:t>behavior. The fewer of these abilities you</a:t>
            </a:r>
          </a:p>
          <a:p>
            <a:r>
              <a:rPr lang="en-GB" sz="1200" kern="1200" dirty="0">
                <a:solidFill>
                  <a:schemeClr val="tx1"/>
                </a:solidFill>
                <a:effectLst/>
                <a:latin typeface="+mn-lt"/>
                <a:ea typeface="+mn-ea"/>
                <a:cs typeface="+mn-cs"/>
              </a:rPr>
              <a:t>have, the less blameworthy you are for</a:t>
            </a:r>
          </a:p>
          <a:p>
            <a:r>
              <a:rPr lang="en-GB" sz="1200" kern="1200" dirty="0">
                <a:solidFill>
                  <a:schemeClr val="tx1"/>
                </a:solidFill>
                <a:effectLst/>
                <a:latin typeface="+mn-lt"/>
                <a:ea typeface="+mn-ea"/>
                <a:cs typeface="+mn-cs"/>
              </a:rPr>
              <a:t>any harm you might cause.</a:t>
            </a:r>
          </a:p>
          <a:p>
            <a:r>
              <a:rPr lang="en-GB" sz="1200" kern="1200" dirty="0">
                <a:solidFill>
                  <a:schemeClr val="tx1"/>
                </a:solidFill>
                <a:effectLst/>
                <a:latin typeface="+mn-lt"/>
                <a:ea typeface="+mn-ea"/>
                <a:cs typeface="+mn-cs"/>
              </a:rPr>
              <a:t>• Justice is a very important moral good.</a:t>
            </a:r>
          </a:p>
          <a:p>
            <a:r>
              <a:rPr lang="en-GB" sz="1200" kern="1200" dirty="0">
                <a:solidFill>
                  <a:schemeClr val="tx1"/>
                </a:solidFill>
                <a:effectLst/>
                <a:latin typeface="+mn-lt"/>
                <a:ea typeface="+mn-ea"/>
                <a:cs typeface="+mn-cs"/>
              </a:rPr>
              <a:t>Any moral theory that treats justice as irrelevant</a:t>
            </a:r>
          </a:p>
          <a:p>
            <a:r>
              <a:rPr lang="en-GB" sz="1200" kern="1200" dirty="0">
                <a:solidFill>
                  <a:schemeClr val="tx1"/>
                </a:solidFill>
                <a:effectLst/>
                <a:latin typeface="+mn-lt"/>
                <a:ea typeface="+mn-ea"/>
                <a:cs typeface="+mn-cs"/>
              </a:rPr>
              <a:t>is deeply suspect. It is important</a:t>
            </a:r>
          </a:p>
          <a:p>
            <a:r>
              <a:rPr lang="en-GB" sz="1200" kern="1200" dirty="0">
                <a:solidFill>
                  <a:schemeClr val="tx1"/>
                </a:solidFill>
                <a:effectLst/>
                <a:latin typeface="+mn-lt"/>
                <a:ea typeface="+mn-ea"/>
                <a:cs typeface="+mn-cs"/>
              </a:rPr>
              <a:t>that we get what we deserve, and that we</a:t>
            </a:r>
          </a:p>
          <a:p>
            <a:r>
              <a:rPr lang="en-GB" sz="1200" kern="1200" dirty="0">
                <a:solidFill>
                  <a:schemeClr val="tx1"/>
                </a:solidFill>
                <a:effectLst/>
                <a:latin typeface="+mn-lt"/>
                <a:ea typeface="+mn-ea"/>
                <a:cs typeface="+mn-cs"/>
              </a:rPr>
              <a:t>are treated fairly.</a:t>
            </a:r>
          </a:p>
          <a:p>
            <a:r>
              <a:rPr lang="en-GB" sz="1200" kern="1200" dirty="0">
                <a:solidFill>
                  <a:schemeClr val="tx1"/>
                </a:solidFill>
                <a:effectLst/>
                <a:latin typeface="+mn-lt"/>
                <a:ea typeface="+mn-ea"/>
                <a:cs typeface="+mn-cs"/>
              </a:rPr>
              <a:t>• Deliberately hurting other people requires</a:t>
            </a:r>
          </a:p>
          <a:p>
            <a:r>
              <a:rPr lang="en-GB" sz="1200" kern="1200" dirty="0">
                <a:solidFill>
                  <a:schemeClr val="tx1"/>
                </a:solidFill>
                <a:effectLst/>
                <a:latin typeface="+mn-lt"/>
                <a:ea typeface="+mn-ea"/>
                <a:cs typeface="+mn-cs"/>
              </a:rPr>
              <a:t>justification. The default position in ethics</a:t>
            </a:r>
          </a:p>
          <a:p>
            <a:r>
              <a:rPr lang="en-GB" sz="1200" kern="1200" dirty="0">
                <a:solidFill>
                  <a:schemeClr val="tx1"/>
                </a:solidFill>
                <a:effectLst/>
                <a:latin typeface="+mn-lt"/>
                <a:ea typeface="+mn-ea"/>
                <a:cs typeface="+mn-cs"/>
              </a:rPr>
              <a:t>is this: do no harm. It is sometimes morally</a:t>
            </a:r>
          </a:p>
          <a:p>
            <a:r>
              <a:rPr lang="en-GB" sz="1200" kern="1200" dirty="0">
                <a:solidFill>
                  <a:schemeClr val="tx1"/>
                </a:solidFill>
                <a:effectLst/>
                <a:latin typeface="+mn-lt"/>
                <a:ea typeface="+mn-ea"/>
                <a:cs typeface="+mn-cs"/>
              </a:rPr>
              <a:t>acceptable to harm others, but there</a:t>
            </a:r>
          </a:p>
          <a:p>
            <a:r>
              <a:rPr lang="en-GB" sz="1200" kern="1200" dirty="0">
                <a:solidFill>
                  <a:schemeClr val="tx1"/>
                </a:solidFill>
                <a:effectLst/>
                <a:latin typeface="+mn-lt"/>
                <a:ea typeface="+mn-ea"/>
                <a:cs typeface="+mn-cs"/>
              </a:rPr>
              <a:t>must be an excellent reason for doing so</a:t>
            </a:r>
          </a:p>
          <a:p>
            <a:r>
              <a:rPr lang="en-GB" sz="1200" kern="1200" dirty="0">
                <a:solidFill>
                  <a:schemeClr val="tx1"/>
                </a:solidFill>
                <a:effectLst/>
                <a:latin typeface="+mn-lt"/>
                <a:ea typeface="+mn-ea"/>
                <a:cs typeface="+mn-cs"/>
              </a:rPr>
              <a:t>or else the harmful behavior is unjustified.</a:t>
            </a:r>
          </a:p>
          <a:p>
            <a:r>
              <a:rPr lang="en-GB" sz="1200" kern="1200" dirty="0">
                <a:solidFill>
                  <a:schemeClr val="tx1"/>
                </a:solidFill>
                <a:effectLst/>
                <a:latin typeface="+mn-lt"/>
                <a:ea typeface="+mn-ea"/>
                <a:cs typeface="+mn-cs"/>
              </a:rPr>
              <a:t>• Equals ought to be treated equally. People</a:t>
            </a:r>
          </a:p>
          <a:p>
            <a:r>
              <a:rPr lang="en-GB" sz="1200" kern="1200" dirty="0">
                <a:solidFill>
                  <a:schemeClr val="tx1"/>
                </a:solidFill>
                <a:effectLst/>
                <a:latin typeface="+mn-lt"/>
                <a:ea typeface="+mn-ea"/>
                <a:cs typeface="+mn-cs"/>
              </a:rPr>
              <a:t>who are alike in all relevant respects</a:t>
            </a:r>
          </a:p>
          <a:p>
            <a:r>
              <a:rPr lang="en-GB" sz="1200" kern="1200" dirty="0">
                <a:solidFill>
                  <a:schemeClr val="tx1"/>
                </a:solidFill>
                <a:effectLst/>
                <a:latin typeface="+mn-lt"/>
                <a:ea typeface="+mn-ea"/>
                <a:cs typeface="+mn-cs"/>
              </a:rPr>
              <a:t>should get similar treatment. When this</a:t>
            </a:r>
          </a:p>
          <a:p>
            <a:r>
              <a:rPr lang="en-GB" sz="1200" kern="1200" dirty="0">
                <a:solidFill>
                  <a:schemeClr val="tx1"/>
                </a:solidFill>
                <a:effectLst/>
                <a:latin typeface="+mn-lt"/>
                <a:ea typeface="+mn-ea"/>
                <a:cs typeface="+mn-cs"/>
              </a:rPr>
              <a:t>fails to happen—when racist or sexist</a:t>
            </a:r>
          </a:p>
          <a:p>
            <a:r>
              <a:rPr lang="en-GB" sz="1200" kern="1200" dirty="0">
                <a:solidFill>
                  <a:schemeClr val="tx1"/>
                </a:solidFill>
                <a:effectLst/>
                <a:latin typeface="+mn-lt"/>
                <a:ea typeface="+mn-ea"/>
                <a:cs typeface="+mn-cs"/>
              </a:rPr>
              <a:t>policies are enacted, for instance—then</a:t>
            </a:r>
          </a:p>
          <a:p>
            <a:r>
              <a:rPr lang="en-GB" sz="1200" kern="1200" dirty="0">
                <a:solidFill>
                  <a:schemeClr val="tx1"/>
                </a:solidFill>
                <a:effectLst/>
                <a:latin typeface="+mn-lt"/>
                <a:ea typeface="+mn-ea"/>
                <a:cs typeface="+mn-cs"/>
              </a:rPr>
              <a:t>something has gone wrong.</a:t>
            </a:r>
          </a:p>
          <a:p>
            <a:r>
              <a:rPr lang="en-GB" sz="1200" kern="1200" dirty="0">
                <a:solidFill>
                  <a:schemeClr val="tx1"/>
                </a:solidFill>
                <a:effectLst/>
                <a:latin typeface="+mn-lt"/>
                <a:ea typeface="+mn-ea"/>
                <a:cs typeface="+mn-cs"/>
              </a:rPr>
              <a:t>• Self-interest isn’t the only ethical consideration.</a:t>
            </a:r>
          </a:p>
          <a:p>
            <a:r>
              <a:rPr lang="en-GB" sz="1200" kern="1200" dirty="0">
                <a:solidFill>
                  <a:schemeClr val="tx1"/>
                </a:solidFill>
                <a:effectLst/>
                <a:latin typeface="+mn-lt"/>
                <a:ea typeface="+mn-ea"/>
                <a:cs typeface="+mn-cs"/>
              </a:rPr>
              <a:t>How well-off we are is important. But</a:t>
            </a:r>
          </a:p>
          <a:p>
            <a:r>
              <a:rPr lang="en-GB" sz="1200" kern="1200" dirty="0">
                <a:solidFill>
                  <a:schemeClr val="tx1"/>
                </a:solidFill>
                <a:effectLst/>
                <a:latin typeface="+mn-lt"/>
                <a:ea typeface="+mn-ea"/>
                <a:cs typeface="+mn-cs"/>
              </a:rPr>
              <a:t>it isn’t the only thing of moral importance.</a:t>
            </a:r>
          </a:p>
          <a:p>
            <a:r>
              <a:rPr lang="en-GB" sz="1200" kern="1200" dirty="0">
                <a:solidFill>
                  <a:schemeClr val="tx1"/>
                </a:solidFill>
                <a:effectLst/>
                <a:latin typeface="+mn-lt"/>
                <a:ea typeface="+mn-ea"/>
                <a:cs typeface="+mn-cs"/>
              </a:rPr>
              <a:t>Morality sometimes calls on us to set aside</a:t>
            </a:r>
          </a:p>
          <a:p>
            <a:r>
              <a:rPr lang="en-GB" sz="1200" kern="1200" dirty="0">
                <a:solidFill>
                  <a:schemeClr val="tx1"/>
                </a:solidFill>
                <a:effectLst/>
                <a:latin typeface="+mn-lt"/>
                <a:ea typeface="+mn-ea"/>
                <a:cs typeface="+mn-cs"/>
              </a:rPr>
              <a:t>our own interests for the sake of others.</a:t>
            </a:r>
          </a:p>
          <a:p>
            <a:r>
              <a:rPr lang="en-GB" sz="1200" kern="1200" dirty="0">
                <a:solidFill>
                  <a:schemeClr val="tx1"/>
                </a:solidFill>
                <a:effectLst/>
                <a:latin typeface="+mn-lt"/>
                <a:ea typeface="+mn-ea"/>
                <a:cs typeface="+mn-cs"/>
              </a:rPr>
              <a:t>• Agony is bad. Excruciating physical or</a:t>
            </a:r>
          </a:p>
          <a:p>
            <a:r>
              <a:rPr lang="en-GB" sz="1200" kern="1200" dirty="0">
                <a:solidFill>
                  <a:schemeClr val="tx1"/>
                </a:solidFill>
                <a:effectLst/>
                <a:latin typeface="+mn-lt"/>
                <a:ea typeface="+mn-ea"/>
                <a:cs typeface="+mn-cs"/>
              </a:rPr>
              <a:t>emotional pain is bad. It may sometimes</a:t>
            </a:r>
          </a:p>
          <a:p>
            <a:r>
              <a:rPr lang="en-GB" sz="1200" kern="1200" dirty="0">
                <a:solidFill>
                  <a:schemeClr val="tx1"/>
                </a:solidFill>
                <a:effectLst/>
                <a:latin typeface="+mn-lt"/>
                <a:ea typeface="+mn-ea"/>
                <a:cs typeface="+mn-cs"/>
              </a:rPr>
              <a:t>be appropriate to cause such extreme suffering,</a:t>
            </a:r>
          </a:p>
          <a:p>
            <a:r>
              <a:rPr lang="en-GB" sz="1200" kern="1200" dirty="0">
                <a:solidFill>
                  <a:schemeClr val="tx1"/>
                </a:solidFill>
                <a:effectLst/>
                <a:latin typeface="+mn-lt"/>
                <a:ea typeface="+mn-ea"/>
                <a:cs typeface="+mn-cs"/>
              </a:rPr>
              <a:t>but doing so requires a very powerful</a:t>
            </a:r>
          </a:p>
          <a:p>
            <a:r>
              <a:rPr lang="en-GB" sz="1200" kern="1200" dirty="0">
                <a:solidFill>
                  <a:schemeClr val="tx1"/>
                </a:solidFill>
                <a:effectLst/>
                <a:latin typeface="+mn-lt"/>
                <a:ea typeface="+mn-ea"/>
                <a:cs typeface="+mn-cs"/>
              </a:rPr>
              <a:t>justification.</a:t>
            </a:r>
          </a:p>
          <a:p>
            <a:r>
              <a:rPr lang="en-GB" sz="1200" kern="1200" dirty="0">
                <a:solidFill>
                  <a:schemeClr val="tx1"/>
                </a:solidFill>
                <a:effectLst/>
                <a:latin typeface="+mn-lt"/>
                <a:ea typeface="+mn-ea"/>
                <a:cs typeface="+mn-cs"/>
              </a:rPr>
              <a:t>• Might doesn’t make right. People in power</a:t>
            </a:r>
          </a:p>
          <a:p>
            <a:r>
              <a:rPr lang="en-GB" sz="1200" kern="1200" dirty="0">
                <a:solidFill>
                  <a:schemeClr val="tx1"/>
                </a:solidFill>
                <a:effectLst/>
                <a:latin typeface="+mn-lt"/>
                <a:ea typeface="+mn-ea"/>
                <a:cs typeface="+mn-cs"/>
              </a:rPr>
              <a:t>can get away with lots of things that the</a:t>
            </a:r>
          </a:p>
          <a:p>
            <a:r>
              <a:rPr lang="en-GB" sz="1200" kern="1200" dirty="0">
                <a:solidFill>
                  <a:schemeClr val="tx1"/>
                </a:solidFill>
                <a:effectLst/>
                <a:latin typeface="+mn-lt"/>
                <a:ea typeface="+mn-ea"/>
                <a:cs typeface="+mn-cs"/>
              </a:rPr>
              <a:t>rest of us can’t. That doesn’t justify what</a:t>
            </a:r>
          </a:p>
          <a:p>
            <a:r>
              <a:rPr lang="en-GB" sz="1200" kern="1200" dirty="0">
                <a:solidFill>
                  <a:schemeClr val="tx1"/>
                </a:solidFill>
                <a:effectLst/>
                <a:latin typeface="+mn-lt"/>
                <a:ea typeface="+mn-ea"/>
                <a:cs typeface="+mn-cs"/>
              </a:rPr>
              <a:t>they do. That a person can escape punishment</a:t>
            </a:r>
          </a:p>
          <a:p>
            <a:r>
              <a:rPr lang="en-GB" sz="1200" kern="1200" dirty="0">
                <a:solidFill>
                  <a:schemeClr val="tx1"/>
                </a:solidFill>
                <a:effectLst/>
                <a:latin typeface="+mn-lt"/>
                <a:ea typeface="+mn-ea"/>
                <a:cs typeface="+mn-cs"/>
              </a:rPr>
              <a:t>is one thing—whether his actions</a:t>
            </a:r>
          </a:p>
          <a:p>
            <a:r>
              <a:rPr lang="en-GB" sz="1200" kern="1200" dirty="0">
                <a:solidFill>
                  <a:schemeClr val="tx1"/>
                </a:solidFill>
                <a:effectLst/>
                <a:latin typeface="+mn-lt"/>
                <a:ea typeface="+mn-ea"/>
                <a:cs typeface="+mn-cs"/>
              </a:rPr>
              <a:t>are morally acceptable is another.</a:t>
            </a:r>
          </a:p>
          <a:p>
            <a:r>
              <a:rPr lang="en-GB" sz="1200" kern="1200" dirty="0">
                <a:solidFill>
                  <a:schemeClr val="tx1"/>
                </a:solidFill>
                <a:effectLst/>
                <a:latin typeface="+mn-lt"/>
                <a:ea typeface="+mn-ea"/>
                <a:cs typeface="+mn-cs"/>
              </a:rPr>
              <a:t>• Free and informed requests prevent rights</a:t>
            </a:r>
          </a:p>
          <a:p>
            <a:r>
              <a:rPr lang="en-GB" sz="1200" kern="1200" dirty="0">
                <a:solidFill>
                  <a:schemeClr val="tx1"/>
                </a:solidFill>
                <a:effectLst/>
                <a:latin typeface="+mn-lt"/>
                <a:ea typeface="+mn-ea"/>
                <a:cs typeface="+mn-cs"/>
              </a:rPr>
              <a:t>violations. If, with eyes wide open and no</a:t>
            </a:r>
          </a:p>
          <a:p>
            <a:r>
              <a:rPr lang="en-GB" sz="1200" kern="1200" dirty="0">
                <a:solidFill>
                  <a:schemeClr val="tx1"/>
                </a:solidFill>
                <a:effectLst/>
                <a:latin typeface="+mn-lt"/>
                <a:ea typeface="+mn-ea"/>
                <a:cs typeface="+mn-cs"/>
              </a:rPr>
              <a:t>one twisting your arm, you ask someone</a:t>
            </a:r>
          </a:p>
          <a:p>
            <a:r>
              <a:rPr lang="en-GB" sz="1200" kern="1200" dirty="0">
                <a:solidFill>
                  <a:schemeClr val="tx1"/>
                </a:solidFill>
                <a:effectLst/>
                <a:latin typeface="+mn-lt"/>
                <a:ea typeface="+mn-ea"/>
                <a:cs typeface="+mn-cs"/>
              </a:rPr>
              <a:t>to do something for you, and she does it,</a:t>
            </a:r>
          </a:p>
          <a:p>
            <a:r>
              <a:rPr lang="en-GB" sz="1200" kern="1200" dirty="0">
                <a:solidFill>
                  <a:schemeClr val="tx1"/>
                </a:solidFill>
                <a:effectLst/>
                <a:latin typeface="+mn-lt"/>
                <a:ea typeface="+mn-ea"/>
                <a:cs typeface="+mn-cs"/>
              </a:rPr>
              <a:t>then your rights have not been violated—</a:t>
            </a:r>
          </a:p>
          <a:p>
            <a:r>
              <a:rPr lang="en-GB" sz="1200" kern="1200" dirty="0">
                <a:solidFill>
                  <a:schemeClr val="tx1"/>
                </a:solidFill>
                <a:effectLst/>
                <a:latin typeface="+mn-lt"/>
                <a:ea typeface="+mn-ea"/>
                <a:cs typeface="+mn-cs"/>
              </a:rPr>
              <a:t>even if you end up hurt as a result.</a:t>
            </a:r>
          </a:p>
          <a:p>
            <a:endParaRPr lang="en-GB" dirty="0"/>
          </a:p>
        </p:txBody>
      </p:sp>
      <p:sp>
        <p:nvSpPr>
          <p:cNvPr id="4" name="Slide Number Placeholder 3"/>
          <p:cNvSpPr>
            <a:spLocks noGrp="1"/>
          </p:cNvSpPr>
          <p:nvPr>
            <p:ph type="sldNum" sz="quarter" idx="5"/>
          </p:nvPr>
        </p:nvSpPr>
        <p:spPr/>
        <p:txBody>
          <a:bodyPr/>
          <a:lstStyle/>
          <a:p>
            <a:fld id="{483CBB52-4CB5-194D-9365-F0BFA84CF5AB}" type="slidenum">
              <a:rPr lang="en-GB" smtClean="0"/>
              <a:t>6</a:t>
            </a:fld>
            <a:endParaRPr lang="en-GB"/>
          </a:p>
        </p:txBody>
      </p:sp>
    </p:spTree>
    <p:extLst>
      <p:ext uri="{BB962C8B-B14F-4D97-AF65-F5344CB8AC3E}">
        <p14:creationId xmlns:p14="http://schemas.microsoft.com/office/powerpoint/2010/main" val="1333924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3CBB52-4CB5-194D-9365-F0BFA84CF5AB}" type="slidenum">
              <a:rPr lang="en-GB" smtClean="0"/>
              <a:t>7</a:t>
            </a:fld>
            <a:endParaRPr lang="en-GB"/>
          </a:p>
        </p:txBody>
      </p:sp>
    </p:spTree>
    <p:extLst>
      <p:ext uri="{BB962C8B-B14F-4D97-AF65-F5344CB8AC3E}">
        <p14:creationId xmlns:p14="http://schemas.microsoft.com/office/powerpoint/2010/main" val="2408707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31D8E-9BA3-E34B-B219-9D512D4332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042FF3B-516D-B641-AE70-F7E8B31B5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6F8C7C8-9103-1741-AEA0-BEF52BD440DB}"/>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CB14C51B-B6B9-D54E-B3AB-0C33C9AA15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B249AE-F750-2443-9476-A70AECA51B94}"/>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402668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54ED-007D-9B4C-A37D-0BCA8F70CE3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55312BB-6592-DB4D-9933-F763BC6C26F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B66E2F-ECF0-7A4C-929E-2AE899B63C42}"/>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601024D6-C7FC-634F-8520-42A5E0A8C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EA56CF-EDA7-DF47-AF5F-D4BE325CD810}"/>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254814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EFDC0-0208-C44A-9531-8CE76210AC6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452CDFD-1ABF-3B4E-ADC3-265D3AF583B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6D1D21B-A20F-BF43-BD04-B4F1B31B77F3}"/>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9C214532-C092-6743-AB18-8AADEE3580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1C6A12-5CA3-C84F-A5E7-AAF459336E1B}"/>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53066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8C0E-63EB-CD4E-BF40-F4BDF25B907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6DA362D-E23C-EA4C-845B-24916F41B6C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F822593-79E4-C44C-B85B-AF4501A37345}"/>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BAA0754D-CD20-5C4C-A732-A5205B3659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C056A-D8E7-434F-9A65-E2CADCB04B92}"/>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304355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A9C22-1822-C446-8A37-192AC47D9FF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EF44AFB-F5AE-0741-A454-8F9A61787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BF849C5-5BAF-714F-A518-CA7555B3AEC4}"/>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7A242558-39EB-9C46-8EC6-7A72AF85A7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E8FE5A-8508-2E45-8DA4-7D6D6471A374}"/>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291975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0A6E-08A6-A54B-A6F6-9B485974B9A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E0F0DEA-1323-8245-99D7-D882F9C3B0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30B8ACC-5FE0-B747-9D9A-B0F73E8CBE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95C939A-B41B-664D-8BF5-6B86A0EF1395}"/>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6" name="Footer Placeholder 5">
            <a:extLst>
              <a:ext uri="{FF2B5EF4-FFF2-40B4-BE49-F238E27FC236}">
                <a16:creationId xmlns:a16="http://schemas.microsoft.com/office/drawing/2014/main" id="{26F4025A-AEFE-EC41-8615-2CD5FCAC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BDAB54-1320-6E4E-A6C6-0F33BA2230DA}"/>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54294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9D23-7765-5C4D-B1C5-2E8DCB57131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FA87EFE-39A1-C74C-9D9B-1D7D57C725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F694730-5203-294E-A82D-F1710F339CB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DF4FB7-AF60-4441-9440-942972A81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DC2527-E39C-AC4E-A8B9-C72060D5651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116B90-3478-7647-8B29-1AEBFB31FE4C}"/>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8" name="Footer Placeholder 7">
            <a:extLst>
              <a:ext uri="{FF2B5EF4-FFF2-40B4-BE49-F238E27FC236}">
                <a16:creationId xmlns:a16="http://schemas.microsoft.com/office/drawing/2014/main" id="{A1880B45-7310-8B45-BEAF-F04FFA2533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2FA0DA-DD0A-C24E-BD4A-D4E20A94B08D}"/>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180741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C343-B421-8A4F-B367-503E6AD53C5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42B9FA5-A55D-424C-A588-8E1048162FD0}"/>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4" name="Footer Placeholder 3">
            <a:extLst>
              <a:ext uri="{FF2B5EF4-FFF2-40B4-BE49-F238E27FC236}">
                <a16:creationId xmlns:a16="http://schemas.microsoft.com/office/drawing/2014/main" id="{828E5714-BC4E-D34C-8262-755F7832C8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A572A6-B581-4F4D-898C-1C47736F0FB2}"/>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369310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99603B-769B-4042-9057-D8E4C47D8322}"/>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3" name="Footer Placeholder 2">
            <a:extLst>
              <a:ext uri="{FF2B5EF4-FFF2-40B4-BE49-F238E27FC236}">
                <a16:creationId xmlns:a16="http://schemas.microsoft.com/office/drawing/2014/main" id="{A7A97A89-B016-9245-9793-29FAAD9D96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A3174C-DAF5-3544-9422-6660EC250018}"/>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37793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CE55-910C-C140-92FD-E85E775A75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BD42DE6-962F-D94E-BD21-E3E9FC58D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DADB995-F465-504A-8336-4558DF651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896B09-954D-8D45-9E30-FE3E51E4415D}"/>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6" name="Footer Placeholder 5">
            <a:extLst>
              <a:ext uri="{FF2B5EF4-FFF2-40B4-BE49-F238E27FC236}">
                <a16:creationId xmlns:a16="http://schemas.microsoft.com/office/drawing/2014/main" id="{5F20EF0F-B308-644A-AA0B-1938857ED5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ADED3A-BC95-2E4E-9108-0E77FA2A6B73}"/>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13291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F569-FF2E-D845-B245-87C6274E0F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D13B1E2-FE4E-CC42-9D20-B87CFFF08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1AEB12-CCB8-7342-B8BF-FEF977E3B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EDB410-5666-3A4C-B11C-1DA6E11FBD4B}"/>
              </a:ext>
            </a:extLst>
          </p:cNvPr>
          <p:cNvSpPr>
            <a:spLocks noGrp="1"/>
          </p:cNvSpPr>
          <p:nvPr>
            <p:ph type="dt" sz="half" idx="10"/>
          </p:nvPr>
        </p:nvSpPr>
        <p:spPr/>
        <p:txBody>
          <a:bodyPr/>
          <a:lstStyle/>
          <a:p>
            <a:fld id="{7BC5E03D-DE85-DF4A-86EE-0D64CA1FF0DB}" type="datetimeFigureOut">
              <a:rPr lang="en-GB" smtClean="0"/>
              <a:t>16/11/2023</a:t>
            </a:fld>
            <a:endParaRPr lang="en-GB"/>
          </a:p>
        </p:txBody>
      </p:sp>
      <p:sp>
        <p:nvSpPr>
          <p:cNvPr id="6" name="Footer Placeholder 5">
            <a:extLst>
              <a:ext uri="{FF2B5EF4-FFF2-40B4-BE49-F238E27FC236}">
                <a16:creationId xmlns:a16="http://schemas.microsoft.com/office/drawing/2014/main" id="{744C0CAB-BC77-AD4D-85CF-A48B46E0D1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03D992-4CB8-9947-8171-9CFFA48E0DBE}"/>
              </a:ext>
            </a:extLst>
          </p:cNvPr>
          <p:cNvSpPr>
            <a:spLocks noGrp="1"/>
          </p:cNvSpPr>
          <p:nvPr>
            <p:ph type="sldNum" sz="quarter" idx="12"/>
          </p:nvPr>
        </p:nvSpPr>
        <p:spPr/>
        <p:txBody>
          <a:bodyPr/>
          <a:lstStyle/>
          <a:p>
            <a:fld id="{A7004728-3E8B-7C45-B071-B35AF8DC68EB}" type="slidenum">
              <a:rPr lang="en-GB" smtClean="0"/>
              <a:t>‹#›</a:t>
            </a:fld>
            <a:endParaRPr lang="en-GB"/>
          </a:p>
        </p:txBody>
      </p:sp>
    </p:spTree>
    <p:extLst>
      <p:ext uri="{BB962C8B-B14F-4D97-AF65-F5344CB8AC3E}">
        <p14:creationId xmlns:p14="http://schemas.microsoft.com/office/powerpoint/2010/main" val="189757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A6830-7E74-0746-9740-2719CDF30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0492464-B257-1A46-A618-A61A9101F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49FA84-2C2E-4941-B0D9-62F398AC5F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5E03D-DE85-DF4A-86EE-0D64CA1FF0DB}" type="datetimeFigureOut">
              <a:rPr lang="en-GB" smtClean="0"/>
              <a:t>16/11/2023</a:t>
            </a:fld>
            <a:endParaRPr lang="en-GB"/>
          </a:p>
        </p:txBody>
      </p:sp>
      <p:sp>
        <p:nvSpPr>
          <p:cNvPr id="5" name="Footer Placeholder 4">
            <a:extLst>
              <a:ext uri="{FF2B5EF4-FFF2-40B4-BE49-F238E27FC236}">
                <a16:creationId xmlns:a16="http://schemas.microsoft.com/office/drawing/2014/main" id="{CC22EBAF-B49D-544E-B496-EB60A486C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ECFF40-03F1-7F4F-882A-FCB6843E7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04728-3E8B-7C45-B071-B35AF8DC68EB}" type="slidenum">
              <a:rPr lang="en-GB" smtClean="0"/>
              <a:t>‹#›</a:t>
            </a:fld>
            <a:endParaRPr lang="en-GB"/>
          </a:p>
        </p:txBody>
      </p:sp>
    </p:spTree>
    <p:extLst>
      <p:ext uri="{BB962C8B-B14F-4D97-AF65-F5344CB8AC3E}">
        <p14:creationId xmlns:p14="http://schemas.microsoft.com/office/powerpoint/2010/main" val="221598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02-1C5C-6249-A5FB-2C67A69ED0E1}"/>
              </a:ext>
            </a:extLst>
          </p:cNvPr>
          <p:cNvSpPr>
            <a:spLocks noGrp="1"/>
          </p:cNvSpPr>
          <p:nvPr>
            <p:ph type="ctrTitle"/>
          </p:nvPr>
        </p:nvSpPr>
        <p:spPr/>
        <p:txBody>
          <a:bodyPr/>
          <a:lstStyle/>
          <a:p>
            <a:r>
              <a:rPr lang="bg-BG" dirty="0"/>
              <a:t>Етика/Морал</a:t>
            </a:r>
            <a:endParaRPr lang="en-GB" dirty="0"/>
          </a:p>
        </p:txBody>
      </p:sp>
      <p:sp>
        <p:nvSpPr>
          <p:cNvPr id="3" name="Subtitle 2">
            <a:extLst>
              <a:ext uri="{FF2B5EF4-FFF2-40B4-BE49-F238E27FC236}">
                <a16:creationId xmlns:a16="http://schemas.microsoft.com/office/drawing/2014/main" id="{0CE0C6E3-B0C2-9447-942E-1F4DC9557B1F}"/>
              </a:ext>
            </a:extLst>
          </p:cNvPr>
          <p:cNvSpPr>
            <a:spLocks noGrp="1"/>
          </p:cNvSpPr>
          <p:nvPr>
            <p:ph type="subTitle" idx="1"/>
          </p:nvPr>
        </p:nvSpPr>
        <p:spPr/>
        <p:txBody>
          <a:bodyPr/>
          <a:lstStyle/>
          <a:p>
            <a:r>
              <a:rPr lang="en-GB" dirty="0"/>
              <a:t>Giovanni Sartor</a:t>
            </a:r>
          </a:p>
        </p:txBody>
      </p:sp>
      <p:sp>
        <p:nvSpPr>
          <p:cNvPr id="4" name="TextBox 3">
            <a:extLst>
              <a:ext uri="{FF2B5EF4-FFF2-40B4-BE49-F238E27FC236}">
                <a16:creationId xmlns:a16="http://schemas.microsoft.com/office/drawing/2014/main" id="{6FD008D2-A1EE-25B1-F951-7E43603E95C6}"/>
              </a:ext>
            </a:extLst>
          </p:cNvPr>
          <p:cNvSpPr txBox="1"/>
          <p:nvPr/>
        </p:nvSpPr>
        <p:spPr>
          <a:xfrm>
            <a:off x="7869506" y="5419610"/>
            <a:ext cx="3246402" cy="246221"/>
          </a:xfrm>
          <a:prstGeom prst="rect">
            <a:avLst/>
          </a:prstGeom>
          <a:noFill/>
        </p:spPr>
        <p:txBody>
          <a:bodyPr wrap="none" rtlCol="0">
            <a:spAutoFit/>
          </a:bodyPr>
          <a:lstStyle/>
          <a:p>
            <a:r>
              <a:rPr lang="en-GB" sz="1000" dirty="0"/>
              <a:t>MAI4CAREU project, GA No INEA/CEF/ICT/A2020/2267423</a:t>
            </a:r>
          </a:p>
        </p:txBody>
      </p:sp>
    </p:spTree>
    <p:extLst>
      <p:ext uri="{BB962C8B-B14F-4D97-AF65-F5344CB8AC3E}">
        <p14:creationId xmlns:p14="http://schemas.microsoft.com/office/powerpoint/2010/main" val="178366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D8C8-B34F-6B4A-95D2-5F13E8F8DF71}"/>
              </a:ext>
            </a:extLst>
          </p:cNvPr>
          <p:cNvSpPr>
            <a:spLocks noGrp="1"/>
          </p:cNvSpPr>
          <p:nvPr>
            <p:ph type="title"/>
          </p:nvPr>
        </p:nvSpPr>
        <p:spPr/>
        <p:txBody>
          <a:bodyPr/>
          <a:lstStyle/>
          <a:p>
            <a:r>
              <a:rPr lang="bg-BG" dirty="0"/>
              <a:t>Какво е Етика/Морал?</a:t>
            </a:r>
            <a:endParaRPr lang="en-GB" dirty="0"/>
          </a:p>
        </p:txBody>
      </p:sp>
      <p:sp>
        <p:nvSpPr>
          <p:cNvPr id="3" name="Content Placeholder 2">
            <a:extLst>
              <a:ext uri="{FF2B5EF4-FFF2-40B4-BE49-F238E27FC236}">
                <a16:creationId xmlns:a16="http://schemas.microsoft.com/office/drawing/2014/main" id="{2C4037BA-A6F6-104F-9B32-74E0BEAE592D}"/>
              </a:ext>
            </a:extLst>
          </p:cNvPr>
          <p:cNvSpPr>
            <a:spLocks noGrp="1"/>
          </p:cNvSpPr>
          <p:nvPr>
            <p:ph idx="1"/>
          </p:nvPr>
        </p:nvSpPr>
        <p:spPr/>
        <p:txBody>
          <a:bodyPr>
            <a:normAutofit fontScale="70000" lnSpcReduction="20000"/>
          </a:bodyPr>
          <a:lstStyle/>
          <a:p>
            <a:endParaRPr lang="en-GB" dirty="0"/>
          </a:p>
          <a:p>
            <a:r>
              <a:rPr lang="ru-RU" dirty="0" err="1"/>
              <a:t>Когато</a:t>
            </a:r>
            <a:r>
              <a:rPr lang="ru-RU" dirty="0"/>
              <a:t> </a:t>
            </a:r>
            <a:r>
              <a:rPr lang="ru-RU" dirty="0" err="1"/>
              <a:t>решавате</a:t>
            </a:r>
            <a:r>
              <a:rPr lang="ru-RU" dirty="0"/>
              <a:t> </a:t>
            </a:r>
            <a:r>
              <a:rPr lang="ru-RU" dirty="0" err="1"/>
              <a:t>какво</a:t>
            </a:r>
            <a:r>
              <a:rPr lang="ru-RU" dirty="0"/>
              <a:t> да правите или </a:t>
            </a:r>
            <a:r>
              <a:rPr lang="ru-RU" dirty="0" err="1"/>
              <a:t>оценявате</a:t>
            </a:r>
            <a:r>
              <a:rPr lang="ru-RU" dirty="0"/>
              <a:t> </a:t>
            </a:r>
            <a:r>
              <a:rPr lang="ru-RU" dirty="0" err="1"/>
              <a:t>какво</a:t>
            </a:r>
            <a:r>
              <a:rPr lang="ru-RU" dirty="0"/>
              <a:t> правят </a:t>
            </a:r>
            <a:r>
              <a:rPr lang="ru-RU" dirty="0" err="1"/>
              <a:t>другите</a:t>
            </a:r>
            <a:r>
              <a:rPr lang="en-GB" dirty="0"/>
              <a:t>:</a:t>
            </a:r>
          </a:p>
          <a:p>
            <a:pPr lvl="1"/>
            <a:r>
              <a:rPr lang="ru-RU" dirty="0"/>
              <a:t>Можем да </a:t>
            </a:r>
            <a:r>
              <a:rPr lang="ru-RU" dirty="0" err="1"/>
              <a:t>вземем</a:t>
            </a:r>
            <a:r>
              <a:rPr lang="ru-RU" dirty="0"/>
              <a:t> </a:t>
            </a:r>
            <a:r>
              <a:rPr lang="ru-RU" dirty="0" err="1"/>
              <a:t>нашата</a:t>
            </a:r>
            <a:r>
              <a:rPr lang="ru-RU" dirty="0"/>
              <a:t> </a:t>
            </a:r>
            <a:r>
              <a:rPr lang="ru-RU" dirty="0" err="1"/>
              <a:t>индивидуална</a:t>
            </a:r>
            <a:r>
              <a:rPr lang="ru-RU" dirty="0"/>
              <a:t> перспектива, </a:t>
            </a:r>
            <a:r>
              <a:rPr lang="ru-RU" dirty="0" err="1"/>
              <a:t>като</a:t>
            </a:r>
            <a:r>
              <a:rPr lang="ru-RU" dirty="0"/>
              <a:t> се </a:t>
            </a:r>
            <a:r>
              <a:rPr lang="ru-RU" dirty="0" err="1"/>
              <a:t>фокусираме</a:t>
            </a:r>
            <a:r>
              <a:rPr lang="ru-RU" dirty="0"/>
              <a:t> </a:t>
            </a:r>
            <a:r>
              <a:rPr lang="ru-RU" dirty="0" err="1"/>
              <a:t>върху</a:t>
            </a:r>
            <a:r>
              <a:rPr lang="ru-RU" dirty="0"/>
              <a:t> </a:t>
            </a:r>
            <a:r>
              <a:rPr lang="ru-RU" dirty="0" err="1"/>
              <a:t>нашите</a:t>
            </a:r>
            <a:r>
              <a:rPr lang="ru-RU" dirty="0"/>
              <a:t> </a:t>
            </a:r>
            <a:r>
              <a:rPr lang="ru-RU" dirty="0" err="1"/>
              <a:t>конкретни</a:t>
            </a:r>
            <a:r>
              <a:rPr lang="ru-RU" dirty="0"/>
              <a:t> </a:t>
            </a:r>
            <a:r>
              <a:rPr lang="ru-RU" dirty="0" err="1"/>
              <a:t>интереси</a:t>
            </a:r>
            <a:r>
              <a:rPr lang="ru-RU" dirty="0"/>
              <a:t> (</a:t>
            </a:r>
            <a:r>
              <a:rPr lang="ru-RU" dirty="0" err="1"/>
              <a:t>личен</a:t>
            </a:r>
            <a:r>
              <a:rPr lang="ru-RU" dirty="0"/>
              <a:t> интерес) или</a:t>
            </a:r>
            <a:endParaRPr lang="en-GB" dirty="0"/>
          </a:p>
          <a:p>
            <a:pPr lvl="1"/>
            <a:r>
              <a:rPr lang="ru-RU" dirty="0"/>
              <a:t>Можем да </a:t>
            </a:r>
            <a:r>
              <a:rPr lang="ru-RU" dirty="0" err="1"/>
              <a:t>бъдем</a:t>
            </a:r>
            <a:r>
              <a:rPr lang="ru-RU" dirty="0"/>
              <a:t> </a:t>
            </a:r>
            <a:r>
              <a:rPr lang="ru-RU" dirty="0" err="1"/>
              <a:t>мотивирани</a:t>
            </a:r>
            <a:r>
              <a:rPr lang="ru-RU" dirty="0"/>
              <a:t> от </a:t>
            </a:r>
            <a:r>
              <a:rPr lang="ru-RU" dirty="0" err="1"/>
              <a:t>вярата</a:t>
            </a:r>
            <a:r>
              <a:rPr lang="ru-RU" dirty="0"/>
              <a:t>, че дадено действие е </a:t>
            </a:r>
            <a:r>
              <a:rPr lang="ru-RU" dirty="0" err="1"/>
              <a:t>правилно</a:t>
            </a:r>
            <a:r>
              <a:rPr lang="ru-RU" dirty="0"/>
              <a:t>, независимо от </a:t>
            </a:r>
            <a:r>
              <a:rPr lang="ru-RU" dirty="0" err="1"/>
              <a:t>това</a:t>
            </a:r>
            <a:r>
              <a:rPr lang="ru-RU" dirty="0"/>
              <a:t> как </a:t>
            </a:r>
            <a:r>
              <a:rPr lang="ru-RU" dirty="0" err="1"/>
              <a:t>засяга</a:t>
            </a:r>
            <a:r>
              <a:rPr lang="ru-RU" dirty="0"/>
              <a:t> </a:t>
            </a:r>
            <a:r>
              <a:rPr lang="ru-RU" dirty="0" err="1"/>
              <a:t>интересите</a:t>
            </a:r>
            <a:r>
              <a:rPr lang="ru-RU" dirty="0"/>
              <a:t> ни (</a:t>
            </a:r>
            <a:r>
              <a:rPr lang="ru-RU" dirty="0" err="1"/>
              <a:t>морал</a:t>
            </a:r>
            <a:r>
              <a:rPr lang="ru-RU" dirty="0"/>
              <a:t>/</a:t>
            </a:r>
            <a:r>
              <a:rPr lang="ru-RU" dirty="0" err="1"/>
              <a:t>етика</a:t>
            </a:r>
            <a:r>
              <a:rPr lang="ru-RU" dirty="0"/>
              <a:t>)</a:t>
            </a:r>
            <a:r>
              <a:rPr lang="en-GB" dirty="0"/>
              <a:t> .</a:t>
            </a:r>
          </a:p>
          <a:p>
            <a:r>
              <a:rPr lang="ru-RU" dirty="0"/>
              <a:t>Позитивен (конвенционален) </a:t>
            </a:r>
            <a:r>
              <a:rPr lang="ru-RU" dirty="0" err="1"/>
              <a:t>морал</a:t>
            </a:r>
            <a:r>
              <a:rPr lang="ru-RU" dirty="0"/>
              <a:t>: </a:t>
            </a:r>
            <a:r>
              <a:rPr lang="ru-RU" dirty="0" err="1"/>
              <a:t>моралните</a:t>
            </a:r>
            <a:r>
              <a:rPr lang="ru-RU" dirty="0"/>
              <a:t> правила и </a:t>
            </a:r>
            <a:r>
              <a:rPr lang="ru-RU" dirty="0" err="1"/>
              <a:t>принципи</a:t>
            </a:r>
            <a:r>
              <a:rPr lang="ru-RU" dirty="0"/>
              <a:t>, </a:t>
            </a:r>
            <a:r>
              <a:rPr lang="ru-RU" dirty="0" err="1"/>
              <a:t>които</a:t>
            </a:r>
            <a:r>
              <a:rPr lang="ru-RU" dirty="0"/>
              <a:t> </a:t>
            </a:r>
            <a:r>
              <a:rPr lang="ru-RU" dirty="0" err="1"/>
              <a:t>са</a:t>
            </a:r>
            <a:r>
              <a:rPr lang="ru-RU" dirty="0"/>
              <a:t> </a:t>
            </a:r>
            <a:r>
              <a:rPr lang="ru-RU" dirty="0" err="1"/>
              <a:t>приети</a:t>
            </a:r>
            <a:r>
              <a:rPr lang="ru-RU" dirty="0"/>
              <a:t> в </a:t>
            </a:r>
            <a:r>
              <a:rPr lang="ru-RU" dirty="0" err="1"/>
              <a:t>едно</a:t>
            </a:r>
            <a:r>
              <a:rPr lang="ru-RU" dirty="0"/>
              <a:t> общество</a:t>
            </a:r>
            <a:r>
              <a:rPr lang="en-GB" dirty="0"/>
              <a:t>:</a:t>
            </a:r>
          </a:p>
          <a:p>
            <a:pPr lvl="1"/>
            <a:r>
              <a:rPr lang="ru-RU" dirty="0" err="1"/>
              <a:t>Може</a:t>
            </a:r>
            <a:r>
              <a:rPr lang="ru-RU" dirty="0"/>
              <a:t> ли да </a:t>
            </a:r>
            <a:r>
              <a:rPr lang="ru-RU" dirty="0" err="1"/>
              <a:t>има</a:t>
            </a:r>
            <a:r>
              <a:rPr lang="ru-RU" dirty="0"/>
              <a:t> </a:t>
            </a:r>
            <a:r>
              <a:rPr lang="ru-RU" dirty="0" err="1"/>
              <a:t>лош</a:t>
            </a:r>
            <a:r>
              <a:rPr lang="ru-RU" dirty="0"/>
              <a:t> положителен </a:t>
            </a:r>
            <a:r>
              <a:rPr lang="ru-RU" dirty="0" err="1"/>
              <a:t>морал</a:t>
            </a:r>
            <a:r>
              <a:rPr lang="en-GB" dirty="0"/>
              <a:t>?</a:t>
            </a:r>
          </a:p>
          <a:p>
            <a:r>
              <a:rPr lang="bg-BG" dirty="0"/>
              <a:t>Критичен морал</a:t>
            </a:r>
            <a:r>
              <a:rPr lang="en-GB" dirty="0"/>
              <a:t>:</a:t>
            </a:r>
          </a:p>
          <a:p>
            <a:pPr lvl="1"/>
            <a:r>
              <a:rPr lang="ru-RU" b="0" i="0" dirty="0" err="1">
                <a:solidFill>
                  <a:srgbClr val="0F0F0F"/>
                </a:solidFill>
                <a:effectLst/>
                <a:latin typeface="Söhne"/>
              </a:rPr>
              <a:t>Моралът</a:t>
            </a:r>
            <a:r>
              <a:rPr lang="ru-RU" b="0" i="0" dirty="0">
                <a:solidFill>
                  <a:srgbClr val="0F0F0F"/>
                </a:solidFill>
                <a:effectLst/>
                <a:latin typeface="Söhne"/>
              </a:rPr>
              <a:t>, </a:t>
            </a:r>
            <a:r>
              <a:rPr lang="ru-RU" b="0" i="0" dirty="0" err="1">
                <a:solidFill>
                  <a:srgbClr val="0F0F0F"/>
                </a:solidFill>
                <a:effectLst/>
                <a:latin typeface="Söhne"/>
              </a:rPr>
              <a:t>който</a:t>
            </a:r>
            <a:r>
              <a:rPr lang="en-US" b="0" i="0" dirty="0">
                <a:solidFill>
                  <a:srgbClr val="0F0F0F"/>
                </a:solidFill>
                <a:effectLst/>
                <a:latin typeface="Söhne"/>
              </a:rPr>
              <a:t> </a:t>
            </a:r>
            <a:r>
              <a:rPr lang="bg-BG" b="0" i="0" dirty="0">
                <a:solidFill>
                  <a:srgbClr val="0F0F0F"/>
                </a:solidFill>
                <a:effectLst/>
                <a:latin typeface="Söhne"/>
              </a:rPr>
              <a:t>смятате, че</a:t>
            </a:r>
            <a:r>
              <a:rPr lang="ru-RU" b="0" i="0" dirty="0">
                <a:solidFill>
                  <a:srgbClr val="0F0F0F"/>
                </a:solidFill>
                <a:effectLst/>
                <a:latin typeface="Söhne"/>
              </a:rPr>
              <a:t> е правилен, рационален и справедлив, е </a:t>
            </a:r>
            <a:r>
              <a:rPr lang="ru-RU" b="0" i="0" dirty="0" err="1">
                <a:solidFill>
                  <a:srgbClr val="0F0F0F"/>
                </a:solidFill>
                <a:effectLst/>
                <a:latin typeface="Söhne"/>
              </a:rPr>
              <a:t>такъв</a:t>
            </a:r>
            <a:r>
              <a:rPr lang="ru-RU" b="0" i="0" dirty="0">
                <a:solidFill>
                  <a:srgbClr val="0F0F0F"/>
                </a:solidFill>
                <a:effectLst/>
                <a:latin typeface="Söhne"/>
              </a:rPr>
              <a:t>, </a:t>
            </a:r>
            <a:r>
              <a:rPr lang="ru-RU" b="0" i="0" dirty="0" err="1">
                <a:solidFill>
                  <a:srgbClr val="0F0F0F"/>
                </a:solidFill>
                <a:effectLst/>
                <a:latin typeface="Söhne"/>
              </a:rPr>
              <a:t>може</a:t>
            </a:r>
            <a:r>
              <a:rPr lang="ru-RU" b="0" i="0" dirty="0">
                <a:solidFill>
                  <a:srgbClr val="0F0F0F"/>
                </a:solidFill>
                <a:effectLst/>
                <a:latin typeface="Söhne"/>
              </a:rPr>
              <a:t> би, </a:t>
            </a:r>
            <a:r>
              <a:rPr lang="ru-RU" b="0" i="0" dirty="0" err="1">
                <a:solidFill>
                  <a:srgbClr val="0F0F0F"/>
                </a:solidFill>
                <a:effectLst/>
                <a:latin typeface="Söhne"/>
              </a:rPr>
              <a:t>защото</a:t>
            </a:r>
            <a:r>
              <a:rPr lang="ru-RU" b="0" i="0" dirty="0">
                <a:solidFill>
                  <a:srgbClr val="0F0F0F"/>
                </a:solidFill>
                <a:effectLst/>
                <a:latin typeface="Söhne"/>
              </a:rPr>
              <a:t> </a:t>
            </a:r>
            <a:r>
              <a:rPr lang="ru-RU" b="0" i="0" dirty="0" err="1">
                <a:solidFill>
                  <a:srgbClr val="0F0F0F"/>
                </a:solidFill>
                <a:effectLst/>
                <a:latin typeface="Söhne"/>
              </a:rPr>
              <a:t>взема</a:t>
            </a:r>
            <a:r>
              <a:rPr lang="ru-RU" b="0" i="0" dirty="0">
                <a:solidFill>
                  <a:srgbClr val="0F0F0F"/>
                </a:solidFill>
                <a:effectLst/>
                <a:latin typeface="Söhne"/>
              </a:rPr>
              <a:t> </a:t>
            </a:r>
            <a:r>
              <a:rPr lang="ru-RU" b="0" i="0" dirty="0" err="1">
                <a:solidFill>
                  <a:srgbClr val="0F0F0F"/>
                </a:solidFill>
                <a:effectLst/>
                <a:latin typeface="Söhne"/>
              </a:rPr>
              <a:t>предвид</a:t>
            </a:r>
            <a:r>
              <a:rPr lang="ru-RU" b="0" i="0" dirty="0">
                <a:solidFill>
                  <a:srgbClr val="0F0F0F"/>
                </a:solidFill>
                <a:effectLst/>
                <a:latin typeface="Söhne"/>
              </a:rPr>
              <a:t> </a:t>
            </a:r>
            <a:r>
              <a:rPr lang="ru-RU" b="0" i="0" dirty="0" err="1">
                <a:solidFill>
                  <a:srgbClr val="0F0F0F"/>
                </a:solidFill>
                <a:effectLst/>
                <a:latin typeface="Söhne"/>
              </a:rPr>
              <a:t>всички</a:t>
            </a:r>
            <a:r>
              <a:rPr lang="ru-RU" b="0" i="0" dirty="0">
                <a:solidFill>
                  <a:srgbClr val="0F0F0F"/>
                </a:solidFill>
                <a:effectLst/>
                <a:latin typeface="Söhne"/>
              </a:rPr>
              <a:t> </a:t>
            </a:r>
            <a:r>
              <a:rPr lang="ru-RU" b="0" i="0" dirty="0" err="1">
                <a:solidFill>
                  <a:srgbClr val="0F0F0F"/>
                </a:solidFill>
                <a:effectLst/>
                <a:latin typeface="Söhne"/>
              </a:rPr>
              <a:t>индивидуални</a:t>
            </a:r>
            <a:r>
              <a:rPr lang="ru-RU" b="0" i="0" dirty="0">
                <a:solidFill>
                  <a:srgbClr val="0F0F0F"/>
                </a:solidFill>
                <a:effectLst/>
                <a:latin typeface="Söhne"/>
              </a:rPr>
              <a:t> и </a:t>
            </a:r>
            <a:r>
              <a:rPr lang="ru-RU" b="0" i="0" dirty="0" err="1">
                <a:solidFill>
                  <a:srgbClr val="0F0F0F"/>
                </a:solidFill>
                <a:effectLst/>
                <a:latin typeface="Söhne"/>
              </a:rPr>
              <a:t>социални</a:t>
            </a:r>
            <a:r>
              <a:rPr lang="ru-RU" b="0" i="0" dirty="0">
                <a:solidFill>
                  <a:srgbClr val="0F0F0F"/>
                </a:solidFill>
                <a:effectLst/>
                <a:latin typeface="Söhne"/>
              </a:rPr>
              <a:t> </a:t>
            </a:r>
            <a:r>
              <a:rPr lang="ru-RU" b="0" i="0" dirty="0" err="1">
                <a:solidFill>
                  <a:srgbClr val="0F0F0F"/>
                </a:solidFill>
                <a:effectLst/>
                <a:latin typeface="Söhne"/>
              </a:rPr>
              <a:t>интереси</a:t>
            </a:r>
            <a:r>
              <a:rPr lang="ru-RU" b="0" i="0" dirty="0">
                <a:solidFill>
                  <a:srgbClr val="0F0F0F"/>
                </a:solidFill>
                <a:effectLst/>
                <a:latin typeface="Söhne"/>
              </a:rPr>
              <a:t>, </a:t>
            </a:r>
            <a:r>
              <a:rPr lang="ru-RU" b="0" i="0" dirty="0" err="1">
                <a:solidFill>
                  <a:srgbClr val="0F0F0F"/>
                </a:solidFill>
                <a:effectLst/>
                <a:latin typeface="Söhne"/>
              </a:rPr>
              <a:t>като</a:t>
            </a:r>
            <a:r>
              <a:rPr lang="ru-RU" b="0" i="0" dirty="0">
                <a:solidFill>
                  <a:srgbClr val="0F0F0F"/>
                </a:solidFill>
                <a:effectLst/>
                <a:latin typeface="Söhne"/>
              </a:rPr>
              <a:t> </a:t>
            </a:r>
            <a:r>
              <a:rPr lang="ru-RU" b="0" i="0" dirty="0" err="1">
                <a:solidFill>
                  <a:srgbClr val="0F0F0F"/>
                </a:solidFill>
                <a:effectLst/>
                <a:latin typeface="Söhne"/>
              </a:rPr>
              <a:t>отделя</a:t>
            </a:r>
            <a:r>
              <a:rPr lang="ru-RU" b="0" i="0" dirty="0">
                <a:solidFill>
                  <a:srgbClr val="0F0F0F"/>
                </a:solidFill>
                <a:effectLst/>
                <a:latin typeface="Söhne"/>
              </a:rPr>
              <a:t> на </a:t>
            </a:r>
            <a:r>
              <a:rPr lang="ru-RU" b="0" i="0" dirty="0" err="1">
                <a:solidFill>
                  <a:srgbClr val="0F0F0F"/>
                </a:solidFill>
                <a:effectLst/>
                <a:latin typeface="Söhne"/>
              </a:rPr>
              <a:t>всеки</a:t>
            </a:r>
            <a:r>
              <a:rPr lang="ru-RU" b="0" i="0" dirty="0">
                <a:solidFill>
                  <a:srgbClr val="0F0F0F"/>
                </a:solidFill>
                <a:effectLst/>
                <a:latin typeface="Söhne"/>
              </a:rPr>
              <a:t> </a:t>
            </a:r>
            <a:r>
              <a:rPr lang="ru-RU" b="0" i="0" dirty="0" err="1">
                <a:solidFill>
                  <a:srgbClr val="0F0F0F"/>
                </a:solidFill>
                <a:effectLst/>
                <a:latin typeface="Söhne"/>
              </a:rPr>
              <a:t>техната</a:t>
            </a:r>
            <a:r>
              <a:rPr lang="ru-RU" b="0" i="0" dirty="0">
                <a:solidFill>
                  <a:srgbClr val="0F0F0F"/>
                </a:solidFill>
                <a:effectLst/>
                <a:latin typeface="Söhne"/>
              </a:rPr>
              <a:t> заслужена </a:t>
            </a:r>
            <a:r>
              <a:rPr lang="ru-RU" b="0" i="0" dirty="0" err="1">
                <a:solidFill>
                  <a:srgbClr val="0F0F0F"/>
                </a:solidFill>
                <a:effectLst/>
                <a:latin typeface="Söhne"/>
              </a:rPr>
              <a:t>значимост</a:t>
            </a:r>
            <a:r>
              <a:rPr lang="ru-RU" b="0" i="0" dirty="0">
                <a:solidFill>
                  <a:srgbClr val="0F0F0F"/>
                </a:solidFill>
                <a:effectLst/>
                <a:latin typeface="Söhne"/>
              </a:rPr>
              <a:t> - </a:t>
            </a:r>
            <a:r>
              <a:rPr lang="ru-RU" b="0" i="0" dirty="0" err="1">
                <a:solidFill>
                  <a:srgbClr val="0F0F0F"/>
                </a:solidFill>
                <a:effectLst/>
                <a:latin typeface="Söhne"/>
              </a:rPr>
              <a:t>включително</a:t>
            </a:r>
            <a:r>
              <a:rPr lang="ru-RU" b="0" i="0" dirty="0">
                <a:solidFill>
                  <a:srgbClr val="0F0F0F"/>
                </a:solidFill>
                <a:effectLst/>
                <a:latin typeface="Söhne"/>
              </a:rPr>
              <a:t> вреди за </a:t>
            </a:r>
            <a:r>
              <a:rPr lang="ru-RU" b="0" i="0" dirty="0" err="1">
                <a:solidFill>
                  <a:srgbClr val="0F0F0F"/>
                </a:solidFill>
                <a:effectLst/>
                <a:latin typeface="Söhne"/>
              </a:rPr>
              <a:t>другите</a:t>
            </a:r>
            <a:r>
              <a:rPr lang="ru-RU" b="0" i="0" dirty="0">
                <a:solidFill>
                  <a:srgbClr val="0F0F0F"/>
                </a:solidFill>
                <a:effectLst/>
                <a:latin typeface="Söhne"/>
              </a:rPr>
              <a:t>, </a:t>
            </a:r>
            <a:r>
              <a:rPr lang="ru-RU" b="0" i="0" dirty="0" err="1">
                <a:solidFill>
                  <a:srgbClr val="0F0F0F"/>
                </a:solidFill>
                <a:effectLst/>
                <a:latin typeface="Söhne"/>
              </a:rPr>
              <a:t>въздействия</a:t>
            </a:r>
            <a:r>
              <a:rPr lang="ru-RU" b="0" i="0" dirty="0">
                <a:solidFill>
                  <a:srgbClr val="0F0F0F"/>
                </a:solidFill>
                <a:effectLst/>
                <a:latin typeface="Söhne"/>
              </a:rPr>
              <a:t> </a:t>
            </a:r>
            <a:r>
              <a:rPr lang="ru-RU" b="0" i="0" dirty="0" err="1">
                <a:solidFill>
                  <a:srgbClr val="0F0F0F"/>
                </a:solidFill>
                <a:effectLst/>
                <a:latin typeface="Söhne"/>
              </a:rPr>
              <a:t>върху</a:t>
            </a:r>
            <a:r>
              <a:rPr lang="ru-RU" b="0" i="0" dirty="0">
                <a:solidFill>
                  <a:srgbClr val="0F0F0F"/>
                </a:solidFill>
                <a:effectLst/>
                <a:latin typeface="Söhne"/>
              </a:rPr>
              <a:t> </a:t>
            </a:r>
            <a:r>
              <a:rPr lang="ru-RU" b="0" i="0" dirty="0" err="1">
                <a:solidFill>
                  <a:srgbClr val="0F0F0F"/>
                </a:solidFill>
                <a:effectLst/>
                <a:latin typeface="Söhne"/>
              </a:rPr>
              <a:t>околната</a:t>
            </a:r>
            <a:r>
              <a:rPr lang="ru-RU" b="0" i="0" dirty="0">
                <a:solidFill>
                  <a:srgbClr val="0F0F0F"/>
                </a:solidFill>
                <a:effectLst/>
                <a:latin typeface="Söhne"/>
              </a:rPr>
              <a:t> среда и </a:t>
            </a:r>
            <a:r>
              <a:rPr lang="ru-RU" b="0" i="0" dirty="0" err="1">
                <a:solidFill>
                  <a:srgbClr val="0F0F0F"/>
                </a:solidFill>
                <a:effectLst/>
                <a:latin typeface="Söhne"/>
              </a:rPr>
              <a:t>други</a:t>
            </a:r>
            <a:r>
              <a:rPr lang="ru-RU" b="0" i="0" dirty="0">
                <a:solidFill>
                  <a:srgbClr val="0F0F0F"/>
                </a:solidFill>
                <a:effectLst/>
                <a:latin typeface="Söhne"/>
              </a:rPr>
              <a:t> </a:t>
            </a:r>
            <a:r>
              <a:rPr lang="ru-RU" b="0" i="0" dirty="0" err="1">
                <a:solidFill>
                  <a:srgbClr val="0F0F0F"/>
                </a:solidFill>
                <a:effectLst/>
                <a:latin typeface="Söhne"/>
              </a:rPr>
              <a:t>подобни</a:t>
            </a:r>
            <a:r>
              <a:rPr lang="ru-RU" b="0" i="0" dirty="0">
                <a:solidFill>
                  <a:srgbClr val="0F0F0F"/>
                </a:solidFill>
                <a:effectLst/>
                <a:latin typeface="Söhne"/>
              </a:rPr>
              <a:t> </a:t>
            </a:r>
            <a:r>
              <a:rPr lang="ru-RU" b="0" i="0" dirty="0" err="1">
                <a:solidFill>
                  <a:srgbClr val="0F0F0F"/>
                </a:solidFill>
                <a:effectLst/>
                <a:latin typeface="Söhne"/>
              </a:rPr>
              <a:t>аспекти</a:t>
            </a:r>
            <a:r>
              <a:rPr lang="ru-RU" b="0" i="0" dirty="0">
                <a:solidFill>
                  <a:srgbClr val="0F0F0F"/>
                </a:solidFill>
                <a:effectLst/>
                <a:latin typeface="Söhne"/>
              </a:rPr>
              <a:t>.</a:t>
            </a:r>
            <a:endParaRPr lang="en-GB" dirty="0"/>
          </a:p>
          <a:p>
            <a:r>
              <a:rPr lang="ru-RU" dirty="0"/>
              <a:t>Можем да </a:t>
            </a:r>
            <a:r>
              <a:rPr lang="ru-RU" dirty="0" err="1"/>
              <a:t>критикуваме</a:t>
            </a:r>
            <a:r>
              <a:rPr lang="ru-RU" dirty="0"/>
              <a:t> </a:t>
            </a:r>
            <a:r>
              <a:rPr lang="ru-RU" dirty="0" err="1"/>
              <a:t>положителния</a:t>
            </a:r>
            <a:r>
              <a:rPr lang="ru-RU" dirty="0"/>
              <a:t> </a:t>
            </a:r>
            <a:r>
              <a:rPr lang="ru-RU" dirty="0" err="1"/>
              <a:t>морал</a:t>
            </a:r>
            <a:r>
              <a:rPr lang="ru-RU" dirty="0"/>
              <a:t> </a:t>
            </a:r>
            <a:r>
              <a:rPr lang="ru-RU" dirty="0" err="1"/>
              <a:t>въз</a:t>
            </a:r>
            <a:r>
              <a:rPr lang="ru-RU" dirty="0"/>
              <a:t> основа на </a:t>
            </a:r>
            <a:r>
              <a:rPr lang="ru-RU" dirty="0" err="1"/>
              <a:t>нашия</a:t>
            </a:r>
            <a:r>
              <a:rPr lang="ru-RU" dirty="0"/>
              <a:t> критичен </a:t>
            </a:r>
            <a:r>
              <a:rPr lang="ru-RU" dirty="0" err="1"/>
              <a:t>морал</a:t>
            </a:r>
            <a:r>
              <a:rPr lang="ru-RU" dirty="0"/>
              <a:t>: </a:t>
            </a:r>
            <a:r>
              <a:rPr lang="ru-RU" dirty="0" err="1"/>
              <a:t>може</a:t>
            </a:r>
            <a:r>
              <a:rPr lang="ru-RU" dirty="0"/>
              <a:t> да </a:t>
            </a:r>
            <a:r>
              <a:rPr lang="ru-RU" dirty="0" err="1"/>
              <a:t>сме</a:t>
            </a:r>
            <a:r>
              <a:rPr lang="ru-RU" dirty="0"/>
              <a:t> </a:t>
            </a:r>
            <a:r>
              <a:rPr lang="ru-RU" dirty="0" err="1"/>
              <a:t>прави</a:t>
            </a:r>
            <a:r>
              <a:rPr lang="ru-RU" dirty="0"/>
              <a:t> или </a:t>
            </a:r>
            <a:r>
              <a:rPr lang="ru-RU" dirty="0" err="1"/>
              <a:t>грешни</a:t>
            </a:r>
            <a:r>
              <a:rPr lang="ru-RU" dirty="0"/>
              <a:t> (напр. феминистка критика </a:t>
            </a:r>
            <a:r>
              <a:rPr lang="ru-RU" dirty="0" err="1"/>
              <a:t>срещу</a:t>
            </a:r>
            <a:r>
              <a:rPr lang="ru-RU" dirty="0"/>
              <a:t> патриархата, нацистка критика </a:t>
            </a:r>
            <a:r>
              <a:rPr lang="ru-RU" dirty="0" err="1"/>
              <a:t>срещу</a:t>
            </a:r>
            <a:r>
              <a:rPr lang="ru-RU" dirty="0"/>
              <a:t> </a:t>
            </a:r>
            <a:r>
              <a:rPr lang="ru-RU" dirty="0" err="1"/>
              <a:t>състраданието</a:t>
            </a:r>
            <a:r>
              <a:rPr lang="ru-RU" dirty="0"/>
              <a:t>)</a:t>
            </a:r>
            <a:endParaRPr lang="en-GB" dirty="0"/>
          </a:p>
        </p:txBody>
      </p:sp>
    </p:spTree>
    <p:extLst>
      <p:ext uri="{BB962C8B-B14F-4D97-AF65-F5344CB8AC3E}">
        <p14:creationId xmlns:p14="http://schemas.microsoft.com/office/powerpoint/2010/main" val="330796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4037BA-A6F6-104F-9B32-74E0BEAE592D}"/>
              </a:ext>
            </a:extLst>
          </p:cNvPr>
          <p:cNvSpPr>
            <a:spLocks noGrp="1"/>
          </p:cNvSpPr>
          <p:nvPr>
            <p:ph idx="1"/>
          </p:nvPr>
        </p:nvSpPr>
        <p:spPr/>
        <p:txBody>
          <a:bodyPr>
            <a:normAutofit fontScale="85000" lnSpcReduction="20000"/>
          </a:bodyPr>
          <a:lstStyle/>
          <a:p>
            <a:r>
              <a:rPr lang="ru-RU" dirty="0" err="1"/>
              <a:t>Когато</a:t>
            </a:r>
            <a:r>
              <a:rPr lang="ru-RU" dirty="0"/>
              <a:t> </a:t>
            </a:r>
            <a:r>
              <a:rPr lang="ru-RU" dirty="0" err="1"/>
              <a:t>решавате</a:t>
            </a:r>
            <a:r>
              <a:rPr lang="ru-RU" dirty="0"/>
              <a:t> </a:t>
            </a:r>
            <a:r>
              <a:rPr lang="ru-RU" dirty="0" err="1"/>
              <a:t>какво</a:t>
            </a:r>
            <a:r>
              <a:rPr lang="ru-RU" dirty="0"/>
              <a:t> да правите или </a:t>
            </a:r>
            <a:r>
              <a:rPr lang="ru-RU" dirty="0" err="1"/>
              <a:t>оценявате</a:t>
            </a:r>
            <a:r>
              <a:rPr lang="ru-RU" dirty="0"/>
              <a:t> </a:t>
            </a:r>
            <a:r>
              <a:rPr lang="ru-RU" dirty="0" err="1"/>
              <a:t>какво</a:t>
            </a:r>
            <a:r>
              <a:rPr lang="ru-RU" dirty="0"/>
              <a:t> правят </a:t>
            </a:r>
            <a:r>
              <a:rPr lang="ru-RU" dirty="0" err="1"/>
              <a:t>другите</a:t>
            </a:r>
            <a:r>
              <a:rPr lang="en-GB" dirty="0"/>
              <a:t>:</a:t>
            </a:r>
          </a:p>
          <a:p>
            <a:pPr lvl="1"/>
            <a:r>
              <a:rPr lang="ru-RU" dirty="0"/>
              <a:t>Можем да </a:t>
            </a:r>
            <a:r>
              <a:rPr lang="ru-RU" dirty="0" err="1"/>
              <a:t>приемем</a:t>
            </a:r>
            <a:r>
              <a:rPr lang="ru-RU" dirty="0"/>
              <a:t> </a:t>
            </a:r>
            <a:r>
              <a:rPr lang="ru-RU" dirty="0" err="1"/>
              <a:t>нашата</a:t>
            </a:r>
            <a:r>
              <a:rPr lang="ru-RU" dirty="0"/>
              <a:t> </a:t>
            </a:r>
            <a:r>
              <a:rPr lang="ru-RU" dirty="0" err="1"/>
              <a:t>индивидуална</a:t>
            </a:r>
            <a:r>
              <a:rPr lang="ru-RU" dirty="0"/>
              <a:t> перспектива, </a:t>
            </a:r>
            <a:r>
              <a:rPr lang="ru-RU" dirty="0" err="1"/>
              <a:t>като</a:t>
            </a:r>
            <a:r>
              <a:rPr lang="ru-RU" dirty="0"/>
              <a:t> се </a:t>
            </a:r>
            <a:r>
              <a:rPr lang="ru-RU" dirty="0" err="1"/>
              <a:t>фокусираме</a:t>
            </a:r>
            <a:r>
              <a:rPr lang="ru-RU" dirty="0"/>
              <a:t> </a:t>
            </a:r>
            <a:r>
              <a:rPr lang="ru-RU" dirty="0" err="1"/>
              <a:t>върху</a:t>
            </a:r>
            <a:r>
              <a:rPr lang="ru-RU" dirty="0"/>
              <a:t> </a:t>
            </a:r>
            <a:r>
              <a:rPr lang="ru-RU" dirty="0" err="1"/>
              <a:t>нашите</a:t>
            </a:r>
            <a:r>
              <a:rPr lang="ru-RU" dirty="0"/>
              <a:t> </a:t>
            </a:r>
            <a:r>
              <a:rPr lang="ru-RU" dirty="0" err="1"/>
              <a:t>конкретни</a:t>
            </a:r>
            <a:r>
              <a:rPr lang="ru-RU" dirty="0"/>
              <a:t> </a:t>
            </a:r>
            <a:r>
              <a:rPr lang="ru-RU" dirty="0" err="1"/>
              <a:t>интереси</a:t>
            </a:r>
            <a:r>
              <a:rPr lang="ru-RU" dirty="0"/>
              <a:t> (</a:t>
            </a:r>
            <a:r>
              <a:rPr lang="ru-RU" dirty="0" err="1"/>
              <a:t>личен</a:t>
            </a:r>
            <a:r>
              <a:rPr lang="ru-RU" dirty="0"/>
              <a:t> интерес)</a:t>
            </a:r>
            <a:r>
              <a:rPr lang="en-GB" dirty="0"/>
              <a:t>.</a:t>
            </a:r>
          </a:p>
          <a:p>
            <a:pPr lvl="1"/>
            <a:r>
              <a:rPr lang="ru-RU" dirty="0"/>
              <a:t>Можем да </a:t>
            </a:r>
            <a:r>
              <a:rPr lang="ru-RU" dirty="0" err="1"/>
              <a:t>бъдем</a:t>
            </a:r>
            <a:r>
              <a:rPr lang="ru-RU" dirty="0"/>
              <a:t> </a:t>
            </a:r>
            <a:r>
              <a:rPr lang="ru-RU" dirty="0" err="1"/>
              <a:t>мотивирани</a:t>
            </a:r>
            <a:r>
              <a:rPr lang="ru-RU" dirty="0"/>
              <a:t> от </a:t>
            </a:r>
            <a:r>
              <a:rPr lang="ru-RU" dirty="0" err="1"/>
              <a:t>вярата</a:t>
            </a:r>
            <a:r>
              <a:rPr lang="ru-RU" dirty="0"/>
              <a:t>, че дадено действие е </a:t>
            </a:r>
            <a:r>
              <a:rPr lang="ru-RU" dirty="0" err="1"/>
              <a:t>правилно</a:t>
            </a:r>
            <a:r>
              <a:rPr lang="ru-RU" dirty="0"/>
              <a:t>, независимо от </a:t>
            </a:r>
            <a:r>
              <a:rPr lang="ru-RU" dirty="0" err="1"/>
              <a:t>това</a:t>
            </a:r>
            <a:r>
              <a:rPr lang="ru-RU" dirty="0"/>
              <a:t> как то </a:t>
            </a:r>
            <a:r>
              <a:rPr lang="ru-RU" dirty="0" err="1"/>
              <a:t>засяга</a:t>
            </a:r>
            <a:r>
              <a:rPr lang="ru-RU" dirty="0"/>
              <a:t> </a:t>
            </a:r>
            <a:r>
              <a:rPr lang="ru-RU" dirty="0" err="1"/>
              <a:t>нашия</a:t>
            </a:r>
            <a:r>
              <a:rPr lang="ru-RU" dirty="0"/>
              <a:t> интерес (</a:t>
            </a:r>
            <a:r>
              <a:rPr lang="ru-RU" dirty="0" err="1"/>
              <a:t>морал</a:t>
            </a:r>
            <a:r>
              <a:rPr lang="ru-RU" dirty="0"/>
              <a:t>)</a:t>
            </a:r>
            <a:r>
              <a:rPr lang="en-GB" dirty="0"/>
              <a:t>.</a:t>
            </a:r>
          </a:p>
          <a:p>
            <a:r>
              <a:rPr lang="ru-RU" dirty="0"/>
              <a:t>Позитивен (конвенционален) </a:t>
            </a:r>
            <a:r>
              <a:rPr lang="ru-RU" dirty="0" err="1"/>
              <a:t>морал</a:t>
            </a:r>
            <a:r>
              <a:rPr lang="ru-RU" dirty="0"/>
              <a:t>: </a:t>
            </a:r>
            <a:r>
              <a:rPr lang="ru-RU" dirty="0" err="1"/>
              <a:t>моралните</a:t>
            </a:r>
            <a:r>
              <a:rPr lang="ru-RU" dirty="0"/>
              <a:t> правила и </a:t>
            </a:r>
            <a:r>
              <a:rPr lang="ru-RU" dirty="0" err="1"/>
              <a:t>принципи</a:t>
            </a:r>
            <a:r>
              <a:rPr lang="ru-RU" dirty="0"/>
              <a:t>, </a:t>
            </a:r>
            <a:r>
              <a:rPr lang="ru-RU" dirty="0" err="1"/>
              <a:t>които</a:t>
            </a:r>
            <a:r>
              <a:rPr lang="ru-RU" dirty="0"/>
              <a:t> </a:t>
            </a:r>
            <a:r>
              <a:rPr lang="ru-RU" dirty="0" err="1"/>
              <a:t>са</a:t>
            </a:r>
            <a:r>
              <a:rPr lang="ru-RU" dirty="0"/>
              <a:t> </a:t>
            </a:r>
            <a:r>
              <a:rPr lang="ru-RU" dirty="0" err="1"/>
              <a:t>приети</a:t>
            </a:r>
            <a:r>
              <a:rPr lang="ru-RU" dirty="0"/>
              <a:t> в </a:t>
            </a:r>
            <a:r>
              <a:rPr lang="ru-RU" dirty="0" err="1"/>
              <a:t>едно</a:t>
            </a:r>
            <a:r>
              <a:rPr lang="ru-RU" dirty="0"/>
              <a:t> общество</a:t>
            </a:r>
            <a:r>
              <a:rPr lang="en-GB" dirty="0"/>
              <a:t>:</a:t>
            </a:r>
          </a:p>
          <a:p>
            <a:pPr lvl="1"/>
            <a:r>
              <a:rPr lang="ru-RU" dirty="0" err="1"/>
              <a:t>Може</a:t>
            </a:r>
            <a:r>
              <a:rPr lang="ru-RU" dirty="0"/>
              <a:t> ли да </a:t>
            </a:r>
            <a:r>
              <a:rPr lang="ru-RU" dirty="0" err="1"/>
              <a:t>има</a:t>
            </a:r>
            <a:r>
              <a:rPr lang="ru-RU" dirty="0"/>
              <a:t> </a:t>
            </a:r>
            <a:r>
              <a:rPr lang="ru-RU" dirty="0" err="1"/>
              <a:t>лош</a:t>
            </a:r>
            <a:r>
              <a:rPr lang="ru-RU" dirty="0"/>
              <a:t> положителен </a:t>
            </a:r>
            <a:r>
              <a:rPr lang="ru-RU" dirty="0" err="1"/>
              <a:t>морал</a:t>
            </a:r>
            <a:r>
              <a:rPr lang="en-GB" dirty="0"/>
              <a:t>?</a:t>
            </a:r>
          </a:p>
          <a:p>
            <a:r>
              <a:rPr lang="en-GB" dirty="0"/>
              <a:t>Critical morality</a:t>
            </a:r>
          </a:p>
          <a:p>
            <a:pPr lvl="1"/>
            <a:r>
              <a:rPr lang="en-GB" dirty="0"/>
              <a:t>The morality that you believe is correct, rational, just  (maybe since considers all individual and social interests at stake giving each one the due significance (harms to other, impacts on environment, etc.)</a:t>
            </a:r>
          </a:p>
          <a:p>
            <a:r>
              <a:rPr lang="en-GB" dirty="0"/>
              <a:t>We can criticise positive morality based on our critical morality:</a:t>
            </a:r>
          </a:p>
          <a:p>
            <a:pPr lvl="1"/>
            <a:r>
              <a:rPr lang="en-GB" dirty="0"/>
              <a:t> We may be right or wrong  in our criticism (e.g., feminist critiques against patriarchy, </a:t>
            </a:r>
            <a:r>
              <a:rPr lang="en-GB" dirty="0" err="1"/>
              <a:t>nazi</a:t>
            </a:r>
            <a:r>
              <a:rPr lang="en-GB" dirty="0"/>
              <a:t> criticism compassion and universalism, etc.)</a:t>
            </a:r>
          </a:p>
        </p:txBody>
      </p:sp>
      <p:sp>
        <p:nvSpPr>
          <p:cNvPr id="6" name="Title 1">
            <a:extLst>
              <a:ext uri="{FF2B5EF4-FFF2-40B4-BE49-F238E27FC236}">
                <a16:creationId xmlns:a16="http://schemas.microsoft.com/office/drawing/2014/main" id="{F60CFFFD-117F-EF22-4DDF-1DDCB33E056E}"/>
              </a:ext>
            </a:extLst>
          </p:cNvPr>
          <p:cNvSpPr>
            <a:spLocks noGrp="1"/>
          </p:cNvSpPr>
          <p:nvPr>
            <p:ph type="title"/>
          </p:nvPr>
        </p:nvSpPr>
        <p:spPr>
          <a:xfrm>
            <a:off x="838200" y="365125"/>
            <a:ext cx="10515600" cy="1325563"/>
          </a:xfrm>
        </p:spPr>
        <p:txBody>
          <a:bodyPr/>
          <a:lstStyle/>
          <a:p>
            <a:r>
              <a:rPr lang="bg-BG" dirty="0"/>
              <a:t>Какво е Етика/Морал?</a:t>
            </a:r>
            <a:endParaRPr lang="en-GB" dirty="0"/>
          </a:p>
        </p:txBody>
      </p:sp>
    </p:spTree>
    <p:extLst>
      <p:ext uri="{BB962C8B-B14F-4D97-AF65-F5344CB8AC3E}">
        <p14:creationId xmlns:p14="http://schemas.microsoft.com/office/powerpoint/2010/main" val="363561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F23C-2807-8042-BCF5-073517933EFF}"/>
              </a:ext>
            </a:extLst>
          </p:cNvPr>
          <p:cNvSpPr>
            <a:spLocks noGrp="1"/>
          </p:cNvSpPr>
          <p:nvPr>
            <p:ph type="title"/>
          </p:nvPr>
        </p:nvSpPr>
        <p:spPr/>
        <p:txBody>
          <a:bodyPr/>
          <a:lstStyle/>
          <a:p>
            <a:r>
              <a:rPr lang="bg-BG" dirty="0"/>
              <a:t>Етика срещу </a:t>
            </a:r>
            <a:r>
              <a:rPr lang="bg-BG" dirty="0" err="1"/>
              <a:t>метаетика</a:t>
            </a:r>
            <a:endParaRPr lang="en-GB" dirty="0"/>
          </a:p>
        </p:txBody>
      </p:sp>
      <p:sp>
        <p:nvSpPr>
          <p:cNvPr id="3" name="Content Placeholder 2">
            <a:extLst>
              <a:ext uri="{FF2B5EF4-FFF2-40B4-BE49-F238E27FC236}">
                <a16:creationId xmlns:a16="http://schemas.microsoft.com/office/drawing/2014/main" id="{4ECD4205-F5F7-EA44-B5A3-0DB1B096152E}"/>
              </a:ext>
            </a:extLst>
          </p:cNvPr>
          <p:cNvSpPr>
            <a:spLocks noGrp="1"/>
          </p:cNvSpPr>
          <p:nvPr>
            <p:ph idx="1"/>
          </p:nvPr>
        </p:nvSpPr>
        <p:spPr/>
        <p:txBody>
          <a:bodyPr>
            <a:normAutofit fontScale="85000" lnSpcReduction="20000"/>
          </a:bodyPr>
          <a:lstStyle/>
          <a:p>
            <a:r>
              <a:rPr lang="ru-RU" dirty="0" err="1"/>
              <a:t>Нормативната</a:t>
            </a:r>
            <a:r>
              <a:rPr lang="ru-RU" dirty="0"/>
              <a:t> </a:t>
            </a:r>
            <a:r>
              <a:rPr lang="ru-RU" dirty="0" err="1"/>
              <a:t>етика</a:t>
            </a:r>
            <a:r>
              <a:rPr lang="ru-RU" dirty="0"/>
              <a:t> се </a:t>
            </a:r>
            <a:r>
              <a:rPr lang="ru-RU" dirty="0" err="1"/>
              <a:t>занимава</a:t>
            </a:r>
            <a:r>
              <a:rPr lang="ru-RU" dirty="0"/>
              <a:t> с </a:t>
            </a:r>
            <a:r>
              <a:rPr lang="ru-RU" dirty="0" err="1"/>
              <a:t>определянето</a:t>
            </a:r>
            <a:r>
              <a:rPr lang="ru-RU" dirty="0"/>
              <a:t> на </a:t>
            </a:r>
            <a:r>
              <a:rPr lang="ru-RU" dirty="0" err="1"/>
              <a:t>това</a:t>
            </a:r>
            <a:r>
              <a:rPr lang="ru-RU" dirty="0"/>
              <a:t>, </a:t>
            </a:r>
            <a:r>
              <a:rPr lang="ru-RU" dirty="0" err="1"/>
              <a:t>което</a:t>
            </a:r>
            <a:r>
              <a:rPr lang="ru-RU" dirty="0"/>
              <a:t> е </a:t>
            </a:r>
            <a:r>
              <a:rPr lang="ru-RU" dirty="0" err="1"/>
              <a:t>морално</a:t>
            </a:r>
            <a:r>
              <a:rPr lang="ru-RU" dirty="0"/>
              <a:t> необходимо, как </a:t>
            </a:r>
            <a:r>
              <a:rPr lang="ru-RU" dirty="0" err="1"/>
              <a:t>човек</a:t>
            </a:r>
            <a:r>
              <a:rPr lang="ru-RU" dirty="0"/>
              <a:t> </a:t>
            </a:r>
            <a:r>
              <a:rPr lang="ru-RU" dirty="0" err="1"/>
              <a:t>трябва</a:t>
            </a:r>
            <a:r>
              <a:rPr lang="ru-RU" dirty="0"/>
              <a:t> да се </a:t>
            </a:r>
            <a:r>
              <a:rPr lang="ru-RU" dirty="0" err="1"/>
              <a:t>държи</a:t>
            </a:r>
            <a:r>
              <a:rPr lang="bg-BG" dirty="0"/>
              <a:t>.</a:t>
            </a:r>
            <a:endParaRPr lang="en-GB" dirty="0"/>
          </a:p>
          <a:p>
            <a:r>
              <a:rPr lang="ru-RU" dirty="0" err="1"/>
              <a:t>Метаетиката</a:t>
            </a:r>
            <a:r>
              <a:rPr lang="ru-RU" dirty="0"/>
              <a:t> се </a:t>
            </a:r>
            <a:r>
              <a:rPr lang="ru-RU" dirty="0" err="1"/>
              <a:t>занимава</a:t>
            </a:r>
            <a:r>
              <a:rPr lang="ru-RU" dirty="0"/>
              <a:t> с </a:t>
            </a:r>
            <a:r>
              <a:rPr lang="ru-RU" dirty="0" err="1"/>
              <a:t>изучаването</a:t>
            </a:r>
            <a:r>
              <a:rPr lang="ru-RU" dirty="0"/>
              <a:t> на </a:t>
            </a:r>
            <a:r>
              <a:rPr lang="ru-RU" dirty="0" err="1"/>
              <a:t>природата</a:t>
            </a:r>
            <a:r>
              <a:rPr lang="ru-RU" dirty="0"/>
              <a:t>, обхвата и </a:t>
            </a:r>
            <a:r>
              <a:rPr lang="ru-RU" dirty="0" err="1"/>
              <a:t>значението</a:t>
            </a:r>
            <a:r>
              <a:rPr lang="ru-RU" dirty="0"/>
              <a:t> на </a:t>
            </a:r>
            <a:r>
              <a:rPr lang="ru-RU" dirty="0" err="1"/>
              <a:t>моралната</a:t>
            </a:r>
            <a:r>
              <a:rPr lang="ru-RU" dirty="0"/>
              <a:t> </a:t>
            </a:r>
            <a:r>
              <a:rPr lang="ru-RU" dirty="0" err="1"/>
              <a:t>преценка</a:t>
            </a:r>
            <a:r>
              <a:rPr lang="bg-BG" dirty="0"/>
              <a:t>.</a:t>
            </a:r>
            <a:endParaRPr lang="en-GB" dirty="0"/>
          </a:p>
          <a:p>
            <a:pPr lvl="1"/>
            <a:r>
              <a:rPr lang="ru-RU" dirty="0" err="1"/>
              <a:t>Могат</a:t>
            </a:r>
            <a:r>
              <a:rPr lang="ru-RU" dirty="0"/>
              <a:t> ли </a:t>
            </a:r>
            <a:r>
              <a:rPr lang="ru-RU" dirty="0" err="1"/>
              <a:t>етичните</a:t>
            </a:r>
            <a:r>
              <a:rPr lang="ru-RU" dirty="0"/>
              <a:t> </a:t>
            </a:r>
            <a:r>
              <a:rPr lang="ru-RU" dirty="0" err="1"/>
              <a:t>преценки</a:t>
            </a:r>
            <a:r>
              <a:rPr lang="ru-RU" dirty="0"/>
              <a:t> да </a:t>
            </a:r>
            <a:r>
              <a:rPr lang="ru-RU" dirty="0" err="1"/>
              <a:t>бъдат</a:t>
            </a:r>
            <a:r>
              <a:rPr lang="ru-RU" dirty="0"/>
              <a:t> верни или </a:t>
            </a:r>
            <a:r>
              <a:rPr lang="ru-RU" dirty="0" err="1"/>
              <a:t>грешни</a:t>
            </a:r>
            <a:r>
              <a:rPr lang="en-GB" dirty="0"/>
              <a:t>? </a:t>
            </a:r>
          </a:p>
          <a:p>
            <a:pPr lvl="2"/>
            <a:r>
              <a:rPr lang="bg-BG" dirty="0"/>
              <a:t>Каква е разликата между тях?</a:t>
            </a:r>
            <a:endParaRPr lang="en-GB" dirty="0"/>
          </a:p>
          <a:p>
            <a:pPr lvl="3"/>
            <a:r>
              <a:rPr lang="bg-BG" dirty="0"/>
              <a:t>Предпочитам зеленчуци пред месо.</a:t>
            </a:r>
            <a:endParaRPr lang="en-GB" dirty="0"/>
          </a:p>
          <a:p>
            <a:pPr lvl="3"/>
            <a:r>
              <a:rPr lang="ru-RU" dirty="0" err="1"/>
              <a:t>Трябва</a:t>
            </a:r>
            <a:r>
              <a:rPr lang="ru-RU" dirty="0"/>
              <a:t> да ям </a:t>
            </a:r>
            <a:r>
              <a:rPr lang="ru-RU" dirty="0" err="1"/>
              <a:t>повече</a:t>
            </a:r>
            <a:r>
              <a:rPr lang="ru-RU" dirty="0"/>
              <a:t> </a:t>
            </a:r>
            <a:r>
              <a:rPr lang="ru-RU" dirty="0" err="1"/>
              <a:t>зеленчуци</a:t>
            </a:r>
            <a:r>
              <a:rPr lang="ru-RU" dirty="0"/>
              <a:t>, за да </a:t>
            </a:r>
            <a:r>
              <a:rPr lang="ru-RU" dirty="0" err="1"/>
              <a:t>съм</a:t>
            </a:r>
            <a:r>
              <a:rPr lang="ru-RU" dirty="0"/>
              <a:t> </a:t>
            </a:r>
            <a:r>
              <a:rPr lang="ru-RU" dirty="0" err="1"/>
              <a:t>по-здрав</a:t>
            </a:r>
            <a:r>
              <a:rPr lang="bg-BG" dirty="0"/>
              <a:t>.</a:t>
            </a:r>
            <a:endParaRPr lang="en-GB" dirty="0"/>
          </a:p>
          <a:p>
            <a:pPr lvl="3"/>
            <a:r>
              <a:rPr lang="bg-BG" dirty="0"/>
              <a:t>Трябва да станем вегетарианци.</a:t>
            </a:r>
            <a:endParaRPr lang="en-GB" dirty="0"/>
          </a:p>
          <a:p>
            <a:pPr lvl="1"/>
            <a:r>
              <a:rPr lang="ru-RU" dirty="0" err="1"/>
              <a:t>Отговарят</a:t>
            </a:r>
            <a:r>
              <a:rPr lang="ru-RU" dirty="0"/>
              <a:t> ли те на </a:t>
            </a:r>
            <a:r>
              <a:rPr lang="ru-RU" dirty="0" err="1"/>
              <a:t>някои</a:t>
            </a:r>
            <a:r>
              <a:rPr lang="ru-RU" dirty="0"/>
              <a:t> </a:t>
            </a:r>
            <a:r>
              <a:rPr lang="ru-RU" dirty="0" err="1"/>
              <a:t>факти</a:t>
            </a:r>
            <a:r>
              <a:rPr lang="ru-RU" dirty="0"/>
              <a:t> за света?</a:t>
            </a:r>
            <a:endParaRPr lang="en-GB" dirty="0"/>
          </a:p>
          <a:p>
            <a:pPr lvl="2"/>
            <a:r>
              <a:rPr lang="ru-RU" dirty="0" err="1"/>
              <a:t>Какви</a:t>
            </a:r>
            <a:r>
              <a:rPr lang="ru-RU" dirty="0"/>
              <a:t> </a:t>
            </a:r>
            <a:r>
              <a:rPr lang="ru-RU" dirty="0" err="1"/>
              <a:t>факти</a:t>
            </a:r>
            <a:r>
              <a:rPr lang="ru-RU" dirty="0"/>
              <a:t> </a:t>
            </a:r>
            <a:r>
              <a:rPr lang="ru-RU" dirty="0" err="1"/>
              <a:t>потвърждават</a:t>
            </a:r>
            <a:r>
              <a:rPr lang="ru-RU" dirty="0"/>
              <a:t>, че </a:t>
            </a:r>
            <a:r>
              <a:rPr lang="ru-RU" dirty="0" err="1"/>
              <a:t>трябва</a:t>
            </a:r>
            <a:r>
              <a:rPr lang="ru-RU" dirty="0"/>
              <a:t> да станем </a:t>
            </a:r>
            <a:r>
              <a:rPr lang="ru-RU" dirty="0" err="1"/>
              <a:t>вегетарианци</a:t>
            </a:r>
            <a:r>
              <a:rPr lang="ru-RU" dirty="0"/>
              <a:t>?</a:t>
            </a:r>
            <a:r>
              <a:rPr lang="en-GB" dirty="0"/>
              <a:t> </a:t>
            </a:r>
            <a:r>
              <a:rPr lang="ru-RU" dirty="0"/>
              <a:t>Или че не </a:t>
            </a:r>
            <a:r>
              <a:rPr lang="ru-RU" dirty="0" err="1"/>
              <a:t>трябва</a:t>
            </a:r>
            <a:r>
              <a:rPr lang="ru-RU" dirty="0"/>
              <a:t> да </a:t>
            </a:r>
            <a:r>
              <a:rPr lang="ru-RU" dirty="0" err="1"/>
              <a:t>нараняваме</a:t>
            </a:r>
            <a:r>
              <a:rPr lang="ru-RU" dirty="0"/>
              <a:t> </a:t>
            </a:r>
            <a:r>
              <a:rPr lang="ru-RU" dirty="0" err="1"/>
              <a:t>другите</a:t>
            </a:r>
            <a:r>
              <a:rPr lang="en-GB" dirty="0"/>
              <a:t>?</a:t>
            </a:r>
          </a:p>
          <a:p>
            <a:pPr lvl="1"/>
            <a:r>
              <a:rPr lang="ru-RU" dirty="0"/>
              <a:t>Дали </a:t>
            </a:r>
            <a:r>
              <a:rPr lang="ru-RU" dirty="0" err="1"/>
              <a:t>етиката</a:t>
            </a:r>
            <a:r>
              <a:rPr lang="ru-RU" dirty="0"/>
              <a:t> се </a:t>
            </a:r>
            <a:r>
              <a:rPr lang="ru-RU" dirty="0" err="1"/>
              <a:t>отнася</a:t>
            </a:r>
            <a:r>
              <a:rPr lang="ru-RU" dirty="0"/>
              <a:t> до </a:t>
            </a:r>
            <a:r>
              <a:rPr lang="ru-RU" dirty="0" err="1"/>
              <a:t>рационалността</a:t>
            </a:r>
            <a:r>
              <a:rPr lang="ru-RU" dirty="0"/>
              <a:t> или до </a:t>
            </a:r>
            <a:r>
              <a:rPr lang="ru-RU" dirty="0" err="1"/>
              <a:t>чувствата</a:t>
            </a:r>
            <a:r>
              <a:rPr lang="ru-RU" dirty="0"/>
              <a:t>?</a:t>
            </a:r>
            <a:endParaRPr lang="en-GB" dirty="0"/>
          </a:p>
          <a:p>
            <a:pPr lvl="2"/>
            <a:r>
              <a:rPr lang="en-GB" dirty="0"/>
              <a:t>David Hume: </a:t>
            </a:r>
            <a:r>
              <a:rPr lang="ru-RU" dirty="0"/>
              <a:t>Не е противоречие на разума да </a:t>
            </a:r>
            <a:r>
              <a:rPr lang="ru-RU" dirty="0" err="1"/>
              <a:t>предпочета</a:t>
            </a:r>
            <a:r>
              <a:rPr lang="ru-RU" dirty="0"/>
              <a:t> </a:t>
            </a:r>
            <a:r>
              <a:rPr lang="ru-RU" dirty="0" err="1"/>
              <a:t>унищожението</a:t>
            </a:r>
            <a:r>
              <a:rPr lang="ru-RU" dirty="0"/>
              <a:t> на </a:t>
            </a:r>
            <a:r>
              <a:rPr lang="ru-RU" dirty="0" err="1"/>
              <a:t>целия</a:t>
            </a:r>
            <a:r>
              <a:rPr lang="ru-RU" dirty="0"/>
              <a:t> свят пред </a:t>
            </a:r>
            <a:r>
              <a:rPr lang="ru-RU" dirty="0" err="1"/>
              <a:t>сърбежа</a:t>
            </a:r>
            <a:r>
              <a:rPr lang="ru-RU" dirty="0"/>
              <a:t> на моя </a:t>
            </a:r>
            <a:r>
              <a:rPr lang="ru-RU" dirty="0" err="1"/>
              <a:t>пръст</a:t>
            </a:r>
            <a:r>
              <a:rPr lang="en-GB" dirty="0"/>
              <a:t>. </a:t>
            </a:r>
            <a:r>
              <a:rPr lang="ru-RU" dirty="0" err="1"/>
              <a:t>Моралът</a:t>
            </a:r>
            <a:r>
              <a:rPr lang="ru-RU" dirty="0"/>
              <a:t> е </a:t>
            </a:r>
            <a:r>
              <a:rPr lang="ru-RU" dirty="0" err="1"/>
              <a:t>въпрос</a:t>
            </a:r>
            <a:r>
              <a:rPr lang="ru-RU" dirty="0"/>
              <a:t> на </a:t>
            </a:r>
            <a:r>
              <a:rPr lang="ru-RU" dirty="0" err="1"/>
              <a:t>сантимент</a:t>
            </a:r>
            <a:r>
              <a:rPr lang="ru-RU" dirty="0"/>
              <a:t> (на </a:t>
            </a:r>
            <a:r>
              <a:rPr lang="ru-RU" dirty="0" err="1"/>
              <a:t>безпристрастни</a:t>
            </a:r>
            <a:r>
              <a:rPr lang="ru-RU" dirty="0"/>
              <a:t> зрители)</a:t>
            </a:r>
          </a:p>
          <a:p>
            <a:pPr lvl="2"/>
            <a:r>
              <a:rPr lang="en-GB" dirty="0"/>
              <a:t>Emmanuel Kant: </a:t>
            </a:r>
            <a:r>
              <a:rPr lang="ru-RU" dirty="0"/>
              <a:t>можем да разберем </a:t>
            </a:r>
            <a:r>
              <a:rPr lang="ru-RU" dirty="0" err="1"/>
              <a:t>какво</a:t>
            </a:r>
            <a:r>
              <a:rPr lang="ru-RU" dirty="0"/>
              <a:t> е </a:t>
            </a:r>
            <a:r>
              <a:rPr lang="ru-RU" dirty="0" err="1"/>
              <a:t>морално</a:t>
            </a:r>
            <a:r>
              <a:rPr lang="ru-RU" dirty="0"/>
              <a:t> чрез </a:t>
            </a:r>
            <a:r>
              <a:rPr lang="ru-RU" dirty="0" err="1"/>
              <a:t>нашия</a:t>
            </a:r>
            <a:r>
              <a:rPr lang="ru-RU" dirty="0"/>
              <a:t> разум</a:t>
            </a:r>
            <a:r>
              <a:rPr lang="bg-BG" dirty="0"/>
              <a:t>.</a:t>
            </a:r>
            <a:endParaRPr lang="en-GB" dirty="0"/>
          </a:p>
          <a:p>
            <a:pPr lvl="2"/>
            <a:r>
              <a:rPr lang="en-GB" dirty="0"/>
              <a:t>David Ross: </a:t>
            </a:r>
            <a:r>
              <a:rPr lang="ru-RU" dirty="0"/>
              <a:t>можем да разберем </a:t>
            </a:r>
            <a:r>
              <a:rPr lang="ru-RU" dirty="0" err="1"/>
              <a:t>какво</a:t>
            </a:r>
            <a:r>
              <a:rPr lang="ru-RU" dirty="0"/>
              <a:t> е </a:t>
            </a:r>
            <a:r>
              <a:rPr lang="ru-RU" dirty="0" err="1"/>
              <a:t>морално</a:t>
            </a:r>
            <a:r>
              <a:rPr lang="ru-RU" dirty="0"/>
              <a:t> чрез </a:t>
            </a:r>
            <a:r>
              <a:rPr lang="ru-RU" dirty="0" err="1"/>
              <a:t>нашата</a:t>
            </a:r>
            <a:r>
              <a:rPr lang="ru-RU" dirty="0"/>
              <a:t> интуиция</a:t>
            </a:r>
            <a:r>
              <a:rPr lang="bg-BG" dirty="0"/>
              <a:t>.</a:t>
            </a:r>
            <a:endParaRPr lang="en-GB" dirty="0"/>
          </a:p>
          <a:p>
            <a:pPr lvl="2"/>
            <a:endParaRPr lang="en-GB" dirty="0"/>
          </a:p>
        </p:txBody>
      </p:sp>
    </p:spTree>
    <p:extLst>
      <p:ext uri="{BB962C8B-B14F-4D97-AF65-F5344CB8AC3E}">
        <p14:creationId xmlns:p14="http://schemas.microsoft.com/office/powerpoint/2010/main" val="3447441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F715-20A2-9A4F-904C-98CE6A89781F}"/>
              </a:ext>
            </a:extLst>
          </p:cNvPr>
          <p:cNvSpPr>
            <a:spLocks noGrp="1"/>
          </p:cNvSpPr>
          <p:nvPr>
            <p:ph type="title"/>
          </p:nvPr>
        </p:nvSpPr>
        <p:spPr/>
        <p:txBody>
          <a:bodyPr/>
          <a:lstStyle/>
          <a:p>
            <a:r>
              <a:rPr lang="bg-BG" dirty="0"/>
              <a:t>Абсолютизъм срещу релативизъм</a:t>
            </a:r>
            <a:endParaRPr lang="en-GB" dirty="0"/>
          </a:p>
        </p:txBody>
      </p:sp>
      <p:sp>
        <p:nvSpPr>
          <p:cNvPr id="3" name="Content Placeholder 2">
            <a:extLst>
              <a:ext uri="{FF2B5EF4-FFF2-40B4-BE49-F238E27FC236}">
                <a16:creationId xmlns:a16="http://schemas.microsoft.com/office/drawing/2014/main" id="{B620DEFF-300E-1B4A-9A14-EC2FDE55A567}"/>
              </a:ext>
            </a:extLst>
          </p:cNvPr>
          <p:cNvSpPr>
            <a:spLocks noGrp="1"/>
          </p:cNvSpPr>
          <p:nvPr>
            <p:ph idx="1"/>
          </p:nvPr>
        </p:nvSpPr>
        <p:spPr/>
        <p:txBody>
          <a:bodyPr/>
          <a:lstStyle/>
          <a:p>
            <a:r>
              <a:rPr lang="ru-RU" dirty="0" err="1"/>
              <a:t>Има</a:t>
            </a:r>
            <a:r>
              <a:rPr lang="ru-RU" dirty="0"/>
              <a:t> </a:t>
            </a:r>
            <a:r>
              <a:rPr lang="ru-RU" dirty="0" err="1"/>
              <a:t>една</a:t>
            </a:r>
            <a:r>
              <a:rPr lang="ru-RU" dirty="0"/>
              <a:t> </a:t>
            </a:r>
            <a:r>
              <a:rPr lang="ru-RU" dirty="0" err="1"/>
              <a:t>единствена</a:t>
            </a:r>
            <a:r>
              <a:rPr lang="ru-RU" dirty="0"/>
              <a:t> </a:t>
            </a:r>
            <a:r>
              <a:rPr lang="ru-RU" dirty="0" err="1"/>
              <a:t>истинска</a:t>
            </a:r>
            <a:r>
              <a:rPr lang="ru-RU" dirty="0"/>
              <a:t> </a:t>
            </a:r>
            <a:r>
              <a:rPr lang="ru-RU" dirty="0" err="1"/>
              <a:t>етика</a:t>
            </a:r>
            <a:r>
              <a:rPr lang="ru-RU" dirty="0"/>
              <a:t>: </a:t>
            </a:r>
            <a:r>
              <a:rPr lang="ru-RU" dirty="0" err="1"/>
              <a:t>когато</a:t>
            </a:r>
            <a:r>
              <a:rPr lang="ru-RU" dirty="0"/>
              <a:t> </a:t>
            </a:r>
            <a:r>
              <a:rPr lang="ru-RU" dirty="0" err="1"/>
              <a:t>двама</a:t>
            </a:r>
            <a:r>
              <a:rPr lang="ru-RU" dirty="0"/>
              <a:t> души </a:t>
            </a:r>
            <a:r>
              <a:rPr lang="ru-RU" dirty="0" err="1"/>
              <a:t>изразяват</a:t>
            </a:r>
            <a:r>
              <a:rPr lang="ru-RU" dirty="0"/>
              <a:t> </a:t>
            </a:r>
            <a:r>
              <a:rPr lang="ru-RU" dirty="0" err="1"/>
              <a:t>несъвместима</a:t>
            </a:r>
            <a:r>
              <a:rPr lang="ru-RU" dirty="0"/>
              <a:t> </a:t>
            </a:r>
            <a:r>
              <a:rPr lang="ru-RU" dirty="0" err="1"/>
              <a:t>етична</a:t>
            </a:r>
            <a:r>
              <a:rPr lang="ru-RU" dirty="0"/>
              <a:t> </a:t>
            </a:r>
            <a:r>
              <a:rPr lang="ru-RU" dirty="0" err="1"/>
              <a:t>преценка</a:t>
            </a:r>
            <a:r>
              <a:rPr lang="ru-RU" dirty="0"/>
              <a:t>, </a:t>
            </a:r>
            <a:r>
              <a:rPr lang="ru-RU" dirty="0" err="1"/>
              <a:t>единият</a:t>
            </a:r>
            <a:r>
              <a:rPr lang="ru-RU" dirty="0"/>
              <a:t> от </a:t>
            </a:r>
            <a:r>
              <a:rPr lang="ru-RU" dirty="0" err="1"/>
              <a:t>тях</a:t>
            </a:r>
            <a:r>
              <a:rPr lang="ru-RU" dirty="0"/>
              <a:t> </a:t>
            </a:r>
            <a:r>
              <a:rPr lang="ru-RU" dirty="0" err="1"/>
              <a:t>трябва</a:t>
            </a:r>
            <a:r>
              <a:rPr lang="ru-RU" dirty="0"/>
              <a:t> да греши</a:t>
            </a:r>
            <a:r>
              <a:rPr lang="en-GB" dirty="0"/>
              <a:t>.</a:t>
            </a:r>
          </a:p>
          <a:p>
            <a:r>
              <a:rPr lang="ru-RU" dirty="0" err="1"/>
              <a:t>Етичните</a:t>
            </a:r>
            <a:r>
              <a:rPr lang="ru-RU" dirty="0"/>
              <a:t> </a:t>
            </a:r>
            <a:r>
              <a:rPr lang="ru-RU" dirty="0" err="1"/>
              <a:t>преценки</a:t>
            </a:r>
            <a:r>
              <a:rPr lang="ru-RU" dirty="0"/>
              <a:t> </a:t>
            </a:r>
            <a:r>
              <a:rPr lang="ru-RU" dirty="0" err="1"/>
              <a:t>винаги</a:t>
            </a:r>
            <a:r>
              <a:rPr lang="ru-RU" dirty="0"/>
              <a:t> </a:t>
            </a:r>
            <a:r>
              <a:rPr lang="ru-RU" dirty="0" err="1"/>
              <a:t>са</a:t>
            </a:r>
            <a:r>
              <a:rPr lang="ru-RU" dirty="0"/>
              <a:t> </a:t>
            </a:r>
            <a:r>
              <a:rPr lang="ru-RU" dirty="0" err="1"/>
              <a:t>свързани</a:t>
            </a:r>
            <a:r>
              <a:rPr lang="ru-RU" dirty="0"/>
              <a:t> с </a:t>
            </a:r>
            <a:r>
              <a:rPr lang="ru-RU" dirty="0" err="1"/>
              <a:t>определени</a:t>
            </a:r>
            <a:r>
              <a:rPr lang="ru-RU" dirty="0"/>
              <a:t> рамки на </a:t>
            </a:r>
            <a:r>
              <a:rPr lang="ru-RU" dirty="0" err="1"/>
              <a:t>нагласи</a:t>
            </a:r>
            <a:r>
              <a:rPr lang="en-GB" dirty="0"/>
              <a:t>:</a:t>
            </a:r>
          </a:p>
          <a:p>
            <a:pPr lvl="1"/>
            <a:r>
              <a:rPr lang="ru-RU" dirty="0" err="1"/>
              <a:t>Твърдение</a:t>
            </a:r>
            <a:r>
              <a:rPr lang="ru-RU" dirty="0"/>
              <a:t> </a:t>
            </a:r>
            <a:r>
              <a:rPr lang="ru-RU" dirty="0" err="1"/>
              <a:t>като</a:t>
            </a:r>
            <a:r>
              <a:rPr lang="ru-RU" dirty="0"/>
              <a:t> „</a:t>
            </a:r>
            <a:r>
              <a:rPr lang="ru-RU" dirty="0" err="1"/>
              <a:t>абортът</a:t>
            </a:r>
            <a:r>
              <a:rPr lang="ru-RU" dirty="0"/>
              <a:t> е </a:t>
            </a:r>
            <a:r>
              <a:rPr lang="ru-RU" dirty="0" err="1"/>
              <a:t>морално</a:t>
            </a:r>
            <a:r>
              <a:rPr lang="ru-RU" dirty="0"/>
              <a:t> допустим“ или „</a:t>
            </a:r>
            <a:r>
              <a:rPr lang="ru-RU" dirty="0" err="1"/>
              <a:t>прелюбодеянието</a:t>
            </a:r>
            <a:r>
              <a:rPr lang="ru-RU" dirty="0"/>
              <a:t> е забранено“ или „</a:t>
            </a:r>
            <a:r>
              <a:rPr lang="ru-RU" dirty="0" err="1"/>
              <a:t>убийството</a:t>
            </a:r>
            <a:r>
              <a:rPr lang="ru-RU" dirty="0"/>
              <a:t> на </a:t>
            </a:r>
            <a:r>
              <a:rPr lang="ru-RU" dirty="0" err="1"/>
              <a:t>желаещ</a:t>
            </a:r>
            <a:r>
              <a:rPr lang="ru-RU" dirty="0"/>
              <a:t> </a:t>
            </a:r>
            <a:r>
              <a:rPr lang="ru-RU" dirty="0" err="1"/>
              <a:t>човек</a:t>
            </a:r>
            <a:r>
              <a:rPr lang="ru-RU" dirty="0"/>
              <a:t> е </a:t>
            </a:r>
            <a:r>
              <a:rPr lang="ru-RU" dirty="0" err="1"/>
              <a:t>погрешно</a:t>
            </a:r>
            <a:r>
              <a:rPr lang="ru-RU" dirty="0"/>
              <a:t>“ </a:t>
            </a:r>
            <a:r>
              <a:rPr lang="ru-RU" dirty="0" err="1"/>
              <a:t>може</a:t>
            </a:r>
            <a:r>
              <a:rPr lang="ru-RU" dirty="0"/>
              <a:t> да е </a:t>
            </a:r>
            <a:r>
              <a:rPr lang="ru-RU" dirty="0" err="1"/>
              <a:t>вярно</a:t>
            </a:r>
            <a:r>
              <a:rPr lang="ru-RU" dirty="0"/>
              <a:t> при </a:t>
            </a:r>
            <a:r>
              <a:rPr lang="ru-RU" dirty="0" err="1"/>
              <a:t>една</a:t>
            </a:r>
            <a:r>
              <a:rPr lang="ru-RU" dirty="0"/>
              <a:t> рамка и </a:t>
            </a:r>
            <a:r>
              <a:rPr lang="ru-RU" dirty="0" err="1"/>
              <a:t>погрешно</a:t>
            </a:r>
            <a:r>
              <a:rPr lang="ru-RU" dirty="0"/>
              <a:t> при друга</a:t>
            </a:r>
            <a:r>
              <a:rPr lang="en-GB" dirty="0"/>
              <a:t>.</a:t>
            </a:r>
          </a:p>
          <a:p>
            <a:pPr lvl="1"/>
            <a:r>
              <a:rPr lang="ru-RU" dirty="0" err="1"/>
              <a:t>Една</a:t>
            </a:r>
            <a:r>
              <a:rPr lang="ru-RU" dirty="0"/>
              <a:t> аналогия: </a:t>
            </a:r>
            <a:r>
              <a:rPr lang="ru-RU" dirty="0" err="1"/>
              <a:t>както</a:t>
            </a:r>
            <a:r>
              <a:rPr lang="ru-RU" dirty="0"/>
              <a:t> в </a:t>
            </a:r>
            <a:r>
              <a:rPr lang="ru-RU" dirty="0" err="1"/>
              <a:t>механиката</a:t>
            </a:r>
            <a:r>
              <a:rPr lang="ru-RU" dirty="0"/>
              <a:t>, </a:t>
            </a:r>
            <a:r>
              <a:rPr lang="ru-RU" dirty="0" err="1"/>
              <a:t>преценките</a:t>
            </a:r>
            <a:r>
              <a:rPr lang="ru-RU" dirty="0"/>
              <a:t> </a:t>
            </a:r>
            <a:r>
              <a:rPr lang="ru-RU" dirty="0" err="1"/>
              <a:t>са</a:t>
            </a:r>
            <a:r>
              <a:rPr lang="ru-RU" dirty="0"/>
              <a:t> </a:t>
            </a:r>
            <a:r>
              <a:rPr lang="ru-RU" dirty="0" err="1"/>
              <a:t>относителни</a:t>
            </a:r>
            <a:r>
              <a:rPr lang="ru-RU" dirty="0"/>
              <a:t> </a:t>
            </a:r>
            <a:r>
              <a:rPr lang="ru-RU" dirty="0" err="1"/>
              <a:t>към</a:t>
            </a:r>
            <a:r>
              <a:rPr lang="ru-RU" dirty="0"/>
              <a:t> </a:t>
            </a:r>
            <a:r>
              <a:rPr lang="ru-RU" dirty="0" err="1"/>
              <a:t>референтната</a:t>
            </a:r>
            <a:r>
              <a:rPr lang="ru-RU" dirty="0"/>
              <a:t> рамка (</a:t>
            </a:r>
            <a:r>
              <a:rPr lang="ru-RU" dirty="0" err="1"/>
              <a:t>едно</a:t>
            </a:r>
            <a:r>
              <a:rPr lang="ru-RU" dirty="0"/>
              <a:t> </a:t>
            </a:r>
            <a:r>
              <a:rPr lang="ru-RU" dirty="0" err="1"/>
              <a:t>тяло</a:t>
            </a:r>
            <a:r>
              <a:rPr lang="ru-RU" dirty="0"/>
              <a:t> </a:t>
            </a:r>
            <a:r>
              <a:rPr lang="ru-RU" dirty="0" err="1"/>
              <a:t>може</a:t>
            </a:r>
            <a:r>
              <a:rPr lang="ru-RU" dirty="0"/>
              <a:t> да се </a:t>
            </a:r>
            <a:r>
              <a:rPr lang="ru-RU" dirty="0" err="1"/>
              <a:t>движи</a:t>
            </a:r>
            <a:r>
              <a:rPr lang="ru-RU" dirty="0"/>
              <a:t> </a:t>
            </a:r>
            <a:r>
              <a:rPr lang="ru-RU" dirty="0" err="1"/>
              <a:t>спрямо</a:t>
            </a:r>
            <a:r>
              <a:rPr lang="ru-RU" dirty="0"/>
              <a:t> </a:t>
            </a:r>
            <a:r>
              <a:rPr lang="ru-RU" dirty="0" err="1"/>
              <a:t>една</a:t>
            </a:r>
            <a:r>
              <a:rPr lang="ru-RU" dirty="0"/>
              <a:t> рамка и да е неподвижно </a:t>
            </a:r>
            <a:r>
              <a:rPr lang="ru-RU" dirty="0" err="1"/>
              <a:t>спрямо</a:t>
            </a:r>
            <a:r>
              <a:rPr lang="ru-RU" dirty="0"/>
              <a:t> друга), </a:t>
            </a:r>
            <a:r>
              <a:rPr lang="ru-RU" dirty="0" err="1"/>
              <a:t>така</a:t>
            </a:r>
            <a:r>
              <a:rPr lang="ru-RU" dirty="0"/>
              <a:t> е и в </a:t>
            </a:r>
            <a:r>
              <a:rPr lang="ru-RU" dirty="0" err="1"/>
              <a:t>морала</a:t>
            </a:r>
            <a:r>
              <a:rPr lang="en-GB" dirty="0"/>
              <a:t>.</a:t>
            </a:r>
          </a:p>
          <a:p>
            <a:pPr lvl="1"/>
            <a:endParaRPr lang="en-GB" dirty="0"/>
          </a:p>
        </p:txBody>
      </p:sp>
    </p:spTree>
    <p:extLst>
      <p:ext uri="{BB962C8B-B14F-4D97-AF65-F5344CB8AC3E}">
        <p14:creationId xmlns:p14="http://schemas.microsoft.com/office/powerpoint/2010/main" val="177925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D5E6-4B7B-8846-A9AD-0FDBC9C51B80}"/>
              </a:ext>
            </a:extLst>
          </p:cNvPr>
          <p:cNvSpPr>
            <a:spLocks noGrp="1"/>
          </p:cNvSpPr>
          <p:nvPr>
            <p:ph type="title"/>
          </p:nvPr>
        </p:nvSpPr>
        <p:spPr/>
        <p:txBody>
          <a:bodyPr/>
          <a:lstStyle/>
          <a:p>
            <a:r>
              <a:rPr lang="bg-BG" dirty="0"/>
              <a:t>Морал и несъгласие</a:t>
            </a:r>
            <a:endParaRPr lang="en-GB" dirty="0"/>
          </a:p>
        </p:txBody>
      </p:sp>
      <p:sp>
        <p:nvSpPr>
          <p:cNvPr id="3" name="Content Placeholder 2">
            <a:extLst>
              <a:ext uri="{FF2B5EF4-FFF2-40B4-BE49-F238E27FC236}">
                <a16:creationId xmlns:a16="http://schemas.microsoft.com/office/drawing/2014/main" id="{59F4DE96-C56D-C542-BF62-68E3FB0AB243}"/>
              </a:ext>
            </a:extLst>
          </p:cNvPr>
          <p:cNvSpPr>
            <a:spLocks noGrp="1"/>
          </p:cNvSpPr>
          <p:nvPr>
            <p:ph idx="1"/>
          </p:nvPr>
        </p:nvSpPr>
        <p:spPr/>
        <p:txBody>
          <a:bodyPr/>
          <a:lstStyle/>
          <a:p>
            <a:r>
              <a:rPr lang="ru-RU" dirty="0" err="1"/>
              <a:t>Моралът</a:t>
            </a:r>
            <a:r>
              <a:rPr lang="ru-RU" dirty="0"/>
              <a:t> е </a:t>
            </a:r>
            <a:r>
              <a:rPr lang="ru-RU" dirty="0" err="1"/>
              <a:t>място</a:t>
            </a:r>
            <a:r>
              <a:rPr lang="ru-RU" dirty="0"/>
              <a:t> за широко </a:t>
            </a:r>
            <a:r>
              <a:rPr lang="ru-RU" dirty="0" err="1"/>
              <a:t>разпространено</a:t>
            </a:r>
            <a:r>
              <a:rPr lang="ru-RU" dirty="0"/>
              <a:t> </a:t>
            </a:r>
            <a:r>
              <a:rPr lang="ru-RU" dirty="0" err="1"/>
              <a:t>несъгласие</a:t>
            </a:r>
            <a:r>
              <a:rPr lang="en-GB" dirty="0"/>
              <a:t>:</a:t>
            </a:r>
          </a:p>
          <a:p>
            <a:pPr lvl="1"/>
            <a:r>
              <a:rPr lang="ru-RU" dirty="0">
                <a:solidFill>
                  <a:srgbClr val="3C4043"/>
                </a:solidFill>
                <a:latin typeface="Roboto" panose="02000000000000000000" pitchFamily="2" charset="0"/>
              </a:rPr>
              <a:t>А</a:t>
            </a:r>
            <a:r>
              <a:rPr lang="ru-RU" b="0" i="0" dirty="0">
                <a:solidFill>
                  <a:srgbClr val="3C4043"/>
                </a:solidFill>
                <a:effectLst/>
                <a:latin typeface="Roboto" panose="02000000000000000000" pitchFamily="2" charset="0"/>
              </a:rPr>
              <a:t>борт </a:t>
            </a:r>
            <a:endParaRPr lang="en-US" b="0" i="0" dirty="0">
              <a:solidFill>
                <a:srgbClr val="3C4043"/>
              </a:solidFill>
              <a:effectLst/>
              <a:latin typeface="Roboto" panose="02000000000000000000" pitchFamily="2" charset="0"/>
            </a:endParaRPr>
          </a:p>
          <a:p>
            <a:pPr lvl="1"/>
            <a:r>
              <a:rPr lang="bg-BG" dirty="0">
                <a:solidFill>
                  <a:srgbClr val="3C4043"/>
                </a:solidFill>
                <a:latin typeface="Roboto" panose="02000000000000000000" pitchFamily="2" charset="0"/>
              </a:rPr>
              <a:t>М</a:t>
            </a:r>
            <a:r>
              <a:rPr lang="ru-RU" b="0" i="0" dirty="0" err="1">
                <a:solidFill>
                  <a:srgbClr val="3C4043"/>
                </a:solidFill>
                <a:effectLst/>
                <a:latin typeface="Roboto" panose="02000000000000000000" pitchFamily="2" charset="0"/>
              </a:rPr>
              <a:t>играция</a:t>
            </a:r>
            <a:r>
              <a:rPr lang="ru-RU" b="0" i="0" dirty="0">
                <a:solidFill>
                  <a:srgbClr val="3C4043"/>
                </a:solidFill>
                <a:effectLst/>
                <a:latin typeface="Roboto" panose="02000000000000000000" pitchFamily="2" charset="0"/>
              </a:rPr>
              <a:t> </a:t>
            </a:r>
            <a:endParaRPr lang="en-US" b="0" i="0" dirty="0">
              <a:solidFill>
                <a:srgbClr val="3C4043"/>
              </a:solidFill>
              <a:effectLst/>
              <a:latin typeface="Roboto" panose="02000000000000000000" pitchFamily="2" charset="0"/>
            </a:endParaRPr>
          </a:p>
          <a:p>
            <a:pPr lvl="1"/>
            <a:r>
              <a:rPr lang="ru-RU" b="0" i="0" dirty="0" err="1">
                <a:solidFill>
                  <a:srgbClr val="3C4043"/>
                </a:solidFill>
                <a:effectLst/>
                <a:latin typeface="Roboto" panose="02000000000000000000" pitchFamily="2" charset="0"/>
              </a:rPr>
              <a:t>Смъртно</a:t>
            </a:r>
            <a:r>
              <a:rPr lang="ru-RU" b="0" i="0" dirty="0">
                <a:solidFill>
                  <a:srgbClr val="3C4043"/>
                </a:solidFill>
                <a:effectLst/>
                <a:latin typeface="Roboto" panose="02000000000000000000" pitchFamily="2" charset="0"/>
              </a:rPr>
              <a:t> наказание </a:t>
            </a:r>
            <a:endParaRPr lang="en-US" b="0" i="0" dirty="0">
              <a:solidFill>
                <a:srgbClr val="3C4043"/>
              </a:solidFill>
              <a:effectLst/>
              <a:latin typeface="Roboto" panose="02000000000000000000" pitchFamily="2" charset="0"/>
            </a:endParaRPr>
          </a:p>
          <a:p>
            <a:pPr lvl="1"/>
            <a:r>
              <a:rPr lang="ru-RU" b="0" i="0" dirty="0" err="1">
                <a:solidFill>
                  <a:srgbClr val="3C4043"/>
                </a:solidFill>
                <a:effectLst/>
                <a:latin typeface="Roboto" panose="02000000000000000000" pitchFamily="2" charset="0"/>
              </a:rPr>
              <a:t>Хуманитарни</a:t>
            </a:r>
            <a:r>
              <a:rPr lang="ru-RU" b="0" i="0" dirty="0">
                <a:solidFill>
                  <a:srgbClr val="3C4043"/>
                </a:solidFill>
                <a:effectLst/>
                <a:latin typeface="Roboto" panose="02000000000000000000" pitchFamily="2" charset="0"/>
              </a:rPr>
              <a:t> </a:t>
            </a:r>
            <a:r>
              <a:rPr lang="ru-RU" b="0" i="0" dirty="0" err="1">
                <a:solidFill>
                  <a:srgbClr val="3C4043"/>
                </a:solidFill>
                <a:effectLst/>
                <a:latin typeface="Roboto" panose="02000000000000000000" pitchFamily="2" charset="0"/>
              </a:rPr>
              <a:t>войни</a:t>
            </a:r>
            <a:endParaRPr lang="en-US" b="0" i="0" dirty="0">
              <a:solidFill>
                <a:srgbClr val="3C4043"/>
              </a:solidFill>
              <a:effectLst/>
              <a:latin typeface="Roboto" panose="02000000000000000000" pitchFamily="2" charset="0"/>
            </a:endParaRPr>
          </a:p>
          <a:p>
            <a:pPr lvl="1"/>
            <a:r>
              <a:rPr lang="en-GB" dirty="0"/>
              <a:t>…</a:t>
            </a:r>
          </a:p>
          <a:p>
            <a:r>
              <a:rPr lang="ru-RU" dirty="0"/>
              <a:t>Но </a:t>
            </a:r>
            <a:r>
              <a:rPr lang="ru-RU" dirty="0" err="1"/>
              <a:t>има</a:t>
            </a:r>
            <a:r>
              <a:rPr lang="ru-RU" dirty="0"/>
              <a:t> ли </a:t>
            </a:r>
            <a:r>
              <a:rPr lang="ru-RU" dirty="0" err="1"/>
              <a:t>нещо</a:t>
            </a:r>
            <a:r>
              <a:rPr lang="ru-RU" dirty="0"/>
              <a:t>, за </a:t>
            </a:r>
            <a:r>
              <a:rPr lang="ru-RU" dirty="0" err="1"/>
              <a:t>което</a:t>
            </a:r>
            <a:r>
              <a:rPr lang="ru-RU" dirty="0"/>
              <a:t> можем да се </a:t>
            </a:r>
            <a:r>
              <a:rPr lang="ru-RU" dirty="0" err="1"/>
              <a:t>съгласим</a:t>
            </a:r>
            <a:r>
              <a:rPr lang="en-GB" dirty="0"/>
              <a:t>?</a:t>
            </a:r>
          </a:p>
          <a:p>
            <a:pPr lvl="1"/>
            <a:r>
              <a:rPr lang="ru-RU" dirty="0"/>
              <a:t>Грешно ли е да се </a:t>
            </a:r>
            <a:r>
              <a:rPr lang="ru-RU" dirty="0" err="1"/>
              <a:t>убиват</a:t>
            </a:r>
            <a:r>
              <a:rPr lang="ru-RU" dirty="0"/>
              <a:t> </a:t>
            </a:r>
            <a:r>
              <a:rPr lang="ru-RU" dirty="0" err="1"/>
              <a:t>невинни</a:t>
            </a:r>
            <a:r>
              <a:rPr lang="ru-RU" dirty="0"/>
              <a:t> хора?</a:t>
            </a:r>
          </a:p>
          <a:p>
            <a:pPr lvl="1"/>
            <a:r>
              <a:rPr lang="ru-RU" dirty="0"/>
              <a:t>Грешно ли е (</a:t>
            </a:r>
            <a:r>
              <a:rPr lang="ru-RU" dirty="0" err="1"/>
              <a:t>обикновено</a:t>
            </a:r>
            <a:r>
              <a:rPr lang="ru-RU" dirty="0"/>
              <a:t>) да се </a:t>
            </a:r>
            <a:r>
              <a:rPr lang="ru-RU" dirty="0" err="1"/>
              <a:t>лъже</a:t>
            </a:r>
            <a:r>
              <a:rPr lang="ru-RU" dirty="0"/>
              <a:t>?</a:t>
            </a:r>
          </a:p>
          <a:p>
            <a:pPr lvl="1"/>
            <a:r>
              <a:rPr lang="ru-RU" dirty="0" err="1"/>
              <a:t>Погрешно</a:t>
            </a:r>
            <a:r>
              <a:rPr lang="ru-RU" dirty="0"/>
              <a:t> ли е (</a:t>
            </a:r>
            <a:r>
              <a:rPr lang="ru-RU" dirty="0" err="1"/>
              <a:t>обикновено</a:t>
            </a:r>
            <a:r>
              <a:rPr lang="ru-RU" dirty="0"/>
              <a:t>) да </a:t>
            </a:r>
            <a:r>
              <a:rPr lang="ru-RU" dirty="0" err="1"/>
              <a:t>наранявате</a:t>
            </a:r>
            <a:r>
              <a:rPr lang="ru-RU" dirty="0"/>
              <a:t> </a:t>
            </a:r>
            <a:r>
              <a:rPr lang="ru-RU" dirty="0" err="1"/>
              <a:t>хората</a:t>
            </a:r>
            <a:r>
              <a:rPr lang="ru-RU" dirty="0"/>
              <a:t>?</a:t>
            </a:r>
            <a:endParaRPr lang="en-GB" dirty="0"/>
          </a:p>
        </p:txBody>
      </p:sp>
    </p:spTree>
    <p:extLst>
      <p:ext uri="{BB962C8B-B14F-4D97-AF65-F5344CB8AC3E}">
        <p14:creationId xmlns:p14="http://schemas.microsoft.com/office/powerpoint/2010/main" val="111252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1318F-5EFF-8A44-B76C-8FD34998059D}"/>
              </a:ext>
            </a:extLst>
          </p:cNvPr>
          <p:cNvSpPr>
            <a:spLocks noGrp="1"/>
          </p:cNvSpPr>
          <p:nvPr>
            <p:ph type="title"/>
          </p:nvPr>
        </p:nvSpPr>
        <p:spPr/>
        <p:txBody>
          <a:bodyPr/>
          <a:lstStyle/>
          <a:p>
            <a:r>
              <a:rPr lang="ru-RU" dirty="0"/>
              <a:t>Про-</a:t>
            </a:r>
            <a:r>
              <a:rPr lang="ru-RU" dirty="0" err="1"/>
              <a:t>танто</a:t>
            </a:r>
            <a:r>
              <a:rPr lang="ru-RU" dirty="0"/>
              <a:t> и </a:t>
            </a:r>
            <a:r>
              <a:rPr lang="ru-RU" dirty="0" err="1"/>
              <a:t>морална</a:t>
            </a:r>
            <a:r>
              <a:rPr lang="ru-RU" dirty="0"/>
              <a:t> </a:t>
            </a:r>
            <a:r>
              <a:rPr lang="ru-RU" dirty="0" err="1"/>
              <a:t>преценка</a:t>
            </a:r>
            <a:endParaRPr lang="en-GB" dirty="0"/>
          </a:p>
        </p:txBody>
      </p:sp>
      <p:sp>
        <p:nvSpPr>
          <p:cNvPr id="3" name="Content Placeholder 2">
            <a:extLst>
              <a:ext uri="{FF2B5EF4-FFF2-40B4-BE49-F238E27FC236}">
                <a16:creationId xmlns:a16="http://schemas.microsoft.com/office/drawing/2014/main" id="{CA829C9A-FE56-144A-B7BB-4FBD829D7089}"/>
              </a:ext>
            </a:extLst>
          </p:cNvPr>
          <p:cNvSpPr>
            <a:spLocks noGrp="1"/>
          </p:cNvSpPr>
          <p:nvPr>
            <p:ph idx="1"/>
          </p:nvPr>
        </p:nvSpPr>
        <p:spPr/>
        <p:txBody>
          <a:bodyPr>
            <a:normAutofit fontScale="70000" lnSpcReduction="20000"/>
          </a:bodyPr>
          <a:lstStyle/>
          <a:p>
            <a:r>
              <a:rPr lang="ru-RU" dirty="0"/>
              <a:t>Много </a:t>
            </a:r>
            <a:r>
              <a:rPr lang="ru-RU" dirty="0" err="1"/>
              <a:t>морални</a:t>
            </a:r>
            <a:r>
              <a:rPr lang="ru-RU" dirty="0"/>
              <a:t> предписания </a:t>
            </a:r>
            <a:r>
              <a:rPr lang="ru-RU" dirty="0" err="1"/>
              <a:t>са</a:t>
            </a:r>
            <a:r>
              <a:rPr lang="ru-RU" dirty="0"/>
              <a:t> </a:t>
            </a:r>
            <a:r>
              <a:rPr lang="ru-RU" dirty="0" err="1"/>
              <a:t>несъстоятелни</a:t>
            </a:r>
            <a:r>
              <a:rPr lang="ru-RU" dirty="0"/>
              <a:t>.</a:t>
            </a:r>
            <a:r>
              <a:rPr lang="en-GB" dirty="0"/>
              <a:t> </a:t>
            </a:r>
            <a:r>
              <a:rPr lang="ru-RU" dirty="0"/>
              <a:t>Те </a:t>
            </a:r>
            <a:r>
              <a:rPr lang="ru-RU" dirty="0" err="1"/>
              <a:t>излагат</a:t>
            </a:r>
            <a:r>
              <a:rPr lang="ru-RU" dirty="0"/>
              <a:t> общи предложения, </a:t>
            </a:r>
            <a:r>
              <a:rPr lang="ru-RU" dirty="0" err="1"/>
              <a:t>които</a:t>
            </a:r>
            <a:r>
              <a:rPr lang="ru-RU" dirty="0"/>
              <a:t> </a:t>
            </a:r>
            <a:r>
              <a:rPr lang="ru-RU" dirty="0" err="1"/>
              <a:t>са</a:t>
            </a:r>
            <a:r>
              <a:rPr lang="ru-RU" dirty="0"/>
              <a:t> </a:t>
            </a:r>
            <a:r>
              <a:rPr lang="ru-RU" dirty="0" err="1"/>
              <a:t>податливи</a:t>
            </a:r>
            <a:r>
              <a:rPr lang="ru-RU" dirty="0"/>
              <a:t> на </a:t>
            </a:r>
            <a:r>
              <a:rPr lang="ru-RU" dirty="0" err="1"/>
              <a:t>изключения</a:t>
            </a:r>
            <a:r>
              <a:rPr lang="ru-RU" dirty="0"/>
              <a:t>.</a:t>
            </a:r>
            <a:r>
              <a:rPr lang="en-GB" dirty="0"/>
              <a:t>. </a:t>
            </a:r>
          </a:p>
          <a:p>
            <a:pPr lvl="1"/>
            <a:r>
              <a:rPr lang="ru-RU" dirty="0"/>
              <a:t>Не </a:t>
            </a:r>
            <a:r>
              <a:rPr lang="ru-RU" dirty="0" err="1"/>
              <a:t>бива</a:t>
            </a:r>
            <a:r>
              <a:rPr lang="ru-RU" dirty="0"/>
              <a:t> да </a:t>
            </a:r>
            <a:r>
              <a:rPr lang="ru-RU" dirty="0" err="1"/>
              <a:t>лъжем</a:t>
            </a:r>
            <a:endParaRPr lang="ru-RU" dirty="0"/>
          </a:p>
          <a:p>
            <a:pPr lvl="1"/>
            <a:r>
              <a:rPr lang="ru-RU" dirty="0"/>
              <a:t>Ами </a:t>
            </a:r>
            <a:r>
              <a:rPr lang="ru-RU" dirty="0" err="1"/>
              <a:t>ако</a:t>
            </a:r>
            <a:r>
              <a:rPr lang="ru-RU" dirty="0"/>
              <a:t> </a:t>
            </a:r>
            <a:r>
              <a:rPr lang="ru-RU" dirty="0" err="1"/>
              <a:t>една</a:t>
            </a:r>
            <a:r>
              <a:rPr lang="ru-RU" dirty="0"/>
              <a:t> </a:t>
            </a:r>
            <a:r>
              <a:rPr lang="ru-RU" dirty="0" err="1"/>
              <a:t>лъжа</a:t>
            </a:r>
            <a:r>
              <a:rPr lang="ru-RU" dirty="0"/>
              <a:t> спаси живота на </a:t>
            </a:r>
            <a:r>
              <a:rPr lang="ru-RU" dirty="0" err="1"/>
              <a:t>човек</a:t>
            </a:r>
            <a:r>
              <a:rPr lang="en-GB" dirty="0"/>
              <a:t>?</a:t>
            </a:r>
          </a:p>
          <a:p>
            <a:r>
              <a:rPr lang="ru-RU" dirty="0" err="1"/>
              <a:t>Искаме</a:t>
            </a:r>
            <a:r>
              <a:rPr lang="ru-RU" dirty="0"/>
              <a:t> ли робот да приема </a:t>
            </a:r>
            <a:r>
              <a:rPr lang="ru-RU" dirty="0" err="1"/>
              <a:t>задълженията</a:t>
            </a:r>
            <a:r>
              <a:rPr lang="ru-RU" dirty="0"/>
              <a:t> си </a:t>
            </a:r>
            <a:r>
              <a:rPr lang="ru-RU" dirty="0" err="1"/>
              <a:t>като</a:t>
            </a:r>
            <a:r>
              <a:rPr lang="ru-RU" dirty="0"/>
              <a:t> </a:t>
            </a:r>
            <a:r>
              <a:rPr lang="ru-RU" dirty="0" err="1"/>
              <a:t>неотменими</a:t>
            </a:r>
            <a:r>
              <a:rPr lang="en-GB" dirty="0"/>
              <a:t>?</a:t>
            </a:r>
          </a:p>
          <a:p>
            <a:endParaRPr lang="en-GB" dirty="0"/>
          </a:p>
          <a:p>
            <a:r>
              <a:rPr lang="ru-RU" dirty="0"/>
              <a:t>Действие се </a:t>
            </a:r>
            <a:r>
              <a:rPr lang="ru-RU" dirty="0" err="1"/>
              <a:t>счита</a:t>
            </a:r>
            <a:r>
              <a:rPr lang="ru-RU" dirty="0"/>
              <a:t> за "</a:t>
            </a:r>
            <a:r>
              <a:rPr lang="en-GB" b="1" i="0" dirty="0">
                <a:solidFill>
                  <a:srgbClr val="0F0F0F"/>
                </a:solidFill>
                <a:effectLst/>
                <a:latin typeface="Söhne"/>
              </a:rPr>
              <a:t>prima facie</a:t>
            </a:r>
            <a:r>
              <a:rPr lang="bg-BG" b="1" i="0" dirty="0">
                <a:solidFill>
                  <a:srgbClr val="0F0F0F"/>
                </a:solidFill>
                <a:effectLst/>
                <a:latin typeface="Söhne"/>
              </a:rPr>
              <a:t> </a:t>
            </a:r>
            <a:r>
              <a:rPr lang="ru-RU" b="1" dirty="0" err="1"/>
              <a:t>задължение</a:t>
            </a:r>
            <a:r>
              <a:rPr lang="ru-RU" dirty="0"/>
              <a:t>", </a:t>
            </a:r>
            <a:r>
              <a:rPr lang="ru-RU" dirty="0" err="1"/>
              <a:t>когато</a:t>
            </a:r>
            <a:r>
              <a:rPr lang="ru-RU" dirty="0"/>
              <a:t> </a:t>
            </a:r>
            <a:r>
              <a:rPr lang="ru-RU" dirty="0" err="1"/>
              <a:t>съществува</a:t>
            </a:r>
            <a:r>
              <a:rPr lang="ru-RU" dirty="0"/>
              <a:t> </a:t>
            </a:r>
            <a:r>
              <a:rPr lang="ru-RU" dirty="0" err="1"/>
              <a:t>морална</a:t>
            </a:r>
            <a:r>
              <a:rPr lang="ru-RU" dirty="0"/>
              <a:t> причина в </a:t>
            </a:r>
            <a:r>
              <a:rPr lang="ru-RU" dirty="0" err="1"/>
              <a:t>подкрепа</a:t>
            </a:r>
            <a:r>
              <a:rPr lang="ru-RU" dirty="0"/>
              <a:t> на </a:t>
            </a:r>
            <a:r>
              <a:rPr lang="ru-RU" dirty="0" err="1"/>
              <a:t>извършването</a:t>
            </a:r>
            <a:r>
              <a:rPr lang="ru-RU" dirty="0"/>
              <a:t> на </a:t>
            </a:r>
            <a:r>
              <a:rPr lang="ru-RU" dirty="0" err="1"/>
              <a:t>действието</a:t>
            </a:r>
            <a:r>
              <a:rPr lang="ru-RU" dirty="0"/>
              <a:t>, но </a:t>
            </a:r>
            <a:r>
              <a:rPr lang="ru-RU" dirty="0" err="1"/>
              <a:t>тази</a:t>
            </a:r>
            <a:r>
              <a:rPr lang="ru-RU" dirty="0"/>
              <a:t> причина </a:t>
            </a:r>
            <a:r>
              <a:rPr lang="ru-RU" dirty="0" err="1"/>
              <a:t>може</a:t>
            </a:r>
            <a:r>
              <a:rPr lang="ru-RU" dirty="0"/>
              <a:t> да </a:t>
            </a:r>
            <a:r>
              <a:rPr lang="ru-RU" dirty="0" err="1"/>
              <a:t>бъде</a:t>
            </a:r>
            <a:r>
              <a:rPr lang="ru-RU" dirty="0"/>
              <a:t> отменена от </a:t>
            </a:r>
            <a:r>
              <a:rPr lang="ru-RU" dirty="0" err="1"/>
              <a:t>други</a:t>
            </a:r>
            <a:r>
              <a:rPr lang="ru-RU" dirty="0"/>
              <a:t> (</a:t>
            </a:r>
            <a:r>
              <a:rPr lang="ru-RU" dirty="0" err="1"/>
              <a:t>морални</a:t>
            </a:r>
            <a:r>
              <a:rPr lang="ru-RU" dirty="0"/>
              <a:t>) причини.</a:t>
            </a:r>
            <a:r>
              <a:rPr lang="en-GB" dirty="0"/>
              <a:t>. </a:t>
            </a:r>
          </a:p>
          <a:p>
            <a:endParaRPr lang="en-GB" dirty="0"/>
          </a:p>
          <a:p>
            <a:r>
              <a:rPr lang="en-GB" dirty="0"/>
              <a:t>David Ross: </a:t>
            </a:r>
            <a:r>
              <a:rPr lang="ru-RU" dirty="0" err="1"/>
              <a:t>Ако</a:t>
            </a:r>
            <a:r>
              <a:rPr lang="ru-RU" dirty="0"/>
              <a:t> </a:t>
            </a:r>
            <a:r>
              <a:rPr lang="ru-RU" dirty="0" err="1"/>
              <a:t>съм</a:t>
            </a:r>
            <a:r>
              <a:rPr lang="ru-RU" dirty="0"/>
              <a:t> обещал да се </a:t>
            </a:r>
            <a:r>
              <a:rPr lang="ru-RU" dirty="0" err="1"/>
              <a:t>срещна</a:t>
            </a:r>
            <a:r>
              <a:rPr lang="ru-RU" dirty="0"/>
              <a:t> с </a:t>
            </a:r>
            <a:r>
              <a:rPr lang="ru-RU" dirty="0" err="1"/>
              <a:t>приятел</a:t>
            </a:r>
            <a:r>
              <a:rPr lang="ru-RU" dirty="0"/>
              <a:t> в определено </a:t>
            </a:r>
            <a:r>
              <a:rPr lang="ru-RU" dirty="0" err="1"/>
              <a:t>време</a:t>
            </a:r>
            <a:r>
              <a:rPr lang="ru-RU" dirty="0"/>
              <a:t> за </a:t>
            </a:r>
            <a:r>
              <a:rPr lang="ru-RU" dirty="0" err="1"/>
              <a:t>някаква</a:t>
            </a:r>
            <a:r>
              <a:rPr lang="ru-RU" dirty="0"/>
              <a:t> </a:t>
            </a:r>
            <a:r>
              <a:rPr lang="ru-RU" dirty="0" err="1"/>
              <a:t>тривиална</a:t>
            </a:r>
            <a:r>
              <a:rPr lang="ru-RU" dirty="0"/>
              <a:t> причина, </a:t>
            </a:r>
            <a:r>
              <a:rPr lang="ru-RU" dirty="0" err="1"/>
              <a:t>със</a:t>
            </a:r>
            <a:r>
              <a:rPr lang="ru-RU" dirty="0"/>
              <a:t> </a:t>
            </a:r>
            <a:r>
              <a:rPr lang="ru-RU" dirty="0" err="1"/>
              <a:t>сигурност</a:t>
            </a:r>
            <a:r>
              <a:rPr lang="ru-RU" dirty="0"/>
              <a:t> </a:t>
            </a:r>
            <a:r>
              <a:rPr lang="ru-RU" dirty="0" err="1"/>
              <a:t>трябва</a:t>
            </a:r>
            <a:r>
              <a:rPr lang="ru-RU" dirty="0"/>
              <a:t> да се </a:t>
            </a:r>
            <a:r>
              <a:rPr lang="ru-RU" dirty="0" err="1"/>
              <a:t>смятам</a:t>
            </a:r>
            <a:r>
              <a:rPr lang="ru-RU" dirty="0"/>
              <a:t> за оправдан да </a:t>
            </a:r>
            <a:r>
              <a:rPr lang="ru-RU" dirty="0" err="1"/>
              <a:t>разруша</a:t>
            </a:r>
            <a:r>
              <a:rPr lang="ru-RU" dirty="0"/>
              <a:t> </a:t>
            </a:r>
            <a:r>
              <a:rPr lang="ru-RU" dirty="0" err="1"/>
              <a:t>обещанието</a:t>
            </a:r>
            <a:r>
              <a:rPr lang="ru-RU" dirty="0"/>
              <a:t> си, </a:t>
            </a:r>
            <a:r>
              <a:rPr lang="ru-RU" dirty="0" err="1"/>
              <a:t>ако</a:t>
            </a:r>
            <a:r>
              <a:rPr lang="ru-RU" dirty="0"/>
              <a:t> по </a:t>
            </a:r>
            <a:r>
              <a:rPr lang="ru-RU" dirty="0" err="1"/>
              <a:t>този</a:t>
            </a:r>
            <a:r>
              <a:rPr lang="ru-RU" dirty="0"/>
              <a:t> начин </a:t>
            </a:r>
            <a:r>
              <a:rPr lang="ru-RU" dirty="0" err="1"/>
              <a:t>мога</a:t>
            </a:r>
            <a:r>
              <a:rPr lang="ru-RU" dirty="0"/>
              <a:t> да </a:t>
            </a:r>
            <a:r>
              <a:rPr lang="ru-RU" dirty="0" err="1"/>
              <a:t>предотвратя</a:t>
            </a:r>
            <a:r>
              <a:rPr lang="ru-RU" dirty="0"/>
              <a:t> </a:t>
            </a:r>
            <a:r>
              <a:rPr lang="ru-RU" dirty="0" err="1"/>
              <a:t>сериозен</a:t>
            </a:r>
            <a:r>
              <a:rPr lang="ru-RU" dirty="0"/>
              <a:t> инцидент или да </a:t>
            </a:r>
            <a:r>
              <a:rPr lang="ru-RU" dirty="0" err="1"/>
              <a:t>донеса</a:t>
            </a:r>
            <a:r>
              <a:rPr lang="ru-RU" dirty="0"/>
              <a:t> </a:t>
            </a:r>
            <a:r>
              <a:rPr lang="ru-RU" dirty="0" err="1"/>
              <a:t>облекчение</a:t>
            </a:r>
            <a:r>
              <a:rPr lang="ru-RU" dirty="0"/>
              <a:t> на </a:t>
            </a:r>
            <a:r>
              <a:rPr lang="ru-RU" dirty="0" err="1"/>
              <a:t>жертвите</a:t>
            </a:r>
            <a:r>
              <a:rPr lang="ru-RU" dirty="0"/>
              <a:t> на </a:t>
            </a:r>
            <a:r>
              <a:rPr lang="ru-RU" dirty="0" err="1"/>
              <a:t>такъв</a:t>
            </a:r>
            <a:r>
              <a:rPr lang="ru-RU" dirty="0"/>
              <a:t>.</a:t>
            </a:r>
            <a:endParaRPr lang="en-GB" dirty="0">
              <a:effectLst/>
            </a:endParaRPr>
          </a:p>
          <a:p>
            <a:pPr marL="0" indent="0">
              <a:buNone/>
            </a:pPr>
            <a:r>
              <a:rPr lang="en-GB" dirty="0"/>
              <a:t> </a:t>
            </a:r>
            <a:endParaRPr lang="en-GB" dirty="0">
              <a:effectLst/>
            </a:endParaRPr>
          </a:p>
          <a:p>
            <a:endParaRPr lang="en-GB" dirty="0"/>
          </a:p>
          <a:p>
            <a:endParaRPr lang="en-GB" dirty="0"/>
          </a:p>
          <a:p>
            <a:endParaRPr lang="en-GB" dirty="0"/>
          </a:p>
        </p:txBody>
      </p:sp>
    </p:spTree>
    <p:extLst>
      <p:ext uri="{BB962C8B-B14F-4D97-AF65-F5344CB8AC3E}">
        <p14:creationId xmlns:p14="http://schemas.microsoft.com/office/powerpoint/2010/main" val="301743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9A19-6D6A-794E-8D7D-40E13E6EDF7E}"/>
              </a:ext>
            </a:extLst>
          </p:cNvPr>
          <p:cNvSpPr>
            <a:spLocks noGrp="1"/>
          </p:cNvSpPr>
          <p:nvPr>
            <p:ph type="title"/>
          </p:nvPr>
        </p:nvSpPr>
        <p:spPr/>
        <p:txBody>
          <a:bodyPr/>
          <a:lstStyle/>
          <a:p>
            <a:r>
              <a:rPr lang="ru-RU" b="0" i="0" dirty="0" err="1">
                <a:solidFill>
                  <a:srgbClr val="3C4043"/>
                </a:solidFill>
                <a:effectLst/>
                <a:latin typeface="Roboto" panose="02000000000000000000" pitchFamily="2" charset="0"/>
              </a:rPr>
              <a:t>Моралът</a:t>
            </a:r>
            <a:r>
              <a:rPr lang="ru-RU" b="0" i="0" dirty="0">
                <a:solidFill>
                  <a:srgbClr val="3C4043"/>
                </a:solidFill>
                <a:effectLst/>
                <a:latin typeface="Roboto" panose="02000000000000000000" pitchFamily="2" charset="0"/>
              </a:rPr>
              <a:t> и </a:t>
            </a:r>
            <a:r>
              <a:rPr lang="ru-RU" b="0" i="0" dirty="0" err="1">
                <a:solidFill>
                  <a:srgbClr val="3C4043"/>
                </a:solidFill>
                <a:effectLst/>
                <a:latin typeface="Roboto" panose="02000000000000000000" pitchFamily="2" charset="0"/>
              </a:rPr>
              <a:t>други</a:t>
            </a:r>
            <a:r>
              <a:rPr lang="ru-RU" b="0" i="0" dirty="0">
                <a:solidFill>
                  <a:srgbClr val="3C4043"/>
                </a:solidFill>
                <a:effectLst/>
                <a:latin typeface="Roboto" panose="02000000000000000000" pitchFamily="2" charset="0"/>
              </a:rPr>
              <a:t> </a:t>
            </a:r>
            <a:r>
              <a:rPr lang="ru-RU" b="0" i="0" dirty="0" err="1">
                <a:solidFill>
                  <a:srgbClr val="3C4043"/>
                </a:solidFill>
                <a:effectLst/>
                <a:latin typeface="Roboto" panose="02000000000000000000" pitchFamily="2" charset="0"/>
              </a:rPr>
              <a:t>нормативни</a:t>
            </a:r>
            <a:r>
              <a:rPr lang="ru-RU" b="0" i="0" dirty="0">
                <a:solidFill>
                  <a:srgbClr val="3C4043"/>
                </a:solidFill>
                <a:effectLst/>
                <a:latin typeface="Roboto" panose="02000000000000000000" pitchFamily="2" charset="0"/>
              </a:rPr>
              <a:t> </a:t>
            </a:r>
            <a:r>
              <a:rPr lang="ru-RU" b="0" i="0" dirty="0" err="1">
                <a:solidFill>
                  <a:srgbClr val="3C4043"/>
                </a:solidFill>
                <a:effectLst/>
                <a:latin typeface="Roboto" panose="02000000000000000000" pitchFamily="2" charset="0"/>
              </a:rPr>
              <a:t>системи</a:t>
            </a:r>
            <a:endParaRPr lang="en-GB" dirty="0"/>
          </a:p>
        </p:txBody>
      </p:sp>
      <p:sp>
        <p:nvSpPr>
          <p:cNvPr id="3" name="Content Placeholder 2">
            <a:extLst>
              <a:ext uri="{FF2B5EF4-FFF2-40B4-BE49-F238E27FC236}">
                <a16:creationId xmlns:a16="http://schemas.microsoft.com/office/drawing/2014/main" id="{1227466C-5A8B-F547-A7E5-F603C507022F}"/>
              </a:ext>
            </a:extLst>
          </p:cNvPr>
          <p:cNvSpPr>
            <a:spLocks noGrp="1"/>
          </p:cNvSpPr>
          <p:nvPr>
            <p:ph idx="1"/>
          </p:nvPr>
        </p:nvSpPr>
        <p:spPr/>
        <p:txBody>
          <a:bodyPr>
            <a:normAutofit fontScale="92500" lnSpcReduction="20000"/>
          </a:bodyPr>
          <a:lstStyle/>
          <a:p>
            <a:r>
              <a:rPr lang="bg-BG" dirty="0"/>
              <a:t>Закон</a:t>
            </a:r>
            <a:endParaRPr lang="en-GB" dirty="0"/>
          </a:p>
          <a:p>
            <a:pPr lvl="1"/>
            <a:r>
              <a:rPr lang="ru-RU" dirty="0"/>
              <a:t>Дали </a:t>
            </a:r>
            <a:r>
              <a:rPr lang="ru-RU" dirty="0" err="1"/>
              <a:t>положителният</a:t>
            </a:r>
            <a:r>
              <a:rPr lang="ru-RU" dirty="0"/>
              <a:t> или </a:t>
            </a:r>
            <a:r>
              <a:rPr lang="ru-RU" dirty="0" err="1"/>
              <a:t>критичният</a:t>
            </a:r>
            <a:r>
              <a:rPr lang="ru-RU" dirty="0"/>
              <a:t> </a:t>
            </a:r>
            <a:r>
              <a:rPr lang="ru-RU" dirty="0" err="1"/>
              <a:t>морал</a:t>
            </a:r>
            <a:r>
              <a:rPr lang="ru-RU" dirty="0"/>
              <a:t> </a:t>
            </a:r>
            <a:r>
              <a:rPr lang="ru-RU" dirty="0" err="1"/>
              <a:t>включва</a:t>
            </a:r>
            <a:r>
              <a:rPr lang="ru-RU" dirty="0"/>
              <a:t> </a:t>
            </a:r>
            <a:r>
              <a:rPr lang="ru-RU" dirty="0" err="1"/>
              <a:t>всички</a:t>
            </a:r>
            <a:r>
              <a:rPr lang="ru-RU" dirty="0"/>
              <a:t> </a:t>
            </a:r>
            <a:r>
              <a:rPr lang="ru-RU" dirty="0" err="1"/>
              <a:t>закони</a:t>
            </a:r>
            <a:r>
              <a:rPr lang="ru-RU" dirty="0"/>
              <a:t>, </a:t>
            </a:r>
            <a:r>
              <a:rPr lang="ru-RU" dirty="0" err="1"/>
              <a:t>прилагани</a:t>
            </a:r>
            <a:r>
              <a:rPr lang="ru-RU" dirty="0"/>
              <a:t> от </a:t>
            </a:r>
            <a:r>
              <a:rPr lang="ru-RU" dirty="0" err="1"/>
              <a:t>държавата</a:t>
            </a:r>
            <a:r>
              <a:rPr lang="ru-RU" dirty="0"/>
              <a:t>? Само </a:t>
            </a:r>
            <a:r>
              <a:rPr lang="ru-RU" dirty="0" err="1"/>
              <a:t>такива</a:t>
            </a:r>
            <a:r>
              <a:rPr lang="ru-RU" dirty="0"/>
              <a:t> </a:t>
            </a:r>
            <a:r>
              <a:rPr lang="ru-RU" dirty="0" err="1"/>
              <a:t>закони</a:t>
            </a:r>
            <a:r>
              <a:rPr lang="ru-RU" dirty="0"/>
              <a:t> ли </a:t>
            </a:r>
            <a:r>
              <a:rPr lang="ru-RU" dirty="0" err="1"/>
              <a:t>включва</a:t>
            </a:r>
            <a:r>
              <a:rPr lang="en-GB" dirty="0"/>
              <a:t>?</a:t>
            </a:r>
          </a:p>
          <a:p>
            <a:r>
              <a:rPr lang="bg-BG" dirty="0"/>
              <a:t>Религия</a:t>
            </a:r>
            <a:endParaRPr lang="en-GB" dirty="0"/>
          </a:p>
          <a:p>
            <a:pPr lvl="1"/>
            <a:r>
              <a:rPr lang="ru-RU" dirty="0" err="1"/>
              <a:t>Критичният</a:t>
            </a:r>
            <a:r>
              <a:rPr lang="ru-RU" dirty="0"/>
              <a:t> </a:t>
            </a:r>
            <a:r>
              <a:rPr lang="ru-RU" dirty="0" err="1"/>
              <a:t>морал</a:t>
            </a:r>
            <a:r>
              <a:rPr lang="ru-RU" dirty="0"/>
              <a:t> </a:t>
            </a:r>
            <a:r>
              <a:rPr lang="ru-RU" dirty="0" err="1"/>
              <a:t>включва</a:t>
            </a:r>
            <a:r>
              <a:rPr lang="ru-RU" dirty="0"/>
              <a:t> ли </a:t>
            </a:r>
            <a:r>
              <a:rPr lang="ru-RU" dirty="0" err="1"/>
              <a:t>всичко</a:t>
            </a:r>
            <a:r>
              <a:rPr lang="ru-RU" dirty="0"/>
              <a:t> и само </a:t>
            </a:r>
            <a:r>
              <a:rPr lang="ru-RU" dirty="0" err="1"/>
              <a:t>това</a:t>
            </a:r>
            <a:r>
              <a:rPr lang="ru-RU" dirty="0"/>
              <a:t>, </a:t>
            </a:r>
            <a:r>
              <a:rPr lang="ru-RU" dirty="0" err="1"/>
              <a:t>което</a:t>
            </a:r>
            <a:r>
              <a:rPr lang="ru-RU" dirty="0"/>
              <a:t> е </a:t>
            </a:r>
            <a:r>
              <a:rPr lang="ru-RU" dirty="0" err="1"/>
              <a:t>заповядано</a:t>
            </a:r>
            <a:r>
              <a:rPr lang="ru-RU" dirty="0"/>
              <a:t> от Бог</a:t>
            </a:r>
          </a:p>
          <a:p>
            <a:pPr lvl="1"/>
            <a:r>
              <a:rPr lang="ru-RU" dirty="0"/>
              <a:t>Дали Бог е </a:t>
            </a:r>
            <a:r>
              <a:rPr lang="ru-RU" dirty="0" err="1"/>
              <a:t>заповядал</a:t>
            </a:r>
            <a:r>
              <a:rPr lang="ru-RU" dirty="0"/>
              <a:t> </a:t>
            </a:r>
            <a:r>
              <a:rPr lang="ru-RU" dirty="0" err="1"/>
              <a:t>нещо</a:t>
            </a:r>
            <a:r>
              <a:rPr lang="ru-RU" dirty="0"/>
              <a:t>, </a:t>
            </a:r>
            <a:r>
              <a:rPr lang="ru-RU" dirty="0" err="1"/>
              <a:t>защото</a:t>
            </a:r>
            <a:r>
              <a:rPr lang="ru-RU" dirty="0"/>
              <a:t> е </a:t>
            </a:r>
            <a:r>
              <a:rPr lang="ru-RU" dirty="0" err="1"/>
              <a:t>морално</a:t>
            </a:r>
            <a:r>
              <a:rPr lang="ru-RU" dirty="0"/>
              <a:t>, или </a:t>
            </a:r>
            <a:r>
              <a:rPr lang="ru-RU" dirty="0" err="1"/>
              <a:t>нещо</a:t>
            </a:r>
            <a:r>
              <a:rPr lang="ru-RU" dirty="0"/>
              <a:t> е </a:t>
            </a:r>
            <a:r>
              <a:rPr lang="ru-RU" dirty="0" err="1"/>
              <a:t>станало</a:t>
            </a:r>
            <a:r>
              <a:rPr lang="ru-RU" dirty="0"/>
              <a:t> </a:t>
            </a:r>
            <a:r>
              <a:rPr lang="ru-RU" dirty="0" err="1"/>
              <a:t>морално</a:t>
            </a:r>
            <a:r>
              <a:rPr lang="ru-RU" dirty="0"/>
              <a:t>, </a:t>
            </a:r>
            <a:r>
              <a:rPr lang="ru-RU" dirty="0" err="1"/>
              <a:t>защото</a:t>
            </a:r>
            <a:r>
              <a:rPr lang="ru-RU" dirty="0"/>
              <a:t> е било </a:t>
            </a:r>
            <a:r>
              <a:rPr lang="ru-RU" dirty="0" err="1"/>
              <a:t>заповядано</a:t>
            </a:r>
            <a:r>
              <a:rPr lang="ru-RU" dirty="0"/>
              <a:t> от Бог (</a:t>
            </a:r>
            <a:r>
              <a:rPr lang="ru-RU" dirty="0" err="1"/>
              <a:t>рационализъм</a:t>
            </a:r>
            <a:r>
              <a:rPr lang="ru-RU" dirty="0"/>
              <a:t> </a:t>
            </a:r>
            <a:r>
              <a:rPr lang="ru-RU" dirty="0" err="1"/>
              <a:t>срещу</a:t>
            </a:r>
            <a:r>
              <a:rPr lang="ru-RU" dirty="0"/>
              <a:t> </a:t>
            </a:r>
            <a:r>
              <a:rPr lang="ru-RU" dirty="0" err="1"/>
              <a:t>волунтаризъм</a:t>
            </a:r>
            <a:r>
              <a:rPr lang="ru-RU" dirty="0"/>
              <a:t>). Ами Авраам и Исак.</a:t>
            </a:r>
          </a:p>
          <a:p>
            <a:pPr lvl="1"/>
            <a:r>
              <a:rPr lang="ru-RU" dirty="0" err="1"/>
              <a:t>Атеистите</a:t>
            </a:r>
            <a:r>
              <a:rPr lang="ru-RU" dirty="0"/>
              <a:t> непременно ли </a:t>
            </a:r>
            <a:r>
              <a:rPr lang="ru-RU" dirty="0" err="1"/>
              <a:t>са</a:t>
            </a:r>
            <a:r>
              <a:rPr lang="ru-RU" dirty="0"/>
              <a:t> </a:t>
            </a:r>
            <a:r>
              <a:rPr lang="ru-RU" dirty="0" err="1"/>
              <a:t>неморални</a:t>
            </a:r>
            <a:r>
              <a:rPr lang="ru-RU" dirty="0"/>
              <a:t> или </a:t>
            </a:r>
            <a:r>
              <a:rPr lang="ru-RU" dirty="0" err="1"/>
              <a:t>аморални</a:t>
            </a:r>
            <a:r>
              <a:rPr lang="ru-RU" dirty="0"/>
              <a:t>? Непременно ли </a:t>
            </a:r>
            <a:r>
              <a:rPr lang="ru-RU" dirty="0" err="1"/>
              <a:t>едно</a:t>
            </a:r>
            <a:r>
              <a:rPr lang="ru-RU" dirty="0"/>
              <a:t> </a:t>
            </a:r>
            <a:r>
              <a:rPr lang="ru-RU" dirty="0" err="1"/>
              <a:t>атеистично</a:t>
            </a:r>
            <a:r>
              <a:rPr lang="ru-RU" dirty="0"/>
              <a:t> общество е </a:t>
            </a:r>
            <a:r>
              <a:rPr lang="ru-RU" dirty="0" err="1"/>
              <a:t>по-неморално</a:t>
            </a:r>
            <a:r>
              <a:rPr lang="ru-RU" dirty="0"/>
              <a:t> от </a:t>
            </a:r>
            <a:r>
              <a:rPr lang="ru-RU" dirty="0" err="1"/>
              <a:t>религиозното</a:t>
            </a:r>
            <a:r>
              <a:rPr lang="en-GB" dirty="0"/>
              <a:t>?</a:t>
            </a:r>
          </a:p>
          <a:p>
            <a:r>
              <a:rPr lang="bg-BG" dirty="0"/>
              <a:t>Традиции</a:t>
            </a:r>
            <a:endParaRPr lang="en-GB" dirty="0"/>
          </a:p>
          <a:p>
            <a:r>
              <a:rPr lang="bg-BG" dirty="0"/>
              <a:t>Личен интерес</a:t>
            </a:r>
            <a:r>
              <a:rPr lang="en-GB" dirty="0"/>
              <a:t>: </a:t>
            </a:r>
          </a:p>
          <a:p>
            <a:pPr lvl="1"/>
            <a:r>
              <a:rPr lang="ru-RU" dirty="0" err="1"/>
              <a:t>може</a:t>
            </a:r>
            <a:r>
              <a:rPr lang="ru-RU" dirty="0"/>
              <a:t> </a:t>
            </a:r>
            <a:r>
              <a:rPr lang="ru-RU" dirty="0" err="1"/>
              <a:t>моралът</a:t>
            </a:r>
            <a:r>
              <a:rPr lang="ru-RU" dirty="0"/>
              <a:t> и </a:t>
            </a:r>
            <a:r>
              <a:rPr lang="ru-RU" dirty="0" err="1"/>
              <a:t>личният</a:t>
            </a:r>
            <a:r>
              <a:rPr lang="ru-RU" dirty="0"/>
              <a:t> интерес да </a:t>
            </a:r>
            <a:r>
              <a:rPr lang="ru-RU" dirty="0" err="1"/>
              <a:t>рухнат</a:t>
            </a:r>
            <a:r>
              <a:rPr lang="ru-RU" dirty="0"/>
              <a:t>: </a:t>
            </a:r>
            <a:r>
              <a:rPr lang="ru-RU" dirty="0" err="1"/>
              <a:t>трябва</a:t>
            </a:r>
            <a:r>
              <a:rPr lang="ru-RU" dirty="0"/>
              <a:t> ли да правим </a:t>
            </a:r>
            <a:r>
              <a:rPr lang="ru-RU" dirty="0" err="1"/>
              <a:t>всичко</a:t>
            </a:r>
            <a:r>
              <a:rPr lang="ru-RU" dirty="0"/>
              <a:t> и само </a:t>
            </a:r>
            <a:r>
              <a:rPr lang="ru-RU" dirty="0" err="1"/>
              <a:t>това</a:t>
            </a:r>
            <a:r>
              <a:rPr lang="ru-RU" dirty="0"/>
              <a:t>, </a:t>
            </a:r>
            <a:r>
              <a:rPr lang="ru-RU" dirty="0" err="1"/>
              <a:t>което</a:t>
            </a:r>
            <a:r>
              <a:rPr lang="ru-RU" dirty="0"/>
              <a:t> </a:t>
            </a:r>
            <a:r>
              <a:rPr lang="ru-RU" dirty="0" err="1"/>
              <a:t>отговаря</a:t>
            </a:r>
            <a:r>
              <a:rPr lang="ru-RU" dirty="0"/>
              <a:t> на </a:t>
            </a:r>
            <a:r>
              <a:rPr lang="ru-RU" dirty="0" err="1"/>
              <a:t>личните</a:t>
            </a:r>
            <a:r>
              <a:rPr lang="ru-RU" dirty="0"/>
              <a:t> ни </a:t>
            </a:r>
            <a:r>
              <a:rPr lang="ru-RU" dirty="0" err="1"/>
              <a:t>интереси</a:t>
            </a:r>
            <a:r>
              <a:rPr lang="ru-RU" dirty="0"/>
              <a:t>.</a:t>
            </a:r>
            <a:endParaRPr lang="en-GB" dirty="0"/>
          </a:p>
        </p:txBody>
      </p:sp>
    </p:spTree>
    <p:extLst>
      <p:ext uri="{BB962C8B-B14F-4D97-AF65-F5344CB8AC3E}">
        <p14:creationId xmlns:p14="http://schemas.microsoft.com/office/powerpoint/2010/main" val="137330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C0831-E566-2945-B657-7BACD840D1E1}"/>
              </a:ext>
            </a:extLst>
          </p:cNvPr>
          <p:cNvSpPr>
            <a:spLocks noGrp="1"/>
          </p:cNvSpPr>
          <p:nvPr>
            <p:ph type="title"/>
          </p:nvPr>
        </p:nvSpPr>
        <p:spPr/>
        <p:txBody>
          <a:bodyPr/>
          <a:lstStyle/>
          <a:p>
            <a:r>
              <a:rPr lang="bg-BG" dirty="0"/>
              <a:t>Благодаря за вниманието</a:t>
            </a:r>
            <a:r>
              <a:rPr lang="en-GB" dirty="0"/>
              <a:t>!</a:t>
            </a:r>
          </a:p>
        </p:txBody>
      </p:sp>
      <p:sp>
        <p:nvSpPr>
          <p:cNvPr id="3" name="Content Placeholder 2">
            <a:extLst>
              <a:ext uri="{FF2B5EF4-FFF2-40B4-BE49-F238E27FC236}">
                <a16:creationId xmlns:a16="http://schemas.microsoft.com/office/drawing/2014/main" id="{27E4F136-107E-5A4E-A93D-30FD994F6339}"/>
              </a:ext>
            </a:extLst>
          </p:cNvPr>
          <p:cNvSpPr>
            <a:spLocks noGrp="1"/>
          </p:cNvSpPr>
          <p:nvPr>
            <p:ph idx="1"/>
          </p:nvPr>
        </p:nvSpPr>
        <p:spPr/>
        <p:txBody>
          <a:bodyPr/>
          <a:lstStyle/>
          <a:p>
            <a:endParaRPr lang="en-GB" dirty="0"/>
          </a:p>
          <a:p>
            <a:endParaRPr lang="en-GB" dirty="0"/>
          </a:p>
          <a:p>
            <a:endParaRPr lang="en-GB" dirty="0"/>
          </a:p>
          <a:p>
            <a:endParaRPr lang="en-GB" dirty="0"/>
          </a:p>
          <a:p>
            <a:pPr marL="1371600" lvl="3" indent="0">
              <a:buNone/>
            </a:pPr>
            <a:r>
              <a:rPr lang="en-GB" sz="2800" dirty="0"/>
              <a:t>				</a:t>
            </a:r>
            <a:r>
              <a:rPr lang="en-GB" sz="2800" dirty="0" err="1"/>
              <a:t>giovanni.sartor@unibo.it</a:t>
            </a:r>
            <a:endParaRPr lang="en-GB" sz="2800" dirty="0"/>
          </a:p>
        </p:txBody>
      </p:sp>
    </p:spTree>
    <p:extLst>
      <p:ext uri="{BB962C8B-B14F-4D97-AF65-F5344CB8AC3E}">
        <p14:creationId xmlns:p14="http://schemas.microsoft.com/office/powerpoint/2010/main" val="1201441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4A7C31BC41F84CAD7420467C61AFB7" ma:contentTypeVersion="15" ma:contentTypeDescription="Create a new document." ma:contentTypeScope="" ma:versionID="7cf3dc1689557a285f2d2ce45e273514">
  <xsd:schema xmlns:xsd="http://www.w3.org/2001/XMLSchema" xmlns:xs="http://www.w3.org/2001/XMLSchema" xmlns:p="http://schemas.microsoft.com/office/2006/metadata/properties" xmlns:ns2="97c5e815-bb9e-417e-a357-9d725bdad6ad" xmlns:ns3="3ad8ab27-81d5-4733-84af-62e9df1d9f84" targetNamespace="http://schemas.microsoft.com/office/2006/metadata/properties" ma:root="true" ma:fieldsID="2244a2ca672ddea134902b58b882a48c" ns2:_="" ns3:_="">
    <xsd:import namespace="97c5e815-bb9e-417e-a357-9d725bdad6ad"/>
    <xsd:import namespace="3ad8ab27-81d5-4733-84af-62e9df1d9f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5e815-bb9e-417e-a357-9d725bdad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77b169b-7464-4c14-89c9-ab876efcba0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d8ab27-81d5-4733-84af-62e9df1d9f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0ff5b68-f3c9-42ae-9f4f-c4fbcf79e558}" ma:internalName="TaxCatchAll" ma:showField="CatchAllData" ma:web="3ad8ab27-81d5-4733-84af-62e9df1d9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ad8ab27-81d5-4733-84af-62e9df1d9f84" xsi:nil="true"/>
    <lcf76f155ced4ddcb4097134ff3c332f xmlns="97c5e815-bb9e-417e-a357-9d725bdad6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C797EFB-6319-46CA-97CF-D98C173BA7DC}">
  <ds:schemaRefs>
    <ds:schemaRef ds:uri="http://schemas.microsoft.com/sharepoint/v3/contenttype/forms"/>
  </ds:schemaRefs>
</ds:datastoreItem>
</file>

<file path=customXml/itemProps2.xml><?xml version="1.0" encoding="utf-8"?>
<ds:datastoreItem xmlns:ds="http://schemas.openxmlformats.org/officeDocument/2006/customXml" ds:itemID="{176F0CE4-B0A7-4664-B3F8-2C1ED5AC9E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5e815-bb9e-417e-a357-9d725bdad6ad"/>
    <ds:schemaRef ds:uri="3ad8ab27-81d5-4733-84af-62e9df1d9f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7E704A-824A-405B-8AEE-C23E6AA97976}">
  <ds:schemaRefs>
    <ds:schemaRef ds:uri="http://schemas.microsoft.com/office/2006/metadata/properties"/>
    <ds:schemaRef ds:uri="http://schemas.microsoft.com/office/infopath/2007/PartnerControls"/>
    <ds:schemaRef ds:uri="3ad8ab27-81d5-4733-84af-62e9df1d9f84"/>
    <ds:schemaRef ds:uri="97c5e815-bb9e-417e-a357-9d725bdad6ad"/>
  </ds:schemaRefs>
</ds:datastoreItem>
</file>

<file path=docProps/app.xml><?xml version="1.0" encoding="utf-8"?>
<Properties xmlns="http://schemas.openxmlformats.org/officeDocument/2006/extended-properties" xmlns:vt="http://schemas.openxmlformats.org/officeDocument/2006/docPropsVTypes">
  <TotalTime>2932</TotalTime>
  <Words>1469</Words>
  <Application>Microsoft Office PowerPoint</Application>
  <PresentationFormat>Widescreen</PresentationFormat>
  <Paragraphs>152</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Roboto</vt:lpstr>
      <vt:lpstr>Söhne</vt:lpstr>
      <vt:lpstr>Office Theme</vt:lpstr>
      <vt:lpstr>Етика/Морал</vt:lpstr>
      <vt:lpstr>Какво е Етика/Морал?</vt:lpstr>
      <vt:lpstr>Какво е Етика/Морал?</vt:lpstr>
      <vt:lpstr>Етика срещу метаетика</vt:lpstr>
      <vt:lpstr>Абсолютизъм срещу релативизъм</vt:lpstr>
      <vt:lpstr>Морал и несъгласие</vt:lpstr>
      <vt:lpstr>Про-танто и морална преценка</vt:lpstr>
      <vt:lpstr>Моралът и други нормативни системи</vt:lpstr>
      <vt:lpstr>Благодаря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Ethics/Morality</dc:title>
  <dc:creator>Sartor, Giovanni</dc:creator>
  <cp:lastModifiedBy>Александър Иванов</cp:lastModifiedBy>
  <cp:revision>54</cp:revision>
  <dcterms:created xsi:type="dcterms:W3CDTF">2021-02-28T11:01:55Z</dcterms:created>
  <dcterms:modified xsi:type="dcterms:W3CDTF">2023-11-16T21:17:42Z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0x0101006A4A7C31BC41F84CAD7420467C61AFB7</vt:lpwstr>
  </property>
</Properties>
</file>