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70"/>
  </p:normalViewPr>
  <p:slideViewPr>
    <p:cSldViewPr>
      <p:cViewPr varScale="1">
        <p:scale>
          <a:sx n="60" d="100"/>
          <a:sy n="60" d="100"/>
        </p:scale>
        <p:origin x="58" y="36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75F9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968"/>
            <a:ext cx="9143999" cy="414933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7900" y="1996440"/>
            <a:ext cx="2130031" cy="15722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905999"/>
            <a:ext cx="9144000" cy="2952115"/>
          </a:xfrm>
          <a:custGeom>
            <a:avLst/>
            <a:gdLst/>
            <a:ahLst/>
            <a:cxnLst/>
            <a:rect l="l" t="t" r="r" b="b"/>
            <a:pathLst>
              <a:path w="9144000" h="2952115">
                <a:moveTo>
                  <a:pt x="9144000" y="2952000"/>
                </a:moveTo>
                <a:lnTo>
                  <a:pt x="0" y="2952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2952000"/>
                </a:lnTo>
                <a:close/>
              </a:path>
            </a:pathLst>
          </a:custGeom>
          <a:solidFill>
            <a:srgbClr val="718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8767" y="3816096"/>
            <a:ext cx="9036050" cy="180340"/>
          </a:xfrm>
          <a:custGeom>
            <a:avLst/>
            <a:gdLst/>
            <a:ahLst/>
            <a:cxnLst/>
            <a:rect l="l" t="t" r="r" b="b"/>
            <a:pathLst>
              <a:path w="9036050" h="180339">
                <a:moveTo>
                  <a:pt x="0" y="0"/>
                </a:moveTo>
                <a:lnTo>
                  <a:pt x="0" y="179984"/>
                </a:lnTo>
              </a:path>
              <a:path w="9036050" h="180339">
                <a:moveTo>
                  <a:pt x="74663" y="0"/>
                </a:moveTo>
                <a:lnTo>
                  <a:pt x="74663" y="179984"/>
                </a:lnTo>
              </a:path>
              <a:path w="9036050" h="180339">
                <a:moveTo>
                  <a:pt x="150863" y="0"/>
                </a:moveTo>
                <a:lnTo>
                  <a:pt x="150863" y="179984"/>
                </a:lnTo>
              </a:path>
              <a:path w="9036050" h="180339">
                <a:moveTo>
                  <a:pt x="227063" y="0"/>
                </a:moveTo>
                <a:lnTo>
                  <a:pt x="227063" y="179984"/>
                </a:lnTo>
              </a:path>
              <a:path w="9036050" h="180339">
                <a:moveTo>
                  <a:pt x="303263" y="0"/>
                </a:moveTo>
                <a:lnTo>
                  <a:pt x="303263" y="179984"/>
                </a:lnTo>
              </a:path>
              <a:path w="9036050" h="180339">
                <a:moveTo>
                  <a:pt x="379463" y="0"/>
                </a:moveTo>
                <a:lnTo>
                  <a:pt x="379463" y="179984"/>
                </a:lnTo>
              </a:path>
              <a:path w="9036050" h="180339">
                <a:moveTo>
                  <a:pt x="454177" y="0"/>
                </a:moveTo>
                <a:lnTo>
                  <a:pt x="454177" y="179984"/>
                </a:lnTo>
              </a:path>
              <a:path w="9036050" h="180339">
                <a:moveTo>
                  <a:pt x="530377" y="0"/>
                </a:moveTo>
                <a:lnTo>
                  <a:pt x="530377" y="179984"/>
                </a:lnTo>
              </a:path>
              <a:path w="9036050" h="180339">
                <a:moveTo>
                  <a:pt x="606577" y="0"/>
                </a:moveTo>
                <a:lnTo>
                  <a:pt x="606577" y="179984"/>
                </a:lnTo>
              </a:path>
              <a:path w="9036050" h="180339">
                <a:moveTo>
                  <a:pt x="682777" y="0"/>
                </a:moveTo>
                <a:lnTo>
                  <a:pt x="682777" y="179984"/>
                </a:lnTo>
              </a:path>
              <a:path w="9036050" h="180339">
                <a:moveTo>
                  <a:pt x="758977" y="0"/>
                </a:moveTo>
                <a:lnTo>
                  <a:pt x="758977" y="179984"/>
                </a:lnTo>
              </a:path>
              <a:path w="9036050" h="180339">
                <a:moveTo>
                  <a:pt x="835177" y="0"/>
                </a:moveTo>
                <a:lnTo>
                  <a:pt x="835177" y="179984"/>
                </a:lnTo>
              </a:path>
              <a:path w="9036050" h="180339">
                <a:moveTo>
                  <a:pt x="909828" y="0"/>
                </a:moveTo>
                <a:lnTo>
                  <a:pt x="909828" y="179984"/>
                </a:lnTo>
              </a:path>
              <a:path w="9036050" h="180339">
                <a:moveTo>
                  <a:pt x="986028" y="0"/>
                </a:moveTo>
                <a:lnTo>
                  <a:pt x="986028" y="179984"/>
                </a:lnTo>
              </a:path>
              <a:path w="9036050" h="180339">
                <a:moveTo>
                  <a:pt x="1062228" y="0"/>
                </a:moveTo>
                <a:lnTo>
                  <a:pt x="1062228" y="179984"/>
                </a:lnTo>
              </a:path>
              <a:path w="9036050" h="180339">
                <a:moveTo>
                  <a:pt x="1138428" y="0"/>
                </a:moveTo>
                <a:lnTo>
                  <a:pt x="1138428" y="179984"/>
                </a:lnTo>
              </a:path>
              <a:path w="9036050" h="180339">
                <a:moveTo>
                  <a:pt x="1214628" y="0"/>
                </a:moveTo>
                <a:lnTo>
                  <a:pt x="1214628" y="179984"/>
                </a:lnTo>
              </a:path>
              <a:path w="9036050" h="180339">
                <a:moveTo>
                  <a:pt x="1290828" y="0"/>
                </a:moveTo>
                <a:lnTo>
                  <a:pt x="1290828" y="179984"/>
                </a:lnTo>
              </a:path>
              <a:path w="9036050" h="180339">
                <a:moveTo>
                  <a:pt x="1365491" y="0"/>
                </a:moveTo>
                <a:lnTo>
                  <a:pt x="1365491" y="179984"/>
                </a:lnTo>
              </a:path>
              <a:path w="9036050" h="180339">
                <a:moveTo>
                  <a:pt x="1441691" y="0"/>
                </a:moveTo>
                <a:lnTo>
                  <a:pt x="1441691" y="179984"/>
                </a:lnTo>
              </a:path>
              <a:path w="9036050" h="180339">
                <a:moveTo>
                  <a:pt x="1517891" y="0"/>
                </a:moveTo>
                <a:lnTo>
                  <a:pt x="1517891" y="179984"/>
                </a:lnTo>
              </a:path>
              <a:path w="9036050" h="180339">
                <a:moveTo>
                  <a:pt x="1594091" y="0"/>
                </a:moveTo>
                <a:lnTo>
                  <a:pt x="1594091" y="179984"/>
                </a:lnTo>
              </a:path>
              <a:path w="9036050" h="180339">
                <a:moveTo>
                  <a:pt x="1670291" y="0"/>
                </a:moveTo>
                <a:lnTo>
                  <a:pt x="1670291" y="179984"/>
                </a:lnTo>
              </a:path>
              <a:path w="9036050" h="180339">
                <a:moveTo>
                  <a:pt x="1746491" y="0"/>
                </a:moveTo>
                <a:lnTo>
                  <a:pt x="1746491" y="179984"/>
                </a:lnTo>
              </a:path>
              <a:path w="9036050" h="180339">
                <a:moveTo>
                  <a:pt x="1821154" y="0"/>
                </a:moveTo>
                <a:lnTo>
                  <a:pt x="1821154" y="179984"/>
                </a:lnTo>
              </a:path>
              <a:path w="9036050" h="180339">
                <a:moveTo>
                  <a:pt x="1897354" y="0"/>
                </a:moveTo>
                <a:lnTo>
                  <a:pt x="1897354" y="179984"/>
                </a:lnTo>
              </a:path>
              <a:path w="9036050" h="180339">
                <a:moveTo>
                  <a:pt x="1973554" y="0"/>
                </a:moveTo>
                <a:lnTo>
                  <a:pt x="1973554" y="179984"/>
                </a:lnTo>
              </a:path>
              <a:path w="9036050" h="180339">
                <a:moveTo>
                  <a:pt x="2049754" y="0"/>
                </a:moveTo>
                <a:lnTo>
                  <a:pt x="2049754" y="179984"/>
                </a:lnTo>
              </a:path>
              <a:path w="9036050" h="180339">
                <a:moveTo>
                  <a:pt x="2125954" y="0"/>
                </a:moveTo>
                <a:lnTo>
                  <a:pt x="2125954" y="179984"/>
                </a:lnTo>
              </a:path>
              <a:path w="9036050" h="180339">
                <a:moveTo>
                  <a:pt x="2202154" y="0"/>
                </a:moveTo>
                <a:lnTo>
                  <a:pt x="2202154" y="179984"/>
                </a:lnTo>
              </a:path>
              <a:path w="9036050" h="180339">
                <a:moveTo>
                  <a:pt x="2276868" y="0"/>
                </a:moveTo>
                <a:lnTo>
                  <a:pt x="2276868" y="179984"/>
                </a:lnTo>
              </a:path>
              <a:path w="9036050" h="180339">
                <a:moveTo>
                  <a:pt x="2353068" y="0"/>
                </a:moveTo>
                <a:lnTo>
                  <a:pt x="2353068" y="179984"/>
                </a:lnTo>
              </a:path>
              <a:path w="9036050" h="180339">
                <a:moveTo>
                  <a:pt x="2429268" y="0"/>
                </a:moveTo>
                <a:lnTo>
                  <a:pt x="2429268" y="179984"/>
                </a:lnTo>
              </a:path>
              <a:path w="9036050" h="180339">
                <a:moveTo>
                  <a:pt x="2505468" y="0"/>
                </a:moveTo>
                <a:lnTo>
                  <a:pt x="2505468" y="179984"/>
                </a:lnTo>
              </a:path>
              <a:path w="9036050" h="180339">
                <a:moveTo>
                  <a:pt x="2581668" y="0"/>
                </a:moveTo>
                <a:lnTo>
                  <a:pt x="2581668" y="179984"/>
                </a:lnTo>
              </a:path>
              <a:path w="9036050" h="180339">
                <a:moveTo>
                  <a:pt x="2656332" y="0"/>
                </a:moveTo>
                <a:lnTo>
                  <a:pt x="2656332" y="179984"/>
                </a:lnTo>
              </a:path>
              <a:path w="9036050" h="180339">
                <a:moveTo>
                  <a:pt x="2732532" y="0"/>
                </a:moveTo>
                <a:lnTo>
                  <a:pt x="2732532" y="179984"/>
                </a:lnTo>
              </a:path>
              <a:path w="9036050" h="180339">
                <a:moveTo>
                  <a:pt x="2808732" y="0"/>
                </a:moveTo>
                <a:lnTo>
                  <a:pt x="2808732" y="179984"/>
                </a:lnTo>
              </a:path>
              <a:path w="9036050" h="180339">
                <a:moveTo>
                  <a:pt x="2884932" y="0"/>
                </a:moveTo>
                <a:lnTo>
                  <a:pt x="2884932" y="179984"/>
                </a:lnTo>
              </a:path>
              <a:path w="9036050" h="180339">
                <a:moveTo>
                  <a:pt x="2961132" y="0"/>
                </a:moveTo>
                <a:lnTo>
                  <a:pt x="2961132" y="179984"/>
                </a:lnTo>
              </a:path>
              <a:path w="9036050" h="180339">
                <a:moveTo>
                  <a:pt x="3037332" y="0"/>
                </a:moveTo>
                <a:lnTo>
                  <a:pt x="3037332" y="179984"/>
                </a:lnTo>
              </a:path>
              <a:path w="9036050" h="180339">
                <a:moveTo>
                  <a:pt x="3111995" y="0"/>
                </a:moveTo>
                <a:lnTo>
                  <a:pt x="3111995" y="179984"/>
                </a:lnTo>
              </a:path>
              <a:path w="9036050" h="180339">
                <a:moveTo>
                  <a:pt x="3188195" y="0"/>
                </a:moveTo>
                <a:lnTo>
                  <a:pt x="3188195" y="179984"/>
                </a:lnTo>
              </a:path>
              <a:path w="9036050" h="180339">
                <a:moveTo>
                  <a:pt x="3264395" y="0"/>
                </a:moveTo>
                <a:lnTo>
                  <a:pt x="3264395" y="179984"/>
                </a:lnTo>
              </a:path>
              <a:path w="9036050" h="180339">
                <a:moveTo>
                  <a:pt x="3340595" y="0"/>
                </a:moveTo>
                <a:lnTo>
                  <a:pt x="3340595" y="179984"/>
                </a:lnTo>
              </a:path>
              <a:path w="9036050" h="180339">
                <a:moveTo>
                  <a:pt x="3416795" y="0"/>
                </a:moveTo>
                <a:lnTo>
                  <a:pt x="3416795" y="179984"/>
                </a:lnTo>
              </a:path>
              <a:path w="9036050" h="180339">
                <a:moveTo>
                  <a:pt x="3492995" y="0"/>
                </a:moveTo>
                <a:lnTo>
                  <a:pt x="3492995" y="179984"/>
                </a:lnTo>
              </a:path>
              <a:path w="9036050" h="180339">
                <a:moveTo>
                  <a:pt x="3567709" y="0"/>
                </a:moveTo>
                <a:lnTo>
                  <a:pt x="3567709" y="179984"/>
                </a:lnTo>
              </a:path>
              <a:path w="9036050" h="180339">
                <a:moveTo>
                  <a:pt x="3643909" y="0"/>
                </a:moveTo>
                <a:lnTo>
                  <a:pt x="3643909" y="179984"/>
                </a:lnTo>
              </a:path>
              <a:path w="9036050" h="180339">
                <a:moveTo>
                  <a:pt x="3720109" y="0"/>
                </a:moveTo>
                <a:lnTo>
                  <a:pt x="3720109" y="179984"/>
                </a:lnTo>
              </a:path>
              <a:path w="9036050" h="180339">
                <a:moveTo>
                  <a:pt x="3796309" y="0"/>
                </a:moveTo>
                <a:lnTo>
                  <a:pt x="3796309" y="179984"/>
                </a:lnTo>
              </a:path>
              <a:path w="9036050" h="180339">
                <a:moveTo>
                  <a:pt x="3872509" y="0"/>
                </a:moveTo>
                <a:lnTo>
                  <a:pt x="3872509" y="179984"/>
                </a:lnTo>
              </a:path>
              <a:path w="9036050" h="180339">
                <a:moveTo>
                  <a:pt x="3948709" y="0"/>
                </a:moveTo>
                <a:lnTo>
                  <a:pt x="3948709" y="179984"/>
                </a:lnTo>
              </a:path>
              <a:path w="9036050" h="180339">
                <a:moveTo>
                  <a:pt x="4023372" y="0"/>
                </a:moveTo>
                <a:lnTo>
                  <a:pt x="4023372" y="179984"/>
                </a:lnTo>
              </a:path>
              <a:path w="9036050" h="180339">
                <a:moveTo>
                  <a:pt x="4099572" y="0"/>
                </a:moveTo>
                <a:lnTo>
                  <a:pt x="4099572" y="179984"/>
                </a:lnTo>
              </a:path>
              <a:path w="9036050" h="180339">
                <a:moveTo>
                  <a:pt x="4175772" y="0"/>
                </a:moveTo>
                <a:lnTo>
                  <a:pt x="4175772" y="179984"/>
                </a:lnTo>
              </a:path>
              <a:path w="9036050" h="180339">
                <a:moveTo>
                  <a:pt x="4251972" y="0"/>
                </a:moveTo>
                <a:lnTo>
                  <a:pt x="4251972" y="179984"/>
                </a:lnTo>
              </a:path>
              <a:path w="9036050" h="180339">
                <a:moveTo>
                  <a:pt x="4328172" y="0"/>
                </a:moveTo>
                <a:lnTo>
                  <a:pt x="4328172" y="179984"/>
                </a:lnTo>
              </a:path>
              <a:path w="9036050" h="180339">
                <a:moveTo>
                  <a:pt x="4404372" y="0"/>
                </a:moveTo>
                <a:lnTo>
                  <a:pt x="4404372" y="179984"/>
                </a:lnTo>
              </a:path>
              <a:path w="9036050" h="180339">
                <a:moveTo>
                  <a:pt x="4479036" y="0"/>
                </a:moveTo>
                <a:lnTo>
                  <a:pt x="4479036" y="179984"/>
                </a:lnTo>
              </a:path>
              <a:path w="9036050" h="180339">
                <a:moveTo>
                  <a:pt x="4555236" y="0"/>
                </a:moveTo>
                <a:lnTo>
                  <a:pt x="4555236" y="179984"/>
                </a:lnTo>
              </a:path>
              <a:path w="9036050" h="180339">
                <a:moveTo>
                  <a:pt x="4631436" y="0"/>
                </a:moveTo>
                <a:lnTo>
                  <a:pt x="4631436" y="179984"/>
                </a:lnTo>
              </a:path>
              <a:path w="9036050" h="180339">
                <a:moveTo>
                  <a:pt x="4707636" y="0"/>
                </a:moveTo>
                <a:lnTo>
                  <a:pt x="4707636" y="179984"/>
                </a:lnTo>
              </a:path>
              <a:path w="9036050" h="180339">
                <a:moveTo>
                  <a:pt x="4783836" y="0"/>
                </a:moveTo>
                <a:lnTo>
                  <a:pt x="4783836" y="179984"/>
                </a:lnTo>
              </a:path>
              <a:path w="9036050" h="180339">
                <a:moveTo>
                  <a:pt x="4860036" y="0"/>
                </a:moveTo>
                <a:lnTo>
                  <a:pt x="4860036" y="179984"/>
                </a:lnTo>
              </a:path>
              <a:path w="9036050" h="180339">
                <a:moveTo>
                  <a:pt x="4934686" y="0"/>
                </a:moveTo>
                <a:lnTo>
                  <a:pt x="4934686" y="179984"/>
                </a:lnTo>
              </a:path>
              <a:path w="9036050" h="180339">
                <a:moveTo>
                  <a:pt x="5010886" y="0"/>
                </a:moveTo>
                <a:lnTo>
                  <a:pt x="5010886" y="179984"/>
                </a:lnTo>
              </a:path>
              <a:path w="9036050" h="180339">
                <a:moveTo>
                  <a:pt x="5087086" y="0"/>
                </a:moveTo>
                <a:lnTo>
                  <a:pt x="5087086" y="179984"/>
                </a:lnTo>
              </a:path>
              <a:path w="9036050" h="180339">
                <a:moveTo>
                  <a:pt x="5163286" y="0"/>
                </a:moveTo>
                <a:lnTo>
                  <a:pt x="5163286" y="179984"/>
                </a:lnTo>
              </a:path>
              <a:path w="9036050" h="180339">
                <a:moveTo>
                  <a:pt x="5239486" y="0"/>
                </a:moveTo>
                <a:lnTo>
                  <a:pt x="5239486" y="179984"/>
                </a:lnTo>
              </a:path>
              <a:path w="9036050" h="180339">
                <a:moveTo>
                  <a:pt x="5314200" y="0"/>
                </a:moveTo>
                <a:lnTo>
                  <a:pt x="5314200" y="179984"/>
                </a:lnTo>
              </a:path>
              <a:path w="9036050" h="180339">
                <a:moveTo>
                  <a:pt x="5390400" y="0"/>
                </a:moveTo>
                <a:lnTo>
                  <a:pt x="5390400" y="179984"/>
                </a:lnTo>
              </a:path>
              <a:path w="9036050" h="180339">
                <a:moveTo>
                  <a:pt x="5466600" y="0"/>
                </a:moveTo>
                <a:lnTo>
                  <a:pt x="5466600" y="179984"/>
                </a:lnTo>
              </a:path>
              <a:path w="9036050" h="180339">
                <a:moveTo>
                  <a:pt x="5542800" y="0"/>
                </a:moveTo>
                <a:lnTo>
                  <a:pt x="5542800" y="179984"/>
                </a:lnTo>
              </a:path>
              <a:path w="9036050" h="180339">
                <a:moveTo>
                  <a:pt x="5619000" y="0"/>
                </a:moveTo>
                <a:lnTo>
                  <a:pt x="5619000" y="179984"/>
                </a:lnTo>
              </a:path>
              <a:path w="9036050" h="180339">
                <a:moveTo>
                  <a:pt x="5695200" y="0"/>
                </a:moveTo>
                <a:lnTo>
                  <a:pt x="5695200" y="179984"/>
                </a:lnTo>
              </a:path>
              <a:path w="9036050" h="180339">
                <a:moveTo>
                  <a:pt x="5769864" y="0"/>
                </a:moveTo>
                <a:lnTo>
                  <a:pt x="5769864" y="179984"/>
                </a:lnTo>
              </a:path>
              <a:path w="9036050" h="180339">
                <a:moveTo>
                  <a:pt x="5846064" y="0"/>
                </a:moveTo>
                <a:lnTo>
                  <a:pt x="5846064" y="179984"/>
                </a:lnTo>
              </a:path>
              <a:path w="9036050" h="180339">
                <a:moveTo>
                  <a:pt x="5922264" y="0"/>
                </a:moveTo>
                <a:lnTo>
                  <a:pt x="5922264" y="179984"/>
                </a:lnTo>
              </a:path>
              <a:path w="9036050" h="180339">
                <a:moveTo>
                  <a:pt x="5998464" y="0"/>
                </a:moveTo>
                <a:lnTo>
                  <a:pt x="5998464" y="179984"/>
                </a:lnTo>
              </a:path>
              <a:path w="9036050" h="180339">
                <a:moveTo>
                  <a:pt x="6074664" y="0"/>
                </a:moveTo>
                <a:lnTo>
                  <a:pt x="6074664" y="179984"/>
                </a:lnTo>
              </a:path>
              <a:path w="9036050" h="180339">
                <a:moveTo>
                  <a:pt x="6150864" y="0"/>
                </a:moveTo>
                <a:lnTo>
                  <a:pt x="6150864" y="179984"/>
                </a:lnTo>
              </a:path>
              <a:path w="9036050" h="180339">
                <a:moveTo>
                  <a:pt x="6225527" y="0"/>
                </a:moveTo>
                <a:lnTo>
                  <a:pt x="6225527" y="179984"/>
                </a:lnTo>
              </a:path>
              <a:path w="9036050" h="180339">
                <a:moveTo>
                  <a:pt x="6301727" y="0"/>
                </a:moveTo>
                <a:lnTo>
                  <a:pt x="6301727" y="179984"/>
                </a:lnTo>
              </a:path>
              <a:path w="9036050" h="180339">
                <a:moveTo>
                  <a:pt x="6377927" y="0"/>
                </a:moveTo>
                <a:lnTo>
                  <a:pt x="6377927" y="179984"/>
                </a:lnTo>
              </a:path>
              <a:path w="9036050" h="180339">
                <a:moveTo>
                  <a:pt x="6454127" y="0"/>
                </a:moveTo>
                <a:lnTo>
                  <a:pt x="6454127" y="179984"/>
                </a:lnTo>
              </a:path>
              <a:path w="9036050" h="180339">
                <a:moveTo>
                  <a:pt x="6530327" y="0"/>
                </a:moveTo>
                <a:lnTo>
                  <a:pt x="6530327" y="179984"/>
                </a:lnTo>
              </a:path>
              <a:path w="9036050" h="180339">
                <a:moveTo>
                  <a:pt x="6606527" y="0"/>
                </a:moveTo>
                <a:lnTo>
                  <a:pt x="6606527" y="179984"/>
                </a:lnTo>
              </a:path>
              <a:path w="9036050" h="180339">
                <a:moveTo>
                  <a:pt x="6681241" y="0"/>
                </a:moveTo>
                <a:lnTo>
                  <a:pt x="6681241" y="179984"/>
                </a:lnTo>
              </a:path>
              <a:path w="9036050" h="180339">
                <a:moveTo>
                  <a:pt x="6757441" y="0"/>
                </a:moveTo>
                <a:lnTo>
                  <a:pt x="6757441" y="179984"/>
                </a:lnTo>
              </a:path>
              <a:path w="9036050" h="180339">
                <a:moveTo>
                  <a:pt x="6833641" y="0"/>
                </a:moveTo>
                <a:lnTo>
                  <a:pt x="6833641" y="179984"/>
                </a:lnTo>
              </a:path>
              <a:path w="9036050" h="180339">
                <a:moveTo>
                  <a:pt x="6909841" y="0"/>
                </a:moveTo>
                <a:lnTo>
                  <a:pt x="6909841" y="179984"/>
                </a:lnTo>
              </a:path>
              <a:path w="9036050" h="180339">
                <a:moveTo>
                  <a:pt x="6986041" y="0"/>
                </a:moveTo>
                <a:lnTo>
                  <a:pt x="6986041" y="179984"/>
                </a:lnTo>
              </a:path>
              <a:path w="9036050" h="180339">
                <a:moveTo>
                  <a:pt x="7062241" y="0"/>
                </a:moveTo>
                <a:lnTo>
                  <a:pt x="7062241" y="179984"/>
                </a:lnTo>
              </a:path>
              <a:path w="9036050" h="180339">
                <a:moveTo>
                  <a:pt x="7136904" y="0"/>
                </a:moveTo>
                <a:lnTo>
                  <a:pt x="7136904" y="179984"/>
                </a:lnTo>
              </a:path>
              <a:path w="9036050" h="180339">
                <a:moveTo>
                  <a:pt x="7213104" y="0"/>
                </a:moveTo>
                <a:lnTo>
                  <a:pt x="7213104" y="179984"/>
                </a:lnTo>
              </a:path>
              <a:path w="9036050" h="180339">
                <a:moveTo>
                  <a:pt x="7289304" y="0"/>
                </a:moveTo>
                <a:lnTo>
                  <a:pt x="7289304" y="179984"/>
                </a:lnTo>
              </a:path>
              <a:path w="9036050" h="180339">
                <a:moveTo>
                  <a:pt x="7365504" y="0"/>
                </a:moveTo>
                <a:lnTo>
                  <a:pt x="7365504" y="179984"/>
                </a:lnTo>
              </a:path>
              <a:path w="9036050" h="180339">
                <a:moveTo>
                  <a:pt x="7441704" y="0"/>
                </a:moveTo>
                <a:lnTo>
                  <a:pt x="7441704" y="179984"/>
                </a:lnTo>
              </a:path>
              <a:path w="9036050" h="180339">
                <a:moveTo>
                  <a:pt x="7517904" y="0"/>
                </a:moveTo>
                <a:lnTo>
                  <a:pt x="7517904" y="179984"/>
                </a:lnTo>
              </a:path>
              <a:path w="9036050" h="180339">
                <a:moveTo>
                  <a:pt x="7592567" y="0"/>
                </a:moveTo>
                <a:lnTo>
                  <a:pt x="7592567" y="179984"/>
                </a:lnTo>
              </a:path>
              <a:path w="9036050" h="180339">
                <a:moveTo>
                  <a:pt x="7668767" y="0"/>
                </a:moveTo>
                <a:lnTo>
                  <a:pt x="7668767" y="179984"/>
                </a:lnTo>
              </a:path>
              <a:path w="9036050" h="180339">
                <a:moveTo>
                  <a:pt x="7744967" y="0"/>
                </a:moveTo>
                <a:lnTo>
                  <a:pt x="7744967" y="179984"/>
                </a:lnTo>
              </a:path>
              <a:path w="9036050" h="180339">
                <a:moveTo>
                  <a:pt x="7821167" y="0"/>
                </a:moveTo>
                <a:lnTo>
                  <a:pt x="7821167" y="179984"/>
                </a:lnTo>
              </a:path>
              <a:path w="9036050" h="180339">
                <a:moveTo>
                  <a:pt x="7897367" y="0"/>
                </a:moveTo>
                <a:lnTo>
                  <a:pt x="7897367" y="179984"/>
                </a:lnTo>
              </a:path>
              <a:path w="9036050" h="180339">
                <a:moveTo>
                  <a:pt x="7972031" y="0"/>
                </a:moveTo>
                <a:lnTo>
                  <a:pt x="7972031" y="179984"/>
                </a:lnTo>
              </a:path>
              <a:path w="9036050" h="180339">
                <a:moveTo>
                  <a:pt x="8048231" y="0"/>
                </a:moveTo>
                <a:lnTo>
                  <a:pt x="8048231" y="179984"/>
                </a:lnTo>
              </a:path>
              <a:path w="9036050" h="180339">
                <a:moveTo>
                  <a:pt x="8124431" y="0"/>
                </a:moveTo>
                <a:lnTo>
                  <a:pt x="8124431" y="179984"/>
                </a:lnTo>
              </a:path>
              <a:path w="9036050" h="180339">
                <a:moveTo>
                  <a:pt x="8200631" y="0"/>
                </a:moveTo>
                <a:lnTo>
                  <a:pt x="8200631" y="179984"/>
                </a:lnTo>
              </a:path>
              <a:path w="9036050" h="180339">
                <a:moveTo>
                  <a:pt x="8276831" y="0"/>
                </a:moveTo>
                <a:lnTo>
                  <a:pt x="8276831" y="179984"/>
                </a:lnTo>
              </a:path>
              <a:path w="9036050" h="180339">
                <a:moveTo>
                  <a:pt x="8353031" y="0"/>
                </a:moveTo>
                <a:lnTo>
                  <a:pt x="8353031" y="179984"/>
                </a:lnTo>
              </a:path>
              <a:path w="9036050" h="180339">
                <a:moveTo>
                  <a:pt x="8427732" y="0"/>
                </a:moveTo>
                <a:lnTo>
                  <a:pt x="8427732" y="179984"/>
                </a:lnTo>
              </a:path>
              <a:path w="9036050" h="180339">
                <a:moveTo>
                  <a:pt x="8503932" y="0"/>
                </a:moveTo>
                <a:lnTo>
                  <a:pt x="8503932" y="179984"/>
                </a:lnTo>
              </a:path>
              <a:path w="9036050" h="180339">
                <a:moveTo>
                  <a:pt x="8580132" y="0"/>
                </a:moveTo>
                <a:lnTo>
                  <a:pt x="8580132" y="179984"/>
                </a:lnTo>
              </a:path>
              <a:path w="9036050" h="180339">
                <a:moveTo>
                  <a:pt x="8656332" y="0"/>
                </a:moveTo>
                <a:lnTo>
                  <a:pt x="8656332" y="179984"/>
                </a:lnTo>
              </a:path>
              <a:path w="9036050" h="180339">
                <a:moveTo>
                  <a:pt x="8732532" y="0"/>
                </a:moveTo>
                <a:lnTo>
                  <a:pt x="8732532" y="179984"/>
                </a:lnTo>
              </a:path>
              <a:path w="9036050" h="180339">
                <a:moveTo>
                  <a:pt x="8808732" y="0"/>
                </a:moveTo>
                <a:lnTo>
                  <a:pt x="8808732" y="179984"/>
                </a:lnTo>
              </a:path>
              <a:path w="9036050" h="180339">
                <a:moveTo>
                  <a:pt x="8883396" y="0"/>
                </a:moveTo>
                <a:lnTo>
                  <a:pt x="8883396" y="179984"/>
                </a:lnTo>
              </a:path>
              <a:path w="9036050" h="180339">
                <a:moveTo>
                  <a:pt x="8959596" y="0"/>
                </a:moveTo>
                <a:lnTo>
                  <a:pt x="8959596" y="179984"/>
                </a:lnTo>
              </a:path>
              <a:path w="9036050" h="180339">
                <a:moveTo>
                  <a:pt x="9035796" y="0"/>
                </a:moveTo>
                <a:lnTo>
                  <a:pt x="9035796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270000"/>
          </a:xfrm>
          <a:custGeom>
            <a:avLst/>
            <a:gdLst/>
            <a:ahLst/>
            <a:cxnLst/>
            <a:rect l="l" t="t" r="r" b="b"/>
            <a:pathLst>
              <a:path w="9144000" h="1270000">
                <a:moveTo>
                  <a:pt x="9144000" y="1269504"/>
                </a:moveTo>
                <a:lnTo>
                  <a:pt x="0" y="1269504"/>
                </a:lnTo>
                <a:lnTo>
                  <a:pt x="0" y="0"/>
                </a:lnTo>
                <a:lnTo>
                  <a:pt x="9144000" y="0"/>
                </a:lnTo>
                <a:lnTo>
                  <a:pt x="9144000" y="1269504"/>
                </a:lnTo>
                <a:close/>
              </a:path>
            </a:pathLst>
          </a:custGeom>
          <a:solidFill>
            <a:srgbClr val="718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126454"/>
            <a:ext cx="9144000" cy="732155"/>
          </a:xfrm>
          <a:custGeom>
            <a:avLst/>
            <a:gdLst/>
            <a:ahLst/>
            <a:cxnLst/>
            <a:rect l="l" t="t" r="r" b="b"/>
            <a:pathLst>
              <a:path w="9144000" h="732154">
                <a:moveTo>
                  <a:pt x="9144000" y="731545"/>
                </a:moveTo>
                <a:lnTo>
                  <a:pt x="0" y="731545"/>
                </a:lnTo>
                <a:lnTo>
                  <a:pt x="0" y="0"/>
                </a:lnTo>
                <a:lnTo>
                  <a:pt x="9144000" y="0"/>
                </a:lnTo>
                <a:lnTo>
                  <a:pt x="9144000" y="731545"/>
                </a:lnTo>
                <a:close/>
              </a:path>
            </a:pathLst>
          </a:custGeom>
          <a:solidFill>
            <a:srgbClr val="718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767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3431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9631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75831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2031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28231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0294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7914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5534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3154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0774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8394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58596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34796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10996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87196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263396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339596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41425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49045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56665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64285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1905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79525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86992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94612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02232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209852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17472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25092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325636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401836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478036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554236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630436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7051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7813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8575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9337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30099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30861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316076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323696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31316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338936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346556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354176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3616477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3692677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3768877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3845077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3921277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3997477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407214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414834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422454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430074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437694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445314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452780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460400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468020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75640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483260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490880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4983454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5059654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5135854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5212054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5288254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5362968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5439168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5515368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5591568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5667768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5743968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581863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589483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597103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604723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612343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6199632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627429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635049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642669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650289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657909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665529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673000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680620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688240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695860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703480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711100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718567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726187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733807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741427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749047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7566673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764133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771753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779373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786993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7946135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802079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809699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817319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824939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832559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8401799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84765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85527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86289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87051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87813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8857500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8932164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9008364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9084564" y="1089672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8" name="bg object 1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00" y="6350000"/>
            <a:ext cx="2779763" cy="279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06" y="211758"/>
            <a:ext cx="9093786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594" y="1635899"/>
            <a:ext cx="8610810" cy="3948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75F9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8a1DascnZ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4721199"/>
            <a:ext cx="7467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2800" b="1" spc="-10" dirty="0">
                <a:solidFill>
                  <a:srgbClr val="FFFFFF"/>
                </a:solidFill>
                <a:latin typeface="Verdana"/>
                <a:cs typeface="Verdana"/>
              </a:rPr>
              <a:t>„Имат ли политика артефактите?“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982" y="5501244"/>
            <a:ext cx="5179060" cy="7937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17675">
              <a:lnSpc>
                <a:spcPct val="100000"/>
              </a:lnSpc>
              <a:spcBef>
                <a:spcPts val="434"/>
              </a:spcBef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Виола</a:t>
            </a:r>
            <a:r>
              <a:rPr sz="14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Скиафонати</a:t>
            </a:r>
            <a:endParaRPr sz="1400">
              <a:latin typeface="Verdana"/>
              <a:cs typeface="Verdana"/>
            </a:endParaRPr>
          </a:p>
          <a:p>
            <a:pPr marL="12700" marR="5080" indent="877569">
              <a:lnSpc>
                <a:spcPct val="120000"/>
              </a:lnSpc>
            </a:pP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Лаборатория за изкуствен интелект и роботика</a:t>
            </a:r>
            <a:r>
              <a:rPr sz="14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Dipartimento</a:t>
            </a:r>
            <a:r>
              <a:rPr sz="1400" i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ди</a:t>
            </a:r>
            <a:r>
              <a:rPr sz="14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Elettronica,</a:t>
            </a:r>
            <a:r>
              <a:rPr sz="1400" i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Informazione</a:t>
            </a:r>
            <a:r>
              <a:rPr sz="1400" i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Bioingegneria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" y="3990975"/>
            <a:ext cx="4673600" cy="5080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79753" y="3016669"/>
            <a:ext cx="7964170" cy="3709670"/>
            <a:chOff x="1079753" y="3016669"/>
            <a:chExt cx="7964170" cy="3709670"/>
          </a:xfrm>
        </p:grpSpPr>
        <p:sp>
          <p:nvSpPr>
            <p:cNvPr id="9" name="object 9"/>
            <p:cNvSpPr/>
            <p:nvPr/>
          </p:nvSpPr>
          <p:spPr>
            <a:xfrm>
              <a:off x="3470224" y="3025622"/>
              <a:ext cx="963294" cy="2655570"/>
            </a:xfrm>
            <a:custGeom>
              <a:avLst/>
              <a:gdLst/>
              <a:ahLst/>
              <a:cxnLst/>
              <a:rect l="l" t="t" r="r" b="b"/>
              <a:pathLst>
                <a:path w="963295" h="2655570">
                  <a:moveTo>
                    <a:pt x="963269" y="2655150"/>
                  </a:moveTo>
                  <a:lnTo>
                    <a:pt x="963269" y="2655150"/>
                  </a:lnTo>
                </a:path>
                <a:path w="963295" h="2655570">
                  <a:moveTo>
                    <a:pt x="0" y="0"/>
                  </a:moveTo>
                  <a:lnTo>
                    <a:pt x="12357" y="0"/>
                  </a:lnTo>
                </a:path>
              </a:pathLst>
            </a:custGeom>
            <a:ln w="17907">
              <a:solidFill>
                <a:srgbClr val="3232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753" y="6327421"/>
              <a:ext cx="7018401" cy="3986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2501" y="5335001"/>
              <a:ext cx="1041400" cy="939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86243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Акушерски</a:t>
            </a:r>
            <a:r>
              <a:rPr spc="15" dirty="0"/>
              <a:t> </a:t>
            </a:r>
            <a:r>
              <a:rPr spc="-10" dirty="0"/>
              <a:t>ултразвук</a:t>
            </a:r>
            <a:r>
              <a:rPr spc="30" dirty="0"/>
              <a:t> </a:t>
            </a:r>
            <a:r>
              <a:rPr spc="-10" dirty="0"/>
              <a:t>и</a:t>
            </a:r>
            <a:r>
              <a:rPr spc="10" dirty="0"/>
              <a:t> </a:t>
            </a:r>
            <a:r>
              <a:rPr lang="bg-BG" spc="-10" dirty="0" err="1"/>
              <a:t>посредничесвото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07856" y="1487381"/>
            <a:ext cx="7926544" cy="3757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7314">
              <a:lnSpc>
                <a:spcPct val="110000"/>
              </a:lnSpc>
              <a:spcBef>
                <a:spcPts val="95"/>
              </a:spcBef>
              <a:buSzPct val="95000"/>
              <a:tabLst>
                <a:tab pos="130175" algn="l"/>
              </a:tabLst>
            </a:pP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Различни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отношенията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между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бъдещите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родители и </a:t>
            </a:r>
            <a:r>
              <a:rPr sz="2000" dirty="0" err="1">
                <a:solidFill>
                  <a:srgbClr val="375F92"/>
                </a:solidFill>
                <a:latin typeface="Verdana"/>
                <a:cs typeface="Verdana"/>
              </a:rPr>
              <a:t>плода</a:t>
            </a:r>
            <a:r>
              <a:rPr lang="bg-BG" sz="200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при осъществяване на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визуален</a:t>
            </a:r>
            <a:r>
              <a:rPr lang="bg-BG" sz="2000" spc="-20" dirty="0" err="1">
                <a:solidFill>
                  <a:srgbClr val="375F92"/>
                </a:solidFill>
                <a:latin typeface="Verdana"/>
                <a:cs typeface="Verdana"/>
              </a:rPr>
              <a:t>ия</a:t>
            </a:r>
            <a:r>
              <a:rPr lang="bg-BG" sz="2000" spc="-20" dirty="0">
                <a:solidFill>
                  <a:srgbClr val="375F92"/>
                </a:solidFill>
                <a:latin typeface="Verdana"/>
                <a:cs typeface="Verdana"/>
              </a:rPr>
              <a:t> им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контакт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:</a:t>
            </a:r>
            <a:endParaRPr sz="2000" dirty="0">
              <a:latin typeface="Verdana"/>
              <a:cs typeface="Verdana"/>
            </a:endParaRPr>
          </a:p>
          <a:p>
            <a:pPr marL="794385" marR="64135" lvl="1" indent="-381000">
              <a:lnSpc>
                <a:spcPct val="110000"/>
              </a:lnSpc>
              <a:spcBef>
                <a:spcPts val="925"/>
              </a:spcBef>
              <a:buSzPct val="94117"/>
              <a:buFont typeface="Wingdings"/>
              <a:buChar char=""/>
              <a:tabLst>
                <a:tab pos="513715" algn="l"/>
              </a:tabLst>
            </a:pP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Ултразвукът изолира плода от женското тяло: </a:t>
            </a:r>
            <a:r>
              <a:rPr lang="bg-BG" sz="1700" b="1" spc="-5" dirty="0">
                <a:solidFill>
                  <a:srgbClr val="375F92"/>
                </a:solidFill>
                <a:latin typeface="Verdana"/>
                <a:cs typeface="Verdana"/>
              </a:rPr>
              <a:t>представяйки плода</a:t>
            </a:r>
            <a:r>
              <a:rPr sz="17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като</a:t>
            </a:r>
            <a:r>
              <a:rPr sz="17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dirty="0" err="1">
                <a:solidFill>
                  <a:srgbClr val="375F92"/>
                </a:solidFill>
                <a:latin typeface="Verdana"/>
                <a:cs typeface="Verdana"/>
              </a:rPr>
              <a:t>отделе</a:t>
            </a:r>
            <a:r>
              <a:rPr lang="bg-BG" sz="1700" dirty="0">
                <a:solidFill>
                  <a:srgbClr val="375F92"/>
                </a:solidFill>
                <a:latin typeface="Verdana"/>
                <a:cs typeface="Verdana"/>
              </a:rPr>
              <a:t>но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жив</a:t>
            </a:r>
            <a:r>
              <a:rPr lang="bg-BG" sz="1700" spc="-5" dirty="0">
                <a:solidFill>
                  <a:srgbClr val="375F92"/>
                </a:solidFill>
                <a:latin typeface="Verdana"/>
                <a:cs typeface="Verdana"/>
              </a:rPr>
              <a:t>о</a:t>
            </a:r>
            <a:r>
              <a:rPr sz="17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същество</a:t>
            </a:r>
            <a:endParaRPr sz="1700" dirty="0">
              <a:latin typeface="Verdana"/>
              <a:cs typeface="Verdana"/>
            </a:endParaRPr>
          </a:p>
          <a:p>
            <a:pPr marL="447675" lvl="1" indent="290513">
              <a:lnSpc>
                <a:spcPct val="100000"/>
              </a:lnSpc>
              <a:spcBef>
                <a:spcPts val="1019"/>
              </a:spcBef>
              <a:buSzPct val="94117"/>
              <a:buFont typeface="Wingdings"/>
              <a:buChar char=""/>
              <a:tabLst>
                <a:tab pos="1168400" algn="l"/>
              </a:tabLst>
            </a:pPr>
            <a:r>
              <a:rPr lang="bg-BG" sz="17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Ултразвук</a:t>
            </a:r>
            <a:r>
              <a:rPr lang="bg-BG" sz="1700" spc="-5" dirty="0" err="1">
                <a:solidFill>
                  <a:srgbClr val="375F92"/>
                </a:solidFill>
                <a:latin typeface="Verdana"/>
                <a:cs typeface="Verdana"/>
              </a:rPr>
              <a:t>ът</a:t>
            </a:r>
            <a:r>
              <a:rPr sz="17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поставя плода</a:t>
            </a:r>
            <a:r>
              <a:rPr sz="17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в</a:t>
            </a:r>
            <a:r>
              <a:rPr sz="17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dirty="0" err="1">
                <a:solidFill>
                  <a:srgbClr val="375F92"/>
                </a:solidFill>
                <a:latin typeface="Verdana"/>
                <a:cs typeface="Verdana"/>
              </a:rPr>
              <a:t>контекст</a:t>
            </a:r>
            <a:r>
              <a:rPr lang="bg-BG" sz="1700" dirty="0">
                <a:solidFill>
                  <a:srgbClr val="375F92"/>
                </a:solidFill>
                <a:latin typeface="Verdana"/>
                <a:cs typeface="Verdana"/>
              </a:rPr>
              <a:t>а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7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медицински</a:t>
            </a:r>
            <a:r>
              <a:rPr sz="17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норми:</a:t>
            </a:r>
            <a:endParaRPr sz="1700" dirty="0">
              <a:latin typeface="Verdana"/>
              <a:cs typeface="Verdana"/>
            </a:endParaRPr>
          </a:p>
          <a:p>
            <a:pPr marL="985838" marR="5080">
              <a:lnSpc>
                <a:spcPct val="110000"/>
              </a:lnSpc>
            </a:pP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превръща </a:t>
            </a:r>
            <a:r>
              <a:rPr sz="1700" b="1" spc="-5" dirty="0">
                <a:solidFill>
                  <a:srgbClr val="375F92"/>
                </a:solidFill>
                <a:latin typeface="Verdana"/>
                <a:cs typeface="Verdana"/>
              </a:rPr>
              <a:t>бременността в </a:t>
            </a:r>
            <a:r>
              <a:rPr sz="1700" b="1" dirty="0" err="1">
                <a:solidFill>
                  <a:srgbClr val="375F92"/>
                </a:solidFill>
                <a:latin typeface="Verdana"/>
                <a:cs typeface="Verdana"/>
              </a:rPr>
              <a:t>медицински</a:t>
            </a:r>
            <a:r>
              <a:rPr sz="17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b="1" spc="-5" dirty="0" err="1">
                <a:solidFill>
                  <a:srgbClr val="375F92"/>
                </a:solidFill>
                <a:latin typeface="Verdana"/>
                <a:cs typeface="Verdana"/>
              </a:rPr>
              <a:t>процес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плод</a:t>
            </a:r>
            <a:r>
              <a:rPr lang="bg-BG" sz="1700" spc="-5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r>
              <a:rPr lang="ru-RU" sz="1700" spc="-5" dirty="0">
                <a:solidFill>
                  <a:srgbClr val="375F92"/>
                </a:solidFill>
                <a:latin typeface="Verdana"/>
              </a:rPr>
              <a:t> 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в </a:t>
            </a:r>
            <a:r>
              <a:rPr sz="1700" dirty="0">
                <a:solidFill>
                  <a:srgbClr val="375F92"/>
                </a:solidFill>
                <a:latin typeface="Verdana"/>
                <a:cs typeface="Verdana"/>
              </a:rPr>
              <a:t>евентуален 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пациент и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вродени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 дефекти в</a:t>
            </a:r>
            <a:r>
              <a:rPr sz="17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предотвратими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страдания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 (</a:t>
            </a:r>
            <a:r>
              <a:rPr lang="bg-BG" sz="1700" spc="-5" dirty="0">
                <a:solidFill>
                  <a:srgbClr val="375F92"/>
                </a:solidFill>
                <a:latin typeface="Verdana"/>
                <a:cs typeface="Verdana"/>
              </a:rPr>
              <a:t>обособявайки </a:t>
            </a:r>
            <a:r>
              <a:rPr sz="1700" b="1" spc="-5" dirty="0" err="1">
                <a:solidFill>
                  <a:srgbClr val="375F92"/>
                </a:solidFill>
                <a:latin typeface="Verdana"/>
                <a:cs typeface="Verdana"/>
              </a:rPr>
              <a:t>бременността</a:t>
            </a:r>
            <a:r>
              <a:rPr sz="17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375F92"/>
                </a:solidFill>
                <a:latin typeface="Verdana"/>
                <a:cs typeface="Verdana"/>
              </a:rPr>
              <a:t>като </a:t>
            </a:r>
            <a:r>
              <a:rPr sz="1700" b="1" spc="-5" dirty="0" err="1">
                <a:solidFill>
                  <a:srgbClr val="375F92"/>
                </a:solidFill>
                <a:latin typeface="Verdana"/>
                <a:cs typeface="Verdana"/>
              </a:rPr>
              <a:t>процес</a:t>
            </a:r>
            <a:r>
              <a:rPr sz="17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700" b="1" spc="-5" dirty="0">
                <a:solidFill>
                  <a:srgbClr val="375F92"/>
                </a:solidFill>
                <a:latin typeface="Verdana"/>
                <a:cs typeface="Verdana"/>
              </a:rPr>
              <a:t>с възможни</a:t>
            </a:r>
            <a:r>
              <a:rPr sz="17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b="1" spc="-5" dirty="0" err="1">
                <a:solidFill>
                  <a:srgbClr val="375F92"/>
                </a:solidFill>
                <a:latin typeface="Verdana"/>
                <a:cs typeface="Verdana"/>
              </a:rPr>
              <a:t>избори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)</a:t>
            </a:r>
            <a:endParaRPr lang="bg-BG" sz="1700" spc="-5" dirty="0">
              <a:solidFill>
                <a:srgbClr val="375F92"/>
              </a:solidFill>
              <a:latin typeface="Verdana"/>
              <a:cs typeface="Verdana"/>
            </a:endParaRPr>
          </a:p>
          <a:p>
            <a:pPr marL="447675" marR="5080" indent="3556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bg-BG" sz="1700" b="1" spc="-5" dirty="0">
                <a:solidFill>
                  <a:srgbClr val="375F92"/>
                </a:solidFill>
                <a:latin typeface="Verdana"/>
                <a:cs typeface="Verdana"/>
              </a:rPr>
              <a:t>Амбивалентна роля </a:t>
            </a:r>
            <a:r>
              <a:rPr lang="bg-BG" sz="1700" spc="-5" dirty="0">
                <a:solidFill>
                  <a:srgbClr val="375F92"/>
                </a:solidFill>
                <a:latin typeface="Verdana"/>
                <a:cs typeface="Verdana"/>
              </a:rPr>
              <a:t>на </a:t>
            </a:r>
            <a:r>
              <a:rPr lang="bg-BG" sz="1700" spc="-10" dirty="0">
                <a:solidFill>
                  <a:srgbClr val="375F92"/>
                </a:solidFill>
                <a:latin typeface="Verdana"/>
                <a:cs typeface="Verdana"/>
              </a:rPr>
              <a:t>у</a:t>
            </a:r>
            <a:r>
              <a:rPr lang="bg-BG" sz="1700" spc="-5" dirty="0">
                <a:solidFill>
                  <a:srgbClr val="375F92"/>
                </a:solidFill>
                <a:latin typeface="Verdana"/>
              </a:rPr>
              <a:t>лтразв</a:t>
            </a:r>
            <a:r>
              <a:rPr lang="bg-BG" sz="1700" spc="-10" dirty="0">
                <a:solidFill>
                  <a:srgbClr val="375F92"/>
                </a:solidFill>
                <a:latin typeface="Verdana"/>
                <a:cs typeface="Verdana"/>
              </a:rPr>
              <a:t>ука:</a:t>
            </a:r>
            <a:endParaRPr lang="bg-BG" sz="1700" spc="-5" dirty="0">
              <a:solidFill>
                <a:srgbClr val="375F92"/>
              </a:solidFill>
              <a:latin typeface="Verdana"/>
              <a:cs typeface="Verdana"/>
            </a:endParaRPr>
          </a:p>
          <a:p>
            <a:pPr marL="985838" marR="5080">
              <a:lnSpc>
                <a:spcPct val="110000"/>
              </a:lnSpc>
            </a:pPr>
            <a:r>
              <a:rPr lang="ru-RU" sz="1700" spc="-5" dirty="0">
                <a:solidFill>
                  <a:srgbClr val="375F92"/>
                </a:solidFill>
                <a:latin typeface="Verdana"/>
              </a:rPr>
              <a:t>Той </a:t>
            </a:r>
            <a:r>
              <a:rPr lang="ru-RU" sz="1700" spc="-5" dirty="0" err="1">
                <a:solidFill>
                  <a:srgbClr val="375F92"/>
                </a:solidFill>
                <a:latin typeface="Verdana"/>
              </a:rPr>
              <a:t>може</a:t>
            </a:r>
            <a:r>
              <a:rPr lang="ru-RU" sz="1700" spc="-5" dirty="0">
                <a:solidFill>
                  <a:srgbClr val="375F92"/>
                </a:solidFill>
                <a:latin typeface="Verdana"/>
              </a:rPr>
              <a:t> и да </a:t>
            </a:r>
            <a:r>
              <a:rPr lang="ru-RU" sz="1700" spc="-5" dirty="0" err="1">
                <a:solidFill>
                  <a:srgbClr val="375F92"/>
                </a:solidFill>
                <a:latin typeface="Verdana"/>
              </a:rPr>
              <a:t>насърчавам</a:t>
            </a:r>
            <a:r>
              <a:rPr lang="ru-RU" sz="1700" spc="-5" dirty="0">
                <a:solidFill>
                  <a:srgbClr val="375F92"/>
                </a:solidFill>
                <a:latin typeface="Verdana"/>
              </a:rPr>
              <a:t> аборт (</a:t>
            </a:r>
            <a:r>
              <a:rPr lang="ru-RU" sz="1700" spc="-5" dirty="0" err="1">
                <a:solidFill>
                  <a:srgbClr val="375F92"/>
                </a:solidFill>
                <a:latin typeface="Verdana"/>
              </a:rPr>
              <a:t>предотвратявам</a:t>
            </a:r>
            <a:r>
              <a:rPr lang="ru-RU" sz="1700" spc="-5" dirty="0">
                <a:solidFill>
                  <a:srgbClr val="375F92"/>
                </a:solidFill>
                <a:latin typeface="Verdana"/>
              </a:rPr>
              <a:t> страдание) и </a:t>
            </a:r>
            <a:r>
              <a:rPr lang="ru-RU" sz="1700" spc="-5" dirty="0" err="1">
                <a:solidFill>
                  <a:srgbClr val="375F92"/>
                </a:solidFill>
                <a:latin typeface="Verdana"/>
              </a:rPr>
              <a:t>обезсърчавам</a:t>
            </a:r>
            <a:r>
              <a:rPr lang="ru-RU" sz="1700" spc="-5" dirty="0">
                <a:solidFill>
                  <a:srgbClr val="375F92"/>
                </a:solidFill>
                <a:latin typeface="Verdana"/>
              </a:rPr>
              <a:t> то (</a:t>
            </a:r>
            <a:r>
              <a:rPr lang="ru-RU" sz="1700" spc="-5" dirty="0" err="1">
                <a:solidFill>
                  <a:srgbClr val="375F92"/>
                </a:solidFill>
                <a:latin typeface="Verdana"/>
              </a:rPr>
              <a:t>емоционално</a:t>
            </a:r>
            <a:r>
              <a:rPr lang="ru-RU" sz="1700" spc="-5" dirty="0">
                <a:solidFill>
                  <a:srgbClr val="375F92"/>
                </a:solidFill>
                <a:latin typeface="Verdana"/>
              </a:rPr>
              <a:t> облигации)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0" y="170661"/>
            <a:ext cx="76337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Морализ</a:t>
            </a:r>
            <a:r>
              <a:rPr lang="bg-BG" spc="-10" dirty="0" err="1"/>
              <a:t>ация</a:t>
            </a:r>
            <a:r>
              <a:rPr lang="bg-BG" spc="-10" dirty="0"/>
              <a:t> на </a:t>
            </a:r>
            <a:r>
              <a:rPr spc="-10" dirty="0" err="1"/>
              <a:t>технологии</a:t>
            </a:r>
            <a:r>
              <a:rPr lang="bg-BG" spc="-10" dirty="0"/>
              <a:t>те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63898"/>
            <a:ext cx="4950460" cy="34528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175" marR="5080" indent="-130175" algn="just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Вместо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да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морализира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другите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хора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20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хора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та</a:t>
            </a:r>
            <a:r>
              <a:rPr sz="2000" spc="-6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трябва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/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могат </a:t>
            </a:r>
            <a:r>
              <a:rPr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също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 да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морализират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сво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ята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материал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b="1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заобикаляща среда</a:t>
            </a:r>
            <a:endParaRPr sz="2000" dirty="0">
              <a:latin typeface="Verdana"/>
              <a:cs typeface="Verdana"/>
            </a:endParaRPr>
          </a:p>
          <a:p>
            <a:pPr marL="720725" marR="260985" lvl="1" indent="-182563" algn="just">
              <a:lnSpc>
                <a:spcPct val="100000"/>
              </a:lnSpc>
              <a:spcBef>
                <a:spcPts val="434"/>
              </a:spcBef>
              <a:buSzPct val="94444"/>
              <a:buFont typeface="Wingdings"/>
              <a:buChar char=""/>
              <a:tabLst>
                <a:tab pos="479425" algn="l"/>
              </a:tabLst>
            </a:pP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Бариери на метрото: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„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Купете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dirty="0" err="1">
                <a:solidFill>
                  <a:srgbClr val="375F92"/>
                </a:solidFill>
                <a:latin typeface="Verdana"/>
                <a:cs typeface="Verdana"/>
              </a:rPr>
              <a:t>билет</a:t>
            </a:r>
            <a:r>
              <a:rPr lang="bg-BG"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6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преди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да влезете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в</a:t>
            </a:r>
            <a:r>
              <a:rPr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метро"</a:t>
            </a:r>
            <a:endParaRPr sz="1800" dirty="0">
              <a:latin typeface="Verdana"/>
              <a:cs typeface="Verdana"/>
            </a:endParaRPr>
          </a:p>
          <a:p>
            <a:pPr marL="130175" marR="254000" indent="-130175" algn="just">
              <a:lnSpc>
                <a:spcPct val="100000"/>
              </a:lnSpc>
              <a:spcBef>
                <a:spcPts val="47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Морализир</a:t>
            </a:r>
            <a:r>
              <a:rPr lang="bg-BG" sz="2000" spc="-10" dirty="0" err="1">
                <a:solidFill>
                  <a:srgbClr val="375F92"/>
                </a:solidFill>
                <a:latin typeface="Verdana"/>
                <a:cs typeface="Verdana"/>
              </a:rPr>
              <a:t>ацията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на технологията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е</a:t>
            </a:r>
            <a:r>
              <a:rPr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преднамереното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развитие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те с цел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да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формират 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морални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действия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вземане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решени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я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7401" y="2743200"/>
            <a:ext cx="3651999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468733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pc="-5" dirty="0"/>
              <a:t>Промяна на парадигмата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38" y="1558576"/>
            <a:ext cx="4988562" cy="385490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58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lang="bg-BG" sz="2000" b="1" dirty="0">
                <a:solidFill>
                  <a:srgbClr val="375F92"/>
                </a:solidFill>
                <a:latin typeface="Verdana"/>
                <a:cs typeface="Verdana"/>
              </a:rPr>
              <a:t>О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sz="2000" b="1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пасивен</a:t>
            </a:r>
            <a:r>
              <a:rPr sz="2000" b="1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отговорност</a:t>
            </a:r>
            <a:r>
              <a:rPr sz="2000" b="1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…</a:t>
            </a:r>
            <a:endParaRPr sz="2000" dirty="0">
              <a:latin typeface="Verdana"/>
              <a:cs typeface="Verdana"/>
            </a:endParaRPr>
          </a:p>
          <a:p>
            <a:pPr marL="130175" marR="5080" indent="-130175">
              <a:lnSpc>
                <a:spcPct val="100000"/>
              </a:lnSpc>
              <a:spcBef>
                <a:spcPts val="48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Отговорността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е свързана с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b="1" dirty="0">
                <a:solidFill>
                  <a:srgbClr val="375F92"/>
                </a:solidFill>
                <a:latin typeface="Verdana"/>
                <a:cs typeface="Verdana"/>
              </a:rPr>
              <a:t>търсенето</a:t>
            </a:r>
            <a:r>
              <a:rPr lang="bg-BG" sz="2000" dirty="0">
                <a:solidFill>
                  <a:srgbClr val="375F92"/>
                </a:solidFill>
                <a:latin typeface="Verdana"/>
                <a:cs typeface="Verdana"/>
              </a:rPr>
              <a:t> на отговорност за вашите </a:t>
            </a:r>
            <a:r>
              <a:rPr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действия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 за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ефектите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от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в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ашият</a:t>
            </a:r>
            <a:r>
              <a:rPr sz="20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действия</a:t>
            </a:r>
            <a:endParaRPr sz="2000" dirty="0">
              <a:latin typeface="Verdana"/>
              <a:cs typeface="Verdana"/>
            </a:endParaRPr>
          </a:p>
          <a:p>
            <a:pPr marL="1099185" marR="427355" lvl="1" indent="-342900">
              <a:lnSpc>
                <a:spcPct val="100000"/>
              </a:lnSpc>
              <a:spcBef>
                <a:spcPts val="439"/>
              </a:spcBef>
              <a:buSzPct val="94444"/>
              <a:buFont typeface="Wingdings"/>
              <a:buChar char=""/>
              <a:tabLst>
                <a:tab pos="861694" algn="l"/>
              </a:tabLst>
            </a:pP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Правене на избори, вземане</a:t>
            </a:r>
            <a:r>
              <a:rPr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решения,</a:t>
            </a:r>
            <a:r>
              <a:rPr sz="18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dirty="0" err="1">
                <a:solidFill>
                  <a:srgbClr val="375F92"/>
                </a:solidFill>
                <a:latin typeface="Verdana"/>
                <a:cs typeface="Verdana"/>
              </a:rPr>
              <a:t>неуспех</a:t>
            </a:r>
            <a:r>
              <a:rPr sz="18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от без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действ</a:t>
            </a:r>
            <a:r>
              <a:rPr lang="bg-BG" sz="1800" spc="-5" dirty="0" err="1">
                <a:solidFill>
                  <a:srgbClr val="375F92"/>
                </a:solidFill>
                <a:latin typeface="Verdana"/>
                <a:cs typeface="Verdana"/>
              </a:rPr>
              <a:t>ието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8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75F92"/>
                </a:solidFill>
                <a:latin typeface="Verdana"/>
                <a:cs typeface="Verdana"/>
              </a:rPr>
              <a:t>…</a:t>
            </a:r>
            <a:endParaRPr sz="1800" dirty="0">
              <a:latin typeface="Verdana"/>
              <a:cs typeface="Verdana"/>
            </a:endParaRPr>
          </a:p>
          <a:p>
            <a:pPr marL="130175" marR="240029" indent="-130175">
              <a:lnSpc>
                <a:spcPct val="100000"/>
              </a:lnSpc>
              <a:spcBef>
                <a:spcPts val="47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spc="-10" dirty="0">
                <a:solidFill>
                  <a:srgbClr val="375F92"/>
                </a:solidFill>
                <a:latin typeface="Verdana"/>
                <a:cs typeface="Verdana"/>
              </a:rPr>
              <a:t>Пасивна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отговорност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е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отговорност гледаща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назад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, която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е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уместна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след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настъпването на 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нещо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нежелано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0" y="1917700"/>
            <a:ext cx="3619500" cy="3475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62621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…</a:t>
            </a:r>
            <a:r>
              <a:rPr spc="-15" dirty="0"/>
              <a:t> </a:t>
            </a:r>
            <a:r>
              <a:rPr lang="bg-BG" spc="-5" dirty="0"/>
              <a:t>към </a:t>
            </a:r>
            <a:r>
              <a:rPr spc="-10" dirty="0" err="1"/>
              <a:t>активн</a:t>
            </a:r>
            <a:r>
              <a:rPr lang="bg-BG" spc="-10" dirty="0"/>
              <a:t>а</a:t>
            </a:r>
            <a:r>
              <a:rPr spc="20" dirty="0"/>
              <a:t> </a:t>
            </a:r>
            <a:r>
              <a:rPr spc="-10" dirty="0"/>
              <a:t>отговорност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45810" y="1484018"/>
            <a:ext cx="4445790" cy="43864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175" marR="160020" indent="-13017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Активна отговорност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означава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предотвратяване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отрицателни ефекти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от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технологи</a:t>
            </a:r>
            <a:r>
              <a:rPr lang="bg-BG" sz="2000" spc="-5" dirty="0" err="1">
                <a:solidFill>
                  <a:srgbClr val="375F92"/>
                </a:solidFill>
                <a:latin typeface="Verdana"/>
                <a:cs typeface="Verdana"/>
              </a:rPr>
              <a:t>ите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, но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също така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реализиране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на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определени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положителни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67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ефекти</a:t>
            </a:r>
            <a:r>
              <a:rPr sz="2000" b="1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(Бовенс</a:t>
            </a:r>
            <a:r>
              <a:rPr sz="20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1998)</a:t>
            </a:r>
            <a:endParaRPr sz="2000" dirty="0">
              <a:latin typeface="Verdana"/>
              <a:cs typeface="Verdana"/>
            </a:endParaRPr>
          </a:p>
          <a:p>
            <a:pPr marL="130175" marR="5080" indent="-130175">
              <a:lnSpc>
                <a:spcPct val="100000"/>
              </a:lnSpc>
              <a:spcBef>
                <a:spcPts val="47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Дизайн, ч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увствителен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към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 моралните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цинности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: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морални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съображения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ценности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се използват като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изисквания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към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проектиране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на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(Friedman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1996, van der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US" sz="2000" spc="-5" dirty="0">
                <a:solidFill>
                  <a:srgbClr val="375F92"/>
                </a:solidFill>
                <a:latin typeface="Verdana"/>
                <a:cs typeface="Verdana"/>
              </a:rPr>
              <a:t>Hoven</a:t>
            </a:r>
            <a:r>
              <a:rPr sz="20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2007)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1453896"/>
            <a:ext cx="3454399" cy="42357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0600" y="3323865"/>
            <a:ext cx="4622800" cy="27919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5544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Активен</a:t>
            </a:r>
            <a:r>
              <a:rPr spc="25" dirty="0"/>
              <a:t> </a:t>
            </a:r>
            <a:r>
              <a:rPr spc="-10" dirty="0"/>
              <a:t>отговорност</a:t>
            </a:r>
            <a:r>
              <a:rPr spc="30" dirty="0"/>
              <a:t> </a:t>
            </a:r>
            <a:r>
              <a:rPr spc="-10" dirty="0"/>
              <a:t>и</a:t>
            </a:r>
            <a:r>
              <a:rPr spc="5" dirty="0"/>
              <a:t> </a:t>
            </a:r>
            <a:r>
              <a:rPr spc="-10" dirty="0"/>
              <a:t>AI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85541"/>
            <a:ext cx="8163559" cy="18383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05" marR="28575" indent="37274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75F92"/>
                </a:solidFill>
                <a:latin typeface="Verdana"/>
                <a:cs typeface="Verdana"/>
              </a:rPr>
              <a:t>„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Аз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ще</a:t>
            </a:r>
            <a:r>
              <a:rPr sz="1600" i="1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нарека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експерименталн</a:t>
            </a:r>
            <a:r>
              <a:rPr lang="bg-BG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ако има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само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ограничен</a:t>
            </a:r>
            <a:r>
              <a:rPr sz="1600" b="1" i="1" spc="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оперативен</a:t>
            </a:r>
            <a:r>
              <a:rPr sz="1600" b="1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опит</a:t>
            </a:r>
            <a:r>
              <a:rPr sz="1600" b="1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с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тях,</a:t>
            </a:r>
            <a:r>
              <a:rPr sz="1600" i="1" spc="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така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че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социални</a:t>
            </a:r>
            <a:r>
              <a:rPr sz="1600" i="1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п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олзи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рискове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не мога,</a:t>
            </a:r>
            <a:r>
              <a:rPr sz="1600" i="1" spc="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или</a:t>
            </a:r>
            <a:r>
              <a:rPr sz="1600" i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поне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не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 директно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 да</a:t>
            </a:r>
            <a:r>
              <a:rPr sz="1600" i="1" spc="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бъда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оценени</a:t>
            </a:r>
            <a:r>
              <a:rPr sz="1600" i="1" spc="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5" dirty="0">
                <a:solidFill>
                  <a:srgbClr val="375F92"/>
                </a:solidFill>
                <a:latin typeface="Verdana"/>
                <a:cs typeface="Verdana"/>
              </a:rPr>
              <a:t>н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r>
              <a:rPr sz="1600" i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база</a:t>
            </a:r>
            <a:r>
              <a:rPr sz="1600" i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опит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. </a:t>
            </a: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”</a:t>
            </a:r>
            <a:endParaRPr sz="16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1600" spc="-10" dirty="0">
                <a:solidFill>
                  <a:srgbClr val="C00000"/>
                </a:solidFill>
                <a:latin typeface="Verdana"/>
                <a:cs typeface="Verdana"/>
              </a:rPr>
              <a:t>(ван</a:t>
            </a:r>
            <a:r>
              <a:rPr sz="1600" spc="-2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Verdana"/>
                <a:cs typeface="Verdana"/>
              </a:rPr>
              <a:t>де</a:t>
            </a:r>
            <a:r>
              <a:rPr sz="1600" spc="-2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Verdana"/>
                <a:cs typeface="Verdana"/>
              </a:rPr>
              <a:t>Поел</a:t>
            </a:r>
            <a:r>
              <a:rPr sz="1600" spc="-1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Verdana"/>
                <a:cs typeface="Verdana"/>
              </a:rPr>
              <a:t>2016 г.)</a:t>
            </a:r>
            <a:endParaRPr lang="en-US" sz="1600" spc="-5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endParaRPr sz="1600" dirty="0">
              <a:latin typeface="Verdana"/>
              <a:cs typeface="Verdana"/>
            </a:endParaRPr>
          </a:p>
          <a:p>
            <a:pPr marL="130175" marR="476884" indent="-130175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1600" b="1" dirty="0" err="1">
                <a:solidFill>
                  <a:srgbClr val="375F92"/>
                </a:solidFill>
                <a:latin typeface="Verdana"/>
                <a:cs typeface="Verdana"/>
              </a:rPr>
              <a:t>Несигурност</a:t>
            </a:r>
            <a:r>
              <a:rPr lang="bg-BG" sz="1600" b="1" dirty="0">
                <a:solidFill>
                  <a:srgbClr val="375F92"/>
                </a:solidFill>
                <a:latin typeface="Verdana"/>
                <a:cs typeface="Verdana"/>
              </a:rPr>
              <a:t>та</a:t>
            </a:r>
            <a:r>
              <a:rPr sz="1600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bg-BG" sz="1600" dirty="0">
                <a:solidFill>
                  <a:srgbClr val="375F92"/>
                </a:solidFill>
                <a:latin typeface="Verdana"/>
                <a:cs typeface="Verdana"/>
              </a:rPr>
              <a:t>е </a:t>
            </a:r>
            <a:r>
              <a:rPr sz="1600" spc="-5" dirty="0" err="1">
                <a:solidFill>
                  <a:srgbClr val="375F92"/>
                </a:solidFill>
                <a:latin typeface="Verdana"/>
                <a:cs typeface="Verdana"/>
              </a:rPr>
              <a:t>присъща</a:t>
            </a:r>
            <a:r>
              <a:rPr sz="16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на </a:t>
            </a:r>
            <a:r>
              <a:rPr sz="1600" spc="-5" dirty="0">
                <a:solidFill>
                  <a:srgbClr val="375F92"/>
                </a:solidFill>
                <a:latin typeface="Verdana"/>
                <a:cs typeface="Verdana"/>
              </a:rPr>
              <a:t>въвеждането </a:t>
            </a:r>
            <a:r>
              <a:rPr sz="1600" b="1" spc="-5" dirty="0">
                <a:solidFill>
                  <a:srgbClr val="375F92"/>
                </a:solidFill>
                <a:latin typeface="Verdana"/>
                <a:cs typeface="Verdana"/>
              </a:rPr>
              <a:t>на </a:t>
            </a:r>
            <a:r>
              <a:rPr sz="1600" spc="-5" dirty="0" err="1">
                <a:solidFill>
                  <a:srgbClr val="375F92"/>
                </a:solidFill>
                <a:latin typeface="Verdana"/>
                <a:cs typeface="Verdana"/>
              </a:rPr>
              <a:t>тези</a:t>
            </a:r>
            <a:r>
              <a:rPr sz="16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5" dirty="0" err="1">
                <a:solidFill>
                  <a:srgbClr val="375F92"/>
                </a:solidFill>
                <a:latin typeface="Verdana"/>
                <a:cs typeface="Verdana"/>
              </a:rPr>
              <a:t>нов</a:t>
            </a:r>
            <a:r>
              <a:rPr lang="bg-BG" sz="1600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r>
              <a:rPr sz="16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Verdana"/>
                <a:cs typeface="Verdana"/>
              </a:rPr>
              <a:t>(</a:t>
            </a:r>
            <a:r>
              <a:rPr sz="1600" spc="-5" dirty="0" err="1">
                <a:solidFill>
                  <a:srgbClr val="375F92"/>
                </a:solidFill>
                <a:latin typeface="Verdana"/>
                <a:cs typeface="Verdana"/>
              </a:rPr>
              <a:t>сложен</a:t>
            </a:r>
            <a:r>
              <a:rPr lang="bg-BG" sz="1600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Verdana"/>
                <a:cs typeface="Verdana"/>
              </a:rPr>
              <a:t>AI </a:t>
            </a:r>
            <a:r>
              <a:rPr sz="1600" spc="-5" dirty="0">
                <a:solidFill>
                  <a:srgbClr val="375F92"/>
                </a:solidFill>
                <a:latin typeface="Verdana"/>
                <a:cs typeface="Verdana"/>
              </a:rPr>
              <a:t>системи)</a:t>
            </a:r>
            <a:r>
              <a:rPr sz="16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Verdana"/>
                <a:cs typeface="Verdana"/>
              </a:rPr>
              <a:t>в </a:t>
            </a:r>
            <a:r>
              <a:rPr sz="1600" b="1" spc="-5" dirty="0">
                <a:solidFill>
                  <a:srgbClr val="375F92"/>
                </a:solidFill>
                <a:latin typeface="Verdana"/>
                <a:cs typeface="Verdana"/>
              </a:rPr>
              <a:t>обществото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0" y="170661"/>
            <a:ext cx="67193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AI</a:t>
            </a:r>
            <a:r>
              <a:rPr dirty="0"/>
              <a:t> </a:t>
            </a:r>
            <a:r>
              <a:rPr spc="-10" dirty="0"/>
              <a:t>и</a:t>
            </a:r>
            <a:r>
              <a:rPr dirty="0"/>
              <a:t> </a:t>
            </a:r>
            <a:r>
              <a:rPr spc="-10" dirty="0"/>
              <a:t>на</a:t>
            </a:r>
            <a:r>
              <a:rPr spc="10" dirty="0"/>
              <a:t> </a:t>
            </a:r>
            <a:r>
              <a:rPr spc="-10" dirty="0"/>
              <a:t>невидимост</a:t>
            </a:r>
            <a:r>
              <a:rPr spc="35" dirty="0"/>
              <a:t> </a:t>
            </a:r>
            <a:r>
              <a:rPr spc="-10" dirty="0"/>
              <a:t>фактор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3058" y="2216305"/>
            <a:ext cx="3895090" cy="35105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 indent="426084" algn="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„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Има един важен факт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относно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компютри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.</a:t>
            </a:r>
            <a:r>
              <a:rPr sz="1600" i="1" spc="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През п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овечето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времето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при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повечето</a:t>
            </a:r>
            <a:r>
              <a:rPr sz="1600" i="1" spc="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условия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компютър</a:t>
            </a:r>
            <a:r>
              <a:rPr lang="bg-BG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ните</a:t>
            </a:r>
            <a:r>
              <a:rPr sz="1600" b="1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операциите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са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невидими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.</a:t>
            </a:r>
            <a:r>
              <a:rPr sz="1600" i="1" spc="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Човек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може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да е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доста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осведомен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относно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входове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изходи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компютър</a:t>
            </a:r>
            <a:r>
              <a:rPr lang="bg-BG"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ните</a:t>
            </a:r>
            <a:r>
              <a:rPr lang="bg-BG" sz="1600" i="1" spc="-5" dirty="0">
                <a:solidFill>
                  <a:srgbClr val="375F92"/>
                </a:solidFill>
                <a:latin typeface="Verdana"/>
                <a:cs typeface="Verdana"/>
              </a:rPr>
              <a:t> изчисления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само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смътно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наясно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5" dirty="0">
                <a:solidFill>
                  <a:srgbClr val="375F92"/>
                </a:solidFill>
                <a:latin typeface="Verdana"/>
                <a:cs typeface="Verdana"/>
              </a:rPr>
              <a:t>с</a:t>
            </a:r>
            <a:r>
              <a:rPr sz="1600" i="1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вътрешн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ата</a:t>
            </a:r>
            <a:r>
              <a:rPr sz="1600" b="1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обработка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.</a:t>
            </a:r>
            <a:r>
              <a:rPr sz="1600" i="1" spc="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Този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фактор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5" dirty="0">
                <a:solidFill>
                  <a:srgbClr val="375F92"/>
                </a:solidFill>
                <a:latin typeface="Verdana"/>
                <a:cs typeface="Verdana"/>
              </a:rPr>
              <a:t>на невидимостта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често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генерира</a:t>
            </a:r>
            <a:r>
              <a:rPr sz="1600" i="1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полити</a:t>
            </a:r>
            <a:r>
              <a:rPr lang="bg-BG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чески</a:t>
            </a:r>
            <a:r>
              <a:rPr lang="bg-BG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вакууми</a:t>
            </a:r>
            <a:r>
              <a:rPr sz="1600" b="1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относно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как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dirty="0">
                <a:solidFill>
                  <a:srgbClr val="375F92"/>
                </a:solidFill>
                <a:latin typeface="Verdana"/>
                <a:cs typeface="Verdana"/>
              </a:rPr>
              <a:t>да се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използва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компютър</a:t>
            </a:r>
            <a:r>
              <a:rPr lang="bg-BG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ните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25" dirty="0" err="1">
                <a:solidFill>
                  <a:srgbClr val="375F92"/>
                </a:solidFill>
                <a:latin typeface="Verdana"/>
                <a:cs typeface="Verdana"/>
              </a:rPr>
              <a:t>технологи</a:t>
            </a:r>
            <a:r>
              <a:rPr lang="bg-BG" sz="1600" i="1" spc="-2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spc="-25" dirty="0">
                <a:solidFill>
                  <a:srgbClr val="375F92"/>
                </a:solidFill>
                <a:latin typeface="Verdana"/>
                <a:cs typeface="Verdana"/>
              </a:rPr>
              <a:t>.”</a:t>
            </a:r>
            <a:endParaRPr sz="16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1600" spc="-10" dirty="0">
                <a:solidFill>
                  <a:srgbClr val="C00000"/>
                </a:solidFill>
                <a:latin typeface="Verdana"/>
                <a:cs typeface="Verdana"/>
              </a:rPr>
              <a:t>(Мавър</a:t>
            </a:r>
            <a:r>
              <a:rPr sz="1600" spc="-3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Verdana"/>
                <a:cs typeface="Verdana"/>
              </a:rPr>
              <a:t>1985)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" y="2118359"/>
            <a:ext cx="3744467" cy="29489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56525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Видове</a:t>
            </a:r>
            <a:r>
              <a:rPr spc="-10" dirty="0"/>
              <a:t> </a:t>
            </a:r>
            <a:r>
              <a:rPr spc="-5" dirty="0" err="1"/>
              <a:t>невидимост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67261" y="1421771"/>
            <a:ext cx="8548139" cy="475194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35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pc="-10" dirty="0" err="1">
                <a:solidFill>
                  <a:srgbClr val="375F92"/>
                </a:solidFill>
                <a:latin typeface="Verdana"/>
                <a:cs typeface="Verdana"/>
              </a:rPr>
              <a:t>Невидим</a:t>
            </a:r>
            <a:r>
              <a:rPr lang="bg-BG" spc="-10" dirty="0">
                <a:solidFill>
                  <a:srgbClr val="375F92"/>
                </a:solidFill>
                <a:latin typeface="Verdana"/>
                <a:cs typeface="Verdana"/>
              </a:rPr>
              <a:t>а </a:t>
            </a:r>
            <a:r>
              <a:rPr b="1" spc="-5" dirty="0" err="1">
                <a:solidFill>
                  <a:srgbClr val="375F92"/>
                </a:solidFill>
                <a:latin typeface="Verdana"/>
                <a:cs typeface="Verdana"/>
              </a:rPr>
              <a:t>злоупотреба</a:t>
            </a:r>
            <a:endParaRPr dirty="0">
              <a:latin typeface="Verdana"/>
              <a:cs typeface="Verdana"/>
            </a:endParaRPr>
          </a:p>
          <a:p>
            <a:pPr marL="946785" marR="20320" indent="-709295">
              <a:lnSpc>
                <a:spcPts val="1730"/>
              </a:lnSpc>
              <a:spcBef>
                <a:spcPts val="409"/>
              </a:spcBef>
            </a:pP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„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Невидим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ата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злоупотреба</a:t>
            </a:r>
            <a:r>
              <a:rPr sz="1600" i="1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е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умишлено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използване</a:t>
            </a:r>
            <a:r>
              <a:rPr sz="1600" i="1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невидими</a:t>
            </a:r>
            <a:r>
              <a:rPr lang="bg-BG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1600" b="1" i="1" spc="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операции</a:t>
            </a:r>
            <a:r>
              <a:rPr sz="1600" b="1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5" dirty="0">
                <a:solidFill>
                  <a:srgbClr val="375F92"/>
                </a:solidFill>
                <a:latin typeface="Verdana"/>
                <a:cs typeface="Verdana"/>
              </a:rPr>
              <a:t>в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компютър</a:t>
            </a:r>
            <a:r>
              <a:rPr sz="1600" i="1" spc="-55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да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с цел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неетично</a:t>
            </a:r>
            <a:r>
              <a:rPr sz="1600" b="1" i="1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поведение</a:t>
            </a:r>
            <a:r>
              <a:rPr lang="bg-BG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.</a:t>
            </a:r>
          </a:p>
          <a:p>
            <a:pPr marL="946785" marR="20320" indent="-709295">
              <a:lnSpc>
                <a:spcPts val="1730"/>
              </a:lnSpc>
              <a:spcBef>
                <a:spcPts val="409"/>
              </a:spcBef>
            </a:pPr>
            <a:r>
              <a:rPr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Класически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пример е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случаят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с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програмист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който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осъзнава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, че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може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да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открадне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излишната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лихва от банка</a:t>
            </a: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.”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>
              <a:latin typeface="Verdana"/>
              <a:cs typeface="Verdana"/>
            </a:endParaRPr>
          </a:p>
          <a:p>
            <a:pPr marL="129539" indent="-117475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pc="-10" dirty="0">
                <a:solidFill>
                  <a:srgbClr val="375F92"/>
                </a:solidFill>
                <a:latin typeface="Verdana"/>
                <a:cs typeface="Verdana"/>
              </a:rPr>
              <a:t>Невидимост</a:t>
            </a:r>
            <a:r>
              <a:rPr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b="1" dirty="0" err="1">
                <a:solidFill>
                  <a:srgbClr val="375F92"/>
                </a:solidFill>
                <a:latin typeface="Verdana"/>
                <a:cs typeface="Verdana"/>
              </a:rPr>
              <a:t>програмиран</a:t>
            </a:r>
            <a:r>
              <a:rPr lang="bg-BG" b="1" dirty="0" err="1">
                <a:solidFill>
                  <a:srgbClr val="375F92"/>
                </a:solidFill>
                <a:latin typeface="Verdana"/>
                <a:cs typeface="Verdana"/>
              </a:rPr>
              <a:t>ите</a:t>
            </a:r>
            <a:r>
              <a:rPr lang="bg-BG" b="1" dirty="0">
                <a:solidFill>
                  <a:srgbClr val="375F92"/>
                </a:solidFill>
                <a:latin typeface="Verdana"/>
                <a:cs typeface="Verdana"/>
              </a:rPr>
              <a:t> ценности</a:t>
            </a:r>
            <a:endParaRPr dirty="0">
              <a:latin typeface="Verdana"/>
              <a:cs typeface="Verdana"/>
            </a:endParaRPr>
          </a:p>
          <a:p>
            <a:pPr marL="157480" marR="18415" indent="619760">
              <a:lnSpc>
                <a:spcPts val="1730"/>
              </a:lnSpc>
              <a:spcBef>
                <a:spcPts val="409"/>
              </a:spcBef>
            </a:pP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„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Помислете</a:t>
            </a:r>
            <a:r>
              <a:rPr sz="1600" i="1" spc="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за</a:t>
            </a:r>
            <a:r>
              <a:rPr sz="1600" i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пример</a:t>
            </a:r>
            <a:r>
              <a:rPr sz="1600" i="1" spc="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за компютъризиране на резервации за </a:t>
            </a:r>
            <a:r>
              <a:rPr sz="1600" i="1" spc="5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самолетни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превози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.</a:t>
            </a:r>
            <a:r>
              <a:rPr sz="1600" i="1" spc="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Мн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ого</a:t>
            </a:r>
            <a:r>
              <a:rPr sz="1600" i="1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различн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и </a:t>
            </a:r>
            <a:r>
              <a:rPr sz="1600" i="1" spc="-5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програми</a:t>
            </a:r>
            <a:r>
              <a:rPr sz="1600" i="1" spc="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бих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могъл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и да</a:t>
            </a:r>
            <a:r>
              <a:rPr sz="1600" i="1" spc="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бъда</a:t>
            </a:r>
            <a:r>
              <a:rPr lang="bg-BG" sz="1600" i="1" spc="-5" dirty="0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написан</a:t>
            </a:r>
            <a:r>
              <a:rPr lang="bg-BG" sz="1600" i="1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10" dirty="0">
                <a:solidFill>
                  <a:srgbClr val="375F92"/>
                </a:solidFill>
                <a:latin typeface="Verdana"/>
                <a:cs typeface="Verdana"/>
              </a:rPr>
              <a:t>за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да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се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направи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резервация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.</a:t>
            </a:r>
            <a:r>
              <a:rPr sz="1600" i="1" spc="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endParaRPr lang="bg-BG" sz="1600" i="1" spc="25" dirty="0">
              <a:solidFill>
                <a:srgbClr val="375F92"/>
              </a:solidFill>
              <a:latin typeface="Verdana"/>
              <a:cs typeface="Verdana"/>
            </a:endParaRPr>
          </a:p>
          <a:p>
            <a:pPr marL="157480" marR="18415" indent="619760">
              <a:lnSpc>
                <a:spcPts val="1730"/>
              </a:lnSpc>
              <a:spcBef>
                <a:spcPts val="409"/>
              </a:spcBef>
            </a:pPr>
            <a:r>
              <a:rPr lang="en-GB" sz="1600" i="1" spc="-10" dirty="0">
                <a:solidFill>
                  <a:srgbClr val="375F92"/>
                </a:solidFill>
                <a:latin typeface="Verdana"/>
                <a:cs typeface="Verdana"/>
              </a:rPr>
              <a:t>American Airlines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някога рекламираха такава услуга, наречена </a:t>
            </a:r>
            <a:r>
              <a:rPr lang="en-GB" sz="1600" i="1" spc="-10" dirty="0">
                <a:solidFill>
                  <a:srgbClr val="375F92"/>
                </a:solidFill>
                <a:latin typeface="Verdana"/>
                <a:cs typeface="Verdana"/>
              </a:rPr>
              <a:t>SABRE.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Тази програма имаше вградено пристрастие към полетите на </a:t>
            </a:r>
            <a:r>
              <a:rPr lang="en-GB" sz="1600" i="1" spc="-10" dirty="0">
                <a:solidFill>
                  <a:srgbClr val="375F92"/>
                </a:solidFill>
                <a:latin typeface="Verdana"/>
                <a:cs typeface="Verdana"/>
              </a:rPr>
              <a:t>American Airline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я</a:t>
            </a:r>
            <a:r>
              <a:rPr lang="en-GB" sz="1600" i="1" spc="-10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така че понякога полет на </a:t>
            </a:r>
            <a:r>
              <a:rPr lang="en-GB" sz="1600" i="1" spc="-10" dirty="0">
                <a:solidFill>
                  <a:srgbClr val="375F92"/>
                </a:solidFill>
                <a:latin typeface="Verdana"/>
                <a:cs typeface="Verdana"/>
              </a:rPr>
              <a:t>American Airline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я</a:t>
            </a:r>
            <a:r>
              <a:rPr lang="en-GB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се </a:t>
            </a:r>
            <a:r>
              <a:rPr lang="bg-BG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предлагаше от компютъра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, дори и да </a:t>
            </a:r>
            <a:r>
              <a:rPr lang="bg-BG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не беше най-добрият наличен полет</a:t>
            </a:r>
            <a:r>
              <a:rPr sz="1600" spc="-5" dirty="0">
                <a:solidFill>
                  <a:srgbClr val="375F92"/>
                </a:solidFill>
                <a:latin typeface="Verdana"/>
                <a:cs typeface="Verdana"/>
              </a:rPr>
              <a:t>.”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Verdana"/>
              <a:cs typeface="Verdana"/>
            </a:endParaRPr>
          </a:p>
          <a:p>
            <a:pPr marL="129539" indent="-117475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pc="-10" dirty="0">
                <a:solidFill>
                  <a:srgbClr val="375F92"/>
                </a:solidFill>
                <a:latin typeface="Verdana"/>
                <a:cs typeface="Verdana"/>
              </a:rPr>
              <a:t>Невидимост</a:t>
            </a:r>
            <a:r>
              <a:rPr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b="1" spc="-5" dirty="0">
                <a:solidFill>
                  <a:srgbClr val="375F92"/>
                </a:solidFill>
                <a:latin typeface="Verdana"/>
                <a:cs typeface="Verdana"/>
              </a:rPr>
              <a:t>сложни</a:t>
            </a:r>
            <a:r>
              <a:rPr b="1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375F92"/>
                </a:solidFill>
                <a:latin typeface="Verdana"/>
                <a:cs typeface="Verdana"/>
              </a:rPr>
              <a:t>изчисления</a:t>
            </a:r>
            <a:endParaRPr dirty="0">
              <a:latin typeface="Verdana"/>
              <a:cs typeface="Verdana"/>
            </a:endParaRPr>
          </a:p>
          <a:p>
            <a:pPr marL="181610" marR="18415" indent="194945">
              <a:lnSpc>
                <a:spcPts val="1730"/>
              </a:lnSpc>
              <a:spcBef>
                <a:spcPts val="409"/>
              </a:spcBef>
            </a:pP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„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Компютри</a:t>
            </a:r>
            <a:r>
              <a:rPr sz="1600" i="1" spc="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днес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са</a:t>
            </a:r>
            <a:r>
              <a:rPr sz="1600" i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способен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i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огромен</a:t>
            </a:r>
            <a:r>
              <a:rPr lang="bg-BG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b="1" i="1" spc="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изчисления</a:t>
            </a:r>
            <a:r>
              <a:rPr sz="1600" b="1" i="1" spc="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отвъд</a:t>
            </a:r>
            <a:r>
              <a:rPr sz="1600" b="1" i="1" spc="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човек</a:t>
            </a:r>
            <a:r>
              <a:rPr sz="1600" b="1" i="1" spc="-5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разбиране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.</a:t>
            </a:r>
            <a:r>
              <a:rPr sz="1600" i="1" spc="5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Дори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dirty="0" err="1">
                <a:solidFill>
                  <a:srgbClr val="375F92"/>
                </a:solidFill>
                <a:latin typeface="Verdana"/>
                <a:cs typeface="Verdana"/>
              </a:rPr>
              <a:t>ако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5" dirty="0">
                <a:solidFill>
                  <a:srgbClr val="375F92"/>
                </a:solidFill>
                <a:latin typeface="Verdana"/>
                <a:cs typeface="Verdana"/>
              </a:rPr>
              <a:t>една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програма</a:t>
            </a:r>
            <a:r>
              <a:rPr sz="1600" i="1" spc="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dirty="0">
                <a:solidFill>
                  <a:srgbClr val="375F92"/>
                </a:solidFill>
                <a:latin typeface="Verdana"/>
                <a:cs typeface="Verdana"/>
              </a:rPr>
              <a:t>е разбираема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600" i="1" spc="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това</a:t>
            </a:r>
            <a:r>
              <a:rPr lang="ru-RU" sz="1600" i="1" spc="-5" dirty="0">
                <a:solidFill>
                  <a:srgbClr val="375F92"/>
                </a:solidFill>
                <a:latin typeface="Verdana"/>
                <a:cs typeface="Verdana"/>
              </a:rPr>
              <a:t> не </a:t>
            </a:r>
            <a:r>
              <a:rPr lang="ru-RU"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означава</a:t>
            </a:r>
            <a:r>
              <a:rPr lang="ru-RU" sz="1600" i="1" spc="-5" dirty="0">
                <a:solidFill>
                  <a:srgbClr val="375F92"/>
                </a:solidFill>
                <a:latin typeface="Verdana"/>
                <a:cs typeface="Verdana"/>
              </a:rPr>
              <a:t>, че </a:t>
            </a:r>
            <a:r>
              <a:rPr lang="ru-RU"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изчисленията</a:t>
            </a:r>
            <a:r>
              <a:rPr lang="ru-RU" sz="1600" i="1" spc="-5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ru-RU"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базирани</a:t>
            </a:r>
            <a:r>
              <a:rPr lang="ru-RU" sz="1600" i="1" spc="-5" dirty="0">
                <a:solidFill>
                  <a:srgbClr val="375F92"/>
                </a:solidFill>
                <a:latin typeface="Verdana"/>
                <a:cs typeface="Verdana"/>
              </a:rPr>
              <a:t> на </a:t>
            </a:r>
            <a:r>
              <a:rPr lang="ru-RU"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тази</a:t>
            </a:r>
            <a:r>
              <a:rPr lang="ru-RU"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програма</a:t>
            </a:r>
            <a:r>
              <a:rPr lang="ru-RU" sz="1600" i="1" spc="-5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ru-RU"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са</a:t>
            </a:r>
            <a:r>
              <a:rPr lang="ru-RU"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разбираемии</a:t>
            </a: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.”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82511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Морализиране</a:t>
            </a:r>
            <a:r>
              <a:rPr spc="35" dirty="0"/>
              <a:t> </a:t>
            </a:r>
            <a:r>
              <a:rPr lang="bg-BG" spc="35" dirty="0"/>
              <a:t>на </a:t>
            </a:r>
            <a:r>
              <a:rPr spc="-10" dirty="0" err="1"/>
              <a:t>технологи</a:t>
            </a:r>
            <a:r>
              <a:rPr lang="bg-BG" spc="-10" dirty="0" err="1"/>
              <a:t>ите</a:t>
            </a:r>
            <a:r>
              <a:rPr spc="55" dirty="0"/>
              <a:t> </a:t>
            </a:r>
            <a:br>
              <a:rPr lang="bg-BG" spc="55" dirty="0"/>
            </a:br>
            <a:r>
              <a:rPr spc="-10" dirty="0"/>
              <a:t>(Вербек</a:t>
            </a:r>
            <a:r>
              <a:rPr spc="40" dirty="0"/>
              <a:t> </a:t>
            </a:r>
            <a:r>
              <a:rPr spc="-10" dirty="0"/>
              <a:t>2011)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0900" y="1854706"/>
            <a:ext cx="4216399" cy="31607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7262" y="1860148"/>
            <a:ext cx="8510038" cy="38388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marR="4373880" indent="-130175">
              <a:lnSpc>
                <a:spcPct val="110000"/>
              </a:lnSpc>
              <a:spcBef>
                <a:spcPts val="9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Много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от нашите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действия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интерпретации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spc="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св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е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r>
              <a:rPr sz="20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(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включително</a:t>
            </a:r>
            <a:r>
              <a:rPr sz="20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5" dirty="0" err="1">
                <a:solidFill>
                  <a:srgbClr val="375F92"/>
                </a:solidFill>
                <a:latin typeface="Verdana"/>
                <a:cs typeface="Verdana"/>
              </a:rPr>
              <a:t>морален</a:t>
            </a:r>
            <a:r>
              <a:rPr lang="bg-BG" sz="2000" spc="-1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)</a:t>
            </a:r>
            <a:r>
              <a:rPr sz="20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са</a:t>
            </a:r>
            <a:r>
              <a:rPr sz="2000" spc="-68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съоформен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от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endParaRPr sz="2000" dirty="0">
              <a:latin typeface="Verdana"/>
              <a:cs typeface="Verdana"/>
            </a:endParaRPr>
          </a:p>
          <a:p>
            <a:pPr marL="130175" marR="4588510" indent="-130175">
              <a:lnSpc>
                <a:spcPct val="110000"/>
              </a:lnSpc>
              <a:spcBef>
                <a:spcPts val="96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Взимането на м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орален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2000" b="1" spc="7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решения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е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съвместно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усилие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човешките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същества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endParaRPr sz="2000" dirty="0">
              <a:latin typeface="Verdana"/>
              <a:cs typeface="Verdana"/>
            </a:endParaRPr>
          </a:p>
          <a:p>
            <a:pPr marL="3736975">
              <a:lnSpc>
                <a:spcPct val="100000"/>
              </a:lnSpc>
              <a:spcBef>
                <a:spcPts val="1675"/>
              </a:spcBef>
            </a:pPr>
            <a:endParaRPr lang="bg-BG" sz="1800" spc="-15" dirty="0">
              <a:solidFill>
                <a:srgbClr val="375F92"/>
              </a:solidFill>
              <a:latin typeface="Calibri"/>
              <a:cs typeface="Calibri"/>
            </a:endParaRPr>
          </a:p>
          <a:p>
            <a:pPr marL="3736975">
              <a:lnSpc>
                <a:spcPct val="100000"/>
              </a:lnSpc>
              <a:spcBef>
                <a:spcPts val="1675"/>
              </a:spcBef>
            </a:pPr>
            <a:r>
              <a:rPr sz="1800" u="sng" spc="-15" dirty="0">
                <a:solidFill>
                  <a:srgbClr val="375F92"/>
                </a:solidFill>
                <a:latin typeface="Calibri"/>
                <a:cs typeface="Calibri"/>
              </a:rPr>
              <a:t>http</a:t>
            </a:r>
            <a:r>
              <a:rPr u="sng" spc="-15" dirty="0">
                <a:solidFill>
                  <a:srgbClr val="375F92"/>
                </a:solidFill>
                <a:latin typeface="Calibri"/>
                <a:cs typeface="Calibri"/>
              </a:rPr>
              <a:t>s://w</a:t>
            </a:r>
            <a:r>
              <a:rPr sz="1800" u="sng" spc="-15" dirty="0">
                <a:solidFill>
                  <a:srgbClr val="375F92"/>
                </a:solidFill>
                <a:latin typeface="Calibri"/>
                <a:cs typeface="Calibri"/>
              </a:rPr>
              <a:t>ww.y</a:t>
            </a:r>
            <a:r>
              <a:rPr sz="1800" u="sng" spc="-15" dirty="0">
                <a:solidFill>
                  <a:srgbClr val="375F92"/>
                </a:solidFill>
                <a:latin typeface="Calibri"/>
                <a:cs typeface="Calibri"/>
                <a:hlinkClick r:id="rId3"/>
              </a:rPr>
              <a:t>outube.com/watch?v=S8a1DascnZg</a:t>
            </a:r>
            <a:endParaRPr sz="1800" u="sng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89291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pc="-10" dirty="0"/>
              <a:t>Преминаване от</a:t>
            </a:r>
            <a:r>
              <a:rPr spc="5" dirty="0"/>
              <a:t> </a:t>
            </a:r>
            <a:r>
              <a:rPr spc="-10" dirty="0" err="1"/>
              <a:t>медиаци</a:t>
            </a:r>
            <a:r>
              <a:rPr lang="bg-BG" spc="-10" dirty="0"/>
              <a:t>я</a:t>
            </a:r>
            <a:r>
              <a:rPr spc="35" dirty="0"/>
              <a:t> </a:t>
            </a:r>
            <a:r>
              <a:rPr lang="bg-BG" spc="-10" dirty="0"/>
              <a:t>към</a:t>
            </a:r>
            <a:r>
              <a:rPr spc="10" dirty="0"/>
              <a:t> </a:t>
            </a:r>
            <a:r>
              <a:rPr spc="-10" dirty="0"/>
              <a:t>етика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613915"/>
            <a:ext cx="4648200" cy="25526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175" marR="5080" indent="-13017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Алкохолна брава за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кола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(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ключалка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та на колата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анализи</a:t>
            </a:r>
            <a:r>
              <a:rPr lang="bg-BG" sz="2000" spc="-5" dirty="0" err="1">
                <a:solidFill>
                  <a:srgbClr val="375F92"/>
                </a:solidFill>
                <a:latin typeface="Verdana"/>
                <a:cs typeface="Verdana"/>
              </a:rPr>
              <a:t>ра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дъх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а на шофьора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)</a:t>
            </a:r>
            <a:endParaRPr lang="bg-BG" sz="2000" spc="-5" dirty="0">
              <a:solidFill>
                <a:srgbClr val="375F92"/>
              </a:solidFill>
              <a:latin typeface="Verdana"/>
              <a:cs typeface="Verdana"/>
            </a:endParaRPr>
          </a:p>
          <a:p>
            <a:pPr marL="130175" marR="5080" indent="-13017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endParaRPr sz="2000" dirty="0">
              <a:latin typeface="Verdana"/>
              <a:cs typeface="Verdana"/>
            </a:endParaRPr>
          </a:p>
          <a:p>
            <a:pPr marL="130175" marR="74930" indent="-130175">
              <a:lnSpc>
                <a:spcPct val="100000"/>
              </a:lnSpc>
              <a:spcBef>
                <a:spcPts val="48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Интелигентна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душ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слушалка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(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душ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слушалка, която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регулира</a:t>
            </a:r>
            <a:r>
              <a:rPr sz="2000" spc="-5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20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намаля</a:t>
            </a:r>
            <a:r>
              <a:rPr lang="bg-BG" sz="20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68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68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потокът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на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водата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за да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пести</a:t>
            </a:r>
            <a:r>
              <a:rPr sz="20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вода)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1613915"/>
            <a:ext cx="2802636" cy="41518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0" y="170661"/>
            <a:ext cx="77861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Алкохол</a:t>
            </a:r>
            <a:r>
              <a:rPr lang="bg-BG" spc="-10" dirty="0"/>
              <a:t>на</a:t>
            </a:r>
            <a:r>
              <a:rPr spc="20" dirty="0"/>
              <a:t> </a:t>
            </a:r>
            <a:r>
              <a:rPr spc="-10" dirty="0"/>
              <a:t>ключалка</a:t>
            </a:r>
            <a:r>
              <a:rPr spc="-15" dirty="0"/>
              <a:t> </a:t>
            </a:r>
            <a:r>
              <a:rPr spc="-10" dirty="0"/>
              <a:t>за</a:t>
            </a:r>
            <a:r>
              <a:rPr spc="5" dirty="0"/>
              <a:t> </a:t>
            </a:r>
            <a:r>
              <a:rPr spc="-10" dirty="0"/>
              <a:t>автомобили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6800" y="1604953"/>
            <a:ext cx="4191000" cy="33400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18110" marR="276225" indent="-118110">
              <a:lnSpc>
                <a:spcPts val="1939"/>
              </a:lnSpc>
              <a:spcBef>
                <a:spcPts val="345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b="1" spc="-10" dirty="0" err="1">
                <a:solidFill>
                  <a:srgbClr val="375F92"/>
                </a:solidFill>
                <a:latin typeface="Verdana"/>
                <a:cs typeface="Verdana"/>
              </a:rPr>
              <a:t>Алкохол</a:t>
            </a:r>
            <a:r>
              <a:rPr lang="bg-BG" sz="1800" b="1" spc="-10" dirty="0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8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375F92"/>
                </a:solidFill>
                <a:latin typeface="Verdana"/>
                <a:cs typeface="Verdana"/>
              </a:rPr>
              <a:t>ключалка</a:t>
            </a:r>
            <a:r>
              <a:rPr sz="18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375F92"/>
                </a:solidFill>
                <a:latin typeface="Verdana"/>
                <a:cs typeface="Verdana"/>
              </a:rPr>
              <a:t>за </a:t>
            </a:r>
            <a:r>
              <a:rPr sz="1800" b="1" spc="-10" dirty="0" err="1">
                <a:solidFill>
                  <a:srgbClr val="375F92"/>
                </a:solidFill>
                <a:latin typeface="Verdana"/>
                <a:cs typeface="Verdana"/>
              </a:rPr>
              <a:t>кола</a:t>
            </a:r>
            <a:r>
              <a:rPr sz="1800" b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800" spc="-10" dirty="0">
                <a:solidFill>
                  <a:srgbClr val="375F92"/>
                </a:solidFill>
                <a:latin typeface="Verdana"/>
                <a:cs typeface="Verdana"/>
              </a:rPr>
              <a:t>(</a:t>
            </a:r>
            <a:r>
              <a:rPr lang="ru-RU" sz="1800" spc="-10" dirty="0" err="1">
                <a:solidFill>
                  <a:srgbClr val="375F92"/>
                </a:solidFill>
                <a:latin typeface="Verdana"/>
                <a:cs typeface="Verdana"/>
              </a:rPr>
              <a:t>автомобилна</a:t>
            </a:r>
            <a:r>
              <a:rPr lang="ru-RU" sz="18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800" spc="-10" dirty="0" err="1">
                <a:solidFill>
                  <a:srgbClr val="375F92"/>
                </a:solidFill>
                <a:latin typeface="Verdana"/>
                <a:cs typeface="Verdana"/>
              </a:rPr>
              <a:t>ключалка</a:t>
            </a:r>
            <a:r>
              <a:rPr lang="ru-RU" sz="1800" spc="-10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ru-RU" sz="1800" spc="-10" dirty="0" err="1">
                <a:solidFill>
                  <a:srgbClr val="375F92"/>
                </a:solidFill>
                <a:latin typeface="Verdana"/>
                <a:cs typeface="Verdana"/>
              </a:rPr>
              <a:t>която</a:t>
            </a:r>
            <a:r>
              <a:rPr lang="ru-RU" sz="18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800" spc="-10" dirty="0" err="1">
                <a:solidFill>
                  <a:srgbClr val="375F92"/>
                </a:solidFill>
                <a:latin typeface="Verdana"/>
                <a:cs typeface="Verdana"/>
              </a:rPr>
              <a:t>анализира</a:t>
            </a:r>
            <a:r>
              <a:rPr lang="ru-RU" sz="18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800" spc="-10" dirty="0" err="1">
                <a:solidFill>
                  <a:srgbClr val="375F92"/>
                </a:solidFill>
                <a:latin typeface="Verdana"/>
                <a:cs typeface="Verdana"/>
              </a:rPr>
              <a:t>дъха</a:t>
            </a:r>
            <a:r>
              <a:rPr lang="ru-RU" sz="18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800" spc="-10" dirty="0" err="1">
                <a:solidFill>
                  <a:srgbClr val="375F92"/>
                </a:solidFill>
                <a:latin typeface="Verdana"/>
                <a:cs typeface="Verdana"/>
              </a:rPr>
              <a:t>ви</a:t>
            </a:r>
            <a:r>
              <a:rPr lang="ru-RU" sz="1800" spc="-10" dirty="0">
                <a:solidFill>
                  <a:srgbClr val="375F92"/>
                </a:solidFill>
                <a:latin typeface="Verdana"/>
                <a:cs typeface="Verdana"/>
              </a:rPr>
              <a:t>): „Не </a:t>
            </a:r>
            <a:r>
              <a:rPr lang="ru-RU" sz="1800" spc="-10" dirty="0" err="1">
                <a:solidFill>
                  <a:srgbClr val="375F92"/>
                </a:solidFill>
                <a:latin typeface="Verdana"/>
                <a:cs typeface="Verdana"/>
              </a:rPr>
              <a:t>шофирайте</a:t>
            </a:r>
            <a:r>
              <a:rPr lang="ru-RU" sz="18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800" spc="-10" dirty="0" err="1">
                <a:solidFill>
                  <a:srgbClr val="375F92"/>
                </a:solidFill>
                <a:latin typeface="Verdana"/>
                <a:cs typeface="Verdana"/>
              </a:rPr>
              <a:t>пиян</a:t>
            </a:r>
            <a:r>
              <a:rPr lang="ru-RU" sz="1800" spc="-10" dirty="0">
                <a:solidFill>
                  <a:srgbClr val="375F92"/>
                </a:solidFill>
                <a:latin typeface="Verdana"/>
                <a:cs typeface="Verdana"/>
              </a:rPr>
              <a:t>“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“</a:t>
            </a:r>
            <a:endParaRPr sz="1800" dirty="0">
              <a:latin typeface="Verdana"/>
              <a:cs typeface="Verdana"/>
            </a:endParaRPr>
          </a:p>
          <a:p>
            <a:pPr marL="118110" marR="5080" indent="-118110">
              <a:lnSpc>
                <a:spcPts val="1939"/>
              </a:lnSpc>
              <a:spcBef>
                <a:spcPts val="45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Да предположим, че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колата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с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такава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система не е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по-скъпа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от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тази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без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нея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и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работи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перфектно</a:t>
            </a:r>
          </a:p>
          <a:p>
            <a:pPr marL="118110" marR="5080" indent="-118110">
              <a:lnSpc>
                <a:spcPts val="1939"/>
              </a:lnSpc>
              <a:spcBef>
                <a:spcPts val="45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endParaRPr sz="2300" dirty="0">
              <a:latin typeface="Verdana"/>
              <a:cs typeface="Verdana"/>
            </a:endParaRPr>
          </a:p>
          <a:p>
            <a:pPr marL="896619" marR="29209" indent="-800100">
              <a:lnSpc>
                <a:spcPts val="1939"/>
              </a:lnSpc>
            </a:pP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Колко от вас </a:t>
            </a:r>
            <a:r>
              <a:rPr lang="ru-RU"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биха</a:t>
            </a: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 си купили </a:t>
            </a:r>
            <a:r>
              <a:rPr lang="ru-RU"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такава</a:t>
            </a: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 кола? </a:t>
            </a:r>
            <a:r>
              <a:rPr lang="ru-RU"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Защо</a:t>
            </a: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?</a:t>
            </a:r>
          </a:p>
          <a:p>
            <a:pPr marL="896619" marR="29209" indent="-800100">
              <a:lnSpc>
                <a:spcPts val="1939"/>
              </a:lnSpc>
            </a:pPr>
            <a:endParaRPr sz="2300" dirty="0">
              <a:latin typeface="Verdana"/>
              <a:cs typeface="Verdana"/>
            </a:endParaRPr>
          </a:p>
          <a:p>
            <a:pPr marL="645160" marR="52705" indent="-524510">
              <a:lnSpc>
                <a:spcPts val="1939"/>
              </a:lnSpc>
              <a:spcBef>
                <a:spcPts val="5"/>
              </a:spcBef>
            </a:pP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Колко от вас не </a:t>
            </a:r>
            <a:r>
              <a:rPr lang="ru-RU"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биха</a:t>
            </a: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 си купили </a:t>
            </a:r>
            <a:r>
              <a:rPr lang="ru-RU"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такава</a:t>
            </a: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 кола? </a:t>
            </a:r>
            <a:r>
              <a:rPr lang="ru-RU"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Защо</a:t>
            </a: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?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292" y="2142744"/>
            <a:ext cx="4357115" cy="3183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61859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pc="-10" dirty="0"/>
              <a:t>Надлезите на </a:t>
            </a:r>
            <a:r>
              <a:rPr spc="-10" dirty="0" err="1"/>
              <a:t>Робърт</a:t>
            </a:r>
            <a:r>
              <a:rPr dirty="0"/>
              <a:t> </a:t>
            </a:r>
            <a:r>
              <a:rPr spc="-10" dirty="0" err="1"/>
              <a:t>Мо</a:t>
            </a:r>
            <a:r>
              <a:rPr lang="bg-BG" spc="-10" dirty="0" err="1"/>
              <a:t>узес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387581" y="1011680"/>
            <a:ext cx="8384078" cy="5338319"/>
            <a:chOff x="387581" y="1011680"/>
            <a:chExt cx="8384078" cy="53383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581" y="1067815"/>
              <a:ext cx="4050791" cy="3035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3660" y="1011680"/>
              <a:ext cx="3397999" cy="32110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2800" y="3468636"/>
              <a:ext cx="3835400" cy="28813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45807" y="1367138"/>
            <a:ext cx="4369593" cy="3916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36195" indent="-11811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b="1" spc="-5" dirty="0">
                <a:solidFill>
                  <a:srgbClr val="375F92"/>
                </a:solidFill>
                <a:latin typeface="Verdana"/>
                <a:cs typeface="Verdana"/>
              </a:rPr>
              <a:t>Интелигентна душ глава</a:t>
            </a:r>
            <a:r>
              <a:rPr sz="18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(душ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, който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регулира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8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намалява</a:t>
            </a:r>
            <a:r>
              <a:rPr sz="1800" spc="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800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поток</a:t>
            </a:r>
            <a:r>
              <a:rPr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вода</a:t>
            </a:r>
            <a:r>
              <a:rPr sz="18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да се</a:t>
            </a:r>
            <a:r>
              <a:rPr sz="18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спаси</a:t>
            </a:r>
            <a:r>
              <a:rPr sz="18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вода):</a:t>
            </a:r>
            <a:r>
              <a:rPr sz="18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br>
              <a:rPr lang="bg-BG" sz="1800" spc="-30" dirty="0">
                <a:solidFill>
                  <a:srgbClr val="375F92"/>
                </a:solidFill>
                <a:latin typeface="Verdana"/>
                <a:cs typeface="Verdana"/>
              </a:rPr>
            </a:b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„</a:t>
            </a:r>
            <a:r>
              <a:rPr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Не</a:t>
            </a:r>
            <a:r>
              <a:rPr lang="bg-BG" sz="1800" i="1" spc="-5" dirty="0">
                <a:solidFill>
                  <a:srgbClr val="375F92"/>
                </a:solidFill>
                <a:latin typeface="Verdana"/>
                <a:cs typeface="Verdana"/>
              </a:rPr>
              <a:t> разхищавайте </a:t>
            </a:r>
            <a:r>
              <a:rPr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вод</a:t>
            </a:r>
            <a:r>
              <a:rPr lang="bg-BG" sz="1800" i="1" spc="-5" dirty="0">
                <a:solidFill>
                  <a:srgbClr val="375F92"/>
                </a:solidFill>
                <a:latin typeface="Verdana"/>
                <a:cs typeface="Verdana"/>
              </a:rPr>
              <a:t>ата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”</a:t>
            </a:r>
            <a:endParaRPr sz="1800" dirty="0">
              <a:latin typeface="Verdana"/>
              <a:cs typeface="Verdana"/>
            </a:endParaRPr>
          </a:p>
          <a:p>
            <a:pPr marL="117475" indent="-105410">
              <a:lnSpc>
                <a:spcPct val="100000"/>
              </a:lnSpc>
              <a:spcBef>
                <a:spcPts val="43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Да предположим, че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този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душ не е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скъп</a:t>
            </a:r>
            <a:r>
              <a:rPr lang="ru-RU" sz="1800" spc="-5">
                <a:solidFill>
                  <a:srgbClr val="375F92"/>
                </a:solidFill>
                <a:latin typeface="Verdana"/>
                <a:cs typeface="Verdana"/>
              </a:rPr>
              <a:t> и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ви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позволява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да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спестите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50% от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ежедневната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си консумация на вода</a:t>
            </a:r>
          </a:p>
          <a:p>
            <a:pPr marL="117475" indent="-105410">
              <a:lnSpc>
                <a:spcPct val="100000"/>
              </a:lnSpc>
              <a:spcBef>
                <a:spcPts val="43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endParaRPr sz="2450" dirty="0">
              <a:latin typeface="Verdana"/>
              <a:cs typeface="Verdana"/>
            </a:endParaRPr>
          </a:p>
          <a:p>
            <a:pPr marL="18415" algn="ctr">
              <a:lnSpc>
                <a:spcPct val="100000"/>
              </a:lnSpc>
            </a:pP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Колко от вас </a:t>
            </a:r>
            <a:r>
              <a:rPr lang="ru-RU"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биха</a:t>
            </a: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 го купили? </a:t>
            </a:r>
            <a:r>
              <a:rPr lang="ru-RU"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Защо</a:t>
            </a: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?</a:t>
            </a:r>
          </a:p>
          <a:p>
            <a:pPr marL="18415" algn="ctr">
              <a:lnSpc>
                <a:spcPct val="100000"/>
              </a:lnSpc>
            </a:pPr>
            <a:endParaRPr sz="2450" dirty="0">
              <a:latin typeface="Verdana"/>
              <a:cs typeface="Verdana"/>
            </a:endParaRPr>
          </a:p>
          <a:p>
            <a:pPr marL="18415" algn="ctr">
              <a:lnSpc>
                <a:spcPct val="100000"/>
              </a:lnSpc>
            </a:pP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Колко от вас не </a:t>
            </a:r>
            <a:r>
              <a:rPr lang="ru-RU"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биха</a:t>
            </a: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 го купили? </a:t>
            </a:r>
            <a:r>
              <a:rPr lang="ru-RU" sz="1800" i="1" spc="-5" dirty="0" err="1">
                <a:solidFill>
                  <a:srgbClr val="375F92"/>
                </a:solidFill>
                <a:latin typeface="Verdana"/>
                <a:cs typeface="Verdana"/>
              </a:rPr>
              <a:t>Защо</a:t>
            </a:r>
            <a:r>
              <a:rPr lang="ru-RU" sz="1800" i="1" spc="-5" dirty="0">
                <a:solidFill>
                  <a:srgbClr val="375F92"/>
                </a:solidFill>
                <a:latin typeface="Verdana"/>
                <a:cs typeface="Verdana"/>
              </a:rPr>
              <a:t>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651000"/>
            <a:ext cx="2775203" cy="3972559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8A1E3996-69C3-EE7C-D244-8B10B90D45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00" y="211138"/>
            <a:ext cx="9093200" cy="4524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pc="-10" dirty="0"/>
              <a:t>Преминаване от</a:t>
            </a:r>
            <a:r>
              <a:rPr spc="5" dirty="0"/>
              <a:t> </a:t>
            </a:r>
            <a:r>
              <a:rPr spc="-10" dirty="0" err="1"/>
              <a:t>медиаци</a:t>
            </a:r>
            <a:r>
              <a:rPr lang="bg-BG" spc="-10" dirty="0"/>
              <a:t>я</a:t>
            </a:r>
            <a:r>
              <a:rPr spc="35" dirty="0"/>
              <a:t> </a:t>
            </a:r>
            <a:r>
              <a:rPr lang="bg-BG" spc="-10" dirty="0"/>
              <a:t>към</a:t>
            </a:r>
            <a:r>
              <a:rPr spc="10" dirty="0"/>
              <a:t> </a:t>
            </a:r>
            <a:r>
              <a:rPr spc="-10" dirty="0"/>
              <a:t>етика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87767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Критикуване</a:t>
            </a:r>
            <a:r>
              <a:rPr spc="30" dirty="0"/>
              <a:t> </a:t>
            </a:r>
            <a:r>
              <a:rPr spc="-10" dirty="0" err="1"/>
              <a:t>на</a:t>
            </a:r>
            <a:r>
              <a:rPr spc="5" dirty="0"/>
              <a:t> </a:t>
            </a:r>
            <a:r>
              <a:rPr spc="-10" dirty="0" err="1"/>
              <a:t>морал</a:t>
            </a:r>
            <a:r>
              <a:rPr lang="bg-BG" spc="-10" dirty="0"/>
              <a:t>а на технологиите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297" y="2819399"/>
            <a:ext cx="2838503" cy="26000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33297" y="1295400"/>
            <a:ext cx="8877406" cy="460318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16865" marR="492759" indent="-316865">
              <a:lnSpc>
                <a:spcPts val="2160"/>
              </a:lnSpc>
              <a:spcBef>
                <a:spcPts val="600"/>
              </a:spcBef>
              <a:buSzPct val="95000"/>
              <a:buFont typeface="Wingdings"/>
              <a:buChar char=""/>
              <a:tabLst>
                <a:tab pos="316865" algn="l"/>
              </a:tabLst>
            </a:pPr>
            <a:r>
              <a:rPr lang="bg-BG" spc="-10" dirty="0"/>
              <a:t>На лице са множество</a:t>
            </a:r>
            <a:r>
              <a:rPr spc="-10" dirty="0"/>
              <a:t> </a:t>
            </a:r>
            <a:r>
              <a:rPr b="1" spc="-5" dirty="0">
                <a:latin typeface="Verdana"/>
                <a:cs typeface="Verdana"/>
              </a:rPr>
              <a:t>негативни реакции </a:t>
            </a:r>
            <a:r>
              <a:rPr spc="-5" dirty="0" err="1"/>
              <a:t>към</a:t>
            </a:r>
            <a:r>
              <a:rPr spc="-5" dirty="0"/>
              <a:t> </a:t>
            </a:r>
            <a:r>
              <a:rPr spc="-10" dirty="0" err="1"/>
              <a:t>явн</a:t>
            </a:r>
            <a:r>
              <a:rPr lang="bg-BG" spc="-10" dirty="0" err="1"/>
              <a:t>ите</a:t>
            </a:r>
            <a:r>
              <a:rPr lang="bg-BG" spc="-10" dirty="0"/>
              <a:t> </a:t>
            </a:r>
            <a:r>
              <a:rPr lang="bg-BG" b="1" spc="-5" dirty="0">
                <a:latin typeface="Verdana"/>
                <a:cs typeface="Verdana"/>
              </a:rPr>
              <a:t>технологии за управление на</a:t>
            </a:r>
            <a:r>
              <a:rPr spc="-10" dirty="0"/>
              <a:t> </a:t>
            </a:r>
            <a:r>
              <a:rPr b="1" spc="-5" dirty="0" err="1">
                <a:latin typeface="Verdana"/>
                <a:cs typeface="Verdana"/>
              </a:rPr>
              <a:t>поведение</a:t>
            </a:r>
            <a:r>
              <a:rPr lang="bg-BG" b="1" spc="-5" dirty="0">
                <a:latin typeface="Verdana"/>
                <a:cs typeface="Verdana"/>
              </a:rPr>
              <a:t>то и действията </a:t>
            </a:r>
            <a:r>
              <a:rPr spc="-5" dirty="0"/>
              <a:t>(</a:t>
            </a:r>
            <a:r>
              <a:rPr lang="bg-BG" spc="-5" dirty="0"/>
              <a:t>дори </a:t>
            </a:r>
            <a:r>
              <a:rPr dirty="0" err="1"/>
              <a:t>кога</a:t>
            </a:r>
            <a:r>
              <a:rPr spc="-35" dirty="0"/>
              <a:t> </a:t>
            </a:r>
            <a:r>
              <a:rPr spc="-5" dirty="0"/>
              <a:t>те</a:t>
            </a:r>
            <a:r>
              <a:rPr spc="-25" dirty="0"/>
              <a:t> </a:t>
            </a:r>
            <a:r>
              <a:rPr spc="-5" dirty="0"/>
              <a:t>са</a:t>
            </a:r>
            <a:r>
              <a:rPr spc="-20" dirty="0"/>
              <a:t> </a:t>
            </a:r>
            <a:r>
              <a:rPr spc="-5" dirty="0" err="1"/>
              <a:t>за</a:t>
            </a:r>
            <a:r>
              <a:rPr spc="-20" dirty="0"/>
              <a:t> </a:t>
            </a:r>
            <a:r>
              <a:rPr spc="-5" dirty="0" err="1"/>
              <a:t>добр</a:t>
            </a:r>
            <a:r>
              <a:rPr lang="bg-BG" spc="-5" dirty="0"/>
              <a:t>о</a:t>
            </a:r>
            <a:r>
              <a:rPr spc="-5" dirty="0"/>
              <a:t>!)</a:t>
            </a:r>
          </a:p>
          <a:p>
            <a:pPr marL="3230563" marR="153035" lvl="1" indent="-173038">
              <a:lnSpc>
                <a:spcPct val="100000"/>
              </a:lnSpc>
              <a:spcBef>
                <a:spcPts val="600"/>
              </a:spcBef>
              <a:buSzPct val="95000"/>
              <a:buFont typeface="Wingdings"/>
              <a:buChar char=""/>
              <a:tabLst>
                <a:tab pos="3586163" algn="l"/>
              </a:tabLst>
            </a:pP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Страх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, че 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човешката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свобода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е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застрашена</a:t>
            </a:r>
            <a:r>
              <a:rPr sz="2000" spc="-6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20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че</a:t>
            </a:r>
            <a:r>
              <a:rPr sz="2000" spc="-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демокрация</a:t>
            </a:r>
            <a:r>
              <a:rPr sz="20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е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68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заменена от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технокрация</a:t>
            </a:r>
            <a:endParaRPr sz="2000" dirty="0">
              <a:latin typeface="Verdana"/>
              <a:cs typeface="Verdana"/>
            </a:endParaRPr>
          </a:p>
          <a:p>
            <a:pPr marL="4124325" lvl="2" indent="-173038">
              <a:lnSpc>
                <a:spcPct val="100000"/>
              </a:lnSpc>
              <a:spcBef>
                <a:spcPts val="600"/>
              </a:spcBef>
              <a:buSzPct val="94444"/>
              <a:buFont typeface="Wingdings"/>
              <a:buChar char=""/>
              <a:tabLst>
                <a:tab pos="3586163" algn="l"/>
              </a:tabLst>
            </a:pPr>
            <a:r>
              <a:rPr sz="1700" b="1" spc="-5" dirty="0" err="1">
                <a:solidFill>
                  <a:srgbClr val="375F92"/>
                </a:solidFill>
                <a:latin typeface="Verdana"/>
                <a:cs typeface="Verdana"/>
              </a:rPr>
              <a:t>Намаляване</a:t>
            </a:r>
            <a:r>
              <a:rPr lang="bg-BG" sz="1700" b="1" spc="-5" dirty="0">
                <a:solidFill>
                  <a:srgbClr val="375F92"/>
                </a:solidFill>
                <a:latin typeface="Verdana"/>
                <a:cs typeface="Verdana"/>
              </a:rPr>
              <a:t>то</a:t>
            </a:r>
            <a:r>
              <a:rPr sz="17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7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b="1" spc="-10" dirty="0" err="1">
                <a:solidFill>
                  <a:srgbClr val="375F92"/>
                </a:solidFill>
                <a:latin typeface="Verdana"/>
                <a:cs typeface="Verdana"/>
              </a:rPr>
              <a:t>автономия</a:t>
            </a:r>
            <a:r>
              <a:rPr lang="bg-BG" sz="1700" b="1" spc="-10" dirty="0">
                <a:solidFill>
                  <a:srgbClr val="375F92"/>
                </a:solidFill>
                <a:latin typeface="Verdana"/>
                <a:cs typeface="Verdana"/>
              </a:rPr>
              <a:t>та</a:t>
            </a:r>
            <a:r>
              <a:rPr lang="ru-RU" sz="17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700" spc="-5" dirty="0">
                <a:solidFill>
                  <a:srgbClr val="375F92"/>
                </a:solidFill>
                <a:latin typeface="Verdana"/>
              </a:rPr>
              <a:t>се </a:t>
            </a:r>
            <a:r>
              <a:rPr lang="ru-RU" sz="1700" spc="-5" dirty="0" err="1">
                <a:solidFill>
                  <a:srgbClr val="375F92"/>
                </a:solidFill>
                <a:latin typeface="Verdana"/>
              </a:rPr>
              <a:t>възприема</a:t>
            </a:r>
            <a:r>
              <a:rPr lang="ru-RU" sz="1700" spc="-5" dirty="0">
                <a:solidFill>
                  <a:srgbClr val="375F92"/>
                </a:solidFill>
                <a:latin typeface="Verdana"/>
              </a:rPr>
              <a:t> </a:t>
            </a:r>
            <a:r>
              <a:rPr lang="ru-RU" sz="1700" spc="-5" dirty="0" err="1">
                <a:solidFill>
                  <a:srgbClr val="375F92"/>
                </a:solidFill>
                <a:latin typeface="Verdana"/>
              </a:rPr>
              <a:t>като</a:t>
            </a:r>
            <a:r>
              <a:rPr lang="ru-RU" sz="1700" spc="-5" dirty="0">
                <a:solidFill>
                  <a:srgbClr val="375F92"/>
                </a:solidFill>
                <a:latin typeface="Verdana"/>
              </a:rPr>
              <a:t> </a:t>
            </a:r>
            <a:r>
              <a:rPr lang="ru-RU" sz="1700" spc="-5" dirty="0" err="1">
                <a:solidFill>
                  <a:srgbClr val="375F92"/>
                </a:solidFill>
                <a:latin typeface="Verdana"/>
              </a:rPr>
              <a:t>заплаха</a:t>
            </a:r>
            <a:r>
              <a:rPr lang="ru-RU" sz="1700" spc="-5" dirty="0">
                <a:solidFill>
                  <a:srgbClr val="375F92"/>
                </a:solidFill>
                <a:latin typeface="Verdana"/>
              </a:rPr>
              <a:t> за </a:t>
            </a:r>
            <a:r>
              <a:rPr lang="ru-RU" sz="1700" b="1" spc="-5" dirty="0" err="1">
                <a:solidFill>
                  <a:srgbClr val="375F92"/>
                </a:solidFill>
                <a:latin typeface="Verdana"/>
              </a:rPr>
              <a:t>достойнството</a:t>
            </a:r>
            <a:endParaRPr lang="ru-RU" sz="1700" b="1" spc="-5" dirty="0">
              <a:solidFill>
                <a:srgbClr val="375F92"/>
              </a:solidFill>
              <a:latin typeface="Verdana"/>
            </a:endParaRPr>
          </a:p>
          <a:p>
            <a:pPr marL="4124325" lvl="2" indent="-182563">
              <a:lnSpc>
                <a:spcPct val="100000"/>
              </a:lnSpc>
              <a:spcBef>
                <a:spcPts val="600"/>
              </a:spcBef>
              <a:buSzPct val="94444"/>
              <a:buFont typeface="Wingdings"/>
              <a:buChar char=""/>
              <a:tabLst>
                <a:tab pos="3586163" algn="l"/>
              </a:tabLst>
            </a:pP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Не</a:t>
            </a:r>
            <a:r>
              <a:rPr sz="17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хора</a:t>
            </a:r>
            <a:r>
              <a:rPr lang="bg-BG" sz="1700" spc="-5" dirty="0">
                <a:solidFill>
                  <a:srgbClr val="375F92"/>
                </a:solidFill>
                <a:latin typeface="Verdana"/>
                <a:cs typeface="Verdana"/>
              </a:rPr>
              <a:t>, а</a:t>
            </a:r>
            <a:r>
              <a:rPr sz="17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b="1" spc="-10" dirty="0" err="1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r>
              <a:rPr lang="bg-BG" sz="1700" b="1" spc="-10" dirty="0">
                <a:solidFill>
                  <a:srgbClr val="375F92"/>
                </a:solidFill>
                <a:latin typeface="Verdana"/>
                <a:cs typeface="Verdana"/>
              </a:rPr>
              <a:t>те </a:t>
            </a:r>
            <a:r>
              <a:rPr lang="bg-BG" sz="1700" spc="-10" dirty="0">
                <a:solidFill>
                  <a:srgbClr val="375F92"/>
                </a:solidFill>
                <a:latin typeface="Verdana"/>
                <a:cs typeface="Verdana"/>
              </a:rPr>
              <a:t>са тези </a:t>
            </a:r>
            <a:r>
              <a:rPr lang="bg-BG" sz="1700" b="1" spc="-10" dirty="0">
                <a:solidFill>
                  <a:srgbClr val="375F92"/>
                </a:solidFill>
                <a:latin typeface="Verdana"/>
                <a:cs typeface="Verdana"/>
              </a:rPr>
              <a:t>които контролират  </a:t>
            </a:r>
          </a:p>
          <a:p>
            <a:pPr marL="3140075" lvl="2" indent="-173038">
              <a:lnSpc>
                <a:spcPct val="100000"/>
              </a:lnSpc>
              <a:spcBef>
                <a:spcPts val="600"/>
              </a:spcBef>
              <a:buSzPct val="94444"/>
              <a:buFont typeface="Wingdings"/>
              <a:buChar char=""/>
              <a:tabLst>
                <a:tab pos="3586163" algn="l"/>
              </a:tabLst>
            </a:pPr>
            <a:r>
              <a:rPr lang="bg-BG" sz="1800" spc="-5" dirty="0"/>
              <a:t> </a:t>
            </a:r>
            <a:r>
              <a:rPr lang="bg-BG" sz="1800" b="1" spc="-5" dirty="0"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Риск</a:t>
            </a:r>
            <a:r>
              <a:rPr sz="20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на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неморалност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или</a:t>
            </a:r>
            <a:r>
              <a:rPr sz="20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аморалност</a:t>
            </a:r>
            <a:endParaRPr sz="2000" dirty="0">
              <a:latin typeface="Verdana"/>
              <a:cs typeface="Verdana"/>
            </a:endParaRPr>
          </a:p>
          <a:p>
            <a:pPr marL="4124325" marR="183515" lvl="2" indent="-173038">
              <a:lnSpc>
                <a:spcPct val="100000"/>
              </a:lnSpc>
              <a:spcBef>
                <a:spcPts val="600"/>
              </a:spcBef>
              <a:buSzPct val="94444"/>
              <a:buFont typeface="Wingdings"/>
              <a:buChar char=""/>
              <a:tabLst>
                <a:tab pos="3586163" algn="l"/>
              </a:tabLst>
            </a:pP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Форма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700" b="1" spc="-5" dirty="0">
                <a:solidFill>
                  <a:srgbClr val="375F92"/>
                </a:solidFill>
                <a:latin typeface="Verdana"/>
                <a:cs typeface="Verdana"/>
              </a:rPr>
              <a:t>м</a:t>
            </a:r>
            <a:r>
              <a:rPr sz="1700" b="1" spc="-5" dirty="0" err="1">
                <a:solidFill>
                  <a:srgbClr val="375F92"/>
                </a:solidFill>
                <a:latin typeface="Verdana"/>
                <a:cs typeface="Verdana"/>
              </a:rPr>
              <a:t>орален</a:t>
            </a:r>
            <a:r>
              <a:rPr sz="17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b="1" spc="-5" dirty="0" err="1">
                <a:solidFill>
                  <a:srgbClr val="375F92"/>
                </a:solidFill>
                <a:latin typeface="Verdana"/>
                <a:cs typeface="Verdana"/>
              </a:rPr>
              <a:t>мързел</a:t>
            </a:r>
            <a:r>
              <a:rPr lang="bg-BG" sz="1700" b="1" spc="-5" dirty="0">
                <a:solidFill>
                  <a:srgbClr val="375F92"/>
                </a:solidFill>
                <a:latin typeface="Verdana"/>
                <a:cs typeface="Verdana"/>
              </a:rPr>
              <a:t> използвайки </a:t>
            </a:r>
            <a:r>
              <a:rPr lang="bg-BG" sz="1700" spc="-5" dirty="0">
                <a:solidFill>
                  <a:srgbClr val="375F92"/>
                </a:solidFill>
                <a:latin typeface="Verdana"/>
                <a:cs typeface="Verdana"/>
              </a:rPr>
              <a:t>технологии за </a:t>
            </a:r>
            <a:r>
              <a:rPr sz="1700" spc="-10" dirty="0" err="1">
                <a:solidFill>
                  <a:srgbClr val="375F92"/>
                </a:solidFill>
                <a:latin typeface="Verdana"/>
                <a:cs typeface="Verdana"/>
              </a:rPr>
              <a:t>управление</a:t>
            </a:r>
            <a:r>
              <a:rPr sz="17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10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7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10" dirty="0" err="1">
                <a:solidFill>
                  <a:srgbClr val="375F92"/>
                </a:solidFill>
                <a:latin typeface="Verdana"/>
                <a:cs typeface="Verdana"/>
              </a:rPr>
              <a:t>поведението</a:t>
            </a:r>
            <a:endParaRPr sz="1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2" y="170661"/>
            <a:ext cx="84950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pc="-5" dirty="0"/>
              <a:t>Д</a:t>
            </a:r>
            <a:r>
              <a:rPr spc="-10" dirty="0" err="1"/>
              <a:t>емократичен</a:t>
            </a:r>
            <a:r>
              <a:rPr spc="30" dirty="0"/>
              <a:t> </a:t>
            </a:r>
            <a:r>
              <a:rPr spc="-10" dirty="0" err="1"/>
              <a:t>начин</a:t>
            </a:r>
            <a:r>
              <a:rPr spc="5" dirty="0"/>
              <a:t> </a:t>
            </a:r>
            <a:r>
              <a:rPr lang="bg-BG" spc="-5" dirty="0"/>
              <a:t>за</a:t>
            </a:r>
            <a:r>
              <a:rPr spc="-5" dirty="0"/>
              <a:t> </a:t>
            </a:r>
            <a:r>
              <a:rPr spc="-5" dirty="0" err="1"/>
              <a:t>морализира</a:t>
            </a:r>
            <a:r>
              <a:rPr lang="bg-BG" spc="-5" dirty="0"/>
              <a:t>не на</a:t>
            </a:r>
            <a:r>
              <a:rPr spc="5" dirty="0"/>
              <a:t> </a:t>
            </a:r>
            <a:r>
              <a:rPr spc="-10" dirty="0" err="1"/>
              <a:t>технологи</a:t>
            </a:r>
            <a:r>
              <a:rPr lang="bg-BG" spc="-10" dirty="0" err="1"/>
              <a:t>ите</a:t>
            </a:r>
            <a:r>
              <a:rPr spc="-1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700" y="1607474"/>
            <a:ext cx="5219700" cy="4550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175" marR="50800" indent="-13017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Технологиите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се различават</a:t>
            </a:r>
            <a:r>
              <a:rPr sz="2000" spc="1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от</a:t>
            </a:r>
            <a:r>
              <a:rPr sz="2000" spc="1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dirty="0" err="1">
                <a:solidFill>
                  <a:srgbClr val="375F92"/>
                </a:solidFill>
                <a:latin typeface="Verdana"/>
                <a:cs typeface="Verdana"/>
              </a:rPr>
              <a:t>закони</a:t>
            </a:r>
            <a:r>
              <a:rPr lang="bg-BG" sz="2000" b="1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2000" b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5" dirty="0">
                <a:solidFill>
                  <a:srgbClr val="375F92"/>
                </a:solidFill>
                <a:latin typeface="Verdana"/>
                <a:cs typeface="Verdana"/>
              </a:rPr>
              <a:t>по това, че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ограничава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човешката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dirty="0" err="1">
                <a:solidFill>
                  <a:srgbClr val="375F92"/>
                </a:solidFill>
                <a:latin typeface="Verdana"/>
                <a:cs typeface="Verdana"/>
              </a:rPr>
              <a:t>свобода</a:t>
            </a:r>
            <a:r>
              <a:rPr lang="bg-BG" sz="2000" b="1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2000" b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защото</a:t>
            </a:r>
            <a:r>
              <a:rPr sz="20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20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не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са</a:t>
            </a:r>
            <a:r>
              <a:rPr sz="20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резултат</a:t>
            </a:r>
            <a:r>
              <a:rPr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25" dirty="0">
                <a:solidFill>
                  <a:srgbClr val="375F92"/>
                </a:solidFill>
                <a:latin typeface="Verdana"/>
                <a:cs typeface="Verdana"/>
              </a:rPr>
              <a:t>от</a:t>
            </a:r>
            <a:r>
              <a:rPr sz="20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демократичен</a:t>
            </a:r>
            <a:r>
              <a:rPr sz="20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процес</a:t>
            </a:r>
            <a:endParaRPr sz="2000" dirty="0">
              <a:latin typeface="Verdana"/>
              <a:cs typeface="Verdana"/>
            </a:endParaRPr>
          </a:p>
          <a:p>
            <a:pPr marL="1099185" marR="179705" lvl="1" indent="-342900">
              <a:lnSpc>
                <a:spcPct val="100000"/>
              </a:lnSpc>
              <a:spcBef>
                <a:spcPts val="434"/>
              </a:spcBef>
              <a:buSzPct val="94444"/>
              <a:buFont typeface="Wingdings"/>
              <a:buChar char=""/>
              <a:tabLst>
                <a:tab pos="861694" algn="l"/>
              </a:tabLst>
            </a:pP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Вижте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разликата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между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алкохолната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ключалка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за кола и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интелигентната</a:t>
            </a:r>
            <a:r>
              <a:rPr lang="ru-RU" sz="1800" spc="-5" dirty="0">
                <a:solidFill>
                  <a:srgbClr val="375F92"/>
                </a:solidFill>
                <a:latin typeface="Verdana"/>
                <a:cs typeface="Verdana"/>
              </a:rPr>
              <a:t> душ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слушалка</a:t>
            </a:r>
            <a:r>
              <a:rPr lang="ru-RU" sz="18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endParaRPr lang="ru-RU" sz="1800" dirty="0">
              <a:latin typeface="Verdana"/>
              <a:cs typeface="Verdana"/>
            </a:endParaRPr>
          </a:p>
          <a:p>
            <a:pPr marL="130175" marR="5080" indent="-130175">
              <a:lnSpc>
                <a:spcPct val="100000"/>
              </a:lnSpc>
              <a:spcBef>
                <a:spcPts val="47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lang="ru-RU" sz="2000" spc="-10" dirty="0">
                <a:solidFill>
                  <a:srgbClr val="375F92"/>
                </a:solidFill>
                <a:latin typeface="Verdana"/>
                <a:cs typeface="Verdana"/>
              </a:rPr>
              <a:t>Важно 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е да </a:t>
            </a:r>
            <a:r>
              <a:rPr lang="ru-RU" sz="2000" dirty="0">
                <a:solidFill>
                  <a:srgbClr val="375F92"/>
                </a:solidFill>
                <a:latin typeface="Verdana"/>
                <a:cs typeface="Verdana"/>
              </a:rPr>
              <a:t>се </a:t>
            </a:r>
            <a:r>
              <a:rPr lang="ru-RU" sz="2000" spc="-5" dirty="0" err="1">
                <a:solidFill>
                  <a:srgbClr val="375F92"/>
                </a:solidFill>
                <a:latin typeface="Verdana"/>
                <a:cs typeface="Verdana"/>
              </a:rPr>
              <a:t>намери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20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2000" b="1" spc="-5" dirty="0">
                <a:solidFill>
                  <a:srgbClr val="375F92"/>
                </a:solidFill>
                <a:latin typeface="Verdana"/>
                <a:cs typeface="Verdana"/>
              </a:rPr>
              <a:t>демократичен </a:t>
            </a:r>
            <a:r>
              <a:rPr lang="ru-RU" sz="2000" b="1" dirty="0">
                <a:solidFill>
                  <a:srgbClr val="375F92"/>
                </a:solidFill>
                <a:latin typeface="Verdana"/>
                <a:cs typeface="Verdana"/>
              </a:rPr>
              <a:t>начин 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за „</a:t>
            </a:r>
            <a:r>
              <a:rPr lang="ru-RU"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морализиране</a:t>
            </a:r>
            <a:r>
              <a:rPr lang="ru-RU" sz="2000" b="1" spc="-5" dirty="0">
                <a:solidFill>
                  <a:srgbClr val="375F92"/>
                </a:solidFill>
                <a:latin typeface="Verdana"/>
                <a:cs typeface="Verdana"/>
              </a:rPr>
              <a:t> на </a:t>
            </a:r>
            <a:r>
              <a:rPr lang="ru-RU" sz="2000" b="1" spc="-67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технологиите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”</a:t>
            </a:r>
            <a:endParaRPr lang="ru-RU" sz="2000" dirty="0">
              <a:latin typeface="Verdana"/>
              <a:cs typeface="Verdana"/>
            </a:endParaRPr>
          </a:p>
          <a:p>
            <a:pPr marL="1099185" marR="139065" lvl="1" indent="-342900">
              <a:lnSpc>
                <a:spcPct val="100000"/>
              </a:lnSpc>
              <a:spcBef>
                <a:spcPts val="440"/>
              </a:spcBef>
              <a:buSzPct val="94444"/>
              <a:buFont typeface="Wingdings"/>
              <a:buChar char=""/>
              <a:tabLst>
                <a:tab pos="861694" algn="l"/>
              </a:tabLst>
            </a:pP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Процесите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375F92"/>
                </a:solidFill>
                <a:latin typeface="Verdana"/>
                <a:cs typeface="Verdana"/>
              </a:rPr>
              <a:t>използван</a:t>
            </a:r>
            <a:r>
              <a:rPr lang="bg-BG" sz="1800" spc="-10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за</a:t>
            </a:r>
            <a:r>
              <a:rPr sz="18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влагане на</a:t>
            </a:r>
            <a:r>
              <a:rPr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ценности в технологиите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 трябва да са </a:t>
            </a:r>
            <a:r>
              <a:rPr sz="1800" spc="-10" dirty="0" err="1">
                <a:solidFill>
                  <a:srgbClr val="375F92"/>
                </a:solidFill>
                <a:latin typeface="Verdana"/>
                <a:cs typeface="Verdana"/>
              </a:rPr>
              <a:t>прозрачни</a:t>
            </a:r>
            <a:r>
              <a:rPr sz="1800" spc="-6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800" spc="-620" dirty="0">
                <a:solidFill>
                  <a:srgbClr val="375F92"/>
                </a:solidFill>
                <a:latin typeface="Verdana"/>
                <a:cs typeface="Verdana"/>
              </a:rPr>
              <a:t>  </a:t>
            </a:r>
            <a:r>
              <a:rPr lang="bg-BG" spc="-5" dirty="0">
                <a:solidFill>
                  <a:srgbClr val="375F92"/>
                </a:solidFill>
                <a:latin typeface="Verdana"/>
                <a:cs typeface="Verdana"/>
              </a:rPr>
              <a:t> и</a:t>
            </a:r>
            <a:r>
              <a:rPr sz="18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375F92"/>
                </a:solidFill>
                <a:latin typeface="Verdana"/>
                <a:cs typeface="Verdana"/>
              </a:rPr>
              <a:t>публично</a:t>
            </a:r>
            <a:r>
              <a:rPr sz="18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375F92"/>
                </a:solidFill>
                <a:latin typeface="Verdana"/>
                <a:cs typeface="Verdana"/>
              </a:rPr>
              <a:t>обсъждани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1244" y="1828800"/>
            <a:ext cx="3496055" cy="34960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892913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pc="-10" dirty="0"/>
              <a:t>Проектиране на медиацията на технологиите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82409"/>
            <a:ext cx="6169660" cy="43763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marR="625475" indent="-130175">
              <a:lnSpc>
                <a:spcPct val="110000"/>
              </a:lnSpc>
              <a:spcBef>
                <a:spcPts val="9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Дизайнери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2000" spc="-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не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мога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sz="2000" spc="-5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просто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 да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„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впишат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“</a:t>
            </a:r>
            <a:r>
              <a:rPr sz="2000" spc="-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68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желаната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форма на </a:t>
            </a:r>
            <a:r>
              <a:rPr sz="2000" spc="-15" dirty="0">
                <a:solidFill>
                  <a:srgbClr val="375F92"/>
                </a:solidFill>
                <a:latin typeface="Verdana"/>
                <a:cs typeface="Verdana"/>
              </a:rPr>
              <a:t>морал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в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технологичните обекти</a:t>
            </a:r>
            <a:endParaRPr sz="2000" dirty="0">
              <a:latin typeface="Verdana"/>
              <a:cs typeface="Verdana"/>
            </a:endParaRPr>
          </a:p>
          <a:p>
            <a:pPr marL="130175" marR="288925" indent="-130175">
              <a:lnSpc>
                <a:spcPct val="110000"/>
              </a:lnSpc>
              <a:spcBef>
                <a:spcPts val="96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С цел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изграждане в специфични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форми на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посредничество</a:t>
            </a:r>
            <a:r>
              <a:rPr sz="20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в</a:t>
            </a:r>
            <a:r>
              <a:rPr sz="2000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20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дизайнери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е т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рябва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да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предвид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ят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бъдещ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ата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посредническа роля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технологиите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, които </a:t>
            </a:r>
            <a:r>
              <a:rPr sz="2000" b="1" spc="-67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20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проектир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ат</a:t>
            </a:r>
            <a:endParaRPr sz="2000" dirty="0">
              <a:latin typeface="Verdana"/>
              <a:cs typeface="Verdana"/>
            </a:endParaRPr>
          </a:p>
          <a:p>
            <a:pPr marL="794385" marR="5080" lvl="1" indent="-381635">
              <a:lnSpc>
                <a:spcPct val="110000"/>
              </a:lnSpc>
              <a:spcBef>
                <a:spcPts val="944"/>
              </a:spcBef>
              <a:buSzPct val="94444"/>
              <a:buFont typeface="Wingdings"/>
              <a:buChar char=""/>
              <a:tabLst>
                <a:tab pos="518795" algn="l"/>
              </a:tabLst>
            </a:pPr>
            <a:r>
              <a:rPr sz="1700" b="1" spc="-5" dirty="0" err="1">
                <a:solidFill>
                  <a:srgbClr val="375F92"/>
                </a:solidFill>
                <a:latin typeface="Verdana"/>
                <a:cs typeface="Verdana"/>
              </a:rPr>
              <a:t>Неволн</a:t>
            </a:r>
            <a:r>
              <a:rPr lang="bg-BG" sz="1700" b="1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7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700" spc="6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b="1" spc="-5" dirty="0" err="1">
                <a:solidFill>
                  <a:srgbClr val="375F92"/>
                </a:solidFill>
                <a:latin typeface="Verdana"/>
                <a:cs typeface="Verdana"/>
              </a:rPr>
              <a:t>неочакван</a:t>
            </a:r>
            <a:r>
              <a:rPr lang="bg-BG" sz="1700" b="1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700" b="1" spc="60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375F92"/>
                </a:solidFill>
                <a:latin typeface="Verdana"/>
                <a:cs typeface="Verdana"/>
              </a:rPr>
              <a:t>форми</a:t>
            </a:r>
            <a:r>
              <a:rPr sz="17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375F92"/>
                </a:solidFill>
                <a:latin typeface="Verdana"/>
                <a:cs typeface="Verdana"/>
              </a:rPr>
              <a:t>на посредничество 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(напр.: </a:t>
            </a:r>
            <a:r>
              <a:rPr sz="1700" spc="-10" dirty="0" err="1">
                <a:solidFill>
                  <a:srgbClr val="375F92"/>
                </a:solidFill>
                <a:latin typeface="Verdana"/>
                <a:cs typeface="Verdana"/>
              </a:rPr>
              <a:t>енергоспестява</a:t>
            </a:r>
            <a:r>
              <a:rPr lang="bg-BG" sz="1700" spc="-10" dirty="0" err="1">
                <a:solidFill>
                  <a:srgbClr val="375F92"/>
                </a:solidFill>
                <a:latin typeface="Verdana"/>
                <a:cs typeface="Verdana"/>
              </a:rPr>
              <a:t>щи</a:t>
            </a:r>
            <a:r>
              <a:rPr sz="17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крушки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75F92"/>
                </a:solidFill>
                <a:latin typeface="Verdana"/>
                <a:cs typeface="Verdana"/>
              </a:rPr>
              <a:t>, използвани </a:t>
            </a:r>
            <a:r>
              <a:rPr sz="1700" dirty="0">
                <a:solidFill>
                  <a:srgbClr val="375F92"/>
                </a:solidFill>
                <a:latin typeface="Verdana"/>
                <a:cs typeface="Verdana"/>
              </a:rPr>
              <a:t>на 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места, които преди това са оставени </a:t>
            </a:r>
            <a:r>
              <a:rPr sz="1700" dirty="0" err="1">
                <a:solidFill>
                  <a:srgbClr val="375F92"/>
                </a:solidFill>
                <a:latin typeface="Verdana"/>
                <a:cs typeface="Verdana"/>
              </a:rPr>
              <a:t>неосветени</a:t>
            </a:r>
            <a:r>
              <a:rPr sz="1700" spc="-6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700" spc="-5" dirty="0">
                <a:solidFill>
                  <a:srgbClr val="375F92"/>
                </a:solidFill>
                <a:latin typeface="Verdana"/>
                <a:cs typeface="Verdana"/>
              </a:rPr>
              <a:t>, води до </a:t>
            </a:r>
            <a:r>
              <a:rPr sz="1700" spc="-5" dirty="0" err="1">
                <a:solidFill>
                  <a:srgbClr val="375F92"/>
                </a:solidFill>
                <a:latin typeface="Verdana"/>
                <a:cs typeface="Verdana"/>
              </a:rPr>
              <a:t>увеличаване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10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7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10" dirty="0" err="1">
                <a:solidFill>
                  <a:srgbClr val="375F92"/>
                </a:solidFill>
                <a:latin typeface="Verdana"/>
                <a:cs typeface="Verdana"/>
              </a:rPr>
              <a:t>енерги</a:t>
            </a:r>
            <a:r>
              <a:rPr lang="bg-BG" sz="1700" spc="-10" dirty="0" err="1">
                <a:solidFill>
                  <a:srgbClr val="375F92"/>
                </a:solidFill>
                <a:latin typeface="Verdana"/>
                <a:cs typeface="Verdana"/>
              </a:rPr>
              <a:t>йната</a:t>
            </a:r>
            <a:r>
              <a:rPr sz="17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75F92"/>
                </a:solidFill>
                <a:latin typeface="Verdana"/>
                <a:cs typeface="Verdana"/>
              </a:rPr>
              <a:t>консумация)</a:t>
            </a:r>
            <a:endParaRPr sz="17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278635"/>
            <a:ext cx="2590799" cy="24551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2" y="170661"/>
            <a:ext cx="649073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Не </a:t>
            </a:r>
            <a:r>
              <a:rPr spc="-10" dirty="0" err="1"/>
              <a:t>само</a:t>
            </a:r>
            <a:r>
              <a:rPr dirty="0"/>
              <a:t> </a:t>
            </a:r>
            <a:r>
              <a:rPr spc="-10" dirty="0" err="1"/>
              <a:t>желан</a:t>
            </a:r>
            <a:r>
              <a:rPr lang="bg-BG" spc="-10" dirty="0" err="1"/>
              <a:t>ите</a:t>
            </a:r>
            <a:r>
              <a:rPr spc="10" dirty="0"/>
              <a:t> </a:t>
            </a:r>
            <a:r>
              <a:rPr spc="-10" dirty="0"/>
              <a:t>форми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54240"/>
            <a:ext cx="7379970" cy="2153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marR="5080" indent="-130175">
              <a:lnSpc>
                <a:spcPct val="110000"/>
              </a:lnSpc>
              <a:spcBef>
                <a:spcPts val="9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lang="ru-RU" sz="2000" spc="-5" dirty="0" err="1">
                <a:solidFill>
                  <a:srgbClr val="375F92"/>
                </a:solidFill>
                <a:latin typeface="Verdana"/>
                <a:cs typeface="Verdana"/>
              </a:rPr>
              <a:t>Дизайнерите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 не </a:t>
            </a:r>
            <a:r>
              <a:rPr lang="ru-RU" sz="2000" spc="-5" dirty="0" err="1">
                <a:solidFill>
                  <a:srgbClr val="375F92"/>
                </a:solidFill>
                <a:latin typeface="Verdana"/>
                <a:cs typeface="Verdana"/>
              </a:rPr>
              <a:t>могат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 просто да „</a:t>
            </a:r>
            <a:r>
              <a:rPr lang="ru-RU" sz="2000" spc="-5" dirty="0" err="1">
                <a:solidFill>
                  <a:srgbClr val="375F92"/>
                </a:solidFill>
                <a:latin typeface="Verdana"/>
                <a:cs typeface="Verdana"/>
              </a:rPr>
              <a:t>впишат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“ </a:t>
            </a:r>
            <a:r>
              <a:rPr lang="ru-RU" sz="2000" spc="-5" dirty="0" err="1">
                <a:solidFill>
                  <a:srgbClr val="375F92"/>
                </a:solidFill>
                <a:latin typeface="Verdana"/>
                <a:cs typeface="Verdana"/>
              </a:rPr>
              <a:t>желана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 форма на </a:t>
            </a:r>
            <a:r>
              <a:rPr lang="ru-RU" sz="2000" spc="-5" dirty="0" err="1">
                <a:solidFill>
                  <a:srgbClr val="375F92"/>
                </a:solidFill>
                <a:latin typeface="Verdana"/>
                <a:cs typeface="Verdana"/>
              </a:rPr>
              <a:t>морал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 в технологичен </a:t>
            </a:r>
            <a:r>
              <a:rPr lang="ru-RU" sz="2000" spc="-5" dirty="0" err="1">
                <a:solidFill>
                  <a:srgbClr val="375F92"/>
                </a:solidFill>
                <a:latin typeface="Verdana"/>
                <a:cs typeface="Verdana"/>
              </a:rPr>
              <a:t>обект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ru-RU" sz="2000" spc="-5" dirty="0" err="1">
                <a:solidFill>
                  <a:srgbClr val="375F92"/>
                </a:solidFill>
                <a:latin typeface="Verdana"/>
                <a:cs typeface="Verdana"/>
              </a:rPr>
              <a:t>защото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2000" spc="-5" dirty="0" err="1">
                <a:solidFill>
                  <a:srgbClr val="375F92"/>
                </a:solidFill>
                <a:latin typeface="Verdana"/>
                <a:cs typeface="Verdana"/>
              </a:rPr>
              <a:t>това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2000" spc="-5" dirty="0" err="1">
                <a:solidFill>
                  <a:srgbClr val="375F92"/>
                </a:solidFill>
                <a:latin typeface="Verdana"/>
                <a:cs typeface="Verdana"/>
              </a:rPr>
              <a:t>също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2000" spc="-5" dirty="0" err="1">
                <a:solidFill>
                  <a:srgbClr val="375F92"/>
                </a:solidFill>
                <a:latin typeface="Verdana"/>
                <a:cs typeface="Verdana"/>
              </a:rPr>
              <a:t>зависи</a:t>
            </a:r>
            <a:r>
              <a:rPr lang="ru-RU" sz="2000" spc="-5" dirty="0">
                <a:solidFill>
                  <a:srgbClr val="375F92"/>
                </a:solidFill>
                <a:latin typeface="Verdana"/>
                <a:cs typeface="Verdana"/>
              </a:rPr>
              <a:t> от:</a:t>
            </a:r>
            <a:endParaRPr lang="ru-RU" sz="2000" dirty="0">
              <a:latin typeface="Verdana"/>
              <a:cs typeface="Verdana"/>
            </a:endParaRPr>
          </a:p>
          <a:p>
            <a:pPr marL="794385" lvl="1" indent="-381635">
              <a:lnSpc>
                <a:spcPct val="100000"/>
              </a:lnSpc>
              <a:spcBef>
                <a:spcPts val="1165"/>
              </a:spcBef>
              <a:buClr>
                <a:srgbClr val="004B80"/>
              </a:buClr>
              <a:buSzPct val="83333"/>
              <a:buFont typeface="Wingdings"/>
              <a:buChar char=""/>
              <a:tabLst>
                <a:tab pos="794385" algn="l"/>
                <a:tab pos="795020" algn="l"/>
              </a:tabLst>
            </a:pPr>
            <a:r>
              <a:rPr lang="ru-RU" sz="1800" b="1" spc="-5" dirty="0" err="1">
                <a:solidFill>
                  <a:srgbClr val="375F92"/>
                </a:solidFill>
                <a:latin typeface="Verdana"/>
                <a:cs typeface="Verdana"/>
              </a:rPr>
              <a:t>Потребителите</a:t>
            </a:r>
            <a:r>
              <a:rPr lang="ru-RU" sz="1800" b="1" spc="-5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които</a:t>
            </a:r>
            <a:r>
              <a:rPr lang="ru-RU" sz="18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pc="-10" dirty="0" err="1">
                <a:solidFill>
                  <a:srgbClr val="375F92"/>
                </a:solidFill>
                <a:latin typeface="Verdana"/>
                <a:cs typeface="Verdana"/>
              </a:rPr>
              <a:t>използват</a:t>
            </a:r>
            <a:r>
              <a:rPr lang="ru-RU" sz="1800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800" spc="-5" dirty="0" err="1">
                <a:solidFill>
                  <a:srgbClr val="375F92"/>
                </a:solidFill>
                <a:latin typeface="Verdana"/>
                <a:cs typeface="Verdana"/>
              </a:rPr>
              <a:t>технологиите</a:t>
            </a:r>
            <a:endParaRPr lang="ru-RU" sz="1800" dirty="0">
              <a:latin typeface="Verdana"/>
              <a:cs typeface="Verdana"/>
            </a:endParaRPr>
          </a:p>
          <a:p>
            <a:pPr marL="794385" lvl="1" indent="-381635">
              <a:lnSpc>
                <a:spcPct val="100000"/>
              </a:lnSpc>
              <a:spcBef>
                <a:spcPts val="1080"/>
              </a:spcBef>
              <a:buClr>
                <a:srgbClr val="004B80"/>
              </a:buClr>
              <a:buSzPct val="83333"/>
              <a:buFont typeface="Wingdings"/>
              <a:buChar char=""/>
              <a:tabLst>
                <a:tab pos="794385" algn="l"/>
                <a:tab pos="795020" algn="l"/>
              </a:tabLst>
            </a:pP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Самите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b="1" spc="-5" dirty="0" err="1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r>
              <a:rPr lang="bg-BG" sz="1800" b="1" spc="-5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8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който</a:t>
            </a:r>
            <a:r>
              <a:rPr sz="18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мога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т да</a:t>
            </a:r>
            <a:r>
              <a:rPr sz="18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предизвиква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sz="18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b="1" spc="-5" dirty="0" err="1">
                <a:solidFill>
                  <a:srgbClr val="375F92"/>
                </a:solidFill>
                <a:latin typeface="Verdana"/>
                <a:cs typeface="Verdana"/>
              </a:rPr>
              <a:t>възникв</a:t>
            </a:r>
            <a:r>
              <a:rPr lang="bg-BG" sz="1800" b="1" spc="-5" dirty="0" err="1">
                <a:solidFill>
                  <a:srgbClr val="375F92"/>
                </a:solidFill>
                <a:latin typeface="Verdana"/>
                <a:cs typeface="Verdana"/>
              </a:rPr>
              <a:t>ане</a:t>
            </a:r>
            <a:r>
              <a:rPr lang="bg-BG" sz="1800" b="1" spc="-5" dirty="0">
                <a:solidFill>
                  <a:srgbClr val="375F92"/>
                </a:solidFill>
                <a:latin typeface="Verdana"/>
                <a:cs typeface="Verdana"/>
              </a:rPr>
              <a:t> на 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форми</a:t>
            </a:r>
            <a:r>
              <a:rPr sz="1800" spc="-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8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посредничество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846" y="6374152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2" y="170661"/>
            <a:ext cx="862433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0" dirty="0"/>
              <a:t>Стратегии за </a:t>
            </a:r>
            <a:r>
              <a:rPr lang="ru-RU" spc="-10" dirty="0" err="1"/>
              <a:t>проектиране</a:t>
            </a:r>
            <a:r>
              <a:rPr lang="ru-RU" spc="-10" dirty="0"/>
              <a:t> на медиации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06819"/>
            <a:ext cx="8227060" cy="4348883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50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lang="bg-BG"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Дисайнера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 п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редусещане</a:t>
            </a:r>
            <a:r>
              <a:rPr sz="2000" b="1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b="1" spc="-25" dirty="0">
                <a:solidFill>
                  <a:srgbClr val="375F92"/>
                </a:solidFill>
                <a:latin typeface="Verdana"/>
                <a:cs typeface="Verdana"/>
              </a:rPr>
              <a:t>на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посредничество</a:t>
            </a:r>
            <a:r>
              <a:rPr lang="bg-BG" sz="2000" b="1" spc="-40" dirty="0">
                <a:solidFill>
                  <a:srgbClr val="375F92"/>
                </a:solidFill>
                <a:latin typeface="Verdana"/>
                <a:cs typeface="Verdana"/>
              </a:rPr>
              <a:t> чрез своето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въображение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то</a:t>
            </a:r>
            <a:endParaRPr sz="2000" dirty="0">
              <a:latin typeface="Verdana"/>
              <a:cs typeface="Verdana"/>
            </a:endParaRPr>
          </a:p>
          <a:p>
            <a:pPr marL="793750" marR="5080" lvl="1" indent="-381000">
              <a:lnSpc>
                <a:spcPct val="110000"/>
              </a:lnSpc>
              <a:spcBef>
                <a:spcPts val="915"/>
              </a:spcBef>
              <a:buSzPct val="93750"/>
              <a:buFont typeface="Wingdings"/>
              <a:buChar char=""/>
              <a:tabLst>
                <a:tab pos="507365" algn="l"/>
              </a:tabLst>
            </a:pPr>
            <a:r>
              <a:rPr lang="ru-RU" sz="1600" spc="-35" dirty="0" err="1">
                <a:solidFill>
                  <a:srgbClr val="375F92"/>
                </a:solidFill>
                <a:latin typeface="Verdana"/>
                <a:cs typeface="Verdana"/>
              </a:rPr>
              <a:t>Опитвайки</a:t>
            </a:r>
            <a:r>
              <a:rPr lang="ru-RU" sz="1600" spc="-35" dirty="0">
                <a:solidFill>
                  <a:srgbClr val="375F92"/>
                </a:solidFill>
                <a:latin typeface="Verdana"/>
                <a:cs typeface="Verdana"/>
              </a:rPr>
              <a:t> се да си представим начините, по </a:t>
            </a:r>
            <a:r>
              <a:rPr lang="ru-RU" sz="1600" spc="-35" dirty="0" err="1">
                <a:solidFill>
                  <a:srgbClr val="375F92"/>
                </a:solidFill>
                <a:latin typeface="Verdana"/>
                <a:cs typeface="Verdana"/>
              </a:rPr>
              <a:t>които</a:t>
            </a:r>
            <a:r>
              <a:rPr lang="ru-RU" sz="16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spc="-35" dirty="0" err="1">
                <a:solidFill>
                  <a:srgbClr val="375F92"/>
                </a:solidFill>
                <a:latin typeface="Verdana"/>
                <a:cs typeface="Verdana"/>
              </a:rPr>
              <a:t>проектераната</a:t>
            </a:r>
            <a:r>
              <a:rPr lang="ru-RU" sz="1600" spc="-35" dirty="0">
                <a:solidFill>
                  <a:srgbClr val="375F92"/>
                </a:solidFill>
                <a:latin typeface="Verdana"/>
                <a:cs typeface="Verdana"/>
              </a:rPr>
              <a:t> технология </a:t>
            </a:r>
            <a:r>
              <a:rPr lang="ru-RU" sz="1600" spc="-35" dirty="0" err="1">
                <a:solidFill>
                  <a:srgbClr val="375F92"/>
                </a:solidFill>
                <a:latin typeface="Verdana"/>
                <a:cs typeface="Verdana"/>
              </a:rPr>
              <a:t>може</a:t>
            </a:r>
            <a:r>
              <a:rPr lang="ru-RU" sz="1600" spc="-35" dirty="0">
                <a:solidFill>
                  <a:srgbClr val="375F92"/>
                </a:solidFill>
                <a:latin typeface="Verdana"/>
                <a:cs typeface="Verdana"/>
              </a:rPr>
              <a:t> да се </a:t>
            </a:r>
            <a:r>
              <a:rPr lang="ru-RU" sz="1600" spc="-35" dirty="0" err="1">
                <a:solidFill>
                  <a:srgbClr val="375F92"/>
                </a:solidFill>
                <a:latin typeface="Verdana"/>
                <a:cs typeface="Verdana"/>
              </a:rPr>
              <a:t>използва</a:t>
            </a:r>
            <a:r>
              <a:rPr lang="ru-RU" sz="1600" spc="-35" dirty="0">
                <a:solidFill>
                  <a:srgbClr val="375F92"/>
                </a:solidFill>
                <a:latin typeface="Verdana"/>
                <a:cs typeface="Verdana"/>
              </a:rPr>
              <a:t> за </a:t>
            </a:r>
            <a:r>
              <a:rPr lang="ru-RU" sz="1600" spc="-35" dirty="0" err="1">
                <a:solidFill>
                  <a:srgbClr val="375F92"/>
                </a:solidFill>
                <a:latin typeface="Verdana"/>
                <a:cs typeface="Verdana"/>
              </a:rPr>
              <a:t>умишлено</a:t>
            </a:r>
            <a:r>
              <a:rPr lang="ru-RU" sz="16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spc="-35" dirty="0" err="1">
                <a:solidFill>
                  <a:srgbClr val="375F92"/>
                </a:solidFill>
                <a:latin typeface="Verdana"/>
                <a:cs typeface="Verdana"/>
              </a:rPr>
              <a:t>оформяне</a:t>
            </a:r>
            <a:r>
              <a:rPr lang="ru-RU" sz="1600" spc="-35" dirty="0">
                <a:solidFill>
                  <a:srgbClr val="375F92"/>
                </a:solidFill>
                <a:latin typeface="Verdana"/>
                <a:cs typeface="Verdana"/>
              </a:rPr>
              <a:t> на </a:t>
            </a:r>
            <a:r>
              <a:rPr lang="ru-RU" sz="1600" spc="-35" dirty="0" err="1">
                <a:solidFill>
                  <a:srgbClr val="375F92"/>
                </a:solidFill>
                <a:latin typeface="Verdana"/>
                <a:cs typeface="Verdana"/>
              </a:rPr>
              <a:t>потребителски</a:t>
            </a:r>
            <a:r>
              <a:rPr lang="ru-RU" sz="1600" spc="-35" dirty="0">
                <a:solidFill>
                  <a:srgbClr val="375F92"/>
                </a:solidFill>
                <a:latin typeface="Verdana"/>
                <a:cs typeface="Verdana"/>
              </a:rPr>
              <a:t> операции и интерпретации</a:t>
            </a:r>
            <a:r>
              <a:rPr lang="bg-BG" sz="1600" spc="-10" dirty="0">
                <a:solidFill>
                  <a:srgbClr val="375F92"/>
                </a:solidFill>
                <a:latin typeface="Verdana"/>
                <a:cs typeface="Verdana"/>
              </a:rPr>
              <a:t>   </a:t>
            </a:r>
            <a:endParaRPr sz="1600" dirty="0">
              <a:latin typeface="Verdana"/>
              <a:cs typeface="Verdana"/>
            </a:endParaRPr>
          </a:p>
          <a:p>
            <a:pPr marL="129539" indent="-117475">
              <a:lnSpc>
                <a:spcPct val="100000"/>
              </a:lnSpc>
              <a:spcBef>
                <a:spcPts val="105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lang="ru-RU" sz="2000" spc="-10" dirty="0" err="1">
                <a:solidFill>
                  <a:srgbClr val="375F92"/>
                </a:solidFill>
                <a:latin typeface="Verdana"/>
                <a:cs typeface="Verdana"/>
              </a:rPr>
              <a:t>Надграждане</a:t>
            </a:r>
            <a:r>
              <a:rPr lang="ru-RU" sz="2000" spc="-10" dirty="0">
                <a:solidFill>
                  <a:srgbClr val="375F92"/>
                </a:solidFill>
                <a:latin typeface="Verdana"/>
                <a:cs typeface="Verdana"/>
              </a:rPr>
              <a:t> на </a:t>
            </a:r>
            <a:r>
              <a:rPr lang="ru-RU" sz="2000" spc="-10" dirty="0" err="1">
                <a:solidFill>
                  <a:srgbClr val="375F92"/>
                </a:solidFill>
                <a:latin typeface="Verdana"/>
                <a:cs typeface="Verdana"/>
              </a:rPr>
              <a:t>съществуващата</a:t>
            </a:r>
            <a:r>
              <a:rPr lang="ru-RU" sz="2000" spc="-10" dirty="0">
                <a:solidFill>
                  <a:srgbClr val="375F92"/>
                </a:solidFill>
                <a:latin typeface="Verdana"/>
                <a:cs typeface="Verdana"/>
              </a:rPr>
              <a:t> методология за </a:t>
            </a:r>
            <a:r>
              <a:rPr lang="ru-RU" sz="2000" spc="-10" dirty="0" err="1">
                <a:solidFill>
                  <a:srgbClr val="375F92"/>
                </a:solidFill>
                <a:latin typeface="Verdana"/>
                <a:cs typeface="Verdana"/>
              </a:rPr>
              <a:t>проектиране</a:t>
            </a:r>
            <a:r>
              <a:rPr lang="ru-RU" sz="2000" spc="-10" dirty="0">
                <a:solidFill>
                  <a:srgbClr val="375F92"/>
                </a:solidFill>
                <a:latin typeface="Verdana"/>
                <a:cs typeface="Verdana"/>
              </a:rPr>
              <a:t> чрез </a:t>
            </a:r>
            <a:r>
              <a:rPr lang="ru-RU" sz="2000" spc="-10" dirty="0" err="1">
                <a:solidFill>
                  <a:srgbClr val="375F92"/>
                </a:solidFill>
                <a:latin typeface="Verdana"/>
                <a:cs typeface="Verdana"/>
              </a:rPr>
              <a:t>добавяне</a:t>
            </a:r>
            <a:r>
              <a:rPr lang="ru-RU" sz="2000" spc="-10" dirty="0">
                <a:solidFill>
                  <a:srgbClr val="375F92"/>
                </a:solidFill>
                <a:latin typeface="Verdana"/>
                <a:cs typeface="Verdana"/>
              </a:rPr>
              <a:t> на конструктивна технологична оценка (</a:t>
            </a:r>
            <a:r>
              <a:rPr lang="en-GB" sz="2000" b="1" spc="-10" dirty="0">
                <a:solidFill>
                  <a:srgbClr val="375F92"/>
                </a:solidFill>
                <a:latin typeface="Verdana"/>
                <a:cs typeface="Verdana"/>
              </a:rPr>
              <a:t>Constructive Technology Assessment</a:t>
            </a:r>
            <a:r>
              <a:rPr lang="bg-BG" sz="2000" b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2000" spc="-10" dirty="0">
                <a:solidFill>
                  <a:srgbClr val="375F92"/>
                </a:solidFill>
                <a:latin typeface="Verdana"/>
                <a:cs typeface="Verdana"/>
              </a:rPr>
              <a:t>CTA)</a:t>
            </a:r>
            <a:r>
              <a:rPr lang="bg-BG" sz="2000" spc="-25" dirty="0">
                <a:solidFill>
                  <a:srgbClr val="375F92"/>
                </a:solidFill>
                <a:latin typeface="Verdana"/>
                <a:cs typeface="Verdana"/>
              </a:rPr>
              <a:t>   </a:t>
            </a:r>
            <a:endParaRPr sz="2000" dirty="0">
              <a:latin typeface="Verdana"/>
              <a:cs typeface="Verdana"/>
            </a:endParaRPr>
          </a:p>
          <a:p>
            <a:pPr marL="794385" marR="85090" lvl="1" indent="-381000">
              <a:lnSpc>
                <a:spcPct val="110000"/>
              </a:lnSpc>
              <a:spcBef>
                <a:spcPts val="915"/>
              </a:spcBef>
              <a:buSzPct val="93750"/>
              <a:buFont typeface="Wingdings"/>
              <a:buChar char=""/>
              <a:tabLst>
                <a:tab pos="507365" algn="l"/>
              </a:tabLst>
            </a:pPr>
            <a:r>
              <a:rPr sz="1600" b="1" spc="-10" dirty="0">
                <a:solidFill>
                  <a:srgbClr val="375F92"/>
                </a:solidFill>
                <a:latin typeface="Verdana"/>
                <a:cs typeface="Verdana"/>
              </a:rPr>
              <a:t>CTA </a:t>
            </a: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е</a:t>
            </a:r>
            <a:r>
              <a:rPr sz="1600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5" dirty="0" err="1">
                <a:solidFill>
                  <a:srgbClr val="375F92"/>
                </a:solidFill>
                <a:latin typeface="Verdana"/>
                <a:cs typeface="Verdana"/>
              </a:rPr>
              <a:t>подход</a:t>
            </a:r>
            <a:r>
              <a:rPr sz="1600" spc="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в</a:t>
            </a:r>
            <a:r>
              <a:rPr sz="16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375F92"/>
                </a:solidFill>
                <a:latin typeface="Verdana"/>
                <a:cs typeface="Verdana"/>
              </a:rPr>
              <a:t>който</a:t>
            </a:r>
            <a:r>
              <a:rPr sz="1600" spc="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30" dirty="0" err="1">
                <a:solidFill>
                  <a:srgbClr val="375F92"/>
                </a:solidFill>
                <a:latin typeface="Verdana"/>
                <a:cs typeface="Verdana"/>
              </a:rPr>
              <a:t>подоб</a:t>
            </a:r>
            <a:r>
              <a:rPr lang="bg-BG" sz="1600" spc="-30" dirty="0" err="1">
                <a:solidFill>
                  <a:srgbClr val="375F92"/>
                </a:solidFill>
                <a:latin typeface="Verdana"/>
                <a:cs typeface="Verdana"/>
              </a:rPr>
              <a:t>ните</a:t>
            </a:r>
            <a:r>
              <a:rPr lang="bg-BG" sz="1600" spc="-30" dirty="0">
                <a:solidFill>
                  <a:srgbClr val="375F92"/>
                </a:solidFill>
                <a:latin typeface="Verdana"/>
                <a:cs typeface="Verdana"/>
              </a:rPr>
              <a:t> на Технологична оценка </a:t>
            </a:r>
            <a:r>
              <a:rPr sz="1600" spc="-10" dirty="0" err="1">
                <a:solidFill>
                  <a:srgbClr val="375F92"/>
                </a:solidFill>
                <a:latin typeface="Verdana"/>
                <a:cs typeface="Verdana"/>
              </a:rPr>
              <a:t>усилия</a:t>
            </a:r>
            <a:r>
              <a:rPr sz="16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375F92"/>
                </a:solidFill>
                <a:latin typeface="Verdana"/>
                <a:cs typeface="Verdana"/>
              </a:rPr>
              <a:t>са</a:t>
            </a:r>
            <a:r>
              <a:rPr sz="16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spc="-10" dirty="0">
                <a:solidFill>
                  <a:srgbClr val="375F92"/>
                </a:solidFill>
                <a:latin typeface="Verdana"/>
                <a:cs typeface="Verdana"/>
              </a:rPr>
              <a:t>се извършват успоредно с процеса на развитието на технологията и се връщат </a:t>
            </a:r>
            <a:r>
              <a:rPr sz="1600" b="1" spc="-10" dirty="0" err="1">
                <a:solidFill>
                  <a:srgbClr val="375F92"/>
                </a:solidFill>
                <a:latin typeface="Verdana"/>
                <a:cs typeface="Verdana"/>
              </a:rPr>
              <a:t>обратно</a:t>
            </a:r>
            <a:r>
              <a:rPr sz="1600" b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spc="-10" dirty="0">
                <a:solidFill>
                  <a:srgbClr val="375F92"/>
                </a:solidFill>
                <a:latin typeface="Verdana"/>
                <a:cs typeface="Verdana"/>
              </a:rPr>
              <a:t>в процеса на разработка и проектиране</a:t>
            </a:r>
            <a:endParaRPr sz="1600" dirty="0">
              <a:latin typeface="Verdana"/>
              <a:cs typeface="Verdana"/>
            </a:endParaRPr>
          </a:p>
          <a:p>
            <a:pPr marL="506730" lvl="1" indent="-93980">
              <a:lnSpc>
                <a:spcPct val="100000"/>
              </a:lnSpc>
              <a:spcBef>
                <a:spcPts val="965"/>
              </a:spcBef>
              <a:buSzPct val="93750"/>
              <a:buFont typeface="Wingdings"/>
              <a:buChar char=""/>
              <a:tabLst>
                <a:tab pos="507365" algn="l"/>
              </a:tabLst>
            </a:pPr>
            <a:r>
              <a:rPr lang="bg-BG" sz="16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375F92"/>
                </a:solidFill>
                <a:latin typeface="Verdana"/>
                <a:cs typeface="Verdana"/>
              </a:rPr>
              <a:t>Не</a:t>
            </a:r>
            <a:r>
              <a:rPr sz="16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само</a:t>
            </a:r>
            <a:r>
              <a:rPr sz="16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Verdana"/>
                <a:cs typeface="Verdana"/>
              </a:rPr>
              <a:t>да се</a:t>
            </a:r>
            <a:r>
              <a:rPr sz="1600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375F92"/>
                </a:solidFill>
                <a:latin typeface="Verdana"/>
                <a:cs typeface="Verdana"/>
              </a:rPr>
              <a:t>определи</a:t>
            </a:r>
            <a:r>
              <a:rPr sz="1600" spc="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spc="-10" dirty="0">
                <a:solidFill>
                  <a:srgbClr val="375F92"/>
                </a:solidFill>
                <a:latin typeface="Verdana"/>
                <a:cs typeface="Verdana"/>
              </a:rPr>
              <a:t>как ще изглежда даден</a:t>
            </a:r>
            <a:r>
              <a:rPr sz="1600" spc="-5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r>
              <a:rPr sz="16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375F92"/>
                </a:solidFill>
                <a:latin typeface="Verdana"/>
                <a:cs typeface="Verdana"/>
              </a:rPr>
              <a:t>технология</a:t>
            </a: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600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375F92"/>
                </a:solidFill>
                <a:latin typeface="Verdana"/>
                <a:cs typeface="Verdana"/>
              </a:rPr>
              <a:t>но</a:t>
            </a:r>
            <a:r>
              <a:rPr lang="bg-BG" sz="1600" spc="-10" dirty="0">
                <a:solidFill>
                  <a:srgbClr val="375F92"/>
                </a:solidFill>
                <a:latin typeface="Verdana"/>
                <a:cs typeface="Verdana"/>
              </a:rPr>
              <a:t> и</a:t>
            </a:r>
            <a:r>
              <a:rPr sz="1600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375F92"/>
                </a:solidFill>
                <a:latin typeface="Verdana"/>
                <a:cs typeface="Verdana"/>
              </a:rPr>
              <a:t>всичк</a:t>
            </a:r>
            <a:r>
              <a:rPr lang="bg-BG" sz="1600" spc="-10" dirty="0">
                <a:solidFill>
                  <a:srgbClr val="375F92"/>
                </a:solidFill>
                <a:latin typeface="Verdana"/>
                <a:cs typeface="Verdana"/>
              </a:rPr>
              <a:t>и </a:t>
            </a:r>
            <a:r>
              <a:rPr lang="bg-BG" sz="1600" b="1" spc="-10" dirty="0">
                <a:solidFill>
                  <a:srgbClr val="375F92"/>
                </a:solidFill>
                <a:latin typeface="Verdana"/>
                <a:cs typeface="Verdana"/>
              </a:rPr>
              <a:t>свързани</a:t>
            </a:r>
            <a:r>
              <a:rPr sz="1600" b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spc="-10" dirty="0" err="1">
                <a:solidFill>
                  <a:srgbClr val="375F92"/>
                </a:solidFill>
                <a:latin typeface="Verdana"/>
                <a:cs typeface="Verdana"/>
              </a:rPr>
              <a:t>социални</a:t>
            </a:r>
            <a:r>
              <a:rPr sz="1600" b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b="1" spc="-10" dirty="0">
                <a:solidFill>
                  <a:srgbClr val="375F92"/>
                </a:solidFill>
                <a:latin typeface="Verdana"/>
                <a:cs typeface="Verdana"/>
              </a:rPr>
              <a:t>участници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129" y="6374129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2" y="170661"/>
            <a:ext cx="847193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Етика</a:t>
            </a:r>
            <a:r>
              <a:rPr spc="15" dirty="0"/>
              <a:t> </a:t>
            </a:r>
            <a:r>
              <a:rPr spc="-5" dirty="0" err="1"/>
              <a:t>на</a:t>
            </a:r>
            <a:r>
              <a:rPr spc="-5" dirty="0"/>
              <a:t> </a:t>
            </a:r>
            <a:r>
              <a:rPr spc="-10" dirty="0" err="1"/>
              <a:t>инженер</a:t>
            </a:r>
            <a:r>
              <a:rPr lang="bg-BG" spc="-10" dirty="0" err="1"/>
              <a:t>ното</a:t>
            </a:r>
            <a:r>
              <a:rPr lang="bg-BG" spc="-10" dirty="0"/>
              <a:t> проектиране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54240"/>
            <a:ext cx="7346950" cy="39612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marR="843915" indent="-130175">
              <a:lnSpc>
                <a:spcPct val="110000"/>
              </a:lnSpc>
              <a:spcBef>
                <a:spcPts val="9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Технологичният дизайн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изглежда включва </a:t>
            </a:r>
            <a:r>
              <a:rPr sz="2000" b="1" dirty="0" err="1">
                <a:solidFill>
                  <a:srgbClr val="375F92"/>
                </a:solidFill>
                <a:latin typeface="Verdana"/>
                <a:cs typeface="Verdana"/>
              </a:rPr>
              <a:t>повече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b="1" dirty="0">
                <a:solidFill>
                  <a:srgbClr val="375F92"/>
                </a:solidFill>
                <a:latin typeface="Verdana"/>
                <a:cs typeface="Verdana"/>
              </a:rPr>
              <a:t>от просто и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зобретяване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 на</a:t>
            </a:r>
            <a:r>
              <a:rPr sz="2000" b="1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функционал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ни</a:t>
            </a:r>
            <a:r>
              <a:rPr sz="2000" b="1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продукти</a:t>
            </a:r>
            <a:endParaRPr sz="2000" dirty="0">
              <a:latin typeface="Verdana"/>
              <a:cs typeface="Verdana"/>
            </a:endParaRPr>
          </a:p>
          <a:p>
            <a:pPr marL="130175" marR="167640" indent="-130175">
              <a:lnSpc>
                <a:spcPct val="110000"/>
              </a:lnSpc>
              <a:spcBef>
                <a:spcPts val="96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Гледната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точка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на технологичното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посредничество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разкрива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, че </a:t>
            </a:r>
            <a:r>
              <a:rPr lang="bg-BG" sz="2000" b="1" spc="-10" dirty="0">
                <a:solidFill>
                  <a:srgbClr val="375F92"/>
                </a:solidFill>
                <a:latin typeface="Verdana"/>
                <a:cs typeface="Verdana"/>
              </a:rPr>
              <a:t>проектирането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трябва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да се разглежда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като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форма </a:t>
            </a:r>
            <a:r>
              <a:rPr sz="2000" b="1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материализиране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b="1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морал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endParaRPr sz="2000" dirty="0">
              <a:latin typeface="Verdana"/>
              <a:cs typeface="Verdana"/>
            </a:endParaRPr>
          </a:p>
          <a:p>
            <a:pPr marL="130175" marR="5080" indent="-130175">
              <a:lnSpc>
                <a:spcPct val="110000"/>
              </a:lnSpc>
              <a:spcBef>
                <a:spcPts val="96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Етиката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на инженерния дизайн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трябва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да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вземе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по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-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сериозно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моралния заряд 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на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технологичните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продукти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съответно да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преосмисл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и </a:t>
            </a:r>
            <a:r>
              <a:rPr sz="2000" b="1" dirty="0" err="1">
                <a:solidFill>
                  <a:srgbClr val="375F92"/>
                </a:solidFill>
                <a:latin typeface="Verdana"/>
                <a:cs typeface="Verdana"/>
              </a:rPr>
              <a:t>моралните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отговорности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 на </a:t>
            </a:r>
            <a:r>
              <a:rPr sz="2000" b="1" spc="-67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дизайнери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129" y="6374129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2244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Препратки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1696"/>
            <a:ext cx="7817484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375920" indent="-118110" algn="just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spc="-40" dirty="0">
                <a:solidFill>
                  <a:srgbClr val="375F92"/>
                </a:solidFill>
                <a:latin typeface="Verdana"/>
                <a:cs typeface="Verdana"/>
              </a:rPr>
              <a:t>Latour,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B. (1992). „Къде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са изчезналите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маси? </a:t>
            </a:r>
            <a:r>
              <a:rPr sz="1800" spc="-10" dirty="0" err="1">
                <a:solidFill>
                  <a:srgbClr val="375F92"/>
                </a:solidFill>
                <a:latin typeface="Verdana"/>
                <a:cs typeface="Verdana"/>
              </a:rPr>
              <a:t>Социологията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pc="-5" dirty="0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dirty="0" err="1">
                <a:solidFill>
                  <a:srgbClr val="375F92"/>
                </a:solidFill>
                <a:latin typeface="Verdana"/>
                <a:cs typeface="Verdana"/>
              </a:rPr>
              <a:t>няколко</a:t>
            </a:r>
            <a:r>
              <a:rPr lang="bg-BG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0" dirty="0" err="1">
                <a:solidFill>
                  <a:srgbClr val="375F92"/>
                </a:solidFill>
                <a:latin typeface="Verdana"/>
                <a:cs typeface="Verdana"/>
              </a:rPr>
              <a:t>Светски</a:t>
            </a:r>
            <a:r>
              <a:rPr sz="18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Артефакти'' </a:t>
            </a:r>
            <a:r>
              <a:rPr sz="1800" dirty="0">
                <a:solidFill>
                  <a:srgbClr val="375F92"/>
                </a:solidFill>
                <a:latin typeface="Verdana"/>
                <a:cs typeface="Verdana"/>
              </a:rPr>
              <a:t>в</a:t>
            </a:r>
            <a:r>
              <a:rPr sz="18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spc="-5" dirty="0">
                <a:solidFill>
                  <a:srgbClr val="375F92"/>
                </a:solidFill>
                <a:latin typeface="Verdana"/>
                <a:cs typeface="Verdana"/>
              </a:rPr>
              <a:t>Wiebe</a:t>
            </a:r>
            <a:r>
              <a:rPr lang="en-GB" sz="1800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spc="-5" dirty="0">
                <a:solidFill>
                  <a:srgbClr val="375F92"/>
                </a:solidFill>
                <a:latin typeface="Verdana"/>
                <a:cs typeface="Verdana"/>
              </a:rPr>
              <a:t>E.</a:t>
            </a:r>
            <a:r>
              <a:rPr lang="en-GB" sz="18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spc="-5" dirty="0" err="1">
                <a:solidFill>
                  <a:srgbClr val="375F92"/>
                </a:solidFill>
                <a:latin typeface="Verdana"/>
                <a:cs typeface="Verdana"/>
              </a:rPr>
              <a:t>Bijker</a:t>
            </a:r>
            <a:r>
              <a:rPr lang="en-GB" sz="18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spc="-5" dirty="0">
                <a:solidFill>
                  <a:srgbClr val="375F92"/>
                </a:solidFill>
                <a:latin typeface="Verdana"/>
                <a:cs typeface="Verdana"/>
              </a:rPr>
              <a:t>and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spc="-5" dirty="0">
                <a:solidFill>
                  <a:srgbClr val="375F92"/>
                </a:solidFill>
                <a:latin typeface="Verdana"/>
                <a:cs typeface="Verdana"/>
              </a:rPr>
              <a:t>John </a:t>
            </a:r>
            <a:r>
              <a:rPr lang="en-GB" sz="1800" spc="-20" dirty="0">
                <a:solidFill>
                  <a:srgbClr val="375F92"/>
                </a:solidFill>
                <a:latin typeface="Verdana"/>
                <a:cs typeface="Verdana"/>
              </a:rPr>
              <a:t>Law, </a:t>
            </a:r>
            <a:r>
              <a:rPr lang="en-GB" sz="1800" spc="-30" dirty="0">
                <a:solidFill>
                  <a:srgbClr val="375F92"/>
                </a:solidFill>
                <a:latin typeface="Verdana"/>
                <a:cs typeface="Verdana"/>
              </a:rPr>
              <a:t>eds., </a:t>
            </a:r>
            <a:r>
              <a:rPr lang="en-GB" sz="1800" i="1" spc="-5" dirty="0">
                <a:solidFill>
                  <a:srgbClr val="375F92"/>
                </a:solidFill>
                <a:latin typeface="Verdana"/>
                <a:cs typeface="Verdana"/>
              </a:rPr>
              <a:t>Shaping </a:t>
            </a:r>
            <a:r>
              <a:rPr lang="en-GB" sz="1800" i="1" spc="-10" dirty="0">
                <a:solidFill>
                  <a:srgbClr val="375F92"/>
                </a:solidFill>
                <a:latin typeface="Verdana"/>
                <a:cs typeface="Verdana"/>
              </a:rPr>
              <a:t>Technology/Building Society: Studies </a:t>
            </a:r>
            <a:r>
              <a:rPr lang="en-GB" sz="1800" i="1" spc="-5" dirty="0">
                <a:solidFill>
                  <a:srgbClr val="375F92"/>
                </a:solidFill>
                <a:latin typeface="Verdana"/>
                <a:cs typeface="Verdana"/>
              </a:rPr>
              <a:t>in </a:t>
            </a:r>
            <a:r>
              <a:rPr lang="en-GB" sz="1800" i="1" spc="-6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i="1" spc="-10" dirty="0">
                <a:solidFill>
                  <a:srgbClr val="375F92"/>
                </a:solidFill>
                <a:latin typeface="Verdana"/>
                <a:cs typeface="Verdana"/>
              </a:rPr>
              <a:t>Sociotechnical </a:t>
            </a:r>
            <a:r>
              <a:rPr lang="en-GB" sz="1800" i="1" spc="-5" dirty="0">
                <a:solidFill>
                  <a:srgbClr val="375F92"/>
                </a:solidFill>
                <a:latin typeface="Verdana"/>
                <a:cs typeface="Verdana"/>
              </a:rPr>
              <a:t>Change</a:t>
            </a:r>
            <a:r>
              <a:rPr lang="en-GB" sz="1800" spc="-5" dirty="0">
                <a:solidFill>
                  <a:srgbClr val="375F92"/>
                </a:solidFill>
                <a:latin typeface="Verdana"/>
                <a:cs typeface="Verdana"/>
              </a:rPr>
              <a:t>, Cambridge, </a:t>
            </a:r>
            <a:r>
              <a:rPr lang="en-GB" sz="1800" spc="-10" dirty="0">
                <a:solidFill>
                  <a:srgbClr val="375F92"/>
                </a:solidFill>
                <a:latin typeface="Verdana"/>
                <a:cs typeface="Verdana"/>
              </a:rPr>
              <a:t>Mass.: </a:t>
            </a:r>
            <a:r>
              <a:rPr lang="en-GB" sz="1800" spc="-5" dirty="0">
                <a:solidFill>
                  <a:srgbClr val="375F92"/>
                </a:solidFill>
                <a:latin typeface="Verdana"/>
                <a:cs typeface="Verdana"/>
              </a:rPr>
              <a:t>MIT </a:t>
            </a:r>
            <a:r>
              <a:rPr lang="en-GB" sz="1800" spc="-10" dirty="0">
                <a:solidFill>
                  <a:srgbClr val="375F92"/>
                </a:solidFill>
                <a:latin typeface="Verdana"/>
                <a:cs typeface="Verdana"/>
              </a:rPr>
              <a:t>Press, 1992, pp. </a:t>
            </a:r>
            <a:r>
              <a:rPr lang="en-GB"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spc="-10" dirty="0">
                <a:solidFill>
                  <a:srgbClr val="375F92"/>
                </a:solidFill>
                <a:latin typeface="Verdana"/>
                <a:cs typeface="Verdana"/>
              </a:rPr>
              <a:t>225–258</a:t>
            </a:r>
            <a:r>
              <a:rPr lang="bg-BG" sz="1800" spc="-10" dirty="0">
                <a:solidFill>
                  <a:srgbClr val="375F92"/>
                </a:solidFill>
                <a:latin typeface="Verdana"/>
                <a:cs typeface="Verdana"/>
              </a:rPr>
              <a:t>    </a:t>
            </a:r>
            <a:endParaRPr sz="1800" dirty="0">
              <a:latin typeface="Verdana"/>
              <a:cs typeface="Verdana"/>
            </a:endParaRPr>
          </a:p>
          <a:p>
            <a:pPr marL="118110" marR="633730" indent="-118110">
              <a:lnSpc>
                <a:spcPct val="100000"/>
              </a:lnSpc>
              <a:spcBef>
                <a:spcPts val="43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lang="nl-NL" sz="1800" spc="-30" dirty="0">
                <a:solidFill>
                  <a:srgbClr val="375F92"/>
                </a:solidFill>
                <a:latin typeface="Verdana"/>
                <a:cs typeface="Verdana"/>
              </a:rPr>
              <a:t>Van</a:t>
            </a:r>
            <a:r>
              <a:rPr lang="nl-NL" sz="18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nl-NL" sz="1800" spc="-5" dirty="0">
                <a:solidFill>
                  <a:srgbClr val="375F92"/>
                </a:solidFill>
                <a:latin typeface="Verdana"/>
                <a:cs typeface="Verdana"/>
              </a:rPr>
              <a:t>de</a:t>
            </a:r>
            <a:r>
              <a:rPr lang="nl-NL" sz="1800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nl-NL" sz="1800" spc="-15" dirty="0">
                <a:solidFill>
                  <a:srgbClr val="375F92"/>
                </a:solidFill>
                <a:latin typeface="Verdana"/>
                <a:cs typeface="Verdana"/>
              </a:rPr>
              <a:t>Poel,</a:t>
            </a:r>
            <a:r>
              <a:rPr lang="nl-NL"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nl-NL" sz="1800" spc="-5" dirty="0">
                <a:solidFill>
                  <a:srgbClr val="375F92"/>
                </a:solidFill>
                <a:latin typeface="Verdana"/>
                <a:cs typeface="Verdana"/>
              </a:rPr>
              <a:t>I.</a:t>
            </a:r>
            <a:r>
              <a:rPr lang="nl-NL" sz="18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nl-NL" sz="1800" spc="-5" dirty="0">
                <a:solidFill>
                  <a:srgbClr val="375F92"/>
                </a:solidFill>
                <a:latin typeface="Verdana"/>
                <a:cs typeface="Verdana"/>
              </a:rPr>
              <a:t>and </a:t>
            </a:r>
            <a:r>
              <a:rPr lang="nl-NL" sz="1800" spc="-20" dirty="0">
                <a:solidFill>
                  <a:srgbClr val="375F92"/>
                </a:solidFill>
                <a:latin typeface="Verdana"/>
                <a:cs typeface="Verdana"/>
              </a:rPr>
              <a:t>Royakkers,</a:t>
            </a:r>
            <a:r>
              <a:rPr lang="nl-NL" sz="18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nl-NL" sz="1800" spc="-5" dirty="0">
                <a:solidFill>
                  <a:srgbClr val="375F92"/>
                </a:solidFill>
                <a:latin typeface="Verdana"/>
                <a:cs typeface="Verdana"/>
              </a:rPr>
              <a:t>L.</a:t>
            </a:r>
            <a:r>
              <a:rPr lang="nl-NL"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nl-NL" sz="1800" spc="-10" dirty="0">
                <a:solidFill>
                  <a:srgbClr val="375F92"/>
                </a:solidFill>
                <a:latin typeface="Verdana"/>
                <a:cs typeface="Verdana"/>
              </a:rPr>
              <a:t>(2011).</a:t>
            </a:r>
            <a:r>
              <a:rPr lang="nl-NL"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i="1" spc="-10" dirty="0">
                <a:solidFill>
                  <a:srgbClr val="375F92"/>
                </a:solidFill>
                <a:latin typeface="Verdana"/>
                <a:cs typeface="Verdana"/>
              </a:rPr>
              <a:t>Е</a:t>
            </a:r>
            <a:r>
              <a:rPr sz="1800" i="1" spc="-10" dirty="0" err="1">
                <a:solidFill>
                  <a:srgbClr val="375F92"/>
                </a:solidFill>
                <a:latin typeface="Verdana"/>
                <a:cs typeface="Verdana"/>
              </a:rPr>
              <a:t>тика</a:t>
            </a:r>
            <a:r>
              <a:rPr sz="1800" i="1" spc="-1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8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i="1" spc="-10" dirty="0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sz="1800" i="1" spc="-10" dirty="0" err="1">
                <a:solidFill>
                  <a:srgbClr val="375F92"/>
                </a:solidFill>
                <a:latin typeface="Verdana"/>
                <a:cs typeface="Verdana"/>
              </a:rPr>
              <a:t>ехнология</a:t>
            </a:r>
            <a:r>
              <a:rPr lang="bg-BG" sz="18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i="1" spc="-6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800" i="1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i="1" spc="-10" dirty="0" err="1">
                <a:solidFill>
                  <a:srgbClr val="375F92"/>
                </a:solidFill>
                <a:latin typeface="Verdana"/>
                <a:cs typeface="Verdana"/>
              </a:rPr>
              <a:t>Инженерство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800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spc="-5" dirty="0">
                <a:solidFill>
                  <a:srgbClr val="375F92"/>
                </a:solidFill>
                <a:latin typeface="Verdana"/>
                <a:cs typeface="Verdana"/>
              </a:rPr>
              <a:t>Wiley-Blackwell</a:t>
            </a:r>
            <a:endParaRPr lang="en-GB" sz="1800" dirty="0">
              <a:latin typeface="Verdana"/>
              <a:cs typeface="Verdana"/>
            </a:endParaRPr>
          </a:p>
          <a:p>
            <a:pPr marL="118110" marR="868680" indent="-118110">
              <a:lnSpc>
                <a:spcPct val="100000"/>
              </a:lnSpc>
              <a:spcBef>
                <a:spcPts val="43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spc="-20" dirty="0" err="1">
                <a:solidFill>
                  <a:srgbClr val="375F92"/>
                </a:solidFill>
                <a:latin typeface="Verdana"/>
                <a:cs typeface="Verdana"/>
              </a:rPr>
              <a:t>Вербек</a:t>
            </a:r>
            <a:r>
              <a:rPr sz="1800" spc="-2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800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375F92"/>
                </a:solidFill>
                <a:latin typeface="Verdana"/>
                <a:cs typeface="Verdana"/>
              </a:rPr>
              <a:t>П.</a:t>
            </a:r>
            <a:r>
              <a:rPr sz="1800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375F92"/>
                </a:solidFill>
                <a:latin typeface="Verdana"/>
                <a:cs typeface="Verdana"/>
              </a:rPr>
              <a:t>П.</a:t>
            </a:r>
            <a:r>
              <a:rPr sz="18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(2011). </a:t>
            </a:r>
            <a:r>
              <a:rPr sz="1800" i="1" spc="-10" dirty="0" err="1">
                <a:solidFill>
                  <a:srgbClr val="375F92"/>
                </a:solidFill>
                <a:latin typeface="Verdana"/>
                <a:cs typeface="Verdana"/>
              </a:rPr>
              <a:t>Морализиране</a:t>
            </a:r>
            <a:r>
              <a:rPr lang="bg-BG" sz="1800" i="1" spc="-10" dirty="0">
                <a:solidFill>
                  <a:srgbClr val="375F92"/>
                </a:solidFill>
                <a:latin typeface="Verdana"/>
                <a:cs typeface="Verdana"/>
              </a:rPr>
              <a:t> на</a:t>
            </a:r>
            <a:r>
              <a:rPr sz="18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i="1" spc="-10" dirty="0" err="1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r>
              <a:rPr lang="bg-BG" sz="1800" i="1" spc="-10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800" spc="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spc="-10" dirty="0">
                <a:solidFill>
                  <a:srgbClr val="375F92"/>
                </a:solidFill>
                <a:latin typeface="Verdana"/>
                <a:cs typeface="Verdana"/>
              </a:rPr>
              <a:t>University</a:t>
            </a:r>
            <a:r>
              <a:rPr lang="en-GB" sz="18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spc="-5" dirty="0">
                <a:solidFill>
                  <a:srgbClr val="375F92"/>
                </a:solidFill>
                <a:latin typeface="Verdana"/>
                <a:cs typeface="Verdana"/>
              </a:rPr>
              <a:t>of </a:t>
            </a:r>
            <a:r>
              <a:rPr lang="en-GB" sz="1800" spc="-6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spc="-5" dirty="0">
                <a:solidFill>
                  <a:srgbClr val="375F92"/>
                </a:solidFill>
                <a:latin typeface="Verdana"/>
                <a:cs typeface="Verdana"/>
              </a:rPr>
              <a:t>Chicago</a:t>
            </a:r>
            <a:r>
              <a:rPr lang="en-GB" sz="18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spc="-5" dirty="0">
                <a:solidFill>
                  <a:srgbClr val="375F92"/>
                </a:solidFill>
                <a:latin typeface="Verdana"/>
                <a:cs typeface="Verdana"/>
              </a:rPr>
              <a:t>Press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118110" marR="471805" indent="-118110">
              <a:lnSpc>
                <a:spcPct val="100000"/>
              </a:lnSpc>
              <a:spcBef>
                <a:spcPts val="434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spc="-45" dirty="0">
                <a:solidFill>
                  <a:srgbClr val="375F92"/>
                </a:solidFill>
                <a:latin typeface="Verdana"/>
                <a:cs typeface="Verdana"/>
              </a:rPr>
              <a:t>победител,</a:t>
            </a:r>
            <a:r>
              <a:rPr sz="18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Л.</a:t>
            </a:r>
            <a:r>
              <a:rPr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(1980).</a:t>
            </a:r>
            <a:r>
              <a:rPr sz="1800" spc="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„</a:t>
            </a:r>
            <a:r>
              <a:rPr lang="bg-BG" spc="-5" dirty="0">
                <a:solidFill>
                  <a:srgbClr val="375F92"/>
                </a:solidFill>
                <a:latin typeface="Verdana"/>
                <a:cs typeface="Verdana"/>
              </a:rPr>
              <a:t>Имат ли политика артефактите?</a:t>
            </a:r>
            <a:r>
              <a:rPr sz="1800" spc="-20" dirty="0">
                <a:solidFill>
                  <a:srgbClr val="375F92"/>
                </a:solidFill>
                <a:latin typeface="Verdana"/>
                <a:cs typeface="Verdana"/>
              </a:rPr>
              <a:t>”,</a:t>
            </a:r>
            <a:r>
              <a:rPr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800" i="1" spc="-10">
                <a:solidFill>
                  <a:srgbClr val="375F92"/>
                </a:solidFill>
                <a:latin typeface="Verdana"/>
                <a:cs typeface="Verdana"/>
              </a:rPr>
              <a:t>Daedalus</a:t>
            </a:r>
            <a:r>
              <a:rPr sz="1800" spc="-1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80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109,</a:t>
            </a:r>
            <a:r>
              <a:rPr sz="1800" spc="-6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800" spc="-6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121-136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41" y="6397061"/>
            <a:ext cx="4377077" cy="2544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293" y="5610605"/>
            <a:ext cx="46736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3814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Расист</a:t>
            </a:r>
            <a:r>
              <a:rPr lang="bg-BG" spc="-10" dirty="0"/>
              <a:t>к</a:t>
            </a:r>
            <a:r>
              <a:rPr spc="-10" dirty="0"/>
              <a:t>и</a:t>
            </a:r>
            <a:r>
              <a:rPr spc="-30" dirty="0"/>
              <a:t> </a:t>
            </a:r>
            <a:r>
              <a:rPr spc="-10" dirty="0"/>
              <a:t>надлези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7421" y="1295400"/>
            <a:ext cx="4343400" cy="4806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indent="-10541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Робърт</a:t>
            </a:r>
            <a:r>
              <a:rPr sz="1700" i="1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Моисей</a:t>
            </a:r>
            <a:r>
              <a:rPr sz="1700" i="1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(1888-1981)</a:t>
            </a:r>
            <a:r>
              <a:rPr sz="1700" i="1" spc="4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en-US" sz="1700" i="1" spc="40" dirty="0">
                <a:solidFill>
                  <a:srgbClr val="415F88"/>
                </a:solidFill>
                <a:latin typeface="Verdana"/>
                <a:cs typeface="Verdana"/>
              </a:rPr>
              <a:t>e </a:t>
            </a:r>
            <a:r>
              <a:rPr lang="bg-BG" sz="1700" i="1" spc="40" dirty="0">
                <a:solidFill>
                  <a:srgbClr val="415F88"/>
                </a:solidFill>
                <a:latin typeface="Verdana"/>
                <a:cs typeface="Verdana"/>
              </a:rPr>
              <a:t>бил </a:t>
            </a:r>
            <a:r>
              <a:rPr sz="1700" i="1" spc="-5" dirty="0" err="1">
                <a:solidFill>
                  <a:srgbClr val="415F88"/>
                </a:solidFill>
                <a:latin typeface="Verdana"/>
                <a:cs typeface="Verdana"/>
              </a:rPr>
              <a:t>много</a:t>
            </a:r>
            <a:r>
              <a:rPr sz="1700" i="1" spc="-2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влиятелен</a:t>
            </a:r>
            <a:r>
              <a:rPr sz="1700" i="1" spc="2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и</a:t>
            </a:r>
            <a:r>
              <a:rPr sz="1700" i="1" spc="-2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 err="1">
                <a:solidFill>
                  <a:srgbClr val="415F88"/>
                </a:solidFill>
                <a:latin typeface="Verdana"/>
                <a:cs typeface="Verdana"/>
              </a:rPr>
              <a:t>оспорван</a:t>
            </a:r>
            <a:r>
              <a:rPr lang="bg-BG" sz="1700" i="1" spc="-1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b="1" i="1" spc="-5" dirty="0" err="1">
                <a:solidFill>
                  <a:srgbClr val="415F88"/>
                </a:solidFill>
                <a:latin typeface="Verdana"/>
                <a:cs typeface="Verdana"/>
              </a:rPr>
              <a:t>град</a:t>
            </a:r>
            <a:r>
              <a:rPr lang="bg-BG" sz="1700" b="1" i="1" spc="-5" dirty="0" err="1">
                <a:solidFill>
                  <a:srgbClr val="415F88"/>
                </a:solidFill>
                <a:latin typeface="Verdana"/>
                <a:cs typeface="Verdana"/>
              </a:rPr>
              <a:t>оу</a:t>
            </a:r>
            <a:r>
              <a:rPr sz="1700" b="1" i="1" spc="-5" dirty="0">
                <a:solidFill>
                  <a:srgbClr val="415F88"/>
                </a:solidFill>
                <a:latin typeface="Verdana"/>
                <a:cs typeface="Verdana"/>
              </a:rPr>
              <a:t>с</a:t>
            </a:r>
            <a:r>
              <a:rPr lang="bg-BG" sz="1700" b="1" i="1" spc="-5" dirty="0">
                <a:solidFill>
                  <a:srgbClr val="415F88"/>
                </a:solidFill>
                <a:latin typeface="Verdana"/>
                <a:cs typeface="Verdana"/>
              </a:rPr>
              <a:t>тройствен</a:t>
            </a:r>
            <a:r>
              <a:rPr sz="1700" b="1" i="1" spc="-60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b="1" i="1" spc="-600" dirty="0">
                <a:solidFill>
                  <a:srgbClr val="415F88"/>
                </a:solidFill>
                <a:latin typeface="Verdana"/>
                <a:cs typeface="Verdana"/>
              </a:rPr>
              <a:t>  </a:t>
            </a:r>
            <a:r>
              <a:rPr lang="bg-BG" sz="1700" b="1" i="1" spc="-10" dirty="0">
                <a:solidFill>
                  <a:srgbClr val="415F88"/>
                </a:solidFill>
                <a:latin typeface="Verdana"/>
                <a:cs typeface="Verdana"/>
              </a:rPr>
              <a:t> проектант</a:t>
            </a:r>
            <a:endParaRPr sz="1700" dirty="0">
              <a:latin typeface="Verdana"/>
              <a:cs typeface="Verdana"/>
            </a:endParaRPr>
          </a:p>
          <a:p>
            <a:pPr marL="118110" marR="432434" indent="-11811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Той</a:t>
            </a:r>
            <a:r>
              <a:rPr sz="1700" i="1" spc="-1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проектирани</a:t>
            </a:r>
            <a:r>
              <a:rPr sz="1700" i="1" spc="3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няколко </a:t>
            </a:r>
            <a:r>
              <a:rPr sz="1700" b="1" i="1" spc="-5" dirty="0">
                <a:solidFill>
                  <a:srgbClr val="415F88"/>
                </a:solidFill>
                <a:latin typeface="Verdana"/>
                <a:cs typeface="Verdana"/>
              </a:rPr>
              <a:t>надлеза</a:t>
            </a:r>
            <a:r>
              <a:rPr sz="1700" b="1" i="1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над 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парковете 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на </a:t>
            </a:r>
            <a:r>
              <a:rPr sz="1700" i="1" spc="-5" dirty="0" err="1">
                <a:solidFill>
                  <a:srgbClr val="415F88"/>
                </a:solidFill>
                <a:latin typeface="Verdana"/>
                <a:cs typeface="Verdana"/>
              </a:rPr>
              <a:t>Лонг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 err="1">
                <a:solidFill>
                  <a:srgbClr val="415F88"/>
                </a:solidFill>
                <a:latin typeface="Verdana"/>
                <a:cs typeface="Verdana"/>
              </a:rPr>
              <a:t>Айлънд</a:t>
            </a:r>
            <a:r>
              <a:rPr lang="bg-BG" sz="1700" i="1" spc="-10" dirty="0">
                <a:solidFill>
                  <a:srgbClr val="415F88"/>
                </a:solidFill>
                <a:latin typeface="Verdana"/>
                <a:cs typeface="Verdana"/>
              </a:rPr>
              <a:t>, </a:t>
            </a:r>
            <a:r>
              <a:rPr sz="1700" i="1" spc="-62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5" dirty="0" err="1">
                <a:solidFill>
                  <a:srgbClr val="415F88"/>
                </a:solidFill>
                <a:latin typeface="Verdana"/>
                <a:cs typeface="Verdana"/>
              </a:rPr>
              <a:t>които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i="1" spc="-5" dirty="0">
                <a:solidFill>
                  <a:srgbClr val="415F88"/>
                </a:solidFill>
                <a:latin typeface="Verdana"/>
                <a:cs typeface="Verdana"/>
              </a:rPr>
              <a:t>са </a:t>
            </a:r>
            <a:r>
              <a:rPr lang="bg-BG" sz="1700" b="1" i="1" spc="-5" dirty="0">
                <a:solidFill>
                  <a:srgbClr val="415F88"/>
                </a:solidFill>
                <a:latin typeface="Verdana"/>
              </a:rPr>
              <a:t>били</a:t>
            </a:r>
            <a:r>
              <a:rPr lang="bg-BG" sz="1700" i="1" spc="-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b="1" i="1" spc="-5" dirty="0" err="1">
                <a:solidFill>
                  <a:srgbClr val="415F88"/>
                </a:solidFill>
                <a:latin typeface="Verdana"/>
                <a:cs typeface="Verdana"/>
              </a:rPr>
              <a:t>твърде</a:t>
            </a:r>
            <a:r>
              <a:rPr sz="1700" b="1" i="1" spc="-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b="1" i="1" spc="-5" dirty="0" err="1">
                <a:solidFill>
                  <a:srgbClr val="415F88"/>
                </a:solidFill>
                <a:latin typeface="Verdana"/>
                <a:cs typeface="Verdana"/>
              </a:rPr>
              <a:t>ниски</a:t>
            </a:r>
            <a:r>
              <a:rPr sz="1700" b="1" i="1" spc="-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b="1" i="1" spc="-5" dirty="0" err="1">
                <a:solidFill>
                  <a:srgbClr val="415F88"/>
                </a:solidFill>
                <a:latin typeface="Verdana"/>
                <a:cs typeface="Verdana"/>
              </a:rPr>
              <a:t>за</a:t>
            </a:r>
            <a:r>
              <a:rPr lang="bg-BG" sz="1700" b="1" i="1" spc="-5" dirty="0">
                <a:solidFill>
                  <a:srgbClr val="415F88"/>
                </a:solidFill>
                <a:latin typeface="Verdana"/>
                <a:cs typeface="Verdana"/>
              </a:rPr>
              <a:t> преминаване на</a:t>
            </a:r>
            <a:r>
              <a:rPr sz="1700" b="1" i="1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b="1" i="1" dirty="0">
                <a:solidFill>
                  <a:srgbClr val="415F88"/>
                </a:solidFill>
                <a:latin typeface="Verdana"/>
                <a:cs typeface="Verdana"/>
              </a:rPr>
              <a:t>а</a:t>
            </a:r>
            <a:r>
              <a:rPr sz="1700" b="1" i="1" spc="-5" dirty="0" err="1">
                <a:solidFill>
                  <a:srgbClr val="415F88"/>
                </a:solidFill>
                <a:latin typeface="Verdana"/>
                <a:cs typeface="Verdana"/>
              </a:rPr>
              <a:t>втобуси</a:t>
            </a:r>
            <a:r>
              <a:rPr lang="bg-BG" sz="1700" b="1" i="1" spc="-5" dirty="0">
                <a:solidFill>
                  <a:srgbClr val="415F88"/>
                </a:solidFill>
                <a:latin typeface="Verdana"/>
                <a:cs typeface="Verdana"/>
              </a:rPr>
              <a:t>те</a:t>
            </a:r>
            <a:endParaRPr sz="1700" dirty="0">
              <a:latin typeface="Verdana"/>
              <a:cs typeface="Verdana"/>
            </a:endParaRPr>
          </a:p>
          <a:p>
            <a:pPr marL="118110" marR="261620" indent="-118110">
              <a:lnSpc>
                <a:spcPct val="100000"/>
              </a:lnSpc>
              <a:spcBef>
                <a:spcPts val="86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Под </a:t>
            </a:r>
            <a:r>
              <a:rPr sz="1700" i="1" spc="-10" dirty="0" err="1">
                <a:solidFill>
                  <a:srgbClr val="415F88"/>
                </a:solidFill>
                <a:latin typeface="Verdana"/>
                <a:cs typeface="Verdana"/>
              </a:rPr>
              <a:t>тях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i="1" spc="-10" dirty="0">
                <a:solidFill>
                  <a:srgbClr val="415F88"/>
                </a:solidFill>
                <a:latin typeface="Verdana"/>
                <a:cs typeface="Verdana"/>
              </a:rPr>
              <a:t>са </a:t>
            </a:r>
            <a:r>
              <a:rPr sz="1700" i="1" spc="-10" dirty="0" err="1">
                <a:solidFill>
                  <a:srgbClr val="415F88"/>
                </a:solidFill>
                <a:latin typeface="Verdana"/>
                <a:cs typeface="Verdana"/>
              </a:rPr>
              <a:t>може</a:t>
            </a:r>
            <a:r>
              <a:rPr lang="bg-BG" sz="1700" i="1" spc="-10" dirty="0">
                <a:solidFill>
                  <a:srgbClr val="415F88"/>
                </a:solidFill>
                <a:latin typeface="Verdana"/>
                <a:cs typeface="Verdana"/>
              </a:rPr>
              <a:t>ли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да минават само </a:t>
            </a:r>
            <a:r>
              <a:rPr sz="1700" i="1" spc="-5" dirty="0" err="1">
                <a:solidFill>
                  <a:srgbClr val="415F88"/>
                </a:solidFill>
                <a:latin typeface="Verdana"/>
                <a:cs typeface="Verdana"/>
              </a:rPr>
              <a:t>автомобили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 и</a:t>
            </a:r>
            <a:r>
              <a:rPr lang="bg-BG" sz="1700" i="1" spc="-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62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поради 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тази причина </a:t>
            </a:r>
            <a:r>
              <a:rPr sz="1700" i="1" spc="-5" dirty="0" err="1">
                <a:solidFill>
                  <a:srgbClr val="415F88"/>
                </a:solidFill>
                <a:latin typeface="Verdana"/>
                <a:cs typeface="Verdana"/>
              </a:rPr>
              <a:t>надлезите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i="1" spc="-5" dirty="0">
                <a:solidFill>
                  <a:srgbClr val="415F88"/>
                </a:solidFill>
                <a:latin typeface="Verdana"/>
                <a:cs typeface="Verdana"/>
              </a:rPr>
              <a:t>затрудняват</a:t>
            </a:r>
            <a:r>
              <a:rPr sz="1700" i="1" spc="2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 err="1">
                <a:solidFill>
                  <a:srgbClr val="415F88"/>
                </a:solidFill>
                <a:latin typeface="Verdana"/>
                <a:cs typeface="Verdana"/>
              </a:rPr>
              <a:t>достъп</a:t>
            </a:r>
            <a:r>
              <a:rPr lang="bg-BG" sz="1700" i="1" spc="-10" dirty="0">
                <a:solidFill>
                  <a:srgbClr val="415F88"/>
                </a:solidFill>
                <a:latin typeface="Verdana"/>
                <a:cs typeface="Verdana"/>
              </a:rPr>
              <a:t>а</a:t>
            </a:r>
            <a:r>
              <a:rPr sz="1700" i="1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i="1" spc="-5" dirty="0">
                <a:solidFill>
                  <a:srgbClr val="415F88"/>
                </a:solidFill>
                <a:latin typeface="Verdana"/>
                <a:cs typeface="Verdana"/>
              </a:rPr>
              <a:t>до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 err="1">
                <a:solidFill>
                  <a:srgbClr val="415F88"/>
                </a:solidFill>
                <a:latin typeface="Verdana"/>
                <a:cs typeface="Verdana"/>
              </a:rPr>
              <a:t>Джоунс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i="1" spc="-10" dirty="0">
                <a:solidFill>
                  <a:srgbClr val="415F88"/>
                </a:solidFill>
                <a:latin typeface="Verdana"/>
                <a:cs typeface="Verdana"/>
              </a:rPr>
              <a:t>Бийч Айлънд</a:t>
            </a:r>
            <a:endParaRPr sz="1700" dirty="0">
              <a:latin typeface="Verdana"/>
              <a:cs typeface="Verdana"/>
            </a:endParaRPr>
          </a:p>
          <a:p>
            <a:pPr marL="118110" marR="73025" indent="-11811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lang="bg-BG" sz="1700" b="1" i="1" spc="-5" dirty="0">
                <a:solidFill>
                  <a:srgbClr val="415F88"/>
                </a:solidFill>
                <a:latin typeface="Verdana"/>
                <a:cs typeface="Verdana"/>
              </a:rPr>
              <a:t>С</a:t>
            </a:r>
            <a:r>
              <a:rPr sz="1700" b="1" i="1" spc="-5" dirty="0" err="1">
                <a:solidFill>
                  <a:srgbClr val="415F88"/>
                </a:solidFill>
                <a:latin typeface="Verdana"/>
                <a:cs typeface="Verdana"/>
              </a:rPr>
              <a:t>амо</a:t>
            </a:r>
            <a:r>
              <a:rPr sz="1700" b="1" i="1" spc="12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b="1" i="1" spc="-5" dirty="0" err="1">
                <a:solidFill>
                  <a:srgbClr val="415F88"/>
                </a:solidFill>
                <a:latin typeface="Verdana"/>
                <a:cs typeface="Verdana"/>
              </a:rPr>
              <a:t>хората</a:t>
            </a:r>
            <a:r>
              <a:rPr lang="bg-BG" sz="1700" b="1" i="1" spc="145" dirty="0">
                <a:solidFill>
                  <a:srgbClr val="415F88"/>
                </a:solidFill>
                <a:latin typeface="Verdana"/>
                <a:cs typeface="Verdana"/>
              </a:rPr>
              <a:t>, които </a:t>
            </a:r>
            <a:r>
              <a:rPr lang="bg-BG" sz="1700" b="1" i="1" spc="-5" dirty="0">
                <a:solidFill>
                  <a:srgbClr val="415F88"/>
                </a:solidFill>
                <a:latin typeface="Verdana"/>
                <a:cs typeface="Verdana"/>
              </a:rPr>
              <a:t>са можели да</a:t>
            </a:r>
            <a:r>
              <a:rPr sz="1700" b="1" i="1" spc="15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b="1" i="1" spc="-5" dirty="0" err="1">
                <a:solidFill>
                  <a:srgbClr val="415F88"/>
                </a:solidFill>
                <a:latin typeface="Verdana"/>
                <a:cs typeface="Verdana"/>
              </a:rPr>
              <a:t>си</a:t>
            </a:r>
            <a:r>
              <a:rPr sz="1700" b="1" i="1" spc="-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b="1" i="1" spc="-5" dirty="0" err="1">
                <a:solidFill>
                  <a:srgbClr val="415F88"/>
                </a:solidFill>
                <a:latin typeface="Verdana"/>
                <a:cs typeface="Verdana"/>
              </a:rPr>
              <a:t>позволя</a:t>
            </a:r>
            <a:r>
              <a:rPr lang="bg-BG" sz="1700" b="1" i="1" spc="-5" dirty="0">
                <a:solidFill>
                  <a:srgbClr val="415F88"/>
                </a:solidFill>
                <a:latin typeface="Verdana"/>
                <a:cs typeface="Verdana"/>
              </a:rPr>
              <a:t>т</a:t>
            </a:r>
            <a:r>
              <a:rPr sz="1700" b="1" i="1" spc="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b="1" i="1" spc="-5" dirty="0">
                <a:solidFill>
                  <a:srgbClr val="415F88"/>
                </a:solidFill>
                <a:latin typeface="Verdana"/>
                <a:cs typeface="Verdana"/>
              </a:rPr>
              <a:t>автомобили</a:t>
            </a:r>
            <a:r>
              <a:rPr sz="1700" b="1" i="1" spc="-1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i="1" spc="-5" dirty="0">
                <a:solidFill>
                  <a:srgbClr val="415F88"/>
                </a:solidFill>
                <a:latin typeface="Verdana"/>
                <a:cs typeface="Verdana"/>
              </a:rPr>
              <a:t>(а по него време това са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i="1" spc="-5" dirty="0">
                <a:solidFill>
                  <a:srgbClr val="415F88"/>
                </a:solidFill>
                <a:latin typeface="Verdana"/>
                <a:cs typeface="Verdana"/>
              </a:rPr>
              <a:t>били 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в общи линии</a:t>
            </a:r>
            <a:r>
              <a:rPr sz="1700" i="1" spc="2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5" dirty="0" err="1">
                <a:solidFill>
                  <a:srgbClr val="415F88"/>
                </a:solidFill>
                <a:latin typeface="Verdana"/>
                <a:cs typeface="Verdana"/>
              </a:rPr>
              <a:t>не</a:t>
            </a:r>
            <a:r>
              <a:rPr sz="1700" i="1" spc="-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 err="1">
                <a:solidFill>
                  <a:srgbClr val="415F88"/>
                </a:solidFill>
                <a:latin typeface="Verdana"/>
                <a:cs typeface="Verdana"/>
              </a:rPr>
              <a:t>афроамериканци</a:t>
            </a:r>
            <a:r>
              <a:rPr lang="bg-BG" sz="1700" i="1" spc="-10" dirty="0">
                <a:solidFill>
                  <a:srgbClr val="415F88"/>
                </a:solidFill>
                <a:latin typeface="Verdana"/>
                <a:cs typeface="Verdana"/>
              </a:rPr>
              <a:t>)</a:t>
            </a:r>
            <a:r>
              <a:rPr sz="1700" i="1" spc="-1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 err="1">
                <a:solidFill>
                  <a:srgbClr val="415F88"/>
                </a:solidFill>
                <a:latin typeface="Verdana"/>
                <a:cs typeface="Verdana"/>
              </a:rPr>
              <a:t>бих</a:t>
            </a:r>
            <a:r>
              <a:rPr lang="bg-BG" sz="1700" i="1" spc="-10" dirty="0">
                <a:solidFill>
                  <a:srgbClr val="415F88"/>
                </a:solidFill>
                <a:latin typeface="Verdana"/>
                <a:cs typeface="Verdana"/>
              </a:rPr>
              <a:t>а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i="1" spc="-10" dirty="0">
                <a:solidFill>
                  <a:srgbClr val="415F88"/>
                </a:solidFill>
                <a:latin typeface="Verdana"/>
                <a:cs typeface="Verdana"/>
              </a:rPr>
              <a:t>има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л</a:t>
            </a:r>
            <a:r>
              <a:rPr lang="bg-BG" sz="1700" i="1" spc="-10" dirty="0">
                <a:solidFill>
                  <a:srgbClr val="415F88"/>
                </a:solidFill>
                <a:latin typeface="Verdana"/>
                <a:cs typeface="Verdana"/>
              </a:rPr>
              <a:t>и </a:t>
            </a:r>
            <a:r>
              <a:rPr sz="1700" i="1" spc="-615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i="1" spc="-10" dirty="0">
                <a:solidFill>
                  <a:srgbClr val="415F88"/>
                </a:solidFill>
                <a:latin typeface="Verdana"/>
                <a:cs typeface="Verdana"/>
              </a:rPr>
              <a:t>лесен </a:t>
            </a:r>
            <a:r>
              <a:rPr sz="1700" b="1" i="1" spc="-10" dirty="0" err="1">
                <a:solidFill>
                  <a:srgbClr val="415F88"/>
                </a:solidFill>
                <a:latin typeface="Verdana"/>
                <a:cs typeface="Verdana"/>
              </a:rPr>
              <a:t>достъп</a:t>
            </a:r>
            <a:r>
              <a:rPr sz="1700" b="1" i="1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lang="bg-BG" sz="1700" b="1" i="1" spc="-5" dirty="0">
                <a:solidFill>
                  <a:srgbClr val="415F88"/>
                </a:solidFill>
                <a:latin typeface="Verdana"/>
                <a:cs typeface="Verdana"/>
              </a:rPr>
              <a:t>до</a:t>
            </a:r>
            <a:r>
              <a:rPr sz="1700" b="1" i="1" spc="10" dirty="0">
                <a:solidFill>
                  <a:srgbClr val="415F88"/>
                </a:solidFill>
                <a:latin typeface="Verdana"/>
                <a:cs typeface="Verdana"/>
              </a:rPr>
              <a:t> </a:t>
            </a:r>
            <a:r>
              <a:rPr sz="1700" b="1" i="1" spc="-5" dirty="0" err="1">
                <a:solidFill>
                  <a:srgbClr val="415F88"/>
                </a:solidFill>
                <a:latin typeface="Verdana"/>
                <a:cs typeface="Verdana"/>
              </a:rPr>
              <a:t>плажове</a:t>
            </a:r>
            <a:r>
              <a:rPr lang="bg-BG" sz="1700" b="1" i="1" spc="-5" dirty="0">
                <a:solidFill>
                  <a:srgbClr val="415F88"/>
                </a:solidFill>
                <a:latin typeface="Verdana"/>
                <a:cs typeface="Verdana"/>
              </a:rPr>
              <a:t>те</a:t>
            </a:r>
            <a:endParaRPr sz="17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7112" y="1674875"/>
            <a:ext cx="4056887" cy="38420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73289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pc="-10" dirty="0"/>
              <a:t>„Имат ли политика артефактите?“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75407" y="1431664"/>
            <a:ext cx="7799070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7145" indent="36512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375F92"/>
                </a:solidFill>
                <a:latin typeface="Verdana"/>
                <a:cs typeface="Verdana"/>
              </a:rPr>
              <a:t>„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Робърт</a:t>
            </a:r>
            <a:r>
              <a:rPr sz="1600" i="1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Моузес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600" i="1" spc="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главният</a:t>
            </a:r>
            <a:r>
              <a:rPr sz="1600" i="1" spc="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строител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пътища,</a:t>
            </a:r>
            <a:r>
              <a:rPr sz="1600" i="1" spc="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паркове,</a:t>
            </a:r>
            <a:r>
              <a:rPr sz="1600" i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мостове,</a:t>
            </a:r>
            <a:r>
              <a:rPr sz="1600" i="1" spc="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друг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и </a:t>
            </a:r>
            <a:r>
              <a:rPr sz="1600" i="1" spc="-55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5" dirty="0">
                <a:solidFill>
                  <a:srgbClr val="375F92"/>
                </a:solidFill>
                <a:latin typeface="Verdana"/>
                <a:cs typeface="Verdana"/>
              </a:rPr>
              <a:t>обществени съоръжение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от</a:t>
            </a:r>
            <a:r>
              <a:rPr sz="1600" i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1920-те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години</a:t>
            </a:r>
            <a:r>
              <a:rPr sz="1600" i="1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до 1970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г</a:t>
            </a:r>
            <a:r>
              <a:rPr sz="1600" i="1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dirty="0">
                <a:solidFill>
                  <a:srgbClr val="375F92"/>
                </a:solidFill>
                <a:latin typeface="Verdana"/>
                <a:cs typeface="Verdana"/>
              </a:rPr>
              <a:t>в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Нов</a:t>
            </a:r>
            <a:r>
              <a:rPr sz="1600" i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Йорк,</a:t>
            </a:r>
            <a:r>
              <a:rPr sz="1600" i="1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е наредил тези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надлези</a:t>
            </a:r>
            <a:r>
              <a:rPr sz="1600" i="1" spc="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40" dirty="0">
                <a:solidFill>
                  <a:srgbClr val="375F92"/>
                </a:solidFill>
                <a:latin typeface="Verdana"/>
                <a:cs typeface="Verdana"/>
              </a:rPr>
              <a:t>да бъдат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построен</a:t>
            </a:r>
            <a:r>
              <a:rPr lang="bg-BG" sz="1600" i="1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5" dirty="0">
                <a:solidFill>
                  <a:srgbClr val="375F92"/>
                </a:solidFill>
                <a:latin typeface="Verdana"/>
                <a:cs typeface="Verdana"/>
              </a:rPr>
              <a:t>според</a:t>
            </a:r>
            <a:r>
              <a:rPr sz="1600" i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спецификации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, които биха пътуване</a:t>
            </a:r>
            <a:r>
              <a:rPr sz="1600" b="1" i="1" spc="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600" b="1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автобуси</a:t>
            </a:r>
            <a:r>
              <a:rPr sz="1600" b="1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b="1" i="1" spc="-5" dirty="0">
                <a:solidFill>
                  <a:srgbClr val="375F92"/>
                </a:solidFill>
                <a:latin typeface="Verdana"/>
                <a:cs typeface="Verdana"/>
              </a:rPr>
              <a:t>по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негови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парков</a:t>
            </a:r>
            <a:r>
              <a:rPr lang="bg-BG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и алеи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.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"</a:t>
            </a:r>
            <a:r>
              <a:rPr sz="1600" i="1" spc="5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endParaRPr lang="bg-BG" sz="1600" i="1" spc="50" dirty="0">
              <a:solidFill>
                <a:srgbClr val="375F92"/>
              </a:solidFill>
              <a:latin typeface="Verdana"/>
              <a:cs typeface="Verdana"/>
            </a:endParaRPr>
          </a:p>
          <a:p>
            <a:pPr marL="355600" marR="17145" indent="365125">
              <a:lnSpc>
                <a:spcPct val="100000"/>
              </a:lnSpc>
              <a:spcBef>
                <a:spcPts val="95"/>
              </a:spcBef>
            </a:pP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Според</a:t>
            </a:r>
            <a:r>
              <a:rPr sz="1600" i="1" spc="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доказателства</a:t>
            </a:r>
            <a:r>
              <a:rPr sz="1600" i="1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предоставени</a:t>
            </a:r>
            <a:r>
              <a:rPr sz="1600" i="1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от</a:t>
            </a:r>
            <a:r>
              <a:rPr sz="1600" i="1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Робърт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А.</a:t>
            </a:r>
            <a:r>
              <a:rPr sz="1600" i="1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Каро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 в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неговата 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биография</a:t>
            </a:r>
            <a:r>
              <a:rPr sz="1600" i="1" spc="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i="1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600" i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Моузес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1600" i="1" spc="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en-GB" sz="1600" spc="-10" dirty="0">
                <a:solidFill>
                  <a:srgbClr val="375F92"/>
                </a:solidFill>
                <a:latin typeface="Verdana"/>
                <a:cs typeface="Verdana"/>
              </a:rPr>
              <a:t>„</a:t>
            </a:r>
            <a:r>
              <a:rPr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причини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те са</a:t>
            </a:r>
            <a:r>
              <a:rPr sz="1600" i="1" spc="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600" b="1" i="1" spc="-10" dirty="0" err="1">
                <a:solidFill>
                  <a:srgbClr val="375F92"/>
                </a:solidFill>
                <a:latin typeface="Verdana"/>
              </a:rPr>
              <a:t>отра</a:t>
            </a:r>
            <a:r>
              <a:rPr lang="bg-BG" sz="1600" b="1" i="1" spc="-10" dirty="0" err="1">
                <a:solidFill>
                  <a:srgbClr val="375F92"/>
                </a:solidFill>
                <a:latin typeface="Verdana"/>
              </a:rPr>
              <a:t>жение</a:t>
            </a:r>
            <a:r>
              <a:rPr lang="bg-BG" sz="1600" b="1" i="1" spc="-10" dirty="0">
                <a:solidFill>
                  <a:srgbClr val="375F92"/>
                </a:solidFill>
                <a:latin typeface="Verdana"/>
              </a:rPr>
              <a:t> на социално-класовите пристрастия и расовите предразсъдъци на Моузес</a:t>
            </a:r>
            <a:r>
              <a:rPr sz="1600" i="1" spc="-10" dirty="0">
                <a:solidFill>
                  <a:srgbClr val="375F92"/>
                </a:solidFill>
                <a:latin typeface="Verdana"/>
                <a:cs typeface="Verdana"/>
              </a:rPr>
              <a:t>.</a:t>
            </a:r>
            <a:r>
              <a:rPr sz="1600" i="1" spc="5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Притежаващите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автомобили бели от „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високата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“ и „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комфортната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средна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“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класа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както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той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ги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нарича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той,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ще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могат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свободно да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използват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парковете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за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отдих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и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пътуване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до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работното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място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. </a:t>
            </a:r>
          </a:p>
          <a:p>
            <a:pPr marL="355600" marR="17145" indent="365125">
              <a:lnSpc>
                <a:spcPct val="100000"/>
              </a:lnSpc>
              <a:spcBef>
                <a:spcPts val="95"/>
              </a:spcBef>
            </a:pP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Бедните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хора 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и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чернокожите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които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обикновено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използваха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обществения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транспорт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бяха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държани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далеч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от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пътищата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защото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дванадесетфутовите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автобуси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не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можеха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да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преминат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през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надлезите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.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Едно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от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последствията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беше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ограничаването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на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достъпа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на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расови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малцинства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и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групи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с </a:t>
            </a:r>
            <a:r>
              <a:rPr lang="ru-RU" sz="1600" b="1" i="1" spc="-10" dirty="0" err="1">
                <a:solidFill>
                  <a:srgbClr val="375F92"/>
                </a:solidFill>
                <a:latin typeface="Verdana"/>
                <a:cs typeface="Verdana"/>
              </a:rPr>
              <a:t>ниски</a:t>
            </a:r>
            <a:r>
              <a:rPr lang="ru-RU" sz="1600" b="1" i="1" spc="-10" dirty="0">
                <a:solidFill>
                  <a:srgbClr val="375F92"/>
                </a:solidFill>
                <a:latin typeface="Verdana"/>
                <a:cs typeface="Verdana"/>
              </a:rPr>
              <a:t> доходи 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до Jones Beach, широко </a:t>
            </a:r>
            <a:r>
              <a:rPr lang="ru-RU" sz="1600" i="1" spc="-10" dirty="0" err="1">
                <a:solidFill>
                  <a:srgbClr val="375F92"/>
                </a:solidFill>
                <a:latin typeface="Verdana"/>
                <a:cs typeface="Verdana"/>
              </a:rPr>
              <a:t>известния</a:t>
            </a:r>
            <a:r>
              <a:rPr lang="ru-RU" sz="1600" i="1" spc="-10" dirty="0">
                <a:solidFill>
                  <a:srgbClr val="375F92"/>
                </a:solidFill>
                <a:latin typeface="Verdana"/>
                <a:cs typeface="Verdana"/>
              </a:rPr>
              <a:t> обществен парк на </a:t>
            </a:r>
            <a:r>
              <a:rPr lang="bg-BG" sz="1600" i="1" spc="-10" dirty="0">
                <a:solidFill>
                  <a:srgbClr val="375F92"/>
                </a:solidFill>
                <a:latin typeface="Verdana"/>
                <a:cs typeface="Verdana"/>
              </a:rPr>
              <a:t>Моузес</a:t>
            </a:r>
            <a:r>
              <a:rPr sz="1600" b="1" spc="-10" dirty="0">
                <a:solidFill>
                  <a:srgbClr val="375F92"/>
                </a:solidFill>
                <a:latin typeface="Arial"/>
                <a:cs typeface="Arial"/>
              </a:rPr>
              <a:t>.”</a:t>
            </a:r>
            <a:endParaRPr sz="16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09"/>
              </a:spcBef>
            </a:pPr>
            <a:r>
              <a:rPr sz="1600" spc="-10" dirty="0">
                <a:solidFill>
                  <a:srgbClr val="C00000"/>
                </a:solidFill>
                <a:latin typeface="Verdana"/>
                <a:cs typeface="Verdana"/>
              </a:rPr>
              <a:t>(</a:t>
            </a:r>
            <a:r>
              <a:rPr lang="en-GB" sz="1600" spc="-10" dirty="0">
                <a:solidFill>
                  <a:srgbClr val="C00000"/>
                </a:solidFill>
                <a:latin typeface="Verdana"/>
                <a:cs typeface="Verdana"/>
              </a:rPr>
              <a:t>Winner</a:t>
            </a:r>
            <a:r>
              <a:rPr sz="1600" spc="-7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Verdana"/>
                <a:cs typeface="Verdana"/>
              </a:rPr>
              <a:t>1980)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1" y="170661"/>
            <a:ext cx="29855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pc="-10" dirty="0" err="1"/>
              <a:t>Адженда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32228"/>
            <a:ext cx="7341870" cy="447558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30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Технологичен</a:t>
            </a:r>
            <a:r>
              <a:rPr sz="20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артефакти</a:t>
            </a:r>
            <a:r>
              <a:rPr sz="2000" spc="-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като</a:t>
            </a:r>
            <a:r>
              <a:rPr sz="20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морално</a:t>
            </a:r>
            <a:r>
              <a:rPr sz="20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20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политически</a:t>
            </a:r>
            <a:r>
              <a:rPr sz="2000" spc="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зареден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и:</a:t>
            </a:r>
            <a:endParaRPr sz="2000" dirty="0">
              <a:latin typeface="Verdana"/>
              <a:cs typeface="Verdana"/>
            </a:endParaRPr>
          </a:p>
          <a:p>
            <a:pPr marL="873125" lvl="1" indent="-11747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"/>
              <a:tabLst>
                <a:tab pos="873760" algn="l"/>
              </a:tabLst>
            </a:pP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Технологич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но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посредничество</a:t>
            </a:r>
            <a:endParaRPr sz="2000" dirty="0">
              <a:latin typeface="Verdana"/>
              <a:cs typeface="Verdana"/>
            </a:endParaRPr>
          </a:p>
          <a:p>
            <a:pPr marL="873125" lvl="1" indent="-11747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"/>
              <a:tabLst>
                <a:tab pos="873760" algn="l"/>
              </a:tabLst>
            </a:pP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Морализиране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endParaRPr sz="2000" dirty="0">
              <a:latin typeface="Verdana"/>
              <a:cs typeface="Verdana"/>
            </a:endParaRPr>
          </a:p>
          <a:p>
            <a:pPr marL="129539" indent="-11747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О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sz="20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пасивен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r>
              <a:rPr sz="20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към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активен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r>
              <a:rPr sz="2000" b="1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отговорност</a:t>
            </a:r>
            <a:endParaRPr sz="2000" dirty="0">
              <a:latin typeface="Verdana"/>
              <a:cs typeface="Verdana"/>
            </a:endParaRPr>
          </a:p>
          <a:p>
            <a:pPr marL="129539" indent="-11747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AI</a:t>
            </a:r>
            <a:r>
              <a:rPr sz="2000" spc="-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endParaRPr sz="2000" dirty="0">
              <a:latin typeface="Verdana"/>
              <a:cs typeface="Verdana"/>
            </a:endParaRPr>
          </a:p>
          <a:p>
            <a:pPr marL="873125" lvl="1" indent="-11747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"/>
              <a:tabLst>
                <a:tab pos="873760" algn="l"/>
              </a:tabLst>
            </a:pP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Експериментални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endParaRPr sz="2000" dirty="0">
              <a:latin typeface="Verdana"/>
              <a:cs typeface="Verdana"/>
            </a:endParaRPr>
          </a:p>
          <a:p>
            <a:pPr marL="873125" lvl="1" indent="-11747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"/>
              <a:tabLst>
                <a:tab pos="873760" algn="l"/>
              </a:tabLst>
            </a:pP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Ф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актор</a:t>
            </a:r>
            <a:r>
              <a:rPr lang="bg-BG"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ът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 невидимост</a:t>
            </a:r>
            <a:endParaRPr sz="2000" dirty="0">
              <a:latin typeface="Verdana"/>
              <a:cs typeface="Verdana"/>
            </a:endParaRPr>
          </a:p>
          <a:p>
            <a:pPr marL="129539" indent="-11747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Критикува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не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морал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endParaRPr sz="2000" dirty="0">
              <a:latin typeface="Verdana"/>
              <a:cs typeface="Verdana"/>
            </a:endParaRPr>
          </a:p>
          <a:p>
            <a:pPr marL="129539" indent="-11747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Етика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инженер</a:t>
            </a:r>
            <a:r>
              <a:rPr lang="bg-BG"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ния</a:t>
            </a:r>
            <a:r>
              <a:rPr sz="2000" b="1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дизайн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0" y="170661"/>
            <a:ext cx="61859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Отвъд</a:t>
            </a:r>
            <a:r>
              <a:rPr spc="5" dirty="0"/>
              <a:t> </a:t>
            </a:r>
            <a:r>
              <a:rPr spc="-10" dirty="0" err="1"/>
              <a:t>расист</a:t>
            </a:r>
            <a:r>
              <a:rPr lang="bg-BG" spc="-10" dirty="0" err="1"/>
              <a:t>ките</a:t>
            </a:r>
            <a:r>
              <a:rPr dirty="0"/>
              <a:t> </a:t>
            </a:r>
            <a:r>
              <a:rPr spc="-10" dirty="0"/>
              <a:t>надлези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54240"/>
            <a:ext cx="7541260" cy="18017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marR="735330" indent="-130175">
              <a:lnSpc>
                <a:spcPct val="110000"/>
              </a:lnSpc>
              <a:spcBef>
                <a:spcPts val="9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Технологичните артефакти могат да бъдат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политически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или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моралн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о </a:t>
            </a:r>
            <a:r>
              <a:rPr sz="2000" b="1" spc="-67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зареден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endParaRPr sz="2000" dirty="0">
              <a:latin typeface="Verdana"/>
              <a:cs typeface="Verdana"/>
            </a:endParaRPr>
          </a:p>
          <a:p>
            <a:pPr marL="130175" marR="5080" indent="-130175">
              <a:lnSpc>
                <a:spcPct val="110000"/>
              </a:lnSpc>
              <a:spcBef>
                <a:spcPts val="96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Не трябва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да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разглеждаме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морала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като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единствено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човешко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дело,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но</a:t>
            </a:r>
            <a:r>
              <a:rPr sz="20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също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и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като</a:t>
            </a:r>
            <a:r>
              <a:rPr sz="20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20" dirty="0">
                <a:solidFill>
                  <a:srgbClr val="375F92"/>
                </a:solidFill>
                <a:latin typeface="Verdana"/>
                <a:cs typeface="Verdana"/>
              </a:rPr>
              <a:t>нещо присъщо на </a:t>
            </a:r>
            <a:r>
              <a:rPr lang="bg-BG" sz="2000" b="1" spc="-20" dirty="0">
                <a:solidFill>
                  <a:srgbClr val="375F92"/>
                </a:solidFill>
                <a:latin typeface="Verdana"/>
                <a:cs typeface="Verdana"/>
              </a:rPr>
              <a:t>нещата</a:t>
            </a:r>
            <a:endParaRPr sz="2000" b="1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0" y="170661"/>
            <a:ext cx="70241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Етика</a:t>
            </a:r>
            <a:r>
              <a:rPr spc="10" dirty="0"/>
              <a:t> </a:t>
            </a:r>
            <a:r>
              <a:rPr spc="-10" dirty="0" err="1"/>
              <a:t>като</a:t>
            </a:r>
            <a:r>
              <a:rPr spc="-20" dirty="0"/>
              <a:t> </a:t>
            </a:r>
            <a:r>
              <a:rPr lang="bg-BG" spc="-5" dirty="0"/>
              <a:t>присъща</a:t>
            </a:r>
            <a:r>
              <a:rPr spc="-5" dirty="0"/>
              <a:t> на </a:t>
            </a:r>
            <a:r>
              <a:rPr spc="-10" dirty="0"/>
              <a:t>нещата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0394"/>
            <a:ext cx="5026660" cy="2989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marR="85090" indent="-130175">
              <a:lnSpc>
                <a:spcPct val="110000"/>
              </a:lnSpc>
              <a:spcBef>
                <a:spcPts val="9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Артефактите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са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носители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на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морала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,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тъй като те постоянно вземат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всякакви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морални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решения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за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хората</a:t>
            </a:r>
            <a:r>
              <a:rPr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(Латур</a:t>
            </a:r>
            <a:r>
              <a:rPr sz="20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1992)</a:t>
            </a:r>
            <a:endParaRPr sz="2000" dirty="0">
              <a:latin typeface="Verdana"/>
              <a:cs typeface="Verdana"/>
            </a:endParaRPr>
          </a:p>
          <a:p>
            <a:pPr marL="794385" marR="5080" lvl="1" indent="-381000">
              <a:lnSpc>
                <a:spcPct val="110000"/>
              </a:lnSpc>
              <a:spcBef>
                <a:spcPts val="950"/>
              </a:spcBef>
              <a:buClr>
                <a:srgbClr val="004B80"/>
              </a:buClr>
              <a:buSzPct val="83333"/>
              <a:buFont typeface="Wingdings"/>
              <a:buChar char=""/>
              <a:tabLst>
                <a:tab pos="794385" algn="l"/>
                <a:tab pos="795020" algn="l"/>
              </a:tabLst>
            </a:pP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Пр.: морално решение 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колко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бързо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6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да се шофира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 често </a:t>
            </a:r>
            <a:r>
              <a:rPr sz="1800" dirty="0">
                <a:solidFill>
                  <a:srgbClr val="375F92"/>
                </a:solidFill>
                <a:latin typeface="Verdana"/>
                <a:cs typeface="Verdana"/>
              </a:rPr>
              <a:t>се </a:t>
            </a:r>
            <a:r>
              <a:rPr sz="1800" spc="-10" dirty="0">
                <a:solidFill>
                  <a:srgbClr val="375F92"/>
                </a:solidFill>
                <a:latin typeface="Verdana"/>
                <a:cs typeface="Verdana"/>
              </a:rPr>
              <a:t>делегира 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„</a:t>
            </a:r>
            <a:r>
              <a:rPr lang="bg-BG" dirty="0">
                <a:solidFill>
                  <a:srgbClr val="375F92"/>
                </a:solidFill>
                <a:latin typeface="Verdana"/>
                <a:cs typeface="Verdana"/>
              </a:rPr>
              <a:t>легналите полицаи 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“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който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dirty="0" err="1">
                <a:solidFill>
                  <a:srgbClr val="375F92"/>
                </a:solidFill>
                <a:latin typeface="Verdana"/>
                <a:cs typeface="Verdana"/>
              </a:rPr>
              <a:t>казва</a:t>
            </a:r>
            <a:r>
              <a:rPr lang="bg-BG" sz="1800" dirty="0">
                <a:solidFill>
                  <a:srgbClr val="375F92"/>
                </a:solidFill>
                <a:latin typeface="Verdana"/>
                <a:cs typeface="Verdana"/>
              </a:rPr>
              <a:t>т</a:t>
            </a:r>
            <a:r>
              <a:rPr sz="18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на </a:t>
            </a:r>
            <a:r>
              <a:rPr sz="1800" spc="-5" dirty="0" err="1">
                <a:solidFill>
                  <a:srgbClr val="375F92"/>
                </a:solidFill>
                <a:latin typeface="Verdana"/>
                <a:cs typeface="Verdana"/>
              </a:rPr>
              <a:t>водача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 „</a:t>
            </a:r>
            <a:r>
              <a:rPr lang="bg-BG" sz="1800" spc="-5" dirty="0">
                <a:solidFill>
                  <a:srgbClr val="375F92"/>
                </a:solidFill>
                <a:latin typeface="Verdana"/>
                <a:cs typeface="Verdana"/>
              </a:rPr>
              <a:t>Н</a:t>
            </a:r>
            <a:r>
              <a:rPr lang="bg-BG" sz="1800" i="1" spc="-5" dirty="0">
                <a:solidFill>
                  <a:srgbClr val="375F92"/>
                </a:solidFill>
                <a:latin typeface="Verdana"/>
                <a:cs typeface="Verdana"/>
              </a:rPr>
              <a:t>амалете преди да ме достигнете</a:t>
            </a:r>
            <a:r>
              <a:rPr sz="1800" spc="-5" dirty="0">
                <a:solidFill>
                  <a:srgbClr val="375F92"/>
                </a:solidFill>
                <a:latin typeface="Verdana"/>
                <a:cs typeface="Verdana"/>
              </a:rPr>
              <a:t>”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015" y="1653540"/>
            <a:ext cx="2843783" cy="42351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60" y="170661"/>
            <a:ext cx="71765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Технологичен</a:t>
            </a:r>
            <a:r>
              <a:rPr spc="30" dirty="0"/>
              <a:t> </a:t>
            </a:r>
            <a:r>
              <a:rPr spc="-10" dirty="0"/>
              <a:t>посредничество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59621" y="1447800"/>
            <a:ext cx="5339599" cy="46383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marR="106680" indent="-130175">
              <a:lnSpc>
                <a:spcPct val="110000"/>
              </a:lnSpc>
              <a:spcBef>
                <a:spcPts val="9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Феноменът,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че когато</a:t>
            </a:r>
            <a:r>
              <a:rPr sz="20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технологиите изпълняват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своите функции,</a:t>
            </a:r>
            <a:r>
              <a:rPr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те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също помагат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за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оформянето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действия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та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20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възприятия</a:t>
            </a:r>
            <a:r>
              <a:rPr lang="bg-BG" sz="2000" b="1" spc="-5" dirty="0">
                <a:solidFill>
                  <a:srgbClr val="375F92"/>
                </a:solidFill>
                <a:latin typeface="Verdana"/>
                <a:cs typeface="Verdana"/>
              </a:rPr>
              <a:t>та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на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техен</a:t>
            </a:r>
            <a:r>
              <a:rPr lang="bg-BG" sz="2000" b="1" spc="-5" dirty="0" err="1">
                <a:solidFill>
                  <a:srgbClr val="375F92"/>
                </a:solidFill>
                <a:latin typeface="Verdana"/>
                <a:cs typeface="Verdana"/>
              </a:rPr>
              <a:t>ите</a:t>
            </a:r>
            <a:r>
              <a:rPr sz="2000" b="1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потребители</a:t>
            </a:r>
            <a:endParaRPr sz="2000" dirty="0">
              <a:latin typeface="Verdana"/>
              <a:cs typeface="Verdana"/>
            </a:endParaRPr>
          </a:p>
          <a:p>
            <a:pPr marL="130175" marR="607695" indent="-130175">
              <a:lnSpc>
                <a:spcPct val="110000"/>
              </a:lnSpc>
              <a:spcBef>
                <a:spcPts val="96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25" dirty="0">
                <a:solidFill>
                  <a:srgbClr val="375F92"/>
                </a:solidFill>
                <a:latin typeface="Verdana"/>
                <a:cs typeface="Verdana"/>
              </a:rPr>
              <a:t>Технологиите не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са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неутрални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„посредници“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, които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просто</a:t>
            </a:r>
            <a:r>
              <a:rPr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свър</a:t>
            </a:r>
            <a:r>
              <a:rPr lang="bg-BG" sz="2000" spc="-5" dirty="0" err="1">
                <a:solidFill>
                  <a:srgbClr val="375F92"/>
                </a:solidFill>
                <a:latin typeface="Verdana"/>
                <a:cs typeface="Verdana"/>
              </a:rPr>
              <a:t>зват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потребителите с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техните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заобикалящ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и ги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сред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endParaRPr sz="2000" dirty="0">
              <a:latin typeface="Verdana"/>
              <a:cs typeface="Verdana"/>
            </a:endParaRPr>
          </a:p>
          <a:p>
            <a:pPr marL="130175" marR="5080" indent="-130175">
              <a:lnSpc>
                <a:spcPct val="110000"/>
              </a:lnSpc>
              <a:spcBef>
                <a:spcPts val="96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Те са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въздействащи медиатори,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които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помог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ат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да оформите начина, по който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хората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използват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технологии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как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те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усещат</a:t>
            </a:r>
            <a:r>
              <a:rPr sz="20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св</a:t>
            </a:r>
            <a:r>
              <a:rPr lang="bg-BG" sz="2000" spc="-10" dirty="0" err="1">
                <a:solidFill>
                  <a:srgbClr val="375F92"/>
                </a:solidFill>
                <a:latin typeface="Verdana"/>
                <a:cs typeface="Verdana"/>
              </a:rPr>
              <a:t>ета</a:t>
            </a:r>
            <a:r>
              <a:rPr lang="bg-BG" sz="2000" spc="-10" dirty="0">
                <a:solidFill>
                  <a:srgbClr val="375F92"/>
                </a:solidFill>
                <a:latin typeface="Verdana"/>
                <a:cs typeface="Verdana"/>
              </a:rPr>
              <a:t> и какво правят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921764"/>
            <a:ext cx="3403600" cy="34503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6" y="211758"/>
            <a:ext cx="9093786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Посредничество</a:t>
            </a:r>
            <a:r>
              <a:rPr spc="35" dirty="0"/>
              <a:t> </a:t>
            </a:r>
            <a:r>
              <a:rPr lang="bg-BG" spc="-5" dirty="0"/>
              <a:t>при</a:t>
            </a:r>
            <a:r>
              <a:rPr spc="5" dirty="0"/>
              <a:t> </a:t>
            </a:r>
            <a:r>
              <a:rPr spc="-10" dirty="0" err="1"/>
              <a:t>възприяти</a:t>
            </a:r>
            <a:r>
              <a:rPr lang="bg-BG" spc="-10" dirty="0"/>
              <a:t>ето</a:t>
            </a:r>
            <a:r>
              <a:rPr spc="-10" dirty="0"/>
              <a:t>:</a:t>
            </a:r>
            <a:r>
              <a:rPr spc="50" dirty="0"/>
              <a:t> </a:t>
            </a:r>
            <a:r>
              <a:rPr spc="-10" dirty="0" err="1"/>
              <a:t>ултразвук</a:t>
            </a:r>
            <a:r>
              <a:rPr lang="bg-BG" spc="-10" dirty="0"/>
              <a:t> в акушерството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371600"/>
            <a:ext cx="8001000" cy="9963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marR="5080" indent="-130175">
              <a:lnSpc>
                <a:spcPct val="110000"/>
              </a:lnSpc>
              <a:spcBef>
                <a:spcPts val="9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Ултразвукът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не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е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просто </a:t>
            </a:r>
            <a:r>
              <a:rPr sz="2000" dirty="0" err="1">
                <a:solidFill>
                  <a:srgbClr val="375F92"/>
                </a:solidFill>
                <a:latin typeface="Verdana"/>
                <a:cs typeface="Verdana"/>
              </a:rPr>
              <a:t>функционално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 err="1">
                <a:solidFill>
                  <a:srgbClr val="375F92"/>
                </a:solidFill>
                <a:latin typeface="Verdana"/>
                <a:cs typeface="Verdana"/>
              </a:rPr>
              <a:t>средство</a:t>
            </a:r>
            <a:r>
              <a:rPr lang="bg-BG" sz="2000" dirty="0">
                <a:solidFill>
                  <a:srgbClr val="375F92"/>
                </a:solidFill>
                <a:latin typeface="Verdana"/>
                <a:cs typeface="Verdana"/>
              </a:rPr>
              <a:t>, което прави </a:t>
            </a:r>
            <a:r>
              <a:rPr sz="2000" spc="-10" dirty="0" err="1">
                <a:solidFill>
                  <a:srgbClr val="375F92"/>
                </a:solidFill>
                <a:latin typeface="Verdana"/>
                <a:cs typeface="Verdana"/>
              </a:rPr>
              <a:t>видимо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неродено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дете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в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утробата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,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той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Verdana"/>
                <a:cs typeface="Verdana"/>
              </a:rPr>
              <a:t>посредничи в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отношенията 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между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плода</a:t>
            </a:r>
            <a:r>
              <a:rPr sz="20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и </a:t>
            </a:r>
            <a:r>
              <a:rPr sz="2000" spc="-6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lang="bg-BG" sz="2000" spc="-690" dirty="0">
                <a:solidFill>
                  <a:srgbClr val="375F92"/>
                </a:solidFill>
                <a:latin typeface="Verdana"/>
                <a:cs typeface="Verdana"/>
              </a:rPr>
              <a:t>  </a:t>
            </a:r>
            <a:r>
              <a:rPr sz="2000" spc="-5" dirty="0" err="1">
                <a:solidFill>
                  <a:srgbClr val="375F92"/>
                </a:solidFill>
                <a:latin typeface="Verdana"/>
                <a:cs typeface="Verdana"/>
              </a:rPr>
              <a:t>родители</a:t>
            </a:r>
            <a:r>
              <a:rPr lang="bg-BG" sz="2000" spc="-5" dirty="0">
                <a:solidFill>
                  <a:srgbClr val="375F92"/>
                </a:solidFill>
                <a:latin typeface="Verdana"/>
                <a:cs typeface="Verdana"/>
              </a:rPr>
              <a:t>те.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5832" y="2822447"/>
            <a:ext cx="4212335" cy="3168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1938</Words>
  <Application>Microsoft Office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Office Theme</vt:lpstr>
      <vt:lpstr>PowerPoint Presentation</vt:lpstr>
      <vt:lpstr>Надлезите на Робърт Моузес</vt:lpstr>
      <vt:lpstr>Расистки надлези</vt:lpstr>
      <vt:lpstr>„Имат ли политика артефактите?“</vt:lpstr>
      <vt:lpstr>Адженда</vt:lpstr>
      <vt:lpstr>Отвъд расистките надлези</vt:lpstr>
      <vt:lpstr>Етика като присъща на нещата</vt:lpstr>
      <vt:lpstr>Технологичен посредничество</vt:lpstr>
      <vt:lpstr>Посредничество при възприятието: ултразвук в акушерството</vt:lpstr>
      <vt:lpstr>Акушерски ултразвук и посредничесвото</vt:lpstr>
      <vt:lpstr>Морализация на технологиите</vt:lpstr>
      <vt:lpstr>Промяна на парадигмата</vt:lpstr>
      <vt:lpstr>… към активна отговорност</vt:lpstr>
      <vt:lpstr>Активен отговорност и AI</vt:lpstr>
      <vt:lpstr>AI и на невидимост фактор</vt:lpstr>
      <vt:lpstr>Видове невидимост</vt:lpstr>
      <vt:lpstr>Морализиране на технологиите  (Вербек 2011)</vt:lpstr>
      <vt:lpstr>Преминаване от медиация към етика</vt:lpstr>
      <vt:lpstr>Алкохолна ключалка за автомобили</vt:lpstr>
      <vt:lpstr>Преминаване от медиация към етика</vt:lpstr>
      <vt:lpstr>Критикуване на морала на технологиите</vt:lpstr>
      <vt:lpstr>Демократичен начин за морализиране на технологиите?</vt:lpstr>
      <vt:lpstr>Проектиране на медиацията на технологиите</vt:lpstr>
      <vt:lpstr>Не само желаните форми</vt:lpstr>
      <vt:lpstr>Стратегии за проектиране на медиации</vt:lpstr>
      <vt:lpstr>Етика на инженерното проектиране</vt:lpstr>
      <vt:lpstr>Препратки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Александър Иванов</cp:lastModifiedBy>
  <cp:revision>28</cp:revision>
  <dcterms:created xsi:type="dcterms:W3CDTF">2023-09-22T15:14:33Z</dcterms:created>
  <dcterms:modified xsi:type="dcterms:W3CDTF">2023-11-10T15:09:29Z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LastSaved">
    <vt:filetime>2022-07-25T00:00:00Z</vt:filetime>
  </property>
</Properties>
</file>